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6"/>
  </p:notesMasterIdLst>
  <p:sldIdLst>
    <p:sldId id="256" r:id="rId2"/>
    <p:sldId id="257" r:id="rId3"/>
    <p:sldId id="259" r:id="rId4"/>
    <p:sldId id="260" r:id="rId5"/>
    <p:sldId id="261" r:id="rId6"/>
    <p:sldId id="312" r:id="rId7"/>
    <p:sldId id="296" r:id="rId8"/>
    <p:sldId id="297" r:id="rId9"/>
    <p:sldId id="269" r:id="rId10"/>
    <p:sldId id="298" r:id="rId11"/>
    <p:sldId id="299" r:id="rId12"/>
    <p:sldId id="313" r:id="rId13"/>
    <p:sldId id="314" r:id="rId14"/>
    <p:sldId id="301" r:id="rId15"/>
    <p:sldId id="315" r:id="rId16"/>
    <p:sldId id="302" r:id="rId17"/>
    <p:sldId id="309" r:id="rId18"/>
    <p:sldId id="310" r:id="rId19"/>
    <p:sldId id="311" r:id="rId20"/>
    <p:sldId id="304" r:id="rId21"/>
    <p:sldId id="305" r:id="rId22"/>
    <p:sldId id="306" r:id="rId23"/>
    <p:sldId id="307" r:id="rId24"/>
    <p:sldId id="308"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PT Sans Narrow" panose="020B0506020203020204" pitchFamily="34" charset="0"/>
      <p:regular r:id="rId35"/>
      <p:bold r:id="rId36"/>
    </p:embeddedFont>
    <p:embeddedFont>
      <p:font typeface="Sniglet" panose="020B0604020202020204" charset="0"/>
      <p:regular r:id="rId37"/>
    </p:embeddedFont>
    <p:embeddedFont>
      <p:font typeface="Walter Turncoat"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15DA1C-263B-4CBF-B26C-E6BA778438DC}">
  <a:tblStyle styleId="{4D15DA1C-263B-4CBF-B26C-E6BA778438D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490CCE-3C83-4A22-85F2-A3828FE3436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28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309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013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96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795" y="1740740"/>
            <a:ext cx="7772400" cy="1159800"/>
          </a:xfrm>
          <a:prstGeom prst="rect">
            <a:avLst/>
          </a:prstGeom>
        </p:spPr>
        <p:txBody>
          <a:bodyPr spcFirstLastPara="1" wrap="square" lIns="91425" tIns="91425" rIns="91425" bIns="91425" anchor="ctr" anchorCtr="0">
            <a:noAutofit/>
          </a:bodyPr>
          <a:lstStyle/>
          <a:p>
            <a:r>
              <a:rPr lang="en-US" sz="2800" b="0" dirty="0">
                <a:solidFill>
                  <a:schemeClr val="accent1"/>
                </a:solidFill>
                <a:latin typeface="+mj-lt"/>
                <a:ea typeface="Lobster"/>
                <a:cs typeface="Lobster"/>
                <a:sym typeface="Lobster"/>
              </a:rPr>
              <a:t>BÁO CÁO XỬ LÝ NGÔN NGỮ TỰ NHIÊN </a:t>
            </a:r>
            <a:br>
              <a:rPr lang="en-US" sz="2800" b="0" dirty="0">
                <a:solidFill>
                  <a:schemeClr val="accent1"/>
                </a:solidFill>
                <a:latin typeface="+mj-lt"/>
                <a:ea typeface="Lobster"/>
                <a:cs typeface="Lobster"/>
                <a:sym typeface="Lobster"/>
              </a:rPr>
            </a:br>
            <a:r>
              <a:rPr lang="en-US" sz="2800" dirty="0">
                <a:solidFill>
                  <a:srgbClr val="C9DAF8"/>
                </a:solidFill>
                <a:latin typeface="+mj-lt"/>
                <a:ea typeface="Lobster"/>
                <a:cs typeface="Lobster"/>
                <a:sym typeface="Lobster"/>
              </a:rPr>
              <a:t>GÁN NHÃN TỪ LOẠI CHO CÂU TIẾNG VIỆT </a:t>
            </a:r>
            <a:br>
              <a:rPr lang="en-US" sz="2800" dirty="0">
                <a:solidFill>
                  <a:srgbClr val="C9DAF8"/>
                </a:solidFill>
                <a:latin typeface="+mj-lt"/>
                <a:ea typeface="Lobster"/>
                <a:cs typeface="Lobster"/>
                <a:sym typeface="Lobster"/>
              </a:rPr>
            </a:br>
            <a:endParaRPr lang="en-US" sz="2800" dirty="0">
              <a:latin typeface="+mj-lt"/>
            </a:endParaRPr>
          </a:p>
        </p:txBody>
      </p:sp>
      <p:grpSp>
        <p:nvGrpSpPr>
          <p:cNvPr id="48" name="Google Shape;48;p11"/>
          <p:cNvGrpSpPr/>
          <p:nvPr/>
        </p:nvGrpSpPr>
        <p:grpSpPr>
          <a:xfrm rot="2194107">
            <a:off x="803001" y="3184731"/>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165721" y="1346512"/>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6059300" y="2600050"/>
            <a:ext cx="2058017" cy="1015968"/>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4045614" y="719848"/>
            <a:ext cx="1052762" cy="922444"/>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0;p13">
            <a:extLst>
              <a:ext uri="{FF2B5EF4-FFF2-40B4-BE49-F238E27FC236}">
                <a16:creationId xmlns:a16="http://schemas.microsoft.com/office/drawing/2014/main" id="{B6D24DA1-2ABD-3AB1-0B83-8F3A23E2BB4A}"/>
              </a:ext>
            </a:extLst>
          </p:cNvPr>
          <p:cNvSpPr txBox="1"/>
          <p:nvPr/>
        </p:nvSpPr>
        <p:spPr>
          <a:xfrm>
            <a:off x="1850093" y="2740638"/>
            <a:ext cx="4889400" cy="1231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vi" sz="1700" b="1" dirty="0">
                <a:solidFill>
                  <a:schemeClr val="bg1"/>
                </a:solidFill>
                <a:latin typeface="Open Sans"/>
                <a:ea typeface="Open Sans"/>
                <a:cs typeface="Open Sans"/>
                <a:sym typeface="Open Sans"/>
              </a:rPr>
              <a:t>GVHD: ThS. Nguyễn Trọng Chỉnh</a:t>
            </a:r>
            <a:endParaRPr sz="1700" b="1" dirty="0">
              <a:solidFill>
                <a:schemeClr val="bg1"/>
              </a:solidFill>
              <a:latin typeface="Open Sans"/>
              <a:ea typeface="Open Sans"/>
              <a:cs typeface="Open Sans"/>
              <a:sym typeface="Open Sans"/>
            </a:endParaRPr>
          </a:p>
          <a:p>
            <a:pPr marL="0" lvl="0" indent="0" algn="l" rtl="0">
              <a:spcBef>
                <a:spcPts val="0"/>
              </a:spcBef>
              <a:spcAft>
                <a:spcPts val="0"/>
              </a:spcAft>
              <a:buNone/>
            </a:pPr>
            <a:r>
              <a:rPr lang="vi" sz="1700" b="1" dirty="0">
                <a:solidFill>
                  <a:schemeClr val="bg1"/>
                </a:solidFill>
                <a:latin typeface="Open Sans"/>
                <a:ea typeface="Open Sans"/>
                <a:cs typeface="Open Sans"/>
                <a:sym typeface="Open Sans"/>
              </a:rPr>
              <a:t>Nhóm sinh viên:</a:t>
            </a:r>
            <a:endParaRPr sz="1700" b="1" dirty="0">
              <a:solidFill>
                <a:schemeClr val="bg1"/>
              </a:solidFill>
              <a:latin typeface="Open Sans"/>
              <a:ea typeface="Open Sans"/>
              <a:cs typeface="Open Sans"/>
              <a:sym typeface="Open Sans"/>
            </a:endParaRPr>
          </a:p>
          <a:p>
            <a:pPr marL="0" lvl="0" indent="0" algn="l" rtl="0">
              <a:spcBef>
                <a:spcPts val="0"/>
              </a:spcBef>
              <a:spcAft>
                <a:spcPts val="0"/>
              </a:spcAft>
              <a:buNone/>
            </a:pPr>
            <a:r>
              <a:rPr lang="vi" sz="1700" b="1" dirty="0">
                <a:solidFill>
                  <a:schemeClr val="bg1"/>
                </a:solidFill>
                <a:latin typeface="Open Sans"/>
                <a:ea typeface="Open Sans"/>
                <a:cs typeface="Open Sans"/>
                <a:sym typeface="Open Sans"/>
              </a:rPr>
              <a:t>1952</a:t>
            </a:r>
            <a:r>
              <a:rPr lang="en-US" sz="1700" b="1" dirty="0">
                <a:solidFill>
                  <a:schemeClr val="bg1"/>
                </a:solidFill>
                <a:latin typeface="Open Sans"/>
                <a:ea typeface="Open Sans"/>
                <a:cs typeface="Open Sans"/>
                <a:sym typeface="Open Sans"/>
              </a:rPr>
              <a:t>2486</a:t>
            </a:r>
            <a:r>
              <a:rPr lang="vi" sz="1700" b="1" dirty="0">
                <a:solidFill>
                  <a:schemeClr val="bg1"/>
                </a:solidFill>
                <a:latin typeface="Open Sans"/>
                <a:ea typeface="Open Sans"/>
                <a:cs typeface="Open Sans"/>
                <a:sym typeface="Open Sans"/>
              </a:rPr>
              <a:t> – </a:t>
            </a:r>
            <a:r>
              <a:rPr lang="en-US" sz="1700" b="1" dirty="0">
                <a:solidFill>
                  <a:schemeClr val="bg1"/>
                </a:solidFill>
                <a:latin typeface="Open Sans"/>
                <a:ea typeface="Open Sans"/>
                <a:cs typeface="Open Sans"/>
                <a:sym typeface="Open Sans"/>
              </a:rPr>
              <a:t>Trương Văn Tuấn</a:t>
            </a:r>
            <a:endParaRPr sz="1700" b="1" dirty="0">
              <a:solidFill>
                <a:schemeClr val="bg1"/>
              </a:solidFill>
              <a:latin typeface="Open Sans"/>
              <a:ea typeface="Open Sans"/>
              <a:cs typeface="Open Sans"/>
              <a:sym typeface="Open Sans"/>
            </a:endParaRPr>
          </a:p>
          <a:p>
            <a:pPr marL="0" lvl="0" indent="0" algn="l" rtl="0">
              <a:spcBef>
                <a:spcPts val="0"/>
              </a:spcBef>
              <a:spcAft>
                <a:spcPts val="0"/>
              </a:spcAft>
              <a:buNone/>
            </a:pPr>
            <a:r>
              <a:rPr lang="vi" sz="1700" b="1" dirty="0">
                <a:solidFill>
                  <a:schemeClr val="bg1"/>
                </a:solidFill>
                <a:latin typeface="Open Sans"/>
                <a:ea typeface="Open Sans"/>
                <a:cs typeface="Open Sans"/>
                <a:sym typeface="Open Sans"/>
              </a:rPr>
              <a:t>19522351 – </a:t>
            </a:r>
            <a:r>
              <a:rPr lang="en-US" sz="1700" b="1" dirty="0" err="1">
                <a:solidFill>
                  <a:schemeClr val="bg1"/>
                </a:solidFill>
                <a:latin typeface="Open Sans"/>
                <a:ea typeface="Open Sans"/>
                <a:cs typeface="Open Sans"/>
                <a:sym typeface="Open Sans"/>
              </a:rPr>
              <a:t>Trần</a:t>
            </a:r>
            <a:r>
              <a:rPr lang="en-US" sz="1700" b="1" dirty="0">
                <a:solidFill>
                  <a:schemeClr val="bg1"/>
                </a:solidFill>
                <a:latin typeface="Open Sans"/>
                <a:ea typeface="Open Sans"/>
                <a:cs typeface="Open Sans"/>
                <a:sym typeface="Open Sans"/>
              </a:rPr>
              <a:t> </a:t>
            </a:r>
            <a:r>
              <a:rPr lang="en-US" sz="1700" b="1" dirty="0" err="1">
                <a:solidFill>
                  <a:schemeClr val="bg1"/>
                </a:solidFill>
                <a:latin typeface="Open Sans"/>
                <a:ea typeface="Open Sans"/>
                <a:cs typeface="Open Sans"/>
                <a:sym typeface="Open Sans"/>
              </a:rPr>
              <a:t>Trung</a:t>
            </a:r>
            <a:r>
              <a:rPr lang="en-US" sz="1700" b="1" dirty="0">
                <a:solidFill>
                  <a:schemeClr val="bg1"/>
                </a:solidFill>
                <a:latin typeface="Open Sans"/>
                <a:ea typeface="Open Sans"/>
                <a:cs typeface="Open Sans"/>
                <a:sym typeface="Open Sans"/>
              </a:rPr>
              <a:t> </a:t>
            </a:r>
            <a:r>
              <a:rPr lang="en-US" sz="1700" b="1" dirty="0" err="1">
                <a:solidFill>
                  <a:schemeClr val="bg1"/>
                </a:solidFill>
                <a:latin typeface="Open Sans"/>
                <a:ea typeface="Open Sans"/>
                <a:cs typeface="Open Sans"/>
                <a:sym typeface="Open Sans"/>
              </a:rPr>
              <a:t>Tín</a:t>
            </a:r>
            <a:endParaRPr sz="1700" b="1" dirty="0">
              <a:solidFill>
                <a:schemeClr val="bg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C8E909BA-CF75-D6BC-02B9-E738FE0BD11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4" name="Google Shape;153;p20">
            <a:extLst>
              <a:ext uri="{FF2B5EF4-FFF2-40B4-BE49-F238E27FC236}">
                <a16:creationId xmlns:a16="http://schemas.microsoft.com/office/drawing/2014/main" id="{947717B6-31AC-485A-617B-F8A5B869DC3E}"/>
              </a:ext>
            </a:extLst>
          </p:cNvPr>
          <p:cNvSpPr txBox="1">
            <a:spLocks/>
          </p:cNvSpPr>
          <p:nvPr/>
        </p:nvSpPr>
        <p:spPr>
          <a:xfrm>
            <a:off x="336650" y="848250"/>
            <a:ext cx="8566500" cy="36642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dirty="0">
                <a:solidFill>
                  <a:schemeClr val="bg1"/>
                </a:solidFill>
              </a:rPr>
              <a:t>Phương </a:t>
            </a:r>
            <a:r>
              <a:rPr lang="vi-VN" sz="1800" dirty="0" err="1">
                <a:solidFill>
                  <a:schemeClr val="bg1"/>
                </a:solidFill>
              </a:rPr>
              <a:t>pháp</a:t>
            </a:r>
            <a:r>
              <a:rPr lang="vi-VN" sz="1800" dirty="0">
                <a:solidFill>
                  <a:schemeClr val="bg1"/>
                </a:solidFill>
              </a:rPr>
              <a:t> </a:t>
            </a:r>
            <a:r>
              <a:rPr lang="vi-VN" sz="1800" dirty="0" err="1">
                <a:solidFill>
                  <a:schemeClr val="bg1"/>
                </a:solidFill>
              </a:rPr>
              <a:t>này</a:t>
            </a:r>
            <a:r>
              <a:rPr lang="vi-VN" sz="1800" dirty="0">
                <a:solidFill>
                  <a:schemeClr val="bg1"/>
                </a:solidFill>
              </a:rPr>
              <a:t> </a:t>
            </a:r>
            <a:r>
              <a:rPr lang="vi-VN" sz="1800" dirty="0" err="1">
                <a:solidFill>
                  <a:schemeClr val="bg1"/>
                </a:solidFill>
              </a:rPr>
              <a:t>phụ</a:t>
            </a:r>
            <a:r>
              <a:rPr lang="vi-VN" sz="1800" dirty="0">
                <a:solidFill>
                  <a:schemeClr val="bg1"/>
                </a:solidFill>
              </a:rPr>
              <a:t> </a:t>
            </a:r>
            <a:r>
              <a:rPr lang="vi-VN" sz="1800" dirty="0" err="1">
                <a:solidFill>
                  <a:schemeClr val="bg1"/>
                </a:solidFill>
              </a:rPr>
              <a:t>thuộc</a:t>
            </a:r>
            <a:r>
              <a:rPr lang="vi-VN" sz="1800" dirty="0">
                <a:solidFill>
                  <a:schemeClr val="bg1"/>
                </a:solidFill>
              </a:rPr>
              <a:t> </a:t>
            </a:r>
            <a:r>
              <a:rPr lang="vi-VN" sz="1800" dirty="0" err="1">
                <a:solidFill>
                  <a:schemeClr val="bg1"/>
                </a:solidFill>
              </a:rPr>
              <a:t>vào</a:t>
            </a:r>
            <a:r>
              <a:rPr lang="vi-VN" sz="1800" dirty="0">
                <a:solidFill>
                  <a:schemeClr val="bg1"/>
                </a:solidFill>
              </a:rPr>
              <a:t> </a:t>
            </a:r>
            <a:r>
              <a:rPr lang="vi-VN" sz="1800" dirty="0" err="1">
                <a:solidFill>
                  <a:schemeClr val="bg1"/>
                </a:solidFill>
              </a:rPr>
              <a:t>từ</a:t>
            </a:r>
            <a:r>
              <a:rPr lang="vi-VN" sz="1800" dirty="0">
                <a:solidFill>
                  <a:schemeClr val="bg1"/>
                </a:solidFill>
              </a:rPr>
              <a:t> </a:t>
            </a:r>
            <a:r>
              <a:rPr lang="vi-VN" sz="1800" dirty="0" err="1">
                <a:solidFill>
                  <a:schemeClr val="bg1"/>
                </a:solidFill>
              </a:rPr>
              <a:t>điển</a:t>
            </a:r>
            <a:r>
              <a:rPr lang="vi-VN" sz="1800" dirty="0">
                <a:solidFill>
                  <a:schemeClr val="bg1"/>
                </a:solidFill>
              </a:rPr>
              <a:t> </a:t>
            </a:r>
            <a:r>
              <a:rPr lang="vi-VN" sz="1800" dirty="0" err="1">
                <a:solidFill>
                  <a:schemeClr val="bg1"/>
                </a:solidFill>
              </a:rPr>
              <a:t>mà</a:t>
            </a:r>
            <a:r>
              <a:rPr lang="vi-VN" sz="1800" dirty="0">
                <a:solidFill>
                  <a:schemeClr val="bg1"/>
                </a:solidFill>
              </a:rPr>
              <a:t> </a:t>
            </a:r>
            <a:r>
              <a:rPr lang="vi-VN" sz="1800" dirty="0" err="1">
                <a:solidFill>
                  <a:schemeClr val="bg1"/>
                </a:solidFill>
              </a:rPr>
              <a:t>chúng</a:t>
            </a:r>
            <a:r>
              <a:rPr lang="vi-VN" sz="1800" dirty="0">
                <a:solidFill>
                  <a:schemeClr val="bg1"/>
                </a:solidFill>
              </a:rPr>
              <a:t> ta </a:t>
            </a:r>
            <a:r>
              <a:rPr lang="vi-VN" sz="1800" dirty="0" err="1">
                <a:solidFill>
                  <a:schemeClr val="bg1"/>
                </a:solidFill>
              </a:rPr>
              <a:t>dựng</a:t>
            </a:r>
            <a:r>
              <a:rPr lang="vi-VN" sz="1800" dirty="0">
                <a:solidFill>
                  <a:schemeClr val="bg1"/>
                </a:solidFill>
              </a:rPr>
              <a:t> </a:t>
            </a:r>
            <a:r>
              <a:rPr lang="vi-VN" sz="1800" dirty="0" err="1">
                <a:solidFill>
                  <a:schemeClr val="bg1"/>
                </a:solidFill>
              </a:rPr>
              <a:t>sẵn</a:t>
            </a:r>
            <a:r>
              <a:rPr lang="vi-VN" sz="1800" dirty="0">
                <a:solidFill>
                  <a:schemeClr val="bg1"/>
                </a:solidFill>
              </a:rPr>
              <a:t> </a:t>
            </a:r>
            <a:r>
              <a:rPr lang="vi-VN" sz="1800" dirty="0" err="1">
                <a:solidFill>
                  <a:schemeClr val="bg1"/>
                </a:solidFill>
              </a:rPr>
              <a:t>thế</a:t>
            </a:r>
            <a:r>
              <a:rPr lang="vi-VN" sz="1800" dirty="0">
                <a:solidFill>
                  <a:schemeClr val="bg1"/>
                </a:solidFill>
              </a:rPr>
              <a:t> nên </a:t>
            </a:r>
            <a:r>
              <a:rPr lang="vi-VN" sz="1800" dirty="0" err="1">
                <a:solidFill>
                  <a:schemeClr val="bg1"/>
                </a:solidFill>
              </a:rPr>
              <a:t>sẽ</a:t>
            </a:r>
            <a:r>
              <a:rPr lang="vi-VN" sz="1800" dirty="0">
                <a:solidFill>
                  <a:schemeClr val="bg1"/>
                </a:solidFill>
              </a:rPr>
              <a:t> </a:t>
            </a:r>
            <a:r>
              <a:rPr lang="vi-VN" sz="1800" dirty="0" err="1">
                <a:solidFill>
                  <a:schemeClr val="bg1"/>
                </a:solidFill>
              </a:rPr>
              <a:t>có</a:t>
            </a:r>
            <a:r>
              <a:rPr lang="vi-VN" sz="1800" dirty="0">
                <a:solidFill>
                  <a:schemeClr val="bg1"/>
                </a:solidFill>
              </a:rPr>
              <a:t> </a:t>
            </a:r>
            <a:r>
              <a:rPr lang="vi-VN" sz="1800" dirty="0" err="1">
                <a:solidFill>
                  <a:schemeClr val="bg1"/>
                </a:solidFill>
              </a:rPr>
              <a:t>những</a:t>
            </a:r>
            <a:r>
              <a:rPr lang="vi-VN" sz="1800" dirty="0">
                <a:solidFill>
                  <a:schemeClr val="bg1"/>
                </a:solidFill>
              </a:rPr>
              <a:t> </a:t>
            </a:r>
            <a:r>
              <a:rPr lang="vi-VN" sz="1800" dirty="0" err="1">
                <a:solidFill>
                  <a:schemeClr val="bg1"/>
                </a:solidFill>
              </a:rPr>
              <a:t>trường</a:t>
            </a:r>
            <a:r>
              <a:rPr lang="vi-VN" sz="1800" dirty="0">
                <a:solidFill>
                  <a:schemeClr val="bg1"/>
                </a:solidFill>
              </a:rPr>
              <a:t> </a:t>
            </a:r>
            <a:r>
              <a:rPr lang="vi-VN" sz="1800" dirty="0" err="1">
                <a:solidFill>
                  <a:schemeClr val="bg1"/>
                </a:solidFill>
              </a:rPr>
              <a:t>hợp</a:t>
            </a:r>
            <a:r>
              <a:rPr lang="vi-VN" sz="1800" dirty="0">
                <a:solidFill>
                  <a:schemeClr val="bg1"/>
                </a:solidFill>
              </a:rPr>
              <a:t> </a:t>
            </a:r>
            <a:r>
              <a:rPr lang="vi-VN" sz="1800" dirty="0" err="1">
                <a:solidFill>
                  <a:schemeClr val="bg1"/>
                </a:solidFill>
              </a:rPr>
              <a:t>từ</a:t>
            </a:r>
            <a:r>
              <a:rPr lang="vi-VN" sz="1800" dirty="0">
                <a:solidFill>
                  <a:schemeClr val="bg1"/>
                </a:solidFill>
              </a:rPr>
              <a:t> </a:t>
            </a:r>
            <a:r>
              <a:rPr lang="vi-VN" sz="1800" dirty="0" err="1">
                <a:solidFill>
                  <a:schemeClr val="bg1"/>
                </a:solidFill>
              </a:rPr>
              <a:t>ghép</a:t>
            </a:r>
            <a:r>
              <a:rPr lang="vi-VN" sz="1800" dirty="0">
                <a:solidFill>
                  <a:schemeClr val="bg1"/>
                </a:solidFill>
              </a:rPr>
              <a:t> </a:t>
            </a:r>
            <a:r>
              <a:rPr lang="vi-VN" sz="1800" dirty="0" err="1">
                <a:solidFill>
                  <a:schemeClr val="bg1"/>
                </a:solidFill>
              </a:rPr>
              <a:t>ngoài</a:t>
            </a:r>
            <a:r>
              <a:rPr lang="vi-VN" sz="1800" dirty="0">
                <a:solidFill>
                  <a:schemeClr val="bg1"/>
                </a:solidFill>
              </a:rPr>
              <a:t> </a:t>
            </a:r>
            <a:r>
              <a:rPr lang="vi-VN" sz="1800" dirty="0" err="1">
                <a:solidFill>
                  <a:schemeClr val="bg1"/>
                </a:solidFill>
              </a:rPr>
              <a:t>từ</a:t>
            </a:r>
            <a:r>
              <a:rPr lang="vi-VN" sz="1800" dirty="0">
                <a:solidFill>
                  <a:schemeClr val="bg1"/>
                </a:solidFill>
              </a:rPr>
              <a:t> </a:t>
            </a:r>
            <a:r>
              <a:rPr lang="vi-VN" sz="1800" dirty="0" err="1">
                <a:solidFill>
                  <a:schemeClr val="bg1"/>
                </a:solidFill>
              </a:rPr>
              <a:t>điển</a:t>
            </a:r>
            <a:r>
              <a:rPr lang="vi-VN" sz="1800" dirty="0">
                <a:solidFill>
                  <a:schemeClr val="bg1"/>
                </a:solidFill>
              </a:rPr>
              <a:t> </a:t>
            </a:r>
            <a:r>
              <a:rPr lang="vi-VN" sz="1800" dirty="0" err="1">
                <a:solidFill>
                  <a:schemeClr val="bg1"/>
                </a:solidFill>
              </a:rPr>
              <a:t>sẽ</a:t>
            </a:r>
            <a:r>
              <a:rPr lang="vi-VN" sz="1800" dirty="0">
                <a:solidFill>
                  <a:schemeClr val="bg1"/>
                </a:solidFill>
              </a:rPr>
              <a:t> không </a:t>
            </a:r>
            <a:r>
              <a:rPr lang="vi-VN" sz="1800" dirty="0" err="1">
                <a:solidFill>
                  <a:schemeClr val="bg1"/>
                </a:solidFill>
              </a:rPr>
              <a:t>tách</a:t>
            </a:r>
            <a:r>
              <a:rPr lang="vi-VN" sz="1800" dirty="0">
                <a:solidFill>
                  <a:schemeClr val="bg1"/>
                </a:solidFill>
              </a:rPr>
              <a:t> </a:t>
            </a:r>
            <a:r>
              <a:rPr lang="vi-VN" sz="1800" dirty="0" err="1">
                <a:solidFill>
                  <a:schemeClr val="bg1"/>
                </a:solidFill>
              </a:rPr>
              <a:t>được</a:t>
            </a:r>
            <a:r>
              <a:rPr lang="vi-VN" sz="1800" dirty="0">
                <a:solidFill>
                  <a:schemeClr val="bg1"/>
                </a:solidFill>
              </a:rPr>
              <a:t>.</a:t>
            </a:r>
          </a:p>
          <a:p>
            <a:pPr>
              <a:spcBef>
                <a:spcPts val="1200"/>
              </a:spcBef>
            </a:pPr>
            <a:endParaRPr lang="vi-VN" dirty="0">
              <a:solidFill>
                <a:schemeClr val="bg1"/>
              </a:solidFill>
            </a:endParaRPr>
          </a:p>
          <a:p>
            <a:pPr>
              <a:spcBef>
                <a:spcPts val="1200"/>
              </a:spcBef>
            </a:pPr>
            <a:r>
              <a:rPr lang="en-US" dirty="0">
                <a:solidFill>
                  <a:schemeClr val="bg1"/>
                </a:solidFill>
              </a:rPr>
              <a:t>V</a:t>
            </a:r>
            <a:r>
              <a:rPr lang="vi-VN" dirty="0">
                <a:solidFill>
                  <a:schemeClr val="bg1"/>
                </a:solidFill>
              </a:rPr>
              <a:t>í </a:t>
            </a:r>
            <a:r>
              <a:rPr lang="vi-VN" dirty="0" err="1">
                <a:solidFill>
                  <a:schemeClr val="bg1"/>
                </a:solidFill>
              </a:rPr>
              <a:t>dụ</a:t>
            </a:r>
            <a:r>
              <a:rPr lang="vi-VN" dirty="0">
                <a:solidFill>
                  <a:schemeClr val="bg1"/>
                </a:solidFill>
              </a:rPr>
              <a:t> như :       </a:t>
            </a:r>
            <a:r>
              <a:rPr lang="en-US" dirty="0">
                <a:solidFill>
                  <a:schemeClr val="bg1"/>
                </a:solidFill>
              </a:rPr>
              <a:t>T</a:t>
            </a:r>
            <a:r>
              <a:rPr lang="vi-VN" dirty="0">
                <a:solidFill>
                  <a:schemeClr val="bg1"/>
                </a:solidFill>
              </a:rPr>
              <a:t>ôi đi du </a:t>
            </a:r>
            <a:r>
              <a:rPr lang="vi-VN" dirty="0" err="1">
                <a:solidFill>
                  <a:schemeClr val="bg1"/>
                </a:solidFill>
              </a:rPr>
              <a:t>ngoạn</a:t>
            </a:r>
            <a:r>
              <a:rPr lang="vi-VN" dirty="0">
                <a:solidFill>
                  <a:schemeClr val="bg1"/>
                </a:solidFill>
              </a:rPr>
              <a:t> </a:t>
            </a:r>
            <a:r>
              <a:rPr lang="vi-VN" dirty="0" err="1">
                <a:solidFill>
                  <a:schemeClr val="bg1"/>
                </a:solidFill>
              </a:rPr>
              <a:t>khắp</a:t>
            </a:r>
            <a:r>
              <a:rPr lang="vi-VN" dirty="0">
                <a:solidFill>
                  <a:schemeClr val="bg1"/>
                </a:solidFill>
              </a:rPr>
              <a:t> nơi          —&gt;     </a:t>
            </a:r>
            <a:r>
              <a:rPr lang="en-US" dirty="0">
                <a:solidFill>
                  <a:schemeClr val="bg1"/>
                </a:solidFill>
              </a:rPr>
              <a:t>T</a:t>
            </a:r>
            <a:r>
              <a:rPr lang="vi-VN" dirty="0">
                <a:solidFill>
                  <a:schemeClr val="bg1"/>
                </a:solidFill>
              </a:rPr>
              <a:t>ôi đi du </a:t>
            </a:r>
            <a:r>
              <a:rPr lang="vi-VN" dirty="0" err="1">
                <a:solidFill>
                  <a:schemeClr val="bg1"/>
                </a:solidFill>
              </a:rPr>
              <a:t>ngoạn</a:t>
            </a:r>
            <a:r>
              <a:rPr lang="vi-VN" dirty="0">
                <a:solidFill>
                  <a:schemeClr val="bg1"/>
                </a:solidFill>
              </a:rPr>
              <a:t> </a:t>
            </a:r>
            <a:r>
              <a:rPr lang="vi-VN" dirty="0" err="1">
                <a:solidFill>
                  <a:schemeClr val="bg1"/>
                </a:solidFill>
              </a:rPr>
              <a:t>khắp</a:t>
            </a:r>
            <a:r>
              <a:rPr lang="vi-VN" dirty="0">
                <a:solidFill>
                  <a:schemeClr val="bg1"/>
                </a:solidFill>
              </a:rPr>
              <a:t> nơi  </a:t>
            </a:r>
          </a:p>
          <a:p>
            <a:pPr>
              <a:spcBef>
                <a:spcPts val="1200"/>
              </a:spcBef>
            </a:pPr>
            <a:r>
              <a:rPr lang="vi-VN" dirty="0">
                <a:solidFill>
                  <a:schemeClr val="bg1"/>
                </a:solidFill>
              </a:rPr>
              <a:t>                             </a:t>
            </a:r>
          </a:p>
          <a:p>
            <a:pPr>
              <a:spcBef>
                <a:spcPts val="1200"/>
              </a:spcBef>
              <a:spcAft>
                <a:spcPts val="1200"/>
              </a:spcAft>
            </a:pPr>
            <a:r>
              <a:rPr lang="vi-VN" dirty="0">
                <a:solidFill>
                  <a:schemeClr val="bg1"/>
                </a:solidFill>
              </a:rPr>
              <a:t>                              </a:t>
            </a:r>
          </a:p>
        </p:txBody>
      </p:sp>
      <p:sp>
        <p:nvSpPr>
          <p:cNvPr id="5" name="Google Shape;154;p20">
            <a:extLst>
              <a:ext uri="{FF2B5EF4-FFF2-40B4-BE49-F238E27FC236}">
                <a16:creationId xmlns:a16="http://schemas.microsoft.com/office/drawing/2014/main" id="{720B6EBD-DA4D-7527-0D01-655EDF848790}"/>
              </a:ext>
            </a:extLst>
          </p:cNvPr>
          <p:cNvSpPr/>
          <p:nvPr/>
        </p:nvSpPr>
        <p:spPr>
          <a:xfrm>
            <a:off x="2129336" y="2010154"/>
            <a:ext cx="773724" cy="227887"/>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5;p20">
            <a:extLst>
              <a:ext uri="{FF2B5EF4-FFF2-40B4-BE49-F238E27FC236}">
                <a16:creationId xmlns:a16="http://schemas.microsoft.com/office/drawing/2014/main" id="{0AF40D8F-28B4-8751-BAF9-607B6B5DC2AA}"/>
              </a:ext>
            </a:extLst>
          </p:cNvPr>
          <p:cNvSpPr/>
          <p:nvPr/>
        </p:nvSpPr>
        <p:spPr>
          <a:xfrm>
            <a:off x="5077850" y="2002062"/>
            <a:ext cx="267873" cy="235979"/>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p20">
            <a:extLst>
              <a:ext uri="{FF2B5EF4-FFF2-40B4-BE49-F238E27FC236}">
                <a16:creationId xmlns:a16="http://schemas.microsoft.com/office/drawing/2014/main" id="{C18DD836-27B6-9D48-F597-9C59C5BF64EC}"/>
              </a:ext>
            </a:extLst>
          </p:cNvPr>
          <p:cNvSpPr/>
          <p:nvPr/>
        </p:nvSpPr>
        <p:spPr>
          <a:xfrm>
            <a:off x="5336823" y="2002061"/>
            <a:ext cx="526847" cy="235979"/>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80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A71E0720-35F2-C5B5-3392-F45B6CE95DA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solidFill>
                  <a:schemeClr val="bg1"/>
                </a:solidFill>
              </a:rPr>
              <a:t>11</a:t>
            </a:fld>
            <a:endParaRPr lang="en">
              <a:solidFill>
                <a:schemeClr val="bg1"/>
              </a:solidFill>
            </a:endParaRPr>
          </a:p>
        </p:txBody>
      </p:sp>
      <p:sp>
        <p:nvSpPr>
          <p:cNvPr id="4" name="Google Shape;161;p21">
            <a:extLst>
              <a:ext uri="{FF2B5EF4-FFF2-40B4-BE49-F238E27FC236}">
                <a16:creationId xmlns:a16="http://schemas.microsoft.com/office/drawing/2014/main" id="{F1E6712E-0ECB-4299-74A0-71234A7B6F81}"/>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solidFill>
                  <a:schemeClr val="bg1"/>
                </a:solidFill>
                <a:latin typeface="PT Sans Narrow" panose="020B0506020203020204" pitchFamily="34" charset="0"/>
                <a:ea typeface="Open Sans" panose="020B0606030504020204" pitchFamily="2" charset="0"/>
                <a:cs typeface="Open Sans" panose="020B0606030504020204" pitchFamily="2" charset="0"/>
              </a:rPr>
              <a:t>Đánh giá kết quả tách từ </a:t>
            </a:r>
            <a:endParaRPr b="1" dirty="0">
              <a:solidFill>
                <a:schemeClr val="bg1"/>
              </a:solidFill>
              <a:latin typeface="PT Sans Narrow" panose="020B0506020203020204" pitchFamily="34" charset="0"/>
              <a:ea typeface="Open Sans" panose="020B0606030504020204" pitchFamily="2" charset="0"/>
              <a:cs typeface="Open Sans" panose="020B0606030504020204" pitchFamily="2" charset="0"/>
            </a:endParaRPr>
          </a:p>
        </p:txBody>
      </p:sp>
      <p:sp>
        <p:nvSpPr>
          <p:cNvPr id="11" name="Google Shape;162;p21">
            <a:extLst>
              <a:ext uri="{FF2B5EF4-FFF2-40B4-BE49-F238E27FC236}">
                <a16:creationId xmlns:a16="http://schemas.microsoft.com/office/drawing/2014/main" id="{48CF12FE-DC45-49A8-F6F3-1DEA49D99F1B}"/>
              </a:ext>
            </a:extLst>
          </p:cNvPr>
          <p:cNvSpPr txBox="1">
            <a:spLocks/>
          </p:cNvSpPr>
          <p:nvPr/>
        </p:nvSpPr>
        <p:spPr>
          <a:xfrm>
            <a:off x="311700" y="897327"/>
            <a:ext cx="8284500" cy="8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vi-VN" sz="1600">
                <a:solidFill>
                  <a:schemeClr val="bg1"/>
                </a:solidFill>
              </a:rPr>
              <a:t>Để đánh giá kết quả tách từ thông qua các phương pháp như Maximum Matching như đã giới thiệu ở trên hay sử dụng thư viện VNCoreNLP, nhóm đã chuẩn bị một ngữ liệu đã được tách từ thủ công gần đúng hoàn toàn và một tập từ vựng nhóm đã thu thập qua mạng để tách từ và đối sánh. Sau khi tách từ thông qua 2 phương pháp nói trên và đối sánh kết quả với kết quả tách tay, nhóm nhận được kết quả như bảng dưới đấy.</a:t>
            </a:r>
            <a:endParaRPr lang="vi-VN" sz="1600" dirty="0">
              <a:solidFill>
                <a:schemeClr val="bg1"/>
              </a:solidFill>
            </a:endParaRPr>
          </a:p>
        </p:txBody>
      </p:sp>
      <p:pic>
        <p:nvPicPr>
          <p:cNvPr id="5" name="Hình ảnh 4">
            <a:extLst>
              <a:ext uri="{FF2B5EF4-FFF2-40B4-BE49-F238E27FC236}">
                <a16:creationId xmlns:a16="http://schemas.microsoft.com/office/drawing/2014/main" id="{DEA78E6D-A6DD-AC8E-D8F1-84FF78CC7EF1}"/>
              </a:ext>
            </a:extLst>
          </p:cNvPr>
          <p:cNvPicPr>
            <a:picLocks noChangeAspect="1"/>
          </p:cNvPicPr>
          <p:nvPr/>
        </p:nvPicPr>
        <p:blipFill>
          <a:blip r:embed="rId2"/>
          <a:stretch>
            <a:fillRect/>
          </a:stretch>
        </p:blipFill>
        <p:spPr>
          <a:xfrm>
            <a:off x="2315061" y="2449593"/>
            <a:ext cx="3421677" cy="2446232"/>
          </a:xfrm>
          <a:prstGeom prst="rect">
            <a:avLst/>
          </a:prstGeom>
        </p:spPr>
      </p:pic>
    </p:spTree>
    <p:extLst>
      <p:ext uri="{BB962C8B-B14F-4D97-AF65-F5344CB8AC3E}">
        <p14:creationId xmlns:p14="http://schemas.microsoft.com/office/powerpoint/2010/main" val="3532255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A71E0720-35F2-C5B5-3392-F45B6CE95DA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solidFill>
                  <a:schemeClr val="bg1"/>
                </a:solidFill>
              </a:rPr>
              <a:t>12</a:t>
            </a:fld>
            <a:endParaRPr lang="en">
              <a:solidFill>
                <a:schemeClr val="bg1"/>
              </a:solidFill>
            </a:endParaRPr>
          </a:p>
        </p:txBody>
      </p:sp>
      <p:sp>
        <p:nvSpPr>
          <p:cNvPr id="4" name="Google Shape;161;p21">
            <a:extLst>
              <a:ext uri="{FF2B5EF4-FFF2-40B4-BE49-F238E27FC236}">
                <a16:creationId xmlns:a16="http://schemas.microsoft.com/office/drawing/2014/main" id="{F1E6712E-0ECB-4299-74A0-71234A7B6F81}"/>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solidFill>
                  <a:schemeClr val="bg1"/>
                </a:solidFill>
                <a:latin typeface="PT Sans Narrow" panose="020B0506020203020204" pitchFamily="34" charset="0"/>
                <a:ea typeface="Open Sans" panose="020B0606030504020204" pitchFamily="2" charset="0"/>
                <a:cs typeface="Open Sans" panose="020B0606030504020204" pitchFamily="2" charset="0"/>
              </a:rPr>
              <a:t>Đánh giá kết quả tách từ </a:t>
            </a:r>
            <a:endParaRPr b="1" dirty="0">
              <a:solidFill>
                <a:schemeClr val="bg1"/>
              </a:solidFill>
              <a:latin typeface="PT Sans Narrow" panose="020B0506020203020204" pitchFamily="34" charset="0"/>
              <a:ea typeface="Open Sans" panose="020B0606030504020204" pitchFamily="2" charset="0"/>
              <a:cs typeface="Open Sans" panose="020B0606030504020204" pitchFamily="2" charset="0"/>
            </a:endParaRPr>
          </a:p>
        </p:txBody>
      </p:sp>
      <p:sp>
        <p:nvSpPr>
          <p:cNvPr id="11" name="Google Shape;162;p21">
            <a:extLst>
              <a:ext uri="{FF2B5EF4-FFF2-40B4-BE49-F238E27FC236}">
                <a16:creationId xmlns:a16="http://schemas.microsoft.com/office/drawing/2014/main" id="{48CF12FE-DC45-49A8-F6F3-1DEA49D99F1B}"/>
              </a:ext>
            </a:extLst>
          </p:cNvPr>
          <p:cNvSpPr txBox="1">
            <a:spLocks/>
          </p:cNvSpPr>
          <p:nvPr/>
        </p:nvSpPr>
        <p:spPr>
          <a:xfrm>
            <a:off x="311700" y="1424377"/>
            <a:ext cx="8284500" cy="8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vi-VN" sz="1800" dirty="0">
                <a:solidFill>
                  <a:schemeClr val="bg1"/>
                </a:solidFill>
              </a:rPr>
              <a:t>Sau khi </a:t>
            </a:r>
            <a:r>
              <a:rPr lang="vi-VN" sz="1800" dirty="0" err="1">
                <a:solidFill>
                  <a:schemeClr val="bg1"/>
                </a:solidFill>
              </a:rPr>
              <a:t>hoàn</a:t>
            </a:r>
            <a:r>
              <a:rPr lang="vi-VN" sz="1800" dirty="0">
                <a:solidFill>
                  <a:schemeClr val="bg1"/>
                </a:solidFill>
              </a:rPr>
              <a:t> </a:t>
            </a:r>
            <a:r>
              <a:rPr lang="vi-VN" sz="1800" dirty="0" err="1">
                <a:solidFill>
                  <a:schemeClr val="bg1"/>
                </a:solidFill>
              </a:rPr>
              <a:t>thành</a:t>
            </a:r>
            <a:r>
              <a:rPr lang="vi-VN" sz="1800" dirty="0">
                <a:solidFill>
                  <a:schemeClr val="bg1"/>
                </a:solidFill>
              </a:rPr>
              <a:t> </a:t>
            </a:r>
            <a:r>
              <a:rPr lang="vi-VN" sz="1800" dirty="0" err="1">
                <a:solidFill>
                  <a:schemeClr val="bg1"/>
                </a:solidFill>
              </a:rPr>
              <a:t>quá</a:t>
            </a:r>
            <a:r>
              <a:rPr lang="vi-VN" sz="1800" dirty="0">
                <a:solidFill>
                  <a:schemeClr val="bg1"/>
                </a:solidFill>
              </a:rPr>
              <a:t> </a:t>
            </a:r>
            <a:r>
              <a:rPr lang="vi-VN" sz="1800" dirty="0" err="1">
                <a:solidFill>
                  <a:schemeClr val="bg1"/>
                </a:solidFill>
              </a:rPr>
              <a:t>trình</a:t>
            </a:r>
            <a:r>
              <a:rPr lang="vi-VN" sz="1800" dirty="0">
                <a:solidFill>
                  <a:schemeClr val="bg1"/>
                </a:solidFill>
              </a:rPr>
              <a:t> </a:t>
            </a:r>
            <a:r>
              <a:rPr lang="vi-VN" sz="1800" dirty="0" err="1">
                <a:solidFill>
                  <a:schemeClr val="bg1"/>
                </a:solidFill>
              </a:rPr>
              <a:t>tách</a:t>
            </a:r>
            <a:r>
              <a:rPr lang="vi-VN" sz="1800" dirty="0">
                <a:solidFill>
                  <a:schemeClr val="bg1"/>
                </a:solidFill>
              </a:rPr>
              <a:t> </a:t>
            </a:r>
            <a:r>
              <a:rPr lang="vi-VN" sz="1800" dirty="0" err="1">
                <a:solidFill>
                  <a:schemeClr val="bg1"/>
                </a:solidFill>
              </a:rPr>
              <a:t>từ</a:t>
            </a:r>
            <a:r>
              <a:rPr lang="vi-VN" sz="1800" dirty="0">
                <a:solidFill>
                  <a:schemeClr val="bg1"/>
                </a:solidFill>
              </a:rPr>
              <a:t>, </a:t>
            </a:r>
            <a:r>
              <a:rPr lang="vi-VN" sz="1800" dirty="0" err="1">
                <a:solidFill>
                  <a:schemeClr val="bg1"/>
                </a:solidFill>
              </a:rPr>
              <a:t>nhóm</a:t>
            </a:r>
            <a:r>
              <a:rPr lang="vi-VN" sz="1800" dirty="0">
                <a:solidFill>
                  <a:schemeClr val="bg1"/>
                </a:solidFill>
              </a:rPr>
              <a:t> </a:t>
            </a:r>
            <a:r>
              <a:rPr lang="vi-VN" sz="1800" dirty="0" err="1">
                <a:solidFill>
                  <a:schemeClr val="bg1"/>
                </a:solidFill>
              </a:rPr>
              <a:t>nhận</a:t>
            </a:r>
            <a:r>
              <a:rPr lang="vi-VN" sz="1800" dirty="0">
                <a:solidFill>
                  <a:schemeClr val="bg1"/>
                </a:solidFill>
              </a:rPr>
              <a:t> </a:t>
            </a:r>
            <a:r>
              <a:rPr lang="vi-VN" sz="1800" dirty="0" err="1">
                <a:solidFill>
                  <a:schemeClr val="bg1"/>
                </a:solidFill>
              </a:rPr>
              <a:t>thấy</a:t>
            </a:r>
            <a:r>
              <a:rPr lang="vi-VN" sz="1800" dirty="0">
                <a:solidFill>
                  <a:schemeClr val="bg1"/>
                </a:solidFill>
              </a:rPr>
              <a:t> </a:t>
            </a:r>
            <a:r>
              <a:rPr lang="vi-VN" sz="1800" dirty="0" err="1">
                <a:solidFill>
                  <a:schemeClr val="bg1"/>
                </a:solidFill>
              </a:rPr>
              <a:t>rằng</a:t>
            </a:r>
            <a:r>
              <a:rPr lang="vi-VN" sz="1800" dirty="0">
                <a:solidFill>
                  <a:schemeClr val="bg1"/>
                </a:solidFill>
              </a:rPr>
              <a:t> </a:t>
            </a:r>
            <a:r>
              <a:rPr lang="vi-VN" sz="1800" dirty="0" err="1">
                <a:solidFill>
                  <a:schemeClr val="bg1"/>
                </a:solidFill>
              </a:rPr>
              <a:t>có</a:t>
            </a:r>
            <a:r>
              <a:rPr lang="vi-VN" sz="1800" dirty="0">
                <a:solidFill>
                  <a:schemeClr val="bg1"/>
                </a:solidFill>
              </a:rPr>
              <a:t> </a:t>
            </a:r>
            <a:r>
              <a:rPr lang="vi-VN" sz="1800" dirty="0" err="1">
                <a:solidFill>
                  <a:schemeClr val="bg1"/>
                </a:solidFill>
              </a:rPr>
              <a:t>những</a:t>
            </a:r>
            <a:r>
              <a:rPr lang="vi-VN" sz="1800" dirty="0">
                <a:solidFill>
                  <a:schemeClr val="bg1"/>
                </a:solidFill>
              </a:rPr>
              <a:t> </a:t>
            </a:r>
            <a:r>
              <a:rPr lang="vi-VN" sz="1800" dirty="0" err="1">
                <a:solidFill>
                  <a:schemeClr val="bg1"/>
                </a:solidFill>
              </a:rPr>
              <a:t>lỗi</a:t>
            </a:r>
            <a:r>
              <a:rPr lang="vi-VN" sz="1800" dirty="0">
                <a:solidFill>
                  <a:schemeClr val="bg1"/>
                </a:solidFill>
              </a:rPr>
              <a:t> </a:t>
            </a:r>
            <a:r>
              <a:rPr lang="vi-VN" sz="1800" dirty="0" err="1">
                <a:solidFill>
                  <a:schemeClr val="bg1"/>
                </a:solidFill>
              </a:rPr>
              <a:t>chính</a:t>
            </a:r>
            <a:r>
              <a:rPr lang="vi-VN" sz="1800" dirty="0">
                <a:solidFill>
                  <a:schemeClr val="bg1"/>
                </a:solidFill>
              </a:rPr>
              <a:t> hay </a:t>
            </a:r>
            <a:r>
              <a:rPr lang="vi-VN" sz="1800" dirty="0" err="1">
                <a:solidFill>
                  <a:schemeClr val="bg1"/>
                </a:solidFill>
              </a:rPr>
              <a:t>xảy</a:t>
            </a:r>
            <a:r>
              <a:rPr lang="vi-VN" sz="1800" dirty="0">
                <a:solidFill>
                  <a:schemeClr val="bg1"/>
                </a:solidFill>
              </a:rPr>
              <a:t> ra như sau : </a:t>
            </a:r>
          </a:p>
        </p:txBody>
      </p:sp>
      <p:sp>
        <p:nvSpPr>
          <p:cNvPr id="12" name="Google Shape;165;p21">
            <a:extLst>
              <a:ext uri="{FF2B5EF4-FFF2-40B4-BE49-F238E27FC236}">
                <a16:creationId xmlns:a16="http://schemas.microsoft.com/office/drawing/2014/main" id="{A0D87B22-E11B-1877-CE91-166C33F566BF}"/>
              </a:ext>
            </a:extLst>
          </p:cNvPr>
          <p:cNvSpPr txBox="1"/>
          <p:nvPr/>
        </p:nvSpPr>
        <p:spPr>
          <a:xfrm>
            <a:off x="4674550" y="2571750"/>
            <a:ext cx="4057200" cy="2392932"/>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Font typeface="Lato"/>
              <a:buChar char="-"/>
            </a:pPr>
            <a:r>
              <a:rPr lang="vi" sz="1800" dirty="0">
                <a:solidFill>
                  <a:schemeClr val="bg1"/>
                </a:solidFill>
                <a:latin typeface="Lato"/>
                <a:ea typeface="Lato"/>
                <a:cs typeface="Lato"/>
                <a:sym typeface="Lato"/>
              </a:rPr>
              <a:t>Bổ sung phương pháp matching từ phải sang trái .</a:t>
            </a:r>
            <a:endParaRPr sz="1800" dirty="0">
              <a:solidFill>
                <a:schemeClr val="bg1"/>
              </a:solidFill>
              <a:latin typeface="Lato"/>
              <a:ea typeface="Lato"/>
              <a:cs typeface="Lato"/>
              <a:sym typeface="Lato"/>
            </a:endParaRPr>
          </a:p>
          <a:p>
            <a:pPr marL="457200" lvl="0" indent="0" algn="l" rtl="0">
              <a:lnSpc>
                <a:spcPct val="115000"/>
              </a:lnSpc>
              <a:spcBef>
                <a:spcPts val="1200"/>
              </a:spcBef>
              <a:spcAft>
                <a:spcPts val="0"/>
              </a:spcAft>
              <a:buNone/>
            </a:pPr>
            <a:endParaRPr sz="1800" dirty="0">
              <a:solidFill>
                <a:schemeClr val="bg1"/>
              </a:solidFill>
              <a:latin typeface="Lato"/>
              <a:ea typeface="Lato"/>
              <a:cs typeface="Lato"/>
              <a:sym typeface="Lato"/>
            </a:endParaRPr>
          </a:p>
          <a:p>
            <a:pPr marL="457200" lvl="0" indent="-342900" algn="l" rtl="0">
              <a:lnSpc>
                <a:spcPct val="115000"/>
              </a:lnSpc>
              <a:spcBef>
                <a:spcPts val="1200"/>
              </a:spcBef>
              <a:spcAft>
                <a:spcPts val="0"/>
              </a:spcAft>
              <a:buClr>
                <a:schemeClr val="dk2"/>
              </a:buClr>
              <a:buSzPts val="1800"/>
              <a:buFont typeface="Lato"/>
              <a:buChar char="-"/>
            </a:pPr>
            <a:r>
              <a:rPr lang="vi" sz="1800" dirty="0">
                <a:solidFill>
                  <a:schemeClr val="bg1"/>
                </a:solidFill>
                <a:latin typeface="Lato"/>
                <a:ea typeface="Lato"/>
                <a:cs typeface="Lato"/>
                <a:sym typeface="Lato"/>
              </a:rPr>
              <a:t>Bổ sung thêm từ loại vào từ điển .</a:t>
            </a:r>
            <a:endParaRPr sz="1800" dirty="0">
              <a:solidFill>
                <a:schemeClr val="bg1"/>
              </a:solidFill>
              <a:latin typeface="Lato"/>
              <a:ea typeface="Lato"/>
              <a:cs typeface="Lato"/>
              <a:sym typeface="Lato"/>
            </a:endParaRPr>
          </a:p>
          <a:p>
            <a:pPr marL="0" lvl="0" indent="0" algn="l" rtl="0">
              <a:lnSpc>
                <a:spcPct val="115000"/>
              </a:lnSpc>
              <a:spcBef>
                <a:spcPts val="1200"/>
              </a:spcBef>
              <a:spcAft>
                <a:spcPts val="1200"/>
              </a:spcAft>
              <a:buNone/>
            </a:pPr>
            <a:endParaRPr sz="1800" dirty="0">
              <a:solidFill>
                <a:schemeClr val="bg1"/>
              </a:solidFill>
              <a:latin typeface="Lato"/>
              <a:ea typeface="Lato"/>
              <a:cs typeface="Lato"/>
              <a:sym typeface="Lato"/>
            </a:endParaRPr>
          </a:p>
        </p:txBody>
      </p:sp>
      <p:sp>
        <p:nvSpPr>
          <p:cNvPr id="13" name="Google Shape;166;p21">
            <a:extLst>
              <a:ext uri="{FF2B5EF4-FFF2-40B4-BE49-F238E27FC236}">
                <a16:creationId xmlns:a16="http://schemas.microsoft.com/office/drawing/2014/main" id="{6311D3C0-46BD-0D3F-D8D5-37C97E904D40}"/>
              </a:ext>
            </a:extLst>
          </p:cNvPr>
          <p:cNvSpPr/>
          <p:nvPr/>
        </p:nvSpPr>
        <p:spPr>
          <a:xfrm>
            <a:off x="343425" y="2603700"/>
            <a:ext cx="3721800" cy="184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pic>
        <p:nvPicPr>
          <p:cNvPr id="14" name="Google Shape;168;p21">
            <a:extLst>
              <a:ext uri="{FF2B5EF4-FFF2-40B4-BE49-F238E27FC236}">
                <a16:creationId xmlns:a16="http://schemas.microsoft.com/office/drawing/2014/main" id="{5372F07C-C0EF-9E5F-2E7E-6A37FCE37D1C}"/>
              </a:ext>
            </a:extLst>
          </p:cNvPr>
          <p:cNvPicPr preferRelativeResize="0"/>
          <p:nvPr/>
        </p:nvPicPr>
        <p:blipFill>
          <a:blip r:embed="rId2">
            <a:alphaModFix/>
          </a:blip>
          <a:stretch>
            <a:fillRect/>
          </a:stretch>
        </p:blipFill>
        <p:spPr>
          <a:xfrm>
            <a:off x="8381502" y="2240752"/>
            <a:ext cx="450801" cy="450801"/>
          </a:xfrm>
          <a:prstGeom prst="rect">
            <a:avLst/>
          </a:prstGeom>
          <a:noFill/>
          <a:ln>
            <a:noFill/>
          </a:ln>
        </p:spPr>
      </p:pic>
      <p:pic>
        <p:nvPicPr>
          <p:cNvPr id="15" name="Google Shape;169;p21">
            <a:extLst>
              <a:ext uri="{FF2B5EF4-FFF2-40B4-BE49-F238E27FC236}">
                <a16:creationId xmlns:a16="http://schemas.microsoft.com/office/drawing/2014/main" id="{97423960-3678-9D43-ADBC-0293DEC62EA9}"/>
              </a:ext>
            </a:extLst>
          </p:cNvPr>
          <p:cNvPicPr preferRelativeResize="0"/>
          <p:nvPr/>
        </p:nvPicPr>
        <p:blipFill>
          <a:blip r:embed="rId3">
            <a:alphaModFix/>
          </a:blip>
          <a:stretch>
            <a:fillRect/>
          </a:stretch>
        </p:blipFill>
        <p:spPr>
          <a:xfrm>
            <a:off x="3869975" y="2346350"/>
            <a:ext cx="450800" cy="450799"/>
          </a:xfrm>
          <a:prstGeom prst="rect">
            <a:avLst/>
          </a:prstGeom>
          <a:noFill/>
          <a:ln>
            <a:noFill/>
          </a:ln>
        </p:spPr>
      </p:pic>
      <p:sp>
        <p:nvSpPr>
          <p:cNvPr id="21" name="Google Shape;164;p21">
            <a:extLst>
              <a:ext uri="{FF2B5EF4-FFF2-40B4-BE49-F238E27FC236}">
                <a16:creationId xmlns:a16="http://schemas.microsoft.com/office/drawing/2014/main" id="{DC4A207C-DACA-CC91-58F8-6ED54A84AE15}"/>
              </a:ext>
            </a:extLst>
          </p:cNvPr>
          <p:cNvSpPr txBox="1"/>
          <p:nvPr/>
        </p:nvSpPr>
        <p:spPr>
          <a:xfrm>
            <a:off x="263575" y="2663400"/>
            <a:ext cx="4057200" cy="17256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Font typeface="Lato"/>
              <a:buChar char="-"/>
            </a:pPr>
            <a:r>
              <a:rPr lang="vi" sz="1800" dirty="0">
                <a:solidFill>
                  <a:schemeClr val="dk2"/>
                </a:solidFill>
                <a:latin typeface="Lato"/>
                <a:ea typeface="Lato"/>
                <a:cs typeface="Lato"/>
                <a:sym typeface="Lato"/>
              </a:rPr>
              <a:t>Lỗi tách sai từ ghép nhập nhằng</a:t>
            </a:r>
            <a:endParaRPr sz="1800" dirty="0">
              <a:solidFill>
                <a:schemeClr val="dk2"/>
              </a:solidFill>
              <a:latin typeface="Lato"/>
              <a:ea typeface="Lato"/>
              <a:cs typeface="Lato"/>
              <a:sym typeface="Lato"/>
            </a:endParaRPr>
          </a:p>
          <a:p>
            <a:pPr marL="457200" lvl="0" indent="0" algn="l" rtl="0">
              <a:lnSpc>
                <a:spcPct val="115000"/>
              </a:lnSpc>
              <a:spcBef>
                <a:spcPts val="1200"/>
              </a:spcBef>
              <a:spcAft>
                <a:spcPts val="0"/>
              </a:spcAft>
              <a:buNone/>
            </a:pPr>
            <a:endParaRPr sz="1800" dirty="0">
              <a:solidFill>
                <a:schemeClr val="dk2"/>
              </a:solidFill>
              <a:latin typeface="Lato"/>
              <a:ea typeface="Lato"/>
              <a:cs typeface="Lato"/>
              <a:sym typeface="Lato"/>
            </a:endParaRPr>
          </a:p>
          <a:p>
            <a:pPr marL="457200" lvl="0" indent="-342900" algn="l" rtl="0">
              <a:lnSpc>
                <a:spcPct val="115000"/>
              </a:lnSpc>
              <a:spcBef>
                <a:spcPts val="1200"/>
              </a:spcBef>
              <a:spcAft>
                <a:spcPts val="0"/>
              </a:spcAft>
              <a:buClr>
                <a:schemeClr val="dk2"/>
              </a:buClr>
              <a:buSzPts val="1800"/>
              <a:buFont typeface="Lato"/>
              <a:buChar char="-"/>
            </a:pPr>
            <a:r>
              <a:rPr lang="vi" sz="1800" dirty="0">
                <a:solidFill>
                  <a:schemeClr val="dk2"/>
                </a:solidFill>
                <a:latin typeface="Lato"/>
                <a:ea typeface="Lato"/>
                <a:cs typeface="Lato"/>
                <a:sym typeface="Lato"/>
              </a:rPr>
              <a:t>Lỗi không tách được những từ không có trong thư viện</a:t>
            </a:r>
            <a:endParaRPr dirty="0">
              <a:latin typeface="Lato"/>
              <a:ea typeface="Lato"/>
              <a:cs typeface="Lato"/>
              <a:sym typeface="Lato"/>
            </a:endParaRPr>
          </a:p>
        </p:txBody>
      </p:sp>
      <p:sp>
        <p:nvSpPr>
          <p:cNvPr id="22" name="Google Shape;167;p21">
            <a:extLst>
              <a:ext uri="{FF2B5EF4-FFF2-40B4-BE49-F238E27FC236}">
                <a16:creationId xmlns:a16="http://schemas.microsoft.com/office/drawing/2014/main" id="{2B77889D-C0B2-29A1-4A1E-DCFB07EE377F}"/>
              </a:ext>
            </a:extLst>
          </p:cNvPr>
          <p:cNvSpPr/>
          <p:nvPr/>
        </p:nvSpPr>
        <p:spPr>
          <a:xfrm>
            <a:off x="4776750" y="2603700"/>
            <a:ext cx="3825000" cy="19008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81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6"/>
          <p:cNvSpPr/>
          <p:nvPr/>
        </p:nvSpPr>
        <p:spPr>
          <a:xfrm>
            <a:off x="234768" y="86075"/>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6" name="Google Shape;84;p15">
            <a:extLst>
              <a:ext uri="{FF2B5EF4-FFF2-40B4-BE49-F238E27FC236}">
                <a16:creationId xmlns:a16="http://schemas.microsoft.com/office/drawing/2014/main" id="{1C8AC8AF-3B4B-8366-8628-21135770AC84}"/>
              </a:ext>
            </a:extLst>
          </p:cNvPr>
          <p:cNvSpPr txBox="1"/>
          <p:nvPr/>
        </p:nvSpPr>
        <p:spPr>
          <a:xfrm>
            <a:off x="430402" y="119354"/>
            <a:ext cx="490393"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solidFill>
                  <a:schemeClr val="bg1"/>
                </a:solidFill>
              </a:rPr>
              <a:t>5</a:t>
            </a:r>
            <a:endParaRPr sz="3600" dirty="0">
              <a:solidFill>
                <a:schemeClr val="bg1"/>
              </a:solidFill>
            </a:endParaRPr>
          </a:p>
        </p:txBody>
      </p:sp>
      <p:sp>
        <p:nvSpPr>
          <p:cNvPr id="7" name="Google Shape;96;p16">
            <a:extLst>
              <a:ext uri="{FF2B5EF4-FFF2-40B4-BE49-F238E27FC236}">
                <a16:creationId xmlns:a16="http://schemas.microsoft.com/office/drawing/2014/main" id="{940D88AB-5DB5-27F3-62ED-E611ABB60739}"/>
              </a:ext>
            </a:extLst>
          </p:cNvPr>
          <p:cNvSpPr txBox="1">
            <a:spLocks noGrp="1"/>
          </p:cNvSpPr>
          <p:nvPr>
            <p:ph type="title"/>
          </p:nvPr>
        </p:nvSpPr>
        <p:spPr>
          <a:xfrm>
            <a:off x="1136850" y="222587"/>
            <a:ext cx="63216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err="1">
                <a:latin typeface="PT Sans Narrow" panose="020B0506020203020204" pitchFamily="34" charset="0"/>
              </a:rPr>
              <a:t>Gán</a:t>
            </a:r>
            <a:r>
              <a:rPr lang="en-US" b="1" dirty="0">
                <a:latin typeface="PT Sans Narrow" panose="020B0506020203020204" pitchFamily="34" charset="0"/>
              </a:rPr>
              <a:t> </a:t>
            </a:r>
            <a:r>
              <a:rPr lang="en-US" b="1" dirty="0" err="1">
                <a:latin typeface="PT Sans Narrow" panose="020B0506020203020204" pitchFamily="34" charset="0"/>
              </a:rPr>
              <a:t>nhãn</a:t>
            </a:r>
            <a:r>
              <a:rPr lang="en-US" b="1" dirty="0">
                <a:latin typeface="PT Sans Narrow" panose="020B0506020203020204" pitchFamily="34" charset="0"/>
              </a:rPr>
              <a:t> </a:t>
            </a:r>
            <a:r>
              <a:rPr lang="en-US" b="1" dirty="0" err="1">
                <a:latin typeface="PT Sans Narrow" panose="020B0506020203020204" pitchFamily="34" charset="0"/>
              </a:rPr>
              <a:t>cho</a:t>
            </a:r>
            <a:r>
              <a:rPr lang="en-US" b="1" dirty="0">
                <a:latin typeface="PT Sans Narrow" panose="020B0506020203020204" pitchFamily="34" charset="0"/>
              </a:rPr>
              <a:t> </a:t>
            </a:r>
            <a:r>
              <a:rPr lang="en-US" b="1" dirty="0" err="1">
                <a:latin typeface="PT Sans Narrow" panose="020B0506020203020204" pitchFamily="34" charset="0"/>
              </a:rPr>
              <a:t>từ</a:t>
            </a:r>
            <a:r>
              <a:rPr lang="en-US" b="1" dirty="0">
                <a:latin typeface="PT Sans Narrow" panose="020B0506020203020204" pitchFamily="34" charset="0"/>
              </a:rPr>
              <a:t> </a:t>
            </a:r>
            <a:r>
              <a:rPr lang="en-US" b="1" dirty="0" err="1">
                <a:latin typeface="PT Sans Narrow" panose="020B0506020203020204" pitchFamily="34" charset="0"/>
              </a:rPr>
              <a:t>loại</a:t>
            </a:r>
            <a:endParaRPr lang="en-US" b="1" dirty="0">
              <a:latin typeface="PT Sans Narrow" panose="020B0506020203020204" pitchFamily="34" charset="0"/>
            </a:endParaRPr>
          </a:p>
        </p:txBody>
      </p:sp>
      <p:sp>
        <p:nvSpPr>
          <p:cNvPr id="5" name="Google Shape;175;p22">
            <a:extLst>
              <a:ext uri="{FF2B5EF4-FFF2-40B4-BE49-F238E27FC236}">
                <a16:creationId xmlns:a16="http://schemas.microsoft.com/office/drawing/2014/main" id="{7321594D-FDBB-748C-6FB4-F08F52D36444}"/>
              </a:ext>
            </a:extLst>
          </p:cNvPr>
          <p:cNvSpPr txBox="1">
            <a:spLocks noGrp="1"/>
          </p:cNvSpPr>
          <p:nvPr>
            <p:ph type="body" idx="1"/>
          </p:nvPr>
        </p:nvSpPr>
        <p:spPr>
          <a:xfrm>
            <a:off x="311700" y="1152475"/>
            <a:ext cx="5648100" cy="2464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vi" dirty="0">
                <a:solidFill>
                  <a:schemeClr val="bg1"/>
                </a:solidFill>
                <a:latin typeface="Open Sans" pitchFamily="2" charset="0"/>
                <a:ea typeface="Open Sans" pitchFamily="2" charset="0"/>
                <a:cs typeface="Open Sans" pitchFamily="2" charset="0"/>
              </a:rPr>
              <a:t>Nhóm chúng em sử dụng hệ quy chiếu phổ thông trên để gán nhãn . Với các nhãn PRP, VB, NN, JJ,JJR,CD,RB</a:t>
            </a:r>
            <a:endParaRPr dirty="0">
              <a:solidFill>
                <a:schemeClr val="bg1"/>
              </a:solidFill>
              <a:latin typeface="Open Sans" pitchFamily="2" charset="0"/>
              <a:ea typeface="Open Sans" pitchFamily="2" charset="0"/>
              <a:cs typeface="Open Sans" pitchFamily="2" charset="0"/>
            </a:endParaRPr>
          </a:p>
          <a:p>
            <a:pPr marL="0" lvl="0" indent="0" algn="l" rtl="0">
              <a:spcBef>
                <a:spcPts val="1200"/>
              </a:spcBef>
              <a:spcAft>
                <a:spcPts val="0"/>
              </a:spcAft>
              <a:buNone/>
            </a:pPr>
            <a:r>
              <a:rPr lang="vi">
                <a:solidFill>
                  <a:schemeClr val="bg1"/>
                </a:solidFill>
                <a:latin typeface="Open Sans" pitchFamily="2" charset="0"/>
                <a:ea typeface="Open Sans" pitchFamily="2" charset="0"/>
                <a:cs typeface="Open Sans" pitchFamily="2" charset="0"/>
              </a:rPr>
              <a:t>Tuy </a:t>
            </a:r>
            <a:r>
              <a:rPr lang="vi" dirty="0">
                <a:solidFill>
                  <a:schemeClr val="bg1"/>
                </a:solidFill>
                <a:latin typeface="Open Sans" pitchFamily="2" charset="0"/>
                <a:ea typeface="Open Sans" pitchFamily="2" charset="0"/>
                <a:cs typeface="Open Sans" pitchFamily="2" charset="0"/>
              </a:rPr>
              <a:t>có chút khác biệt về mặt định dạng ngôn ngữ giữa tiếng </a:t>
            </a:r>
            <a:r>
              <a:rPr lang="en-US" dirty="0">
                <a:solidFill>
                  <a:schemeClr val="bg1"/>
                </a:solidFill>
                <a:latin typeface="Open Sans" pitchFamily="2" charset="0"/>
                <a:ea typeface="Open Sans" pitchFamily="2" charset="0"/>
                <a:cs typeface="Open Sans" pitchFamily="2" charset="0"/>
              </a:rPr>
              <a:t>A</a:t>
            </a:r>
            <a:r>
              <a:rPr lang="vi" dirty="0">
                <a:solidFill>
                  <a:schemeClr val="bg1"/>
                </a:solidFill>
                <a:latin typeface="Open Sans" pitchFamily="2" charset="0"/>
                <a:ea typeface="Open Sans" pitchFamily="2" charset="0"/>
                <a:cs typeface="Open Sans" pitchFamily="2" charset="0"/>
              </a:rPr>
              <a:t>nh và tiếng Việt . Nhưng chúng em vẫn đánh giá rằng những nhãn này cũng có thể đại diện cho 1 bộ phận các từ tiếng Việt . </a:t>
            </a:r>
            <a:endParaRPr dirty="0">
              <a:solidFill>
                <a:schemeClr val="bg1"/>
              </a:solidFill>
              <a:latin typeface="Open Sans" pitchFamily="2" charset="0"/>
              <a:ea typeface="Open Sans" pitchFamily="2" charset="0"/>
              <a:cs typeface="Open Sans" pitchFamily="2" charset="0"/>
            </a:endParaRPr>
          </a:p>
        </p:txBody>
      </p:sp>
      <p:pic>
        <p:nvPicPr>
          <p:cNvPr id="8" name="Google Shape;176;p22">
            <a:extLst>
              <a:ext uri="{FF2B5EF4-FFF2-40B4-BE49-F238E27FC236}">
                <a16:creationId xmlns:a16="http://schemas.microsoft.com/office/drawing/2014/main" id="{1F1CF0CF-CF01-012E-3BED-F1BC1ECA54B2}"/>
              </a:ext>
            </a:extLst>
          </p:cNvPr>
          <p:cNvPicPr preferRelativeResize="0"/>
          <p:nvPr/>
        </p:nvPicPr>
        <p:blipFill>
          <a:blip r:embed="rId3">
            <a:alphaModFix/>
          </a:blip>
          <a:stretch>
            <a:fillRect/>
          </a:stretch>
        </p:blipFill>
        <p:spPr>
          <a:xfrm>
            <a:off x="6486330" y="891268"/>
            <a:ext cx="2657670" cy="3820975"/>
          </a:xfrm>
          <a:prstGeom prst="rect">
            <a:avLst/>
          </a:prstGeom>
          <a:noFill/>
          <a:ln>
            <a:noFill/>
          </a:ln>
        </p:spPr>
      </p:pic>
      <p:sp>
        <p:nvSpPr>
          <p:cNvPr id="15" name="Google Shape;177;p22">
            <a:extLst>
              <a:ext uri="{FF2B5EF4-FFF2-40B4-BE49-F238E27FC236}">
                <a16:creationId xmlns:a16="http://schemas.microsoft.com/office/drawing/2014/main" id="{98041716-999B-3C7B-4398-ABBBCBAA6F1C}"/>
              </a:ext>
            </a:extLst>
          </p:cNvPr>
          <p:cNvSpPr txBox="1"/>
          <p:nvPr/>
        </p:nvSpPr>
        <p:spPr>
          <a:xfrm>
            <a:off x="2253275" y="3616675"/>
            <a:ext cx="26577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dirty="0">
                <a:solidFill>
                  <a:schemeClr val="bg1"/>
                </a:solidFill>
              </a:rPr>
              <a:t>TÔI </a:t>
            </a:r>
            <a:r>
              <a:rPr lang="en-US" dirty="0">
                <a:solidFill>
                  <a:schemeClr val="bg1"/>
                </a:solidFill>
              </a:rPr>
              <a:t>ĐÃ</a:t>
            </a:r>
            <a:r>
              <a:rPr lang="vi" dirty="0">
                <a:solidFill>
                  <a:schemeClr val="bg1"/>
                </a:solidFill>
              </a:rPr>
              <a:t> </a:t>
            </a:r>
            <a:r>
              <a:rPr lang="en-US" dirty="0">
                <a:solidFill>
                  <a:schemeClr val="bg1"/>
                </a:solidFill>
              </a:rPr>
              <a:t>HOÀN THÀNH ĐỒ ÁN</a:t>
            </a:r>
            <a:endParaRPr dirty="0">
              <a:solidFill>
                <a:schemeClr val="bg1"/>
              </a:solidFill>
            </a:endParaRPr>
          </a:p>
        </p:txBody>
      </p:sp>
      <p:sp>
        <p:nvSpPr>
          <p:cNvPr id="16" name="Google Shape;178;p22">
            <a:extLst>
              <a:ext uri="{FF2B5EF4-FFF2-40B4-BE49-F238E27FC236}">
                <a16:creationId xmlns:a16="http://schemas.microsoft.com/office/drawing/2014/main" id="{09A6AC1C-23CB-C05E-BF88-4F6FF63EDD88}"/>
              </a:ext>
            </a:extLst>
          </p:cNvPr>
          <p:cNvSpPr txBox="1"/>
          <p:nvPr/>
        </p:nvSpPr>
        <p:spPr>
          <a:xfrm>
            <a:off x="1632850" y="4380175"/>
            <a:ext cx="5065802"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dirty="0">
                <a:solidFill>
                  <a:schemeClr val="bg1"/>
                </a:solidFill>
              </a:rPr>
              <a:t>TÔI (</a:t>
            </a:r>
            <a:r>
              <a:rPr lang="en-US" dirty="0">
                <a:solidFill>
                  <a:schemeClr val="bg1"/>
                </a:solidFill>
              </a:rPr>
              <a:t>PRP</a:t>
            </a:r>
            <a:r>
              <a:rPr lang="vi" dirty="0">
                <a:solidFill>
                  <a:schemeClr val="bg1"/>
                </a:solidFill>
              </a:rPr>
              <a:t>)    </a:t>
            </a:r>
            <a:r>
              <a:rPr lang="en-US" dirty="0">
                <a:solidFill>
                  <a:schemeClr val="bg1"/>
                </a:solidFill>
              </a:rPr>
              <a:t>ĐÃ</a:t>
            </a:r>
            <a:r>
              <a:rPr lang="vi" dirty="0">
                <a:solidFill>
                  <a:schemeClr val="bg1"/>
                </a:solidFill>
              </a:rPr>
              <a:t>(</a:t>
            </a:r>
            <a:r>
              <a:rPr lang="en-US" dirty="0">
                <a:solidFill>
                  <a:schemeClr val="bg1"/>
                </a:solidFill>
              </a:rPr>
              <a:t>RB</a:t>
            </a:r>
            <a:r>
              <a:rPr lang="vi" dirty="0">
                <a:solidFill>
                  <a:schemeClr val="bg1"/>
                </a:solidFill>
              </a:rPr>
              <a:t>)    </a:t>
            </a:r>
            <a:r>
              <a:rPr lang="en-US" dirty="0">
                <a:solidFill>
                  <a:schemeClr val="bg1"/>
                </a:solidFill>
              </a:rPr>
              <a:t>HOÀN_THÀNH</a:t>
            </a:r>
            <a:r>
              <a:rPr lang="vi" dirty="0">
                <a:solidFill>
                  <a:schemeClr val="bg1"/>
                </a:solidFill>
              </a:rPr>
              <a:t>(VB)  </a:t>
            </a:r>
            <a:r>
              <a:rPr lang="en-US" dirty="0">
                <a:solidFill>
                  <a:schemeClr val="bg1"/>
                </a:solidFill>
              </a:rPr>
              <a:t>ĐỒ_ÁN</a:t>
            </a:r>
            <a:r>
              <a:rPr lang="vi" dirty="0">
                <a:solidFill>
                  <a:schemeClr val="bg1"/>
                </a:solidFill>
              </a:rPr>
              <a:t>(NN)</a:t>
            </a:r>
            <a:endParaRPr dirty="0">
              <a:solidFill>
                <a:schemeClr val="bg1"/>
              </a:solidFill>
            </a:endParaRPr>
          </a:p>
        </p:txBody>
      </p:sp>
      <p:cxnSp>
        <p:nvCxnSpPr>
          <p:cNvPr id="17" name="Google Shape;179;p22">
            <a:extLst>
              <a:ext uri="{FF2B5EF4-FFF2-40B4-BE49-F238E27FC236}">
                <a16:creationId xmlns:a16="http://schemas.microsoft.com/office/drawing/2014/main" id="{79675D69-D731-475E-6EAB-FD36BDDF43F0}"/>
              </a:ext>
            </a:extLst>
          </p:cNvPr>
          <p:cNvCxnSpPr/>
          <p:nvPr/>
        </p:nvCxnSpPr>
        <p:spPr>
          <a:xfrm flipH="1">
            <a:off x="2159750" y="3951475"/>
            <a:ext cx="285600" cy="441000"/>
          </a:xfrm>
          <a:prstGeom prst="straightConnector1">
            <a:avLst/>
          </a:prstGeom>
          <a:noFill/>
          <a:ln w="9525" cap="flat" cmpd="sng">
            <a:solidFill>
              <a:schemeClr val="dk2"/>
            </a:solidFill>
            <a:prstDash val="solid"/>
            <a:round/>
            <a:headEnd type="none" w="med" len="med"/>
            <a:tailEnd type="triangle" w="med" len="med"/>
          </a:ln>
        </p:spPr>
      </p:cxnSp>
      <p:cxnSp>
        <p:nvCxnSpPr>
          <p:cNvPr id="18" name="Google Shape;180;p22">
            <a:extLst>
              <a:ext uri="{FF2B5EF4-FFF2-40B4-BE49-F238E27FC236}">
                <a16:creationId xmlns:a16="http://schemas.microsoft.com/office/drawing/2014/main" id="{8865465C-484B-F7C2-0986-F3FAF0EE6C54}"/>
              </a:ext>
            </a:extLst>
          </p:cNvPr>
          <p:cNvCxnSpPr/>
          <p:nvPr/>
        </p:nvCxnSpPr>
        <p:spPr>
          <a:xfrm>
            <a:off x="2813992" y="4002837"/>
            <a:ext cx="16200" cy="363300"/>
          </a:xfrm>
          <a:prstGeom prst="straightConnector1">
            <a:avLst/>
          </a:prstGeom>
          <a:noFill/>
          <a:ln w="9525" cap="flat" cmpd="sng">
            <a:solidFill>
              <a:schemeClr val="dk2"/>
            </a:solidFill>
            <a:prstDash val="solid"/>
            <a:round/>
            <a:headEnd type="none" w="med" len="med"/>
            <a:tailEnd type="triangle" w="med" len="med"/>
          </a:ln>
        </p:spPr>
      </p:cxnSp>
      <p:cxnSp>
        <p:nvCxnSpPr>
          <p:cNvPr id="19" name="Google Shape;181;p22">
            <a:extLst>
              <a:ext uri="{FF2B5EF4-FFF2-40B4-BE49-F238E27FC236}">
                <a16:creationId xmlns:a16="http://schemas.microsoft.com/office/drawing/2014/main" id="{CBA82866-2D18-01C9-7906-84130B63B201}"/>
              </a:ext>
            </a:extLst>
          </p:cNvPr>
          <p:cNvCxnSpPr>
            <a:cxnSpLocks/>
          </p:cNvCxnSpPr>
          <p:nvPr/>
        </p:nvCxnSpPr>
        <p:spPr>
          <a:xfrm>
            <a:off x="3595746" y="3925508"/>
            <a:ext cx="304694" cy="466967"/>
          </a:xfrm>
          <a:prstGeom prst="straightConnector1">
            <a:avLst/>
          </a:prstGeom>
          <a:noFill/>
          <a:ln w="9525" cap="flat" cmpd="sng">
            <a:solidFill>
              <a:schemeClr val="dk2"/>
            </a:solidFill>
            <a:prstDash val="solid"/>
            <a:round/>
            <a:headEnd type="none" w="med" len="med"/>
            <a:tailEnd type="triangle" w="med" len="med"/>
          </a:ln>
        </p:spPr>
      </p:cxnSp>
      <p:cxnSp>
        <p:nvCxnSpPr>
          <p:cNvPr id="20" name="Google Shape;183;p22">
            <a:extLst>
              <a:ext uri="{FF2B5EF4-FFF2-40B4-BE49-F238E27FC236}">
                <a16:creationId xmlns:a16="http://schemas.microsoft.com/office/drawing/2014/main" id="{A17C1BA5-E677-34FE-F5C9-4FAB84AEF5A5}"/>
              </a:ext>
            </a:extLst>
          </p:cNvPr>
          <p:cNvCxnSpPr>
            <a:cxnSpLocks/>
          </p:cNvCxnSpPr>
          <p:nvPr/>
        </p:nvCxnSpPr>
        <p:spPr>
          <a:xfrm>
            <a:off x="4572000" y="3911163"/>
            <a:ext cx="594680" cy="481312"/>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64884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DDD9AA00-2507-3F77-C1EA-DD1ACA6AF7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solidFill>
                  <a:schemeClr val="bg1"/>
                </a:solidFill>
              </a:rPr>
              <a:t>14</a:t>
            </a:fld>
            <a:endParaRPr lang="en">
              <a:solidFill>
                <a:schemeClr val="bg1"/>
              </a:solidFill>
            </a:endParaRPr>
          </a:p>
        </p:txBody>
      </p:sp>
      <p:sp>
        <p:nvSpPr>
          <p:cNvPr id="5" name="Google Shape;188;p23">
            <a:extLst>
              <a:ext uri="{FF2B5EF4-FFF2-40B4-BE49-F238E27FC236}">
                <a16:creationId xmlns:a16="http://schemas.microsoft.com/office/drawing/2014/main" id="{E2E6C597-548D-B6C3-FCB4-E9AC1647B28C}"/>
              </a:ext>
            </a:extLst>
          </p:cNvPr>
          <p:cNvSpPr txBox="1">
            <a:spLocks noGrp="1"/>
          </p:cNvSpPr>
          <p:nvPr>
            <p:ph type="title"/>
          </p:nvPr>
        </p:nvSpPr>
        <p:spPr>
          <a:xfrm>
            <a:off x="136506" y="159773"/>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0555"/>
              <a:buFont typeface="Arial"/>
              <a:buNone/>
            </a:pPr>
            <a:r>
              <a:rPr lang="vi" b="1" dirty="0">
                <a:solidFill>
                  <a:schemeClr val="bg1"/>
                </a:solidFill>
                <a:latin typeface="PT Sans Narrow" panose="020B0506020203020204" pitchFamily="34" charset="0"/>
              </a:rPr>
              <a:t>Mô hình Hidden Markov</a:t>
            </a:r>
            <a:endParaRPr b="1" dirty="0">
              <a:solidFill>
                <a:schemeClr val="bg1"/>
              </a:solidFill>
              <a:latin typeface="PT Sans Narrow" panose="020B0506020203020204" pitchFamily="34" charset="0"/>
            </a:endParaRPr>
          </a:p>
        </p:txBody>
      </p:sp>
      <p:sp>
        <p:nvSpPr>
          <p:cNvPr id="6" name="Google Shape;189;p23">
            <a:extLst>
              <a:ext uri="{FF2B5EF4-FFF2-40B4-BE49-F238E27FC236}">
                <a16:creationId xmlns:a16="http://schemas.microsoft.com/office/drawing/2014/main" id="{D6820946-288E-B92E-A2D5-BC6412040E65}"/>
              </a:ext>
            </a:extLst>
          </p:cNvPr>
          <p:cNvSpPr txBox="1">
            <a:spLocks noGrp="1"/>
          </p:cNvSpPr>
          <p:nvPr>
            <p:ph type="body" idx="1"/>
          </p:nvPr>
        </p:nvSpPr>
        <p:spPr>
          <a:xfrm>
            <a:off x="202925" y="1110884"/>
            <a:ext cx="8520600" cy="766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vi" sz="1500" dirty="0">
                <a:solidFill>
                  <a:schemeClr val="bg1"/>
                </a:solidFill>
                <a:latin typeface="Open Sans" panose="020B0606030504020204" pitchFamily="2" charset="0"/>
                <a:ea typeface="Open Sans" panose="020B0606030504020204" pitchFamily="2" charset="0"/>
                <a:cs typeface="Open Sans" panose="020B0606030504020204" pitchFamily="2" charset="0"/>
              </a:rPr>
              <a:t>Markov chain là 1 một mô hình mà tính xác suất xảy ra của những phần tử tiếp theo trong chuỗi dựa trên các chuỗi xác suất ban đầu .  Và đây là tiền thân của HMM </a:t>
            </a:r>
            <a:endParaRPr sz="1500" dirty="0">
              <a:solidFill>
                <a:schemeClr val="bg1"/>
              </a:solidFill>
              <a:latin typeface="Open Sans" panose="020B0606030504020204" pitchFamily="2" charset="0"/>
              <a:ea typeface="Open Sans" panose="020B0606030504020204" pitchFamily="2" charset="0"/>
              <a:cs typeface="Open Sans" panose="020B0606030504020204" pitchFamily="2" charset="0"/>
            </a:endParaRPr>
          </a:p>
        </p:txBody>
      </p:sp>
      <p:sp>
        <p:nvSpPr>
          <p:cNvPr id="7" name="Google Shape;190;p23">
            <a:extLst>
              <a:ext uri="{FF2B5EF4-FFF2-40B4-BE49-F238E27FC236}">
                <a16:creationId xmlns:a16="http://schemas.microsoft.com/office/drawing/2014/main" id="{F26A9C05-81F5-0164-8097-E9019E66144B}"/>
              </a:ext>
            </a:extLst>
          </p:cNvPr>
          <p:cNvSpPr/>
          <p:nvPr/>
        </p:nvSpPr>
        <p:spPr>
          <a:xfrm>
            <a:off x="2538468" y="3052709"/>
            <a:ext cx="922500" cy="457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dirty="0">
                <a:solidFill>
                  <a:schemeClr val="bg1"/>
                </a:solidFill>
              </a:rPr>
              <a:t>TÔI</a:t>
            </a:r>
            <a:endParaRPr dirty="0">
              <a:solidFill>
                <a:schemeClr val="bg1"/>
              </a:solidFill>
            </a:endParaRPr>
          </a:p>
        </p:txBody>
      </p:sp>
      <p:sp>
        <p:nvSpPr>
          <p:cNvPr id="8" name="Google Shape;191;p23">
            <a:extLst>
              <a:ext uri="{FF2B5EF4-FFF2-40B4-BE49-F238E27FC236}">
                <a16:creationId xmlns:a16="http://schemas.microsoft.com/office/drawing/2014/main" id="{D57142F9-A676-834F-50A9-AC9A9C3C6EC0}"/>
              </a:ext>
            </a:extLst>
          </p:cNvPr>
          <p:cNvSpPr/>
          <p:nvPr/>
        </p:nvSpPr>
        <p:spPr>
          <a:xfrm>
            <a:off x="6087474" y="2021381"/>
            <a:ext cx="857400" cy="53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ĐỒ    ÁN</a:t>
            </a:r>
            <a:endParaRPr dirty="0">
              <a:solidFill>
                <a:schemeClr val="bg1"/>
              </a:solidFill>
            </a:endParaRPr>
          </a:p>
        </p:txBody>
      </p:sp>
      <p:sp>
        <p:nvSpPr>
          <p:cNvPr id="10" name="Google Shape;193;p23">
            <a:extLst>
              <a:ext uri="{FF2B5EF4-FFF2-40B4-BE49-F238E27FC236}">
                <a16:creationId xmlns:a16="http://schemas.microsoft.com/office/drawing/2014/main" id="{AABA2D0B-F990-C822-B3A9-A89E38D080D9}"/>
              </a:ext>
            </a:extLst>
          </p:cNvPr>
          <p:cNvSpPr/>
          <p:nvPr/>
        </p:nvSpPr>
        <p:spPr>
          <a:xfrm>
            <a:off x="4396806" y="2983226"/>
            <a:ext cx="857400" cy="53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ĐÃ</a:t>
            </a:r>
            <a:endParaRPr dirty="0">
              <a:solidFill>
                <a:schemeClr val="bg1"/>
              </a:solidFill>
            </a:endParaRPr>
          </a:p>
        </p:txBody>
      </p:sp>
      <p:sp>
        <p:nvSpPr>
          <p:cNvPr id="22" name="Google Shape;206;p23">
            <a:extLst>
              <a:ext uri="{FF2B5EF4-FFF2-40B4-BE49-F238E27FC236}">
                <a16:creationId xmlns:a16="http://schemas.microsoft.com/office/drawing/2014/main" id="{D6A608DE-FE9A-D223-79E5-11519B63C850}"/>
              </a:ext>
            </a:extLst>
          </p:cNvPr>
          <p:cNvSpPr txBox="1">
            <a:spLocks/>
          </p:cNvSpPr>
          <p:nvPr/>
        </p:nvSpPr>
        <p:spPr>
          <a:xfrm>
            <a:off x="202925" y="741903"/>
            <a:ext cx="1533600" cy="4338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pPr algn="l">
              <a:buClr>
                <a:schemeClr val="dk1"/>
              </a:buClr>
              <a:buSzPct val="49009"/>
              <a:buFont typeface="Arial"/>
              <a:buNone/>
            </a:pPr>
            <a:r>
              <a:rPr lang="en-US" sz="2244" dirty="0">
                <a:solidFill>
                  <a:schemeClr val="bg1"/>
                </a:solidFill>
                <a:latin typeface="PT Sans Narrow" panose="020B0506020203020204" pitchFamily="34" charset="0"/>
              </a:rPr>
              <a:t>Markov chain</a:t>
            </a:r>
          </a:p>
          <a:p>
            <a:pPr algn="l">
              <a:buClr>
                <a:schemeClr val="dk1"/>
              </a:buClr>
              <a:buSzPct val="61111"/>
              <a:buFont typeface="Arial"/>
              <a:buNone/>
            </a:pPr>
            <a:endParaRPr lang="en-US" sz="1800" dirty="0">
              <a:solidFill>
                <a:schemeClr val="bg1"/>
              </a:solidFill>
              <a:latin typeface="PT Sans Narrow" panose="020B0506020203020204" pitchFamily="34" charset="0"/>
            </a:endParaRPr>
          </a:p>
          <a:p>
            <a:pPr algn="l">
              <a:buClr>
                <a:schemeClr val="dk1"/>
              </a:buClr>
              <a:buSzPct val="54999"/>
              <a:buFont typeface="Arial"/>
              <a:buNone/>
            </a:pPr>
            <a:endParaRPr lang="en-US" sz="1800" dirty="0">
              <a:solidFill>
                <a:schemeClr val="bg1"/>
              </a:solidFill>
              <a:latin typeface="PT Sans Narrow" panose="020B0506020203020204" pitchFamily="34" charset="0"/>
            </a:endParaRPr>
          </a:p>
        </p:txBody>
      </p:sp>
      <p:sp>
        <p:nvSpPr>
          <p:cNvPr id="30" name="Google Shape;207;p23">
            <a:extLst>
              <a:ext uri="{FF2B5EF4-FFF2-40B4-BE49-F238E27FC236}">
                <a16:creationId xmlns:a16="http://schemas.microsoft.com/office/drawing/2014/main" id="{BE0631E4-23BB-5ED6-2766-AFC3CF2A4647}"/>
              </a:ext>
            </a:extLst>
          </p:cNvPr>
          <p:cNvSpPr/>
          <p:nvPr/>
        </p:nvSpPr>
        <p:spPr>
          <a:xfrm>
            <a:off x="676975" y="3047375"/>
            <a:ext cx="922500" cy="4572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 &lt;S&gt;</a:t>
            </a:r>
            <a:endParaRPr/>
          </a:p>
        </p:txBody>
      </p:sp>
      <p:cxnSp>
        <p:nvCxnSpPr>
          <p:cNvPr id="63" name="Đường kết nối Mũi tên Thẳng 62">
            <a:extLst>
              <a:ext uri="{FF2B5EF4-FFF2-40B4-BE49-F238E27FC236}">
                <a16:creationId xmlns:a16="http://schemas.microsoft.com/office/drawing/2014/main" id="{4DD7A1A1-9AD2-99BD-5953-615EA59C44E0}"/>
              </a:ext>
            </a:extLst>
          </p:cNvPr>
          <p:cNvCxnSpPr>
            <a:cxnSpLocks/>
            <a:endCxn id="7" idx="2"/>
          </p:cNvCxnSpPr>
          <p:nvPr/>
        </p:nvCxnSpPr>
        <p:spPr>
          <a:xfrm flipV="1">
            <a:off x="1611993" y="3281309"/>
            <a:ext cx="926475"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8" name="Đường kết nối: Cong 2047">
            <a:extLst>
              <a:ext uri="{FF2B5EF4-FFF2-40B4-BE49-F238E27FC236}">
                <a16:creationId xmlns:a16="http://schemas.microsoft.com/office/drawing/2014/main" id="{4DDE8B14-54AE-17CB-E891-9E5DBC5AC72F}"/>
              </a:ext>
            </a:extLst>
          </p:cNvPr>
          <p:cNvCxnSpPr>
            <a:cxnSpLocks/>
            <a:endCxn id="2064" idx="2"/>
          </p:cNvCxnSpPr>
          <p:nvPr/>
        </p:nvCxnSpPr>
        <p:spPr>
          <a:xfrm flipV="1">
            <a:off x="2931341" y="2313223"/>
            <a:ext cx="1366309" cy="7427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9" name="Đường kết nối Mũi tên Thẳng 2048">
            <a:extLst>
              <a:ext uri="{FF2B5EF4-FFF2-40B4-BE49-F238E27FC236}">
                <a16:creationId xmlns:a16="http://schemas.microsoft.com/office/drawing/2014/main" id="{F9B2417D-0C69-FDBC-8454-49798CB42D15}"/>
              </a:ext>
            </a:extLst>
          </p:cNvPr>
          <p:cNvCxnSpPr>
            <a:cxnSpLocks/>
          </p:cNvCxnSpPr>
          <p:nvPr/>
        </p:nvCxnSpPr>
        <p:spPr>
          <a:xfrm flipV="1">
            <a:off x="5288250" y="2267867"/>
            <a:ext cx="799224" cy="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0" name="Đường kết nối: Cong 2049">
            <a:extLst>
              <a:ext uri="{FF2B5EF4-FFF2-40B4-BE49-F238E27FC236}">
                <a16:creationId xmlns:a16="http://schemas.microsoft.com/office/drawing/2014/main" id="{E78C45AE-6FED-3D6E-7AC0-5400782F9662}"/>
              </a:ext>
            </a:extLst>
          </p:cNvPr>
          <p:cNvCxnSpPr>
            <a:cxnSpLocks/>
            <a:endCxn id="2066" idx="2"/>
          </p:cNvCxnSpPr>
          <p:nvPr/>
        </p:nvCxnSpPr>
        <p:spPr>
          <a:xfrm>
            <a:off x="2999718" y="3504575"/>
            <a:ext cx="1397088" cy="8302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1" name="Đường kết nối Mũi tên Thẳng 2060">
            <a:extLst>
              <a:ext uri="{FF2B5EF4-FFF2-40B4-BE49-F238E27FC236}">
                <a16:creationId xmlns:a16="http://schemas.microsoft.com/office/drawing/2014/main" id="{3475CC95-B0D0-C30C-EB0E-E2098E1057F1}"/>
              </a:ext>
            </a:extLst>
          </p:cNvPr>
          <p:cNvCxnSpPr>
            <a:cxnSpLocks/>
          </p:cNvCxnSpPr>
          <p:nvPr/>
        </p:nvCxnSpPr>
        <p:spPr>
          <a:xfrm flipV="1">
            <a:off x="3473486" y="3261313"/>
            <a:ext cx="926475"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4" name="Google Shape;191;p23">
            <a:extLst>
              <a:ext uri="{FF2B5EF4-FFF2-40B4-BE49-F238E27FC236}">
                <a16:creationId xmlns:a16="http://schemas.microsoft.com/office/drawing/2014/main" id="{B2383593-3ED5-0F80-72B4-5718A2E71975}"/>
              </a:ext>
            </a:extLst>
          </p:cNvPr>
          <p:cNvSpPr/>
          <p:nvPr/>
        </p:nvSpPr>
        <p:spPr>
          <a:xfrm>
            <a:off x="4297650" y="2047873"/>
            <a:ext cx="990600" cy="53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bg1"/>
                </a:solidFill>
              </a:rPr>
              <a:t>HOÀN  THÀNH</a:t>
            </a:r>
            <a:endParaRPr sz="1100" dirty="0">
              <a:solidFill>
                <a:schemeClr val="bg1"/>
              </a:solidFill>
            </a:endParaRPr>
          </a:p>
        </p:txBody>
      </p:sp>
      <p:sp>
        <p:nvSpPr>
          <p:cNvPr id="2066" name="Google Shape;191;p23">
            <a:extLst>
              <a:ext uri="{FF2B5EF4-FFF2-40B4-BE49-F238E27FC236}">
                <a16:creationId xmlns:a16="http://schemas.microsoft.com/office/drawing/2014/main" id="{BEABDCB5-ECAB-AE46-58CE-EA54A837253D}"/>
              </a:ext>
            </a:extLst>
          </p:cNvPr>
          <p:cNvSpPr/>
          <p:nvPr/>
        </p:nvSpPr>
        <p:spPr>
          <a:xfrm>
            <a:off x="4396806" y="4069506"/>
            <a:ext cx="857400" cy="53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ĐI</a:t>
            </a:r>
            <a:endParaRPr dirty="0">
              <a:solidFill>
                <a:schemeClr val="bg1"/>
              </a:solidFill>
            </a:endParaRPr>
          </a:p>
        </p:txBody>
      </p:sp>
      <p:sp>
        <p:nvSpPr>
          <p:cNvPr id="2068" name="Google Shape;191;p23">
            <a:extLst>
              <a:ext uri="{FF2B5EF4-FFF2-40B4-BE49-F238E27FC236}">
                <a16:creationId xmlns:a16="http://schemas.microsoft.com/office/drawing/2014/main" id="{16D45394-7ADA-6F5B-32A4-E9F483BE18A5}"/>
              </a:ext>
            </a:extLst>
          </p:cNvPr>
          <p:cNvSpPr/>
          <p:nvPr/>
        </p:nvSpPr>
        <p:spPr>
          <a:xfrm>
            <a:off x="6145024" y="4054453"/>
            <a:ext cx="857400" cy="53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CẮM TRẠI</a:t>
            </a:r>
            <a:endParaRPr dirty="0">
              <a:solidFill>
                <a:schemeClr val="bg1"/>
              </a:solidFill>
            </a:endParaRPr>
          </a:p>
        </p:txBody>
      </p:sp>
      <p:cxnSp>
        <p:nvCxnSpPr>
          <p:cNvPr id="2069" name="Đường kết nối Mũi tên Thẳng 2068">
            <a:extLst>
              <a:ext uri="{FF2B5EF4-FFF2-40B4-BE49-F238E27FC236}">
                <a16:creationId xmlns:a16="http://schemas.microsoft.com/office/drawing/2014/main" id="{91FF78D2-85F5-26CA-7D16-171909BE138D}"/>
              </a:ext>
            </a:extLst>
          </p:cNvPr>
          <p:cNvCxnSpPr>
            <a:cxnSpLocks/>
          </p:cNvCxnSpPr>
          <p:nvPr/>
        </p:nvCxnSpPr>
        <p:spPr>
          <a:xfrm>
            <a:off x="5254206" y="4321783"/>
            <a:ext cx="890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6" name="Đường kết nối Mũi tên Thẳng 2075">
            <a:extLst>
              <a:ext uri="{FF2B5EF4-FFF2-40B4-BE49-F238E27FC236}">
                <a16:creationId xmlns:a16="http://schemas.microsoft.com/office/drawing/2014/main" id="{D011F124-31DD-7FB1-6B5C-38B19F8E63B0}"/>
              </a:ext>
            </a:extLst>
          </p:cNvPr>
          <p:cNvCxnSpPr>
            <a:cxnSpLocks/>
          </p:cNvCxnSpPr>
          <p:nvPr/>
        </p:nvCxnSpPr>
        <p:spPr>
          <a:xfrm flipV="1">
            <a:off x="4846350" y="2571750"/>
            <a:ext cx="0" cy="42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1" name="Đường kết nối Mũi tên Thẳng 2080">
            <a:extLst>
              <a:ext uri="{FF2B5EF4-FFF2-40B4-BE49-F238E27FC236}">
                <a16:creationId xmlns:a16="http://schemas.microsoft.com/office/drawing/2014/main" id="{0E4F5757-9E9B-8988-7184-79D4E20E5ABA}"/>
              </a:ext>
            </a:extLst>
          </p:cNvPr>
          <p:cNvCxnSpPr>
            <a:cxnSpLocks/>
          </p:cNvCxnSpPr>
          <p:nvPr/>
        </p:nvCxnSpPr>
        <p:spPr>
          <a:xfrm>
            <a:off x="4817982" y="3504575"/>
            <a:ext cx="0" cy="590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8" name="Google Shape;198;p23">
            <a:extLst>
              <a:ext uri="{FF2B5EF4-FFF2-40B4-BE49-F238E27FC236}">
                <a16:creationId xmlns:a16="http://schemas.microsoft.com/office/drawing/2014/main" id="{F18DEEE8-31E7-2E08-2C6A-32A0FF3A78BB}"/>
              </a:ext>
            </a:extLst>
          </p:cNvPr>
          <p:cNvSpPr txBox="1"/>
          <p:nvPr/>
        </p:nvSpPr>
        <p:spPr>
          <a:xfrm rot="18497236">
            <a:off x="3309823" y="2272852"/>
            <a:ext cx="590114"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dirty="0">
                <a:solidFill>
                  <a:schemeClr val="bg1"/>
                </a:solidFill>
              </a:rPr>
              <a:t>0,</a:t>
            </a:r>
            <a:r>
              <a:rPr lang="en-US" dirty="0">
                <a:solidFill>
                  <a:schemeClr val="bg1"/>
                </a:solidFill>
              </a:rPr>
              <a:t>25</a:t>
            </a:r>
            <a:endParaRPr dirty="0">
              <a:solidFill>
                <a:schemeClr val="bg1"/>
              </a:solidFill>
            </a:endParaRPr>
          </a:p>
        </p:txBody>
      </p:sp>
      <p:sp>
        <p:nvSpPr>
          <p:cNvPr id="2089" name="Google Shape;198;p23">
            <a:extLst>
              <a:ext uri="{FF2B5EF4-FFF2-40B4-BE49-F238E27FC236}">
                <a16:creationId xmlns:a16="http://schemas.microsoft.com/office/drawing/2014/main" id="{C64EC513-89C3-EEF1-0FBA-FB9121958C02}"/>
              </a:ext>
            </a:extLst>
          </p:cNvPr>
          <p:cNvSpPr txBox="1"/>
          <p:nvPr/>
        </p:nvSpPr>
        <p:spPr>
          <a:xfrm>
            <a:off x="3722448" y="2983226"/>
            <a:ext cx="63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dirty="0">
                <a:solidFill>
                  <a:schemeClr val="bg1"/>
                </a:solidFill>
              </a:rPr>
              <a:t>0,</a:t>
            </a:r>
            <a:r>
              <a:rPr lang="en-US" dirty="0">
                <a:solidFill>
                  <a:schemeClr val="bg1"/>
                </a:solidFill>
              </a:rPr>
              <a:t>5</a:t>
            </a:r>
            <a:endParaRPr dirty="0">
              <a:solidFill>
                <a:schemeClr val="bg1"/>
              </a:solidFill>
            </a:endParaRPr>
          </a:p>
        </p:txBody>
      </p:sp>
      <p:sp>
        <p:nvSpPr>
          <p:cNvPr id="2090" name="Google Shape;198;p23">
            <a:extLst>
              <a:ext uri="{FF2B5EF4-FFF2-40B4-BE49-F238E27FC236}">
                <a16:creationId xmlns:a16="http://schemas.microsoft.com/office/drawing/2014/main" id="{46C9DC0D-2D48-B8C3-659E-C9B087FF2BAF}"/>
              </a:ext>
            </a:extLst>
          </p:cNvPr>
          <p:cNvSpPr txBox="1"/>
          <p:nvPr/>
        </p:nvSpPr>
        <p:spPr>
          <a:xfrm rot="2735479">
            <a:off x="3617236" y="3853329"/>
            <a:ext cx="63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dirty="0">
                <a:solidFill>
                  <a:schemeClr val="bg1"/>
                </a:solidFill>
              </a:rPr>
              <a:t>0,</a:t>
            </a:r>
            <a:r>
              <a:rPr lang="en-US" dirty="0">
                <a:solidFill>
                  <a:schemeClr val="bg1"/>
                </a:solidFill>
              </a:rPr>
              <a:t>25</a:t>
            </a:r>
            <a:endParaRPr dirty="0">
              <a:solidFill>
                <a:schemeClr val="bg1"/>
              </a:solidFill>
            </a:endParaRPr>
          </a:p>
        </p:txBody>
      </p:sp>
      <p:sp>
        <p:nvSpPr>
          <p:cNvPr id="2091" name="Google Shape;198;p23">
            <a:extLst>
              <a:ext uri="{FF2B5EF4-FFF2-40B4-BE49-F238E27FC236}">
                <a16:creationId xmlns:a16="http://schemas.microsoft.com/office/drawing/2014/main" id="{09062798-AEF2-27E3-90E3-3DFDF6F73698}"/>
              </a:ext>
            </a:extLst>
          </p:cNvPr>
          <p:cNvSpPr txBox="1"/>
          <p:nvPr/>
        </p:nvSpPr>
        <p:spPr>
          <a:xfrm>
            <a:off x="4789154" y="2623841"/>
            <a:ext cx="63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dirty="0">
                <a:solidFill>
                  <a:schemeClr val="bg1"/>
                </a:solidFill>
              </a:rPr>
              <a:t>0,</a:t>
            </a:r>
            <a:r>
              <a:rPr lang="en-US" dirty="0">
                <a:solidFill>
                  <a:schemeClr val="bg1"/>
                </a:solidFill>
              </a:rPr>
              <a:t>5</a:t>
            </a:r>
            <a:endParaRPr dirty="0">
              <a:solidFill>
                <a:schemeClr val="bg1"/>
              </a:solidFill>
            </a:endParaRPr>
          </a:p>
        </p:txBody>
      </p:sp>
      <p:sp>
        <p:nvSpPr>
          <p:cNvPr id="2092" name="Google Shape;198;p23">
            <a:extLst>
              <a:ext uri="{FF2B5EF4-FFF2-40B4-BE49-F238E27FC236}">
                <a16:creationId xmlns:a16="http://schemas.microsoft.com/office/drawing/2014/main" id="{925106E4-DCAF-8FB5-4847-BA5962E834B0}"/>
              </a:ext>
            </a:extLst>
          </p:cNvPr>
          <p:cNvSpPr txBox="1"/>
          <p:nvPr/>
        </p:nvSpPr>
        <p:spPr>
          <a:xfrm>
            <a:off x="4738100" y="3606198"/>
            <a:ext cx="63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dirty="0">
                <a:solidFill>
                  <a:schemeClr val="bg1"/>
                </a:solidFill>
              </a:rPr>
              <a:t>0,</a:t>
            </a:r>
            <a:r>
              <a:rPr lang="en-US" dirty="0">
                <a:solidFill>
                  <a:schemeClr val="bg1"/>
                </a:solidFill>
              </a:rPr>
              <a:t>5</a:t>
            </a:r>
            <a:endParaRPr dirty="0">
              <a:solidFill>
                <a:schemeClr val="bg1"/>
              </a:solidFill>
            </a:endParaRPr>
          </a:p>
        </p:txBody>
      </p:sp>
      <p:sp>
        <p:nvSpPr>
          <p:cNvPr id="2093" name="Google Shape;198;p23">
            <a:extLst>
              <a:ext uri="{FF2B5EF4-FFF2-40B4-BE49-F238E27FC236}">
                <a16:creationId xmlns:a16="http://schemas.microsoft.com/office/drawing/2014/main" id="{2B4BA5D2-41E1-8333-A882-E9E82A09713A}"/>
              </a:ext>
            </a:extLst>
          </p:cNvPr>
          <p:cNvSpPr txBox="1"/>
          <p:nvPr/>
        </p:nvSpPr>
        <p:spPr>
          <a:xfrm>
            <a:off x="5473864" y="2206060"/>
            <a:ext cx="63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dirty="0">
                <a:solidFill>
                  <a:schemeClr val="bg1"/>
                </a:solidFill>
              </a:rPr>
              <a:t>0,</a:t>
            </a:r>
            <a:r>
              <a:rPr lang="en-US" dirty="0">
                <a:solidFill>
                  <a:schemeClr val="bg1"/>
                </a:solidFill>
              </a:rPr>
              <a:t>5</a:t>
            </a:r>
            <a:endParaRPr dirty="0">
              <a:solidFill>
                <a:schemeClr val="bg1"/>
              </a:solidFill>
            </a:endParaRPr>
          </a:p>
        </p:txBody>
      </p:sp>
      <p:sp>
        <p:nvSpPr>
          <p:cNvPr id="2094" name="Google Shape;198;p23">
            <a:extLst>
              <a:ext uri="{FF2B5EF4-FFF2-40B4-BE49-F238E27FC236}">
                <a16:creationId xmlns:a16="http://schemas.microsoft.com/office/drawing/2014/main" id="{26B1B51A-2A6F-D72E-DFC4-319365C150A1}"/>
              </a:ext>
            </a:extLst>
          </p:cNvPr>
          <p:cNvSpPr txBox="1"/>
          <p:nvPr/>
        </p:nvSpPr>
        <p:spPr>
          <a:xfrm>
            <a:off x="5509808" y="4017796"/>
            <a:ext cx="63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dirty="0">
                <a:solidFill>
                  <a:schemeClr val="bg1"/>
                </a:solidFill>
              </a:rPr>
              <a:t>0,</a:t>
            </a:r>
            <a:r>
              <a:rPr lang="en-US" dirty="0">
                <a:solidFill>
                  <a:schemeClr val="bg1"/>
                </a:solidFill>
              </a:rPr>
              <a:t>5</a:t>
            </a:r>
            <a:endParaRPr dirty="0">
              <a:solidFill>
                <a:schemeClr val="bg1"/>
              </a:solidFill>
            </a:endParaRPr>
          </a:p>
        </p:txBody>
      </p:sp>
      <p:sp>
        <p:nvSpPr>
          <p:cNvPr id="2" name="Google Shape;223;p24">
            <a:extLst>
              <a:ext uri="{FF2B5EF4-FFF2-40B4-BE49-F238E27FC236}">
                <a16:creationId xmlns:a16="http://schemas.microsoft.com/office/drawing/2014/main" id="{E5B61557-91A1-B91D-02EC-8E1C0CB4695A}"/>
              </a:ext>
            </a:extLst>
          </p:cNvPr>
          <p:cNvSpPr txBox="1"/>
          <p:nvPr/>
        </p:nvSpPr>
        <p:spPr>
          <a:xfrm>
            <a:off x="6190044" y="2778421"/>
            <a:ext cx="3945348"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bg1"/>
                </a:solidFill>
                <a:latin typeface="Open Sans"/>
                <a:ea typeface="Open Sans"/>
                <a:cs typeface="Open Sans"/>
                <a:sym typeface="Open Sans"/>
              </a:rPr>
              <a:t>&lt;S</a:t>
            </a:r>
            <a:r>
              <a:rPr lang="en-US">
                <a:solidFill>
                  <a:schemeClr val="bg1"/>
                </a:solidFill>
                <a:latin typeface="Open Sans"/>
                <a:ea typeface="Open Sans"/>
                <a:cs typeface="Open Sans"/>
                <a:sym typeface="Open Sans"/>
              </a:rPr>
              <a:t>&gt; Tôi đã </a:t>
            </a:r>
            <a:r>
              <a:rPr lang="en-US" err="1">
                <a:solidFill>
                  <a:schemeClr val="bg1"/>
                </a:solidFill>
                <a:latin typeface="Open Sans"/>
                <a:ea typeface="Open Sans"/>
                <a:cs typeface="Open Sans"/>
                <a:sym typeface="Open Sans"/>
              </a:rPr>
              <a:t>hoàn</a:t>
            </a:r>
            <a:r>
              <a:rPr lang="en-US">
                <a:solidFill>
                  <a:schemeClr val="bg1"/>
                </a:solidFill>
                <a:latin typeface="Open Sans"/>
                <a:ea typeface="Open Sans"/>
                <a:cs typeface="Open Sans"/>
                <a:sym typeface="Open Sans"/>
              </a:rPr>
              <a:t> thành </a:t>
            </a:r>
            <a:r>
              <a:rPr lang="en-US" err="1">
                <a:solidFill>
                  <a:schemeClr val="bg1"/>
                </a:solidFill>
                <a:latin typeface="Open Sans"/>
                <a:ea typeface="Open Sans"/>
                <a:cs typeface="Open Sans"/>
                <a:sym typeface="Open Sans"/>
              </a:rPr>
              <a:t>đồ</a:t>
            </a:r>
            <a:r>
              <a:rPr lang="en-US">
                <a:solidFill>
                  <a:schemeClr val="bg1"/>
                </a:solidFill>
                <a:latin typeface="Open Sans"/>
                <a:ea typeface="Open Sans"/>
                <a:cs typeface="Open Sans"/>
                <a:sym typeface="Open Sans"/>
              </a:rPr>
              <a:t> án</a:t>
            </a:r>
            <a:endParaRPr lang="en-US" dirty="0">
              <a:solidFill>
                <a:schemeClr val="bg1"/>
              </a:solidFill>
              <a:latin typeface="Open Sans"/>
              <a:ea typeface="Open Sans"/>
              <a:cs typeface="Open Sans"/>
              <a:sym typeface="Open Sans"/>
            </a:endParaRPr>
          </a:p>
          <a:p>
            <a:pPr marL="0" lvl="0" indent="0" algn="l" rtl="0">
              <a:spcBef>
                <a:spcPts val="0"/>
              </a:spcBef>
              <a:spcAft>
                <a:spcPts val="0"/>
              </a:spcAft>
              <a:buNone/>
            </a:pPr>
            <a:r>
              <a:rPr lang="en-US" dirty="0">
                <a:solidFill>
                  <a:schemeClr val="bg1"/>
                </a:solidFill>
                <a:latin typeface="Open Sans"/>
                <a:ea typeface="Open Sans"/>
                <a:cs typeface="Open Sans"/>
                <a:sym typeface="Open Sans"/>
              </a:rPr>
              <a:t>&lt;S</a:t>
            </a:r>
            <a:r>
              <a:rPr lang="en-US">
                <a:solidFill>
                  <a:schemeClr val="bg1"/>
                </a:solidFill>
                <a:latin typeface="Open Sans"/>
                <a:ea typeface="Open Sans"/>
                <a:cs typeface="Open Sans"/>
                <a:sym typeface="Open Sans"/>
              </a:rPr>
              <a:t>&gt; Tôi </a:t>
            </a:r>
            <a:r>
              <a:rPr lang="en-US" err="1">
                <a:solidFill>
                  <a:schemeClr val="bg1"/>
                </a:solidFill>
                <a:latin typeface="Open Sans"/>
                <a:ea typeface="Open Sans"/>
                <a:cs typeface="Open Sans"/>
                <a:sym typeface="Open Sans"/>
              </a:rPr>
              <a:t>hoàn</a:t>
            </a:r>
            <a:r>
              <a:rPr lang="en-US">
                <a:solidFill>
                  <a:schemeClr val="bg1"/>
                </a:solidFill>
                <a:latin typeface="Open Sans"/>
                <a:ea typeface="Open Sans"/>
                <a:cs typeface="Open Sans"/>
                <a:sym typeface="Open Sans"/>
              </a:rPr>
              <a:t> thành </a:t>
            </a:r>
            <a:r>
              <a:rPr lang="en-US" err="1">
                <a:solidFill>
                  <a:schemeClr val="bg1"/>
                </a:solidFill>
                <a:latin typeface="Open Sans"/>
                <a:ea typeface="Open Sans"/>
                <a:cs typeface="Open Sans"/>
                <a:sym typeface="Open Sans"/>
              </a:rPr>
              <a:t>đồ</a:t>
            </a:r>
            <a:r>
              <a:rPr lang="en-US">
                <a:solidFill>
                  <a:schemeClr val="bg1"/>
                </a:solidFill>
                <a:latin typeface="Open Sans"/>
                <a:ea typeface="Open Sans"/>
                <a:cs typeface="Open Sans"/>
                <a:sym typeface="Open Sans"/>
              </a:rPr>
              <a:t> án</a:t>
            </a:r>
            <a:endParaRPr lang="en-US" dirty="0">
              <a:solidFill>
                <a:schemeClr val="bg1"/>
              </a:solidFill>
              <a:latin typeface="Open Sans"/>
              <a:ea typeface="Open Sans"/>
              <a:cs typeface="Open Sans"/>
              <a:sym typeface="Open Sans"/>
            </a:endParaRPr>
          </a:p>
          <a:p>
            <a:pPr marL="0" lvl="0" indent="0" algn="l" rtl="0">
              <a:spcBef>
                <a:spcPts val="0"/>
              </a:spcBef>
              <a:spcAft>
                <a:spcPts val="0"/>
              </a:spcAft>
              <a:buNone/>
            </a:pPr>
            <a:r>
              <a:rPr lang="vi" dirty="0">
                <a:solidFill>
                  <a:schemeClr val="bg1"/>
                </a:solidFill>
                <a:latin typeface="Open Sans"/>
                <a:ea typeface="Open Sans"/>
                <a:cs typeface="Open Sans"/>
                <a:sym typeface="Open Sans"/>
              </a:rPr>
              <a:t>&lt;S</a:t>
            </a:r>
            <a:r>
              <a:rPr lang="vi">
                <a:solidFill>
                  <a:schemeClr val="bg1"/>
                </a:solidFill>
                <a:latin typeface="Open Sans"/>
                <a:ea typeface="Open Sans"/>
                <a:cs typeface="Open Sans"/>
                <a:sym typeface="Open Sans"/>
              </a:rPr>
              <a:t>&gt; </a:t>
            </a:r>
            <a:r>
              <a:rPr lang="en-US">
                <a:solidFill>
                  <a:schemeClr val="bg1"/>
                </a:solidFill>
                <a:latin typeface="Open Sans"/>
                <a:ea typeface="Open Sans"/>
                <a:cs typeface="Open Sans"/>
                <a:sym typeface="Open Sans"/>
              </a:rPr>
              <a:t>Tôi đi </a:t>
            </a:r>
            <a:r>
              <a:rPr lang="en-US" err="1">
                <a:solidFill>
                  <a:schemeClr val="bg1"/>
                </a:solidFill>
                <a:latin typeface="Open Sans"/>
                <a:ea typeface="Open Sans"/>
                <a:cs typeface="Open Sans"/>
                <a:sym typeface="Open Sans"/>
              </a:rPr>
              <a:t>cắm</a:t>
            </a:r>
            <a:r>
              <a:rPr lang="en-US">
                <a:solidFill>
                  <a:schemeClr val="bg1"/>
                </a:solidFill>
                <a:latin typeface="Open Sans"/>
                <a:ea typeface="Open Sans"/>
                <a:cs typeface="Open Sans"/>
                <a:sym typeface="Open Sans"/>
              </a:rPr>
              <a:t> trại</a:t>
            </a:r>
          </a:p>
          <a:p>
            <a:pPr marL="0" lvl="0" indent="0" algn="l" rtl="0">
              <a:spcBef>
                <a:spcPts val="0"/>
              </a:spcBef>
              <a:spcAft>
                <a:spcPts val="0"/>
              </a:spcAft>
              <a:buNone/>
            </a:pPr>
            <a:r>
              <a:rPr lang="vi">
                <a:solidFill>
                  <a:schemeClr val="bg1"/>
                </a:solidFill>
                <a:latin typeface="Open Sans"/>
                <a:ea typeface="Open Sans"/>
                <a:cs typeface="Open Sans"/>
                <a:sym typeface="Open Sans"/>
              </a:rPr>
              <a:t>&lt;</a:t>
            </a:r>
            <a:r>
              <a:rPr lang="vi" dirty="0">
                <a:solidFill>
                  <a:schemeClr val="bg1"/>
                </a:solidFill>
                <a:latin typeface="Open Sans"/>
                <a:ea typeface="Open Sans"/>
                <a:cs typeface="Open Sans"/>
                <a:sym typeface="Open Sans"/>
              </a:rPr>
              <a:t>S</a:t>
            </a:r>
            <a:r>
              <a:rPr lang="vi">
                <a:solidFill>
                  <a:schemeClr val="bg1"/>
                </a:solidFill>
                <a:latin typeface="Open Sans"/>
                <a:ea typeface="Open Sans"/>
                <a:cs typeface="Open Sans"/>
                <a:sym typeface="Open Sans"/>
              </a:rPr>
              <a:t>&gt; </a:t>
            </a:r>
            <a:r>
              <a:rPr lang="en-US">
                <a:solidFill>
                  <a:schemeClr val="bg1"/>
                </a:solidFill>
                <a:latin typeface="Open Sans"/>
                <a:ea typeface="Open Sans"/>
                <a:cs typeface="Open Sans"/>
                <a:sym typeface="Open Sans"/>
              </a:rPr>
              <a:t>Tôi đã đi </a:t>
            </a:r>
            <a:r>
              <a:rPr lang="en-US" err="1">
                <a:solidFill>
                  <a:schemeClr val="bg1"/>
                </a:solidFill>
                <a:latin typeface="Open Sans"/>
                <a:ea typeface="Open Sans"/>
                <a:cs typeface="Open Sans"/>
                <a:sym typeface="Open Sans"/>
              </a:rPr>
              <a:t>cắm</a:t>
            </a:r>
            <a:r>
              <a:rPr lang="en-US">
                <a:solidFill>
                  <a:schemeClr val="bg1"/>
                </a:solidFill>
                <a:latin typeface="Open Sans"/>
                <a:ea typeface="Open Sans"/>
                <a:cs typeface="Open Sans"/>
                <a:sym typeface="Open Sans"/>
              </a:rPr>
              <a:t> trại</a:t>
            </a:r>
            <a:endParaRPr dirty="0">
              <a:solidFill>
                <a:schemeClr val="bg1"/>
              </a:solidFill>
              <a:latin typeface="Open Sans"/>
              <a:ea typeface="Open Sans"/>
              <a:cs typeface="Open Sans"/>
              <a:sym typeface="Open Sans"/>
            </a:endParaRPr>
          </a:p>
        </p:txBody>
      </p:sp>
    </p:spTree>
    <p:extLst>
      <p:ext uri="{BB962C8B-B14F-4D97-AF65-F5344CB8AC3E}">
        <p14:creationId xmlns:p14="http://schemas.microsoft.com/office/powerpoint/2010/main" val="372160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DDD9AA00-2507-3F77-C1EA-DD1ACA6AF7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solidFill>
                  <a:schemeClr val="bg1"/>
                </a:solidFill>
              </a:rPr>
              <a:t>15</a:t>
            </a:fld>
            <a:endParaRPr lang="en">
              <a:solidFill>
                <a:schemeClr val="bg1"/>
              </a:solidFill>
            </a:endParaRPr>
          </a:p>
        </p:txBody>
      </p:sp>
      <p:sp>
        <p:nvSpPr>
          <p:cNvPr id="5" name="Google Shape;188;p23">
            <a:extLst>
              <a:ext uri="{FF2B5EF4-FFF2-40B4-BE49-F238E27FC236}">
                <a16:creationId xmlns:a16="http://schemas.microsoft.com/office/drawing/2014/main" id="{E2E6C597-548D-B6C3-FCB4-E9AC1647B28C}"/>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0555"/>
              <a:buFont typeface="Arial"/>
              <a:buNone/>
            </a:pPr>
            <a:r>
              <a:rPr lang="vi" b="1" dirty="0">
                <a:solidFill>
                  <a:schemeClr val="bg1"/>
                </a:solidFill>
                <a:latin typeface="PT Sans Narrow" panose="020B0506020203020204" pitchFamily="34" charset="0"/>
              </a:rPr>
              <a:t>Mô hình Hidden Markov</a:t>
            </a:r>
            <a:endParaRPr b="1" dirty="0">
              <a:solidFill>
                <a:schemeClr val="bg1"/>
              </a:solidFill>
              <a:latin typeface="PT Sans Narrow" panose="020B0506020203020204" pitchFamily="34" charset="0"/>
            </a:endParaRPr>
          </a:p>
        </p:txBody>
      </p:sp>
      <p:sp>
        <p:nvSpPr>
          <p:cNvPr id="6" name="Google Shape;189;p23">
            <a:extLst>
              <a:ext uri="{FF2B5EF4-FFF2-40B4-BE49-F238E27FC236}">
                <a16:creationId xmlns:a16="http://schemas.microsoft.com/office/drawing/2014/main" id="{D6820946-288E-B92E-A2D5-BC6412040E65}"/>
              </a:ext>
            </a:extLst>
          </p:cNvPr>
          <p:cNvSpPr txBox="1">
            <a:spLocks noGrp="1"/>
          </p:cNvSpPr>
          <p:nvPr>
            <p:ph type="body" idx="1"/>
          </p:nvPr>
        </p:nvSpPr>
        <p:spPr>
          <a:xfrm>
            <a:off x="319676" y="1495645"/>
            <a:ext cx="8646523" cy="320283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VN" sz="1400">
                <a:latin typeface="+mn-lt"/>
              </a:rPr>
              <a:t>HMM (Hidden Markov Models) là một trong những thuật toán được sử dụng phổ biến nhất trong Xử lý ngôn ngữ tự nhiên và là nền tảng cho nhiều kỹ thuật học sâu. Ngoài gán nhãn từ loại, HMM còn được dùng để nhận dạng giọng nói, tổng hợp giọng nói, … </a:t>
            </a:r>
          </a:p>
          <a:p>
            <a:pPr marL="0" lvl="0" indent="0" algn="l" rtl="0">
              <a:spcBef>
                <a:spcPts val="0"/>
              </a:spcBef>
              <a:spcAft>
                <a:spcPts val="1200"/>
              </a:spcAft>
              <a:buNone/>
            </a:pPr>
            <a:r>
              <a:rPr lang="vi-VN" sz="1400">
                <a:latin typeface="+mn-lt"/>
              </a:rPr>
              <a:t>Mô hình Markov chứa một số trạng thái và xác suất chuyển đổi giữa các trạng thái đó. Trong trường hợp này, các trạng thái là nhãn từ loại. Mô hình Markov sử dụng ma trận chuyển tiếp A (Transition Matrix). Mô hình Markov ần thêm một ma trận phát xạ B (Emission Matrix) mô tả xác suất của một quan sát có thể nhìn thấy khi ta ở một trạng thái cụ thể. Trong trường hợp này, emission là các từ trong ngữ liệu. Trạng thái, thứ được xem là ẩn (Hidden) chính là nhãn của từ đó.</a:t>
            </a:r>
            <a:endParaRPr sz="1500" dirty="0">
              <a:solidFill>
                <a:schemeClr val="bg1"/>
              </a:solidFill>
              <a:latin typeface="+mn-lt"/>
              <a:ea typeface="Open Sans" panose="020B0606030504020204" pitchFamily="2" charset="0"/>
              <a:cs typeface="Open Sans" panose="020B0606030504020204" pitchFamily="2" charset="0"/>
            </a:endParaRPr>
          </a:p>
        </p:txBody>
      </p:sp>
    </p:spTree>
    <p:extLst>
      <p:ext uri="{BB962C8B-B14F-4D97-AF65-F5344CB8AC3E}">
        <p14:creationId xmlns:p14="http://schemas.microsoft.com/office/powerpoint/2010/main" val="356340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00F58D3-8988-6A46-4D26-85892004D31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5" name="Google Shape;219;p24">
            <a:extLst>
              <a:ext uri="{FF2B5EF4-FFF2-40B4-BE49-F238E27FC236}">
                <a16:creationId xmlns:a16="http://schemas.microsoft.com/office/drawing/2014/main" id="{9D9E5446-D83F-546A-15AB-DF9529DE62D1}"/>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ts val="1100"/>
              <a:buFont typeface="Arial"/>
              <a:buNone/>
            </a:pPr>
            <a:r>
              <a:rPr lang="vi-VN" sz="2244" b="1">
                <a:latin typeface="PT Sans Narrow" panose="020B0506020203020204" pitchFamily="34" charset="0"/>
              </a:rPr>
              <a:t>Hidden Markov Model</a:t>
            </a:r>
            <a:endParaRPr lang="vi-VN" sz="3244" b="1" dirty="0">
              <a:latin typeface="PT Sans Narrow" panose="020B0506020203020204" pitchFamily="34" charset="0"/>
            </a:endParaRPr>
          </a:p>
        </p:txBody>
      </p:sp>
      <p:graphicFrame>
        <p:nvGraphicFramePr>
          <p:cNvPr id="7" name="Google Shape;222;p24">
            <a:extLst>
              <a:ext uri="{FF2B5EF4-FFF2-40B4-BE49-F238E27FC236}">
                <a16:creationId xmlns:a16="http://schemas.microsoft.com/office/drawing/2014/main" id="{66B78B23-3D5C-AC51-26EB-095F0E715845}"/>
              </a:ext>
            </a:extLst>
          </p:cNvPr>
          <p:cNvGraphicFramePr/>
          <p:nvPr>
            <p:extLst>
              <p:ext uri="{D42A27DB-BD31-4B8C-83A1-F6EECF244321}">
                <p14:modId xmlns:p14="http://schemas.microsoft.com/office/powerpoint/2010/main" val="364872808"/>
              </p:ext>
            </p:extLst>
          </p:nvPr>
        </p:nvGraphicFramePr>
        <p:xfrm>
          <a:off x="326222" y="2228814"/>
          <a:ext cx="3924652" cy="2377260"/>
        </p:xfrm>
        <a:graphic>
          <a:graphicData uri="http://schemas.openxmlformats.org/drawingml/2006/table">
            <a:tbl>
              <a:tblPr>
                <a:noFill/>
              </a:tblPr>
              <a:tblGrid>
                <a:gridCol w="987966">
                  <a:extLst>
                    <a:ext uri="{9D8B030D-6E8A-4147-A177-3AD203B41FA5}">
                      <a16:colId xmlns:a16="http://schemas.microsoft.com/office/drawing/2014/main" val="20000"/>
                    </a:ext>
                  </a:extLst>
                </a:gridCol>
                <a:gridCol w="724222">
                  <a:extLst>
                    <a:ext uri="{9D8B030D-6E8A-4147-A177-3AD203B41FA5}">
                      <a16:colId xmlns:a16="http://schemas.microsoft.com/office/drawing/2014/main" val="20001"/>
                    </a:ext>
                  </a:extLst>
                </a:gridCol>
                <a:gridCol w="754540">
                  <a:extLst>
                    <a:ext uri="{9D8B030D-6E8A-4147-A177-3AD203B41FA5}">
                      <a16:colId xmlns:a16="http://schemas.microsoft.com/office/drawing/2014/main" val="20002"/>
                    </a:ext>
                  </a:extLst>
                </a:gridCol>
                <a:gridCol w="728962">
                  <a:extLst>
                    <a:ext uri="{9D8B030D-6E8A-4147-A177-3AD203B41FA5}">
                      <a16:colId xmlns:a16="http://schemas.microsoft.com/office/drawing/2014/main" val="20003"/>
                    </a:ext>
                  </a:extLst>
                </a:gridCol>
                <a:gridCol w="728962">
                  <a:extLst>
                    <a:ext uri="{9D8B030D-6E8A-4147-A177-3AD203B41FA5}">
                      <a16:colId xmlns:a16="http://schemas.microsoft.com/office/drawing/2014/main" val="2455882944"/>
                    </a:ext>
                  </a:extLst>
                </a:gridCol>
              </a:tblGrid>
              <a:tr h="368632">
                <a:tc>
                  <a:txBody>
                    <a:bodyPr/>
                    <a:lstStyle/>
                    <a:p>
                      <a:pPr marL="0" lvl="0" indent="0" algn="ctr" rtl="0">
                        <a:spcBef>
                          <a:spcPts val="0"/>
                        </a:spcBef>
                        <a:spcAft>
                          <a:spcPts val="0"/>
                        </a:spcAft>
                        <a:buNone/>
                      </a:pPr>
                      <a:r>
                        <a:rPr lang="vi">
                          <a:solidFill>
                            <a:schemeClr val="bg1"/>
                          </a:solidFill>
                        </a:rPr>
                        <a:t>       </a:t>
                      </a:r>
                      <a:endParaRPr>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NN</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vi" dirty="0">
                          <a:solidFill>
                            <a:schemeClr val="bg1"/>
                          </a:solidFill>
                        </a:rPr>
                        <a:t>VB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RB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PRP</a:t>
                      </a:r>
                      <a:endParaRPr dirty="0">
                        <a:solidFill>
                          <a:schemeClr val="bg1"/>
                        </a:solidFill>
                      </a:endParaRPr>
                    </a:p>
                  </a:txBody>
                  <a:tcPr marL="91425" marR="91425" marT="91425" marB="91425"/>
                </a:tc>
                <a:extLst>
                  <a:ext uri="{0D108BD9-81ED-4DB2-BD59-A6C34878D82A}">
                    <a16:rowId xmlns:a16="http://schemas.microsoft.com/office/drawing/2014/main" val="10000"/>
                  </a:ext>
                </a:extLst>
              </a:tr>
              <a:tr h="368632">
                <a:tc>
                  <a:txBody>
                    <a:bodyPr/>
                    <a:lstStyle/>
                    <a:p>
                      <a:pPr marL="0" lvl="0" indent="0" algn="ctr" rtl="0">
                        <a:spcBef>
                          <a:spcPts val="0"/>
                        </a:spcBef>
                        <a:spcAft>
                          <a:spcPts val="0"/>
                        </a:spcAft>
                        <a:buNone/>
                      </a:pPr>
                      <a:r>
                        <a:rPr lang="vi">
                          <a:solidFill>
                            <a:schemeClr val="bg1"/>
                          </a:solidFill>
                        </a:rPr>
                        <a:t>  &lt;s&gt;</a:t>
                      </a:r>
                      <a:endParaRPr>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vi"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vi"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4</a:t>
                      </a:r>
                      <a:endParaRPr dirty="0">
                        <a:solidFill>
                          <a:schemeClr val="bg1"/>
                        </a:solidFill>
                      </a:endParaRPr>
                    </a:p>
                  </a:txBody>
                  <a:tcPr marL="91425" marR="91425" marT="91425" marB="91425"/>
                </a:tc>
                <a:extLst>
                  <a:ext uri="{0D108BD9-81ED-4DB2-BD59-A6C34878D82A}">
                    <a16:rowId xmlns:a16="http://schemas.microsoft.com/office/drawing/2014/main" val="10001"/>
                  </a:ext>
                </a:extLst>
              </a:tr>
              <a:tr h="368632">
                <a:tc>
                  <a:txBody>
                    <a:bodyPr/>
                    <a:lstStyle/>
                    <a:p>
                      <a:pPr marL="0" lvl="0" indent="0" algn="ctr" rtl="0">
                        <a:spcBef>
                          <a:spcPts val="0"/>
                        </a:spcBef>
                        <a:spcAft>
                          <a:spcPts val="0"/>
                        </a:spcAft>
                        <a:buNone/>
                      </a:pPr>
                      <a:r>
                        <a:rPr lang="en-US" dirty="0">
                          <a:solidFill>
                            <a:schemeClr val="bg1"/>
                          </a:solidFill>
                        </a:rPr>
                        <a:t>NN</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extLst>
                  <a:ext uri="{0D108BD9-81ED-4DB2-BD59-A6C34878D82A}">
                    <a16:rowId xmlns:a16="http://schemas.microsoft.com/office/drawing/2014/main" val="10002"/>
                  </a:ext>
                </a:extLst>
              </a:tr>
              <a:tr h="368632">
                <a:tc>
                  <a:txBody>
                    <a:bodyPr/>
                    <a:lstStyle/>
                    <a:p>
                      <a:pPr marL="0" lvl="0" indent="0" algn="ctr" rtl="0">
                        <a:spcBef>
                          <a:spcPts val="0"/>
                        </a:spcBef>
                        <a:spcAft>
                          <a:spcPts val="0"/>
                        </a:spcAft>
                        <a:buNone/>
                      </a:pPr>
                      <a:r>
                        <a:rPr lang="vi" dirty="0">
                          <a:solidFill>
                            <a:schemeClr val="bg1"/>
                          </a:solidFill>
                        </a:rPr>
                        <a:t>VB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extLst>
                  <a:ext uri="{0D108BD9-81ED-4DB2-BD59-A6C34878D82A}">
                    <a16:rowId xmlns:a16="http://schemas.microsoft.com/office/drawing/2014/main" val="10003"/>
                  </a:ext>
                </a:extLst>
              </a:tr>
              <a:tr h="368632">
                <a:tc>
                  <a:txBody>
                    <a:bodyPr/>
                    <a:lstStyle/>
                    <a:p>
                      <a:pPr marL="0" lvl="0" indent="0" algn="ctr" rtl="0">
                        <a:spcBef>
                          <a:spcPts val="0"/>
                        </a:spcBef>
                        <a:spcAft>
                          <a:spcPts val="0"/>
                        </a:spcAft>
                        <a:buNone/>
                      </a:pPr>
                      <a:r>
                        <a:rPr lang="en-US" dirty="0">
                          <a:solidFill>
                            <a:schemeClr val="bg1"/>
                          </a:solidFill>
                        </a:rPr>
                        <a:t>RB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extLst>
                  <a:ext uri="{0D108BD9-81ED-4DB2-BD59-A6C34878D82A}">
                    <a16:rowId xmlns:a16="http://schemas.microsoft.com/office/drawing/2014/main" val="10004"/>
                  </a:ext>
                </a:extLst>
              </a:tr>
              <a:tr h="368632">
                <a:tc>
                  <a:txBody>
                    <a:bodyPr/>
                    <a:lstStyle/>
                    <a:p>
                      <a:pPr marL="0" lvl="0" indent="0" algn="ctr" rtl="0">
                        <a:spcBef>
                          <a:spcPts val="0"/>
                        </a:spcBef>
                        <a:spcAft>
                          <a:spcPts val="0"/>
                        </a:spcAft>
                        <a:buNone/>
                      </a:pPr>
                      <a:r>
                        <a:rPr lang="en-US" dirty="0">
                          <a:solidFill>
                            <a:schemeClr val="bg1"/>
                          </a:solidFill>
                        </a:rPr>
                        <a:t>PRP</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extLst>
                  <a:ext uri="{0D108BD9-81ED-4DB2-BD59-A6C34878D82A}">
                    <a16:rowId xmlns:a16="http://schemas.microsoft.com/office/drawing/2014/main" val="1950530839"/>
                  </a:ext>
                </a:extLst>
              </a:tr>
            </a:tbl>
          </a:graphicData>
        </a:graphic>
      </p:graphicFrame>
      <p:sp>
        <p:nvSpPr>
          <p:cNvPr id="8" name="Google Shape;223;p24">
            <a:extLst>
              <a:ext uri="{FF2B5EF4-FFF2-40B4-BE49-F238E27FC236}">
                <a16:creationId xmlns:a16="http://schemas.microsoft.com/office/drawing/2014/main" id="{923E90C2-0682-EF50-2FD9-5950C16C2098}"/>
              </a:ext>
            </a:extLst>
          </p:cNvPr>
          <p:cNvSpPr txBox="1"/>
          <p:nvPr/>
        </p:nvSpPr>
        <p:spPr>
          <a:xfrm>
            <a:off x="4565826" y="2571750"/>
            <a:ext cx="3945348"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bg1"/>
                </a:solidFill>
                <a:latin typeface="Open Sans"/>
                <a:ea typeface="Open Sans"/>
                <a:cs typeface="Open Sans"/>
                <a:sym typeface="Open Sans"/>
              </a:rPr>
              <a:t>&lt;S&gt; </a:t>
            </a:r>
            <a:r>
              <a:rPr lang="en-US" dirty="0" err="1">
                <a:solidFill>
                  <a:schemeClr val="bg1"/>
                </a:solidFill>
                <a:latin typeface="Open Sans"/>
                <a:ea typeface="Open Sans"/>
                <a:cs typeface="Open Sans"/>
                <a:sym typeface="Open Sans"/>
              </a:rPr>
              <a:t>Tôi</a:t>
            </a:r>
            <a:r>
              <a:rPr lang="en-US" dirty="0">
                <a:solidFill>
                  <a:schemeClr val="bg1"/>
                </a:solidFill>
                <a:latin typeface="Open Sans"/>
                <a:ea typeface="Open Sans"/>
                <a:cs typeface="Open Sans"/>
                <a:sym typeface="Open Sans"/>
              </a:rPr>
              <a:t>/</a:t>
            </a:r>
            <a:r>
              <a:rPr lang="en-US" dirty="0">
                <a:solidFill>
                  <a:schemeClr val="bg1"/>
                </a:solidFill>
              </a:rPr>
              <a:t>PRP</a:t>
            </a:r>
            <a:r>
              <a:rPr lang="en-US" dirty="0">
                <a:solidFill>
                  <a:schemeClr val="bg1"/>
                </a:solidFill>
                <a:latin typeface="Open Sans"/>
                <a:ea typeface="Open Sans"/>
                <a:cs typeface="Open Sans"/>
                <a:sym typeface="Open Sans"/>
              </a:rPr>
              <a:t> </a:t>
            </a:r>
            <a:r>
              <a:rPr lang="en-US" dirty="0" err="1">
                <a:solidFill>
                  <a:schemeClr val="bg1"/>
                </a:solidFill>
                <a:latin typeface="Open Sans"/>
                <a:ea typeface="Open Sans"/>
                <a:cs typeface="Open Sans"/>
                <a:sym typeface="Open Sans"/>
              </a:rPr>
              <a:t>đã</a:t>
            </a:r>
            <a:r>
              <a:rPr lang="en-US" dirty="0">
                <a:solidFill>
                  <a:schemeClr val="bg1"/>
                </a:solidFill>
                <a:latin typeface="Open Sans"/>
                <a:ea typeface="Open Sans"/>
                <a:cs typeface="Open Sans"/>
                <a:sym typeface="Open Sans"/>
              </a:rPr>
              <a:t>/RB </a:t>
            </a:r>
            <a:r>
              <a:rPr lang="en-US" dirty="0" err="1">
                <a:solidFill>
                  <a:schemeClr val="bg1"/>
                </a:solidFill>
                <a:latin typeface="Open Sans"/>
                <a:ea typeface="Open Sans"/>
                <a:cs typeface="Open Sans"/>
                <a:sym typeface="Open Sans"/>
              </a:rPr>
              <a:t>hoàn</a:t>
            </a:r>
            <a:r>
              <a:rPr lang="en-US" dirty="0">
                <a:solidFill>
                  <a:schemeClr val="bg1"/>
                </a:solidFill>
                <a:latin typeface="Open Sans"/>
                <a:ea typeface="Open Sans"/>
                <a:cs typeface="Open Sans"/>
                <a:sym typeface="Open Sans"/>
              </a:rPr>
              <a:t> </a:t>
            </a:r>
            <a:r>
              <a:rPr lang="en-US" dirty="0" err="1">
                <a:solidFill>
                  <a:schemeClr val="bg1"/>
                </a:solidFill>
                <a:latin typeface="Open Sans"/>
                <a:ea typeface="Open Sans"/>
                <a:cs typeface="Open Sans"/>
                <a:sym typeface="Open Sans"/>
              </a:rPr>
              <a:t>thành</a:t>
            </a:r>
            <a:r>
              <a:rPr lang="en-US" dirty="0">
                <a:solidFill>
                  <a:schemeClr val="bg1"/>
                </a:solidFill>
                <a:latin typeface="Open Sans"/>
                <a:ea typeface="Open Sans"/>
                <a:cs typeface="Open Sans"/>
                <a:sym typeface="Open Sans"/>
              </a:rPr>
              <a:t>/VB </a:t>
            </a:r>
            <a:r>
              <a:rPr lang="en-US" dirty="0" err="1">
                <a:solidFill>
                  <a:schemeClr val="bg1"/>
                </a:solidFill>
                <a:latin typeface="Open Sans"/>
                <a:ea typeface="Open Sans"/>
                <a:cs typeface="Open Sans"/>
                <a:sym typeface="Open Sans"/>
              </a:rPr>
              <a:t>đồ</a:t>
            </a:r>
            <a:r>
              <a:rPr lang="en-US" dirty="0">
                <a:solidFill>
                  <a:schemeClr val="bg1"/>
                </a:solidFill>
                <a:latin typeface="Open Sans"/>
                <a:ea typeface="Open Sans"/>
                <a:cs typeface="Open Sans"/>
                <a:sym typeface="Open Sans"/>
              </a:rPr>
              <a:t> </a:t>
            </a:r>
            <a:r>
              <a:rPr lang="en-US" dirty="0" err="1">
                <a:solidFill>
                  <a:schemeClr val="bg1"/>
                </a:solidFill>
                <a:latin typeface="Open Sans"/>
                <a:ea typeface="Open Sans"/>
                <a:cs typeface="Open Sans"/>
                <a:sym typeface="Open Sans"/>
              </a:rPr>
              <a:t>án</a:t>
            </a:r>
            <a:r>
              <a:rPr lang="en-US" dirty="0">
                <a:solidFill>
                  <a:schemeClr val="bg1"/>
                </a:solidFill>
                <a:latin typeface="Open Sans"/>
                <a:ea typeface="Open Sans"/>
                <a:cs typeface="Open Sans"/>
                <a:sym typeface="Open Sans"/>
              </a:rPr>
              <a:t>/NN</a:t>
            </a:r>
          </a:p>
          <a:p>
            <a:pPr marL="0" lvl="0" indent="0" algn="l" rtl="0">
              <a:spcBef>
                <a:spcPts val="0"/>
              </a:spcBef>
              <a:spcAft>
                <a:spcPts val="0"/>
              </a:spcAft>
              <a:buNone/>
            </a:pPr>
            <a:r>
              <a:rPr lang="en-US" dirty="0">
                <a:solidFill>
                  <a:schemeClr val="bg1"/>
                </a:solidFill>
                <a:latin typeface="Open Sans"/>
                <a:ea typeface="Open Sans"/>
                <a:cs typeface="Open Sans"/>
                <a:sym typeface="Open Sans"/>
              </a:rPr>
              <a:t>&lt;S&gt; </a:t>
            </a:r>
            <a:r>
              <a:rPr lang="en-US" dirty="0" err="1">
                <a:solidFill>
                  <a:schemeClr val="bg1"/>
                </a:solidFill>
                <a:latin typeface="Open Sans"/>
                <a:ea typeface="Open Sans"/>
                <a:cs typeface="Open Sans"/>
                <a:sym typeface="Open Sans"/>
              </a:rPr>
              <a:t>Tôi</a:t>
            </a:r>
            <a:r>
              <a:rPr lang="en-US" dirty="0">
                <a:solidFill>
                  <a:schemeClr val="bg1"/>
                </a:solidFill>
                <a:latin typeface="Open Sans"/>
                <a:ea typeface="Open Sans"/>
                <a:cs typeface="Open Sans"/>
                <a:sym typeface="Open Sans"/>
              </a:rPr>
              <a:t>/</a:t>
            </a:r>
            <a:r>
              <a:rPr lang="en-US" dirty="0">
                <a:solidFill>
                  <a:schemeClr val="bg1"/>
                </a:solidFill>
              </a:rPr>
              <a:t>PRP</a:t>
            </a:r>
            <a:r>
              <a:rPr lang="en-US" dirty="0">
                <a:solidFill>
                  <a:schemeClr val="bg1"/>
                </a:solidFill>
                <a:latin typeface="Open Sans"/>
                <a:ea typeface="Open Sans"/>
                <a:cs typeface="Open Sans"/>
                <a:sym typeface="Open Sans"/>
              </a:rPr>
              <a:t> </a:t>
            </a:r>
            <a:r>
              <a:rPr lang="en-US" dirty="0" err="1">
                <a:solidFill>
                  <a:schemeClr val="bg1"/>
                </a:solidFill>
                <a:latin typeface="Open Sans"/>
                <a:ea typeface="Open Sans"/>
                <a:cs typeface="Open Sans"/>
                <a:sym typeface="Open Sans"/>
              </a:rPr>
              <a:t>hoàn</a:t>
            </a:r>
            <a:r>
              <a:rPr lang="en-US" dirty="0">
                <a:solidFill>
                  <a:schemeClr val="bg1"/>
                </a:solidFill>
                <a:latin typeface="Open Sans"/>
                <a:ea typeface="Open Sans"/>
                <a:cs typeface="Open Sans"/>
                <a:sym typeface="Open Sans"/>
              </a:rPr>
              <a:t> </a:t>
            </a:r>
            <a:r>
              <a:rPr lang="en-US" dirty="0" err="1">
                <a:solidFill>
                  <a:schemeClr val="bg1"/>
                </a:solidFill>
                <a:latin typeface="Open Sans"/>
                <a:ea typeface="Open Sans"/>
                <a:cs typeface="Open Sans"/>
                <a:sym typeface="Open Sans"/>
              </a:rPr>
              <a:t>thành</a:t>
            </a:r>
            <a:r>
              <a:rPr lang="en-US" dirty="0">
                <a:solidFill>
                  <a:schemeClr val="bg1"/>
                </a:solidFill>
                <a:latin typeface="Open Sans"/>
                <a:ea typeface="Open Sans"/>
                <a:cs typeface="Open Sans"/>
                <a:sym typeface="Open Sans"/>
              </a:rPr>
              <a:t>/VB </a:t>
            </a:r>
            <a:r>
              <a:rPr lang="en-US" dirty="0" err="1">
                <a:solidFill>
                  <a:schemeClr val="bg1"/>
                </a:solidFill>
                <a:latin typeface="Open Sans"/>
                <a:ea typeface="Open Sans"/>
                <a:cs typeface="Open Sans"/>
                <a:sym typeface="Open Sans"/>
              </a:rPr>
              <a:t>đồ</a:t>
            </a:r>
            <a:r>
              <a:rPr lang="en-US" dirty="0">
                <a:solidFill>
                  <a:schemeClr val="bg1"/>
                </a:solidFill>
                <a:latin typeface="Open Sans"/>
                <a:ea typeface="Open Sans"/>
                <a:cs typeface="Open Sans"/>
                <a:sym typeface="Open Sans"/>
              </a:rPr>
              <a:t> </a:t>
            </a:r>
            <a:r>
              <a:rPr lang="en-US" dirty="0" err="1">
                <a:solidFill>
                  <a:schemeClr val="bg1"/>
                </a:solidFill>
                <a:latin typeface="Open Sans"/>
                <a:ea typeface="Open Sans"/>
                <a:cs typeface="Open Sans"/>
                <a:sym typeface="Open Sans"/>
              </a:rPr>
              <a:t>án</a:t>
            </a:r>
            <a:r>
              <a:rPr lang="en-US" dirty="0">
                <a:solidFill>
                  <a:schemeClr val="bg1"/>
                </a:solidFill>
                <a:latin typeface="Open Sans"/>
                <a:ea typeface="Open Sans"/>
                <a:cs typeface="Open Sans"/>
                <a:sym typeface="Open Sans"/>
              </a:rPr>
              <a:t>/NN</a:t>
            </a:r>
          </a:p>
          <a:p>
            <a:pPr marL="0" lvl="0" indent="0" algn="l" rtl="0">
              <a:spcBef>
                <a:spcPts val="0"/>
              </a:spcBef>
              <a:spcAft>
                <a:spcPts val="0"/>
              </a:spcAft>
              <a:buNone/>
            </a:pPr>
            <a:r>
              <a:rPr lang="vi" dirty="0">
                <a:solidFill>
                  <a:schemeClr val="bg1"/>
                </a:solidFill>
                <a:latin typeface="Open Sans"/>
                <a:ea typeface="Open Sans"/>
                <a:cs typeface="Open Sans"/>
                <a:sym typeface="Open Sans"/>
              </a:rPr>
              <a:t>&lt;S&gt; </a:t>
            </a:r>
            <a:r>
              <a:rPr lang="en-US" dirty="0" err="1">
                <a:solidFill>
                  <a:schemeClr val="bg1"/>
                </a:solidFill>
                <a:latin typeface="Open Sans"/>
                <a:ea typeface="Open Sans"/>
                <a:cs typeface="Open Sans"/>
                <a:sym typeface="Open Sans"/>
              </a:rPr>
              <a:t>Tôi</a:t>
            </a:r>
            <a:r>
              <a:rPr lang="en-US" dirty="0">
                <a:solidFill>
                  <a:schemeClr val="bg1"/>
                </a:solidFill>
                <a:latin typeface="Open Sans"/>
                <a:ea typeface="Open Sans"/>
                <a:cs typeface="Open Sans"/>
                <a:sym typeface="Open Sans"/>
              </a:rPr>
              <a:t>/</a:t>
            </a:r>
            <a:r>
              <a:rPr lang="en-US" dirty="0">
                <a:solidFill>
                  <a:schemeClr val="bg1"/>
                </a:solidFill>
              </a:rPr>
              <a:t>PRP</a:t>
            </a:r>
            <a:r>
              <a:rPr lang="en-US" dirty="0">
                <a:solidFill>
                  <a:schemeClr val="bg1"/>
                </a:solidFill>
                <a:latin typeface="Open Sans"/>
                <a:ea typeface="Open Sans"/>
                <a:cs typeface="Open Sans"/>
                <a:sym typeface="Open Sans"/>
              </a:rPr>
              <a:t> </a:t>
            </a:r>
            <a:r>
              <a:rPr lang="en-US" dirty="0" err="1">
                <a:solidFill>
                  <a:schemeClr val="bg1"/>
                </a:solidFill>
                <a:latin typeface="Open Sans"/>
                <a:ea typeface="Open Sans"/>
                <a:cs typeface="Open Sans"/>
                <a:sym typeface="Open Sans"/>
              </a:rPr>
              <a:t>đi</a:t>
            </a:r>
            <a:r>
              <a:rPr lang="en-US" dirty="0">
                <a:solidFill>
                  <a:schemeClr val="bg1"/>
                </a:solidFill>
                <a:latin typeface="Open Sans"/>
                <a:ea typeface="Open Sans"/>
                <a:cs typeface="Open Sans"/>
                <a:sym typeface="Open Sans"/>
              </a:rPr>
              <a:t>/VB </a:t>
            </a:r>
            <a:r>
              <a:rPr lang="en-US" dirty="0" err="1">
                <a:solidFill>
                  <a:schemeClr val="bg1"/>
                </a:solidFill>
                <a:latin typeface="Open Sans"/>
                <a:ea typeface="Open Sans"/>
                <a:cs typeface="Open Sans"/>
                <a:sym typeface="Open Sans"/>
              </a:rPr>
              <a:t>cắm</a:t>
            </a:r>
            <a:r>
              <a:rPr lang="en-US" dirty="0">
                <a:solidFill>
                  <a:schemeClr val="bg1"/>
                </a:solidFill>
                <a:latin typeface="Open Sans"/>
                <a:ea typeface="Open Sans"/>
                <a:cs typeface="Open Sans"/>
                <a:sym typeface="Open Sans"/>
              </a:rPr>
              <a:t> </a:t>
            </a:r>
            <a:r>
              <a:rPr lang="en-US" dirty="0" err="1">
                <a:solidFill>
                  <a:schemeClr val="bg1"/>
                </a:solidFill>
                <a:latin typeface="Open Sans"/>
                <a:ea typeface="Open Sans"/>
                <a:cs typeface="Open Sans"/>
                <a:sym typeface="Open Sans"/>
              </a:rPr>
              <a:t>trại</a:t>
            </a:r>
            <a:r>
              <a:rPr lang="en-US" dirty="0">
                <a:solidFill>
                  <a:schemeClr val="bg1"/>
                </a:solidFill>
                <a:latin typeface="Open Sans"/>
                <a:ea typeface="Open Sans"/>
                <a:cs typeface="Open Sans"/>
                <a:sym typeface="Open Sans"/>
              </a:rPr>
              <a:t>/VB</a:t>
            </a:r>
            <a:endParaRPr dirty="0">
              <a:solidFill>
                <a:schemeClr val="bg1"/>
              </a:solidFill>
              <a:latin typeface="Open Sans"/>
              <a:ea typeface="Open Sans"/>
              <a:cs typeface="Open Sans"/>
              <a:sym typeface="Open Sans"/>
            </a:endParaRPr>
          </a:p>
          <a:p>
            <a:pPr marL="0" lvl="0" indent="0" algn="l" rtl="0">
              <a:spcBef>
                <a:spcPts val="0"/>
              </a:spcBef>
              <a:spcAft>
                <a:spcPts val="0"/>
              </a:spcAft>
              <a:buNone/>
            </a:pPr>
            <a:r>
              <a:rPr lang="vi" dirty="0">
                <a:solidFill>
                  <a:schemeClr val="bg1"/>
                </a:solidFill>
                <a:latin typeface="Open Sans"/>
                <a:ea typeface="Open Sans"/>
                <a:cs typeface="Open Sans"/>
                <a:sym typeface="Open Sans"/>
              </a:rPr>
              <a:t>&lt;S&gt; </a:t>
            </a:r>
            <a:r>
              <a:rPr lang="en-US" dirty="0" err="1">
                <a:solidFill>
                  <a:schemeClr val="bg1"/>
                </a:solidFill>
                <a:latin typeface="Open Sans"/>
                <a:ea typeface="Open Sans"/>
                <a:cs typeface="Open Sans"/>
                <a:sym typeface="Open Sans"/>
              </a:rPr>
              <a:t>Tôi</a:t>
            </a:r>
            <a:r>
              <a:rPr lang="en-US" dirty="0">
                <a:solidFill>
                  <a:schemeClr val="bg1"/>
                </a:solidFill>
                <a:latin typeface="Open Sans"/>
                <a:ea typeface="Open Sans"/>
                <a:cs typeface="Open Sans"/>
                <a:sym typeface="Open Sans"/>
              </a:rPr>
              <a:t>/</a:t>
            </a:r>
            <a:r>
              <a:rPr lang="en-US" dirty="0">
                <a:solidFill>
                  <a:schemeClr val="bg1"/>
                </a:solidFill>
              </a:rPr>
              <a:t>PRP</a:t>
            </a:r>
            <a:r>
              <a:rPr lang="en-US" dirty="0">
                <a:solidFill>
                  <a:schemeClr val="bg1"/>
                </a:solidFill>
                <a:latin typeface="Open Sans"/>
                <a:ea typeface="Open Sans"/>
                <a:cs typeface="Open Sans"/>
                <a:sym typeface="Open Sans"/>
              </a:rPr>
              <a:t> </a:t>
            </a:r>
            <a:r>
              <a:rPr lang="en-US" dirty="0" err="1">
                <a:solidFill>
                  <a:schemeClr val="bg1"/>
                </a:solidFill>
                <a:latin typeface="Open Sans"/>
                <a:ea typeface="Open Sans"/>
                <a:cs typeface="Open Sans"/>
                <a:sym typeface="Open Sans"/>
              </a:rPr>
              <a:t>đã</a:t>
            </a:r>
            <a:r>
              <a:rPr lang="en-US" dirty="0">
                <a:solidFill>
                  <a:schemeClr val="bg1"/>
                </a:solidFill>
                <a:latin typeface="Open Sans"/>
                <a:ea typeface="Open Sans"/>
                <a:cs typeface="Open Sans"/>
                <a:sym typeface="Open Sans"/>
              </a:rPr>
              <a:t>/RB </a:t>
            </a:r>
            <a:r>
              <a:rPr lang="en-US" dirty="0" err="1">
                <a:solidFill>
                  <a:schemeClr val="bg1"/>
                </a:solidFill>
                <a:latin typeface="Open Sans"/>
                <a:ea typeface="Open Sans"/>
                <a:cs typeface="Open Sans"/>
                <a:sym typeface="Open Sans"/>
              </a:rPr>
              <a:t>đi</a:t>
            </a:r>
            <a:r>
              <a:rPr lang="en-US" dirty="0">
                <a:solidFill>
                  <a:schemeClr val="bg1"/>
                </a:solidFill>
                <a:latin typeface="Open Sans"/>
                <a:ea typeface="Open Sans"/>
                <a:cs typeface="Open Sans"/>
                <a:sym typeface="Open Sans"/>
              </a:rPr>
              <a:t>/VB </a:t>
            </a:r>
            <a:r>
              <a:rPr lang="en-US" dirty="0" err="1">
                <a:solidFill>
                  <a:schemeClr val="bg1"/>
                </a:solidFill>
                <a:latin typeface="Open Sans"/>
                <a:ea typeface="Open Sans"/>
                <a:cs typeface="Open Sans"/>
                <a:sym typeface="Open Sans"/>
              </a:rPr>
              <a:t>cắm</a:t>
            </a:r>
            <a:r>
              <a:rPr lang="en-US" dirty="0">
                <a:solidFill>
                  <a:schemeClr val="bg1"/>
                </a:solidFill>
                <a:latin typeface="Open Sans"/>
                <a:ea typeface="Open Sans"/>
                <a:cs typeface="Open Sans"/>
                <a:sym typeface="Open Sans"/>
              </a:rPr>
              <a:t> </a:t>
            </a:r>
            <a:r>
              <a:rPr lang="en-US" dirty="0" err="1">
                <a:solidFill>
                  <a:schemeClr val="bg1"/>
                </a:solidFill>
                <a:latin typeface="Open Sans"/>
                <a:ea typeface="Open Sans"/>
                <a:cs typeface="Open Sans"/>
                <a:sym typeface="Open Sans"/>
              </a:rPr>
              <a:t>trại</a:t>
            </a:r>
            <a:r>
              <a:rPr lang="en-US" dirty="0">
                <a:solidFill>
                  <a:schemeClr val="bg1"/>
                </a:solidFill>
                <a:latin typeface="Open Sans"/>
                <a:ea typeface="Open Sans"/>
                <a:cs typeface="Open Sans"/>
                <a:sym typeface="Open Sans"/>
              </a:rPr>
              <a:t>/VB</a:t>
            </a:r>
            <a:endParaRPr dirty="0">
              <a:solidFill>
                <a:schemeClr val="bg1"/>
              </a:solidFill>
              <a:latin typeface="Open Sans"/>
              <a:ea typeface="Open Sans"/>
              <a:cs typeface="Open Sans"/>
              <a:sym typeface="Open Sans"/>
            </a:endParaRPr>
          </a:p>
        </p:txBody>
      </p:sp>
      <p:sp>
        <p:nvSpPr>
          <p:cNvPr id="2" name="Google Shape;220;p24">
            <a:extLst>
              <a:ext uri="{FF2B5EF4-FFF2-40B4-BE49-F238E27FC236}">
                <a16:creationId xmlns:a16="http://schemas.microsoft.com/office/drawing/2014/main" id="{E4DDB218-6785-B8FC-FD6C-C312B31ADF09}"/>
              </a:ext>
            </a:extLst>
          </p:cNvPr>
          <p:cNvSpPr txBox="1">
            <a:spLocks/>
          </p:cNvSpPr>
          <p:nvPr/>
        </p:nvSpPr>
        <p:spPr>
          <a:xfrm>
            <a:off x="305526" y="1217850"/>
            <a:ext cx="8520600" cy="13539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1pPr>
            <a:lvl2pPr marL="914400" marR="0" lvl="1"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2pPr>
            <a:lvl3pPr marL="1371600" marR="0" lvl="2"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3pPr>
            <a:lvl4pPr marL="1828800" marR="0" lvl="3"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4pPr>
            <a:lvl5pPr marL="2286000" marR="0" lvl="4"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5pPr>
            <a:lvl6pPr marL="2743200" marR="0" lvl="5"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6pPr>
            <a:lvl7pPr marL="3200400" marR="0" lvl="6"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7pPr>
            <a:lvl8pPr marL="3657600" marR="0" lvl="7"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8pPr>
            <a:lvl9pPr marL="4114800" marR="0" lvl="8"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9pPr>
          </a:lstStyle>
          <a:p>
            <a:pPr marL="0" indent="0">
              <a:spcBef>
                <a:spcPts val="0"/>
              </a:spcBef>
              <a:buFont typeface="Sniglet"/>
              <a:buNone/>
            </a:pPr>
            <a:r>
              <a:rPr lang="vi-VN" sz="1400">
                <a:latin typeface="Open Sans" panose="020B0606030504020204" pitchFamily="2" charset="0"/>
                <a:ea typeface="Open Sans" panose="020B0606030504020204" pitchFamily="2" charset="0"/>
                <a:cs typeface="Open Sans" panose="020B0606030504020204" pitchFamily="2" charset="0"/>
              </a:rPr>
              <a:t>Ma trận A</a:t>
            </a:r>
            <a:endParaRPr lang="vi-VN" sz="1400" dirty="0">
              <a:latin typeface="Open Sans" panose="020B0606030504020204" pitchFamily="2" charset="0"/>
              <a:ea typeface="Open Sans" panose="020B0606030504020204" pitchFamily="2" charset="0"/>
              <a:cs typeface="Open Sans" panose="020B0606030504020204" pitchFamily="2" charset="0"/>
            </a:endParaRPr>
          </a:p>
        </p:txBody>
      </p:sp>
      <p:sp>
        <p:nvSpPr>
          <p:cNvPr id="3" name="Google Shape;220;p24">
            <a:extLst>
              <a:ext uri="{FF2B5EF4-FFF2-40B4-BE49-F238E27FC236}">
                <a16:creationId xmlns:a16="http://schemas.microsoft.com/office/drawing/2014/main" id="{1F6FCFD2-DE18-EDB0-BD58-2DA19B76C897}"/>
              </a:ext>
            </a:extLst>
          </p:cNvPr>
          <p:cNvSpPr txBox="1">
            <a:spLocks/>
          </p:cNvSpPr>
          <p:nvPr/>
        </p:nvSpPr>
        <p:spPr>
          <a:xfrm>
            <a:off x="1420267" y="1790832"/>
            <a:ext cx="2584966" cy="70400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1pPr>
            <a:lvl2pPr marL="914400" marR="0" lvl="1"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2pPr>
            <a:lvl3pPr marL="1371600" marR="0" lvl="2"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3pPr>
            <a:lvl4pPr marL="1828800" marR="0" lvl="3"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4pPr>
            <a:lvl5pPr marL="2286000" marR="0" lvl="4"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5pPr>
            <a:lvl6pPr marL="2743200" marR="0" lvl="5"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6pPr>
            <a:lvl7pPr marL="3200400" marR="0" lvl="6"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7pPr>
            <a:lvl8pPr marL="3657600" marR="0" lvl="7"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8pPr>
            <a:lvl9pPr marL="4114800" marR="0" lvl="8"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9pPr>
          </a:lstStyle>
          <a:p>
            <a:pPr marL="0" indent="0">
              <a:lnSpc>
                <a:spcPct val="107000"/>
              </a:lnSpc>
              <a:spcBef>
                <a:spcPts val="0"/>
              </a:spcBef>
              <a:spcAft>
                <a:spcPts val="800"/>
              </a:spcAft>
              <a:buFont typeface="Sniglet"/>
              <a:buNone/>
              <a:tabLst>
                <a:tab pos="3268980" algn="l"/>
              </a:tabLst>
            </a:pPr>
            <a:r>
              <a:rPr lang="en-US" sz="1800" dirty="0" err="1">
                <a:latin typeface="Times New Roman" panose="02020603050405020304" pitchFamily="18" charset="0"/>
                <a:ea typeface="Calibri" panose="020F0502020204030204" pitchFamily="34" charset="0"/>
                <a:cs typeface="Arial" panose="020B0604020202020204" pitchFamily="34" charset="0"/>
              </a:rPr>
              <a:t>Thống</a:t>
            </a:r>
            <a:r>
              <a:rPr lang="en-US" sz="1800" dirty="0">
                <a:latin typeface="Times New Roman" panose="02020603050405020304" pitchFamily="18" charset="0"/>
                <a:ea typeface="Calibri" panose="020F0502020204030204" pitchFamily="34" charset="0"/>
                <a:cs typeface="Arial" panose="020B0604020202020204" pitchFamily="34" charset="0"/>
              </a:rPr>
              <a:t> </a:t>
            </a:r>
            <a:r>
              <a:rPr lang="en-US" sz="1800" dirty="0" err="1">
                <a:latin typeface="Times New Roman" panose="02020603050405020304" pitchFamily="18" charset="0"/>
                <a:ea typeface="Calibri" panose="020F0502020204030204" pitchFamily="34" charset="0"/>
                <a:cs typeface="Arial" panose="020B0604020202020204" pitchFamily="34" charset="0"/>
              </a:rPr>
              <a:t>kê</a:t>
            </a:r>
            <a:r>
              <a:rPr lang="en-US" sz="1800" dirty="0">
                <a:latin typeface="Times New Roman" panose="02020603050405020304" pitchFamily="18" charset="0"/>
                <a:ea typeface="Calibri" panose="020F0502020204030204" pitchFamily="34" charset="0"/>
                <a:cs typeface="Arial" panose="020B0604020202020204" pitchFamily="34" charset="0"/>
              </a:rPr>
              <a:t> </a:t>
            </a:r>
            <a:r>
              <a:rPr lang="en-US" sz="1800" dirty="0" err="1">
                <a:latin typeface="Times New Roman" panose="02020603050405020304" pitchFamily="18" charset="0"/>
                <a:ea typeface="Calibri" panose="020F0502020204030204" pitchFamily="34" charset="0"/>
                <a:cs typeface="Arial" panose="020B0604020202020204" pitchFamily="34" charset="0"/>
              </a:rPr>
              <a:t>tần</a:t>
            </a:r>
            <a:r>
              <a:rPr lang="en-US" sz="1800" dirty="0">
                <a:latin typeface="Times New Roman" panose="02020603050405020304" pitchFamily="18" charset="0"/>
                <a:ea typeface="Calibri" panose="020F0502020204030204" pitchFamily="34" charset="0"/>
                <a:cs typeface="Arial" panose="020B0604020202020204" pitchFamily="34" charset="0"/>
              </a:rPr>
              <a:t> </a:t>
            </a:r>
            <a:r>
              <a:rPr lang="en-US" sz="1800" dirty="0" err="1">
                <a:latin typeface="Times New Roman" panose="02020603050405020304" pitchFamily="18" charset="0"/>
                <a:ea typeface="Calibri" panose="020F0502020204030204" pitchFamily="34" charset="0"/>
                <a:cs typeface="Arial" panose="020B0604020202020204" pitchFamily="34" charset="0"/>
              </a:rPr>
              <a:t>số</a:t>
            </a:r>
            <a:endParaRPr lang="en-US" sz="18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0407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00F58D3-8988-6A46-4D26-85892004D31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6" name="Google Shape;220;p24">
            <a:extLst>
              <a:ext uri="{FF2B5EF4-FFF2-40B4-BE49-F238E27FC236}">
                <a16:creationId xmlns:a16="http://schemas.microsoft.com/office/drawing/2014/main" id="{71980E6B-B3F1-3417-863E-DABBB4EDBE0C}"/>
              </a:ext>
            </a:extLst>
          </p:cNvPr>
          <p:cNvSpPr txBox="1">
            <a:spLocks noGrp="1"/>
          </p:cNvSpPr>
          <p:nvPr>
            <p:ph type="body" idx="1"/>
          </p:nvPr>
        </p:nvSpPr>
        <p:spPr>
          <a:xfrm>
            <a:off x="263800" y="1000725"/>
            <a:ext cx="8520600" cy="704009"/>
          </a:xfrm>
          <a:prstGeom prst="rect">
            <a:avLst/>
          </a:prstGeom>
        </p:spPr>
        <p:txBody>
          <a:bodyPr spcFirstLastPara="1" wrap="square" lIns="91425" tIns="91425" rIns="91425" bIns="91425" anchor="t" anchorCtr="0">
            <a:normAutofit/>
          </a:bodyPr>
          <a:lstStyle/>
          <a:p>
            <a:pPr marL="0" indent="0">
              <a:lnSpc>
                <a:spcPct val="107000"/>
              </a:lnSpc>
              <a:spcBef>
                <a:spcPts val="0"/>
              </a:spcBef>
              <a:spcAft>
                <a:spcPts val="800"/>
              </a:spcAft>
              <a:buNone/>
              <a:tabLst>
                <a:tab pos="3268980" algn="l"/>
              </a:tabLs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Điều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chỉnh</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tần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số</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giả</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sử</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dụng</a:t>
            </a:r>
            <a:r>
              <a:rPr lang="en-US" sz="1800" dirty="0">
                <a:effectLst/>
                <a:latin typeface="Times New Roman" panose="02020603050405020304" pitchFamily="18" charset="0"/>
                <a:ea typeface="Calibri" panose="020F0502020204030204" pitchFamily="34" charset="0"/>
                <a:cs typeface="Arial" panose="020B0604020202020204" pitchFamily="34" charset="0"/>
              </a:rPr>
              <a:t> Laplace +1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Tính</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xác</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suất</a:t>
            </a:r>
            <a:r>
              <a:rPr lang="en-US" sz="1800" dirty="0">
                <a:effectLst/>
                <a:latin typeface="Times New Roman" panose="02020603050405020304" pitchFamily="18" charset="0"/>
                <a:ea typeface="Calibri" panose="020F0502020204030204" pitchFamily="34" charset="0"/>
                <a:cs typeface="Arial" panose="020B0604020202020204" pitchFamily="34" charset="0"/>
              </a:rPr>
              <a:t> smoothing       </a:t>
            </a:r>
          </a:p>
        </p:txBody>
      </p:sp>
      <p:graphicFrame>
        <p:nvGraphicFramePr>
          <p:cNvPr id="3" name="Google Shape;222;p24">
            <a:extLst>
              <a:ext uri="{FF2B5EF4-FFF2-40B4-BE49-F238E27FC236}">
                <a16:creationId xmlns:a16="http://schemas.microsoft.com/office/drawing/2014/main" id="{8D74BA9E-56A9-C3E1-79DF-1545BF6348D2}"/>
              </a:ext>
            </a:extLst>
          </p:cNvPr>
          <p:cNvGraphicFramePr/>
          <p:nvPr>
            <p:extLst>
              <p:ext uri="{D42A27DB-BD31-4B8C-83A1-F6EECF244321}">
                <p14:modId xmlns:p14="http://schemas.microsoft.com/office/powerpoint/2010/main" val="3800467174"/>
              </p:ext>
            </p:extLst>
          </p:nvPr>
        </p:nvGraphicFramePr>
        <p:xfrm>
          <a:off x="263800" y="1607477"/>
          <a:ext cx="4065213" cy="2377260"/>
        </p:xfrm>
        <a:graphic>
          <a:graphicData uri="http://schemas.openxmlformats.org/drawingml/2006/table">
            <a:tbl>
              <a:tblPr>
                <a:noFill/>
              </a:tblPr>
              <a:tblGrid>
                <a:gridCol w="650600">
                  <a:extLst>
                    <a:ext uri="{9D8B030D-6E8A-4147-A177-3AD203B41FA5}">
                      <a16:colId xmlns:a16="http://schemas.microsoft.com/office/drawing/2014/main" val="20000"/>
                    </a:ext>
                  </a:extLst>
                </a:gridCol>
                <a:gridCol w="645835">
                  <a:extLst>
                    <a:ext uri="{9D8B030D-6E8A-4147-A177-3AD203B41FA5}">
                      <a16:colId xmlns:a16="http://schemas.microsoft.com/office/drawing/2014/main" val="20001"/>
                    </a:ext>
                  </a:extLst>
                </a:gridCol>
                <a:gridCol w="783894">
                  <a:extLst>
                    <a:ext uri="{9D8B030D-6E8A-4147-A177-3AD203B41FA5}">
                      <a16:colId xmlns:a16="http://schemas.microsoft.com/office/drawing/2014/main" val="20002"/>
                    </a:ext>
                  </a:extLst>
                </a:gridCol>
                <a:gridCol w="635664">
                  <a:extLst>
                    <a:ext uri="{9D8B030D-6E8A-4147-A177-3AD203B41FA5}">
                      <a16:colId xmlns:a16="http://schemas.microsoft.com/office/drawing/2014/main" val="20003"/>
                    </a:ext>
                  </a:extLst>
                </a:gridCol>
                <a:gridCol w="690596">
                  <a:extLst>
                    <a:ext uri="{9D8B030D-6E8A-4147-A177-3AD203B41FA5}">
                      <a16:colId xmlns:a16="http://schemas.microsoft.com/office/drawing/2014/main" val="2455882944"/>
                    </a:ext>
                  </a:extLst>
                </a:gridCol>
                <a:gridCol w="658624">
                  <a:extLst>
                    <a:ext uri="{9D8B030D-6E8A-4147-A177-3AD203B41FA5}">
                      <a16:colId xmlns:a16="http://schemas.microsoft.com/office/drawing/2014/main" val="2532473944"/>
                    </a:ext>
                  </a:extLst>
                </a:gridCol>
              </a:tblGrid>
              <a:tr h="368632">
                <a:tc>
                  <a:txBody>
                    <a:bodyPr/>
                    <a:lstStyle/>
                    <a:p>
                      <a:pPr marL="0" lvl="0" indent="0" algn="ctr" rtl="0">
                        <a:spcBef>
                          <a:spcPts val="0"/>
                        </a:spcBef>
                        <a:spcAft>
                          <a:spcPts val="0"/>
                        </a:spcAft>
                        <a:buNone/>
                      </a:pPr>
                      <a:r>
                        <a:rPr lang="vi">
                          <a:solidFill>
                            <a:schemeClr val="bg1"/>
                          </a:solidFill>
                        </a:rPr>
                        <a:t>       </a:t>
                      </a:r>
                      <a:endParaRPr>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NN</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vi" dirty="0">
                          <a:solidFill>
                            <a:schemeClr val="bg1"/>
                          </a:solidFill>
                        </a:rPr>
                        <a:t>VB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RB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PRP</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endParaRPr dirty="0">
                        <a:solidFill>
                          <a:schemeClr val="bg1"/>
                        </a:solidFill>
                      </a:endParaRPr>
                    </a:p>
                  </a:txBody>
                  <a:tcPr marL="91425" marR="91425" marT="91425" marB="91425"/>
                </a:tc>
                <a:extLst>
                  <a:ext uri="{0D108BD9-81ED-4DB2-BD59-A6C34878D82A}">
                    <a16:rowId xmlns:a16="http://schemas.microsoft.com/office/drawing/2014/main" val="10000"/>
                  </a:ext>
                </a:extLst>
              </a:tr>
              <a:tr h="368632">
                <a:tc>
                  <a:txBody>
                    <a:bodyPr/>
                    <a:lstStyle/>
                    <a:p>
                      <a:pPr marL="0" lvl="0" indent="0" algn="ctr" rtl="0">
                        <a:spcBef>
                          <a:spcPts val="0"/>
                        </a:spcBef>
                        <a:spcAft>
                          <a:spcPts val="0"/>
                        </a:spcAft>
                        <a:buNone/>
                      </a:pPr>
                      <a:r>
                        <a:rPr lang="vi">
                          <a:solidFill>
                            <a:schemeClr val="bg1"/>
                          </a:solidFill>
                        </a:rPr>
                        <a:t>  &lt;s&gt;</a:t>
                      </a:r>
                      <a:endParaRPr>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vi" dirty="0">
                          <a:solidFill>
                            <a:schemeClr val="bg1"/>
                          </a:solidFill>
                        </a:rPr>
                        <a:t>0</a:t>
                      </a:r>
                      <a:r>
                        <a:rPr lang="en-US" dirty="0">
                          <a:solidFill>
                            <a:schemeClr val="bg1"/>
                          </a:solidFill>
                        </a:rPr>
                        <a:t>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vi" dirty="0">
                          <a:solidFill>
                            <a:schemeClr val="bg1"/>
                          </a:solidFill>
                        </a:rPr>
                        <a:t>0</a:t>
                      </a:r>
                      <a:r>
                        <a:rPr lang="en-US" dirty="0">
                          <a:solidFill>
                            <a:schemeClr val="bg1"/>
                          </a:solidFill>
                        </a:rPr>
                        <a:t>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4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8</a:t>
                      </a:r>
                      <a:endParaRPr dirty="0">
                        <a:solidFill>
                          <a:schemeClr val="bg1"/>
                        </a:solidFill>
                      </a:endParaRPr>
                    </a:p>
                  </a:txBody>
                  <a:tcPr marL="91425" marR="91425" marT="91425" marB="91425"/>
                </a:tc>
                <a:extLst>
                  <a:ext uri="{0D108BD9-81ED-4DB2-BD59-A6C34878D82A}">
                    <a16:rowId xmlns:a16="http://schemas.microsoft.com/office/drawing/2014/main" val="10001"/>
                  </a:ext>
                </a:extLst>
              </a:tr>
              <a:tr h="368632">
                <a:tc>
                  <a:txBody>
                    <a:bodyPr/>
                    <a:lstStyle/>
                    <a:p>
                      <a:pPr marL="0" lvl="0" indent="0" algn="ctr" rtl="0">
                        <a:spcBef>
                          <a:spcPts val="0"/>
                        </a:spcBef>
                        <a:spcAft>
                          <a:spcPts val="0"/>
                        </a:spcAft>
                        <a:buNone/>
                      </a:pPr>
                      <a:r>
                        <a:rPr lang="en-US" dirty="0">
                          <a:solidFill>
                            <a:schemeClr val="bg1"/>
                          </a:solidFill>
                        </a:rPr>
                        <a:t>NN</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4</a:t>
                      </a:r>
                      <a:endParaRPr dirty="0">
                        <a:solidFill>
                          <a:schemeClr val="bg1"/>
                        </a:solidFill>
                      </a:endParaRPr>
                    </a:p>
                  </a:txBody>
                  <a:tcPr marL="91425" marR="91425" marT="91425" marB="91425"/>
                </a:tc>
                <a:extLst>
                  <a:ext uri="{0D108BD9-81ED-4DB2-BD59-A6C34878D82A}">
                    <a16:rowId xmlns:a16="http://schemas.microsoft.com/office/drawing/2014/main" val="10002"/>
                  </a:ext>
                </a:extLst>
              </a:tr>
              <a:tr h="368632">
                <a:tc>
                  <a:txBody>
                    <a:bodyPr/>
                    <a:lstStyle/>
                    <a:p>
                      <a:pPr marL="0" lvl="0" indent="0" algn="ctr" rtl="0">
                        <a:spcBef>
                          <a:spcPts val="0"/>
                        </a:spcBef>
                        <a:spcAft>
                          <a:spcPts val="0"/>
                        </a:spcAft>
                        <a:buNone/>
                      </a:pPr>
                      <a:r>
                        <a:rPr lang="vi" dirty="0">
                          <a:solidFill>
                            <a:schemeClr val="bg1"/>
                          </a:solidFill>
                        </a:rPr>
                        <a:t>VB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8</a:t>
                      </a:r>
                      <a:endParaRPr dirty="0">
                        <a:solidFill>
                          <a:schemeClr val="bg1"/>
                        </a:solidFill>
                      </a:endParaRPr>
                    </a:p>
                  </a:txBody>
                  <a:tcPr marL="91425" marR="91425" marT="91425" marB="91425"/>
                </a:tc>
                <a:extLst>
                  <a:ext uri="{0D108BD9-81ED-4DB2-BD59-A6C34878D82A}">
                    <a16:rowId xmlns:a16="http://schemas.microsoft.com/office/drawing/2014/main" val="10003"/>
                  </a:ext>
                </a:extLst>
              </a:tr>
              <a:tr h="368632">
                <a:tc>
                  <a:txBody>
                    <a:bodyPr/>
                    <a:lstStyle/>
                    <a:p>
                      <a:pPr marL="0" lvl="0" indent="0" algn="ctr" rtl="0">
                        <a:spcBef>
                          <a:spcPts val="0"/>
                        </a:spcBef>
                        <a:spcAft>
                          <a:spcPts val="0"/>
                        </a:spcAft>
                        <a:buNone/>
                      </a:pPr>
                      <a:r>
                        <a:rPr lang="en-US" dirty="0">
                          <a:solidFill>
                            <a:schemeClr val="bg1"/>
                          </a:solidFill>
                        </a:rPr>
                        <a:t>RB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6</a:t>
                      </a:r>
                      <a:endParaRPr dirty="0">
                        <a:solidFill>
                          <a:schemeClr val="bg1"/>
                        </a:solidFill>
                      </a:endParaRPr>
                    </a:p>
                  </a:txBody>
                  <a:tcPr marL="91425" marR="91425" marT="91425" marB="91425"/>
                </a:tc>
                <a:extLst>
                  <a:ext uri="{0D108BD9-81ED-4DB2-BD59-A6C34878D82A}">
                    <a16:rowId xmlns:a16="http://schemas.microsoft.com/office/drawing/2014/main" val="10004"/>
                  </a:ext>
                </a:extLst>
              </a:tr>
              <a:tr h="368632">
                <a:tc>
                  <a:txBody>
                    <a:bodyPr/>
                    <a:lstStyle/>
                    <a:p>
                      <a:pPr marL="0" lvl="0" indent="0" algn="ctr" rtl="0">
                        <a:spcBef>
                          <a:spcPts val="0"/>
                        </a:spcBef>
                        <a:spcAft>
                          <a:spcPts val="0"/>
                        </a:spcAft>
                        <a:buNone/>
                      </a:pPr>
                      <a:r>
                        <a:rPr lang="en-US" dirty="0">
                          <a:solidFill>
                            <a:schemeClr val="bg1"/>
                          </a:solidFill>
                        </a:rPr>
                        <a:t>PRP</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8</a:t>
                      </a:r>
                      <a:endParaRPr dirty="0">
                        <a:solidFill>
                          <a:schemeClr val="bg1"/>
                        </a:solidFill>
                      </a:endParaRPr>
                    </a:p>
                  </a:txBody>
                  <a:tcPr marL="91425" marR="91425" marT="91425" marB="91425"/>
                </a:tc>
                <a:extLst>
                  <a:ext uri="{0D108BD9-81ED-4DB2-BD59-A6C34878D82A}">
                    <a16:rowId xmlns:a16="http://schemas.microsoft.com/office/drawing/2014/main" val="1950530839"/>
                  </a:ext>
                </a:extLst>
              </a:tr>
            </a:tbl>
          </a:graphicData>
        </a:graphic>
      </p:graphicFrame>
      <p:graphicFrame>
        <p:nvGraphicFramePr>
          <p:cNvPr id="8" name="Google Shape;222;p24">
            <a:extLst>
              <a:ext uri="{FF2B5EF4-FFF2-40B4-BE49-F238E27FC236}">
                <a16:creationId xmlns:a16="http://schemas.microsoft.com/office/drawing/2014/main" id="{00CE4084-206B-5A68-451F-DECCA3E5D6E0}"/>
              </a:ext>
            </a:extLst>
          </p:cNvPr>
          <p:cNvGraphicFramePr/>
          <p:nvPr>
            <p:extLst>
              <p:ext uri="{D42A27DB-BD31-4B8C-83A1-F6EECF244321}">
                <p14:modId xmlns:p14="http://schemas.microsoft.com/office/powerpoint/2010/main" val="976006038"/>
              </p:ext>
            </p:extLst>
          </p:nvPr>
        </p:nvGraphicFramePr>
        <p:xfrm>
          <a:off x="4914274" y="1622747"/>
          <a:ext cx="4065213" cy="2377260"/>
        </p:xfrm>
        <a:graphic>
          <a:graphicData uri="http://schemas.openxmlformats.org/drawingml/2006/table">
            <a:tbl>
              <a:tblPr>
                <a:noFill/>
              </a:tblPr>
              <a:tblGrid>
                <a:gridCol w="650600">
                  <a:extLst>
                    <a:ext uri="{9D8B030D-6E8A-4147-A177-3AD203B41FA5}">
                      <a16:colId xmlns:a16="http://schemas.microsoft.com/office/drawing/2014/main" val="20000"/>
                    </a:ext>
                  </a:extLst>
                </a:gridCol>
                <a:gridCol w="645835">
                  <a:extLst>
                    <a:ext uri="{9D8B030D-6E8A-4147-A177-3AD203B41FA5}">
                      <a16:colId xmlns:a16="http://schemas.microsoft.com/office/drawing/2014/main" val="20001"/>
                    </a:ext>
                  </a:extLst>
                </a:gridCol>
                <a:gridCol w="783894">
                  <a:extLst>
                    <a:ext uri="{9D8B030D-6E8A-4147-A177-3AD203B41FA5}">
                      <a16:colId xmlns:a16="http://schemas.microsoft.com/office/drawing/2014/main" val="20002"/>
                    </a:ext>
                  </a:extLst>
                </a:gridCol>
                <a:gridCol w="635664">
                  <a:extLst>
                    <a:ext uri="{9D8B030D-6E8A-4147-A177-3AD203B41FA5}">
                      <a16:colId xmlns:a16="http://schemas.microsoft.com/office/drawing/2014/main" val="20003"/>
                    </a:ext>
                  </a:extLst>
                </a:gridCol>
                <a:gridCol w="690596">
                  <a:extLst>
                    <a:ext uri="{9D8B030D-6E8A-4147-A177-3AD203B41FA5}">
                      <a16:colId xmlns:a16="http://schemas.microsoft.com/office/drawing/2014/main" val="2455882944"/>
                    </a:ext>
                  </a:extLst>
                </a:gridCol>
                <a:gridCol w="658624">
                  <a:extLst>
                    <a:ext uri="{9D8B030D-6E8A-4147-A177-3AD203B41FA5}">
                      <a16:colId xmlns:a16="http://schemas.microsoft.com/office/drawing/2014/main" val="2532473944"/>
                    </a:ext>
                  </a:extLst>
                </a:gridCol>
              </a:tblGrid>
              <a:tr h="368632">
                <a:tc>
                  <a:txBody>
                    <a:bodyPr/>
                    <a:lstStyle/>
                    <a:p>
                      <a:pPr marL="0" lvl="0" indent="0" algn="ctr" rtl="0">
                        <a:spcBef>
                          <a:spcPts val="0"/>
                        </a:spcBef>
                        <a:spcAft>
                          <a:spcPts val="0"/>
                        </a:spcAft>
                        <a:buNone/>
                      </a:pPr>
                      <a:r>
                        <a:rPr lang="vi">
                          <a:solidFill>
                            <a:schemeClr val="bg1"/>
                          </a:solidFill>
                        </a:rPr>
                        <a:t>       </a:t>
                      </a:r>
                      <a:endParaRPr>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NN</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vi" dirty="0">
                          <a:solidFill>
                            <a:schemeClr val="bg1"/>
                          </a:solidFill>
                        </a:rPr>
                        <a:t>VB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RB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PRP</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endParaRPr dirty="0">
                        <a:solidFill>
                          <a:schemeClr val="bg1"/>
                        </a:solidFill>
                      </a:endParaRPr>
                    </a:p>
                  </a:txBody>
                  <a:tcPr marL="91425" marR="91425" marT="91425" marB="91425"/>
                </a:tc>
                <a:extLst>
                  <a:ext uri="{0D108BD9-81ED-4DB2-BD59-A6C34878D82A}">
                    <a16:rowId xmlns:a16="http://schemas.microsoft.com/office/drawing/2014/main" val="10000"/>
                  </a:ext>
                </a:extLst>
              </a:tr>
              <a:tr h="368632">
                <a:tc>
                  <a:txBody>
                    <a:bodyPr/>
                    <a:lstStyle/>
                    <a:p>
                      <a:pPr marL="0" lvl="0" indent="0" algn="ctr" rtl="0">
                        <a:spcBef>
                          <a:spcPts val="0"/>
                        </a:spcBef>
                        <a:spcAft>
                          <a:spcPts val="0"/>
                        </a:spcAft>
                        <a:buNone/>
                      </a:pPr>
                      <a:r>
                        <a:rPr lang="vi">
                          <a:solidFill>
                            <a:schemeClr val="bg1"/>
                          </a:solidFill>
                        </a:rPr>
                        <a:t>  &lt;s&gt;</a:t>
                      </a:r>
                      <a:endParaRPr>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1/8</a:t>
                      </a: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1/8</a:t>
                      </a:r>
                    </a:p>
                  </a:txBody>
                  <a:tcPr marL="91425" marR="91425" marT="91425" marB="91425"/>
                </a:tc>
                <a:tc>
                  <a:txBody>
                    <a:bodyPr/>
                    <a:lstStyle/>
                    <a:p>
                      <a:pPr marL="0" lvl="0" indent="0" algn="ctr" rtl="0">
                        <a:spcBef>
                          <a:spcPts val="0"/>
                        </a:spcBef>
                        <a:spcAft>
                          <a:spcPts val="0"/>
                        </a:spcAft>
                        <a:buNone/>
                      </a:pPr>
                      <a:r>
                        <a:rPr lang="en-US" dirty="0">
                          <a:solidFill>
                            <a:schemeClr val="bg1"/>
                          </a:solidFill>
                        </a:rPr>
                        <a:t>5/8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8</a:t>
                      </a:r>
                      <a:endParaRPr dirty="0">
                        <a:solidFill>
                          <a:schemeClr val="bg1"/>
                        </a:solidFill>
                      </a:endParaRPr>
                    </a:p>
                  </a:txBody>
                  <a:tcPr marL="91425" marR="91425" marT="91425" marB="91425"/>
                </a:tc>
                <a:extLst>
                  <a:ext uri="{0D108BD9-81ED-4DB2-BD59-A6C34878D82A}">
                    <a16:rowId xmlns:a16="http://schemas.microsoft.com/office/drawing/2014/main" val="10001"/>
                  </a:ext>
                </a:extLst>
              </a:tr>
              <a:tr h="368632">
                <a:tc>
                  <a:txBody>
                    <a:bodyPr/>
                    <a:lstStyle/>
                    <a:p>
                      <a:pPr marL="0" lvl="0" indent="0" algn="ctr" rtl="0">
                        <a:spcBef>
                          <a:spcPts val="0"/>
                        </a:spcBef>
                        <a:spcAft>
                          <a:spcPts val="0"/>
                        </a:spcAft>
                        <a:buNone/>
                      </a:pPr>
                      <a:r>
                        <a:rPr lang="en-US" dirty="0">
                          <a:solidFill>
                            <a:schemeClr val="bg1"/>
                          </a:solidFill>
                        </a:rPr>
                        <a:t>NN</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1/4</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1/4</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1/4</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1/4</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4</a:t>
                      </a:r>
                      <a:endParaRPr dirty="0">
                        <a:solidFill>
                          <a:schemeClr val="bg1"/>
                        </a:solidFill>
                      </a:endParaRPr>
                    </a:p>
                  </a:txBody>
                  <a:tcPr marL="91425" marR="91425" marT="91425" marB="91425"/>
                </a:tc>
                <a:extLst>
                  <a:ext uri="{0D108BD9-81ED-4DB2-BD59-A6C34878D82A}">
                    <a16:rowId xmlns:a16="http://schemas.microsoft.com/office/drawing/2014/main" val="10002"/>
                  </a:ext>
                </a:extLst>
              </a:tr>
              <a:tr h="368632">
                <a:tc>
                  <a:txBody>
                    <a:bodyPr/>
                    <a:lstStyle/>
                    <a:p>
                      <a:pPr marL="0" lvl="0" indent="0" algn="ctr" rtl="0">
                        <a:spcBef>
                          <a:spcPts val="0"/>
                        </a:spcBef>
                        <a:spcAft>
                          <a:spcPts val="0"/>
                        </a:spcAft>
                        <a:buNone/>
                      </a:pPr>
                      <a:r>
                        <a:rPr lang="vi" dirty="0">
                          <a:solidFill>
                            <a:schemeClr val="bg1"/>
                          </a:solidFill>
                        </a:rPr>
                        <a:t>VB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3/8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3/8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8</a:t>
                      </a:r>
                      <a:endParaRPr dirty="0">
                        <a:solidFill>
                          <a:schemeClr val="bg1"/>
                        </a:solidFill>
                      </a:endParaRPr>
                    </a:p>
                  </a:txBody>
                  <a:tcPr marL="91425" marR="91425" marT="91425" marB="91425"/>
                </a:tc>
                <a:extLst>
                  <a:ext uri="{0D108BD9-81ED-4DB2-BD59-A6C34878D82A}">
                    <a16:rowId xmlns:a16="http://schemas.microsoft.com/office/drawing/2014/main" val="10003"/>
                  </a:ext>
                </a:extLst>
              </a:tr>
              <a:tr h="368632">
                <a:tc>
                  <a:txBody>
                    <a:bodyPr/>
                    <a:lstStyle/>
                    <a:p>
                      <a:pPr marL="0" lvl="0" indent="0" algn="ctr" rtl="0">
                        <a:spcBef>
                          <a:spcPts val="0"/>
                        </a:spcBef>
                        <a:spcAft>
                          <a:spcPts val="0"/>
                        </a:spcAft>
                        <a:buNone/>
                      </a:pPr>
                      <a:r>
                        <a:rPr lang="en-US" dirty="0">
                          <a:solidFill>
                            <a:schemeClr val="bg1"/>
                          </a:solidFill>
                        </a:rPr>
                        <a:t>RB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1/6</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3/6</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1/6</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1/6</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6</a:t>
                      </a:r>
                      <a:endParaRPr dirty="0">
                        <a:solidFill>
                          <a:schemeClr val="bg1"/>
                        </a:solidFill>
                      </a:endParaRPr>
                    </a:p>
                  </a:txBody>
                  <a:tcPr marL="91425" marR="91425" marT="91425" marB="91425"/>
                </a:tc>
                <a:extLst>
                  <a:ext uri="{0D108BD9-81ED-4DB2-BD59-A6C34878D82A}">
                    <a16:rowId xmlns:a16="http://schemas.microsoft.com/office/drawing/2014/main" val="10004"/>
                  </a:ext>
                </a:extLst>
              </a:tr>
              <a:tr h="368632">
                <a:tc>
                  <a:txBody>
                    <a:bodyPr/>
                    <a:lstStyle/>
                    <a:p>
                      <a:pPr marL="0" lvl="0" indent="0" algn="ctr" rtl="0">
                        <a:spcBef>
                          <a:spcPts val="0"/>
                        </a:spcBef>
                        <a:spcAft>
                          <a:spcPts val="0"/>
                        </a:spcAft>
                        <a:buNone/>
                      </a:pPr>
                      <a:r>
                        <a:rPr lang="en-US" dirty="0">
                          <a:solidFill>
                            <a:schemeClr val="bg1"/>
                          </a:solidFill>
                        </a:rPr>
                        <a:t>PRP</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3/8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3/8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8</a:t>
                      </a:r>
                      <a:endParaRPr dirty="0">
                        <a:solidFill>
                          <a:schemeClr val="bg1"/>
                        </a:solidFill>
                      </a:endParaRPr>
                    </a:p>
                  </a:txBody>
                  <a:tcPr marL="91425" marR="91425" marT="91425" marB="91425"/>
                </a:tc>
                <a:extLst>
                  <a:ext uri="{0D108BD9-81ED-4DB2-BD59-A6C34878D82A}">
                    <a16:rowId xmlns:a16="http://schemas.microsoft.com/office/drawing/2014/main" val="1950530839"/>
                  </a:ext>
                </a:extLst>
              </a:tr>
            </a:tbl>
          </a:graphicData>
        </a:graphic>
      </p:graphicFrame>
    </p:spTree>
    <p:extLst>
      <p:ext uri="{BB962C8B-B14F-4D97-AF65-F5344CB8AC3E}">
        <p14:creationId xmlns:p14="http://schemas.microsoft.com/office/powerpoint/2010/main" val="389513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00F58D3-8988-6A46-4D26-85892004D31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5" name="Google Shape;219;p24">
            <a:extLst>
              <a:ext uri="{FF2B5EF4-FFF2-40B4-BE49-F238E27FC236}">
                <a16:creationId xmlns:a16="http://schemas.microsoft.com/office/drawing/2014/main" id="{9D9E5446-D83F-546A-15AB-DF9529DE62D1}"/>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ts val="1100"/>
              <a:buFont typeface="Arial"/>
              <a:buNone/>
            </a:pPr>
            <a:r>
              <a:rPr lang="vi" sz="2244" b="1" dirty="0">
                <a:latin typeface="PT Sans Narrow" panose="020B0506020203020204" pitchFamily="34" charset="0"/>
              </a:rPr>
              <a:t>Hidden Markov Model</a:t>
            </a:r>
            <a:br>
              <a:rPr lang="en-US" sz="2244" b="1" dirty="0">
                <a:latin typeface="PT Sans Narrow" panose="020B0506020203020204" pitchFamily="34" charset="0"/>
              </a:rPr>
            </a:br>
            <a:endParaRPr sz="3244" b="1" dirty="0">
              <a:latin typeface="PT Sans Narrow" panose="020B0506020203020204" pitchFamily="34" charset="0"/>
            </a:endParaRPr>
          </a:p>
        </p:txBody>
      </p:sp>
      <p:sp>
        <p:nvSpPr>
          <p:cNvPr id="6" name="Google Shape;220;p24">
            <a:extLst>
              <a:ext uri="{FF2B5EF4-FFF2-40B4-BE49-F238E27FC236}">
                <a16:creationId xmlns:a16="http://schemas.microsoft.com/office/drawing/2014/main" id="{71980E6B-B3F1-3417-863E-DABBB4EDBE0C}"/>
              </a:ext>
            </a:extLst>
          </p:cNvPr>
          <p:cNvSpPr txBox="1">
            <a:spLocks noGrp="1"/>
          </p:cNvSpPr>
          <p:nvPr>
            <p:ph type="body" idx="1"/>
          </p:nvPr>
        </p:nvSpPr>
        <p:spPr>
          <a:xfrm>
            <a:off x="311700" y="872693"/>
            <a:ext cx="8520600" cy="704009"/>
          </a:xfrm>
          <a:prstGeom prst="rect">
            <a:avLst/>
          </a:prstGeom>
        </p:spPr>
        <p:txBody>
          <a:bodyPr spcFirstLastPara="1" wrap="square" lIns="91425" tIns="91425" rIns="91425" bIns="91425" anchor="t" anchorCtr="0">
            <a:normAutofit/>
          </a:bodyPr>
          <a:lstStyle/>
          <a:p>
            <a:pPr marL="0" marR="0" indent="0">
              <a:lnSpc>
                <a:spcPct val="107000"/>
              </a:lnSpc>
              <a:spcBef>
                <a:spcPts val="0"/>
              </a:spcBef>
              <a:spcAft>
                <a:spcPts val="800"/>
              </a:spcAft>
              <a:buNone/>
              <a:tabLst>
                <a:tab pos="3268980" algn="l"/>
              </a:tabLs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Tính</a:t>
            </a:r>
            <a:r>
              <a:rPr lang="en-US" sz="1800" dirty="0">
                <a:effectLst/>
                <a:latin typeface="Times New Roman" panose="02020603050405020304" pitchFamily="18" charset="0"/>
                <a:ea typeface="Calibri" panose="020F0502020204030204" pitchFamily="34" charset="0"/>
                <a:cs typeface="Arial" panose="020B0604020202020204" pitchFamily="34" charset="0"/>
              </a:rPr>
              <a:t> ma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trận</a:t>
            </a:r>
            <a:r>
              <a:rPr lang="en-US" sz="1800" dirty="0">
                <a:effectLst/>
                <a:latin typeface="Times New Roman" panose="02020603050405020304" pitchFamily="18" charset="0"/>
                <a:ea typeface="Calibri" panose="020F0502020204030204" pitchFamily="34" charset="0"/>
                <a:cs typeface="Arial" panose="020B0604020202020204" pitchFamily="34" charset="0"/>
              </a:rPr>
              <a:t> B</a:t>
            </a: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tabLst>
                <a:tab pos="3268980" algn="l"/>
              </a:tabLs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graphicFrame>
        <p:nvGraphicFramePr>
          <p:cNvPr id="7" name="Google Shape;222;p24">
            <a:extLst>
              <a:ext uri="{FF2B5EF4-FFF2-40B4-BE49-F238E27FC236}">
                <a16:creationId xmlns:a16="http://schemas.microsoft.com/office/drawing/2014/main" id="{66B78B23-3D5C-AC51-26EB-095F0E715845}"/>
              </a:ext>
            </a:extLst>
          </p:cNvPr>
          <p:cNvGraphicFramePr/>
          <p:nvPr>
            <p:extLst>
              <p:ext uri="{D42A27DB-BD31-4B8C-83A1-F6EECF244321}">
                <p14:modId xmlns:p14="http://schemas.microsoft.com/office/powerpoint/2010/main" val="2939279166"/>
              </p:ext>
            </p:extLst>
          </p:nvPr>
        </p:nvGraphicFramePr>
        <p:xfrm>
          <a:off x="829646" y="1863985"/>
          <a:ext cx="7553421" cy="1981050"/>
        </p:xfrm>
        <a:graphic>
          <a:graphicData uri="http://schemas.openxmlformats.org/drawingml/2006/table">
            <a:tbl>
              <a:tblPr>
                <a:noFill/>
              </a:tblPr>
              <a:tblGrid>
                <a:gridCol w="1073149">
                  <a:extLst>
                    <a:ext uri="{9D8B030D-6E8A-4147-A177-3AD203B41FA5}">
                      <a16:colId xmlns:a16="http://schemas.microsoft.com/office/drawing/2014/main" val="20000"/>
                    </a:ext>
                  </a:extLst>
                </a:gridCol>
                <a:gridCol w="1073149">
                  <a:extLst>
                    <a:ext uri="{9D8B030D-6E8A-4147-A177-3AD203B41FA5}">
                      <a16:colId xmlns:a16="http://schemas.microsoft.com/office/drawing/2014/main" val="20001"/>
                    </a:ext>
                  </a:extLst>
                </a:gridCol>
                <a:gridCol w="1073149">
                  <a:extLst>
                    <a:ext uri="{9D8B030D-6E8A-4147-A177-3AD203B41FA5}">
                      <a16:colId xmlns:a16="http://schemas.microsoft.com/office/drawing/2014/main" val="20002"/>
                    </a:ext>
                  </a:extLst>
                </a:gridCol>
                <a:gridCol w="1052457">
                  <a:extLst>
                    <a:ext uri="{9D8B030D-6E8A-4147-A177-3AD203B41FA5}">
                      <a16:colId xmlns:a16="http://schemas.microsoft.com/office/drawing/2014/main" val="20003"/>
                    </a:ext>
                  </a:extLst>
                </a:gridCol>
                <a:gridCol w="1093839">
                  <a:extLst>
                    <a:ext uri="{9D8B030D-6E8A-4147-A177-3AD203B41FA5}">
                      <a16:colId xmlns:a16="http://schemas.microsoft.com/office/drawing/2014/main" val="2869592308"/>
                    </a:ext>
                  </a:extLst>
                </a:gridCol>
                <a:gridCol w="926922">
                  <a:extLst>
                    <a:ext uri="{9D8B030D-6E8A-4147-A177-3AD203B41FA5}">
                      <a16:colId xmlns:a16="http://schemas.microsoft.com/office/drawing/2014/main" val="2683111904"/>
                    </a:ext>
                  </a:extLst>
                </a:gridCol>
                <a:gridCol w="1260756">
                  <a:extLst>
                    <a:ext uri="{9D8B030D-6E8A-4147-A177-3AD203B41FA5}">
                      <a16:colId xmlns:a16="http://schemas.microsoft.com/office/drawing/2014/main" val="964327049"/>
                    </a:ext>
                  </a:extLst>
                </a:gridCol>
              </a:tblGrid>
              <a:tr h="356424">
                <a:tc>
                  <a:txBody>
                    <a:bodyPr/>
                    <a:lstStyle/>
                    <a:p>
                      <a:pPr marL="0" lvl="0" indent="0" algn="ctr" rtl="0">
                        <a:spcBef>
                          <a:spcPts val="0"/>
                        </a:spcBef>
                        <a:spcAft>
                          <a:spcPts val="0"/>
                        </a:spcAft>
                        <a:buNone/>
                      </a:pPr>
                      <a:r>
                        <a:rPr lang="vi">
                          <a:solidFill>
                            <a:schemeClr val="bg1"/>
                          </a:solidFill>
                        </a:rPr>
                        <a:t>       </a:t>
                      </a:r>
                      <a:endParaRPr>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t</a:t>
                      </a:r>
                      <a:r>
                        <a:rPr lang="en-US">
                          <a:solidFill>
                            <a:schemeClr val="bg1"/>
                          </a:solidFill>
                        </a:rPr>
                        <a:t>ôi</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đ</a:t>
                      </a:r>
                      <a:r>
                        <a:rPr lang="en-US">
                          <a:solidFill>
                            <a:schemeClr val="bg1"/>
                          </a:solidFill>
                        </a:rPr>
                        <a:t>ã</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đ</a:t>
                      </a:r>
                      <a:r>
                        <a:rPr lang="en-US">
                          <a:solidFill>
                            <a:schemeClr val="bg1"/>
                          </a:solidFill>
                        </a:rPr>
                        <a:t>i</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c</a:t>
                      </a:r>
                      <a:r>
                        <a:rPr lang="en-US">
                          <a:solidFill>
                            <a:schemeClr val="bg1"/>
                          </a:solidFill>
                        </a:rPr>
                        <a:t>ắm</a:t>
                      </a:r>
                      <a:r>
                        <a:rPr lang="en-US" dirty="0" err="1">
                          <a:solidFill>
                            <a:schemeClr val="bg1"/>
                          </a:solidFill>
                        </a:rPr>
                        <a:t>_trại</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đ</a:t>
                      </a:r>
                      <a:r>
                        <a:rPr lang="en-US">
                          <a:solidFill>
                            <a:schemeClr val="bg1"/>
                          </a:solidFill>
                        </a:rPr>
                        <a:t>ồ</a:t>
                      </a:r>
                      <a:r>
                        <a:rPr lang="en-US" dirty="0" err="1">
                          <a:solidFill>
                            <a:schemeClr val="bg1"/>
                          </a:solidFill>
                        </a:rPr>
                        <a:t>_án</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h</a:t>
                      </a:r>
                      <a:r>
                        <a:rPr lang="en-US">
                          <a:solidFill>
                            <a:schemeClr val="bg1"/>
                          </a:solidFill>
                        </a:rPr>
                        <a:t>oàn</a:t>
                      </a:r>
                      <a:r>
                        <a:rPr lang="en-US" dirty="0" err="1">
                          <a:solidFill>
                            <a:schemeClr val="bg1"/>
                          </a:solidFill>
                        </a:rPr>
                        <a:t>_thành</a:t>
                      </a:r>
                      <a:endParaRPr dirty="0">
                        <a:solidFill>
                          <a:schemeClr val="bg1"/>
                        </a:solidFill>
                      </a:endParaRPr>
                    </a:p>
                  </a:txBody>
                  <a:tcPr marL="91425" marR="91425" marT="91425" marB="91425"/>
                </a:tc>
                <a:extLst>
                  <a:ext uri="{0D108BD9-81ED-4DB2-BD59-A6C34878D82A}">
                    <a16:rowId xmlns:a16="http://schemas.microsoft.com/office/drawing/2014/main" val="10000"/>
                  </a:ext>
                </a:extLst>
              </a:tr>
              <a:tr h="356424">
                <a:tc>
                  <a:txBody>
                    <a:bodyPr/>
                    <a:lstStyle/>
                    <a:p>
                      <a:pPr marL="0" lvl="0" indent="0" algn="ctr" rtl="0">
                        <a:spcBef>
                          <a:spcPts val="0"/>
                        </a:spcBef>
                        <a:spcAft>
                          <a:spcPts val="0"/>
                        </a:spcAft>
                        <a:buNone/>
                      </a:pPr>
                      <a:r>
                        <a:rPr lang="en-US" dirty="0">
                          <a:solidFill>
                            <a:schemeClr val="bg1"/>
                          </a:solidFill>
                        </a:rPr>
                        <a:t>NN</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extLst>
                  <a:ext uri="{0D108BD9-81ED-4DB2-BD59-A6C34878D82A}">
                    <a16:rowId xmlns:a16="http://schemas.microsoft.com/office/drawing/2014/main" val="10002"/>
                  </a:ext>
                </a:extLst>
              </a:tr>
              <a:tr h="356424">
                <a:tc>
                  <a:txBody>
                    <a:bodyPr/>
                    <a:lstStyle/>
                    <a:p>
                      <a:pPr marL="0" lvl="0" indent="0" algn="ctr" rtl="0">
                        <a:spcBef>
                          <a:spcPts val="0"/>
                        </a:spcBef>
                        <a:spcAft>
                          <a:spcPts val="0"/>
                        </a:spcAft>
                        <a:buNone/>
                      </a:pPr>
                      <a:r>
                        <a:rPr lang="vi" dirty="0">
                          <a:solidFill>
                            <a:schemeClr val="bg1"/>
                          </a:solidFill>
                        </a:rPr>
                        <a:t>VB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p>
                  </a:txBody>
                  <a:tcPr marL="91425" marR="91425" marT="91425" marB="91425"/>
                </a:tc>
                <a:tc>
                  <a:txBody>
                    <a:bodyPr/>
                    <a:lstStyle/>
                    <a:p>
                      <a:pPr marL="0" lvl="0" indent="0" algn="ctr" rtl="0">
                        <a:spcBef>
                          <a:spcPts val="0"/>
                        </a:spcBef>
                        <a:spcAft>
                          <a:spcPts val="0"/>
                        </a:spcAft>
                        <a:buNone/>
                      </a:pPr>
                      <a:r>
                        <a:rPr lang="en-US" dirty="0">
                          <a:solidFill>
                            <a:schemeClr val="bg1"/>
                          </a:solidFill>
                        </a:rPr>
                        <a:t>2</a:t>
                      </a:r>
                    </a:p>
                  </a:txBody>
                  <a:tcPr marL="91425" marR="91425" marT="91425" marB="91425"/>
                </a:tc>
                <a:tc>
                  <a:txBody>
                    <a:bodyPr/>
                    <a:lstStyle/>
                    <a:p>
                      <a:pPr marL="0" lvl="0" indent="0" algn="ctr" rtl="0">
                        <a:spcBef>
                          <a:spcPts val="0"/>
                        </a:spcBef>
                        <a:spcAft>
                          <a:spcPts val="0"/>
                        </a:spcAft>
                        <a:buNone/>
                      </a:pPr>
                      <a:r>
                        <a:rPr lang="en-US" dirty="0">
                          <a:solidFill>
                            <a:schemeClr val="bg1"/>
                          </a:solidFill>
                        </a:rPr>
                        <a:t>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a:t>
                      </a:r>
                      <a:endParaRPr dirty="0">
                        <a:solidFill>
                          <a:schemeClr val="bg1"/>
                        </a:solidFill>
                      </a:endParaRPr>
                    </a:p>
                  </a:txBody>
                  <a:tcPr marL="91425" marR="91425" marT="91425" marB="91425"/>
                </a:tc>
                <a:extLst>
                  <a:ext uri="{0D108BD9-81ED-4DB2-BD59-A6C34878D82A}">
                    <a16:rowId xmlns:a16="http://schemas.microsoft.com/office/drawing/2014/main" val="10003"/>
                  </a:ext>
                </a:extLst>
              </a:tr>
              <a:tr h="356424">
                <a:tc>
                  <a:txBody>
                    <a:bodyPr/>
                    <a:lstStyle/>
                    <a:p>
                      <a:pPr marL="0" lvl="0" indent="0" algn="ctr" rtl="0">
                        <a:spcBef>
                          <a:spcPts val="0"/>
                        </a:spcBef>
                        <a:spcAft>
                          <a:spcPts val="0"/>
                        </a:spcAft>
                        <a:buNone/>
                      </a:pPr>
                      <a:r>
                        <a:rPr lang="en-US" dirty="0">
                          <a:solidFill>
                            <a:schemeClr val="bg1"/>
                          </a:solidFill>
                        </a:rPr>
                        <a:t>RB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extLst>
                  <a:ext uri="{0D108BD9-81ED-4DB2-BD59-A6C34878D82A}">
                    <a16:rowId xmlns:a16="http://schemas.microsoft.com/office/drawing/2014/main" val="10004"/>
                  </a:ext>
                </a:extLst>
              </a:tr>
              <a:tr h="356424">
                <a:tc>
                  <a:txBody>
                    <a:bodyPr/>
                    <a:lstStyle/>
                    <a:p>
                      <a:pPr marL="0" lvl="0" indent="0" algn="ctr" rtl="0">
                        <a:spcBef>
                          <a:spcPts val="0"/>
                        </a:spcBef>
                        <a:spcAft>
                          <a:spcPts val="0"/>
                        </a:spcAft>
                        <a:buNone/>
                      </a:pPr>
                      <a:r>
                        <a:rPr lang="en-US" dirty="0">
                          <a:solidFill>
                            <a:schemeClr val="bg1"/>
                          </a:solidFill>
                        </a:rPr>
                        <a:t>PRP</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4</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a:t>
                      </a:r>
                      <a:endParaRPr dirty="0">
                        <a:solidFill>
                          <a:schemeClr val="bg1"/>
                        </a:solidFill>
                      </a:endParaRPr>
                    </a:p>
                  </a:txBody>
                  <a:tcPr marL="91425" marR="91425" marT="91425" marB="91425"/>
                </a:tc>
                <a:extLst>
                  <a:ext uri="{0D108BD9-81ED-4DB2-BD59-A6C34878D82A}">
                    <a16:rowId xmlns:a16="http://schemas.microsoft.com/office/drawing/2014/main" val="3911349495"/>
                  </a:ext>
                </a:extLst>
              </a:tr>
            </a:tbl>
          </a:graphicData>
        </a:graphic>
      </p:graphicFrame>
      <p:sp>
        <p:nvSpPr>
          <p:cNvPr id="2" name="Google Shape;220;p24">
            <a:extLst>
              <a:ext uri="{FF2B5EF4-FFF2-40B4-BE49-F238E27FC236}">
                <a16:creationId xmlns:a16="http://schemas.microsoft.com/office/drawing/2014/main" id="{12E6AC15-5BB0-BDEE-FFA2-12FDF463784C}"/>
              </a:ext>
            </a:extLst>
          </p:cNvPr>
          <p:cNvSpPr txBox="1">
            <a:spLocks/>
          </p:cNvSpPr>
          <p:nvPr/>
        </p:nvSpPr>
        <p:spPr>
          <a:xfrm>
            <a:off x="3553867" y="1212763"/>
            <a:ext cx="2584966" cy="70400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1pPr>
            <a:lvl2pPr marL="914400" marR="0" lvl="1"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2pPr>
            <a:lvl3pPr marL="1371600" marR="0" lvl="2"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3pPr>
            <a:lvl4pPr marL="1828800" marR="0" lvl="3"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4pPr>
            <a:lvl5pPr marL="2286000" marR="0" lvl="4"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5pPr>
            <a:lvl6pPr marL="2743200" marR="0" lvl="5"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6pPr>
            <a:lvl7pPr marL="3200400" marR="0" lvl="6"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7pPr>
            <a:lvl8pPr marL="3657600" marR="0" lvl="7"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8pPr>
            <a:lvl9pPr marL="4114800" marR="0" lvl="8"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9pPr>
          </a:lstStyle>
          <a:p>
            <a:pPr marL="0" indent="0">
              <a:lnSpc>
                <a:spcPct val="107000"/>
              </a:lnSpc>
              <a:spcBef>
                <a:spcPts val="0"/>
              </a:spcBef>
              <a:spcAft>
                <a:spcPts val="800"/>
              </a:spcAft>
              <a:buFont typeface="Sniglet"/>
              <a:buNone/>
              <a:tabLst>
                <a:tab pos="3268980" algn="l"/>
              </a:tabLst>
            </a:pPr>
            <a:r>
              <a:rPr lang="en-US" sz="1800" dirty="0" err="1">
                <a:latin typeface="Times New Roman" panose="02020603050405020304" pitchFamily="18" charset="0"/>
                <a:ea typeface="Calibri" panose="020F0502020204030204" pitchFamily="34" charset="0"/>
                <a:cs typeface="Arial" panose="020B0604020202020204" pitchFamily="34" charset="0"/>
              </a:rPr>
              <a:t>Thống</a:t>
            </a:r>
            <a:r>
              <a:rPr lang="en-US" sz="1800" dirty="0">
                <a:latin typeface="Times New Roman" panose="02020603050405020304" pitchFamily="18" charset="0"/>
                <a:ea typeface="Calibri" panose="020F0502020204030204" pitchFamily="34" charset="0"/>
                <a:cs typeface="Arial" panose="020B0604020202020204" pitchFamily="34" charset="0"/>
              </a:rPr>
              <a:t> </a:t>
            </a:r>
            <a:r>
              <a:rPr lang="en-US" sz="1800" dirty="0" err="1">
                <a:latin typeface="Times New Roman" panose="02020603050405020304" pitchFamily="18" charset="0"/>
                <a:ea typeface="Calibri" panose="020F0502020204030204" pitchFamily="34" charset="0"/>
                <a:cs typeface="Arial" panose="020B0604020202020204" pitchFamily="34" charset="0"/>
              </a:rPr>
              <a:t>kê</a:t>
            </a:r>
            <a:r>
              <a:rPr lang="en-US" sz="1800" dirty="0">
                <a:latin typeface="Times New Roman" panose="02020603050405020304" pitchFamily="18" charset="0"/>
                <a:ea typeface="Calibri" panose="020F0502020204030204" pitchFamily="34" charset="0"/>
                <a:cs typeface="Arial" panose="020B0604020202020204" pitchFamily="34" charset="0"/>
              </a:rPr>
              <a:t> </a:t>
            </a:r>
            <a:r>
              <a:rPr lang="en-US" sz="1800" dirty="0" err="1">
                <a:latin typeface="Times New Roman" panose="02020603050405020304" pitchFamily="18" charset="0"/>
                <a:ea typeface="Calibri" panose="020F0502020204030204" pitchFamily="34" charset="0"/>
                <a:cs typeface="Arial" panose="020B0604020202020204" pitchFamily="34" charset="0"/>
              </a:rPr>
              <a:t>tần</a:t>
            </a:r>
            <a:r>
              <a:rPr lang="en-US" sz="1800" dirty="0">
                <a:latin typeface="Times New Roman" panose="02020603050405020304" pitchFamily="18" charset="0"/>
                <a:ea typeface="Calibri" panose="020F0502020204030204" pitchFamily="34" charset="0"/>
                <a:cs typeface="Arial" panose="020B0604020202020204" pitchFamily="34" charset="0"/>
              </a:rPr>
              <a:t> </a:t>
            </a:r>
            <a:r>
              <a:rPr lang="en-US" sz="1800" dirty="0" err="1">
                <a:latin typeface="Times New Roman" panose="02020603050405020304" pitchFamily="18" charset="0"/>
                <a:ea typeface="Calibri" panose="020F0502020204030204" pitchFamily="34" charset="0"/>
                <a:cs typeface="Arial" panose="020B0604020202020204" pitchFamily="34" charset="0"/>
              </a:rPr>
              <a:t>số</a:t>
            </a:r>
            <a:endParaRPr lang="en-US" sz="18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70995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00F58D3-8988-6A46-4D26-85892004D31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5" name="Google Shape;219;p24">
            <a:extLst>
              <a:ext uri="{FF2B5EF4-FFF2-40B4-BE49-F238E27FC236}">
                <a16:creationId xmlns:a16="http://schemas.microsoft.com/office/drawing/2014/main" id="{9D9E5446-D83F-546A-15AB-DF9529DE62D1}"/>
              </a:ext>
            </a:extLst>
          </p:cNvPr>
          <p:cNvSpPr txBox="1">
            <a:spLocks noGrp="1"/>
          </p:cNvSpPr>
          <p:nvPr>
            <p:ph type="title"/>
          </p:nvPr>
        </p:nvSpPr>
        <p:spPr>
          <a:xfrm>
            <a:off x="171023" y="-10219"/>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ts val="1100"/>
              <a:buFont typeface="Arial"/>
              <a:buNone/>
            </a:pPr>
            <a:r>
              <a:rPr lang="vi" sz="2244" b="1" dirty="0">
                <a:latin typeface="PT Sans Narrow" panose="020B0506020203020204" pitchFamily="34" charset="0"/>
              </a:rPr>
              <a:t>Hidden Markov Model</a:t>
            </a:r>
            <a:br>
              <a:rPr lang="en-US" sz="2244" b="1" dirty="0">
                <a:latin typeface="PT Sans Narrow" panose="020B0506020203020204" pitchFamily="34" charset="0"/>
              </a:rPr>
            </a:br>
            <a:endParaRPr sz="3244" b="1" dirty="0">
              <a:latin typeface="PT Sans Narrow" panose="020B0506020203020204" pitchFamily="34" charset="0"/>
            </a:endParaRPr>
          </a:p>
        </p:txBody>
      </p:sp>
      <p:sp>
        <p:nvSpPr>
          <p:cNvPr id="2" name="Google Shape;220;p24">
            <a:extLst>
              <a:ext uri="{FF2B5EF4-FFF2-40B4-BE49-F238E27FC236}">
                <a16:creationId xmlns:a16="http://schemas.microsoft.com/office/drawing/2014/main" id="{12E6AC15-5BB0-BDEE-FFA2-12FDF463784C}"/>
              </a:ext>
            </a:extLst>
          </p:cNvPr>
          <p:cNvSpPr txBox="1">
            <a:spLocks/>
          </p:cNvSpPr>
          <p:nvPr/>
        </p:nvSpPr>
        <p:spPr>
          <a:xfrm>
            <a:off x="2319747" y="343481"/>
            <a:ext cx="3818882" cy="704009"/>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1pPr>
            <a:lvl2pPr marL="914400" marR="0" lvl="1"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2pPr>
            <a:lvl3pPr marL="1371600" marR="0" lvl="2"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3pPr>
            <a:lvl4pPr marL="1828800" marR="0" lvl="3"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4pPr>
            <a:lvl5pPr marL="2286000" marR="0" lvl="4"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5pPr>
            <a:lvl6pPr marL="2743200" marR="0" lvl="5"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6pPr>
            <a:lvl7pPr marL="3200400" marR="0" lvl="6"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7pPr>
            <a:lvl8pPr marL="3657600" marR="0" lvl="7"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8pPr>
            <a:lvl9pPr marL="4114800" marR="0" lvl="8"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9pPr>
          </a:lstStyle>
          <a:p>
            <a:pPr marL="0" indent="0">
              <a:lnSpc>
                <a:spcPct val="107000"/>
              </a:lnSpc>
              <a:spcBef>
                <a:spcPts val="0"/>
              </a:spcBef>
              <a:spcAft>
                <a:spcPts val="800"/>
              </a:spcAft>
              <a:buFont typeface="Sniglet"/>
              <a:buNone/>
              <a:tabLst>
                <a:tab pos="3268980" algn="l"/>
              </a:tabLs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Điều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chỉnh</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tần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số</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giả</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sử</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dùng</a:t>
            </a:r>
            <a:r>
              <a:rPr lang="en-US" sz="1800" dirty="0">
                <a:effectLst/>
                <a:latin typeface="Times New Roman" panose="02020603050405020304" pitchFamily="18" charset="0"/>
                <a:ea typeface="Calibri" panose="020F0502020204030204" pitchFamily="34" charset="0"/>
                <a:cs typeface="Arial" panose="020B0604020202020204" pitchFamily="34" charset="0"/>
              </a:rPr>
              <a:t> Laplace + 1</a:t>
            </a:r>
            <a:endParaRPr lang="en-US" sz="1800" dirty="0">
              <a:latin typeface="Times New Roman" panose="02020603050405020304" pitchFamily="18" charset="0"/>
              <a:ea typeface="Calibri" panose="020F0502020204030204" pitchFamily="34" charset="0"/>
              <a:cs typeface="Arial" panose="020B0604020202020204" pitchFamily="34" charset="0"/>
            </a:endParaRPr>
          </a:p>
        </p:txBody>
      </p:sp>
      <p:sp>
        <p:nvSpPr>
          <p:cNvPr id="9" name="Google Shape;220;p24">
            <a:extLst>
              <a:ext uri="{FF2B5EF4-FFF2-40B4-BE49-F238E27FC236}">
                <a16:creationId xmlns:a16="http://schemas.microsoft.com/office/drawing/2014/main" id="{9C42B943-29F4-5B21-860E-47F965FA7BDA}"/>
              </a:ext>
            </a:extLst>
          </p:cNvPr>
          <p:cNvSpPr txBox="1">
            <a:spLocks/>
          </p:cNvSpPr>
          <p:nvPr/>
        </p:nvSpPr>
        <p:spPr>
          <a:xfrm>
            <a:off x="3340975" y="2673119"/>
            <a:ext cx="3818882" cy="70400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1pPr>
            <a:lvl2pPr marL="914400" marR="0" lvl="1"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2pPr>
            <a:lvl3pPr marL="1371600" marR="0" lvl="2"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3pPr>
            <a:lvl4pPr marL="1828800" marR="0" lvl="3"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4pPr>
            <a:lvl5pPr marL="2286000" marR="0" lvl="4"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5pPr>
            <a:lvl6pPr marL="2743200" marR="0" lvl="5"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6pPr>
            <a:lvl7pPr marL="3200400" marR="0" lvl="6"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7pPr>
            <a:lvl8pPr marL="3657600" marR="0" lvl="7"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8pPr>
            <a:lvl9pPr marL="4114800" marR="0" lvl="8"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9pPr>
          </a:lstStyle>
          <a:p>
            <a:pPr marL="0" indent="0">
              <a:lnSpc>
                <a:spcPct val="107000"/>
              </a:lnSpc>
              <a:spcBef>
                <a:spcPts val="0"/>
              </a:spcBef>
              <a:spcAft>
                <a:spcPts val="800"/>
              </a:spcAft>
              <a:buFont typeface="Sniglet"/>
              <a:buNone/>
              <a:tabLst>
                <a:tab pos="3268980" algn="l"/>
              </a:tabLs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Tính</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xác</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suất</a:t>
            </a:r>
            <a:endParaRPr lang="en-US" sz="1800" dirty="0">
              <a:latin typeface="Times New Roman" panose="02020603050405020304" pitchFamily="18" charset="0"/>
              <a:ea typeface="Calibri" panose="020F0502020204030204" pitchFamily="34" charset="0"/>
              <a:cs typeface="Arial" panose="020B0604020202020204" pitchFamily="34" charset="0"/>
            </a:endParaRPr>
          </a:p>
        </p:txBody>
      </p:sp>
      <p:graphicFrame>
        <p:nvGraphicFramePr>
          <p:cNvPr id="3" name="Google Shape;222;p24">
            <a:extLst>
              <a:ext uri="{FF2B5EF4-FFF2-40B4-BE49-F238E27FC236}">
                <a16:creationId xmlns:a16="http://schemas.microsoft.com/office/drawing/2014/main" id="{D904745F-D6E0-4AB0-3440-5CE5F4468097}"/>
              </a:ext>
            </a:extLst>
          </p:cNvPr>
          <p:cNvGraphicFramePr/>
          <p:nvPr>
            <p:extLst>
              <p:ext uri="{D42A27DB-BD31-4B8C-83A1-F6EECF244321}">
                <p14:modId xmlns:p14="http://schemas.microsoft.com/office/powerpoint/2010/main" val="3229074713"/>
              </p:ext>
            </p:extLst>
          </p:nvPr>
        </p:nvGraphicFramePr>
        <p:xfrm>
          <a:off x="546011" y="755792"/>
          <a:ext cx="7567982" cy="2007883"/>
        </p:xfrm>
        <a:graphic>
          <a:graphicData uri="http://schemas.openxmlformats.org/drawingml/2006/table">
            <a:tbl>
              <a:tblPr>
                <a:noFill/>
              </a:tblPr>
              <a:tblGrid>
                <a:gridCol w="921421">
                  <a:extLst>
                    <a:ext uri="{9D8B030D-6E8A-4147-A177-3AD203B41FA5}">
                      <a16:colId xmlns:a16="http://schemas.microsoft.com/office/drawing/2014/main" val="20000"/>
                    </a:ext>
                  </a:extLst>
                </a:gridCol>
                <a:gridCol w="921421">
                  <a:extLst>
                    <a:ext uri="{9D8B030D-6E8A-4147-A177-3AD203B41FA5}">
                      <a16:colId xmlns:a16="http://schemas.microsoft.com/office/drawing/2014/main" val="20001"/>
                    </a:ext>
                  </a:extLst>
                </a:gridCol>
                <a:gridCol w="921421">
                  <a:extLst>
                    <a:ext uri="{9D8B030D-6E8A-4147-A177-3AD203B41FA5}">
                      <a16:colId xmlns:a16="http://schemas.microsoft.com/office/drawing/2014/main" val="20002"/>
                    </a:ext>
                  </a:extLst>
                </a:gridCol>
                <a:gridCol w="903655">
                  <a:extLst>
                    <a:ext uri="{9D8B030D-6E8A-4147-A177-3AD203B41FA5}">
                      <a16:colId xmlns:a16="http://schemas.microsoft.com/office/drawing/2014/main" val="20003"/>
                    </a:ext>
                  </a:extLst>
                </a:gridCol>
                <a:gridCol w="939187">
                  <a:extLst>
                    <a:ext uri="{9D8B030D-6E8A-4147-A177-3AD203B41FA5}">
                      <a16:colId xmlns:a16="http://schemas.microsoft.com/office/drawing/2014/main" val="2869592308"/>
                    </a:ext>
                  </a:extLst>
                </a:gridCol>
                <a:gridCol w="795869">
                  <a:extLst>
                    <a:ext uri="{9D8B030D-6E8A-4147-A177-3AD203B41FA5}">
                      <a16:colId xmlns:a16="http://schemas.microsoft.com/office/drawing/2014/main" val="2683111904"/>
                    </a:ext>
                  </a:extLst>
                </a:gridCol>
                <a:gridCol w="1244214">
                  <a:extLst>
                    <a:ext uri="{9D8B030D-6E8A-4147-A177-3AD203B41FA5}">
                      <a16:colId xmlns:a16="http://schemas.microsoft.com/office/drawing/2014/main" val="964327049"/>
                    </a:ext>
                  </a:extLst>
                </a:gridCol>
                <a:gridCol w="920794">
                  <a:extLst>
                    <a:ext uri="{9D8B030D-6E8A-4147-A177-3AD203B41FA5}">
                      <a16:colId xmlns:a16="http://schemas.microsoft.com/office/drawing/2014/main" val="701892170"/>
                    </a:ext>
                  </a:extLst>
                </a:gridCol>
              </a:tblGrid>
              <a:tr h="423043">
                <a:tc>
                  <a:txBody>
                    <a:bodyPr/>
                    <a:lstStyle/>
                    <a:p>
                      <a:pPr marL="0" lvl="0" indent="0" algn="ctr" rtl="0">
                        <a:spcBef>
                          <a:spcPts val="0"/>
                        </a:spcBef>
                        <a:spcAft>
                          <a:spcPts val="0"/>
                        </a:spcAft>
                        <a:buNone/>
                      </a:pPr>
                      <a:r>
                        <a:rPr lang="vi">
                          <a:solidFill>
                            <a:schemeClr val="bg1"/>
                          </a:solidFill>
                        </a:rPr>
                        <a:t>       </a:t>
                      </a:r>
                      <a:endParaRPr>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t</a:t>
                      </a:r>
                      <a:r>
                        <a:rPr lang="en-US">
                          <a:solidFill>
                            <a:schemeClr val="bg1"/>
                          </a:solidFill>
                        </a:rPr>
                        <a:t>ôi</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đ</a:t>
                      </a:r>
                      <a:r>
                        <a:rPr lang="en-US">
                          <a:solidFill>
                            <a:schemeClr val="bg1"/>
                          </a:solidFill>
                        </a:rPr>
                        <a:t>ã</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đ</a:t>
                      </a:r>
                      <a:r>
                        <a:rPr lang="en-US">
                          <a:solidFill>
                            <a:schemeClr val="bg1"/>
                          </a:solidFill>
                        </a:rPr>
                        <a:t>i</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c</a:t>
                      </a:r>
                      <a:r>
                        <a:rPr lang="en-US">
                          <a:solidFill>
                            <a:schemeClr val="bg1"/>
                          </a:solidFill>
                        </a:rPr>
                        <a:t>ắm</a:t>
                      </a:r>
                      <a:r>
                        <a:rPr lang="en-US" dirty="0" err="1">
                          <a:solidFill>
                            <a:schemeClr val="bg1"/>
                          </a:solidFill>
                        </a:rPr>
                        <a:t>_trại</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đ</a:t>
                      </a:r>
                      <a:r>
                        <a:rPr lang="en-US">
                          <a:solidFill>
                            <a:schemeClr val="bg1"/>
                          </a:solidFill>
                        </a:rPr>
                        <a:t>ồ</a:t>
                      </a:r>
                      <a:r>
                        <a:rPr lang="en-US" dirty="0" err="1">
                          <a:solidFill>
                            <a:schemeClr val="bg1"/>
                          </a:solidFill>
                        </a:rPr>
                        <a:t>_án</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h</a:t>
                      </a:r>
                      <a:r>
                        <a:rPr lang="en-US">
                          <a:solidFill>
                            <a:schemeClr val="bg1"/>
                          </a:solidFill>
                        </a:rPr>
                        <a:t>oàn</a:t>
                      </a:r>
                      <a:r>
                        <a:rPr lang="en-US" dirty="0" err="1">
                          <a:solidFill>
                            <a:schemeClr val="bg1"/>
                          </a:solidFill>
                        </a:rPr>
                        <a:t>_thành</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endParaRPr dirty="0">
                        <a:solidFill>
                          <a:schemeClr val="bg1"/>
                        </a:solidFill>
                      </a:endParaRPr>
                    </a:p>
                  </a:txBody>
                  <a:tcPr marL="91425" marR="91425" marT="91425" marB="91425"/>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US" dirty="0">
                          <a:solidFill>
                            <a:schemeClr val="bg1"/>
                          </a:solidFill>
                        </a:rPr>
                        <a:t>NN</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8</a:t>
                      </a:r>
                      <a:endParaRPr dirty="0">
                        <a:solidFill>
                          <a:schemeClr val="bg1"/>
                        </a:solidFill>
                      </a:endParaRPr>
                    </a:p>
                  </a:txBody>
                  <a:tcPr marL="91425" marR="91425" marT="91425" marB="91425"/>
                </a:tc>
                <a:extLst>
                  <a:ext uri="{0D108BD9-81ED-4DB2-BD59-A6C34878D82A}">
                    <a16:rowId xmlns:a16="http://schemas.microsoft.com/office/drawing/2014/main" val="10002"/>
                  </a:ext>
                </a:extLst>
              </a:tr>
              <a:tr h="260682">
                <a:tc>
                  <a:txBody>
                    <a:bodyPr/>
                    <a:lstStyle/>
                    <a:p>
                      <a:pPr marL="0" lvl="0" indent="0" algn="ctr" rtl="0">
                        <a:spcBef>
                          <a:spcPts val="0"/>
                        </a:spcBef>
                        <a:spcAft>
                          <a:spcPts val="0"/>
                        </a:spcAft>
                        <a:buNone/>
                      </a:pPr>
                      <a:r>
                        <a:rPr lang="vi" dirty="0">
                          <a:solidFill>
                            <a:schemeClr val="bg1"/>
                          </a:solidFill>
                        </a:rPr>
                        <a:t>VB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p>
                  </a:txBody>
                  <a:tcPr marL="91425" marR="91425" marT="91425" marB="91425"/>
                </a:tc>
                <a:tc>
                  <a:txBody>
                    <a:bodyPr/>
                    <a:lstStyle/>
                    <a:p>
                      <a:pPr marL="0" lvl="0" indent="0" algn="ctr" rtl="0">
                        <a:spcBef>
                          <a:spcPts val="0"/>
                        </a:spcBef>
                        <a:spcAft>
                          <a:spcPts val="0"/>
                        </a:spcAft>
                        <a:buNone/>
                      </a:pPr>
                      <a:r>
                        <a:rPr lang="en-US" dirty="0">
                          <a:solidFill>
                            <a:schemeClr val="bg1"/>
                          </a:solidFill>
                        </a:rPr>
                        <a:t>2 + 1</a:t>
                      </a:r>
                    </a:p>
                  </a:txBody>
                  <a:tcPr marL="91425" marR="91425" marT="91425" marB="91425"/>
                </a:tc>
                <a:tc>
                  <a:txBody>
                    <a:bodyPr/>
                    <a:lstStyle/>
                    <a:p>
                      <a:pPr marL="0" lvl="0" indent="0" algn="ctr" rtl="0">
                        <a:spcBef>
                          <a:spcPts val="0"/>
                        </a:spcBef>
                        <a:spcAft>
                          <a:spcPts val="0"/>
                        </a:spcAft>
                        <a:buNone/>
                      </a:pPr>
                      <a:r>
                        <a:rPr lang="en-US" dirty="0">
                          <a:solidFill>
                            <a:schemeClr val="bg1"/>
                          </a:solidFill>
                        </a:rPr>
                        <a:t>2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12</a:t>
                      </a:r>
                      <a:endParaRPr dirty="0">
                        <a:solidFill>
                          <a:schemeClr val="bg1"/>
                        </a:solidFill>
                      </a:endParaRPr>
                    </a:p>
                  </a:txBody>
                  <a:tcPr marL="91425" marR="91425" marT="91425" marB="91425"/>
                </a:tc>
                <a:extLst>
                  <a:ext uri="{0D108BD9-81ED-4DB2-BD59-A6C34878D82A}">
                    <a16:rowId xmlns:a16="http://schemas.microsoft.com/office/drawing/2014/main" val="10003"/>
                  </a:ext>
                </a:extLst>
              </a:tr>
              <a:tr h="211608">
                <a:tc>
                  <a:txBody>
                    <a:bodyPr/>
                    <a:lstStyle/>
                    <a:p>
                      <a:pPr marL="0" lvl="0" indent="0" algn="ctr" rtl="0">
                        <a:spcBef>
                          <a:spcPts val="0"/>
                        </a:spcBef>
                        <a:spcAft>
                          <a:spcPts val="0"/>
                        </a:spcAft>
                        <a:buNone/>
                      </a:pPr>
                      <a:r>
                        <a:rPr lang="en-US" dirty="0">
                          <a:solidFill>
                            <a:schemeClr val="bg1"/>
                          </a:solidFill>
                        </a:rPr>
                        <a:t>RB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2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8</a:t>
                      </a:r>
                      <a:endParaRPr dirty="0">
                        <a:solidFill>
                          <a:schemeClr val="bg1"/>
                        </a:solidFill>
                      </a:endParaRPr>
                    </a:p>
                  </a:txBody>
                  <a:tcPr marL="91425" marR="91425" marT="91425" marB="91425"/>
                </a:tc>
                <a:extLst>
                  <a:ext uri="{0D108BD9-81ED-4DB2-BD59-A6C34878D82A}">
                    <a16:rowId xmlns:a16="http://schemas.microsoft.com/office/drawing/2014/main" val="10004"/>
                  </a:ext>
                </a:extLst>
              </a:tr>
              <a:tr h="218246">
                <a:tc>
                  <a:txBody>
                    <a:bodyPr/>
                    <a:lstStyle/>
                    <a:p>
                      <a:pPr marL="0" lvl="0" indent="0" algn="ctr" rtl="0">
                        <a:spcBef>
                          <a:spcPts val="0"/>
                        </a:spcBef>
                        <a:spcAft>
                          <a:spcPts val="0"/>
                        </a:spcAft>
                        <a:buNone/>
                      </a:pPr>
                      <a:r>
                        <a:rPr lang="en-US" dirty="0">
                          <a:solidFill>
                            <a:schemeClr val="bg1"/>
                          </a:solidFill>
                        </a:rPr>
                        <a:t>PRP</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4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0 + 1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10</a:t>
                      </a:r>
                      <a:endParaRPr dirty="0">
                        <a:solidFill>
                          <a:schemeClr val="bg1"/>
                        </a:solidFill>
                      </a:endParaRPr>
                    </a:p>
                  </a:txBody>
                  <a:tcPr marL="91425" marR="91425" marT="91425" marB="91425"/>
                </a:tc>
                <a:extLst>
                  <a:ext uri="{0D108BD9-81ED-4DB2-BD59-A6C34878D82A}">
                    <a16:rowId xmlns:a16="http://schemas.microsoft.com/office/drawing/2014/main" val="3911349495"/>
                  </a:ext>
                </a:extLst>
              </a:tr>
            </a:tbl>
          </a:graphicData>
        </a:graphic>
      </p:graphicFrame>
      <p:graphicFrame>
        <p:nvGraphicFramePr>
          <p:cNvPr id="6" name="Google Shape;222;p24">
            <a:extLst>
              <a:ext uri="{FF2B5EF4-FFF2-40B4-BE49-F238E27FC236}">
                <a16:creationId xmlns:a16="http://schemas.microsoft.com/office/drawing/2014/main" id="{6512E12F-3E9B-D990-7B75-2DFAEA0517E0}"/>
              </a:ext>
            </a:extLst>
          </p:cNvPr>
          <p:cNvGraphicFramePr/>
          <p:nvPr>
            <p:extLst>
              <p:ext uri="{D42A27DB-BD31-4B8C-83A1-F6EECF244321}">
                <p14:modId xmlns:p14="http://schemas.microsoft.com/office/powerpoint/2010/main" val="1382895259"/>
              </p:ext>
            </p:extLst>
          </p:nvPr>
        </p:nvGraphicFramePr>
        <p:xfrm>
          <a:off x="546011" y="3025123"/>
          <a:ext cx="7366354" cy="1986373"/>
        </p:xfrm>
        <a:graphic>
          <a:graphicData uri="http://schemas.openxmlformats.org/drawingml/2006/table">
            <a:tbl>
              <a:tblPr>
                <a:noFill/>
              </a:tblPr>
              <a:tblGrid>
                <a:gridCol w="896872">
                  <a:extLst>
                    <a:ext uri="{9D8B030D-6E8A-4147-A177-3AD203B41FA5}">
                      <a16:colId xmlns:a16="http://schemas.microsoft.com/office/drawing/2014/main" val="20000"/>
                    </a:ext>
                  </a:extLst>
                </a:gridCol>
                <a:gridCol w="896872">
                  <a:extLst>
                    <a:ext uri="{9D8B030D-6E8A-4147-A177-3AD203B41FA5}">
                      <a16:colId xmlns:a16="http://schemas.microsoft.com/office/drawing/2014/main" val="20001"/>
                    </a:ext>
                  </a:extLst>
                </a:gridCol>
                <a:gridCol w="896872">
                  <a:extLst>
                    <a:ext uri="{9D8B030D-6E8A-4147-A177-3AD203B41FA5}">
                      <a16:colId xmlns:a16="http://schemas.microsoft.com/office/drawing/2014/main" val="20002"/>
                    </a:ext>
                  </a:extLst>
                </a:gridCol>
                <a:gridCol w="879580">
                  <a:extLst>
                    <a:ext uri="{9D8B030D-6E8A-4147-A177-3AD203B41FA5}">
                      <a16:colId xmlns:a16="http://schemas.microsoft.com/office/drawing/2014/main" val="20003"/>
                    </a:ext>
                  </a:extLst>
                </a:gridCol>
                <a:gridCol w="914165">
                  <a:extLst>
                    <a:ext uri="{9D8B030D-6E8A-4147-A177-3AD203B41FA5}">
                      <a16:colId xmlns:a16="http://schemas.microsoft.com/office/drawing/2014/main" val="2869592308"/>
                    </a:ext>
                  </a:extLst>
                </a:gridCol>
                <a:gridCol w="774665">
                  <a:extLst>
                    <a:ext uri="{9D8B030D-6E8A-4147-A177-3AD203B41FA5}">
                      <a16:colId xmlns:a16="http://schemas.microsoft.com/office/drawing/2014/main" val="2683111904"/>
                    </a:ext>
                  </a:extLst>
                </a:gridCol>
                <a:gridCol w="1211066">
                  <a:extLst>
                    <a:ext uri="{9D8B030D-6E8A-4147-A177-3AD203B41FA5}">
                      <a16:colId xmlns:a16="http://schemas.microsoft.com/office/drawing/2014/main" val="964327049"/>
                    </a:ext>
                  </a:extLst>
                </a:gridCol>
                <a:gridCol w="896262">
                  <a:extLst>
                    <a:ext uri="{9D8B030D-6E8A-4147-A177-3AD203B41FA5}">
                      <a16:colId xmlns:a16="http://schemas.microsoft.com/office/drawing/2014/main" val="701892170"/>
                    </a:ext>
                  </a:extLst>
                </a:gridCol>
              </a:tblGrid>
              <a:tr h="401533">
                <a:tc>
                  <a:txBody>
                    <a:bodyPr/>
                    <a:lstStyle/>
                    <a:p>
                      <a:pPr marL="0" lvl="0" indent="0" algn="ctr" rtl="0">
                        <a:spcBef>
                          <a:spcPts val="0"/>
                        </a:spcBef>
                        <a:spcAft>
                          <a:spcPts val="0"/>
                        </a:spcAft>
                        <a:buNone/>
                      </a:pPr>
                      <a:r>
                        <a:rPr lang="vi">
                          <a:solidFill>
                            <a:schemeClr val="bg1"/>
                          </a:solidFill>
                        </a:rPr>
                        <a:t>       </a:t>
                      </a:r>
                      <a:endParaRPr>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t</a:t>
                      </a:r>
                      <a:r>
                        <a:rPr lang="en-US">
                          <a:solidFill>
                            <a:schemeClr val="bg1"/>
                          </a:solidFill>
                        </a:rPr>
                        <a:t>ôi</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đ</a:t>
                      </a:r>
                      <a:r>
                        <a:rPr lang="en-US">
                          <a:solidFill>
                            <a:schemeClr val="bg1"/>
                          </a:solidFill>
                        </a:rPr>
                        <a:t>ã</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đ</a:t>
                      </a:r>
                      <a:r>
                        <a:rPr lang="en-US">
                          <a:solidFill>
                            <a:schemeClr val="bg1"/>
                          </a:solidFill>
                        </a:rPr>
                        <a:t>i</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c</a:t>
                      </a:r>
                      <a:r>
                        <a:rPr lang="en-US">
                          <a:solidFill>
                            <a:schemeClr val="bg1"/>
                          </a:solidFill>
                        </a:rPr>
                        <a:t>ắm</a:t>
                      </a:r>
                      <a:r>
                        <a:rPr lang="en-US" dirty="0" err="1">
                          <a:solidFill>
                            <a:schemeClr val="bg1"/>
                          </a:solidFill>
                        </a:rPr>
                        <a:t>_trại</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đ</a:t>
                      </a:r>
                      <a:r>
                        <a:rPr lang="en-US">
                          <a:solidFill>
                            <a:schemeClr val="bg1"/>
                          </a:solidFill>
                        </a:rPr>
                        <a:t>ồ</a:t>
                      </a:r>
                      <a:r>
                        <a:rPr lang="en-US" dirty="0" err="1">
                          <a:solidFill>
                            <a:schemeClr val="bg1"/>
                          </a:solidFill>
                        </a:rPr>
                        <a:t>_án</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r>
                        <a:rPr lang="en-US" dirty="0">
                          <a:solidFill>
                            <a:schemeClr val="bg1"/>
                          </a:solidFill>
                        </a:rPr>
                        <a:t>h</a:t>
                      </a:r>
                      <a:r>
                        <a:rPr lang="en-US">
                          <a:solidFill>
                            <a:schemeClr val="bg1"/>
                          </a:solidFill>
                        </a:rPr>
                        <a:t>oàn</a:t>
                      </a:r>
                      <a:r>
                        <a:rPr lang="en-US" dirty="0" err="1">
                          <a:solidFill>
                            <a:schemeClr val="bg1"/>
                          </a:solidFill>
                        </a:rPr>
                        <a:t>_thành</a:t>
                      </a:r>
                      <a:endParaRPr dirty="0">
                        <a:solidFill>
                          <a:schemeClr val="bg1"/>
                        </a:solidFill>
                      </a:endParaRPr>
                    </a:p>
                  </a:txBody>
                  <a:tcPr marL="91425" marR="91425" marT="91425" marB="91425"/>
                </a:tc>
                <a:tc>
                  <a:txBody>
                    <a:bodyPr/>
                    <a:lstStyle/>
                    <a:p>
                      <a:pPr marL="0" lvl="1" indent="0" algn="ctr" rtl="0">
                        <a:spcBef>
                          <a:spcPts val="0"/>
                        </a:spcBef>
                        <a:spcAft>
                          <a:spcPts val="0"/>
                        </a:spcAft>
                        <a:buNone/>
                      </a:pPr>
                      <a:endParaRPr dirty="0">
                        <a:solidFill>
                          <a:schemeClr val="bg1"/>
                        </a:solidFill>
                      </a:endParaRPr>
                    </a:p>
                  </a:txBody>
                  <a:tcPr marL="91425" marR="91425" marT="91425" marB="91425"/>
                </a:tc>
                <a:extLst>
                  <a:ext uri="{0D108BD9-81ED-4DB2-BD59-A6C34878D82A}">
                    <a16:rowId xmlns:a16="http://schemas.microsoft.com/office/drawing/2014/main" val="10000"/>
                  </a:ext>
                </a:extLst>
              </a:tr>
              <a:tr h="376064">
                <a:tc>
                  <a:txBody>
                    <a:bodyPr/>
                    <a:lstStyle/>
                    <a:p>
                      <a:pPr marL="0" lvl="0" indent="0" algn="ctr" rtl="0">
                        <a:spcBef>
                          <a:spcPts val="0"/>
                        </a:spcBef>
                        <a:spcAft>
                          <a:spcPts val="0"/>
                        </a:spcAft>
                        <a:buNone/>
                      </a:pPr>
                      <a:r>
                        <a:rPr lang="en-US" dirty="0">
                          <a:solidFill>
                            <a:schemeClr val="bg1"/>
                          </a:solidFill>
                        </a:rPr>
                        <a:t>NN</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3/8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8</a:t>
                      </a:r>
                      <a:endParaRPr dirty="0">
                        <a:solidFill>
                          <a:schemeClr val="bg1"/>
                        </a:solidFill>
                      </a:endParaRPr>
                    </a:p>
                  </a:txBody>
                  <a:tcPr marL="91425" marR="91425" marT="91425" marB="91425"/>
                </a:tc>
                <a:extLst>
                  <a:ext uri="{0D108BD9-81ED-4DB2-BD59-A6C34878D82A}">
                    <a16:rowId xmlns:a16="http://schemas.microsoft.com/office/drawing/2014/main" val="10002"/>
                  </a:ext>
                </a:extLst>
              </a:tr>
              <a:tr h="376064">
                <a:tc>
                  <a:txBody>
                    <a:bodyPr/>
                    <a:lstStyle/>
                    <a:p>
                      <a:pPr marL="0" lvl="0" indent="0" algn="ctr" rtl="0">
                        <a:spcBef>
                          <a:spcPts val="0"/>
                        </a:spcBef>
                        <a:spcAft>
                          <a:spcPts val="0"/>
                        </a:spcAft>
                        <a:buNone/>
                      </a:pPr>
                      <a:r>
                        <a:rPr lang="vi" dirty="0">
                          <a:solidFill>
                            <a:schemeClr val="bg1"/>
                          </a:solidFill>
                        </a:rPr>
                        <a:t>VB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1/12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1/12</a:t>
                      </a:r>
                    </a:p>
                  </a:txBody>
                  <a:tcPr marL="91425" marR="91425" marT="91425" marB="91425"/>
                </a:tc>
                <a:tc>
                  <a:txBody>
                    <a:bodyPr/>
                    <a:lstStyle/>
                    <a:p>
                      <a:pPr marL="0" lvl="0" indent="0" algn="ctr" rtl="0">
                        <a:spcBef>
                          <a:spcPts val="0"/>
                        </a:spcBef>
                        <a:spcAft>
                          <a:spcPts val="0"/>
                        </a:spcAft>
                        <a:buNone/>
                      </a:pPr>
                      <a:r>
                        <a:rPr lang="en-US" dirty="0">
                          <a:solidFill>
                            <a:schemeClr val="bg1"/>
                          </a:solidFill>
                        </a:rPr>
                        <a:t>3/12</a:t>
                      </a:r>
                    </a:p>
                  </a:txBody>
                  <a:tcPr marL="91425" marR="91425" marT="91425" marB="91425"/>
                </a:tc>
                <a:tc>
                  <a:txBody>
                    <a:bodyPr/>
                    <a:lstStyle/>
                    <a:p>
                      <a:pPr marL="0" lvl="0" indent="0" algn="ctr" rtl="0">
                        <a:spcBef>
                          <a:spcPts val="0"/>
                        </a:spcBef>
                        <a:spcAft>
                          <a:spcPts val="0"/>
                        </a:spcAft>
                        <a:buNone/>
                      </a:pPr>
                      <a:r>
                        <a:rPr lang="en-US" dirty="0">
                          <a:solidFill>
                            <a:schemeClr val="bg1"/>
                          </a:solidFill>
                        </a:rPr>
                        <a:t>3/12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1/12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3/12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12</a:t>
                      </a:r>
                      <a:endParaRPr dirty="0">
                        <a:solidFill>
                          <a:schemeClr val="bg1"/>
                        </a:solidFill>
                      </a:endParaRPr>
                    </a:p>
                  </a:txBody>
                  <a:tcPr marL="91425" marR="91425" marT="91425" marB="91425"/>
                </a:tc>
                <a:extLst>
                  <a:ext uri="{0D108BD9-81ED-4DB2-BD59-A6C34878D82A}">
                    <a16:rowId xmlns:a16="http://schemas.microsoft.com/office/drawing/2014/main" val="10003"/>
                  </a:ext>
                </a:extLst>
              </a:tr>
              <a:tr h="376064">
                <a:tc>
                  <a:txBody>
                    <a:bodyPr/>
                    <a:lstStyle/>
                    <a:p>
                      <a:pPr marL="0" lvl="0" indent="0" algn="ctr" rtl="0">
                        <a:spcBef>
                          <a:spcPts val="0"/>
                        </a:spcBef>
                        <a:spcAft>
                          <a:spcPts val="0"/>
                        </a:spcAft>
                        <a:buNone/>
                      </a:pPr>
                      <a:r>
                        <a:rPr lang="en-US" dirty="0">
                          <a:solidFill>
                            <a:schemeClr val="bg1"/>
                          </a:solidFill>
                        </a:rPr>
                        <a:t>RB</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3/8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8</a:t>
                      </a:r>
                      <a:endParaRPr dirty="0">
                        <a:solidFill>
                          <a:schemeClr val="bg1"/>
                        </a:solidFill>
                      </a:endParaRPr>
                    </a:p>
                  </a:txBody>
                  <a:tcPr marL="91425" marR="91425" marT="91425" marB="91425"/>
                </a:tc>
                <a:extLst>
                  <a:ext uri="{0D108BD9-81ED-4DB2-BD59-A6C34878D82A}">
                    <a16:rowId xmlns:a16="http://schemas.microsoft.com/office/drawing/2014/main" val="10004"/>
                  </a:ext>
                </a:extLst>
              </a:tr>
              <a:tr h="376064">
                <a:tc>
                  <a:txBody>
                    <a:bodyPr/>
                    <a:lstStyle/>
                    <a:p>
                      <a:pPr marL="0" lvl="0" indent="0" algn="ctr" rtl="0">
                        <a:spcBef>
                          <a:spcPts val="0"/>
                        </a:spcBef>
                        <a:spcAft>
                          <a:spcPts val="0"/>
                        </a:spcAft>
                        <a:buNone/>
                      </a:pPr>
                      <a:r>
                        <a:rPr lang="en-US" dirty="0">
                          <a:solidFill>
                            <a:schemeClr val="bg1"/>
                          </a:solidFill>
                        </a:rPr>
                        <a:t>PRP</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5/10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1/10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1/10</a:t>
                      </a:r>
                    </a:p>
                  </a:txBody>
                  <a:tcPr marL="91425" marR="91425" marT="91425" marB="91425"/>
                </a:tc>
                <a:tc>
                  <a:txBody>
                    <a:bodyPr/>
                    <a:lstStyle/>
                    <a:p>
                      <a:pPr marL="0" lvl="0" indent="0" algn="ctr" rtl="0">
                        <a:spcBef>
                          <a:spcPts val="0"/>
                        </a:spcBef>
                        <a:spcAft>
                          <a:spcPts val="0"/>
                        </a:spcAft>
                        <a:buNone/>
                      </a:pPr>
                      <a:r>
                        <a:rPr lang="en-US" dirty="0">
                          <a:solidFill>
                            <a:schemeClr val="bg1"/>
                          </a:solidFill>
                        </a:rPr>
                        <a:t>1/10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1/10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a:solidFill>
                            <a:schemeClr val="bg1"/>
                          </a:solidFill>
                        </a:rPr>
                        <a:t>1/10</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dirty="0">
                          <a:solidFill>
                            <a:schemeClr val="bg1"/>
                          </a:solidFill>
                        </a:rPr>
                        <a:t>10</a:t>
                      </a:r>
                      <a:endParaRPr dirty="0">
                        <a:solidFill>
                          <a:schemeClr val="bg1"/>
                        </a:solidFill>
                      </a:endParaRPr>
                    </a:p>
                  </a:txBody>
                  <a:tcPr marL="91425" marR="91425" marT="91425" marB="91425"/>
                </a:tc>
                <a:extLst>
                  <a:ext uri="{0D108BD9-81ED-4DB2-BD59-A6C34878D82A}">
                    <a16:rowId xmlns:a16="http://schemas.microsoft.com/office/drawing/2014/main" val="3911349495"/>
                  </a:ext>
                </a:extLst>
              </a:tr>
            </a:tbl>
          </a:graphicData>
        </a:graphic>
      </p:graphicFrame>
    </p:spTree>
    <p:extLst>
      <p:ext uri="{BB962C8B-B14F-4D97-AF65-F5344CB8AC3E}">
        <p14:creationId xmlns:p14="http://schemas.microsoft.com/office/powerpoint/2010/main" val="272748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4345990" y="5203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txBox="1"/>
          <p:nvPr/>
        </p:nvSpPr>
        <p:spPr>
          <a:xfrm>
            <a:off x="1296623" y="1647382"/>
            <a:ext cx="3429600" cy="2207100"/>
          </a:xfrm>
          <a:prstGeom prst="rect">
            <a:avLst/>
          </a:prstGeom>
          <a:noFill/>
          <a:ln>
            <a:noFill/>
          </a:ln>
        </p:spPr>
        <p:txBody>
          <a:bodyPr spcFirstLastPara="1" wrap="square" lIns="91425" tIns="91425" rIns="91425" bIns="91425" anchor="t" anchorCtr="0">
            <a:noAutofit/>
          </a:bodyPr>
          <a:lstStyle/>
          <a:p>
            <a:pPr marL="87630" lvl="0" algn="l" rtl="0">
              <a:spcBef>
                <a:spcPts val="0"/>
              </a:spcBef>
              <a:spcAft>
                <a:spcPts val="0"/>
              </a:spcAft>
              <a:buSzPct val="100000"/>
            </a:pP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1.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Giới</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thiệu</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bài</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toán</a:t>
            </a:r>
            <a:endPar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endParaRPr>
          </a:p>
          <a:p>
            <a:pPr marL="87630" lvl="0" algn="l" rtl="0">
              <a:spcBef>
                <a:spcPts val="0"/>
              </a:spcBef>
              <a:spcAft>
                <a:spcPts val="0"/>
              </a:spcAft>
              <a:buSzPct val="100000"/>
            </a:pP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2.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Thống</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kê</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dataset </a:t>
            </a:r>
          </a:p>
          <a:p>
            <a:pPr marL="87630" lvl="0" algn="l" rtl="0">
              <a:spcBef>
                <a:spcPts val="0"/>
              </a:spcBef>
              <a:spcAft>
                <a:spcPts val="0"/>
              </a:spcAft>
              <a:buSzPct val="100000"/>
            </a:pP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3.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Tiền</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xử</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lý</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p>
          <a:p>
            <a:pPr marL="87630" lvl="0" algn="l" rtl="0">
              <a:spcBef>
                <a:spcPts val="0"/>
              </a:spcBef>
              <a:spcAft>
                <a:spcPts val="0"/>
              </a:spcAft>
              <a:buSzPct val="100000"/>
            </a:pP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4.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Tách</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từ</a:t>
            </a:r>
            <a:endPar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endParaRPr>
          </a:p>
          <a:p>
            <a:pPr marL="87630" lvl="0" algn="l" rtl="0">
              <a:spcBef>
                <a:spcPts val="0"/>
              </a:spcBef>
              <a:spcAft>
                <a:spcPts val="0"/>
              </a:spcAft>
              <a:buSzPct val="100000"/>
            </a:pP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5.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Gán</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nhãn</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p>
          <a:p>
            <a:pPr marL="87630" lvl="0" algn="l" rtl="0">
              <a:spcBef>
                <a:spcPts val="0"/>
              </a:spcBef>
              <a:spcAft>
                <a:spcPts val="0"/>
              </a:spcAft>
              <a:buSzPct val="100000"/>
            </a:pP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6.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Đánh</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giá</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kết</a:t>
            </a: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r>
              <a:rPr lang="en-US" sz="2000" dirty="0" err="1">
                <a:solidFill>
                  <a:schemeClr val="bg1"/>
                </a:solidFill>
                <a:latin typeface="Open Sans" panose="020B0606030504020204" pitchFamily="2" charset="0"/>
                <a:ea typeface="Open Sans" panose="020B0606030504020204" pitchFamily="2" charset="0"/>
                <a:cs typeface="Open Sans" panose="020B0606030504020204" pitchFamily="2" charset="0"/>
              </a:rPr>
              <a:t>quả</a:t>
            </a:r>
            <a:endPar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endParaRPr>
          </a:p>
          <a:p>
            <a:pPr marL="0" lvl="0" indent="0" algn="ctr" rtl="0">
              <a:spcBef>
                <a:spcPts val="0"/>
              </a:spcBef>
              <a:spcAft>
                <a:spcPts val="0"/>
              </a:spcAft>
              <a:buNone/>
            </a:pPr>
            <a:r>
              <a:rPr lang="en-US" sz="2000" dirty="0">
                <a:solidFill>
                  <a:schemeClr val="bg1"/>
                </a:solidFill>
                <a:latin typeface="Open Sans" panose="020B0606030504020204" pitchFamily="2" charset="0"/>
                <a:ea typeface="Open Sans" panose="020B0606030504020204" pitchFamily="2" charset="0"/>
                <a:cs typeface="Open Sans" panose="020B0606030504020204" pitchFamily="2" charset="0"/>
              </a:rPr>
              <a:t>	</a:t>
            </a:r>
          </a:p>
        </p:txBody>
      </p:sp>
      <p:sp>
        <p:nvSpPr>
          <p:cNvPr id="67" name="Google Shape;67;p1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5" name="Google Shape;75;p14">
            <a:extLst>
              <a:ext uri="{FF2B5EF4-FFF2-40B4-BE49-F238E27FC236}">
                <a16:creationId xmlns:a16="http://schemas.microsoft.com/office/drawing/2014/main" id="{F467DA41-A9CD-6C40-DC25-B940FD42BF04}"/>
              </a:ext>
            </a:extLst>
          </p:cNvPr>
          <p:cNvSpPr txBox="1">
            <a:spLocks noGrp="1"/>
          </p:cNvSpPr>
          <p:nvPr>
            <p:ph type="title"/>
          </p:nvPr>
        </p:nvSpPr>
        <p:spPr>
          <a:xfrm>
            <a:off x="16977" y="784925"/>
            <a:ext cx="9156700" cy="85725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b="1" dirty="0">
                <a:latin typeface="PT Sans Narrow" panose="020B0506020203020204" pitchFamily="34" charset="0"/>
              </a:rPr>
              <a:t>Nội dung</a:t>
            </a:r>
            <a:endParaRPr b="1" dirty="0">
              <a:latin typeface="PT Sans Narrow" panose="020B0506020203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BA07AFCF-99B6-2C5A-2AAA-88C5FDF491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5" name="Google Shape;242;p26">
            <a:extLst>
              <a:ext uri="{FF2B5EF4-FFF2-40B4-BE49-F238E27FC236}">
                <a16:creationId xmlns:a16="http://schemas.microsoft.com/office/drawing/2014/main" id="{15344E75-2BCA-1685-20FB-2A93D01A583B}"/>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latin typeface="PT Sans Narrow" panose="020B0506020203020204" pitchFamily="34" charset="0"/>
              </a:rPr>
              <a:t>Công thức đánh giá </a:t>
            </a:r>
            <a:endParaRPr b="1" dirty="0">
              <a:latin typeface="PT Sans Narrow" panose="020B0506020203020204" pitchFamily="34" charset="0"/>
            </a:endParaRPr>
          </a:p>
        </p:txBody>
      </p:sp>
      <p:sp>
        <p:nvSpPr>
          <p:cNvPr id="6" name="Google Shape;243;p26">
            <a:extLst>
              <a:ext uri="{FF2B5EF4-FFF2-40B4-BE49-F238E27FC236}">
                <a16:creationId xmlns:a16="http://schemas.microsoft.com/office/drawing/2014/main" id="{882E12F8-3100-6DB8-381A-414BB1E7ACB0}"/>
              </a:ext>
            </a:extLst>
          </p:cNvPr>
          <p:cNvSpPr txBox="1">
            <a:spLocks noGrp="1"/>
          </p:cNvSpPr>
          <p:nvPr>
            <p:ph type="body" idx="1"/>
          </p:nvPr>
        </p:nvSpPr>
        <p:spPr>
          <a:xfrm>
            <a:off x="311700" y="1266325"/>
            <a:ext cx="8520600" cy="1439700"/>
          </a:xfrm>
          <a:prstGeom prst="rect">
            <a:avLst/>
          </a:prstGeom>
        </p:spPr>
        <p:txBody>
          <a:bodyPr spcFirstLastPara="1" wrap="square" lIns="91425" tIns="91425" rIns="91425" bIns="91425" anchor="t" anchorCtr="0">
            <a:normAutofit lnSpcReduction="10000"/>
          </a:bodyPr>
          <a:lstStyle/>
          <a:p>
            <a:pPr marL="0" lvl="0" indent="0" algn="l" rtl="0">
              <a:lnSpc>
                <a:spcPct val="135714"/>
              </a:lnSpc>
              <a:spcBef>
                <a:spcPts val="0"/>
              </a:spcBef>
              <a:spcAft>
                <a:spcPts val="0"/>
              </a:spcAft>
              <a:buNone/>
            </a:pPr>
            <a:r>
              <a:rPr lang="vi" sz="1050" dirty="0">
                <a:solidFill>
                  <a:srgbClr val="D4D4D4"/>
                </a:solidFill>
                <a:highlight>
                  <a:srgbClr val="1E1E1E"/>
                </a:highlight>
                <a:latin typeface="Courier New"/>
                <a:ea typeface="Open Sans" panose="020B0606030504020204" pitchFamily="2" charset="0"/>
                <a:cs typeface="Courier New"/>
                <a:sym typeface="Courier New"/>
              </a:rPr>
              <a:t>cpAcc</a:t>
            </a:r>
            <a:r>
              <a:rPr lang="vi" sz="1050" dirty="0">
                <a:solidFill>
                  <a:srgbClr val="DCDCDC"/>
                </a:solidFill>
                <a:highlight>
                  <a:srgbClr val="1E1E1E"/>
                </a:highlight>
                <a:latin typeface="Courier New"/>
                <a:ea typeface="Open Sans" panose="020B0606030504020204" pitchFamily="2" charset="0"/>
                <a:cs typeface="Courier New"/>
                <a:sym typeface="Courier New"/>
              </a:rPr>
              <a:t>(</a:t>
            </a:r>
            <a:r>
              <a:rPr lang="vi" sz="1050" dirty="0">
                <a:solidFill>
                  <a:srgbClr val="D4D4D4"/>
                </a:solidFill>
                <a:highlight>
                  <a:srgbClr val="1E1E1E"/>
                </a:highlight>
                <a:latin typeface="Courier New"/>
                <a:ea typeface="Open Sans" panose="020B0606030504020204" pitchFamily="2" charset="0"/>
                <a:cs typeface="Courier New"/>
                <a:sym typeface="Courier New"/>
              </a:rPr>
              <a:t>pred</a:t>
            </a:r>
            <a:r>
              <a:rPr lang="vi" sz="1050" dirty="0">
                <a:solidFill>
                  <a:srgbClr val="DCDCDC"/>
                </a:solidFill>
                <a:highlight>
                  <a:srgbClr val="1E1E1E"/>
                </a:highlight>
                <a:latin typeface="Courier New"/>
                <a:ea typeface="Open Sans" panose="020B0606030504020204" pitchFamily="2" charset="0"/>
                <a:cs typeface="Courier New"/>
                <a:sym typeface="Courier New"/>
              </a:rPr>
              <a:t>,</a:t>
            </a:r>
            <a:r>
              <a:rPr lang="vi" sz="1050" dirty="0">
                <a:solidFill>
                  <a:srgbClr val="D4D4D4"/>
                </a:solidFill>
                <a:highlight>
                  <a:srgbClr val="1E1E1E"/>
                </a:highlight>
                <a:latin typeface="Courier New"/>
                <a:ea typeface="Open Sans" panose="020B0606030504020204" pitchFamily="2" charset="0"/>
                <a:cs typeface="Courier New"/>
                <a:sym typeface="Courier New"/>
              </a:rPr>
              <a:t>data_test_tagged</a:t>
            </a:r>
            <a:r>
              <a:rPr lang="vi" sz="1050" dirty="0">
                <a:solidFill>
                  <a:srgbClr val="DCDCDC"/>
                </a:solidFill>
                <a:highlight>
                  <a:srgbClr val="1E1E1E"/>
                </a:highlight>
                <a:latin typeface="Courier New"/>
                <a:ea typeface="Open Sans" panose="020B0606030504020204" pitchFamily="2" charset="0"/>
                <a:cs typeface="Courier New"/>
                <a:sym typeface="Courier New"/>
              </a:rPr>
              <a:t>)</a:t>
            </a:r>
            <a:endParaRPr sz="1050" dirty="0">
              <a:solidFill>
                <a:srgbClr val="DCDCDC"/>
              </a:solidFill>
              <a:highlight>
                <a:srgbClr val="1E1E1E"/>
              </a:highlight>
              <a:latin typeface="Courier New"/>
              <a:ea typeface="Open Sans" panose="020B0606030504020204" pitchFamily="2" charset="0"/>
              <a:cs typeface="Courier New"/>
              <a:sym typeface="Courier New"/>
            </a:endParaRPr>
          </a:p>
          <a:p>
            <a:pPr marL="0" lvl="0" indent="0" algn="l" rtl="0">
              <a:spcBef>
                <a:spcPts val="0"/>
              </a:spcBef>
              <a:spcAft>
                <a:spcPts val="1200"/>
              </a:spcAft>
              <a:buNone/>
            </a:pPr>
            <a:r>
              <a:rPr lang="vi" dirty="0">
                <a:latin typeface="Open Sans" panose="020B0606030504020204" pitchFamily="2" charset="0"/>
                <a:ea typeface="Open Sans" panose="020B0606030504020204" pitchFamily="2" charset="0"/>
                <a:cs typeface="Open Sans" panose="020B0606030504020204" pitchFamily="2" charset="0"/>
              </a:rPr>
              <a:t>Như đã nói trên , nhóm chúng em tách </a:t>
            </a:r>
            <a:r>
              <a:rPr lang="vi">
                <a:latin typeface="Open Sans" panose="020B0606030504020204" pitchFamily="2" charset="0"/>
                <a:ea typeface="Open Sans" panose="020B0606030504020204" pitchFamily="2" charset="0"/>
                <a:cs typeface="Open Sans" panose="020B0606030504020204" pitchFamily="2" charset="0"/>
              </a:rPr>
              <a:t>riêng </a:t>
            </a:r>
            <a:r>
              <a:rPr lang="vi-VN">
                <a:latin typeface="Open Sans" panose="020B0606030504020204" pitchFamily="2" charset="0"/>
                <a:ea typeface="Open Sans" panose="020B0606030504020204" pitchFamily="2" charset="0"/>
                <a:cs typeface="Open Sans" panose="020B0606030504020204" pitchFamily="2" charset="0"/>
              </a:rPr>
              <a:t>10</a:t>
            </a:r>
            <a:r>
              <a:rPr lang="vi">
                <a:latin typeface="Open Sans" panose="020B0606030504020204" pitchFamily="2" charset="0"/>
                <a:ea typeface="Open Sans" panose="020B0606030504020204" pitchFamily="2" charset="0"/>
                <a:cs typeface="Open Sans" panose="020B0606030504020204" pitchFamily="2" charset="0"/>
              </a:rPr>
              <a:t> </a:t>
            </a:r>
            <a:r>
              <a:rPr lang="vi" dirty="0">
                <a:latin typeface="Open Sans" panose="020B0606030504020204" pitchFamily="2" charset="0"/>
                <a:ea typeface="Open Sans" panose="020B0606030504020204" pitchFamily="2" charset="0"/>
                <a:cs typeface="Open Sans" panose="020B0606030504020204" pitchFamily="2" charset="0"/>
              </a:rPr>
              <a:t>câu để làm bộ test , những câu này không được sử dụng trong quá trình training . và chúng em sử dụng từ điển </a:t>
            </a:r>
            <a:r>
              <a:rPr lang="en-US" dirty="0">
                <a:latin typeface="Open Sans" panose="020B0606030504020204" pitchFamily="2" charset="0"/>
                <a:ea typeface="Open Sans" panose="020B0606030504020204" pitchFamily="2" charset="0"/>
                <a:cs typeface="Open Sans" panose="020B0606030504020204" pitchFamily="2" charset="0"/>
              </a:rPr>
              <a:t>VLSP </a:t>
            </a:r>
            <a:r>
              <a:rPr lang="vi" dirty="0">
                <a:latin typeface="Open Sans" panose="020B0606030504020204" pitchFamily="2" charset="0"/>
                <a:ea typeface="Open Sans" panose="020B0606030504020204" pitchFamily="2" charset="0"/>
                <a:cs typeface="Open Sans" panose="020B0606030504020204" pitchFamily="2" charset="0"/>
              </a:rPr>
              <a:t>để kiểm tra lại . </a:t>
            </a:r>
            <a:endParaRPr dirty="0">
              <a:latin typeface="Open Sans" panose="020B0606030504020204" pitchFamily="2" charset="0"/>
              <a:ea typeface="Open Sans" panose="020B0606030504020204" pitchFamily="2" charset="0"/>
              <a:cs typeface="Open Sans" panose="020B0606030504020204" pitchFamily="2" charset="0"/>
            </a:endParaRPr>
          </a:p>
        </p:txBody>
      </p:sp>
      <p:pic>
        <p:nvPicPr>
          <p:cNvPr id="7" name="Google Shape;244;p26">
            <a:extLst>
              <a:ext uri="{FF2B5EF4-FFF2-40B4-BE49-F238E27FC236}">
                <a16:creationId xmlns:a16="http://schemas.microsoft.com/office/drawing/2014/main" id="{A4D5EF09-037A-935C-5044-CCDA0BC9020B}"/>
              </a:ext>
            </a:extLst>
          </p:cNvPr>
          <p:cNvPicPr preferRelativeResize="0"/>
          <p:nvPr/>
        </p:nvPicPr>
        <p:blipFill>
          <a:blip r:embed="rId2">
            <a:alphaModFix/>
          </a:blip>
          <a:stretch>
            <a:fillRect/>
          </a:stretch>
        </p:blipFill>
        <p:spPr>
          <a:xfrm>
            <a:off x="471625" y="3141212"/>
            <a:ext cx="7652049" cy="1256575"/>
          </a:xfrm>
          <a:prstGeom prst="rect">
            <a:avLst/>
          </a:prstGeom>
          <a:noFill/>
          <a:ln>
            <a:noFill/>
          </a:ln>
        </p:spPr>
      </p:pic>
    </p:spTree>
    <p:extLst>
      <p:ext uri="{BB962C8B-B14F-4D97-AF65-F5344CB8AC3E}">
        <p14:creationId xmlns:p14="http://schemas.microsoft.com/office/powerpoint/2010/main" val="1288527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491DF7FA-AE7B-7F37-446B-3ED32B61A8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5" name="Google Shape;97;p16">
            <a:extLst>
              <a:ext uri="{FF2B5EF4-FFF2-40B4-BE49-F238E27FC236}">
                <a16:creationId xmlns:a16="http://schemas.microsoft.com/office/drawing/2014/main" id="{27B3A13E-1E03-25F8-89B9-30C026975FBD}"/>
              </a:ext>
            </a:extLst>
          </p:cNvPr>
          <p:cNvSpPr/>
          <p:nvPr/>
        </p:nvSpPr>
        <p:spPr>
          <a:xfrm>
            <a:off x="234768" y="86075"/>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6;p16">
            <a:extLst>
              <a:ext uri="{FF2B5EF4-FFF2-40B4-BE49-F238E27FC236}">
                <a16:creationId xmlns:a16="http://schemas.microsoft.com/office/drawing/2014/main" id="{8D6206FA-F3B5-563C-C814-10CAEEE3131F}"/>
              </a:ext>
            </a:extLst>
          </p:cNvPr>
          <p:cNvSpPr txBox="1">
            <a:spLocks/>
          </p:cNvSpPr>
          <p:nvPr/>
        </p:nvSpPr>
        <p:spPr>
          <a:xfrm>
            <a:off x="1136850" y="222587"/>
            <a:ext cx="6321600" cy="635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pPr algn="l"/>
            <a:r>
              <a:rPr lang="vi" b="1" dirty="0">
                <a:latin typeface="PT Sans Narrow" panose="020B0506020203020204" pitchFamily="34" charset="0"/>
              </a:rPr>
              <a:t>Đánh giá kết quả</a:t>
            </a:r>
            <a:endParaRPr lang="en-US" b="1" dirty="0">
              <a:latin typeface="PT Sans Narrow" panose="020B0506020203020204" pitchFamily="34" charset="0"/>
            </a:endParaRPr>
          </a:p>
        </p:txBody>
      </p:sp>
      <p:sp>
        <p:nvSpPr>
          <p:cNvPr id="7" name="Google Shape;84;p15">
            <a:extLst>
              <a:ext uri="{FF2B5EF4-FFF2-40B4-BE49-F238E27FC236}">
                <a16:creationId xmlns:a16="http://schemas.microsoft.com/office/drawing/2014/main" id="{8821F370-888C-B5C4-59F3-371675CEF891}"/>
              </a:ext>
            </a:extLst>
          </p:cNvPr>
          <p:cNvSpPr txBox="1"/>
          <p:nvPr/>
        </p:nvSpPr>
        <p:spPr>
          <a:xfrm>
            <a:off x="430402" y="119354"/>
            <a:ext cx="490393"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solidFill>
                  <a:schemeClr val="bg1"/>
                </a:solidFill>
              </a:rPr>
              <a:t>6</a:t>
            </a:r>
            <a:endParaRPr sz="3600" dirty="0">
              <a:solidFill>
                <a:schemeClr val="bg1"/>
              </a:solidFill>
            </a:endParaRPr>
          </a:p>
        </p:txBody>
      </p:sp>
      <p:sp>
        <p:nvSpPr>
          <p:cNvPr id="8" name="Google Shape;251;p27">
            <a:extLst>
              <a:ext uri="{FF2B5EF4-FFF2-40B4-BE49-F238E27FC236}">
                <a16:creationId xmlns:a16="http://schemas.microsoft.com/office/drawing/2014/main" id="{BA412766-76B3-9390-9756-3DCF08EEFE3B}"/>
              </a:ext>
            </a:extLst>
          </p:cNvPr>
          <p:cNvSpPr txBox="1">
            <a:spLocks noGrp="1"/>
          </p:cNvSpPr>
          <p:nvPr>
            <p:ph type="body" idx="1"/>
          </p:nvPr>
        </p:nvSpPr>
        <p:spPr>
          <a:xfrm>
            <a:off x="311700" y="922475"/>
            <a:ext cx="8520600" cy="1013700"/>
          </a:xfrm>
          <a:prstGeom prst="rect">
            <a:avLst/>
          </a:prstGeom>
        </p:spPr>
        <p:txBody>
          <a:bodyPr spcFirstLastPara="1" wrap="square" lIns="91425" tIns="91425" rIns="91425" bIns="91425" anchor="t" anchorCtr="0">
            <a:normAutofit fontScale="85000" lnSpcReduction="10000"/>
          </a:bodyPr>
          <a:lstStyle/>
          <a:p>
            <a:pPr marL="457200" lvl="0" indent="-342900" algn="l" rtl="0">
              <a:spcBef>
                <a:spcPts val="0"/>
              </a:spcBef>
              <a:spcAft>
                <a:spcPts val="0"/>
              </a:spcAft>
              <a:buSzPts val="1800"/>
              <a:buChar char="-"/>
            </a:pPr>
            <a:r>
              <a:rPr lang="vi-VN">
                <a:latin typeface="Open Sans" panose="020B0606030504020204" pitchFamily="2" charset="0"/>
                <a:ea typeface="Open Sans" panose="020B0606030504020204" pitchFamily="2" charset="0"/>
                <a:cs typeface="Open Sans" panose="020B0606030504020204" pitchFamily="2" charset="0"/>
              </a:rPr>
              <a:t>Kết quả của mô hình Hidden Markov kết hợp thuật toán Viterbi trên tập test:</a:t>
            </a:r>
            <a:endParaRPr dirty="0">
              <a:latin typeface="Open Sans" panose="020B0606030504020204" pitchFamily="2" charset="0"/>
              <a:ea typeface="Open Sans" panose="020B0606030504020204" pitchFamily="2" charset="0"/>
              <a:cs typeface="Open Sans" panose="020B0606030504020204" pitchFamily="2" charset="0"/>
            </a:endParaRPr>
          </a:p>
          <a:p>
            <a:pPr marL="0" lvl="0" indent="0" algn="l" rtl="0">
              <a:spcBef>
                <a:spcPts val="1200"/>
              </a:spcBef>
              <a:spcAft>
                <a:spcPts val="1200"/>
              </a:spcAft>
              <a:buNone/>
            </a:pPr>
            <a:r>
              <a:rPr lang="vi" dirty="0">
                <a:latin typeface="Open Sans" panose="020B0606030504020204" pitchFamily="2" charset="0"/>
                <a:ea typeface="Open Sans" panose="020B0606030504020204" pitchFamily="2" charset="0"/>
                <a:cs typeface="Open Sans" panose="020B0606030504020204" pitchFamily="2" charset="0"/>
              </a:rPr>
              <a:t>		Accuracy = </a:t>
            </a:r>
            <a:r>
              <a:rPr lang="en-US" dirty="0">
                <a:latin typeface="Open Sans" panose="020B0606030504020204" pitchFamily="2" charset="0"/>
                <a:ea typeface="Open Sans" panose="020B0606030504020204" pitchFamily="2" charset="0"/>
                <a:cs typeface="Open Sans" panose="020B0606030504020204" pitchFamily="2" charset="0"/>
              </a:rPr>
              <a:t>73</a:t>
            </a:r>
            <a:r>
              <a:rPr lang="vi" dirty="0">
                <a:latin typeface="Open Sans" panose="020B0606030504020204" pitchFamily="2" charset="0"/>
                <a:ea typeface="Open Sans" panose="020B0606030504020204" pitchFamily="2" charset="0"/>
                <a:cs typeface="Open Sans" panose="020B0606030504020204" pitchFamily="2" charset="0"/>
              </a:rPr>
              <a:t>%</a:t>
            </a:r>
            <a:endParaRPr dirty="0">
              <a:latin typeface="Open Sans" panose="020B0606030504020204" pitchFamily="2" charset="0"/>
              <a:ea typeface="Open Sans" panose="020B0606030504020204" pitchFamily="2" charset="0"/>
              <a:cs typeface="Open Sans" panose="020B0606030504020204" pitchFamily="2" charset="0"/>
            </a:endParaRPr>
          </a:p>
        </p:txBody>
      </p:sp>
      <p:sp>
        <p:nvSpPr>
          <p:cNvPr id="9" name="Google Shape;253;p27">
            <a:extLst>
              <a:ext uri="{FF2B5EF4-FFF2-40B4-BE49-F238E27FC236}">
                <a16:creationId xmlns:a16="http://schemas.microsoft.com/office/drawing/2014/main" id="{CA9472F0-C22D-9734-6626-12D78ACA38CE}"/>
              </a:ext>
            </a:extLst>
          </p:cNvPr>
          <p:cNvSpPr txBox="1">
            <a:spLocks/>
          </p:cNvSpPr>
          <p:nvPr/>
        </p:nvSpPr>
        <p:spPr>
          <a:xfrm>
            <a:off x="311700" y="1710643"/>
            <a:ext cx="8520600" cy="13212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1pPr>
            <a:lvl2pPr marL="914400" marR="0" lvl="1"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2pPr>
            <a:lvl3pPr marL="1371600" marR="0" lvl="2"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3pPr>
            <a:lvl4pPr marL="1828800" marR="0" lvl="3"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4pPr>
            <a:lvl5pPr marL="2286000" marR="0" lvl="4"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5pPr>
            <a:lvl6pPr marL="2743200" marR="0" lvl="5"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6pPr>
            <a:lvl7pPr marL="3200400" marR="0" lvl="6"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7pPr>
            <a:lvl8pPr marL="3657600" marR="0" lvl="7"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8pPr>
            <a:lvl9pPr marL="4114800" marR="0" lvl="8"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9pPr>
          </a:lstStyle>
          <a:p>
            <a:pPr indent="-342900">
              <a:spcBef>
                <a:spcPts val="0"/>
              </a:spcBef>
              <a:buSzPts val="1800"/>
              <a:buFont typeface="Sniglet"/>
              <a:buChar char="-"/>
            </a:pPr>
            <a:r>
              <a:rPr lang="vi-VN">
                <a:latin typeface="Open Sans" panose="020B0606030504020204" pitchFamily="2" charset="0"/>
                <a:ea typeface="Open Sans" panose="020B0606030504020204" pitchFamily="2" charset="0"/>
                <a:cs typeface="Open Sans" panose="020B0606030504020204" pitchFamily="2" charset="0"/>
              </a:rPr>
              <a:t>Kết quả khi sử dụng thư viện VnCoreNLP trên tập test: </a:t>
            </a:r>
          </a:p>
          <a:p>
            <a:pPr marL="114300" indent="0">
              <a:spcBef>
                <a:spcPts val="0"/>
              </a:spcBef>
              <a:buSzPts val="1800"/>
              <a:buNone/>
            </a:pPr>
            <a:r>
              <a:rPr lang="vi-VN" dirty="0">
                <a:latin typeface="Open Sans" panose="020B0606030504020204" pitchFamily="2" charset="0"/>
                <a:ea typeface="Open Sans" panose="020B0606030504020204" pitchFamily="2" charset="0"/>
                <a:cs typeface="Open Sans" panose="020B0606030504020204" pitchFamily="2" charset="0"/>
              </a:rPr>
              <a:t>		</a:t>
            </a:r>
            <a:r>
              <a:rPr lang="vi-VN" dirty="0" err="1">
                <a:latin typeface="Open Sans" panose="020B0606030504020204" pitchFamily="2" charset="0"/>
                <a:ea typeface="Open Sans" panose="020B0606030504020204" pitchFamily="2" charset="0"/>
                <a:cs typeface="Open Sans" panose="020B0606030504020204" pitchFamily="2" charset="0"/>
              </a:rPr>
              <a:t>Accuracy</a:t>
            </a:r>
            <a:r>
              <a:rPr lang="vi-VN" dirty="0">
                <a:latin typeface="Open Sans" panose="020B0606030504020204" pitchFamily="2" charset="0"/>
                <a:ea typeface="Open Sans" panose="020B0606030504020204" pitchFamily="2" charset="0"/>
                <a:cs typeface="Open Sans" panose="020B0606030504020204" pitchFamily="2" charset="0"/>
              </a:rPr>
              <a:t> </a:t>
            </a:r>
            <a:r>
              <a:rPr lang="vi-VN">
                <a:latin typeface="Open Sans" panose="020B0606030504020204" pitchFamily="2" charset="0"/>
                <a:ea typeface="Open Sans" panose="020B0606030504020204" pitchFamily="2" charset="0"/>
                <a:cs typeface="Open Sans" panose="020B0606030504020204" pitchFamily="2" charset="0"/>
              </a:rPr>
              <a:t>= </a:t>
            </a:r>
            <a:r>
              <a:rPr lang="en-US">
                <a:latin typeface="Open Sans" panose="020B0606030504020204" pitchFamily="2" charset="0"/>
                <a:ea typeface="Open Sans" panose="020B0606030504020204" pitchFamily="2" charset="0"/>
                <a:cs typeface="Open Sans" panose="020B0606030504020204" pitchFamily="2" charset="0"/>
              </a:rPr>
              <a:t>92</a:t>
            </a:r>
            <a:r>
              <a:rPr lang="vi-VN">
                <a:latin typeface="Open Sans" panose="020B0606030504020204" pitchFamily="2" charset="0"/>
                <a:ea typeface="Open Sans" panose="020B0606030504020204" pitchFamily="2" charset="0"/>
                <a:cs typeface="Open Sans" panose="020B0606030504020204" pitchFamily="2" charset="0"/>
              </a:rPr>
              <a:t>%</a:t>
            </a:r>
            <a:endParaRPr lang="vi-VN" dirty="0">
              <a:latin typeface="Open Sans" panose="020B0606030504020204" pitchFamily="2" charset="0"/>
              <a:ea typeface="Open Sans" panose="020B0606030504020204" pitchFamily="2" charset="0"/>
              <a:cs typeface="Open Sans" panose="020B0606030504020204" pitchFamily="2" charset="0"/>
            </a:endParaRPr>
          </a:p>
        </p:txBody>
      </p:sp>
      <p:graphicFrame>
        <p:nvGraphicFramePr>
          <p:cNvPr id="2" name="Google Shape;222;p24">
            <a:extLst>
              <a:ext uri="{FF2B5EF4-FFF2-40B4-BE49-F238E27FC236}">
                <a16:creationId xmlns:a16="http://schemas.microsoft.com/office/drawing/2014/main" id="{37B13E47-E2E2-858C-58DC-C440FBB37140}"/>
              </a:ext>
            </a:extLst>
          </p:cNvPr>
          <p:cNvGraphicFramePr/>
          <p:nvPr>
            <p:extLst>
              <p:ext uri="{D42A27DB-BD31-4B8C-83A1-F6EECF244321}">
                <p14:modId xmlns:p14="http://schemas.microsoft.com/office/powerpoint/2010/main" val="2367740919"/>
              </p:ext>
            </p:extLst>
          </p:nvPr>
        </p:nvGraphicFramePr>
        <p:xfrm>
          <a:off x="1629824" y="3225696"/>
          <a:ext cx="5335652" cy="1188630"/>
        </p:xfrm>
        <a:graphic>
          <a:graphicData uri="http://schemas.openxmlformats.org/drawingml/2006/table">
            <a:tbl>
              <a:tblPr>
                <a:noFill/>
              </a:tblPr>
              <a:tblGrid>
                <a:gridCol w="1343162">
                  <a:extLst>
                    <a:ext uri="{9D8B030D-6E8A-4147-A177-3AD203B41FA5}">
                      <a16:colId xmlns:a16="http://schemas.microsoft.com/office/drawing/2014/main" val="20000"/>
                    </a:ext>
                  </a:extLst>
                </a:gridCol>
                <a:gridCol w="984596">
                  <a:extLst>
                    <a:ext uri="{9D8B030D-6E8A-4147-A177-3AD203B41FA5}">
                      <a16:colId xmlns:a16="http://schemas.microsoft.com/office/drawing/2014/main" val="20001"/>
                    </a:ext>
                  </a:extLst>
                </a:gridCol>
                <a:gridCol w="1025814">
                  <a:extLst>
                    <a:ext uri="{9D8B030D-6E8A-4147-A177-3AD203B41FA5}">
                      <a16:colId xmlns:a16="http://schemas.microsoft.com/office/drawing/2014/main" val="20002"/>
                    </a:ext>
                  </a:extLst>
                </a:gridCol>
                <a:gridCol w="991040">
                  <a:extLst>
                    <a:ext uri="{9D8B030D-6E8A-4147-A177-3AD203B41FA5}">
                      <a16:colId xmlns:a16="http://schemas.microsoft.com/office/drawing/2014/main" val="20003"/>
                    </a:ext>
                  </a:extLst>
                </a:gridCol>
                <a:gridCol w="991040">
                  <a:extLst>
                    <a:ext uri="{9D8B030D-6E8A-4147-A177-3AD203B41FA5}">
                      <a16:colId xmlns:a16="http://schemas.microsoft.com/office/drawing/2014/main" val="2455882944"/>
                    </a:ext>
                  </a:extLst>
                </a:gridCol>
              </a:tblGrid>
              <a:tr h="368632">
                <a:tc>
                  <a:txBody>
                    <a:bodyPr/>
                    <a:lstStyle/>
                    <a:p>
                      <a:pPr marL="0" lvl="0" indent="0" algn="ctr" rtl="0">
                        <a:spcBef>
                          <a:spcPts val="0"/>
                        </a:spcBef>
                        <a:spcAft>
                          <a:spcPts val="0"/>
                        </a:spcAft>
                        <a:buNone/>
                      </a:pPr>
                      <a:r>
                        <a:rPr lang="vi">
                          <a:solidFill>
                            <a:schemeClr val="bg1"/>
                          </a:solidFill>
                        </a:rPr>
                        <a:t>       </a:t>
                      </a:r>
                      <a:endParaRPr>
                        <a:solidFill>
                          <a:schemeClr val="bg1"/>
                        </a:solidFill>
                      </a:endParaRPr>
                    </a:p>
                  </a:txBody>
                  <a:tcPr marL="91425" marR="91425" marT="91425" marB="91425"/>
                </a:tc>
                <a:tc>
                  <a:txBody>
                    <a:bodyPr/>
                    <a:lstStyle/>
                    <a:p>
                      <a:pPr marL="0" lvl="0" indent="0" algn="ctr" rtl="0">
                        <a:spcBef>
                          <a:spcPts val="0"/>
                        </a:spcBef>
                        <a:spcAft>
                          <a:spcPts val="0"/>
                        </a:spcAft>
                        <a:buNone/>
                      </a:pPr>
                      <a:r>
                        <a:rPr lang="vi">
                          <a:solidFill>
                            <a:schemeClr val="bg1"/>
                          </a:solidFill>
                          <a:latin typeface="Open Sans" panose="020B0606030504020204" pitchFamily="2" charset="0"/>
                          <a:ea typeface="Open Sans" panose="020B0606030504020204" pitchFamily="2" charset="0"/>
                          <a:cs typeface="Open Sans" panose="020B0606030504020204" pitchFamily="2" charset="0"/>
                        </a:rPr>
                        <a:t>Accuracy</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a:solidFill>
                            <a:schemeClr val="bg1"/>
                          </a:solidFill>
                        </a:rPr>
                        <a:t>F1-Score</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a:solidFill>
                            <a:schemeClr val="bg1"/>
                          </a:solidFill>
                        </a:rPr>
                        <a:t>Precision</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a:solidFill>
                            <a:schemeClr val="bg1"/>
                          </a:solidFill>
                        </a:rPr>
                        <a:t>Recall</a:t>
                      </a:r>
                      <a:endParaRPr dirty="0">
                        <a:solidFill>
                          <a:schemeClr val="bg1"/>
                        </a:solidFill>
                      </a:endParaRPr>
                    </a:p>
                  </a:txBody>
                  <a:tcPr marL="91425" marR="91425" marT="91425" marB="91425"/>
                </a:tc>
                <a:extLst>
                  <a:ext uri="{0D108BD9-81ED-4DB2-BD59-A6C34878D82A}">
                    <a16:rowId xmlns:a16="http://schemas.microsoft.com/office/drawing/2014/main" val="10000"/>
                  </a:ext>
                </a:extLst>
              </a:tr>
              <a:tr h="368632">
                <a:tc>
                  <a:txBody>
                    <a:bodyPr/>
                    <a:lstStyle/>
                    <a:p>
                      <a:pPr marL="0" lvl="0" indent="0" algn="ctr" rtl="0">
                        <a:spcBef>
                          <a:spcPts val="0"/>
                        </a:spcBef>
                        <a:spcAft>
                          <a:spcPts val="0"/>
                        </a:spcAft>
                        <a:buNone/>
                      </a:pPr>
                      <a:r>
                        <a:rPr lang="en-US">
                          <a:solidFill>
                            <a:schemeClr val="bg1"/>
                          </a:solidFill>
                        </a:rPr>
                        <a:t>HMM+Viterbi</a:t>
                      </a:r>
                      <a:endParaRPr>
                        <a:solidFill>
                          <a:schemeClr val="bg1"/>
                        </a:solidFill>
                      </a:endParaRPr>
                    </a:p>
                  </a:txBody>
                  <a:tcPr marL="91425" marR="91425" marT="91425" marB="91425"/>
                </a:tc>
                <a:tc>
                  <a:txBody>
                    <a:bodyPr/>
                    <a:lstStyle/>
                    <a:p>
                      <a:pPr marL="0" lvl="0" indent="0" algn="ctr" rtl="0">
                        <a:spcBef>
                          <a:spcPts val="0"/>
                        </a:spcBef>
                        <a:spcAft>
                          <a:spcPts val="0"/>
                        </a:spcAft>
                        <a:buNone/>
                      </a:pPr>
                      <a:r>
                        <a:rPr lang="en-US">
                          <a:solidFill>
                            <a:schemeClr val="bg1"/>
                          </a:solidFill>
                        </a:rPr>
                        <a:t>0.73</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vi-VN">
                          <a:solidFill>
                            <a:schemeClr val="bg1"/>
                          </a:solidFill>
                        </a:rPr>
                        <a:t>0.65</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vi-VN">
                          <a:solidFill>
                            <a:schemeClr val="bg1"/>
                          </a:solidFill>
                        </a:rPr>
                        <a:t>0.68</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a:solidFill>
                            <a:schemeClr val="bg1"/>
                          </a:solidFill>
                        </a:rPr>
                        <a:t>0.7</a:t>
                      </a:r>
                      <a:r>
                        <a:rPr lang="en-US" dirty="0">
                          <a:solidFill>
                            <a:schemeClr val="bg1"/>
                          </a:solidFill>
                        </a:rPr>
                        <a:t>1</a:t>
                      </a:r>
                      <a:endParaRPr dirty="0">
                        <a:solidFill>
                          <a:schemeClr val="bg1"/>
                        </a:solidFill>
                      </a:endParaRPr>
                    </a:p>
                  </a:txBody>
                  <a:tcPr marL="91425" marR="91425" marT="91425" marB="91425"/>
                </a:tc>
                <a:extLst>
                  <a:ext uri="{0D108BD9-81ED-4DB2-BD59-A6C34878D82A}">
                    <a16:rowId xmlns:a16="http://schemas.microsoft.com/office/drawing/2014/main" val="10001"/>
                  </a:ext>
                </a:extLst>
              </a:tr>
              <a:tr h="368632">
                <a:tc>
                  <a:txBody>
                    <a:bodyPr/>
                    <a:lstStyle/>
                    <a:p>
                      <a:pPr marL="0" lvl="0" indent="0" algn="ctr" rtl="0">
                        <a:spcBef>
                          <a:spcPts val="0"/>
                        </a:spcBef>
                        <a:spcAft>
                          <a:spcPts val="0"/>
                        </a:spcAft>
                        <a:buNone/>
                      </a:pPr>
                      <a:r>
                        <a:rPr lang="en-US" b="0" i="0">
                          <a:solidFill>
                            <a:schemeClr val="bg1"/>
                          </a:solidFill>
                          <a:effectLst/>
                          <a:latin typeface="-apple-system"/>
                        </a:rPr>
                        <a:t>VnCoreNLP</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a:solidFill>
                            <a:schemeClr val="bg1"/>
                          </a:solidFill>
                        </a:rPr>
                        <a:t>0.92</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a:solidFill>
                            <a:schemeClr val="bg1"/>
                          </a:solidFill>
                        </a:rPr>
                        <a:t>0.91</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a:solidFill>
                            <a:schemeClr val="bg1"/>
                          </a:solidFill>
                        </a:rPr>
                        <a:t>0.93</a:t>
                      </a:r>
                      <a:endParaRPr dirty="0">
                        <a:solidFill>
                          <a:schemeClr val="bg1"/>
                        </a:solidFill>
                      </a:endParaRPr>
                    </a:p>
                  </a:txBody>
                  <a:tcPr marL="91425" marR="91425" marT="91425" marB="91425"/>
                </a:tc>
                <a:tc>
                  <a:txBody>
                    <a:bodyPr/>
                    <a:lstStyle/>
                    <a:p>
                      <a:pPr marL="0" lvl="0" indent="0" algn="ctr" rtl="0">
                        <a:spcBef>
                          <a:spcPts val="0"/>
                        </a:spcBef>
                        <a:spcAft>
                          <a:spcPts val="0"/>
                        </a:spcAft>
                        <a:buNone/>
                      </a:pPr>
                      <a:r>
                        <a:rPr lang="en-US">
                          <a:solidFill>
                            <a:schemeClr val="bg1"/>
                          </a:solidFill>
                        </a:rPr>
                        <a:t>0.91</a:t>
                      </a:r>
                      <a:endParaRPr dirty="0">
                        <a:solidFill>
                          <a:schemeClr val="bg1"/>
                        </a:solidFill>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99460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D210908F-BBB1-DE7A-6CDB-266E5B7DB3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7" name="Google Shape;259;p28">
            <a:extLst>
              <a:ext uri="{FF2B5EF4-FFF2-40B4-BE49-F238E27FC236}">
                <a16:creationId xmlns:a16="http://schemas.microsoft.com/office/drawing/2014/main" id="{E5FC02F4-8B0E-BC2D-C1F9-EE82FFD9D900}"/>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latin typeface="PT Sans Narrow" panose="020B0506020203020204" pitchFamily="34" charset="0"/>
              </a:rPr>
              <a:t>M</a:t>
            </a:r>
            <a:r>
              <a:rPr lang="vi" b="1" dirty="0">
                <a:latin typeface="PT Sans Narrow" panose="020B0506020203020204" pitchFamily="34" charset="0"/>
              </a:rPr>
              <a:t>ột số ví dụ khác </a:t>
            </a:r>
            <a:endParaRPr b="1" dirty="0">
              <a:latin typeface="PT Sans Narrow" panose="020B0506020203020204" pitchFamily="34" charset="0"/>
            </a:endParaRPr>
          </a:p>
        </p:txBody>
      </p:sp>
      <p:pic>
        <p:nvPicPr>
          <p:cNvPr id="8" name="Google Shape;260;p28">
            <a:extLst>
              <a:ext uri="{FF2B5EF4-FFF2-40B4-BE49-F238E27FC236}">
                <a16:creationId xmlns:a16="http://schemas.microsoft.com/office/drawing/2014/main" id="{ACFEBFA2-6451-B6FF-323F-436933DDFCE2}"/>
              </a:ext>
            </a:extLst>
          </p:cNvPr>
          <p:cNvPicPr preferRelativeResize="0"/>
          <p:nvPr/>
        </p:nvPicPr>
        <p:blipFill rotWithShape="1">
          <a:blip r:embed="rId2">
            <a:alphaModFix/>
          </a:blip>
          <a:srcRect l="-815" t="-1143" b="34878"/>
          <a:stretch/>
        </p:blipFill>
        <p:spPr>
          <a:xfrm>
            <a:off x="0" y="1463501"/>
            <a:ext cx="8839199" cy="1681728"/>
          </a:xfrm>
          <a:prstGeom prst="rect">
            <a:avLst/>
          </a:prstGeom>
          <a:noFill/>
          <a:ln>
            <a:noFill/>
          </a:ln>
        </p:spPr>
      </p:pic>
    </p:spTree>
    <p:extLst>
      <p:ext uri="{BB962C8B-B14F-4D97-AF65-F5344CB8AC3E}">
        <p14:creationId xmlns:p14="http://schemas.microsoft.com/office/powerpoint/2010/main" val="4025195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9A005F0-2374-E7A1-4657-B42656441BC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5" name="Google Shape;265;p29">
            <a:extLst>
              <a:ext uri="{FF2B5EF4-FFF2-40B4-BE49-F238E27FC236}">
                <a16:creationId xmlns:a16="http://schemas.microsoft.com/office/drawing/2014/main" id="{79BB6C21-D558-081A-397A-59E9D42C7C71}"/>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latin typeface="PT Sans Narrow" panose="020B0506020203020204" pitchFamily="34" charset="0"/>
              </a:rPr>
              <a:t>Thông tin liên tham khảo </a:t>
            </a:r>
            <a:endParaRPr b="1" dirty="0">
              <a:latin typeface="PT Sans Narrow" panose="020B0506020203020204" pitchFamily="34" charset="0"/>
            </a:endParaRPr>
          </a:p>
        </p:txBody>
      </p:sp>
      <p:sp>
        <p:nvSpPr>
          <p:cNvPr id="2" name="Google Shape;253;p27">
            <a:extLst>
              <a:ext uri="{FF2B5EF4-FFF2-40B4-BE49-F238E27FC236}">
                <a16:creationId xmlns:a16="http://schemas.microsoft.com/office/drawing/2014/main" id="{871F2B37-9DE6-E8C7-78E4-C1DD1DFCB3CB}"/>
              </a:ext>
            </a:extLst>
          </p:cNvPr>
          <p:cNvSpPr txBox="1">
            <a:spLocks/>
          </p:cNvSpPr>
          <p:nvPr/>
        </p:nvSpPr>
        <p:spPr>
          <a:xfrm>
            <a:off x="179796" y="1323339"/>
            <a:ext cx="8520600" cy="1321200"/>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1pPr>
            <a:lvl2pPr marL="914400" marR="0" lvl="1"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2pPr>
            <a:lvl3pPr marL="1371600" marR="0" lvl="2"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3pPr>
            <a:lvl4pPr marL="1828800" marR="0" lvl="3"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4pPr>
            <a:lvl5pPr marL="2286000" marR="0" lvl="4"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5pPr>
            <a:lvl6pPr marL="2743200" marR="0" lvl="5"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6pPr>
            <a:lvl7pPr marL="3200400" marR="0" lvl="6"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7pPr>
            <a:lvl8pPr marL="3657600" marR="0" lvl="7"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8pPr>
            <a:lvl9pPr marL="4114800" marR="0" lvl="8"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9pPr>
          </a:lstStyle>
          <a:p>
            <a:pPr indent="-342900">
              <a:spcBef>
                <a:spcPts val="0"/>
              </a:spcBef>
              <a:buSzPts val="1800"/>
              <a:buFont typeface="Sniglet"/>
              <a:buChar char="-"/>
            </a:pPr>
            <a:r>
              <a:rPr lang="en-US" dirty="0"/>
              <a:t>[1] A. Taylor, M. Marcus, and B. Santorini, “The Penn Treebank: An Overview,” in Treebanks: Building and Using Parsed Corpora, A. </a:t>
            </a:r>
            <a:r>
              <a:rPr lang="en-US" dirty="0" err="1"/>
              <a:t>Abeillé</a:t>
            </a:r>
            <a:r>
              <a:rPr lang="en-US" dirty="0"/>
              <a:t>, Ed. Dordrecht: Springer Netherlands, 2003, pp. 5–22. </a:t>
            </a:r>
          </a:p>
          <a:p>
            <a:pPr indent="-342900">
              <a:spcBef>
                <a:spcPts val="0"/>
              </a:spcBef>
              <a:buSzPts val="1800"/>
              <a:buFont typeface="Sniglet"/>
              <a:buChar char="-"/>
            </a:pPr>
            <a:endParaRPr lang="en-US" dirty="0"/>
          </a:p>
          <a:p>
            <a:pPr indent="-342900">
              <a:spcBef>
                <a:spcPts val="0"/>
              </a:spcBef>
              <a:buSzPts val="1800"/>
              <a:buFont typeface="Sniglet"/>
              <a:buChar char="-"/>
            </a:pPr>
            <a:r>
              <a:rPr lang="en-US" dirty="0"/>
              <a:t>[2] “</a:t>
            </a:r>
            <a:r>
              <a:rPr lang="en-US" dirty="0" err="1"/>
              <a:t>VnCoreNLP</a:t>
            </a:r>
            <a:r>
              <a:rPr lang="en-US" dirty="0"/>
              <a:t>: A Vietnamese natural language processing toolkit” GitHub. https://github.com/vncorenlp/VnCoreNLP (accessed Jan. 30, 2021). </a:t>
            </a:r>
          </a:p>
          <a:p>
            <a:pPr indent="-342900">
              <a:spcBef>
                <a:spcPts val="0"/>
              </a:spcBef>
              <a:buSzPts val="1800"/>
              <a:buFont typeface="Sniglet"/>
              <a:buChar char="-"/>
            </a:pPr>
            <a:endParaRPr lang="en-US" dirty="0"/>
          </a:p>
          <a:p>
            <a:pPr indent="-342900">
              <a:spcBef>
                <a:spcPts val="0"/>
              </a:spcBef>
              <a:buSzPts val="1800"/>
              <a:buFont typeface="Sniglet"/>
              <a:buChar char="-"/>
            </a:pPr>
            <a:r>
              <a:rPr lang="en-US" dirty="0"/>
              <a:t>[3] “Speech and Language Processing.” https://web.stanford.edu/~jurafsky/slp3/ (accessed Jan. 30, 2021).</a:t>
            </a:r>
            <a:endParaRPr lang="vi-VN" dirty="0">
              <a:latin typeface="Open Sans" panose="020B0606030504020204" pitchFamily="2" charset="0"/>
              <a:ea typeface="Open Sans" panose="020B0606030504020204" pitchFamily="2" charset="0"/>
              <a:cs typeface="Open Sans" panose="020B0606030504020204" pitchFamily="2" charset="0"/>
            </a:endParaRPr>
          </a:p>
        </p:txBody>
      </p:sp>
    </p:spTree>
    <p:extLst>
      <p:ext uri="{BB962C8B-B14F-4D97-AF65-F5344CB8AC3E}">
        <p14:creationId xmlns:p14="http://schemas.microsoft.com/office/powerpoint/2010/main" val="864122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FA446F-91BC-507C-5602-E5A82872CF2E}"/>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10068AFC-CBBB-A7F5-DB8E-73458B6EBE08}"/>
              </a:ext>
            </a:extLst>
          </p:cNvPr>
          <p:cNvSpPr>
            <a:spLocks noGrp="1"/>
          </p:cNvSpPr>
          <p:nvPr>
            <p:ph type="body" idx="1"/>
          </p:nvPr>
        </p:nvSpPr>
        <p:spPr/>
        <p:txBody>
          <a:bodyPr/>
          <a:lstStyle/>
          <a:p>
            <a:endParaRPr lang="en-US"/>
          </a:p>
        </p:txBody>
      </p:sp>
      <p:sp>
        <p:nvSpPr>
          <p:cNvPr id="4" name="Chỗ dành sẵn cho Số hiệu Bản chiếu 3">
            <a:extLst>
              <a:ext uri="{FF2B5EF4-FFF2-40B4-BE49-F238E27FC236}">
                <a16:creationId xmlns:a16="http://schemas.microsoft.com/office/drawing/2014/main" id="{38CC5EF8-8178-E5CA-42CD-197A4B4BDC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5" name="Google Shape;273;p30">
            <a:extLst>
              <a:ext uri="{FF2B5EF4-FFF2-40B4-BE49-F238E27FC236}">
                <a16:creationId xmlns:a16="http://schemas.microsoft.com/office/drawing/2014/main" id="{1156FBF5-5E21-D73F-01F1-21636C3D77EC}"/>
              </a:ext>
            </a:extLst>
          </p:cNvPr>
          <p:cNvPicPr preferRelativeResize="0"/>
          <p:nvPr/>
        </p:nvPicPr>
        <p:blipFill>
          <a:blip r:embed="rId2">
            <a:alphaModFix/>
          </a:blip>
          <a:stretch>
            <a:fillRect/>
          </a:stretch>
        </p:blipFill>
        <p:spPr>
          <a:xfrm>
            <a:off x="75667" y="88062"/>
            <a:ext cx="8869125" cy="4967375"/>
          </a:xfrm>
          <a:prstGeom prst="rect">
            <a:avLst/>
          </a:prstGeom>
          <a:noFill/>
          <a:ln>
            <a:noFill/>
          </a:ln>
        </p:spPr>
      </p:pic>
    </p:spTree>
    <p:extLst>
      <p:ext uri="{BB962C8B-B14F-4D97-AF65-F5344CB8AC3E}">
        <p14:creationId xmlns:p14="http://schemas.microsoft.com/office/powerpoint/2010/main" val="196462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latin typeface="PT Sans Narrow" panose="020B0506020203020204" pitchFamily="34" charset="0"/>
              </a:rPr>
              <a:t>1.</a:t>
            </a:r>
            <a:endParaRPr sz="6000" b="1" dirty="0">
              <a:latin typeface="PT Sans Narrow" panose="020B0506020203020204" pitchFamily="34" charset="0"/>
            </a:endParaRPr>
          </a:p>
          <a:p>
            <a:pPr marL="0" lvl="0" indent="0" algn="ctr" rtl="0">
              <a:spcBef>
                <a:spcPts val="0"/>
              </a:spcBef>
              <a:spcAft>
                <a:spcPts val="0"/>
              </a:spcAft>
              <a:buNone/>
            </a:pPr>
            <a:endParaRPr b="1" dirty="0">
              <a:latin typeface="PT Sans Narrow" panose="020B0506020203020204" pitchFamily="34" charset="0"/>
            </a:endParaRPr>
          </a:p>
          <a:p>
            <a:pPr marL="0" lvl="0" indent="0" algn="ctr" rtl="0">
              <a:spcBef>
                <a:spcPts val="0"/>
              </a:spcBef>
              <a:spcAft>
                <a:spcPts val="0"/>
              </a:spcAft>
              <a:buNone/>
            </a:pPr>
            <a:r>
              <a:rPr lang="vi" b="1" dirty="0">
                <a:latin typeface="PT Sans Narrow" panose="020B0506020203020204" pitchFamily="34" charset="0"/>
              </a:rPr>
              <a:t>Giới thiệu đề tài</a:t>
            </a:r>
            <a:endParaRPr b="1" dirty="0">
              <a:latin typeface="PT Sans Narrow" panose="020B0506020203020204" pitchFamily="34" charset="0"/>
            </a:endParaRPr>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8" name="Tiêu đề phụ 7">
            <a:extLst>
              <a:ext uri="{FF2B5EF4-FFF2-40B4-BE49-F238E27FC236}">
                <a16:creationId xmlns:a16="http://schemas.microsoft.com/office/drawing/2014/main" id="{D71B140D-417E-F338-F26B-484ED27D6BF9}"/>
              </a:ext>
            </a:extLst>
          </p:cNvPr>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5" name="Hộp Văn bản 4">
            <a:extLst>
              <a:ext uri="{FF2B5EF4-FFF2-40B4-BE49-F238E27FC236}">
                <a16:creationId xmlns:a16="http://schemas.microsoft.com/office/drawing/2014/main" id="{56F56336-7CDD-F095-53D4-1CA6DDE27CD4}"/>
              </a:ext>
            </a:extLst>
          </p:cNvPr>
          <p:cNvSpPr txBox="1"/>
          <p:nvPr/>
        </p:nvSpPr>
        <p:spPr>
          <a:xfrm>
            <a:off x="418832" y="1409820"/>
            <a:ext cx="8443813" cy="1723549"/>
          </a:xfrm>
          <a:prstGeom prst="rect">
            <a:avLst/>
          </a:prstGeom>
          <a:noFill/>
        </p:spPr>
        <p:txBody>
          <a:bodyPr wrap="square">
            <a:spAutoFit/>
          </a:bodyPr>
          <a:lstStyle/>
          <a:p>
            <a:pPr marL="0" lvl="0" indent="0" algn="l" rtl="0">
              <a:spcBef>
                <a:spcPts val="0"/>
              </a:spcBef>
              <a:spcAft>
                <a:spcPts val="0"/>
              </a:spcAft>
              <a:buNone/>
            </a:pP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Tách</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từ</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và</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gán</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nhãn</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từ</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loại</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là</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một</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bài</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toán</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có</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thể</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xem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là</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bài</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toán</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nhập</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môn cho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xử</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lý</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ngôn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ngữ</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tự</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nhiên.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Nó</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đặt</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nền</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móng</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cho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việc</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xây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dựng</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những</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bài</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toán</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phức</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tạp</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hơn như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dịch</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máy</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hay phân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tích</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giọng</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nói</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p>
          <a:p>
            <a:pPr marL="0" lvl="0" indent="0" algn="l" rtl="0">
              <a:spcBef>
                <a:spcPts val="1200"/>
              </a:spcBef>
              <a:spcAft>
                <a:spcPts val="1200"/>
              </a:spcAft>
              <a:buNone/>
            </a:pP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Nhóm</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sẽ</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báo</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cáo</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về</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những</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công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đoạn</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nhóm</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đã</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thực</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hiện</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để</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tạo</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ra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một</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bộ</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gán</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nhãn</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từ</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loại</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dựa</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trên mô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hình</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markov</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ẩn</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cũng</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như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giới</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thiệu</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về</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những</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kĩ</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thuật</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mà</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nhóm</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sử</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vi-V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dụng</a:t>
            </a:r>
            <a:r>
              <a:rPr lang="vi-V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6"/>
          <p:cNvSpPr/>
          <p:nvPr/>
        </p:nvSpPr>
        <p:spPr>
          <a:xfrm>
            <a:off x="234768" y="86075"/>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6" name="Google Shape;84;p15">
            <a:extLst>
              <a:ext uri="{FF2B5EF4-FFF2-40B4-BE49-F238E27FC236}">
                <a16:creationId xmlns:a16="http://schemas.microsoft.com/office/drawing/2014/main" id="{1C8AC8AF-3B4B-8366-8628-21135770AC84}"/>
              </a:ext>
            </a:extLst>
          </p:cNvPr>
          <p:cNvSpPr txBox="1"/>
          <p:nvPr/>
        </p:nvSpPr>
        <p:spPr>
          <a:xfrm>
            <a:off x="430402" y="119354"/>
            <a:ext cx="490393"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solidFill>
                  <a:schemeClr val="bg1"/>
                </a:solidFill>
              </a:rPr>
              <a:t>2</a:t>
            </a:r>
            <a:endParaRPr sz="3600" dirty="0">
              <a:solidFill>
                <a:schemeClr val="bg1"/>
              </a:solidFill>
            </a:endParaRPr>
          </a:p>
        </p:txBody>
      </p:sp>
      <p:sp>
        <p:nvSpPr>
          <p:cNvPr id="7" name="Google Shape;96;p16">
            <a:extLst>
              <a:ext uri="{FF2B5EF4-FFF2-40B4-BE49-F238E27FC236}">
                <a16:creationId xmlns:a16="http://schemas.microsoft.com/office/drawing/2014/main" id="{940D88AB-5DB5-27F3-62ED-E611ABB60739}"/>
              </a:ext>
            </a:extLst>
          </p:cNvPr>
          <p:cNvSpPr txBox="1">
            <a:spLocks noGrp="1"/>
          </p:cNvSpPr>
          <p:nvPr>
            <p:ph type="title"/>
          </p:nvPr>
        </p:nvSpPr>
        <p:spPr>
          <a:xfrm>
            <a:off x="1136850" y="222587"/>
            <a:ext cx="63216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latin typeface="PT Sans Narrow" panose="020B0506020203020204" pitchFamily="34" charset="0"/>
              </a:rPr>
              <a:t>Thống kê dữ liệu</a:t>
            </a:r>
            <a:endParaRPr b="1" dirty="0">
              <a:latin typeface="PT Sans Narrow" panose="020B0506020203020204" pitchFamily="34" charset="0"/>
            </a:endParaRPr>
          </a:p>
        </p:txBody>
      </p:sp>
      <p:sp>
        <p:nvSpPr>
          <p:cNvPr id="8" name="Google Shape;97;p16">
            <a:extLst>
              <a:ext uri="{FF2B5EF4-FFF2-40B4-BE49-F238E27FC236}">
                <a16:creationId xmlns:a16="http://schemas.microsoft.com/office/drawing/2014/main" id="{2AB6D50A-7A5A-95A3-CA2C-86595C2DD44C}"/>
              </a:ext>
            </a:extLst>
          </p:cNvPr>
          <p:cNvSpPr txBox="1">
            <a:spLocks noGrp="1"/>
          </p:cNvSpPr>
          <p:nvPr>
            <p:ph type="body" idx="1"/>
          </p:nvPr>
        </p:nvSpPr>
        <p:spPr>
          <a:xfrm>
            <a:off x="234768" y="1290119"/>
            <a:ext cx="4752000" cy="2676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vi" sz="1570" b="1" dirty="0">
                <a:latin typeface="Arial"/>
                <a:ea typeface="Arial"/>
                <a:cs typeface="Arial"/>
                <a:sym typeface="Arial"/>
              </a:rPr>
              <a:t>- Bộ dữ liệu sau khi được gán nhãn </a:t>
            </a:r>
            <a:endParaRPr sz="1570" b="1" dirty="0">
              <a:latin typeface="Arial"/>
              <a:ea typeface="Arial"/>
              <a:cs typeface="Arial"/>
              <a:sym typeface="Arial"/>
            </a:endParaRPr>
          </a:p>
          <a:p>
            <a:pPr marL="0" lvl="0" indent="0" algn="l" rtl="0">
              <a:lnSpc>
                <a:spcPct val="95000"/>
              </a:lnSpc>
              <a:spcBef>
                <a:spcPts val="1200"/>
              </a:spcBef>
              <a:spcAft>
                <a:spcPts val="0"/>
              </a:spcAft>
              <a:buClr>
                <a:schemeClr val="dk2"/>
              </a:buClr>
              <a:buSzPts val="770"/>
              <a:buFont typeface="Arial"/>
              <a:buNone/>
            </a:pPr>
            <a:r>
              <a:rPr lang="vi" sz="1570" dirty="0">
                <a:latin typeface="Arial"/>
                <a:ea typeface="Arial"/>
                <a:cs typeface="Arial"/>
                <a:sym typeface="Arial"/>
              </a:rPr>
              <a:t>-</a:t>
            </a:r>
            <a:r>
              <a:rPr lang="vi" sz="1290" dirty="0">
                <a:latin typeface="Arial"/>
                <a:ea typeface="Arial"/>
                <a:cs typeface="Arial"/>
                <a:sym typeface="Arial"/>
              </a:rPr>
              <a:t> </a:t>
            </a:r>
            <a:r>
              <a:rPr lang="vi" sz="1570" dirty="0">
                <a:latin typeface="Arial"/>
                <a:ea typeface="Arial"/>
                <a:cs typeface="Arial"/>
                <a:sym typeface="Arial"/>
              </a:rPr>
              <a:t>Chứa 4</a:t>
            </a:r>
            <a:r>
              <a:rPr lang="en-US" sz="1570" dirty="0">
                <a:latin typeface="Arial"/>
                <a:ea typeface="Arial"/>
                <a:cs typeface="Arial"/>
                <a:sym typeface="Arial"/>
              </a:rPr>
              <a:t>5</a:t>
            </a:r>
            <a:r>
              <a:rPr lang="vi" sz="1570" dirty="0">
                <a:latin typeface="Arial"/>
                <a:ea typeface="Arial"/>
                <a:cs typeface="Arial"/>
                <a:sym typeface="Arial"/>
              </a:rPr>
              <a:t> câu đơn phát sinh từ 64 từ khác nhau trong đó có 34 từ ghép(~53,125%)</a:t>
            </a:r>
            <a:endParaRPr sz="1570" dirty="0">
              <a:latin typeface="Arial"/>
              <a:ea typeface="Arial"/>
              <a:cs typeface="Arial"/>
              <a:sym typeface="Arial"/>
            </a:endParaRPr>
          </a:p>
          <a:p>
            <a:pPr marL="0" lvl="0" indent="0" algn="l" rtl="0">
              <a:lnSpc>
                <a:spcPct val="95000"/>
              </a:lnSpc>
              <a:spcBef>
                <a:spcPts val="1200"/>
              </a:spcBef>
              <a:spcAft>
                <a:spcPts val="0"/>
              </a:spcAft>
              <a:buClr>
                <a:schemeClr val="dk2"/>
              </a:buClr>
              <a:buSzPts val="770"/>
              <a:buFont typeface="Arial"/>
              <a:buNone/>
            </a:pPr>
            <a:r>
              <a:rPr lang="vi" sz="1570" dirty="0">
                <a:latin typeface="Arial"/>
                <a:ea typeface="Arial"/>
                <a:cs typeface="Arial"/>
                <a:sym typeface="Arial"/>
              </a:rPr>
              <a:t>- Nhóm chia lấy 3</a:t>
            </a:r>
            <a:r>
              <a:rPr lang="en-US" sz="1570" dirty="0">
                <a:latin typeface="Arial"/>
                <a:ea typeface="Arial"/>
                <a:cs typeface="Arial"/>
                <a:sym typeface="Arial"/>
              </a:rPr>
              <a:t>5</a:t>
            </a:r>
            <a:r>
              <a:rPr lang="vi" sz="1570" dirty="0">
                <a:latin typeface="Arial"/>
                <a:ea typeface="Arial"/>
                <a:cs typeface="Arial"/>
                <a:sym typeface="Arial"/>
              </a:rPr>
              <a:t> trong 4</a:t>
            </a:r>
            <a:r>
              <a:rPr lang="en-US" sz="1570" dirty="0">
                <a:latin typeface="Arial"/>
                <a:ea typeface="Arial"/>
                <a:cs typeface="Arial"/>
                <a:sym typeface="Arial"/>
              </a:rPr>
              <a:t>5</a:t>
            </a:r>
            <a:r>
              <a:rPr lang="vi" sz="1570" dirty="0">
                <a:latin typeface="Arial"/>
                <a:ea typeface="Arial"/>
                <a:cs typeface="Arial"/>
                <a:sym typeface="Arial"/>
              </a:rPr>
              <a:t> câu để làm bộ train , còn </a:t>
            </a:r>
            <a:r>
              <a:rPr lang="en-US" sz="1570" dirty="0">
                <a:latin typeface="Arial"/>
                <a:ea typeface="Arial"/>
                <a:cs typeface="Arial"/>
                <a:sym typeface="Arial"/>
              </a:rPr>
              <a:t>10</a:t>
            </a:r>
            <a:r>
              <a:rPr lang="vi" sz="1570" dirty="0">
                <a:latin typeface="Arial"/>
                <a:ea typeface="Arial"/>
                <a:cs typeface="Arial"/>
                <a:sym typeface="Arial"/>
              </a:rPr>
              <a:t> câu còn lại nhóm sử dụng làm bộ test.</a:t>
            </a:r>
            <a:endParaRPr sz="1570" dirty="0">
              <a:latin typeface="Arial"/>
              <a:ea typeface="Arial"/>
              <a:cs typeface="Arial"/>
              <a:sym typeface="Arial"/>
            </a:endParaRPr>
          </a:p>
          <a:p>
            <a:pPr marL="0" lvl="0" indent="0" algn="l" rtl="0">
              <a:lnSpc>
                <a:spcPct val="95000"/>
              </a:lnSpc>
              <a:spcBef>
                <a:spcPts val="1200"/>
              </a:spcBef>
              <a:spcAft>
                <a:spcPts val="0"/>
              </a:spcAft>
              <a:buClr>
                <a:schemeClr val="dk2"/>
              </a:buClr>
              <a:buSzPts val="770"/>
              <a:buFont typeface="Arial"/>
              <a:buNone/>
            </a:pPr>
            <a:r>
              <a:rPr lang="vi" sz="1570" dirty="0">
                <a:latin typeface="Arial"/>
                <a:ea typeface="Arial"/>
                <a:cs typeface="Arial"/>
                <a:sym typeface="Arial"/>
              </a:rPr>
              <a:t>- Với tổng cộng 1353 từ chia đều cho 4</a:t>
            </a:r>
            <a:r>
              <a:rPr lang="en-US" sz="1570" dirty="0">
                <a:latin typeface="Arial"/>
                <a:ea typeface="Arial"/>
                <a:cs typeface="Arial"/>
                <a:sym typeface="Arial"/>
              </a:rPr>
              <a:t>5</a:t>
            </a:r>
            <a:r>
              <a:rPr lang="vi" sz="1570" dirty="0">
                <a:latin typeface="Arial"/>
                <a:ea typeface="Arial"/>
                <a:cs typeface="Arial"/>
                <a:sym typeface="Arial"/>
              </a:rPr>
              <a:t> câu, không bao gồm kí tự đặc biệt .</a:t>
            </a:r>
            <a:endParaRPr sz="1570" dirty="0">
              <a:latin typeface="Arial"/>
              <a:ea typeface="Arial"/>
              <a:cs typeface="Arial"/>
              <a:sym typeface="Arial"/>
            </a:endParaRPr>
          </a:p>
          <a:p>
            <a:pPr marL="0" lvl="0" indent="0" algn="l" rtl="0">
              <a:lnSpc>
                <a:spcPct val="95000"/>
              </a:lnSpc>
              <a:spcBef>
                <a:spcPts val="1200"/>
              </a:spcBef>
              <a:spcAft>
                <a:spcPts val="1200"/>
              </a:spcAft>
              <a:buSzPts val="770"/>
              <a:buNone/>
            </a:pPr>
            <a:endParaRPr sz="1560" dirty="0"/>
          </a:p>
        </p:txBody>
      </p:sp>
      <p:pic>
        <p:nvPicPr>
          <p:cNvPr id="9" name="Google Shape;95;p16" title="Points scored">
            <a:extLst>
              <a:ext uri="{FF2B5EF4-FFF2-40B4-BE49-F238E27FC236}">
                <a16:creationId xmlns:a16="http://schemas.microsoft.com/office/drawing/2014/main" id="{D428F872-E334-98AB-7340-F028E2DB83E4}"/>
              </a:ext>
            </a:extLst>
          </p:cNvPr>
          <p:cNvPicPr preferRelativeResize="0"/>
          <p:nvPr/>
        </p:nvPicPr>
        <p:blipFill>
          <a:blip r:embed="rId3">
            <a:alphaModFix/>
          </a:blip>
          <a:stretch>
            <a:fillRect/>
          </a:stretch>
        </p:blipFill>
        <p:spPr>
          <a:xfrm>
            <a:off x="4986768" y="669381"/>
            <a:ext cx="4116132" cy="267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6"/>
          <p:cNvSpPr/>
          <p:nvPr/>
        </p:nvSpPr>
        <p:spPr>
          <a:xfrm>
            <a:off x="234768" y="86075"/>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6" name="Google Shape;84;p15">
            <a:extLst>
              <a:ext uri="{FF2B5EF4-FFF2-40B4-BE49-F238E27FC236}">
                <a16:creationId xmlns:a16="http://schemas.microsoft.com/office/drawing/2014/main" id="{1C8AC8AF-3B4B-8366-8628-21135770AC84}"/>
              </a:ext>
            </a:extLst>
          </p:cNvPr>
          <p:cNvSpPr txBox="1"/>
          <p:nvPr/>
        </p:nvSpPr>
        <p:spPr>
          <a:xfrm>
            <a:off x="430402" y="119354"/>
            <a:ext cx="490393"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solidFill>
                  <a:schemeClr val="bg1"/>
                </a:solidFill>
              </a:rPr>
              <a:t>2</a:t>
            </a:r>
            <a:endParaRPr sz="3600" dirty="0">
              <a:solidFill>
                <a:schemeClr val="bg1"/>
              </a:solidFill>
            </a:endParaRPr>
          </a:p>
        </p:txBody>
      </p:sp>
      <p:sp>
        <p:nvSpPr>
          <p:cNvPr id="7" name="Google Shape;96;p16">
            <a:extLst>
              <a:ext uri="{FF2B5EF4-FFF2-40B4-BE49-F238E27FC236}">
                <a16:creationId xmlns:a16="http://schemas.microsoft.com/office/drawing/2014/main" id="{940D88AB-5DB5-27F3-62ED-E611ABB60739}"/>
              </a:ext>
            </a:extLst>
          </p:cNvPr>
          <p:cNvSpPr txBox="1">
            <a:spLocks noGrp="1"/>
          </p:cNvSpPr>
          <p:nvPr>
            <p:ph type="title"/>
          </p:nvPr>
        </p:nvSpPr>
        <p:spPr>
          <a:xfrm>
            <a:off x="1136850" y="222587"/>
            <a:ext cx="63216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latin typeface="PT Sans Narrow" panose="020B0506020203020204" pitchFamily="34" charset="0"/>
              </a:rPr>
              <a:t>Thống kê dữ liệu</a:t>
            </a:r>
            <a:endParaRPr b="1" dirty="0">
              <a:latin typeface="PT Sans Narrow" panose="020B0506020203020204" pitchFamily="34" charset="0"/>
            </a:endParaRPr>
          </a:p>
        </p:txBody>
      </p:sp>
      <p:sp>
        <p:nvSpPr>
          <p:cNvPr id="8" name="Google Shape;97;p16">
            <a:extLst>
              <a:ext uri="{FF2B5EF4-FFF2-40B4-BE49-F238E27FC236}">
                <a16:creationId xmlns:a16="http://schemas.microsoft.com/office/drawing/2014/main" id="{2AB6D50A-7A5A-95A3-CA2C-86595C2DD44C}"/>
              </a:ext>
            </a:extLst>
          </p:cNvPr>
          <p:cNvSpPr txBox="1">
            <a:spLocks noGrp="1"/>
          </p:cNvSpPr>
          <p:nvPr>
            <p:ph type="body" idx="1"/>
          </p:nvPr>
        </p:nvSpPr>
        <p:spPr>
          <a:xfrm>
            <a:off x="234768" y="1290119"/>
            <a:ext cx="4752000" cy="2676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vi-VN" sz="1400">
                <a:latin typeface="+mn-lt"/>
                <a:ea typeface="Arial"/>
                <a:cs typeface="Arial"/>
                <a:sym typeface="Arial"/>
              </a:rPr>
              <a:t>Câu có số từ nhiều nhất: 117</a:t>
            </a:r>
            <a:endParaRPr lang="en-US" sz="1400">
              <a:latin typeface="+mn-lt"/>
              <a:ea typeface="Arial"/>
              <a:cs typeface="Arial"/>
              <a:sym typeface="Arial"/>
            </a:endParaRPr>
          </a:p>
          <a:p>
            <a:pPr marL="0" lvl="0" indent="0" algn="l" rtl="0">
              <a:lnSpc>
                <a:spcPct val="95000"/>
              </a:lnSpc>
              <a:spcBef>
                <a:spcPts val="0"/>
              </a:spcBef>
              <a:spcAft>
                <a:spcPts val="0"/>
              </a:spcAft>
              <a:buSzPts val="770"/>
              <a:buNone/>
            </a:pPr>
            <a:r>
              <a:rPr lang="vi-VN" sz="1400">
                <a:latin typeface="+mn-lt"/>
              </a:rPr>
              <a:t>Câu có số từ ít nhất: 4</a:t>
            </a:r>
            <a:endParaRPr sz="1400" dirty="0">
              <a:latin typeface="+mn-lt"/>
            </a:endParaRPr>
          </a:p>
        </p:txBody>
      </p:sp>
      <p:pic>
        <p:nvPicPr>
          <p:cNvPr id="4" name="Hình ảnh 3">
            <a:extLst>
              <a:ext uri="{FF2B5EF4-FFF2-40B4-BE49-F238E27FC236}">
                <a16:creationId xmlns:a16="http://schemas.microsoft.com/office/drawing/2014/main" id="{8A6775D8-26EA-E74D-B6DE-731F05CB3EA5}"/>
              </a:ext>
            </a:extLst>
          </p:cNvPr>
          <p:cNvPicPr>
            <a:picLocks noChangeAspect="1"/>
          </p:cNvPicPr>
          <p:nvPr/>
        </p:nvPicPr>
        <p:blipFill>
          <a:blip r:embed="rId3"/>
          <a:stretch>
            <a:fillRect/>
          </a:stretch>
        </p:blipFill>
        <p:spPr>
          <a:xfrm>
            <a:off x="395652" y="2129917"/>
            <a:ext cx="8108950" cy="2235053"/>
          </a:xfrm>
          <a:prstGeom prst="rect">
            <a:avLst/>
          </a:prstGeom>
        </p:spPr>
      </p:pic>
    </p:spTree>
    <p:extLst>
      <p:ext uri="{BB962C8B-B14F-4D97-AF65-F5344CB8AC3E}">
        <p14:creationId xmlns:p14="http://schemas.microsoft.com/office/powerpoint/2010/main" val="425748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6"/>
          <p:cNvSpPr/>
          <p:nvPr/>
        </p:nvSpPr>
        <p:spPr>
          <a:xfrm>
            <a:off x="234768" y="86075"/>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6" name="Google Shape;84;p15">
            <a:extLst>
              <a:ext uri="{FF2B5EF4-FFF2-40B4-BE49-F238E27FC236}">
                <a16:creationId xmlns:a16="http://schemas.microsoft.com/office/drawing/2014/main" id="{1C8AC8AF-3B4B-8366-8628-21135770AC84}"/>
              </a:ext>
            </a:extLst>
          </p:cNvPr>
          <p:cNvSpPr txBox="1"/>
          <p:nvPr/>
        </p:nvSpPr>
        <p:spPr>
          <a:xfrm>
            <a:off x="430402" y="119354"/>
            <a:ext cx="490393"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solidFill>
                  <a:schemeClr val="bg1"/>
                </a:solidFill>
              </a:rPr>
              <a:t>3</a:t>
            </a:r>
            <a:endParaRPr sz="3600" dirty="0">
              <a:solidFill>
                <a:schemeClr val="bg1"/>
              </a:solidFill>
            </a:endParaRPr>
          </a:p>
        </p:txBody>
      </p:sp>
      <p:sp>
        <p:nvSpPr>
          <p:cNvPr id="7" name="Google Shape;96;p16">
            <a:extLst>
              <a:ext uri="{FF2B5EF4-FFF2-40B4-BE49-F238E27FC236}">
                <a16:creationId xmlns:a16="http://schemas.microsoft.com/office/drawing/2014/main" id="{940D88AB-5DB5-27F3-62ED-E611ABB60739}"/>
              </a:ext>
            </a:extLst>
          </p:cNvPr>
          <p:cNvSpPr txBox="1">
            <a:spLocks noGrp="1"/>
          </p:cNvSpPr>
          <p:nvPr>
            <p:ph type="title"/>
          </p:nvPr>
        </p:nvSpPr>
        <p:spPr>
          <a:xfrm>
            <a:off x="1136850" y="222587"/>
            <a:ext cx="63216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latin typeface="PT Sans Narrow" panose="020B0506020203020204" pitchFamily="34" charset="0"/>
              </a:rPr>
              <a:t>Tiền xử lý</a:t>
            </a:r>
            <a:endParaRPr b="1" dirty="0">
              <a:latin typeface="PT Sans Narrow" panose="020B0506020203020204" pitchFamily="34" charset="0"/>
            </a:endParaRPr>
          </a:p>
        </p:txBody>
      </p:sp>
      <p:sp>
        <p:nvSpPr>
          <p:cNvPr id="5" name="Google Shape;103;p17">
            <a:extLst>
              <a:ext uri="{FF2B5EF4-FFF2-40B4-BE49-F238E27FC236}">
                <a16:creationId xmlns:a16="http://schemas.microsoft.com/office/drawing/2014/main" id="{E0293EE4-8492-9227-7A5F-68EA81395596}"/>
              </a:ext>
            </a:extLst>
          </p:cNvPr>
          <p:cNvSpPr txBox="1">
            <a:spLocks noGrp="1"/>
          </p:cNvSpPr>
          <p:nvPr>
            <p:ph type="body" idx="1"/>
          </p:nvPr>
        </p:nvSpPr>
        <p:spPr>
          <a:xfrm>
            <a:off x="141862" y="11740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dirty="0">
                <a:latin typeface="Open Sans" panose="020B0606030504020204" pitchFamily="2" charset="0"/>
                <a:ea typeface="Open Sans" panose="020B0606030504020204" pitchFamily="2" charset="0"/>
                <a:cs typeface="Open Sans" panose="020B0606030504020204" pitchFamily="2" charset="0"/>
              </a:rPr>
              <a:t>Đầu tiên là thực hiện đưa các từ trong ngữ liệu về chữ thường và loại bỏ dấu “.”   </a:t>
            </a:r>
            <a:endParaRPr dirty="0">
              <a:latin typeface="Open Sans" panose="020B0606030504020204" pitchFamily="2" charset="0"/>
              <a:ea typeface="Open Sans" panose="020B0606030504020204" pitchFamily="2" charset="0"/>
              <a:cs typeface="Open Sans" panose="020B0606030504020204" pitchFamily="2" charset="0"/>
            </a:endParaRPr>
          </a:p>
          <a:p>
            <a:pPr marL="457200" lvl="0" indent="-342900" algn="l" rtl="0">
              <a:spcBef>
                <a:spcPts val="0"/>
              </a:spcBef>
              <a:spcAft>
                <a:spcPts val="0"/>
              </a:spcAft>
              <a:buSzPts val="1800"/>
              <a:buChar char="-"/>
            </a:pPr>
            <a:r>
              <a:rPr lang="vi" dirty="0">
                <a:latin typeface="Open Sans" panose="020B0606030504020204" pitchFamily="2" charset="0"/>
                <a:ea typeface="Open Sans" panose="020B0606030504020204" pitchFamily="2" charset="0"/>
                <a:cs typeface="Open Sans" panose="020B0606030504020204" pitchFamily="2" charset="0"/>
              </a:rPr>
              <a:t>Tạo một danh sách câu đã  tách các từ ghép bằng cách thủ công và kiểm tra chính tả cũng như ngữ cảnh của các câu .</a:t>
            </a:r>
            <a:endParaRPr dirty="0">
              <a:latin typeface="Open Sans" panose="020B0606030504020204" pitchFamily="2" charset="0"/>
              <a:ea typeface="Open Sans" panose="020B0606030504020204" pitchFamily="2" charset="0"/>
              <a:cs typeface="Open Sans" panose="020B0606030504020204" pitchFamily="2" charset="0"/>
            </a:endParaRPr>
          </a:p>
        </p:txBody>
      </p:sp>
    </p:spTree>
    <p:extLst>
      <p:ext uri="{BB962C8B-B14F-4D97-AF65-F5344CB8AC3E}">
        <p14:creationId xmlns:p14="http://schemas.microsoft.com/office/powerpoint/2010/main" val="65017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6"/>
          <p:cNvSpPr/>
          <p:nvPr/>
        </p:nvSpPr>
        <p:spPr>
          <a:xfrm>
            <a:off x="234768" y="86075"/>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6" name="Google Shape;84;p15">
            <a:extLst>
              <a:ext uri="{FF2B5EF4-FFF2-40B4-BE49-F238E27FC236}">
                <a16:creationId xmlns:a16="http://schemas.microsoft.com/office/drawing/2014/main" id="{1C8AC8AF-3B4B-8366-8628-21135770AC84}"/>
              </a:ext>
            </a:extLst>
          </p:cNvPr>
          <p:cNvSpPr txBox="1"/>
          <p:nvPr/>
        </p:nvSpPr>
        <p:spPr>
          <a:xfrm>
            <a:off x="430402" y="119354"/>
            <a:ext cx="490393"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solidFill>
                  <a:schemeClr val="bg1"/>
                </a:solidFill>
              </a:rPr>
              <a:t>4</a:t>
            </a:r>
            <a:endParaRPr sz="3600" dirty="0">
              <a:solidFill>
                <a:schemeClr val="bg1"/>
              </a:solidFill>
            </a:endParaRPr>
          </a:p>
        </p:txBody>
      </p:sp>
      <p:sp>
        <p:nvSpPr>
          <p:cNvPr id="7" name="Google Shape;96;p16">
            <a:extLst>
              <a:ext uri="{FF2B5EF4-FFF2-40B4-BE49-F238E27FC236}">
                <a16:creationId xmlns:a16="http://schemas.microsoft.com/office/drawing/2014/main" id="{940D88AB-5DB5-27F3-62ED-E611ABB60739}"/>
              </a:ext>
            </a:extLst>
          </p:cNvPr>
          <p:cNvSpPr txBox="1">
            <a:spLocks noGrp="1"/>
          </p:cNvSpPr>
          <p:nvPr>
            <p:ph type="title"/>
          </p:nvPr>
        </p:nvSpPr>
        <p:spPr>
          <a:xfrm>
            <a:off x="1136850" y="222587"/>
            <a:ext cx="63216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latin typeface="PT Sans Narrow" panose="020B0506020203020204" pitchFamily="34" charset="0"/>
              </a:rPr>
              <a:t>Tách từ với Maximum matching</a:t>
            </a:r>
            <a:endParaRPr b="1" dirty="0">
              <a:latin typeface="PT Sans Narrow" panose="020B0506020203020204" pitchFamily="34" charset="0"/>
            </a:endParaRPr>
          </a:p>
        </p:txBody>
      </p:sp>
      <p:sp>
        <p:nvSpPr>
          <p:cNvPr id="4" name="Google Shape;111;p18">
            <a:extLst>
              <a:ext uri="{FF2B5EF4-FFF2-40B4-BE49-F238E27FC236}">
                <a16:creationId xmlns:a16="http://schemas.microsoft.com/office/drawing/2014/main" id="{1025D1EE-2F1E-3105-3B01-08C0D2673BCF}"/>
              </a:ext>
            </a:extLst>
          </p:cNvPr>
          <p:cNvSpPr txBox="1">
            <a:spLocks noGrp="1"/>
          </p:cNvSpPr>
          <p:nvPr>
            <p:ph type="body" idx="1"/>
          </p:nvPr>
        </p:nvSpPr>
        <p:spPr>
          <a:xfrm>
            <a:off x="182250" y="1158100"/>
            <a:ext cx="8779500" cy="1896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vi" dirty="0">
                <a:latin typeface="Open Sans" pitchFamily="2" charset="0"/>
                <a:ea typeface="Open Sans" pitchFamily="2" charset="0"/>
                <a:cs typeface="Open Sans" pitchFamily="2" charset="0"/>
              </a:rPr>
              <a:t>- Maximum matching là một thuật toán đơn giản , hoạt động dựa trên việc so các từ trong câu với một thư viện có sẵn để kiểm tra xem các từ đó và từ tiếp theo là từ đơn hay tạo thành  từ ghép và tách chúng ra thành các thành phần riêng. Để sử dụng cho việc gán nhãn sau này . </a:t>
            </a:r>
            <a:endParaRPr dirty="0">
              <a:latin typeface="Open Sans" pitchFamily="2" charset="0"/>
              <a:ea typeface="Open Sans" pitchFamily="2" charset="0"/>
              <a:cs typeface="Open Sans" pitchFamily="2" charset="0"/>
            </a:endParaRPr>
          </a:p>
          <a:p>
            <a:pPr marL="0" lvl="0" indent="0" algn="l" rtl="0">
              <a:spcBef>
                <a:spcPts val="1200"/>
              </a:spcBef>
              <a:spcAft>
                <a:spcPts val="1200"/>
              </a:spcAft>
              <a:buNone/>
            </a:pPr>
            <a:r>
              <a:rPr lang="vi" dirty="0">
                <a:latin typeface="Open Sans" pitchFamily="2" charset="0"/>
                <a:ea typeface="Open Sans" pitchFamily="2" charset="0"/>
                <a:cs typeface="Open Sans" pitchFamily="2" charset="0"/>
              </a:rPr>
              <a:t>- Trong bài này nhóm thực hiện matching từ </a:t>
            </a:r>
            <a:r>
              <a:rPr lang="en-US" dirty="0" err="1">
                <a:latin typeface="Open Sans" pitchFamily="2" charset="0"/>
                <a:ea typeface="Open Sans" pitchFamily="2" charset="0"/>
                <a:cs typeface="Open Sans" pitchFamily="2" charset="0"/>
              </a:rPr>
              <a:t>trái</a:t>
            </a:r>
            <a:r>
              <a:rPr lang="en-US" dirty="0">
                <a:latin typeface="Open Sans" pitchFamily="2" charset="0"/>
                <a:ea typeface="Open Sans" pitchFamily="2" charset="0"/>
                <a:cs typeface="Open Sans" pitchFamily="2" charset="0"/>
              </a:rPr>
              <a:t> sang </a:t>
            </a:r>
            <a:r>
              <a:rPr lang="en-US" dirty="0" err="1">
                <a:latin typeface="Open Sans" pitchFamily="2" charset="0"/>
                <a:ea typeface="Open Sans" pitchFamily="2" charset="0"/>
                <a:cs typeface="Open Sans" pitchFamily="2" charset="0"/>
              </a:rPr>
              <a:t>phải</a:t>
            </a:r>
            <a:r>
              <a:rPr lang="en-US" dirty="0">
                <a:latin typeface="Open Sans" pitchFamily="2" charset="0"/>
                <a:ea typeface="Open Sans" pitchFamily="2" charset="0"/>
                <a:cs typeface="Open Sans" pitchFamily="2" charset="0"/>
              </a:rPr>
              <a:t> </a:t>
            </a:r>
            <a:r>
              <a:rPr lang="vi" dirty="0">
                <a:latin typeface="Open Sans" pitchFamily="2" charset="0"/>
                <a:ea typeface="Open Sans" pitchFamily="2" charset="0"/>
                <a:cs typeface="Open Sans" pitchFamily="2" charset="0"/>
              </a:rPr>
              <a:t>để phù hợp với văn phạm tiếng Việt là đọc từ </a:t>
            </a:r>
            <a:r>
              <a:rPr lang="en-US" dirty="0" err="1">
                <a:latin typeface="Open Sans" pitchFamily="2" charset="0"/>
                <a:ea typeface="Open Sans" pitchFamily="2" charset="0"/>
                <a:cs typeface="Open Sans" pitchFamily="2" charset="0"/>
              </a:rPr>
              <a:t>trái</a:t>
            </a:r>
            <a:r>
              <a:rPr lang="en-US" dirty="0">
                <a:latin typeface="Open Sans" pitchFamily="2" charset="0"/>
                <a:ea typeface="Open Sans" pitchFamily="2" charset="0"/>
                <a:cs typeface="Open Sans" pitchFamily="2" charset="0"/>
              </a:rPr>
              <a:t> sang </a:t>
            </a:r>
            <a:r>
              <a:rPr lang="en-US" dirty="0" err="1">
                <a:latin typeface="Open Sans" pitchFamily="2" charset="0"/>
                <a:ea typeface="Open Sans" pitchFamily="2" charset="0"/>
                <a:cs typeface="Open Sans" pitchFamily="2" charset="0"/>
              </a:rPr>
              <a:t>phải</a:t>
            </a:r>
            <a:r>
              <a:rPr lang="vi" dirty="0">
                <a:latin typeface="Open Sans" pitchFamily="2" charset="0"/>
                <a:ea typeface="Open Sans" pitchFamily="2" charset="0"/>
                <a:cs typeface="Open Sans" pitchFamily="2" charset="0"/>
              </a:rPr>
              <a:t>.</a:t>
            </a:r>
            <a:endParaRPr dirty="0">
              <a:latin typeface="Open Sans" pitchFamily="2" charset="0"/>
              <a:ea typeface="Open Sans" pitchFamily="2" charset="0"/>
              <a:cs typeface="Open Sans" pitchFamily="2" charset="0"/>
            </a:endParaRPr>
          </a:p>
        </p:txBody>
      </p:sp>
      <p:pic>
        <p:nvPicPr>
          <p:cNvPr id="12" name="Google Shape;120;p18">
            <a:extLst>
              <a:ext uri="{FF2B5EF4-FFF2-40B4-BE49-F238E27FC236}">
                <a16:creationId xmlns:a16="http://schemas.microsoft.com/office/drawing/2014/main" id="{945D97B1-89F3-BAD1-972F-17D45278363C}"/>
              </a:ext>
            </a:extLst>
          </p:cNvPr>
          <p:cNvPicPr preferRelativeResize="0"/>
          <p:nvPr/>
        </p:nvPicPr>
        <p:blipFill>
          <a:blip r:embed="rId3">
            <a:alphaModFix/>
          </a:blip>
          <a:stretch>
            <a:fillRect/>
          </a:stretch>
        </p:blipFill>
        <p:spPr>
          <a:xfrm>
            <a:off x="6652432" y="3055000"/>
            <a:ext cx="2069290" cy="1404849"/>
          </a:xfrm>
          <a:prstGeom prst="rect">
            <a:avLst/>
          </a:prstGeom>
          <a:noFill/>
          <a:ln>
            <a:noFill/>
          </a:ln>
        </p:spPr>
      </p:pic>
      <p:sp>
        <p:nvSpPr>
          <p:cNvPr id="13" name="Google Shape;112;p18">
            <a:extLst>
              <a:ext uri="{FF2B5EF4-FFF2-40B4-BE49-F238E27FC236}">
                <a16:creationId xmlns:a16="http://schemas.microsoft.com/office/drawing/2014/main" id="{E030B2B2-A3F9-ABD5-BD5F-A0CA34C36841}"/>
              </a:ext>
            </a:extLst>
          </p:cNvPr>
          <p:cNvSpPr txBox="1"/>
          <p:nvPr/>
        </p:nvSpPr>
        <p:spPr>
          <a:xfrm>
            <a:off x="939430" y="3381883"/>
            <a:ext cx="3925555" cy="5078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dirty="0" err="1">
                <a:solidFill>
                  <a:schemeClr val="bg1"/>
                </a:solidFill>
                <a:latin typeface="Lato"/>
                <a:ea typeface="Lato"/>
                <a:cs typeface="Lato"/>
                <a:sym typeface="Lato"/>
              </a:rPr>
              <a:t>Các</a:t>
            </a:r>
            <a:r>
              <a:rPr lang="en-US" sz="2100" dirty="0">
                <a:solidFill>
                  <a:schemeClr val="bg1"/>
                </a:solidFill>
                <a:latin typeface="Lato"/>
                <a:ea typeface="Lato"/>
                <a:cs typeface="Lato"/>
                <a:sym typeface="Lato"/>
              </a:rPr>
              <a:t> </a:t>
            </a:r>
            <a:r>
              <a:rPr lang="en-US" sz="2100" dirty="0" err="1">
                <a:solidFill>
                  <a:schemeClr val="bg1"/>
                </a:solidFill>
                <a:latin typeface="Lato"/>
                <a:ea typeface="Lato"/>
                <a:cs typeface="Lato"/>
                <a:sym typeface="Lato"/>
              </a:rPr>
              <a:t>tù</a:t>
            </a:r>
            <a:r>
              <a:rPr lang="en-US" sz="2100" dirty="0">
                <a:solidFill>
                  <a:schemeClr val="bg1"/>
                </a:solidFill>
                <a:latin typeface="Lato"/>
                <a:ea typeface="Lato"/>
                <a:cs typeface="Lato"/>
                <a:sym typeface="Lato"/>
              </a:rPr>
              <a:t> </a:t>
            </a:r>
            <a:r>
              <a:rPr lang="en-US" sz="2100" dirty="0" err="1">
                <a:solidFill>
                  <a:schemeClr val="bg1"/>
                </a:solidFill>
                <a:latin typeface="Lato"/>
                <a:ea typeface="Lato"/>
                <a:cs typeface="Lato"/>
                <a:sym typeface="Lato"/>
              </a:rPr>
              <a:t>nhân</a:t>
            </a:r>
            <a:r>
              <a:rPr lang="en-US" sz="2100" dirty="0">
                <a:solidFill>
                  <a:schemeClr val="bg1"/>
                </a:solidFill>
                <a:latin typeface="Lato"/>
                <a:ea typeface="Lato"/>
                <a:cs typeface="Lato"/>
                <a:sym typeface="Lato"/>
              </a:rPr>
              <a:t> </a:t>
            </a:r>
            <a:r>
              <a:rPr lang="en-US" sz="2100" dirty="0" err="1">
                <a:solidFill>
                  <a:schemeClr val="bg1"/>
                </a:solidFill>
                <a:latin typeface="Lato"/>
                <a:ea typeface="Lato"/>
                <a:cs typeface="Lato"/>
                <a:sym typeface="Lato"/>
              </a:rPr>
              <a:t>bắt</a:t>
            </a:r>
            <a:r>
              <a:rPr lang="en-US" sz="2100" dirty="0">
                <a:solidFill>
                  <a:schemeClr val="bg1"/>
                </a:solidFill>
                <a:latin typeface="Lato"/>
                <a:ea typeface="Lato"/>
                <a:cs typeface="Lato"/>
                <a:sym typeface="Lato"/>
              </a:rPr>
              <a:t> </a:t>
            </a:r>
            <a:r>
              <a:rPr lang="en-US" sz="2100" dirty="0" err="1">
                <a:solidFill>
                  <a:schemeClr val="bg1"/>
                </a:solidFill>
                <a:latin typeface="Lato"/>
                <a:ea typeface="Lato"/>
                <a:cs typeface="Lato"/>
                <a:sym typeface="Lato"/>
              </a:rPr>
              <a:t>đầu</a:t>
            </a:r>
            <a:r>
              <a:rPr lang="en-US" sz="2100" dirty="0">
                <a:solidFill>
                  <a:schemeClr val="bg1"/>
                </a:solidFill>
                <a:latin typeface="Lato"/>
                <a:ea typeface="Lato"/>
                <a:cs typeface="Lato"/>
                <a:sym typeface="Lato"/>
              </a:rPr>
              <a:t> </a:t>
            </a:r>
            <a:r>
              <a:rPr lang="en-US" sz="2100" dirty="0" err="1">
                <a:solidFill>
                  <a:schemeClr val="bg1"/>
                </a:solidFill>
                <a:latin typeface="Lato"/>
                <a:ea typeface="Lato"/>
                <a:cs typeface="Lato"/>
                <a:sym typeface="Lato"/>
              </a:rPr>
              <a:t>nổi</a:t>
            </a:r>
            <a:r>
              <a:rPr lang="en-US" sz="2100" dirty="0">
                <a:solidFill>
                  <a:schemeClr val="bg1"/>
                </a:solidFill>
                <a:latin typeface="Lato"/>
                <a:ea typeface="Lato"/>
                <a:cs typeface="Lato"/>
                <a:sym typeface="Lato"/>
              </a:rPr>
              <a:t> </a:t>
            </a:r>
            <a:r>
              <a:rPr lang="en-US" sz="2100" dirty="0" err="1">
                <a:solidFill>
                  <a:schemeClr val="bg1"/>
                </a:solidFill>
                <a:latin typeface="Lato"/>
                <a:ea typeface="Lato"/>
                <a:cs typeface="Lato"/>
                <a:sym typeface="Lato"/>
              </a:rPr>
              <a:t>loạn</a:t>
            </a:r>
            <a:endParaRPr sz="2100" dirty="0">
              <a:solidFill>
                <a:schemeClr val="bg1"/>
              </a:solidFill>
              <a:latin typeface="Lato"/>
              <a:ea typeface="Lato"/>
              <a:cs typeface="Lato"/>
              <a:sym typeface="Lato"/>
            </a:endParaRPr>
          </a:p>
        </p:txBody>
      </p:sp>
      <p:sp>
        <p:nvSpPr>
          <p:cNvPr id="14" name="Google Shape;113;p18">
            <a:extLst>
              <a:ext uri="{FF2B5EF4-FFF2-40B4-BE49-F238E27FC236}">
                <a16:creationId xmlns:a16="http://schemas.microsoft.com/office/drawing/2014/main" id="{E201F45A-B973-448B-43BE-0A646938CBCE}"/>
              </a:ext>
            </a:extLst>
          </p:cNvPr>
          <p:cNvSpPr/>
          <p:nvPr/>
        </p:nvSpPr>
        <p:spPr>
          <a:xfrm>
            <a:off x="939430" y="3398188"/>
            <a:ext cx="535218" cy="504701"/>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 name="Google Shape;117;p18">
            <a:extLst>
              <a:ext uri="{FF2B5EF4-FFF2-40B4-BE49-F238E27FC236}">
                <a16:creationId xmlns:a16="http://schemas.microsoft.com/office/drawing/2014/main" id="{EA1D217D-C6DD-91F2-0236-FF015A06637B}"/>
              </a:ext>
            </a:extLst>
          </p:cNvPr>
          <p:cNvSpPr/>
          <p:nvPr/>
        </p:nvSpPr>
        <p:spPr>
          <a:xfrm>
            <a:off x="1474648" y="3395089"/>
            <a:ext cx="968001" cy="5079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0" name="Google Shape;119;p18">
            <a:extLst>
              <a:ext uri="{FF2B5EF4-FFF2-40B4-BE49-F238E27FC236}">
                <a16:creationId xmlns:a16="http://schemas.microsoft.com/office/drawing/2014/main" id="{6C3F3714-FC94-03DC-9792-793796001EBC}"/>
              </a:ext>
            </a:extLst>
          </p:cNvPr>
          <p:cNvSpPr/>
          <p:nvPr/>
        </p:nvSpPr>
        <p:spPr>
          <a:xfrm>
            <a:off x="2449340" y="3399883"/>
            <a:ext cx="968001" cy="5079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2" name="Google Shape;117;p18">
            <a:extLst>
              <a:ext uri="{FF2B5EF4-FFF2-40B4-BE49-F238E27FC236}">
                <a16:creationId xmlns:a16="http://schemas.microsoft.com/office/drawing/2014/main" id="{0B975193-67D1-15A2-22C4-DBFA7C23547F}"/>
              </a:ext>
            </a:extLst>
          </p:cNvPr>
          <p:cNvSpPr/>
          <p:nvPr/>
        </p:nvSpPr>
        <p:spPr>
          <a:xfrm>
            <a:off x="3416329" y="3397363"/>
            <a:ext cx="968001" cy="5079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Tree>
    <p:extLst>
      <p:ext uri="{BB962C8B-B14F-4D97-AF65-F5344CB8AC3E}">
        <p14:creationId xmlns:p14="http://schemas.microsoft.com/office/powerpoint/2010/main" val="131560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94" name="Google Shape;194;p2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25;p19">
            <a:extLst>
              <a:ext uri="{FF2B5EF4-FFF2-40B4-BE49-F238E27FC236}">
                <a16:creationId xmlns:a16="http://schemas.microsoft.com/office/drawing/2014/main" id="{DC93562F-A7B7-AA35-C674-96BE88DFB424}"/>
              </a:ext>
            </a:extLst>
          </p:cNvPr>
          <p:cNvSpPr txBox="1">
            <a:spLocks noGrp="1"/>
          </p:cNvSpPr>
          <p:nvPr>
            <p:ph type="title"/>
          </p:nvPr>
        </p:nvSpPr>
        <p:spPr>
          <a:xfrm>
            <a:off x="2324156" y="380922"/>
            <a:ext cx="66375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latin typeface="PT Sans Narrow" panose="020B0506020203020204" pitchFamily="34" charset="0"/>
              </a:rPr>
              <a:t> Ví dụ cho lỗi trong tách từ </a:t>
            </a:r>
            <a:endParaRPr b="1" dirty="0">
              <a:latin typeface="PT Sans Narrow" panose="020B0506020203020204" pitchFamily="34" charset="0"/>
            </a:endParaRPr>
          </a:p>
        </p:txBody>
      </p:sp>
      <p:sp>
        <p:nvSpPr>
          <p:cNvPr id="6" name="Google Shape;126;p19">
            <a:extLst>
              <a:ext uri="{FF2B5EF4-FFF2-40B4-BE49-F238E27FC236}">
                <a16:creationId xmlns:a16="http://schemas.microsoft.com/office/drawing/2014/main" id="{803FC8CF-8433-110D-E03E-3E556239C55A}"/>
              </a:ext>
            </a:extLst>
          </p:cNvPr>
          <p:cNvSpPr txBox="1">
            <a:spLocks/>
          </p:cNvSpPr>
          <p:nvPr/>
        </p:nvSpPr>
        <p:spPr>
          <a:xfrm>
            <a:off x="351400" y="1124500"/>
            <a:ext cx="8148600" cy="1239600"/>
          </a:xfrm>
          <a:prstGeom prst="rect">
            <a:avLst/>
          </a:prstGeom>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a:t>
            </a:r>
            <a:r>
              <a:rPr lang="vi-VN" dirty="0">
                <a:solidFill>
                  <a:schemeClr val="bg1"/>
                </a:solidFill>
              </a:rPr>
              <a:t> </a:t>
            </a:r>
            <a:r>
              <a:rPr lang="vi-VN" dirty="0" err="1">
                <a:solidFill>
                  <a:schemeClr val="bg1"/>
                </a:solidFill>
              </a:rPr>
              <a:t>Với</a:t>
            </a:r>
            <a:r>
              <a:rPr lang="vi-VN" dirty="0">
                <a:solidFill>
                  <a:schemeClr val="bg1"/>
                </a:solidFill>
              </a:rPr>
              <a:t> thư </a:t>
            </a:r>
            <a:r>
              <a:rPr lang="vi-VN" dirty="0" err="1">
                <a:solidFill>
                  <a:schemeClr val="bg1"/>
                </a:solidFill>
              </a:rPr>
              <a:t>viện</a:t>
            </a:r>
            <a:r>
              <a:rPr lang="vi-VN" dirty="0">
                <a:solidFill>
                  <a:schemeClr val="bg1"/>
                </a:solidFill>
              </a:rPr>
              <a:t> </a:t>
            </a:r>
            <a:r>
              <a:rPr lang="vi-VN" dirty="0" err="1">
                <a:solidFill>
                  <a:schemeClr val="bg1"/>
                </a:solidFill>
              </a:rPr>
              <a:t>mà</a:t>
            </a:r>
            <a:r>
              <a:rPr lang="vi-VN" dirty="0">
                <a:solidFill>
                  <a:schemeClr val="bg1"/>
                </a:solidFill>
              </a:rPr>
              <a:t> </a:t>
            </a:r>
            <a:r>
              <a:rPr lang="vi-VN" dirty="0" err="1">
                <a:solidFill>
                  <a:schemeClr val="bg1"/>
                </a:solidFill>
              </a:rPr>
              <a:t>nhóm</a:t>
            </a:r>
            <a:r>
              <a:rPr lang="vi-VN" dirty="0">
                <a:solidFill>
                  <a:schemeClr val="bg1"/>
                </a:solidFill>
              </a:rPr>
              <a:t> </a:t>
            </a:r>
            <a:r>
              <a:rPr lang="vi-VN" dirty="0" err="1">
                <a:solidFill>
                  <a:schemeClr val="bg1"/>
                </a:solidFill>
              </a:rPr>
              <a:t>dựng</a:t>
            </a:r>
            <a:r>
              <a:rPr lang="vi-VN" dirty="0">
                <a:solidFill>
                  <a:schemeClr val="bg1"/>
                </a:solidFill>
              </a:rPr>
              <a:t> </a:t>
            </a:r>
            <a:r>
              <a:rPr lang="vi-VN" dirty="0" err="1">
                <a:solidFill>
                  <a:schemeClr val="bg1"/>
                </a:solidFill>
              </a:rPr>
              <a:t>sẵn</a:t>
            </a:r>
            <a:r>
              <a:rPr lang="vi-VN" dirty="0">
                <a:solidFill>
                  <a:schemeClr val="bg1"/>
                </a:solidFill>
              </a:rPr>
              <a:t> , </a:t>
            </a:r>
            <a:r>
              <a:rPr lang="vi-VN" dirty="0" err="1">
                <a:solidFill>
                  <a:schemeClr val="bg1"/>
                </a:solidFill>
              </a:rPr>
              <a:t>nhóm</a:t>
            </a:r>
            <a:r>
              <a:rPr lang="vi-VN" dirty="0">
                <a:solidFill>
                  <a:schemeClr val="bg1"/>
                </a:solidFill>
              </a:rPr>
              <a:t> </a:t>
            </a:r>
            <a:r>
              <a:rPr lang="vi-VN" dirty="0" err="1">
                <a:solidFill>
                  <a:schemeClr val="bg1"/>
                </a:solidFill>
              </a:rPr>
              <a:t>có</a:t>
            </a:r>
            <a:r>
              <a:rPr lang="vi-VN" dirty="0">
                <a:solidFill>
                  <a:schemeClr val="bg1"/>
                </a:solidFill>
              </a:rPr>
              <a:t> </a:t>
            </a:r>
            <a:r>
              <a:rPr lang="vi-VN" dirty="0" err="1">
                <a:solidFill>
                  <a:schemeClr val="bg1"/>
                </a:solidFill>
              </a:rPr>
              <a:t>thể</a:t>
            </a:r>
            <a:r>
              <a:rPr lang="vi-VN" dirty="0">
                <a:solidFill>
                  <a:schemeClr val="bg1"/>
                </a:solidFill>
              </a:rPr>
              <a:t> </a:t>
            </a:r>
            <a:r>
              <a:rPr lang="vi-VN" dirty="0" err="1">
                <a:solidFill>
                  <a:schemeClr val="bg1"/>
                </a:solidFill>
              </a:rPr>
              <a:t>tách</a:t>
            </a:r>
            <a:r>
              <a:rPr lang="vi-VN" dirty="0">
                <a:solidFill>
                  <a:schemeClr val="bg1"/>
                </a:solidFill>
              </a:rPr>
              <a:t> </a:t>
            </a:r>
            <a:r>
              <a:rPr lang="vi-VN" dirty="0" err="1">
                <a:solidFill>
                  <a:schemeClr val="bg1"/>
                </a:solidFill>
              </a:rPr>
              <a:t>các</a:t>
            </a:r>
            <a:r>
              <a:rPr lang="vi-VN" dirty="0">
                <a:solidFill>
                  <a:schemeClr val="bg1"/>
                </a:solidFill>
              </a:rPr>
              <a:t> </a:t>
            </a:r>
            <a:r>
              <a:rPr lang="vi-VN" dirty="0" err="1">
                <a:solidFill>
                  <a:schemeClr val="bg1"/>
                </a:solidFill>
              </a:rPr>
              <a:t>từ</a:t>
            </a:r>
            <a:r>
              <a:rPr lang="vi-VN" dirty="0">
                <a:solidFill>
                  <a:schemeClr val="bg1"/>
                </a:solidFill>
              </a:rPr>
              <a:t> </a:t>
            </a:r>
            <a:r>
              <a:rPr lang="vi-VN" dirty="0" err="1">
                <a:solidFill>
                  <a:schemeClr val="bg1"/>
                </a:solidFill>
              </a:rPr>
              <a:t>ghép</a:t>
            </a:r>
            <a:r>
              <a:rPr lang="vi-VN" dirty="0">
                <a:solidFill>
                  <a:schemeClr val="bg1"/>
                </a:solidFill>
              </a:rPr>
              <a:t> trong câu </a:t>
            </a:r>
            <a:r>
              <a:rPr lang="vi-VN" dirty="0" err="1">
                <a:solidFill>
                  <a:schemeClr val="bg1"/>
                </a:solidFill>
              </a:rPr>
              <a:t>rất</a:t>
            </a:r>
            <a:r>
              <a:rPr lang="vi-VN" dirty="0">
                <a:solidFill>
                  <a:schemeClr val="bg1"/>
                </a:solidFill>
              </a:rPr>
              <a:t> đơn </a:t>
            </a:r>
            <a:r>
              <a:rPr lang="vi-VN" dirty="0" err="1">
                <a:solidFill>
                  <a:schemeClr val="bg1"/>
                </a:solidFill>
              </a:rPr>
              <a:t>giản</a:t>
            </a:r>
            <a:r>
              <a:rPr lang="vi-VN" dirty="0">
                <a:solidFill>
                  <a:schemeClr val="bg1"/>
                </a:solidFill>
              </a:rPr>
              <a:t> . Tuy nhiên </a:t>
            </a:r>
            <a:r>
              <a:rPr lang="vi-VN" dirty="0" err="1">
                <a:solidFill>
                  <a:schemeClr val="bg1"/>
                </a:solidFill>
              </a:rPr>
              <a:t>cách</a:t>
            </a:r>
            <a:r>
              <a:rPr lang="vi-VN" dirty="0">
                <a:solidFill>
                  <a:schemeClr val="bg1"/>
                </a:solidFill>
              </a:rPr>
              <a:t> </a:t>
            </a:r>
            <a:r>
              <a:rPr lang="vi-VN" dirty="0" err="1">
                <a:solidFill>
                  <a:schemeClr val="bg1"/>
                </a:solidFill>
              </a:rPr>
              <a:t>tách</a:t>
            </a:r>
            <a:r>
              <a:rPr lang="vi-VN" dirty="0">
                <a:solidFill>
                  <a:schemeClr val="bg1"/>
                </a:solidFill>
              </a:rPr>
              <a:t> </a:t>
            </a:r>
            <a:r>
              <a:rPr lang="vi-VN" dirty="0" err="1">
                <a:solidFill>
                  <a:schemeClr val="bg1"/>
                </a:solidFill>
              </a:rPr>
              <a:t>từ</a:t>
            </a:r>
            <a:r>
              <a:rPr lang="vi-VN" dirty="0">
                <a:solidFill>
                  <a:schemeClr val="bg1"/>
                </a:solidFill>
              </a:rPr>
              <a:t> </a:t>
            </a:r>
            <a:r>
              <a:rPr lang="vi-VN" dirty="0" err="1">
                <a:solidFill>
                  <a:schemeClr val="bg1"/>
                </a:solidFill>
              </a:rPr>
              <a:t>trái</a:t>
            </a:r>
            <a:r>
              <a:rPr lang="vi-VN" dirty="0">
                <a:solidFill>
                  <a:schemeClr val="bg1"/>
                </a:solidFill>
              </a:rPr>
              <a:t> sang </a:t>
            </a:r>
            <a:r>
              <a:rPr lang="vi-VN" dirty="0" err="1">
                <a:solidFill>
                  <a:schemeClr val="bg1"/>
                </a:solidFill>
              </a:rPr>
              <a:t>phải</a:t>
            </a:r>
            <a:r>
              <a:rPr lang="vi-VN" dirty="0">
                <a:solidFill>
                  <a:schemeClr val="bg1"/>
                </a:solidFill>
              </a:rPr>
              <a:t> đôi </a:t>
            </a:r>
            <a:r>
              <a:rPr lang="vi-VN" dirty="0" err="1">
                <a:solidFill>
                  <a:schemeClr val="bg1"/>
                </a:solidFill>
              </a:rPr>
              <a:t>lúc</a:t>
            </a:r>
            <a:r>
              <a:rPr lang="vi-VN" dirty="0">
                <a:solidFill>
                  <a:schemeClr val="bg1"/>
                </a:solidFill>
              </a:rPr>
              <a:t> </a:t>
            </a:r>
            <a:r>
              <a:rPr lang="vi-VN" dirty="0" err="1">
                <a:solidFill>
                  <a:schemeClr val="bg1"/>
                </a:solidFill>
              </a:rPr>
              <a:t>cũng</a:t>
            </a:r>
            <a:r>
              <a:rPr lang="vi-VN" dirty="0">
                <a:solidFill>
                  <a:schemeClr val="bg1"/>
                </a:solidFill>
              </a:rPr>
              <a:t> </a:t>
            </a:r>
            <a:r>
              <a:rPr lang="vi-VN" dirty="0" err="1">
                <a:solidFill>
                  <a:schemeClr val="bg1"/>
                </a:solidFill>
              </a:rPr>
              <a:t>có</a:t>
            </a:r>
            <a:r>
              <a:rPr lang="vi-VN" dirty="0">
                <a:solidFill>
                  <a:schemeClr val="bg1"/>
                </a:solidFill>
              </a:rPr>
              <a:t> </a:t>
            </a:r>
            <a:r>
              <a:rPr lang="vi-VN" dirty="0" err="1">
                <a:solidFill>
                  <a:schemeClr val="bg1"/>
                </a:solidFill>
              </a:rPr>
              <a:t>những</a:t>
            </a:r>
            <a:r>
              <a:rPr lang="vi-VN" dirty="0">
                <a:solidFill>
                  <a:schemeClr val="bg1"/>
                </a:solidFill>
              </a:rPr>
              <a:t> </a:t>
            </a:r>
            <a:r>
              <a:rPr lang="vi-VN" dirty="0" err="1">
                <a:solidFill>
                  <a:schemeClr val="bg1"/>
                </a:solidFill>
              </a:rPr>
              <a:t>lỗi</a:t>
            </a:r>
            <a:r>
              <a:rPr lang="vi-VN" dirty="0">
                <a:solidFill>
                  <a:schemeClr val="bg1"/>
                </a:solidFill>
              </a:rPr>
              <a:t> </a:t>
            </a:r>
            <a:r>
              <a:rPr lang="vi-VN" dirty="0" err="1">
                <a:solidFill>
                  <a:schemeClr val="bg1"/>
                </a:solidFill>
              </a:rPr>
              <a:t>về</a:t>
            </a:r>
            <a:r>
              <a:rPr lang="vi-VN" dirty="0">
                <a:solidFill>
                  <a:schemeClr val="bg1"/>
                </a:solidFill>
              </a:rPr>
              <a:t> </a:t>
            </a:r>
            <a:r>
              <a:rPr lang="vi-VN" dirty="0" err="1">
                <a:solidFill>
                  <a:schemeClr val="bg1"/>
                </a:solidFill>
              </a:rPr>
              <a:t>mặt</a:t>
            </a:r>
            <a:r>
              <a:rPr lang="vi-VN" dirty="0">
                <a:solidFill>
                  <a:schemeClr val="bg1"/>
                </a:solidFill>
              </a:rPr>
              <a:t> </a:t>
            </a:r>
            <a:r>
              <a:rPr lang="vi-VN" dirty="0" err="1">
                <a:solidFill>
                  <a:schemeClr val="bg1"/>
                </a:solidFill>
              </a:rPr>
              <a:t>ngữ</a:t>
            </a:r>
            <a:r>
              <a:rPr lang="vi-VN" dirty="0">
                <a:solidFill>
                  <a:schemeClr val="bg1"/>
                </a:solidFill>
              </a:rPr>
              <a:t> </a:t>
            </a:r>
            <a:r>
              <a:rPr lang="vi-VN" dirty="0" err="1">
                <a:solidFill>
                  <a:schemeClr val="bg1"/>
                </a:solidFill>
              </a:rPr>
              <a:t>nghĩa</a:t>
            </a:r>
            <a:r>
              <a:rPr lang="vi-VN" dirty="0">
                <a:solidFill>
                  <a:schemeClr val="bg1"/>
                </a:solidFill>
              </a:rPr>
              <a:t> như . </a:t>
            </a:r>
          </a:p>
          <a:p>
            <a:pPr>
              <a:spcBef>
                <a:spcPts val="1200"/>
              </a:spcBef>
              <a:spcAft>
                <a:spcPts val="1200"/>
              </a:spcAft>
            </a:pPr>
            <a:r>
              <a:rPr lang="vi-VN" dirty="0">
                <a:solidFill>
                  <a:schemeClr val="bg1"/>
                </a:solidFill>
              </a:rPr>
              <a:t>-</a:t>
            </a:r>
            <a:r>
              <a:rPr lang="en-US" dirty="0">
                <a:solidFill>
                  <a:schemeClr val="bg1"/>
                </a:solidFill>
              </a:rPr>
              <a:t> C</a:t>
            </a:r>
            <a:r>
              <a:rPr lang="vi-VN" dirty="0" err="1">
                <a:solidFill>
                  <a:schemeClr val="bg1"/>
                </a:solidFill>
              </a:rPr>
              <a:t>ách</a:t>
            </a:r>
            <a:r>
              <a:rPr lang="vi-VN" dirty="0">
                <a:solidFill>
                  <a:schemeClr val="bg1"/>
                </a:solidFill>
              </a:rPr>
              <a:t> đơn </a:t>
            </a:r>
            <a:r>
              <a:rPr lang="vi-VN" dirty="0" err="1">
                <a:solidFill>
                  <a:schemeClr val="bg1"/>
                </a:solidFill>
              </a:rPr>
              <a:t>giản</a:t>
            </a:r>
            <a:r>
              <a:rPr lang="vi-VN" dirty="0">
                <a:solidFill>
                  <a:schemeClr val="bg1"/>
                </a:solidFill>
              </a:rPr>
              <a:t> </a:t>
            </a:r>
            <a:r>
              <a:rPr lang="vi-VN" dirty="0" err="1">
                <a:solidFill>
                  <a:schemeClr val="bg1"/>
                </a:solidFill>
              </a:rPr>
              <a:t>để</a:t>
            </a:r>
            <a:r>
              <a:rPr lang="vi-VN" dirty="0">
                <a:solidFill>
                  <a:schemeClr val="bg1"/>
                </a:solidFill>
              </a:rPr>
              <a:t> </a:t>
            </a:r>
            <a:r>
              <a:rPr lang="vi-VN" dirty="0" err="1">
                <a:solidFill>
                  <a:schemeClr val="bg1"/>
                </a:solidFill>
              </a:rPr>
              <a:t>giải</a:t>
            </a:r>
            <a:r>
              <a:rPr lang="vi-VN" dirty="0">
                <a:solidFill>
                  <a:schemeClr val="bg1"/>
                </a:solidFill>
              </a:rPr>
              <a:t> </a:t>
            </a:r>
            <a:r>
              <a:rPr lang="vi-VN" dirty="0" err="1">
                <a:solidFill>
                  <a:schemeClr val="bg1"/>
                </a:solidFill>
              </a:rPr>
              <a:t>quyết</a:t>
            </a:r>
            <a:r>
              <a:rPr lang="vi-VN" dirty="0">
                <a:solidFill>
                  <a:schemeClr val="bg1"/>
                </a:solidFill>
              </a:rPr>
              <a:t> </a:t>
            </a:r>
            <a:r>
              <a:rPr lang="vi-VN" dirty="0" err="1">
                <a:solidFill>
                  <a:schemeClr val="bg1"/>
                </a:solidFill>
              </a:rPr>
              <a:t>vấn</a:t>
            </a:r>
            <a:r>
              <a:rPr lang="vi-VN" dirty="0">
                <a:solidFill>
                  <a:schemeClr val="bg1"/>
                </a:solidFill>
              </a:rPr>
              <a:t> </a:t>
            </a:r>
            <a:r>
              <a:rPr lang="vi-VN" dirty="0" err="1">
                <a:solidFill>
                  <a:schemeClr val="bg1"/>
                </a:solidFill>
              </a:rPr>
              <a:t>đề</a:t>
            </a:r>
            <a:r>
              <a:rPr lang="vi-VN" dirty="0">
                <a:solidFill>
                  <a:schemeClr val="bg1"/>
                </a:solidFill>
              </a:rPr>
              <a:t> </a:t>
            </a:r>
            <a:r>
              <a:rPr lang="vi-VN" dirty="0" err="1">
                <a:solidFill>
                  <a:schemeClr val="bg1"/>
                </a:solidFill>
              </a:rPr>
              <a:t>này</a:t>
            </a:r>
            <a:r>
              <a:rPr lang="vi-VN" dirty="0">
                <a:solidFill>
                  <a:schemeClr val="bg1"/>
                </a:solidFill>
              </a:rPr>
              <a:t> </a:t>
            </a:r>
            <a:r>
              <a:rPr lang="vi-VN" dirty="0" err="1">
                <a:solidFill>
                  <a:schemeClr val="bg1"/>
                </a:solidFill>
              </a:rPr>
              <a:t>là</a:t>
            </a:r>
            <a:r>
              <a:rPr lang="vi-VN" dirty="0">
                <a:solidFill>
                  <a:schemeClr val="bg1"/>
                </a:solidFill>
              </a:rPr>
              <a:t> </a:t>
            </a:r>
            <a:r>
              <a:rPr lang="vi-VN" dirty="0" err="1">
                <a:solidFill>
                  <a:schemeClr val="bg1"/>
                </a:solidFill>
              </a:rPr>
              <a:t>chúng</a:t>
            </a:r>
            <a:r>
              <a:rPr lang="vi-VN" dirty="0">
                <a:solidFill>
                  <a:schemeClr val="bg1"/>
                </a:solidFill>
              </a:rPr>
              <a:t> ta </a:t>
            </a:r>
            <a:r>
              <a:rPr lang="vi-VN" dirty="0" err="1">
                <a:solidFill>
                  <a:schemeClr val="bg1"/>
                </a:solidFill>
              </a:rPr>
              <a:t>tiến</a:t>
            </a:r>
            <a:r>
              <a:rPr lang="vi-VN" dirty="0">
                <a:solidFill>
                  <a:schemeClr val="bg1"/>
                </a:solidFill>
              </a:rPr>
              <a:t> </a:t>
            </a:r>
            <a:r>
              <a:rPr lang="vi-VN" dirty="0" err="1">
                <a:solidFill>
                  <a:schemeClr val="bg1"/>
                </a:solidFill>
              </a:rPr>
              <a:t>hành</a:t>
            </a:r>
            <a:r>
              <a:rPr lang="vi-VN" dirty="0">
                <a:solidFill>
                  <a:schemeClr val="bg1"/>
                </a:solidFill>
              </a:rPr>
              <a:t> </a:t>
            </a:r>
            <a:r>
              <a:rPr lang="vi-VN" dirty="0" err="1">
                <a:solidFill>
                  <a:schemeClr val="bg1"/>
                </a:solidFill>
              </a:rPr>
              <a:t>chạy</a:t>
            </a:r>
            <a:r>
              <a:rPr lang="vi-VN" dirty="0">
                <a:solidFill>
                  <a:schemeClr val="bg1"/>
                </a:solidFill>
              </a:rPr>
              <a:t> thêm </a:t>
            </a:r>
            <a:r>
              <a:rPr lang="vi-VN" dirty="0" err="1">
                <a:solidFill>
                  <a:schemeClr val="bg1"/>
                </a:solidFill>
              </a:rPr>
              <a:t>tách</a:t>
            </a:r>
            <a:r>
              <a:rPr lang="vi-VN" dirty="0">
                <a:solidFill>
                  <a:schemeClr val="bg1"/>
                </a:solidFill>
              </a:rPr>
              <a:t> </a:t>
            </a:r>
            <a:r>
              <a:rPr lang="vi-VN" dirty="0" err="1">
                <a:solidFill>
                  <a:schemeClr val="bg1"/>
                </a:solidFill>
              </a:rPr>
              <a:t>từ</a:t>
            </a:r>
            <a:r>
              <a:rPr lang="vi-VN" dirty="0">
                <a:solidFill>
                  <a:schemeClr val="bg1"/>
                </a:solidFill>
              </a:rPr>
              <a:t> </a:t>
            </a:r>
            <a:r>
              <a:rPr lang="vi-VN" dirty="0" err="1">
                <a:solidFill>
                  <a:schemeClr val="bg1"/>
                </a:solidFill>
              </a:rPr>
              <a:t>phải</a:t>
            </a:r>
            <a:r>
              <a:rPr lang="vi-VN" dirty="0">
                <a:solidFill>
                  <a:schemeClr val="bg1"/>
                </a:solidFill>
              </a:rPr>
              <a:t> sang </a:t>
            </a:r>
            <a:r>
              <a:rPr lang="vi-VN" dirty="0" err="1">
                <a:solidFill>
                  <a:schemeClr val="bg1"/>
                </a:solidFill>
              </a:rPr>
              <a:t>trái</a:t>
            </a:r>
            <a:r>
              <a:rPr lang="vi-VN" dirty="0">
                <a:solidFill>
                  <a:schemeClr val="bg1"/>
                </a:solidFill>
              </a:rPr>
              <a:t> </a:t>
            </a:r>
            <a:r>
              <a:rPr lang="vi-VN" dirty="0" err="1">
                <a:solidFill>
                  <a:schemeClr val="bg1"/>
                </a:solidFill>
              </a:rPr>
              <a:t>để</a:t>
            </a:r>
            <a:r>
              <a:rPr lang="vi-VN" dirty="0">
                <a:solidFill>
                  <a:schemeClr val="bg1"/>
                </a:solidFill>
              </a:rPr>
              <a:t> so </a:t>
            </a:r>
            <a:r>
              <a:rPr lang="vi-VN" dirty="0" err="1">
                <a:solidFill>
                  <a:schemeClr val="bg1"/>
                </a:solidFill>
              </a:rPr>
              <a:t>sánh</a:t>
            </a:r>
            <a:r>
              <a:rPr lang="vi-VN" dirty="0">
                <a:solidFill>
                  <a:schemeClr val="bg1"/>
                </a:solidFill>
              </a:rPr>
              <a:t> </a:t>
            </a:r>
            <a:r>
              <a:rPr lang="vi-VN" dirty="0" err="1">
                <a:solidFill>
                  <a:schemeClr val="bg1"/>
                </a:solidFill>
              </a:rPr>
              <a:t>kết</a:t>
            </a:r>
            <a:r>
              <a:rPr lang="vi-VN" dirty="0">
                <a:solidFill>
                  <a:schemeClr val="bg1"/>
                </a:solidFill>
              </a:rPr>
              <a:t> </a:t>
            </a:r>
            <a:r>
              <a:rPr lang="vi-VN" dirty="0" err="1">
                <a:solidFill>
                  <a:schemeClr val="bg1"/>
                </a:solidFill>
              </a:rPr>
              <a:t>quả</a:t>
            </a:r>
            <a:r>
              <a:rPr lang="vi-VN" dirty="0">
                <a:solidFill>
                  <a:schemeClr val="bg1"/>
                </a:solidFill>
              </a:rPr>
              <a:t>, </a:t>
            </a:r>
            <a:r>
              <a:rPr lang="vi-VN" dirty="0" err="1">
                <a:solidFill>
                  <a:schemeClr val="bg1"/>
                </a:solidFill>
              </a:rPr>
              <a:t>giúp</a:t>
            </a:r>
            <a:r>
              <a:rPr lang="vi-VN" dirty="0">
                <a:solidFill>
                  <a:schemeClr val="bg1"/>
                </a:solidFill>
              </a:rPr>
              <a:t> tăng </a:t>
            </a:r>
            <a:r>
              <a:rPr lang="vi-VN" dirty="0" err="1">
                <a:solidFill>
                  <a:schemeClr val="bg1"/>
                </a:solidFill>
              </a:rPr>
              <a:t>độ</a:t>
            </a:r>
            <a:r>
              <a:rPr lang="vi-VN" dirty="0">
                <a:solidFill>
                  <a:schemeClr val="bg1"/>
                </a:solidFill>
              </a:rPr>
              <a:t> </a:t>
            </a:r>
            <a:r>
              <a:rPr lang="vi-VN" dirty="0" err="1">
                <a:solidFill>
                  <a:schemeClr val="bg1"/>
                </a:solidFill>
              </a:rPr>
              <a:t>chính</a:t>
            </a:r>
            <a:r>
              <a:rPr lang="vi-VN" dirty="0">
                <a:solidFill>
                  <a:schemeClr val="bg1"/>
                </a:solidFill>
              </a:rPr>
              <a:t> </a:t>
            </a:r>
            <a:r>
              <a:rPr lang="vi-VN" dirty="0" err="1">
                <a:solidFill>
                  <a:schemeClr val="bg1"/>
                </a:solidFill>
              </a:rPr>
              <a:t>xác</a:t>
            </a:r>
            <a:r>
              <a:rPr lang="vi-VN" dirty="0">
                <a:solidFill>
                  <a:schemeClr val="bg1"/>
                </a:solidFill>
              </a:rPr>
              <a:t> .</a:t>
            </a:r>
          </a:p>
        </p:txBody>
      </p:sp>
      <p:sp>
        <p:nvSpPr>
          <p:cNvPr id="7" name="Google Shape;127;p19">
            <a:extLst>
              <a:ext uri="{FF2B5EF4-FFF2-40B4-BE49-F238E27FC236}">
                <a16:creationId xmlns:a16="http://schemas.microsoft.com/office/drawing/2014/main" id="{3A25615C-230C-3F2F-DD36-465D25EC633F}"/>
              </a:ext>
            </a:extLst>
          </p:cNvPr>
          <p:cNvSpPr txBox="1"/>
          <p:nvPr/>
        </p:nvSpPr>
        <p:spPr>
          <a:xfrm>
            <a:off x="1160549" y="2571750"/>
            <a:ext cx="2234351"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bg1"/>
                </a:solidFill>
                <a:latin typeface="Lato"/>
                <a:ea typeface="Lato"/>
                <a:cs typeface="Lato"/>
                <a:sym typeface="Lato"/>
              </a:rPr>
              <a:t>T</a:t>
            </a:r>
            <a:r>
              <a:rPr lang="vi" dirty="0">
                <a:solidFill>
                  <a:schemeClr val="bg1"/>
                </a:solidFill>
                <a:latin typeface="Lato"/>
                <a:ea typeface="Lato"/>
                <a:cs typeface="Lato"/>
                <a:sym typeface="Lato"/>
              </a:rPr>
              <a:t>ôi tập thể dục hằng</a:t>
            </a:r>
            <a:r>
              <a:rPr lang="en-US" dirty="0">
                <a:solidFill>
                  <a:schemeClr val="bg1"/>
                </a:solidFill>
                <a:latin typeface="Lato"/>
                <a:ea typeface="Lato"/>
                <a:cs typeface="Lato"/>
                <a:sym typeface="Lato"/>
              </a:rPr>
              <a:t> </a:t>
            </a:r>
            <a:r>
              <a:rPr lang="vi" dirty="0">
                <a:solidFill>
                  <a:schemeClr val="bg1"/>
                </a:solidFill>
                <a:latin typeface="Lato"/>
                <a:ea typeface="Lato"/>
                <a:cs typeface="Lato"/>
                <a:sym typeface="Lato"/>
              </a:rPr>
              <a:t>ngày</a:t>
            </a:r>
            <a:endParaRPr dirty="0">
              <a:solidFill>
                <a:schemeClr val="bg1"/>
              </a:solidFill>
              <a:latin typeface="Lato"/>
              <a:ea typeface="Lato"/>
              <a:cs typeface="Lato"/>
              <a:sym typeface="Lato"/>
            </a:endParaRPr>
          </a:p>
        </p:txBody>
      </p:sp>
      <p:sp>
        <p:nvSpPr>
          <p:cNvPr id="8" name="Google Shape;128;p19">
            <a:extLst>
              <a:ext uri="{FF2B5EF4-FFF2-40B4-BE49-F238E27FC236}">
                <a16:creationId xmlns:a16="http://schemas.microsoft.com/office/drawing/2014/main" id="{0908DD5C-82DB-FD8B-A0C5-5598D47CF109}"/>
              </a:ext>
            </a:extLst>
          </p:cNvPr>
          <p:cNvSpPr/>
          <p:nvPr/>
        </p:nvSpPr>
        <p:spPr>
          <a:xfrm rot="18486741">
            <a:off x="319492" y="3440843"/>
            <a:ext cx="1333754" cy="119667"/>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p19">
            <a:extLst>
              <a:ext uri="{FF2B5EF4-FFF2-40B4-BE49-F238E27FC236}">
                <a16:creationId xmlns:a16="http://schemas.microsoft.com/office/drawing/2014/main" id="{3FB32AA3-552E-9EA2-358D-39B2199C045C}"/>
              </a:ext>
            </a:extLst>
          </p:cNvPr>
          <p:cNvSpPr/>
          <p:nvPr/>
        </p:nvSpPr>
        <p:spPr>
          <a:xfrm rot="18486741">
            <a:off x="770417" y="3440843"/>
            <a:ext cx="1333754" cy="119667"/>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p19">
            <a:extLst>
              <a:ext uri="{FF2B5EF4-FFF2-40B4-BE49-F238E27FC236}">
                <a16:creationId xmlns:a16="http://schemas.microsoft.com/office/drawing/2014/main" id="{2F8F79B1-B1E8-2382-3E46-55020016A5A4}"/>
              </a:ext>
            </a:extLst>
          </p:cNvPr>
          <p:cNvSpPr/>
          <p:nvPr/>
        </p:nvSpPr>
        <p:spPr>
          <a:xfrm rot="13968323">
            <a:off x="1981481" y="3440948"/>
            <a:ext cx="1333941" cy="119463"/>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p19">
            <a:extLst>
              <a:ext uri="{FF2B5EF4-FFF2-40B4-BE49-F238E27FC236}">
                <a16:creationId xmlns:a16="http://schemas.microsoft.com/office/drawing/2014/main" id="{80B32CB2-5D44-16B4-49C0-787CB078627D}"/>
              </a:ext>
            </a:extLst>
          </p:cNvPr>
          <p:cNvSpPr/>
          <p:nvPr/>
        </p:nvSpPr>
        <p:spPr>
          <a:xfrm rot="13945743">
            <a:off x="2627126" y="3440886"/>
            <a:ext cx="1333840" cy="119589"/>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2;p19">
            <a:extLst>
              <a:ext uri="{FF2B5EF4-FFF2-40B4-BE49-F238E27FC236}">
                <a16:creationId xmlns:a16="http://schemas.microsoft.com/office/drawing/2014/main" id="{7BBDFA19-0DD2-0501-6EB4-C5B7E042110B}"/>
              </a:ext>
            </a:extLst>
          </p:cNvPr>
          <p:cNvSpPr/>
          <p:nvPr/>
        </p:nvSpPr>
        <p:spPr>
          <a:xfrm>
            <a:off x="1193050" y="2602588"/>
            <a:ext cx="335400" cy="305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p19">
            <a:extLst>
              <a:ext uri="{FF2B5EF4-FFF2-40B4-BE49-F238E27FC236}">
                <a16:creationId xmlns:a16="http://schemas.microsoft.com/office/drawing/2014/main" id="{982BAC7C-A41B-9C71-DAC8-BE9B531231F3}"/>
              </a:ext>
            </a:extLst>
          </p:cNvPr>
          <p:cNvSpPr/>
          <p:nvPr/>
        </p:nvSpPr>
        <p:spPr>
          <a:xfrm>
            <a:off x="1539585" y="2599675"/>
            <a:ext cx="567000" cy="305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p19">
            <a:extLst>
              <a:ext uri="{FF2B5EF4-FFF2-40B4-BE49-F238E27FC236}">
                <a16:creationId xmlns:a16="http://schemas.microsoft.com/office/drawing/2014/main" id="{C8B8293C-7138-E25C-A935-B4E260D1DF09}"/>
              </a:ext>
            </a:extLst>
          </p:cNvPr>
          <p:cNvSpPr/>
          <p:nvPr/>
        </p:nvSpPr>
        <p:spPr>
          <a:xfrm>
            <a:off x="2116796" y="2599675"/>
            <a:ext cx="335400" cy="305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5;p19">
            <a:extLst>
              <a:ext uri="{FF2B5EF4-FFF2-40B4-BE49-F238E27FC236}">
                <a16:creationId xmlns:a16="http://schemas.microsoft.com/office/drawing/2014/main" id="{BF32185D-B535-9E18-9202-6B0EFEFA0F8E}"/>
              </a:ext>
            </a:extLst>
          </p:cNvPr>
          <p:cNvSpPr/>
          <p:nvPr/>
        </p:nvSpPr>
        <p:spPr>
          <a:xfrm>
            <a:off x="2474550" y="2599675"/>
            <a:ext cx="798900" cy="3057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p19">
            <a:extLst>
              <a:ext uri="{FF2B5EF4-FFF2-40B4-BE49-F238E27FC236}">
                <a16:creationId xmlns:a16="http://schemas.microsoft.com/office/drawing/2014/main" id="{3CB94E3E-BB2C-0092-E8BE-610FED4778AB}"/>
              </a:ext>
            </a:extLst>
          </p:cNvPr>
          <p:cNvSpPr txBox="1"/>
          <p:nvPr/>
        </p:nvSpPr>
        <p:spPr>
          <a:xfrm>
            <a:off x="191675" y="4121200"/>
            <a:ext cx="38817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bg1"/>
                </a:solidFill>
                <a:latin typeface="Lato"/>
                <a:ea typeface="Lato"/>
                <a:cs typeface="Lato"/>
                <a:sym typeface="Lato"/>
              </a:rPr>
              <a:t>PRP</a:t>
            </a:r>
            <a:r>
              <a:rPr lang="vi">
                <a:solidFill>
                  <a:schemeClr val="bg1"/>
                </a:solidFill>
                <a:latin typeface="Lato"/>
                <a:ea typeface="Lato"/>
                <a:cs typeface="Lato"/>
                <a:sym typeface="Lato"/>
              </a:rPr>
              <a:t>      N</a:t>
            </a:r>
            <a:r>
              <a:rPr lang="en-US">
                <a:solidFill>
                  <a:schemeClr val="bg1"/>
                </a:solidFill>
                <a:latin typeface="Lato"/>
                <a:ea typeface="Lato"/>
                <a:cs typeface="Lato"/>
                <a:sym typeface="Lato"/>
              </a:rPr>
              <a:t>N</a:t>
            </a:r>
            <a:r>
              <a:rPr lang="vi">
                <a:solidFill>
                  <a:schemeClr val="bg1"/>
                </a:solidFill>
                <a:latin typeface="Lato"/>
                <a:ea typeface="Lato"/>
                <a:cs typeface="Lato"/>
                <a:sym typeface="Lato"/>
              </a:rPr>
              <a:t>                                      </a:t>
            </a:r>
            <a:r>
              <a:rPr lang="en-US">
                <a:solidFill>
                  <a:schemeClr val="bg1"/>
                </a:solidFill>
                <a:latin typeface="Lato"/>
                <a:ea typeface="Lato"/>
                <a:cs typeface="Lato"/>
                <a:sym typeface="Lato"/>
              </a:rPr>
              <a:t>N</a:t>
            </a:r>
            <a:r>
              <a:rPr lang="vi">
                <a:solidFill>
                  <a:schemeClr val="bg1"/>
                </a:solidFill>
                <a:latin typeface="Lato"/>
                <a:ea typeface="Lato"/>
                <a:cs typeface="Lato"/>
                <a:sym typeface="Lato"/>
              </a:rPr>
              <a:t>N          JJ</a:t>
            </a:r>
            <a:endParaRPr>
              <a:solidFill>
                <a:schemeClr val="bg1"/>
              </a:solidFill>
              <a:latin typeface="Lato"/>
              <a:ea typeface="Lato"/>
              <a:cs typeface="Lato"/>
              <a:sym typeface="Lato"/>
            </a:endParaRPr>
          </a:p>
        </p:txBody>
      </p:sp>
      <p:sp>
        <p:nvSpPr>
          <p:cNvPr id="17" name="Google Shape;137;p19">
            <a:extLst>
              <a:ext uri="{FF2B5EF4-FFF2-40B4-BE49-F238E27FC236}">
                <a16:creationId xmlns:a16="http://schemas.microsoft.com/office/drawing/2014/main" id="{524C0A72-C5A4-965A-A2E7-4B39A508DF9D}"/>
              </a:ext>
            </a:extLst>
          </p:cNvPr>
          <p:cNvSpPr txBox="1"/>
          <p:nvPr/>
        </p:nvSpPr>
        <p:spPr>
          <a:xfrm>
            <a:off x="5462647" y="2533191"/>
            <a:ext cx="2219448"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bg1"/>
                </a:solidFill>
                <a:latin typeface="Lato"/>
                <a:ea typeface="Lato"/>
                <a:cs typeface="Lato"/>
                <a:sym typeface="Lato"/>
              </a:rPr>
              <a:t>T</a:t>
            </a:r>
            <a:r>
              <a:rPr lang="vi" dirty="0">
                <a:solidFill>
                  <a:schemeClr val="bg1"/>
                </a:solidFill>
                <a:latin typeface="Lato"/>
                <a:ea typeface="Lato"/>
                <a:cs typeface="Lato"/>
                <a:sym typeface="Lato"/>
              </a:rPr>
              <a:t>ôi tập thể dục hằng</a:t>
            </a:r>
            <a:r>
              <a:rPr lang="en-US" dirty="0">
                <a:solidFill>
                  <a:schemeClr val="bg1"/>
                </a:solidFill>
                <a:latin typeface="Lato"/>
                <a:ea typeface="Lato"/>
                <a:cs typeface="Lato"/>
                <a:sym typeface="Lato"/>
              </a:rPr>
              <a:t> </a:t>
            </a:r>
            <a:r>
              <a:rPr lang="vi" dirty="0">
                <a:solidFill>
                  <a:schemeClr val="bg1"/>
                </a:solidFill>
                <a:latin typeface="Lato"/>
                <a:ea typeface="Lato"/>
                <a:cs typeface="Lato"/>
                <a:sym typeface="Lato"/>
              </a:rPr>
              <a:t>ngày</a:t>
            </a:r>
            <a:endParaRPr dirty="0">
              <a:solidFill>
                <a:schemeClr val="bg1"/>
              </a:solidFill>
              <a:latin typeface="Lato"/>
              <a:ea typeface="Lato"/>
              <a:cs typeface="Lato"/>
              <a:sym typeface="Lato"/>
            </a:endParaRPr>
          </a:p>
        </p:txBody>
      </p:sp>
      <p:sp>
        <p:nvSpPr>
          <p:cNvPr id="18" name="Google Shape;138;p19">
            <a:extLst>
              <a:ext uri="{FF2B5EF4-FFF2-40B4-BE49-F238E27FC236}">
                <a16:creationId xmlns:a16="http://schemas.microsoft.com/office/drawing/2014/main" id="{FD146079-D8B0-223C-96C7-62CE40964070}"/>
              </a:ext>
            </a:extLst>
          </p:cNvPr>
          <p:cNvSpPr/>
          <p:nvPr/>
        </p:nvSpPr>
        <p:spPr>
          <a:xfrm rot="18486741">
            <a:off x="4625042" y="3401543"/>
            <a:ext cx="1333754" cy="119667"/>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9;p19">
            <a:extLst>
              <a:ext uri="{FF2B5EF4-FFF2-40B4-BE49-F238E27FC236}">
                <a16:creationId xmlns:a16="http://schemas.microsoft.com/office/drawing/2014/main" id="{D9F68F7C-25F4-914C-4719-E7B03940AD67}"/>
              </a:ext>
            </a:extLst>
          </p:cNvPr>
          <p:cNvSpPr/>
          <p:nvPr/>
        </p:nvSpPr>
        <p:spPr>
          <a:xfrm rot="18486741">
            <a:off x="5075967" y="3401543"/>
            <a:ext cx="1333754" cy="119667"/>
          </a:xfrm>
          <a:prstGeom prst="rightArrow">
            <a:avLst>
              <a:gd name="adj1" fmla="val 50000"/>
              <a:gd name="adj2" fmla="val 50000"/>
            </a:avLst>
          </a:prstGeom>
          <a:solidFill>
            <a:srgbClr val="4A86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0;p19">
            <a:extLst>
              <a:ext uri="{FF2B5EF4-FFF2-40B4-BE49-F238E27FC236}">
                <a16:creationId xmlns:a16="http://schemas.microsoft.com/office/drawing/2014/main" id="{7D6C5446-AD66-F2ED-A2AC-C4885BBDD04B}"/>
              </a:ext>
            </a:extLst>
          </p:cNvPr>
          <p:cNvSpPr/>
          <p:nvPr/>
        </p:nvSpPr>
        <p:spPr>
          <a:xfrm rot="13968323">
            <a:off x="6287031" y="3401648"/>
            <a:ext cx="1333941" cy="119463"/>
          </a:xfrm>
          <a:prstGeom prst="rightArrow">
            <a:avLst>
              <a:gd name="adj1" fmla="val 50000"/>
              <a:gd name="adj2" fmla="val 50000"/>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1;p19">
            <a:extLst>
              <a:ext uri="{FF2B5EF4-FFF2-40B4-BE49-F238E27FC236}">
                <a16:creationId xmlns:a16="http://schemas.microsoft.com/office/drawing/2014/main" id="{96A34470-E4CB-2370-79CE-D50F48E9E609}"/>
              </a:ext>
            </a:extLst>
          </p:cNvPr>
          <p:cNvSpPr/>
          <p:nvPr/>
        </p:nvSpPr>
        <p:spPr>
          <a:xfrm rot="13945743">
            <a:off x="6932676" y="3401586"/>
            <a:ext cx="1333840" cy="119589"/>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2;p19">
            <a:extLst>
              <a:ext uri="{FF2B5EF4-FFF2-40B4-BE49-F238E27FC236}">
                <a16:creationId xmlns:a16="http://schemas.microsoft.com/office/drawing/2014/main" id="{D14EF5A4-34DD-1ADB-DCEF-38A20215BB52}"/>
              </a:ext>
            </a:extLst>
          </p:cNvPr>
          <p:cNvSpPr/>
          <p:nvPr/>
        </p:nvSpPr>
        <p:spPr>
          <a:xfrm>
            <a:off x="5498600" y="2563288"/>
            <a:ext cx="335400" cy="305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3;p19">
            <a:extLst>
              <a:ext uri="{FF2B5EF4-FFF2-40B4-BE49-F238E27FC236}">
                <a16:creationId xmlns:a16="http://schemas.microsoft.com/office/drawing/2014/main" id="{E8823193-B50C-DC31-D0AD-A5265356ED0D}"/>
              </a:ext>
            </a:extLst>
          </p:cNvPr>
          <p:cNvSpPr/>
          <p:nvPr/>
        </p:nvSpPr>
        <p:spPr>
          <a:xfrm>
            <a:off x="5834000" y="2563300"/>
            <a:ext cx="288000" cy="3057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4;p19">
            <a:extLst>
              <a:ext uri="{FF2B5EF4-FFF2-40B4-BE49-F238E27FC236}">
                <a16:creationId xmlns:a16="http://schemas.microsoft.com/office/drawing/2014/main" id="{94DFAD18-44FF-4E0E-788C-9980C9A6D9E1}"/>
              </a:ext>
            </a:extLst>
          </p:cNvPr>
          <p:cNvSpPr/>
          <p:nvPr/>
        </p:nvSpPr>
        <p:spPr>
          <a:xfrm>
            <a:off x="6077950" y="2560375"/>
            <a:ext cx="647400" cy="3057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5;p19">
            <a:extLst>
              <a:ext uri="{FF2B5EF4-FFF2-40B4-BE49-F238E27FC236}">
                <a16:creationId xmlns:a16="http://schemas.microsoft.com/office/drawing/2014/main" id="{8723A6AA-4DA4-FF21-6B08-D1DAF5D8EE02}"/>
              </a:ext>
            </a:extLst>
          </p:cNvPr>
          <p:cNvSpPr/>
          <p:nvPr/>
        </p:nvSpPr>
        <p:spPr>
          <a:xfrm>
            <a:off x="6751405" y="2560375"/>
            <a:ext cx="853009" cy="3057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6;p19">
            <a:extLst>
              <a:ext uri="{FF2B5EF4-FFF2-40B4-BE49-F238E27FC236}">
                <a16:creationId xmlns:a16="http://schemas.microsoft.com/office/drawing/2014/main" id="{9974CE1E-3FA5-C5EE-9D66-A91B1EFD2F10}"/>
              </a:ext>
            </a:extLst>
          </p:cNvPr>
          <p:cNvSpPr txBox="1"/>
          <p:nvPr/>
        </p:nvSpPr>
        <p:spPr>
          <a:xfrm>
            <a:off x="4546250" y="4062307"/>
            <a:ext cx="38817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bg1"/>
                </a:solidFill>
                <a:latin typeface="Lato"/>
                <a:ea typeface="Lato"/>
                <a:cs typeface="Lato"/>
                <a:sym typeface="Lato"/>
              </a:rPr>
              <a:t>  PRP</a:t>
            </a:r>
            <a:r>
              <a:rPr lang="vi">
                <a:solidFill>
                  <a:schemeClr val="bg1"/>
                </a:solidFill>
                <a:latin typeface="Lato"/>
                <a:ea typeface="Lato"/>
                <a:cs typeface="Lato"/>
                <a:sym typeface="Lato"/>
              </a:rPr>
              <a:t>    V</a:t>
            </a:r>
            <a:r>
              <a:rPr lang="en-US">
                <a:solidFill>
                  <a:schemeClr val="bg1"/>
                </a:solidFill>
                <a:latin typeface="Lato"/>
                <a:ea typeface="Lato"/>
                <a:cs typeface="Lato"/>
                <a:sym typeface="Lato"/>
              </a:rPr>
              <a:t>B</a:t>
            </a:r>
            <a:r>
              <a:rPr lang="vi">
                <a:solidFill>
                  <a:schemeClr val="bg1"/>
                </a:solidFill>
                <a:latin typeface="Lato"/>
                <a:ea typeface="Lato"/>
                <a:cs typeface="Lato"/>
                <a:sym typeface="Lato"/>
              </a:rPr>
              <a:t>                                       N</a:t>
            </a:r>
            <a:r>
              <a:rPr lang="en-US">
                <a:solidFill>
                  <a:schemeClr val="bg1"/>
                </a:solidFill>
                <a:latin typeface="Lato"/>
                <a:ea typeface="Lato"/>
                <a:cs typeface="Lato"/>
                <a:sym typeface="Lato"/>
              </a:rPr>
              <a:t>N</a:t>
            </a:r>
            <a:r>
              <a:rPr lang="vi">
                <a:solidFill>
                  <a:schemeClr val="bg1"/>
                </a:solidFill>
                <a:latin typeface="Lato"/>
                <a:ea typeface="Lato"/>
                <a:cs typeface="Lato"/>
                <a:sym typeface="Lato"/>
              </a:rPr>
              <a:t>        </a:t>
            </a:r>
            <a:r>
              <a:rPr lang="en-US">
                <a:solidFill>
                  <a:schemeClr val="bg1"/>
                </a:solidFill>
                <a:latin typeface="Lato"/>
                <a:ea typeface="Lato"/>
                <a:cs typeface="Lato"/>
                <a:sym typeface="Lato"/>
              </a:rPr>
              <a:t> </a:t>
            </a:r>
            <a:r>
              <a:rPr lang="vi">
                <a:solidFill>
                  <a:schemeClr val="bg1"/>
                </a:solidFill>
                <a:latin typeface="Lato"/>
                <a:ea typeface="Lato"/>
                <a:cs typeface="Lato"/>
                <a:sym typeface="Lato"/>
              </a:rPr>
              <a:t> JJ</a:t>
            </a:r>
            <a:endParaRPr>
              <a:solidFill>
                <a:schemeClr val="bg1"/>
              </a:solidFill>
              <a:latin typeface="Lato"/>
              <a:ea typeface="Lato"/>
              <a:cs typeface="Lato"/>
              <a:sym typeface="Lato"/>
            </a:endParaRPr>
          </a:p>
        </p:txBody>
      </p:sp>
      <p:sp>
        <p:nvSpPr>
          <p:cNvPr id="27" name="Google Shape;147;p19">
            <a:extLst>
              <a:ext uri="{FF2B5EF4-FFF2-40B4-BE49-F238E27FC236}">
                <a16:creationId xmlns:a16="http://schemas.microsoft.com/office/drawing/2014/main" id="{67A02043-F776-AD37-5656-6AFCF78B29BA}"/>
              </a:ext>
            </a:extLst>
          </p:cNvPr>
          <p:cNvSpPr/>
          <p:nvPr/>
        </p:nvSpPr>
        <p:spPr>
          <a:xfrm>
            <a:off x="111825" y="2364100"/>
            <a:ext cx="4065300" cy="2212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p19">
            <a:extLst>
              <a:ext uri="{FF2B5EF4-FFF2-40B4-BE49-F238E27FC236}">
                <a16:creationId xmlns:a16="http://schemas.microsoft.com/office/drawing/2014/main" id="{3899EE5F-9252-AD4C-941D-729E19EC0CCC}"/>
              </a:ext>
            </a:extLst>
          </p:cNvPr>
          <p:cNvSpPr/>
          <p:nvPr/>
        </p:nvSpPr>
        <p:spPr>
          <a:xfrm>
            <a:off x="4369000" y="2355275"/>
            <a:ext cx="4065300" cy="22122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1851</Words>
  <Application>Microsoft Office PowerPoint</Application>
  <PresentationFormat>Trình chiếu Trên màn hình (16:9)</PresentationFormat>
  <Paragraphs>370</Paragraphs>
  <Slides>24</Slides>
  <Notes>10</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24</vt:i4>
      </vt:variant>
    </vt:vector>
  </HeadingPairs>
  <TitlesOfParts>
    <vt:vector size="34" baseType="lpstr">
      <vt:lpstr>Walter Turncoat</vt:lpstr>
      <vt:lpstr>-apple-system</vt:lpstr>
      <vt:lpstr>PT Sans Narrow</vt:lpstr>
      <vt:lpstr>Sniglet</vt:lpstr>
      <vt:lpstr>Times New Roman</vt:lpstr>
      <vt:lpstr>Lato</vt:lpstr>
      <vt:lpstr>Arial</vt:lpstr>
      <vt:lpstr>Open Sans</vt:lpstr>
      <vt:lpstr>Courier New</vt:lpstr>
      <vt:lpstr>Ursula template</vt:lpstr>
      <vt:lpstr>BÁO CÁO XỬ LÝ NGÔN NGỮ TỰ NHIÊN  GÁN NHÃN TỪ LOẠI CHO CÂU TIẾNG VIỆT  </vt:lpstr>
      <vt:lpstr>Nội dung</vt:lpstr>
      <vt:lpstr>1.  Giới thiệu đề tài</vt:lpstr>
      <vt:lpstr>Bản trình bày PowerPoint</vt:lpstr>
      <vt:lpstr>Thống kê dữ liệu</vt:lpstr>
      <vt:lpstr>Thống kê dữ liệu</vt:lpstr>
      <vt:lpstr>Tiền xử lý</vt:lpstr>
      <vt:lpstr>Tách từ với Maximum matching</vt:lpstr>
      <vt:lpstr> Ví dụ cho lỗi trong tách từ </vt:lpstr>
      <vt:lpstr>Bản trình bày PowerPoint</vt:lpstr>
      <vt:lpstr>Đánh giá kết quả tách từ </vt:lpstr>
      <vt:lpstr>Đánh giá kết quả tách từ </vt:lpstr>
      <vt:lpstr>Gán nhãn cho từ loại</vt:lpstr>
      <vt:lpstr>Mô hình Hidden Markov</vt:lpstr>
      <vt:lpstr>Mô hình Hidden Markov</vt:lpstr>
      <vt:lpstr>Hidden Markov Model</vt:lpstr>
      <vt:lpstr>Bản trình bày PowerPoint</vt:lpstr>
      <vt:lpstr>Hidden Markov Model </vt:lpstr>
      <vt:lpstr>Hidden Markov Model </vt:lpstr>
      <vt:lpstr>Công thức đánh giá </vt:lpstr>
      <vt:lpstr>Bản trình bày PowerPoint</vt:lpstr>
      <vt:lpstr>Một số ví dụ khác </vt:lpstr>
      <vt:lpstr>Thông tin liên tham khảo </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XỬ LÝ NGÔN NGỮ TỰ NHIÊN  GÁN NHÃN TỪ LOẠI CHO CÂU TIẾNG VIỆT  </dc:title>
  <cp:lastModifiedBy>Tín Trần</cp:lastModifiedBy>
  <cp:revision>32</cp:revision>
  <dcterms:modified xsi:type="dcterms:W3CDTF">2022-12-09T02:30:33Z</dcterms:modified>
</cp:coreProperties>
</file>