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5"/>
  </p:notesMasterIdLst>
  <p:sldIdLst>
    <p:sldId id="256" r:id="rId2"/>
    <p:sldId id="401" r:id="rId3"/>
    <p:sldId id="258" r:id="rId4"/>
    <p:sldId id="360" r:id="rId5"/>
    <p:sldId id="367" r:id="rId6"/>
    <p:sldId id="369" r:id="rId7"/>
    <p:sldId id="399" r:id="rId8"/>
    <p:sldId id="361" r:id="rId9"/>
    <p:sldId id="374" r:id="rId10"/>
    <p:sldId id="362" r:id="rId11"/>
    <p:sldId id="363" r:id="rId12"/>
    <p:sldId id="375" r:id="rId13"/>
    <p:sldId id="376" r:id="rId14"/>
    <p:sldId id="378" r:id="rId15"/>
    <p:sldId id="379" r:id="rId16"/>
    <p:sldId id="380" r:id="rId17"/>
    <p:sldId id="381" r:id="rId18"/>
    <p:sldId id="382" r:id="rId19"/>
    <p:sldId id="383" r:id="rId20"/>
    <p:sldId id="394" r:id="rId21"/>
    <p:sldId id="396" r:id="rId22"/>
    <p:sldId id="402" r:id="rId23"/>
    <p:sldId id="384" r:id="rId24"/>
    <p:sldId id="387" r:id="rId25"/>
    <p:sldId id="386" r:id="rId26"/>
    <p:sldId id="403" r:id="rId27"/>
    <p:sldId id="388" r:id="rId28"/>
    <p:sldId id="390" r:id="rId29"/>
    <p:sldId id="391" r:id="rId30"/>
    <p:sldId id="393" r:id="rId31"/>
    <p:sldId id="392" r:id="rId32"/>
    <p:sldId id="397" r:id="rId33"/>
    <p:sldId id="400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Hammersmith One" panose="020B0604020202020204" charset="0"/>
      <p:regular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6A418-C64F-4E5B-AD37-F84FCA469C9E}">
  <a:tblStyle styleId="{D666A418-C64F-4E5B-AD37-F84FCA469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3C9BDD-ED7B-40C9-8A88-EAA5E550D2C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050B9-5BE8-41E2-A2FA-EFBCBD223F0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E000D0-B04D-4BA6-A1C7-C2583030576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176985-4C3D-499B-A452-FDA5D913A2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BC1BBE-A73A-4A20-A7E8-1E5B9B48E78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679" autoAdjust="0"/>
  </p:normalViewPr>
  <p:slideViewPr>
    <p:cSldViewPr snapToGrid="0">
      <p:cViewPr varScale="1">
        <p:scale>
          <a:sx n="114" d="100"/>
          <a:sy n="114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986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4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31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4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6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67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2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68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4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23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c6a01074ef_0_20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c6a01074ef_0_20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68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7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6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304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51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0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60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29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05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4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46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30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94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3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4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39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5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1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66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11" Type="http://schemas.openxmlformats.org/officeDocument/2006/relationships/image" Target="../media/image38.pn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37052" y="1162595"/>
            <a:ext cx="6577800" cy="3037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600" dirty="0">
                <a:solidFill>
                  <a:schemeClr val="accent2"/>
                </a:solidFill>
                <a:latin typeface="Hammersmith One" panose="020B0604020202020204" charset="0"/>
              </a:rPr>
              <a:t>ĐỒ ÁN CUỐI KÌ</a:t>
            </a:r>
            <a:br>
              <a:rPr lang="en-US" sz="6600" dirty="0">
                <a:solidFill>
                  <a:schemeClr val="accent2"/>
                </a:solidFill>
                <a:latin typeface="Hammersmith One" panose="020B0604020202020204" charset="0"/>
              </a:rPr>
            </a:br>
            <a: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MÔ HÌNH </a:t>
            </a:r>
            <a:b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 XUẤT THÔNG TIN</a:t>
            </a:r>
            <a:endParaRPr sz="44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51CC4-B749-4A33-B045-426BBCF394F7}"/>
              </a:ext>
            </a:extLst>
          </p:cNvPr>
          <p:cNvSpPr txBox="1"/>
          <p:nvPr/>
        </p:nvSpPr>
        <p:spPr>
          <a:xfrm>
            <a:off x="8656320" y="4798907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490384" y="757426"/>
            <a:ext cx="6099136" cy="4317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dirty="0"/>
              <a:t>Term </a:t>
            </a:r>
            <a:r>
              <a:rPr lang="en-US" sz="1600" b="1" dirty="0" err="1"/>
              <a:t>được</a:t>
            </a:r>
            <a:r>
              <a:rPr lang="en-US" sz="1600" b="1" dirty="0"/>
              <a:t> </a:t>
            </a:r>
            <a:r>
              <a:rPr lang="en-US" sz="1600" b="1" dirty="0" err="1"/>
              <a:t>trích</a:t>
            </a:r>
            <a:r>
              <a:rPr lang="en-US" sz="1600" b="1" dirty="0"/>
              <a:t> </a:t>
            </a:r>
            <a:r>
              <a:rPr lang="en-US" sz="1600" b="1" dirty="0" err="1"/>
              <a:t>xuất</a:t>
            </a:r>
            <a:r>
              <a:rPr lang="en-US" sz="1600" b="1" dirty="0"/>
              <a:t> </a:t>
            </a:r>
            <a:r>
              <a:rPr lang="en-US" sz="1600" b="1" dirty="0" err="1"/>
              <a:t>sau</a:t>
            </a:r>
            <a:r>
              <a:rPr lang="en-US" sz="1600" b="1" dirty="0"/>
              <a:t> </a:t>
            </a:r>
            <a:r>
              <a:rPr lang="en-US" sz="1600" b="1" dirty="0" err="1"/>
              <a:t>khi</a:t>
            </a:r>
            <a:r>
              <a:rPr lang="en-US" sz="1600" b="1" dirty="0"/>
              <a:t> </a:t>
            </a:r>
            <a:r>
              <a:rPr lang="en-US" sz="1600" b="1" dirty="0" err="1"/>
              <a:t>văn</a:t>
            </a:r>
            <a:r>
              <a:rPr lang="en-US" sz="1600" b="1" dirty="0"/>
              <a:t> </a:t>
            </a:r>
            <a:r>
              <a:rPr lang="en-US" sz="1600" b="1" dirty="0" err="1"/>
              <a:t>bản</a:t>
            </a:r>
            <a:r>
              <a:rPr lang="en-US" sz="1600" b="1" dirty="0"/>
              <a:t> </a:t>
            </a:r>
            <a:r>
              <a:rPr lang="en-US" sz="1600" b="1" dirty="0" err="1"/>
              <a:t>hoặc</a:t>
            </a:r>
            <a:r>
              <a:rPr lang="en-US" sz="1600" b="1" dirty="0"/>
              <a:t> </a:t>
            </a:r>
            <a:r>
              <a:rPr lang="en-US" sz="1600" b="1" dirty="0" err="1"/>
              <a:t>câu</a:t>
            </a:r>
            <a:r>
              <a:rPr lang="en-US" sz="1600" b="1" dirty="0"/>
              <a:t> </a:t>
            </a:r>
            <a:r>
              <a:rPr lang="en-US" sz="1600" b="1" dirty="0" err="1"/>
              <a:t>truy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trải</a:t>
            </a:r>
            <a:r>
              <a:rPr lang="en-US" sz="1600" b="1" dirty="0"/>
              <a:t> qua </a:t>
            </a:r>
            <a:r>
              <a:rPr lang="en-US" sz="1600" b="1" dirty="0" err="1"/>
              <a:t>ba</a:t>
            </a:r>
            <a:r>
              <a:rPr lang="en-US" sz="1600" b="1" dirty="0"/>
              <a:t> </a:t>
            </a:r>
            <a:r>
              <a:rPr lang="en-US" sz="1600" b="1" dirty="0" err="1"/>
              <a:t>giai</a:t>
            </a:r>
            <a:r>
              <a:rPr lang="en-US" sz="1600" b="1" dirty="0"/>
              <a:t> </a:t>
            </a:r>
            <a:r>
              <a:rPr lang="en-US" sz="1600" b="1" dirty="0" err="1"/>
              <a:t>đoạn</a:t>
            </a:r>
            <a:r>
              <a:rPr lang="en-US" sz="1600" b="1" dirty="0"/>
              <a:t> </a:t>
            </a:r>
            <a:r>
              <a:rPr lang="en-US" sz="1600" b="1" dirty="0" err="1"/>
              <a:t>xử</a:t>
            </a:r>
            <a:r>
              <a:rPr lang="en-US" sz="1600" b="1" dirty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i="1" dirty="0"/>
              <a:t>B1: </a:t>
            </a:r>
            <a:r>
              <a:rPr lang="en-US" sz="1600" b="1" i="1" dirty="0" err="1"/>
              <a:t>Xử</a:t>
            </a:r>
            <a:r>
              <a:rPr lang="en-US" sz="1600" b="1" i="1" dirty="0"/>
              <a:t> </a:t>
            </a:r>
            <a:r>
              <a:rPr lang="en-US" sz="1600" b="1" i="1" dirty="0" err="1"/>
              <a:t>lý</a:t>
            </a:r>
            <a:r>
              <a:rPr lang="en-US" sz="1600" b="1" i="1" dirty="0"/>
              <a:t> </a:t>
            </a:r>
            <a:r>
              <a:rPr lang="en-US" sz="1600" b="1" i="1" dirty="0" err="1"/>
              <a:t>kí</a:t>
            </a:r>
            <a:r>
              <a:rPr lang="en-US" sz="1600" b="1" i="1" dirty="0"/>
              <a:t> </a:t>
            </a:r>
            <a:r>
              <a:rPr lang="en-US" sz="1600" b="1" i="1" dirty="0" err="1"/>
              <a:t>tự</a:t>
            </a:r>
            <a:endParaRPr lang="en-US" sz="1600" b="1" i="1" dirty="0"/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“–”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giữ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tránh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nối</a:t>
            </a:r>
            <a:r>
              <a:rPr lang="en-US" sz="1400" dirty="0"/>
              <a:t> </a:t>
            </a:r>
          </a:p>
          <a:p>
            <a:pPr marL="433388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/>
              <a:t>      (</a:t>
            </a:r>
            <a:r>
              <a:rPr lang="en-US" sz="1400" dirty="0" err="1"/>
              <a:t>Vd</a:t>
            </a:r>
            <a:r>
              <a:rPr lang="en-US" sz="1400" dirty="0"/>
              <a:t>: time-consuming, co-operate,… )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Lượt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</a:t>
            </a:r>
            <a:r>
              <a:rPr lang="en-US" sz="1400" dirty="0" err="1"/>
              <a:t>kèm</a:t>
            </a:r>
            <a:r>
              <a:rPr lang="en-US" sz="1400" dirty="0"/>
              <a:t>,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r>
              <a:rPr lang="en-US" sz="1400" dirty="0"/>
              <a:t> </a:t>
            </a:r>
          </a:p>
          <a:p>
            <a:pPr marL="433388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/>
              <a:t>      (</a:t>
            </a:r>
            <a:r>
              <a:rPr lang="en-US" sz="1400" dirty="0" err="1"/>
              <a:t>Vd</a:t>
            </a:r>
            <a:r>
              <a:rPr lang="en-US" sz="1400" dirty="0"/>
              <a:t>: </a:t>
            </a:r>
            <a:r>
              <a:rPr lang="en-US" sz="1400" dirty="0" err="1"/>
              <a:t>i.e</a:t>
            </a:r>
            <a:r>
              <a:rPr lang="en-US" sz="1400" dirty="0"/>
              <a:t>, Ex.)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stopword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qua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điển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stopword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i="1" dirty="0"/>
              <a:t>B2: Tokenize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feature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trưng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0456" y="280850"/>
            <a:ext cx="2390533" cy="476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Term </a:t>
            </a:r>
            <a:r>
              <a:rPr lang="en-US" sz="2400" dirty="0" err="1"/>
              <a:t>Extracing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DE1AD-7828-40BE-ADBE-B04BCB88EB73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411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0;p83"/>
          <p:cNvSpPr/>
          <p:nvPr/>
        </p:nvSpPr>
        <p:spPr>
          <a:xfrm>
            <a:off x="4688042" y="2259939"/>
            <a:ext cx="2390503" cy="1325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" name="Google Shape;1930;p83"/>
          <p:cNvSpPr/>
          <p:nvPr/>
        </p:nvSpPr>
        <p:spPr>
          <a:xfrm>
            <a:off x="2129817" y="2259937"/>
            <a:ext cx="2390503" cy="1325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681464" y="1184809"/>
            <a:ext cx="5618413" cy="92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Sau </a:t>
            </a:r>
            <a:r>
              <a:rPr lang="en-US" sz="1400" dirty="0" err="1"/>
              <a:t>khi</a:t>
            </a:r>
            <a:r>
              <a:rPr lang="en-US" sz="1400" dirty="0"/>
              <a:t> Tokenize ta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ta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chia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71" y="2317778"/>
            <a:ext cx="2140993" cy="1210126"/>
          </a:xfrm>
          <a:prstGeom prst="rect">
            <a:avLst/>
          </a:prstGeom>
        </p:spPr>
      </p:pic>
      <p:sp>
        <p:nvSpPr>
          <p:cNvPr id="6" name="Google Shape;1326;p55"/>
          <p:cNvSpPr txBox="1">
            <a:spLocks/>
          </p:cNvSpPr>
          <p:nvPr/>
        </p:nvSpPr>
        <p:spPr>
          <a:xfrm>
            <a:off x="1661249" y="3632804"/>
            <a:ext cx="5638628" cy="92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duy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1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ngang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gây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lệch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2" y="2364839"/>
            <a:ext cx="1910221" cy="1116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46421-B183-400C-9A2A-85E1A9E64439}"/>
              </a:ext>
            </a:extLst>
          </p:cNvPr>
          <p:cNvSpPr txBox="1"/>
          <p:nvPr/>
        </p:nvSpPr>
        <p:spPr>
          <a:xfrm>
            <a:off x="1942990" y="81526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B3: Stemming</a:t>
            </a:r>
            <a:endParaRPr lang="en-US" b="1" i="1" dirty="0"/>
          </a:p>
        </p:txBody>
      </p:sp>
      <p:sp>
        <p:nvSpPr>
          <p:cNvPr id="12" name="Google Shape;1327;p55"/>
          <p:cNvSpPr txBox="1">
            <a:spLocks noGrp="1"/>
          </p:cNvSpPr>
          <p:nvPr>
            <p:ph type="title"/>
          </p:nvPr>
        </p:nvSpPr>
        <p:spPr>
          <a:xfrm>
            <a:off x="620456" y="280850"/>
            <a:ext cx="2390533" cy="476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Term </a:t>
            </a:r>
            <a:r>
              <a:rPr lang="en-US" sz="2400" dirty="0" err="1"/>
              <a:t>Extracing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245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891207" y="1065539"/>
            <a:ext cx="7063409" cy="2742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đích</a:t>
            </a:r>
            <a:r>
              <a:rPr lang="en-US" sz="1400" dirty="0"/>
              <a:t>: </a:t>
            </a:r>
            <a:r>
              <a:rPr lang="en-US" sz="1400" b="1" dirty="0" err="1"/>
              <a:t>Đánh</a:t>
            </a:r>
            <a:r>
              <a:rPr lang="en-US" sz="1400" b="1" dirty="0"/>
              <a:t> </a:t>
            </a:r>
            <a:r>
              <a:rPr lang="en-US" sz="1400" b="1" dirty="0" err="1"/>
              <a:t>chỉ</a:t>
            </a:r>
            <a:r>
              <a:rPr lang="en-US" sz="1400" b="1" dirty="0"/>
              <a:t> </a:t>
            </a:r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các</a:t>
            </a:r>
            <a:r>
              <a:rPr lang="en-US" sz="1400" b="1" dirty="0"/>
              <a:t> </a:t>
            </a:r>
            <a:r>
              <a:rPr lang="en-US" sz="1400" b="1" dirty="0" err="1"/>
              <a:t>tập</a:t>
            </a:r>
            <a:r>
              <a:rPr lang="en-US" sz="1400" b="1" dirty="0"/>
              <a:t> tin </a:t>
            </a:r>
            <a:r>
              <a:rPr lang="en-US" sz="1400" b="1" dirty="0" err="1"/>
              <a:t>văn</a:t>
            </a:r>
            <a:r>
              <a:rPr lang="en-US" sz="1400" b="1" dirty="0"/>
              <a:t> </a:t>
            </a:r>
            <a:r>
              <a:rPr lang="en-US" sz="1400" b="1" dirty="0" err="1"/>
              <a:t>bản</a:t>
            </a:r>
            <a:r>
              <a:rPr lang="en-US" sz="1400" b="1" dirty="0"/>
              <a:t> </a:t>
            </a:r>
            <a:r>
              <a:rPr lang="en-US" sz="1400" b="1" dirty="0" err="1"/>
              <a:t>dùng</a:t>
            </a:r>
            <a:r>
              <a:rPr lang="en-US" sz="1400" b="1" dirty="0"/>
              <a:t> </a:t>
            </a:r>
            <a:r>
              <a:rPr lang="en-US" sz="1400" b="1" dirty="0" err="1"/>
              <a:t>để</a:t>
            </a:r>
            <a:r>
              <a:rPr lang="en-US" sz="1400" b="1" dirty="0"/>
              <a:t> </a:t>
            </a:r>
            <a:r>
              <a:rPr lang="en-US" sz="1400" b="1" dirty="0" err="1"/>
              <a:t>phục</a:t>
            </a:r>
            <a:r>
              <a:rPr lang="en-US" sz="1400" b="1" dirty="0"/>
              <a:t> </a:t>
            </a:r>
            <a:r>
              <a:rPr lang="en-US" sz="1400" b="1" dirty="0" err="1"/>
              <a:t>vụ</a:t>
            </a:r>
            <a:r>
              <a:rPr lang="en-US" sz="1400" b="1" dirty="0"/>
              <a:t> </a:t>
            </a:r>
            <a:r>
              <a:rPr lang="en-US" sz="1400" b="1" dirty="0" err="1"/>
              <a:t>cho</a:t>
            </a:r>
            <a:r>
              <a:rPr lang="en-US" sz="1400" b="1" dirty="0"/>
              <a:t> </a:t>
            </a:r>
            <a:r>
              <a:rPr lang="en-US" sz="1400" b="1" dirty="0" err="1"/>
              <a:t>việc</a:t>
            </a:r>
            <a:r>
              <a:rPr lang="en-US" sz="1400" b="1" dirty="0"/>
              <a:t> </a:t>
            </a:r>
            <a:r>
              <a:rPr lang="en-US" sz="1400" b="1" dirty="0" err="1"/>
              <a:t>tìm</a:t>
            </a:r>
            <a:r>
              <a:rPr lang="en-US" sz="1400" b="1" dirty="0"/>
              <a:t> </a:t>
            </a:r>
            <a:r>
              <a:rPr lang="en-US" sz="1400" b="1" dirty="0" err="1"/>
              <a:t>kiếm</a:t>
            </a:r>
            <a:r>
              <a:rPr lang="en-US" sz="1400" b="1" dirty="0"/>
              <a:t> </a:t>
            </a:r>
            <a:r>
              <a:rPr lang="en-US" sz="1400" b="1" dirty="0" err="1"/>
              <a:t>và</a:t>
            </a:r>
            <a:r>
              <a:rPr lang="en-US" sz="1400" b="1" dirty="0"/>
              <a:t> </a:t>
            </a:r>
            <a:r>
              <a:rPr lang="en-US" sz="1400" b="1" dirty="0" err="1"/>
              <a:t>đánh</a:t>
            </a:r>
            <a:r>
              <a:rPr lang="en-US" sz="1400" b="1" dirty="0"/>
              <a:t> </a:t>
            </a:r>
            <a:r>
              <a:rPr lang="en-US" sz="1400" b="1" dirty="0" err="1"/>
              <a:t>giá</a:t>
            </a:r>
            <a:r>
              <a:rPr lang="en-US" sz="1400" b="1" dirty="0"/>
              <a:t>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b="1" dirty="0" err="1"/>
              <a:t>Chỉ</a:t>
            </a:r>
            <a:r>
              <a:rPr lang="en-US" sz="1400" b="1" dirty="0"/>
              <a:t> </a:t>
            </a:r>
            <a:r>
              <a:rPr lang="en-US" sz="1400" b="1" dirty="0" err="1"/>
              <a:t>mục</a:t>
            </a:r>
            <a:r>
              <a:rPr lang="en-US" sz="1400" b="1" dirty="0"/>
              <a:t> bao </a:t>
            </a:r>
            <a:r>
              <a:rPr lang="en-US" sz="1400" b="1" dirty="0" err="1"/>
              <a:t>gồm</a:t>
            </a:r>
            <a:r>
              <a:rPr lang="en-US" sz="1400" b="1" dirty="0"/>
              <a:t> </a:t>
            </a:r>
            <a:r>
              <a:rPr lang="en-US" sz="1400" b="1" dirty="0" err="1"/>
              <a:t>những</a:t>
            </a:r>
            <a:r>
              <a:rPr lang="en-US" sz="1400" b="1" dirty="0"/>
              <a:t> </a:t>
            </a:r>
            <a:r>
              <a:rPr lang="en-US" sz="1400" b="1" dirty="0" err="1"/>
              <a:t>thành</a:t>
            </a:r>
            <a:r>
              <a:rPr lang="en-US" sz="1400" b="1" dirty="0"/>
              <a:t> </a:t>
            </a:r>
            <a:r>
              <a:rPr lang="en-US" sz="1400" b="1" dirty="0" err="1"/>
              <a:t>phần</a:t>
            </a:r>
            <a:r>
              <a:rPr lang="en-US" sz="1400" b="1" dirty="0"/>
              <a:t>:</a:t>
            </a:r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Tần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Doc_len</a:t>
            </a:r>
            <a:r>
              <a:rPr lang="en-US" sz="1400" dirty="0"/>
              <a:t> :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/>
              <a:t>IDF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807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Với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ta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tần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113D1-1365-410F-9232-97DD9F5CDBED}"/>
              </a:ext>
            </a:extLst>
          </p:cNvPr>
          <p:cNvSpPr/>
          <p:nvPr/>
        </p:nvSpPr>
        <p:spPr>
          <a:xfrm>
            <a:off x="492521" y="1208348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partial computer screen showing the need of repairs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FE81B9-1D0B-4B96-9A89-F026820038F8}"/>
              </a:ext>
            </a:extLst>
          </p:cNvPr>
          <p:cNvSpPr/>
          <p:nvPr/>
        </p:nvSpPr>
        <p:spPr>
          <a:xfrm>
            <a:off x="2278694" y="1745745"/>
            <a:ext cx="75044" cy="3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B92E3-0556-4D17-A9A0-EFA722DE4831}"/>
              </a:ext>
            </a:extLst>
          </p:cNvPr>
          <p:cNvSpPr txBox="1"/>
          <p:nvPr/>
        </p:nvSpPr>
        <p:spPr>
          <a:xfrm>
            <a:off x="3827909" y="17740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Tiền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535455" y="2139828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5DF04AB-F753-47E4-800F-2B61C2C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8449"/>
              </p:ext>
            </p:extLst>
          </p:nvPr>
        </p:nvGraphicFramePr>
        <p:xfrm>
          <a:off x="1273565" y="2654634"/>
          <a:ext cx="2024270" cy="2438401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12135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3A08CD1-0E81-4CE1-B80E-D5B03CB18B28}"/>
              </a:ext>
            </a:extLst>
          </p:cNvPr>
          <p:cNvSpPr/>
          <p:nvPr/>
        </p:nvSpPr>
        <p:spPr>
          <a:xfrm>
            <a:off x="4605129" y="1212573"/>
            <a:ext cx="3690732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/>
              <a:t>A computer screen shows a repair prompt on the screen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2B23727-E8E9-4DC5-8081-4B1354ECB2DE}"/>
              </a:ext>
            </a:extLst>
          </p:cNvPr>
          <p:cNvSpPr/>
          <p:nvPr/>
        </p:nvSpPr>
        <p:spPr>
          <a:xfrm>
            <a:off x="6609251" y="1745745"/>
            <a:ext cx="46276" cy="33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605129" y="2139828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6B324AC1-00F9-4775-A2D8-0EB6C6BE7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34824"/>
              </p:ext>
            </p:extLst>
          </p:nvPr>
        </p:nvGraphicFramePr>
        <p:xfrm>
          <a:off x="5607371" y="2657011"/>
          <a:ext cx="2056768" cy="2438398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29724">
                  <a:extLst>
                    <a:ext uri="{9D8B030D-6E8A-4147-A177-3AD203B41FA5}">
                      <a16:colId xmlns:a16="http://schemas.microsoft.com/office/drawing/2014/main" val="1155948308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3766238047"/>
                    </a:ext>
                  </a:extLst>
                </a:gridCol>
              </a:tblGrid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9991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8340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860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682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00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80073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0309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FC335E3-B531-4EA4-B496-08AA39C40F99}"/>
              </a:ext>
            </a:extLst>
          </p:cNvPr>
          <p:cNvSpPr/>
          <p:nvPr/>
        </p:nvSpPr>
        <p:spPr>
          <a:xfrm>
            <a:off x="5288463" y="2677062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4A367-89E8-4094-9927-6C8710F99E7A}"/>
              </a:ext>
            </a:extLst>
          </p:cNvPr>
          <p:cNvSpPr/>
          <p:nvPr/>
        </p:nvSpPr>
        <p:spPr>
          <a:xfrm>
            <a:off x="956220" y="2677062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5B5AE5-3A00-4D68-BFA8-BC8996028B7E}"/>
              </a:ext>
            </a:extLst>
          </p:cNvPr>
          <p:cNvSpPr/>
          <p:nvPr/>
        </p:nvSpPr>
        <p:spPr>
          <a:xfrm>
            <a:off x="173406" y="1208348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F4EA38-22C4-4E16-BEA1-9A54E4576BD0}"/>
              </a:ext>
            </a:extLst>
          </p:cNvPr>
          <p:cNvSpPr/>
          <p:nvPr/>
        </p:nvSpPr>
        <p:spPr>
          <a:xfrm>
            <a:off x="4289347" y="121260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35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  <p:bldP spid="16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Với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, ta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term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535469" y="1216232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B5D080E-A91C-4B97-B1D0-8A0F3745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61849"/>
              </p:ext>
            </p:extLst>
          </p:nvPr>
        </p:nvGraphicFramePr>
        <p:xfrm>
          <a:off x="3435715" y="1934531"/>
          <a:ext cx="1987724" cy="313490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DA154FC-F835-4F65-9AB9-67172281E94C}"/>
              </a:ext>
            </a:extLst>
          </p:cNvPr>
          <p:cNvSpPr/>
          <p:nvPr/>
        </p:nvSpPr>
        <p:spPr>
          <a:xfrm>
            <a:off x="219687" y="1212573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7B4A7-A7F7-45D3-BC78-15668FA370F0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747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626987" y="1220487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51C37-B2A3-4807-BB99-468F9D8F95DF}"/>
              </a:ext>
            </a:extLst>
          </p:cNvPr>
          <p:cNvSpPr/>
          <p:nvPr/>
        </p:nvSpPr>
        <p:spPr>
          <a:xfrm>
            <a:off x="302661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E4BF8-EAF5-4B0F-9136-D39119BE0ACB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BD1A3-B46B-46CA-8320-82242752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50418"/>
              </p:ext>
            </p:extLst>
          </p:nvPr>
        </p:nvGraphicFramePr>
        <p:xfrm>
          <a:off x="2878404" y="2614805"/>
          <a:ext cx="2981584" cy="11125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490792">
                  <a:extLst>
                    <a:ext uri="{9D8B030D-6E8A-4147-A177-3AD203B41FA5}">
                      <a16:colId xmlns:a16="http://schemas.microsoft.com/office/drawing/2014/main" val="4127953258"/>
                    </a:ext>
                  </a:extLst>
                </a:gridCol>
                <a:gridCol w="1490792">
                  <a:extLst>
                    <a:ext uri="{9D8B030D-6E8A-4147-A177-3AD203B41FA5}">
                      <a16:colId xmlns:a16="http://schemas.microsoft.com/office/drawing/2014/main" val="19602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4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IDF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626987" y="1220487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51C37-B2A3-4807-BB99-468F9D8F95DF}"/>
              </a:ext>
            </a:extLst>
          </p:cNvPr>
          <p:cNvSpPr/>
          <p:nvPr/>
        </p:nvSpPr>
        <p:spPr>
          <a:xfrm>
            <a:off x="302661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E4BF8-EAF5-4B0F-9136-D39119BE0ACB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150BAAF1-3D6D-406C-A85D-866CBC217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84172"/>
              </p:ext>
            </p:extLst>
          </p:nvPr>
        </p:nvGraphicFramePr>
        <p:xfrm>
          <a:off x="310546" y="1873912"/>
          <a:ext cx="1987724" cy="313490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BF0F2BB3-AC50-4A5B-8788-FEA43854B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53958"/>
              </p:ext>
            </p:extLst>
          </p:nvPr>
        </p:nvGraphicFramePr>
        <p:xfrm>
          <a:off x="5784268" y="1873912"/>
          <a:ext cx="1987724" cy="2957397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406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86795" y="1935260"/>
                <a:ext cx="2708947" cy="454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95" y="1935260"/>
                <a:ext cx="2708947" cy="454483"/>
              </a:xfrm>
              <a:prstGeom prst="rect">
                <a:avLst/>
              </a:prstGeom>
              <a:blipFill rotWithShape="0">
                <a:blip r:embed="rId3"/>
                <a:stretch>
                  <a:fillRect l="-901" r="-15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8765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2327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7195E-5ED0-4732-9F4D-CCB854D999EB}"/>
                  </a:ext>
                </a:extLst>
              </p:cNvPr>
              <p:cNvSpPr txBox="1"/>
              <p:nvPr/>
            </p:nvSpPr>
            <p:spPr>
              <a:xfrm>
                <a:off x="212723" y="2417861"/>
                <a:ext cx="4376519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Score(need) = 0.693*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0.693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7195E-5ED0-4732-9F4D-CCB854D99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3" y="2417861"/>
                <a:ext cx="4376519" cy="605037"/>
              </a:xfrm>
              <a:prstGeom prst="rect">
                <a:avLst/>
              </a:prstGeom>
              <a:blipFill>
                <a:blip r:embed="rId5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ABB07ED-4D9C-4A96-8703-B4F1BC04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33395"/>
              </p:ext>
            </p:extLst>
          </p:nvPr>
        </p:nvGraphicFramePr>
        <p:xfrm>
          <a:off x="7350778" y="1924865"/>
          <a:ext cx="1793222" cy="2647063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896611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896611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B0AB7B1-CF47-4905-8302-9BB964987F0B}"/>
              </a:ext>
            </a:extLst>
          </p:cNvPr>
          <p:cNvSpPr/>
          <p:nvPr/>
        </p:nvSpPr>
        <p:spPr>
          <a:xfrm>
            <a:off x="7034996" y="196469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B24AD25E-CB3F-4053-A531-0FA12459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8265"/>
              </p:ext>
            </p:extLst>
          </p:nvPr>
        </p:nvGraphicFramePr>
        <p:xfrm>
          <a:off x="5445638" y="1924865"/>
          <a:ext cx="1566512" cy="28651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783256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ADFB96-85AA-48D7-80A5-F20C9FC5B6A4}"/>
                  </a:ext>
                </a:extLst>
              </p:cNvPr>
              <p:cNvSpPr txBox="1"/>
              <p:nvPr/>
            </p:nvSpPr>
            <p:spPr>
              <a:xfrm>
                <a:off x="212723" y="3028031"/>
                <a:ext cx="4435830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Score(repair) = 0.182*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0.182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ADFB96-85AA-48D7-80A5-F20C9FC5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3" y="3028031"/>
                <a:ext cx="4435830" cy="605037"/>
              </a:xfrm>
              <a:prstGeom prst="rect">
                <a:avLst/>
              </a:prstGeom>
              <a:blipFill>
                <a:blip r:embed="rId6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BA8086-E3FB-4C76-BBA0-0E0901D43CFC}"/>
                  </a:ext>
                </a:extLst>
              </p:cNvPr>
              <p:cNvSpPr txBox="1"/>
              <p:nvPr/>
            </p:nvSpPr>
            <p:spPr>
              <a:xfrm>
                <a:off x="153412" y="3652669"/>
                <a:ext cx="4724370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Score(computer) = 0.182*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0.182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BA8086-E3FB-4C76-BBA0-0E0901D4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2" y="3652669"/>
                <a:ext cx="4724370" cy="605037"/>
              </a:xfrm>
              <a:prstGeom prst="rect">
                <a:avLst/>
              </a:prstGeom>
              <a:blipFill>
                <a:blip r:embed="rId7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AF21DC86-0913-45F2-9A9E-10AFD439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302"/>
              </p:ext>
            </p:extLst>
          </p:nvPr>
        </p:nvGraphicFramePr>
        <p:xfrm>
          <a:off x="5702095" y="1924865"/>
          <a:ext cx="2981584" cy="1090142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490792">
                  <a:extLst>
                    <a:ext uri="{9D8B030D-6E8A-4147-A177-3AD203B41FA5}">
                      <a16:colId xmlns:a16="http://schemas.microsoft.com/office/drawing/2014/main" val="4127953258"/>
                    </a:ext>
                  </a:extLst>
                </a:gridCol>
                <a:gridCol w="1490792">
                  <a:extLst>
                    <a:ext uri="{9D8B030D-6E8A-4147-A177-3AD203B41FA5}">
                      <a16:colId xmlns:a16="http://schemas.microsoft.com/office/drawing/2014/main" val="196024370"/>
                    </a:ext>
                  </a:extLst>
                </a:gridCol>
              </a:tblGrid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4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7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763" y="88799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3" y="887993"/>
                <a:ext cx="4144664" cy="655830"/>
              </a:xfrm>
              <a:prstGeom prst="rect">
                <a:avLst/>
              </a:prstGeom>
              <a:blipFill rotWithShape="0">
                <a:blip r:embed="rId8"/>
                <a:stretch>
                  <a:fillRect l="-146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4" grpId="0"/>
      <p:bldP spid="22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7722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0241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ABB07ED-4D9C-4A96-8703-B4F1BC0458AB}"/>
              </a:ext>
            </a:extLst>
          </p:cNvPr>
          <p:cNvGraphicFramePr>
            <a:graphicFrameLocks noGrp="1"/>
          </p:cNvGraphicFramePr>
          <p:nvPr/>
        </p:nvGraphicFramePr>
        <p:xfrm>
          <a:off x="7350778" y="1924865"/>
          <a:ext cx="1793222" cy="2647063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896611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896611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B0AB7B1-CF47-4905-8302-9BB964987F0B}"/>
              </a:ext>
            </a:extLst>
          </p:cNvPr>
          <p:cNvSpPr/>
          <p:nvPr/>
        </p:nvSpPr>
        <p:spPr>
          <a:xfrm>
            <a:off x="7034996" y="196469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B24AD25E-CB3F-4053-A531-0FA12459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9860"/>
              </p:ext>
            </p:extLst>
          </p:nvPr>
        </p:nvGraphicFramePr>
        <p:xfrm>
          <a:off x="5468484" y="1924865"/>
          <a:ext cx="1566512" cy="28651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783256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6101B2-E55B-43F7-A0B9-14A70E4844CE}"/>
              </a:ext>
            </a:extLst>
          </p:cNvPr>
          <p:cNvSpPr txBox="1"/>
          <p:nvPr/>
        </p:nvSpPr>
        <p:spPr>
          <a:xfrm>
            <a:off x="287981" y="2481023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0</a:t>
            </a:r>
            <a:r>
              <a:rPr lang="en-US" dirty="0"/>
              <a:t>,Q) = 0.693+0.182 +0.182 =1.05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164" y="89315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64" y="893153"/>
                <a:ext cx="4144664" cy="655830"/>
              </a:xfrm>
              <a:prstGeom prst="rect">
                <a:avLst/>
              </a:prstGeom>
              <a:blipFill rotWithShape="0">
                <a:blip r:embed="rId4"/>
                <a:stretch>
                  <a:fillRect l="-146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9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8330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1457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6101B2-E55B-43F7-A0B9-14A70E4844CE}"/>
              </a:ext>
            </a:extLst>
          </p:cNvPr>
          <p:cNvSpPr txBox="1"/>
          <p:nvPr/>
        </p:nvSpPr>
        <p:spPr>
          <a:xfrm>
            <a:off x="655729" y="2372092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0</a:t>
            </a:r>
            <a:r>
              <a:rPr lang="en-US" dirty="0"/>
              <a:t>,Q) = 0.693+0.182 +0.182 =1.05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A1893-CE7E-4BCF-AAFA-615C6A2789E4}"/>
              </a:ext>
            </a:extLst>
          </p:cNvPr>
          <p:cNvSpPr txBox="1"/>
          <p:nvPr/>
        </p:nvSpPr>
        <p:spPr>
          <a:xfrm>
            <a:off x="640115" y="2772900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1</a:t>
            </a:r>
            <a:r>
              <a:rPr lang="en-US" dirty="0"/>
              <a:t>,Q) = 0 + 0.182 + 0.182 = 0.346 </a:t>
            </a:r>
          </a:p>
        </p:txBody>
      </p:sp>
      <p:graphicFrame>
        <p:nvGraphicFramePr>
          <p:cNvPr id="24" name="Table 15">
            <a:extLst>
              <a:ext uri="{FF2B5EF4-FFF2-40B4-BE49-F238E27FC236}">
                <a16:creationId xmlns:a16="http://schemas.microsoft.com/office/drawing/2014/main" id="{50631FBA-BF2A-420F-8393-874A2A180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80618"/>
              </p:ext>
            </p:extLst>
          </p:nvPr>
        </p:nvGraphicFramePr>
        <p:xfrm>
          <a:off x="6447117" y="2032302"/>
          <a:ext cx="2056768" cy="2438398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29724">
                  <a:extLst>
                    <a:ext uri="{9D8B030D-6E8A-4147-A177-3AD203B41FA5}">
                      <a16:colId xmlns:a16="http://schemas.microsoft.com/office/drawing/2014/main" val="1155948308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3766238047"/>
                    </a:ext>
                  </a:extLst>
                </a:gridCol>
              </a:tblGrid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9991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8340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860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682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00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80073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030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301CC9-ABBF-4F30-91FF-04DD90719E8E}"/>
              </a:ext>
            </a:extLst>
          </p:cNvPr>
          <p:cNvSpPr txBox="1"/>
          <p:nvPr/>
        </p:nvSpPr>
        <p:spPr>
          <a:xfrm>
            <a:off x="403749" y="3493343"/>
            <a:ext cx="574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Score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D0(score = 1.05)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9428A-CB6C-4A19-9AB0-6DFC6EFE1527}"/>
              </a:ext>
            </a:extLst>
          </p:cNvPr>
          <p:cNvSpPr txBox="1"/>
          <p:nvPr/>
        </p:nvSpPr>
        <p:spPr>
          <a:xfrm>
            <a:off x="4643159" y="37957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D1(score = 0.346)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164" y="89091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64" y="890913"/>
                <a:ext cx="4144664" cy="655830"/>
              </a:xfrm>
              <a:prstGeom prst="rect">
                <a:avLst/>
              </a:prstGeom>
              <a:blipFill rotWithShape="0">
                <a:blip r:embed="rId4"/>
                <a:stretch>
                  <a:fillRect l="-146" t="-21429" b="-4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01"/>
          <p:cNvSpPr txBox="1">
            <a:spLocks noGrp="1"/>
          </p:cNvSpPr>
          <p:nvPr>
            <p:ph type="title"/>
          </p:nvPr>
        </p:nvSpPr>
        <p:spPr>
          <a:xfrm>
            <a:off x="1937229" y="675476"/>
            <a:ext cx="526953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</a:rPr>
              <a:t>Thành Viên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56" name="Google Shape;2256;p101"/>
          <p:cNvSpPr/>
          <p:nvPr/>
        </p:nvSpPr>
        <p:spPr>
          <a:xfrm>
            <a:off x="1470451" y="1676638"/>
            <a:ext cx="1946399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7" name="Google Shape;2257;p101"/>
          <p:cNvSpPr/>
          <p:nvPr/>
        </p:nvSpPr>
        <p:spPr>
          <a:xfrm>
            <a:off x="3563101" y="1658575"/>
            <a:ext cx="2047688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8" name="Google Shape;2258;p101"/>
          <p:cNvSpPr/>
          <p:nvPr/>
        </p:nvSpPr>
        <p:spPr>
          <a:xfrm>
            <a:off x="5722349" y="1667588"/>
            <a:ext cx="1996161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9" name="Google Shape;2259;p101"/>
          <p:cNvSpPr txBox="1"/>
          <p:nvPr/>
        </p:nvSpPr>
        <p:spPr>
          <a:xfrm>
            <a:off x="1392191" y="1752676"/>
            <a:ext cx="205935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Phạm Minh Trí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0" name="Google Shape;2260;p101"/>
          <p:cNvSpPr txBox="1"/>
          <p:nvPr/>
        </p:nvSpPr>
        <p:spPr>
          <a:xfrm>
            <a:off x="3513341" y="1732129"/>
            <a:ext cx="2097448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Lê Vinh Quang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1" name="Google Shape;2261;p101"/>
          <p:cNvSpPr txBox="1"/>
          <p:nvPr/>
        </p:nvSpPr>
        <p:spPr>
          <a:xfrm>
            <a:off x="5660549" y="1732129"/>
            <a:ext cx="2158785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Trần Trung Tín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2" name="Google Shape;2262;p101"/>
          <p:cNvSpPr txBox="1"/>
          <p:nvPr/>
        </p:nvSpPr>
        <p:spPr>
          <a:xfrm>
            <a:off x="5762145" y="1903615"/>
            <a:ext cx="1859790" cy="83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19522351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3" name="Google Shape;2263;p101"/>
          <p:cNvSpPr txBox="1"/>
          <p:nvPr/>
        </p:nvSpPr>
        <p:spPr>
          <a:xfrm>
            <a:off x="3585770" y="1914873"/>
            <a:ext cx="1952589" cy="77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19522093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4" name="Google Shape;2264;p101"/>
          <p:cNvSpPr txBox="1"/>
          <p:nvPr/>
        </p:nvSpPr>
        <p:spPr>
          <a:xfrm>
            <a:off x="1501350" y="2110173"/>
            <a:ext cx="1884600" cy="5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19522390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2270" name="Google Shape;2270;p101"/>
          <p:cNvGrpSpPr/>
          <p:nvPr/>
        </p:nvGrpSpPr>
        <p:grpSpPr>
          <a:xfrm>
            <a:off x="2443651" y="1424200"/>
            <a:ext cx="4292399" cy="252438"/>
            <a:chOff x="2443651" y="1424200"/>
            <a:chExt cx="4292399" cy="252438"/>
          </a:xfrm>
        </p:grpSpPr>
        <p:cxnSp>
          <p:nvCxnSpPr>
            <p:cNvPr id="2271" name="Google Shape;2271;p101"/>
            <p:cNvCxnSpPr/>
            <p:nvPr/>
          </p:nvCxnSpPr>
          <p:spPr>
            <a:xfrm>
              <a:off x="2464950" y="1424200"/>
              <a:ext cx="4271100" cy="1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2" name="Google Shape;2272;p101"/>
            <p:cNvCxnSpPr>
              <a:cxnSpLocks/>
              <a:stCxn id="2256" idx="0"/>
            </p:cNvCxnSpPr>
            <p:nvPr/>
          </p:nvCxnSpPr>
          <p:spPr>
            <a:xfrm flipV="1">
              <a:off x="2443651" y="1434538"/>
              <a:ext cx="30899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3" name="Google Shape;2273;p101"/>
            <p:cNvCxnSpPr/>
            <p:nvPr/>
          </p:nvCxnSpPr>
          <p:spPr>
            <a:xfrm rot="10800000">
              <a:off x="672645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4" name="Google Shape;2274;p101"/>
            <p:cNvCxnSpPr/>
            <p:nvPr/>
          </p:nvCxnSpPr>
          <p:spPr>
            <a:xfrm rot="10800000">
              <a:off x="457200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2624;p126">
            <a:extLst>
              <a:ext uri="{FF2B5EF4-FFF2-40B4-BE49-F238E27FC236}">
                <a16:creationId xmlns:a16="http://schemas.microsoft.com/office/drawing/2014/main" id="{3067D1F5-5184-4AB0-BF41-4EB2049265FD}"/>
              </a:ext>
            </a:extLst>
          </p:cNvPr>
          <p:cNvGrpSpPr/>
          <p:nvPr/>
        </p:nvGrpSpPr>
        <p:grpSpPr>
          <a:xfrm>
            <a:off x="1950488" y="3210563"/>
            <a:ext cx="1105625" cy="947911"/>
            <a:chOff x="3764750" y="1567075"/>
            <a:chExt cx="1814530" cy="2517234"/>
          </a:xfrm>
        </p:grpSpPr>
        <p:sp>
          <p:nvSpPr>
            <p:cNvPr id="26" name="Google Shape;2625;p126">
              <a:extLst>
                <a:ext uri="{FF2B5EF4-FFF2-40B4-BE49-F238E27FC236}">
                  <a16:creationId xmlns:a16="http://schemas.microsoft.com/office/drawing/2014/main" id="{445C6E0C-5713-4DBF-8CDC-64BA536FC30C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626;p126">
              <a:extLst>
                <a:ext uri="{FF2B5EF4-FFF2-40B4-BE49-F238E27FC236}">
                  <a16:creationId xmlns:a16="http://schemas.microsoft.com/office/drawing/2014/main" id="{DDCBA76D-C8FD-4319-B257-C9307C46A4E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2627;p126">
              <a:extLst>
                <a:ext uri="{FF2B5EF4-FFF2-40B4-BE49-F238E27FC236}">
                  <a16:creationId xmlns:a16="http://schemas.microsoft.com/office/drawing/2014/main" id="{4A34C0EB-10D5-405F-9F9F-D614C2D83874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2628;p126">
              <a:extLst>
                <a:ext uri="{FF2B5EF4-FFF2-40B4-BE49-F238E27FC236}">
                  <a16:creationId xmlns:a16="http://schemas.microsoft.com/office/drawing/2014/main" id="{0EA722A4-9401-4D50-AAD1-1EED6E0329C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2629;p126">
              <a:extLst>
                <a:ext uri="{FF2B5EF4-FFF2-40B4-BE49-F238E27FC236}">
                  <a16:creationId xmlns:a16="http://schemas.microsoft.com/office/drawing/2014/main" id="{2BB4E521-206E-435A-91BE-6008A8E0C9E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2630;p126">
              <a:extLst>
                <a:ext uri="{FF2B5EF4-FFF2-40B4-BE49-F238E27FC236}">
                  <a16:creationId xmlns:a16="http://schemas.microsoft.com/office/drawing/2014/main" id="{A4DCDD1C-4E8B-4A6E-B915-CB141EF9F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2631;p126">
              <a:extLst>
                <a:ext uri="{FF2B5EF4-FFF2-40B4-BE49-F238E27FC236}">
                  <a16:creationId xmlns:a16="http://schemas.microsoft.com/office/drawing/2014/main" id="{9A3E0937-F99A-433F-8ABB-40921067F40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2632;p126">
              <a:extLst>
                <a:ext uri="{FF2B5EF4-FFF2-40B4-BE49-F238E27FC236}">
                  <a16:creationId xmlns:a16="http://schemas.microsoft.com/office/drawing/2014/main" id="{096A14B0-EE7D-4992-A13F-C68F0B62F2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2633;p126">
              <a:extLst>
                <a:ext uri="{FF2B5EF4-FFF2-40B4-BE49-F238E27FC236}">
                  <a16:creationId xmlns:a16="http://schemas.microsoft.com/office/drawing/2014/main" id="{42449D99-FBB6-4E6F-9D27-3F6537D2792B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2634;p126">
              <a:extLst>
                <a:ext uri="{FF2B5EF4-FFF2-40B4-BE49-F238E27FC236}">
                  <a16:creationId xmlns:a16="http://schemas.microsoft.com/office/drawing/2014/main" id="{560B0620-86DE-4237-B5AB-5B366F67C17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2635;p126">
              <a:extLst>
                <a:ext uri="{FF2B5EF4-FFF2-40B4-BE49-F238E27FC236}">
                  <a16:creationId xmlns:a16="http://schemas.microsoft.com/office/drawing/2014/main" id="{D31C2C49-A920-4D9E-829B-7A4576F57030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2636;p126">
              <a:extLst>
                <a:ext uri="{FF2B5EF4-FFF2-40B4-BE49-F238E27FC236}">
                  <a16:creationId xmlns:a16="http://schemas.microsoft.com/office/drawing/2014/main" id="{667D7C95-42E9-4D0E-9323-8A420B53994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2637;p126">
              <a:extLst>
                <a:ext uri="{FF2B5EF4-FFF2-40B4-BE49-F238E27FC236}">
                  <a16:creationId xmlns:a16="http://schemas.microsoft.com/office/drawing/2014/main" id="{3017B7C5-0A37-47BD-B9AC-D398F1C2998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2638;p126">
              <a:extLst>
                <a:ext uri="{FF2B5EF4-FFF2-40B4-BE49-F238E27FC236}">
                  <a16:creationId xmlns:a16="http://schemas.microsoft.com/office/drawing/2014/main" id="{C402ECBD-BEFE-44A3-AF42-F2493BB2F44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2639;p126">
              <a:extLst>
                <a:ext uri="{FF2B5EF4-FFF2-40B4-BE49-F238E27FC236}">
                  <a16:creationId xmlns:a16="http://schemas.microsoft.com/office/drawing/2014/main" id="{16FD6011-9AA3-42CD-B740-494EF5F0DB7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2640;p126">
              <a:extLst>
                <a:ext uri="{FF2B5EF4-FFF2-40B4-BE49-F238E27FC236}">
                  <a16:creationId xmlns:a16="http://schemas.microsoft.com/office/drawing/2014/main" id="{6D6523AF-8CA5-4CB8-813E-01D748E500F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2641;p126">
              <a:extLst>
                <a:ext uri="{FF2B5EF4-FFF2-40B4-BE49-F238E27FC236}">
                  <a16:creationId xmlns:a16="http://schemas.microsoft.com/office/drawing/2014/main" id="{1C8B09C3-2B11-4A39-96C1-EAF8B1CCC9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2642;p126">
              <a:extLst>
                <a:ext uri="{FF2B5EF4-FFF2-40B4-BE49-F238E27FC236}">
                  <a16:creationId xmlns:a16="http://schemas.microsoft.com/office/drawing/2014/main" id="{0A9C6DB7-E405-4880-918F-E4B8669A31C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" name="Google Shape;2624;p126">
            <a:extLst>
              <a:ext uri="{FF2B5EF4-FFF2-40B4-BE49-F238E27FC236}">
                <a16:creationId xmlns:a16="http://schemas.microsoft.com/office/drawing/2014/main" id="{149CDC62-E5BF-42EB-8D1A-6A0B0E303E5A}"/>
              </a:ext>
            </a:extLst>
          </p:cNvPr>
          <p:cNvGrpSpPr/>
          <p:nvPr/>
        </p:nvGrpSpPr>
        <p:grpSpPr>
          <a:xfrm>
            <a:off x="4081680" y="3228627"/>
            <a:ext cx="1105625" cy="947911"/>
            <a:chOff x="3764750" y="1567075"/>
            <a:chExt cx="1814530" cy="2517234"/>
          </a:xfrm>
        </p:grpSpPr>
        <p:sp>
          <p:nvSpPr>
            <p:cNvPr id="45" name="Google Shape;2625;p126">
              <a:extLst>
                <a:ext uri="{FF2B5EF4-FFF2-40B4-BE49-F238E27FC236}">
                  <a16:creationId xmlns:a16="http://schemas.microsoft.com/office/drawing/2014/main" id="{907B30A4-7E9A-4BC6-BD98-C70185EE8D9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6" name="Google Shape;2626;p126">
              <a:extLst>
                <a:ext uri="{FF2B5EF4-FFF2-40B4-BE49-F238E27FC236}">
                  <a16:creationId xmlns:a16="http://schemas.microsoft.com/office/drawing/2014/main" id="{0F4BFCDB-5394-4866-87DE-D7A0CDD0716B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2627;p126">
              <a:extLst>
                <a:ext uri="{FF2B5EF4-FFF2-40B4-BE49-F238E27FC236}">
                  <a16:creationId xmlns:a16="http://schemas.microsoft.com/office/drawing/2014/main" id="{748252EE-C649-426A-A039-552EED46EBC2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2628;p126">
              <a:extLst>
                <a:ext uri="{FF2B5EF4-FFF2-40B4-BE49-F238E27FC236}">
                  <a16:creationId xmlns:a16="http://schemas.microsoft.com/office/drawing/2014/main" id="{2271AEEC-4D1B-47BC-9CCD-55AFDDA89D2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2629;p126">
              <a:extLst>
                <a:ext uri="{FF2B5EF4-FFF2-40B4-BE49-F238E27FC236}">
                  <a16:creationId xmlns:a16="http://schemas.microsoft.com/office/drawing/2014/main" id="{F9321B9D-BAC8-4564-B8BC-52070006408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2630;p126">
              <a:extLst>
                <a:ext uri="{FF2B5EF4-FFF2-40B4-BE49-F238E27FC236}">
                  <a16:creationId xmlns:a16="http://schemas.microsoft.com/office/drawing/2014/main" id="{A3536D87-C6CB-44D2-B6CD-CDD5A513CA6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2631;p126">
              <a:extLst>
                <a:ext uri="{FF2B5EF4-FFF2-40B4-BE49-F238E27FC236}">
                  <a16:creationId xmlns:a16="http://schemas.microsoft.com/office/drawing/2014/main" id="{577422A7-1199-4950-847C-77C11F9EBFD7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2632;p126">
              <a:extLst>
                <a:ext uri="{FF2B5EF4-FFF2-40B4-BE49-F238E27FC236}">
                  <a16:creationId xmlns:a16="http://schemas.microsoft.com/office/drawing/2014/main" id="{F682C833-8F88-4A96-BB83-E1A4ADFF498A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2633;p126">
              <a:extLst>
                <a:ext uri="{FF2B5EF4-FFF2-40B4-BE49-F238E27FC236}">
                  <a16:creationId xmlns:a16="http://schemas.microsoft.com/office/drawing/2014/main" id="{AAA97B33-7FBA-4E55-8919-BAD560AFFC44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634;p126">
              <a:extLst>
                <a:ext uri="{FF2B5EF4-FFF2-40B4-BE49-F238E27FC236}">
                  <a16:creationId xmlns:a16="http://schemas.microsoft.com/office/drawing/2014/main" id="{8FC5E53E-CA56-4A00-B2EB-E026FB99A55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635;p126">
              <a:extLst>
                <a:ext uri="{FF2B5EF4-FFF2-40B4-BE49-F238E27FC236}">
                  <a16:creationId xmlns:a16="http://schemas.microsoft.com/office/drawing/2014/main" id="{B6C73841-4EB1-4612-8D2C-1E05B769718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636;p126">
              <a:extLst>
                <a:ext uri="{FF2B5EF4-FFF2-40B4-BE49-F238E27FC236}">
                  <a16:creationId xmlns:a16="http://schemas.microsoft.com/office/drawing/2014/main" id="{1CF024CF-681C-49B1-9FC6-827A3EEDDA7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2637;p126">
              <a:extLst>
                <a:ext uri="{FF2B5EF4-FFF2-40B4-BE49-F238E27FC236}">
                  <a16:creationId xmlns:a16="http://schemas.microsoft.com/office/drawing/2014/main" id="{A58E2D81-AF32-417C-A178-255607F18E1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2638;p126">
              <a:extLst>
                <a:ext uri="{FF2B5EF4-FFF2-40B4-BE49-F238E27FC236}">
                  <a16:creationId xmlns:a16="http://schemas.microsoft.com/office/drawing/2014/main" id="{56FE525A-1ED2-4566-9C7A-0F6548C03B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639;p126">
              <a:extLst>
                <a:ext uri="{FF2B5EF4-FFF2-40B4-BE49-F238E27FC236}">
                  <a16:creationId xmlns:a16="http://schemas.microsoft.com/office/drawing/2014/main" id="{5C330E9F-6769-4DD4-89A2-B89258F430B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640;p126">
              <a:extLst>
                <a:ext uri="{FF2B5EF4-FFF2-40B4-BE49-F238E27FC236}">
                  <a16:creationId xmlns:a16="http://schemas.microsoft.com/office/drawing/2014/main" id="{D328FF8E-2B96-4600-AEF3-E60B6BEDA35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641;p126">
              <a:extLst>
                <a:ext uri="{FF2B5EF4-FFF2-40B4-BE49-F238E27FC236}">
                  <a16:creationId xmlns:a16="http://schemas.microsoft.com/office/drawing/2014/main" id="{8A7D2706-E86B-47CF-97DF-26362FA2967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2642;p126">
              <a:extLst>
                <a:ext uri="{FF2B5EF4-FFF2-40B4-BE49-F238E27FC236}">
                  <a16:creationId xmlns:a16="http://schemas.microsoft.com/office/drawing/2014/main" id="{C30345D4-D9AE-4E59-A271-0C4C3E3F64B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" name="Google Shape;2624;p126">
            <a:extLst>
              <a:ext uri="{FF2B5EF4-FFF2-40B4-BE49-F238E27FC236}">
                <a16:creationId xmlns:a16="http://schemas.microsoft.com/office/drawing/2014/main" id="{53055110-F1A3-43D1-9C09-7B81FB832D04}"/>
              </a:ext>
            </a:extLst>
          </p:cNvPr>
          <p:cNvGrpSpPr/>
          <p:nvPr/>
        </p:nvGrpSpPr>
        <p:grpSpPr>
          <a:xfrm>
            <a:off x="6250652" y="3219577"/>
            <a:ext cx="1105625" cy="947911"/>
            <a:chOff x="3764750" y="1567075"/>
            <a:chExt cx="1814530" cy="2517234"/>
          </a:xfrm>
        </p:grpSpPr>
        <p:sp>
          <p:nvSpPr>
            <p:cNvPr id="64" name="Google Shape;2625;p126">
              <a:extLst>
                <a:ext uri="{FF2B5EF4-FFF2-40B4-BE49-F238E27FC236}">
                  <a16:creationId xmlns:a16="http://schemas.microsoft.com/office/drawing/2014/main" id="{59D59DA9-C75C-4105-B2C1-99A486B47E5C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5" name="Google Shape;2626;p126">
              <a:extLst>
                <a:ext uri="{FF2B5EF4-FFF2-40B4-BE49-F238E27FC236}">
                  <a16:creationId xmlns:a16="http://schemas.microsoft.com/office/drawing/2014/main" id="{FAA5DCD8-B993-4E3B-B400-C393D8C8C0F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627;p126">
              <a:extLst>
                <a:ext uri="{FF2B5EF4-FFF2-40B4-BE49-F238E27FC236}">
                  <a16:creationId xmlns:a16="http://schemas.microsoft.com/office/drawing/2014/main" id="{5BE00BCD-8D1B-44CB-9520-F6951008793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2628;p126">
              <a:extLst>
                <a:ext uri="{FF2B5EF4-FFF2-40B4-BE49-F238E27FC236}">
                  <a16:creationId xmlns:a16="http://schemas.microsoft.com/office/drawing/2014/main" id="{B5ABA45F-6D6C-479C-BF72-4D2F85268DA4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2629;p126">
              <a:extLst>
                <a:ext uri="{FF2B5EF4-FFF2-40B4-BE49-F238E27FC236}">
                  <a16:creationId xmlns:a16="http://schemas.microsoft.com/office/drawing/2014/main" id="{F4696144-68B1-43AC-BDA4-728B78E43B1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2630;p126">
              <a:extLst>
                <a:ext uri="{FF2B5EF4-FFF2-40B4-BE49-F238E27FC236}">
                  <a16:creationId xmlns:a16="http://schemas.microsoft.com/office/drawing/2014/main" id="{4FF3F765-FE93-4FC6-ACCA-665923D08A2D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2631;p126">
              <a:extLst>
                <a:ext uri="{FF2B5EF4-FFF2-40B4-BE49-F238E27FC236}">
                  <a16:creationId xmlns:a16="http://schemas.microsoft.com/office/drawing/2014/main" id="{6F886370-34FA-466D-91BA-20A580E14D2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2632;p126">
              <a:extLst>
                <a:ext uri="{FF2B5EF4-FFF2-40B4-BE49-F238E27FC236}">
                  <a16:creationId xmlns:a16="http://schemas.microsoft.com/office/drawing/2014/main" id="{5921AD4C-F5A1-4C39-8793-E306881FA32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633;p126">
              <a:extLst>
                <a:ext uri="{FF2B5EF4-FFF2-40B4-BE49-F238E27FC236}">
                  <a16:creationId xmlns:a16="http://schemas.microsoft.com/office/drawing/2014/main" id="{481547DC-88CF-4417-926D-4ACC7CFA3BA8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2634;p126">
              <a:extLst>
                <a:ext uri="{FF2B5EF4-FFF2-40B4-BE49-F238E27FC236}">
                  <a16:creationId xmlns:a16="http://schemas.microsoft.com/office/drawing/2014/main" id="{C8CD7896-8F46-4F90-80A5-D89D7A1D979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2635;p126">
              <a:extLst>
                <a:ext uri="{FF2B5EF4-FFF2-40B4-BE49-F238E27FC236}">
                  <a16:creationId xmlns:a16="http://schemas.microsoft.com/office/drawing/2014/main" id="{C6FE82AF-D1CE-4E82-8C29-F8703ACB943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2636;p126">
              <a:extLst>
                <a:ext uri="{FF2B5EF4-FFF2-40B4-BE49-F238E27FC236}">
                  <a16:creationId xmlns:a16="http://schemas.microsoft.com/office/drawing/2014/main" id="{7C506358-C181-426C-99D5-0EB321BD4B2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2637;p126">
              <a:extLst>
                <a:ext uri="{FF2B5EF4-FFF2-40B4-BE49-F238E27FC236}">
                  <a16:creationId xmlns:a16="http://schemas.microsoft.com/office/drawing/2014/main" id="{1388A645-ED24-44C2-ADFD-D4517EFE739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2638;p126">
              <a:extLst>
                <a:ext uri="{FF2B5EF4-FFF2-40B4-BE49-F238E27FC236}">
                  <a16:creationId xmlns:a16="http://schemas.microsoft.com/office/drawing/2014/main" id="{07BE6C3F-00F7-4854-9E0B-3B3140A0091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2639;p126">
              <a:extLst>
                <a:ext uri="{FF2B5EF4-FFF2-40B4-BE49-F238E27FC236}">
                  <a16:creationId xmlns:a16="http://schemas.microsoft.com/office/drawing/2014/main" id="{CCDD04EB-2EA5-4CC4-9ACE-63EB23C7A48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2640;p126">
              <a:extLst>
                <a:ext uri="{FF2B5EF4-FFF2-40B4-BE49-F238E27FC236}">
                  <a16:creationId xmlns:a16="http://schemas.microsoft.com/office/drawing/2014/main" id="{116650F9-C9CA-4AF8-9CDC-1B174B32DDE8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2641;p126">
              <a:extLst>
                <a:ext uri="{FF2B5EF4-FFF2-40B4-BE49-F238E27FC236}">
                  <a16:creationId xmlns:a16="http://schemas.microsoft.com/office/drawing/2014/main" id="{65E00F23-03D3-4409-B2C9-922F95FA4F8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2642;p126">
              <a:extLst>
                <a:ext uri="{FF2B5EF4-FFF2-40B4-BE49-F238E27FC236}">
                  <a16:creationId xmlns:a16="http://schemas.microsoft.com/office/drawing/2014/main" id="{9340FA5D-640B-47CA-9502-4095E17CBE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FBA9763-23B0-44A9-AFA3-5610239D5245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0A299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47366" y="4378768"/>
            <a:ext cx="584926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GVHD: </a:t>
            </a:r>
            <a:r>
              <a:rPr lang="en-US" sz="2800" b="1" dirty="0" err="1"/>
              <a:t>ThS</a:t>
            </a:r>
            <a:r>
              <a:rPr lang="en-US" sz="2800" b="1" dirty="0"/>
              <a:t>. </a:t>
            </a:r>
            <a:r>
              <a:rPr lang="en-US" sz="2800" b="1" dirty="0" err="1"/>
              <a:t>Nguyễn</a:t>
            </a:r>
            <a:r>
              <a:rPr lang="en-US" sz="2800" b="1" dirty="0"/>
              <a:t> </a:t>
            </a:r>
            <a:r>
              <a:rPr lang="en-US" sz="2800" b="1" dirty="0" err="1"/>
              <a:t>Trọng</a:t>
            </a:r>
            <a:r>
              <a:rPr lang="en-US" sz="2800" b="1" dirty="0"/>
              <a:t> </a:t>
            </a:r>
            <a:r>
              <a:rPr lang="en-US" sz="2800" b="1" dirty="0" err="1"/>
              <a:t>Chỉnh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62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EE429-8494-4176-AEC9-A90E68620C61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5" y="1915162"/>
            <a:ext cx="2593247" cy="2351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87" y="1136469"/>
            <a:ext cx="3635411" cy="7786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087" y="2615355"/>
            <a:ext cx="3243525" cy="14824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 flipV="1">
            <a:off x="3308312" y="1525816"/>
            <a:ext cx="952775" cy="50692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8" idx="1"/>
          </p:cNvCxnSpPr>
          <p:nvPr/>
        </p:nvCxnSpPr>
        <p:spPr>
          <a:xfrm>
            <a:off x="3308312" y="2032740"/>
            <a:ext cx="952775" cy="1323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56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EE429-8494-4176-AEC9-A90E68620C61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18" y="1122027"/>
            <a:ext cx="3106911" cy="2756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6" y="2225039"/>
            <a:ext cx="862700" cy="11502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36" y="2225039"/>
            <a:ext cx="862700" cy="11502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225040"/>
            <a:ext cx="862700" cy="11502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900" y="3427557"/>
            <a:ext cx="2259572" cy="4805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919" y="3427557"/>
            <a:ext cx="2393694" cy="5867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87" y="3427557"/>
            <a:ext cx="2162950" cy="5995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7" name="Straight Arrow Connector 16"/>
          <p:cNvCxnSpPr>
            <a:stCxn id="2" idx="2"/>
            <a:endCxn id="9" idx="0"/>
          </p:cNvCxnSpPr>
          <p:nvPr/>
        </p:nvCxnSpPr>
        <p:spPr>
          <a:xfrm flipH="1">
            <a:off x="1708462" y="1397726"/>
            <a:ext cx="2727612" cy="8273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>
            <a:off x="4436074" y="1397726"/>
            <a:ext cx="48692" cy="827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7" idx="0"/>
          </p:cNvCxnSpPr>
          <p:nvPr/>
        </p:nvCxnSpPr>
        <p:spPr>
          <a:xfrm>
            <a:off x="4436074" y="1397726"/>
            <a:ext cx="2727612" cy="827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67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4"/>
          <p:cNvSpPr txBox="1">
            <a:spLocks noGrp="1"/>
          </p:cNvSpPr>
          <p:nvPr>
            <p:ph type="title"/>
          </p:nvPr>
        </p:nvSpPr>
        <p:spPr>
          <a:xfrm>
            <a:off x="149424" y="996286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Phần</a:t>
            </a:r>
            <a:r>
              <a:rPr lang="en-US" sz="6600" dirty="0"/>
              <a:t> 2</a:t>
            </a:r>
            <a:endParaRPr sz="6600" dirty="0"/>
          </a:p>
        </p:txBody>
      </p:sp>
      <p:sp>
        <p:nvSpPr>
          <p:cNvPr id="2327" name="Google Shape;2327;p104"/>
          <p:cNvSpPr txBox="1">
            <a:spLocks noGrp="1"/>
          </p:cNvSpPr>
          <p:nvPr>
            <p:ph type="subTitle" idx="1"/>
          </p:nvPr>
        </p:nvSpPr>
        <p:spPr>
          <a:xfrm>
            <a:off x="215551" y="2194340"/>
            <a:ext cx="4184297" cy="93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i="1" dirty="0" err="1"/>
              <a:t>Truy</a:t>
            </a:r>
            <a:r>
              <a:rPr lang="en-US" sz="3000" b="1" i="1" dirty="0"/>
              <a:t> </a:t>
            </a:r>
            <a:r>
              <a:rPr lang="en-US" sz="3000" b="1" i="1" dirty="0" err="1"/>
              <a:t>xuất</a:t>
            </a:r>
            <a:r>
              <a:rPr lang="en-US" sz="3000" b="1" i="1" dirty="0"/>
              <a:t> </a:t>
            </a:r>
            <a:r>
              <a:rPr lang="en-US" sz="3000" b="1" i="1" dirty="0" err="1"/>
              <a:t>dữ</a:t>
            </a:r>
            <a:r>
              <a:rPr lang="en-US" sz="3000" b="1" i="1" dirty="0"/>
              <a:t> </a:t>
            </a:r>
            <a:r>
              <a:rPr lang="en-US" sz="3000" b="1" i="1" dirty="0" err="1"/>
              <a:t>liệu</a:t>
            </a:r>
            <a:r>
              <a:rPr lang="en-US" sz="3000" b="1" i="1" dirty="0"/>
              <a:t> </a:t>
            </a:r>
            <a:r>
              <a:rPr lang="en-US" sz="3000" b="1" i="1" dirty="0" err="1"/>
              <a:t>ảnh</a:t>
            </a:r>
            <a:endParaRPr sz="3000" b="1" i="1" dirty="0"/>
          </a:p>
        </p:txBody>
      </p:sp>
      <p:pic>
        <p:nvPicPr>
          <p:cNvPr id="2328" name="Google Shape;2328;p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48" y="894938"/>
            <a:ext cx="4300014" cy="33481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0154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150856" y="745625"/>
            <a:ext cx="6027184" cy="1899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700" b="1" dirty="0" err="1"/>
              <a:t>Truy</a:t>
            </a:r>
            <a:r>
              <a:rPr lang="en-US" sz="1700" b="1" dirty="0"/>
              <a:t> </a:t>
            </a:r>
            <a:r>
              <a:rPr lang="en-US" sz="1700" b="1" dirty="0" err="1"/>
              <a:t>vấn</a:t>
            </a:r>
            <a:r>
              <a:rPr lang="en-US" sz="1700" b="1" dirty="0"/>
              <a:t> </a:t>
            </a:r>
            <a:r>
              <a:rPr lang="en-US" sz="1700" b="1" dirty="0" err="1"/>
              <a:t>ảnh</a:t>
            </a:r>
            <a:r>
              <a:rPr lang="en-US" sz="1700" b="1" dirty="0"/>
              <a:t> </a:t>
            </a:r>
            <a:r>
              <a:rPr lang="en-US" sz="1700" b="1" dirty="0" err="1"/>
              <a:t>bằng</a:t>
            </a:r>
            <a:r>
              <a:rPr lang="en-US" sz="1700" b="1" dirty="0"/>
              <a:t> </a:t>
            </a:r>
            <a:r>
              <a:rPr lang="en-US" sz="1700" b="1" dirty="0" err="1"/>
              <a:t>thông</a:t>
            </a:r>
            <a:r>
              <a:rPr lang="en-US" sz="1700" b="1" dirty="0"/>
              <a:t> tin </a:t>
            </a:r>
            <a:r>
              <a:rPr lang="en-US" sz="1700" b="1" dirty="0" err="1"/>
              <a:t>dạng</a:t>
            </a:r>
            <a:r>
              <a:rPr lang="en-US" sz="1700" b="1" dirty="0"/>
              <a:t> text </a:t>
            </a:r>
            <a:r>
              <a:rPr lang="en-US" sz="1700" b="1" dirty="0" err="1"/>
              <a:t>tuy</a:t>
            </a:r>
            <a:r>
              <a:rPr lang="en-US" sz="1700" b="1" dirty="0"/>
              <a:t> </a:t>
            </a:r>
            <a:r>
              <a:rPr lang="en-US" sz="1700" b="1" dirty="0" err="1"/>
              <a:t>phổ</a:t>
            </a:r>
            <a:r>
              <a:rPr lang="en-US" sz="1700" b="1" dirty="0"/>
              <a:t> </a:t>
            </a:r>
            <a:r>
              <a:rPr lang="en-US" sz="1700" b="1" dirty="0" err="1"/>
              <a:t>biến</a:t>
            </a:r>
            <a:r>
              <a:rPr lang="en-US" sz="1700" b="1" dirty="0"/>
              <a:t> </a:t>
            </a:r>
            <a:r>
              <a:rPr lang="en-US" sz="1700" b="1" dirty="0" err="1"/>
              <a:t>nhưng</a:t>
            </a:r>
            <a:r>
              <a:rPr lang="en-US" sz="1700" b="1" dirty="0"/>
              <a:t> </a:t>
            </a:r>
            <a:r>
              <a:rPr lang="en-US" sz="1700" b="1" dirty="0" err="1"/>
              <a:t>đôi</a:t>
            </a:r>
            <a:r>
              <a:rPr lang="en-US" sz="1700" b="1" dirty="0"/>
              <a:t> </a:t>
            </a:r>
            <a:r>
              <a:rPr lang="en-US" sz="1700" b="1" dirty="0" err="1"/>
              <a:t>khi</a:t>
            </a:r>
            <a:r>
              <a:rPr lang="en-US" sz="1700" b="1" dirty="0"/>
              <a:t> </a:t>
            </a:r>
            <a:r>
              <a:rPr lang="en-US" sz="1700" b="1" dirty="0" err="1"/>
              <a:t>kết</a:t>
            </a:r>
            <a:r>
              <a:rPr lang="en-US" sz="1700" b="1" dirty="0"/>
              <a:t> </a:t>
            </a:r>
            <a:r>
              <a:rPr lang="en-US" sz="1700" b="1" dirty="0" err="1"/>
              <a:t>quả</a:t>
            </a:r>
            <a:r>
              <a:rPr lang="en-US" sz="1700" b="1" dirty="0"/>
              <a:t> </a:t>
            </a:r>
            <a:r>
              <a:rPr lang="en-US" sz="1700" b="1" dirty="0" err="1"/>
              <a:t>trả</a:t>
            </a:r>
            <a:r>
              <a:rPr lang="en-US" sz="1700" b="1" dirty="0"/>
              <a:t> </a:t>
            </a:r>
            <a:r>
              <a:rPr lang="en-US" sz="1700" b="1" dirty="0" err="1"/>
              <a:t>về</a:t>
            </a:r>
            <a:r>
              <a:rPr lang="en-US" sz="1700" b="1" dirty="0"/>
              <a:t> </a:t>
            </a:r>
            <a:r>
              <a:rPr lang="en-US" sz="1700" b="1" dirty="0" err="1"/>
              <a:t>lại</a:t>
            </a:r>
            <a:r>
              <a:rPr lang="en-US" sz="1700" b="1" dirty="0"/>
              <a:t> </a:t>
            </a:r>
            <a:r>
              <a:rPr lang="en-US" sz="1700" b="1" dirty="0" err="1"/>
              <a:t>không</a:t>
            </a:r>
            <a:r>
              <a:rPr lang="en-US" sz="1700" b="1" dirty="0"/>
              <a:t> </a:t>
            </a:r>
            <a:r>
              <a:rPr lang="en-US" sz="1700" b="1" dirty="0" err="1"/>
              <a:t>như</a:t>
            </a:r>
            <a:r>
              <a:rPr lang="en-US" sz="1700" b="1" dirty="0"/>
              <a:t> ta </a:t>
            </a:r>
            <a:r>
              <a:rPr lang="en-US" sz="1700" b="1" dirty="0" err="1"/>
              <a:t>mong</a:t>
            </a:r>
            <a:r>
              <a:rPr lang="en-US" sz="1700" b="1" dirty="0"/>
              <a:t> </a:t>
            </a:r>
            <a:r>
              <a:rPr lang="en-US" sz="1700" b="1" dirty="0" err="1"/>
              <a:t>muốn</a:t>
            </a:r>
            <a:endParaRPr lang="en-US" sz="17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700" b="1" dirty="0" err="1"/>
              <a:t>Cần</a:t>
            </a:r>
            <a:r>
              <a:rPr lang="en-US" sz="1700" b="1" dirty="0"/>
              <a:t> </a:t>
            </a:r>
            <a:r>
              <a:rPr lang="en-US" sz="1700" b="1" dirty="0" err="1"/>
              <a:t>miêu</a:t>
            </a:r>
            <a:r>
              <a:rPr lang="en-US" sz="1700" b="1" dirty="0"/>
              <a:t> </a:t>
            </a:r>
            <a:r>
              <a:rPr lang="en-US" sz="1700" b="1" dirty="0" err="1"/>
              <a:t>tả</a:t>
            </a:r>
            <a:r>
              <a:rPr lang="en-US" sz="1700" b="1" dirty="0"/>
              <a:t> chi </a:t>
            </a:r>
            <a:r>
              <a:rPr lang="en-US" sz="1700" b="1" dirty="0" err="1"/>
              <a:t>tiết</a:t>
            </a:r>
            <a:r>
              <a:rPr lang="en-US" sz="1700" b="1" dirty="0"/>
              <a:t> </a:t>
            </a:r>
            <a:r>
              <a:rPr lang="en-US" sz="1700" b="1" dirty="0" err="1"/>
              <a:t>bức</a:t>
            </a:r>
            <a:r>
              <a:rPr lang="en-US" sz="1700" b="1" dirty="0"/>
              <a:t> </a:t>
            </a:r>
            <a:r>
              <a:rPr lang="en-US" sz="1700" b="1" dirty="0" err="1"/>
              <a:t>ảnh</a:t>
            </a:r>
            <a:r>
              <a:rPr lang="en-US" sz="1700" b="1" dirty="0"/>
              <a:t> </a:t>
            </a:r>
            <a:r>
              <a:rPr lang="en-US" sz="1700" b="1" dirty="0" err="1"/>
              <a:t>mới</a:t>
            </a:r>
            <a:r>
              <a:rPr lang="en-US" sz="1700" b="1" dirty="0"/>
              <a:t> </a:t>
            </a:r>
            <a:r>
              <a:rPr lang="en-US" sz="1700" b="1" dirty="0" err="1"/>
              <a:t>có</a:t>
            </a:r>
            <a:r>
              <a:rPr lang="en-US" sz="1700" b="1" dirty="0"/>
              <a:t> </a:t>
            </a:r>
            <a:r>
              <a:rPr lang="en-US" sz="1700" b="1" dirty="0" err="1"/>
              <a:t>được</a:t>
            </a:r>
            <a:r>
              <a:rPr lang="en-US" sz="1700" b="1" dirty="0"/>
              <a:t> </a:t>
            </a:r>
            <a:r>
              <a:rPr lang="en-US" sz="1700" b="1" dirty="0" err="1"/>
              <a:t>kết</a:t>
            </a:r>
            <a:r>
              <a:rPr lang="en-US" sz="1700" b="1" dirty="0"/>
              <a:t> </a:t>
            </a:r>
            <a:r>
              <a:rPr lang="en-US" sz="1700" b="1" dirty="0" err="1"/>
              <a:t>quả</a:t>
            </a:r>
            <a:r>
              <a:rPr lang="en-US" sz="1700" b="1" dirty="0"/>
              <a:t> </a:t>
            </a:r>
            <a:r>
              <a:rPr lang="en-US" sz="1700" b="1" dirty="0" err="1"/>
              <a:t>chính</a:t>
            </a:r>
            <a:r>
              <a:rPr lang="en-US" sz="1700" b="1" dirty="0"/>
              <a:t> </a:t>
            </a:r>
            <a:r>
              <a:rPr lang="en-US" sz="1700" b="1" dirty="0" err="1"/>
              <a:t>xác</a:t>
            </a:r>
            <a:endParaRPr lang="en-US" sz="17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77" y="2645227"/>
            <a:ext cx="3931443" cy="2226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Neato Coolville: COCA-COLA MAGIC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" y="2693758"/>
            <a:ext cx="1692820" cy="21293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422737" y="3411823"/>
            <a:ext cx="2148840" cy="693202"/>
          </a:xfrm>
          <a:prstGeom prst="rightArrow">
            <a:avLst>
              <a:gd name="adj1" fmla="val 7449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723" y="3607578"/>
            <a:ext cx="1839726" cy="3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150856" y="745625"/>
            <a:ext cx="6027184" cy="93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Tuy</a:t>
            </a:r>
            <a:r>
              <a:rPr lang="en-US" sz="1800" b="1" dirty="0"/>
              <a:t> </a:t>
            </a:r>
            <a:r>
              <a:rPr lang="en-US" sz="1800" b="1" dirty="0" err="1"/>
              <a:t>nhiên</a:t>
            </a:r>
            <a:r>
              <a:rPr lang="en-US" sz="1800" b="1" dirty="0"/>
              <a:t> </a:t>
            </a:r>
            <a:r>
              <a:rPr lang="en-US" sz="1800" b="1" dirty="0" err="1"/>
              <a:t>nếu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so </a:t>
            </a:r>
            <a:r>
              <a:rPr lang="en-US" sz="1800" b="1" dirty="0" err="1"/>
              <a:t>khớp</a:t>
            </a:r>
            <a:r>
              <a:rPr lang="en-US" sz="1800" b="1" dirty="0"/>
              <a:t>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bằng</a:t>
            </a:r>
            <a:r>
              <a:rPr lang="en-US" sz="1800" b="1" dirty="0"/>
              <a:t> ta </a:t>
            </a:r>
            <a:r>
              <a:rPr lang="en-US" sz="1800" b="1" dirty="0" err="1"/>
              <a:t>lại</a:t>
            </a:r>
            <a:r>
              <a:rPr lang="en-US" sz="1800" b="1" dirty="0"/>
              <a:t> </a:t>
            </a:r>
            <a:r>
              <a:rPr lang="en-US" sz="1800" b="1" dirty="0" err="1"/>
              <a:t>dễ</a:t>
            </a:r>
            <a:r>
              <a:rPr lang="en-US" sz="1800" b="1" dirty="0"/>
              <a:t> </a:t>
            </a:r>
            <a:r>
              <a:rPr lang="en-US" sz="1800" b="1" dirty="0" err="1"/>
              <a:t>dàng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quả</a:t>
            </a:r>
            <a:r>
              <a:rPr lang="en-US" sz="1800" b="1" dirty="0"/>
              <a:t> </a:t>
            </a:r>
            <a:r>
              <a:rPr lang="en-US" sz="1800" b="1" dirty="0" err="1"/>
              <a:t>liên</a:t>
            </a:r>
            <a:r>
              <a:rPr lang="en-US" sz="1800" b="1" dirty="0"/>
              <a:t> </a:t>
            </a:r>
            <a:r>
              <a:rPr lang="en-US" sz="1800" b="1" dirty="0" err="1"/>
              <a:t>quan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1026" name="Picture 2" descr="Neato Coolville: COCA-COLA MAGI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25" y="2052245"/>
            <a:ext cx="1692820" cy="2129333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091447" y="2770310"/>
            <a:ext cx="2148840" cy="693202"/>
          </a:xfrm>
          <a:prstGeom prst="rightArrow">
            <a:avLst>
              <a:gd name="adj1" fmla="val 7449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89" y="1685109"/>
            <a:ext cx="2691572" cy="28636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285" y="2923265"/>
            <a:ext cx="1214002" cy="3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203108" y="1176698"/>
            <a:ext cx="6027184" cy="320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None/>
            </a:pPr>
            <a:r>
              <a:rPr lang="en-US" sz="1800" b="1" dirty="0"/>
              <a:t>Để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,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r>
              <a:rPr lang="en-US" sz="1800" b="1" dirty="0"/>
              <a:t> </a:t>
            </a:r>
            <a:r>
              <a:rPr lang="en-US" sz="1800" b="1" dirty="0" err="1"/>
              <a:t>cần</a:t>
            </a:r>
            <a:r>
              <a:rPr lang="en-US" sz="1800" b="1" dirty="0"/>
              <a:t> </a:t>
            </a:r>
            <a:r>
              <a:rPr lang="en-US" sz="1800" b="1" dirty="0" err="1"/>
              <a:t>trải</a:t>
            </a:r>
            <a:r>
              <a:rPr lang="en-US" sz="1800" b="1" dirty="0"/>
              <a:t> qua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bước</a:t>
            </a:r>
            <a:r>
              <a:rPr lang="en-US" sz="1800" b="1" dirty="0"/>
              <a:t> </a:t>
            </a:r>
            <a:r>
              <a:rPr lang="en-US" sz="1800" b="1" dirty="0" err="1"/>
              <a:t>tiền</a:t>
            </a:r>
            <a:r>
              <a:rPr lang="en-US" sz="1800" b="1" dirty="0"/>
              <a:t> </a:t>
            </a:r>
            <a:r>
              <a:rPr lang="en-US" sz="1800" b="1" dirty="0" err="1"/>
              <a:t>xử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endParaRPr lang="en-US" sz="1800" b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/>
              <a:t>Làm </a:t>
            </a:r>
            <a:r>
              <a:rPr lang="en-US" sz="1800" i="1" dirty="0" err="1"/>
              <a:t>mờ</a:t>
            </a:r>
            <a:r>
              <a:rPr lang="en-US" sz="1800" i="1" dirty="0"/>
              <a:t> </a:t>
            </a:r>
            <a:r>
              <a:rPr lang="en-US" sz="1800" i="1" dirty="0" err="1"/>
              <a:t>ảnh</a:t>
            </a:r>
            <a:endParaRPr lang="en-US" sz="1800" i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 err="1"/>
              <a:t>Chọn</a:t>
            </a:r>
            <a:r>
              <a:rPr lang="en-US" sz="1800" i="1" dirty="0"/>
              <a:t> Bin </a:t>
            </a:r>
            <a:r>
              <a:rPr lang="en-US" sz="1800" i="1" dirty="0" err="1"/>
              <a:t>giảm</a:t>
            </a:r>
            <a:r>
              <a:rPr lang="en-US" sz="1800" i="1" dirty="0"/>
              <a:t> </a:t>
            </a:r>
            <a:r>
              <a:rPr lang="en-US" sz="1800" i="1" dirty="0" err="1"/>
              <a:t>số</a:t>
            </a:r>
            <a:r>
              <a:rPr lang="en-US" sz="1800" i="1" dirty="0"/>
              <a:t> </a:t>
            </a:r>
            <a:r>
              <a:rPr lang="en-US" sz="1800" i="1" dirty="0" err="1"/>
              <a:t>lượng</a:t>
            </a:r>
            <a:r>
              <a:rPr lang="en-US" sz="1800" i="1" dirty="0"/>
              <a:t> </a:t>
            </a:r>
            <a:r>
              <a:rPr lang="en-US" sz="1800" i="1" dirty="0" err="1"/>
              <a:t>màu</a:t>
            </a:r>
            <a:endParaRPr lang="en-US" sz="1800" i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 err="1"/>
              <a:t>Tính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Histogram </a:t>
            </a:r>
            <a:r>
              <a:rPr lang="en-US" sz="1800" i="1" dirty="0" err="1"/>
              <a:t>và</a:t>
            </a:r>
            <a:r>
              <a:rPr lang="en-US" sz="1800" i="1" dirty="0"/>
              <a:t> so </a:t>
            </a:r>
            <a:r>
              <a:rPr lang="en-US" sz="1800" i="1" dirty="0" err="1"/>
              <a:t>khớp</a:t>
            </a:r>
            <a:endParaRPr lang="en-US" sz="1800" i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7" y="712448"/>
            <a:ext cx="6497448" cy="1854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RGB. </a:t>
            </a:r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khá</a:t>
            </a:r>
            <a:r>
              <a:rPr lang="en-US" b="1" dirty="0"/>
              <a:t> </a:t>
            </a:r>
            <a:r>
              <a:rPr lang="en-US" b="1" dirty="0" err="1"/>
              <a:t>kém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trích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trưng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endParaRPr lang="en-US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b="1" dirty="0"/>
              <a:t>, ta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HSV,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phổ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27" y="2795040"/>
            <a:ext cx="5256439" cy="2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08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7" y="712448"/>
            <a:ext cx="6497448" cy="131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mờ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ta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giác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lem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.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phạm</a:t>
            </a:r>
            <a:r>
              <a:rPr lang="en-US" b="1" dirty="0"/>
              <a:t> vi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ta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gần</a:t>
            </a:r>
            <a:r>
              <a:rPr lang="en-US" b="1" dirty="0"/>
              <a:t> </a:t>
            </a:r>
            <a:r>
              <a:rPr lang="en-US" b="1" dirty="0" err="1"/>
              <a:t>giống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bins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/>
              <a:t>Làm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(Blurring)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6" y="2427187"/>
            <a:ext cx="108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13" y="2178337"/>
            <a:ext cx="108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13" y="2328337"/>
            <a:ext cx="108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13" y="2478337"/>
            <a:ext cx="108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31" y="2178337"/>
            <a:ext cx="108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31" y="2328337"/>
            <a:ext cx="1080000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31" y="2478337"/>
            <a:ext cx="1080000" cy="14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48" y="2478334"/>
            <a:ext cx="1080000" cy="1440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879723" y="2922318"/>
            <a:ext cx="1465597" cy="532733"/>
          </a:xfrm>
          <a:prstGeom prst="rightArrow">
            <a:avLst>
              <a:gd name="adj1" fmla="val 81233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662815" y="2922319"/>
            <a:ext cx="695199" cy="532733"/>
          </a:xfrm>
          <a:prstGeom prst="rightArrow">
            <a:avLst>
              <a:gd name="adj1" fmla="val 62356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17663" y="3032725"/>
            <a:ext cx="10148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err="1"/>
              <a:t>Covolution</a:t>
            </a:r>
            <a:endParaRPr lang="en-US" sz="13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76826" y="3032725"/>
            <a:ext cx="5762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/>
              <a:t>Split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934341" y="2922319"/>
            <a:ext cx="695199" cy="532733"/>
          </a:xfrm>
          <a:prstGeom prst="rightArrow">
            <a:avLst>
              <a:gd name="adj1" fmla="val 62356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04228" y="3034796"/>
            <a:ext cx="755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/>
              <a:t>Merge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7819" y="3517832"/>
            <a:ext cx="86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+ mask =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8448" y="3460295"/>
            <a:ext cx="394074" cy="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6" y="712448"/>
            <a:ext cx="6732579" cy="451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/>
              <a:t>Trong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càng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bins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càng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,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dung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khiến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tốn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Vd</a:t>
            </a:r>
            <a:r>
              <a:rPr lang="en-US" b="1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R, G, B </a:t>
            </a:r>
            <a:r>
              <a:rPr lang="en-US" dirty="0" err="1"/>
              <a:t>có</a:t>
            </a:r>
            <a:r>
              <a:rPr lang="en-US" dirty="0"/>
              <a:t> 256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dirty="0"/>
              <a:t>256 × 256 × 256 = 16777216 bins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!!!</a:t>
            </a:r>
          </a:p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</p:spTree>
    <p:extLst>
      <p:ext uri="{BB962C8B-B14F-4D97-AF65-F5344CB8AC3E}">
        <p14:creationId xmlns:p14="http://schemas.microsoft.com/office/powerpoint/2010/main" val="116112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3" y="1774357"/>
            <a:ext cx="2819353" cy="2358326"/>
          </a:xfrm>
          <a:prstGeom prst="rect">
            <a:avLst/>
          </a:prstGeom>
        </p:spPr>
      </p:pic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6" y="712449"/>
            <a:ext cx="6732579" cy="90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/>
              <a:t>Ở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bin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kênh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HSV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  <a:p>
            <a:pPr marL="127000" lvl="0" indent="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14" y="1774357"/>
            <a:ext cx="2612929" cy="1010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437" y="2943963"/>
            <a:ext cx="271364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31074" y="1357292"/>
            <a:ext cx="3840747" cy="41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200" dirty="0">
                <a:solidFill>
                  <a:schemeClr val="accent1">
                    <a:lumMod val="75000"/>
                  </a:schemeClr>
                </a:solidFill>
              </a:rPr>
              <a:t>01.</a:t>
            </a:r>
            <a:r>
              <a:rPr lang="en-US" sz="2200" dirty="0"/>
              <a:t>  </a:t>
            </a:r>
            <a:r>
              <a:rPr lang="en-US" sz="2200" dirty="0" err="1"/>
              <a:t>Truy</a:t>
            </a:r>
            <a:r>
              <a:rPr lang="en" sz="2200" dirty="0"/>
              <a:t> vấn dữ liệu text</a:t>
            </a:r>
            <a:endParaRPr sz="2200" dirty="0"/>
          </a:p>
        </p:txBody>
      </p:sp>
      <p:sp>
        <p:nvSpPr>
          <p:cNvPr id="2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489269" y="1362578"/>
            <a:ext cx="3840747" cy="41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2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2200" dirty="0"/>
              <a:t>  </a:t>
            </a:r>
            <a:r>
              <a:rPr lang="en-US" sz="2200" dirty="0" err="1"/>
              <a:t>Truy</a:t>
            </a:r>
            <a:r>
              <a:rPr lang="en" sz="2200" dirty="0"/>
              <a:t> vấn dữ liệu ảnh</a:t>
            </a:r>
            <a:endParaRPr sz="2200" dirty="0"/>
          </a:p>
        </p:txBody>
      </p:sp>
      <p:sp>
        <p:nvSpPr>
          <p:cNvPr id="41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713250" y="1872576"/>
            <a:ext cx="3558571" cy="239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Giới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Phương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pháp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xếp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hạng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Phân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tích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tài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liệu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Lập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chỉ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mục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Tính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độ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tương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đồng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và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xếp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hạng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Thực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nghiệm</a:t>
            </a:r>
            <a:endParaRPr sz="1500" i="1" dirty="0">
              <a:latin typeface="+mj-lt"/>
            </a:endParaRPr>
          </a:p>
        </p:txBody>
      </p:sp>
      <p:sp>
        <p:nvSpPr>
          <p:cNvPr id="42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841113" y="1872576"/>
            <a:ext cx="3852219" cy="137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Giới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Xây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dựng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mô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hình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Kết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quả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thực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nghiệm</a:t>
            </a:r>
            <a:endParaRPr lang="en-US" sz="1500" i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BA9763-23B0-44A9-AFA3-5610239D5245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0A299">
                    <a:lumMod val="75000"/>
                  </a:srgbClr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" y="847051"/>
            <a:ext cx="3131163" cy="19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81" y="847051"/>
            <a:ext cx="3100466" cy="19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6" y="2961654"/>
            <a:ext cx="316186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7306" y="712448"/>
                <a:ext cx="6732579" cy="45192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12750" lvl="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en-US" dirty="0"/>
                  <a:t>Để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bức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,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đo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(Color Histogram Intersection)</a:t>
                </a:r>
              </a:p>
              <a:p>
                <a:pPr marL="127000" lvl="0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0850" lvl="0" indent="-141288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: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bin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0850" indent="-141288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b="1" dirty="0"/>
                  <a:t>: </a:t>
                </a:r>
                <a:r>
                  <a:rPr lang="en-US" b="1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bin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309562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:endParaRPr lang="en-US" b="1" dirty="0"/>
              </a:p>
              <a:p>
                <a:pPr marL="127000" lvl="0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:endParaRPr b="1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7306" y="712448"/>
                <a:ext cx="6732579" cy="4519226"/>
              </a:xfrm>
              <a:prstGeom prst="rect">
                <a:avLst/>
              </a:prstGeom>
              <a:blipFill rotWithShape="0">
                <a:blip r:embed="rId3"/>
                <a:stretch>
                  <a:fillRect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6451727" cy="541500"/>
          </a:xfrm>
        </p:spPr>
        <p:txBody>
          <a:bodyPr/>
          <a:lstStyle/>
          <a:p>
            <a:pPr algn="l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Histogram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khớp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06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8" y="170948"/>
            <a:ext cx="4015504" cy="541500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6" y="2179072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58" y="1124519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1" y="1143695"/>
            <a:ext cx="1547581" cy="11606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58" y="2985687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83976" y="777707"/>
            <a:ext cx="744583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2.0795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289" y="2638875"/>
            <a:ext cx="776270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1.8415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7719" y="803042"/>
            <a:ext cx="731344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1.1254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65" y="2985687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995905" y="2638874"/>
            <a:ext cx="673345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1.206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977" y="1824270"/>
            <a:ext cx="74458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Ảnh</a:t>
            </a:r>
            <a:r>
              <a:rPr lang="en-US" sz="1200" dirty="0"/>
              <a:t> </a:t>
            </a:r>
            <a:r>
              <a:rPr lang="en-US" sz="1200" dirty="0" err="1"/>
              <a:t>gốc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1047" y="4500043"/>
            <a:ext cx="1298754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6761" y="4607765"/>
            <a:ext cx="146249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1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" name="Google Shape;2558;p123"/>
          <p:cNvSpPr txBox="1">
            <a:spLocks noGrp="1"/>
          </p:cNvSpPr>
          <p:nvPr>
            <p:ph type="title"/>
          </p:nvPr>
        </p:nvSpPr>
        <p:spPr>
          <a:xfrm>
            <a:off x="763511" y="1193031"/>
            <a:ext cx="3999900" cy="1008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93914" y="2201091"/>
            <a:ext cx="4939094" cy="122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/>
              <a:t>Cảm </a:t>
            </a:r>
            <a:r>
              <a:rPr lang="en-US" sz="2800" b="1" i="1" dirty="0" err="1"/>
              <a:t>ơn</a:t>
            </a:r>
            <a:r>
              <a:rPr lang="en-US" sz="2800" b="1" i="1" dirty="0"/>
              <a:t> </a:t>
            </a:r>
            <a:r>
              <a:rPr lang="en-US" sz="2800" b="1" i="1" dirty="0" err="1"/>
              <a:t>thầy</a:t>
            </a:r>
            <a:r>
              <a:rPr lang="en-US" sz="2800" b="1" i="1" dirty="0"/>
              <a:t> </a:t>
            </a:r>
            <a:r>
              <a:rPr lang="en-US" sz="2800" b="1" i="1" dirty="0" err="1"/>
              <a:t>và</a:t>
            </a:r>
            <a:r>
              <a:rPr lang="en-US" sz="2800" b="1" i="1" dirty="0"/>
              <a:t> </a:t>
            </a:r>
            <a:r>
              <a:rPr lang="en-US" sz="2800" b="1" i="1" dirty="0" err="1"/>
              <a:t>các</a:t>
            </a:r>
            <a:r>
              <a:rPr lang="en-US" sz="2800" b="1" i="1" dirty="0"/>
              <a:t> </a:t>
            </a:r>
            <a:r>
              <a:rPr lang="en-US" sz="2800" b="1" i="1" dirty="0" err="1"/>
              <a:t>bạn</a:t>
            </a:r>
            <a:r>
              <a:rPr lang="en-US" sz="2800" b="1" i="1" dirty="0"/>
              <a:t>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/>
              <a:t>đã</a:t>
            </a:r>
            <a:r>
              <a:rPr lang="en-US" sz="2800" b="1" i="1" dirty="0"/>
              <a:t> </a:t>
            </a:r>
            <a:r>
              <a:rPr lang="en-US" sz="2800" b="1" i="1" dirty="0" err="1"/>
              <a:t>chú</a:t>
            </a:r>
            <a:r>
              <a:rPr lang="en-US" sz="2800" b="1" i="1" dirty="0"/>
              <a:t> ý </a:t>
            </a:r>
            <a:r>
              <a:rPr lang="en-US" sz="2800" b="1" i="1" dirty="0" err="1"/>
              <a:t>lắng</a:t>
            </a:r>
            <a:r>
              <a:rPr lang="en-US" sz="2800" b="1" i="1" dirty="0"/>
              <a:t> </a:t>
            </a:r>
            <a:r>
              <a:rPr lang="en-US" sz="2800" b="1" i="1" dirty="0" err="1"/>
              <a:t>nghe</a:t>
            </a:r>
            <a:endParaRPr sz="2800" b="1" i="1" dirty="0"/>
          </a:p>
        </p:txBody>
      </p:sp>
      <p:sp>
        <p:nvSpPr>
          <p:cNvPr id="10" name="Google Shape;2560;p123"/>
          <p:cNvSpPr/>
          <p:nvPr/>
        </p:nvSpPr>
        <p:spPr>
          <a:xfrm>
            <a:off x="2039204" y="368540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561;p123"/>
          <p:cNvGrpSpPr/>
          <p:nvPr/>
        </p:nvGrpSpPr>
        <p:grpSpPr>
          <a:xfrm>
            <a:off x="2559745" y="3685345"/>
            <a:ext cx="407432" cy="407391"/>
            <a:chOff x="812101" y="2571761"/>
            <a:chExt cx="417066" cy="417024"/>
          </a:xfrm>
        </p:grpSpPr>
        <p:sp>
          <p:nvSpPr>
            <p:cNvPr id="12" name="Google Shape;2562;p12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3;p12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4;p12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5;p12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66;p123"/>
          <p:cNvGrpSpPr/>
          <p:nvPr/>
        </p:nvGrpSpPr>
        <p:grpSpPr>
          <a:xfrm>
            <a:off x="3080339" y="3685345"/>
            <a:ext cx="407391" cy="407391"/>
            <a:chOff x="1323129" y="2571761"/>
            <a:chExt cx="417024" cy="417024"/>
          </a:xfrm>
        </p:grpSpPr>
        <p:sp>
          <p:nvSpPr>
            <p:cNvPr id="17" name="Google Shape;2567;p12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68;p12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69;p12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0;p12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63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4"/>
          <p:cNvSpPr txBox="1">
            <a:spLocks noGrp="1"/>
          </p:cNvSpPr>
          <p:nvPr>
            <p:ph type="title"/>
          </p:nvPr>
        </p:nvSpPr>
        <p:spPr>
          <a:xfrm>
            <a:off x="149424" y="996286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Phần</a:t>
            </a:r>
            <a:r>
              <a:rPr lang="en-US" sz="6600" dirty="0"/>
              <a:t> 1</a:t>
            </a:r>
            <a:endParaRPr sz="6600" dirty="0"/>
          </a:p>
        </p:txBody>
      </p:sp>
      <p:sp>
        <p:nvSpPr>
          <p:cNvPr id="2327" name="Google Shape;2327;p104"/>
          <p:cNvSpPr txBox="1">
            <a:spLocks noGrp="1"/>
          </p:cNvSpPr>
          <p:nvPr>
            <p:ph type="subTitle" idx="1"/>
          </p:nvPr>
        </p:nvSpPr>
        <p:spPr>
          <a:xfrm>
            <a:off x="215551" y="2194340"/>
            <a:ext cx="4184297" cy="93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i="1" dirty="0" err="1"/>
              <a:t>Truy</a:t>
            </a:r>
            <a:r>
              <a:rPr lang="en-US" sz="3000" b="1" i="1" dirty="0"/>
              <a:t> </a:t>
            </a:r>
            <a:r>
              <a:rPr lang="en-US" sz="3000" b="1" i="1" dirty="0" err="1"/>
              <a:t>xuất</a:t>
            </a:r>
            <a:r>
              <a:rPr lang="en-US" sz="3000" b="1" i="1" dirty="0"/>
              <a:t> </a:t>
            </a:r>
            <a:r>
              <a:rPr lang="en-US" sz="3000" b="1" i="1" dirty="0" err="1"/>
              <a:t>dữ</a:t>
            </a:r>
            <a:r>
              <a:rPr lang="en-US" sz="3000" b="1" i="1" dirty="0"/>
              <a:t> </a:t>
            </a:r>
            <a:r>
              <a:rPr lang="en-US" sz="3000" b="1" i="1" dirty="0" err="1"/>
              <a:t>liệu</a:t>
            </a:r>
            <a:r>
              <a:rPr lang="en-US" sz="3000" b="1" i="1" dirty="0"/>
              <a:t> text</a:t>
            </a:r>
            <a:endParaRPr sz="3000" b="1" i="1" dirty="0"/>
          </a:p>
        </p:txBody>
      </p:sp>
      <p:pic>
        <p:nvPicPr>
          <p:cNvPr id="2328" name="Google Shape;2328;p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48" y="894938"/>
            <a:ext cx="4300014" cy="33481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509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379333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090793"/>
            <a:ext cx="702649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/>
              <a:t>Okami BM25 </a:t>
            </a:r>
            <a:r>
              <a:rPr lang="en-US" sz="1800" b="1" dirty="0" err="1"/>
              <a:t>là</a:t>
            </a:r>
            <a:r>
              <a:rPr lang="en-US" sz="1800" b="1" dirty="0"/>
              <a:t>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 </a:t>
            </a:r>
            <a:r>
              <a:rPr lang="en-US" sz="1800" b="1" dirty="0" err="1"/>
              <a:t>để</a:t>
            </a:r>
            <a:r>
              <a:rPr lang="en-US" sz="1800" b="1" dirty="0"/>
              <a:t> </a:t>
            </a:r>
            <a:r>
              <a:rPr lang="en-US" sz="1800" b="1" dirty="0" err="1"/>
              <a:t>xếp</a:t>
            </a:r>
            <a:r>
              <a:rPr lang="en-US" sz="1800" b="1" dirty="0"/>
              <a:t> </a:t>
            </a:r>
            <a:r>
              <a:rPr lang="en-US" sz="1800" b="1" dirty="0" err="1"/>
              <a:t>hạng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văn</a:t>
            </a:r>
            <a:r>
              <a:rPr lang="en-US" sz="1800" b="1" dirty="0"/>
              <a:t> </a:t>
            </a:r>
            <a:r>
              <a:rPr lang="en-US" sz="1800" b="1" dirty="0" err="1"/>
              <a:t>bản</a:t>
            </a:r>
            <a:r>
              <a:rPr lang="en-US" sz="1800" b="1" dirty="0"/>
              <a:t> </a:t>
            </a:r>
            <a:r>
              <a:rPr lang="en-US" sz="1800" b="1" dirty="0" err="1"/>
              <a:t>phù</a:t>
            </a:r>
            <a:r>
              <a:rPr lang="en-US" sz="1800" b="1" dirty="0"/>
              <a:t> </a:t>
            </a:r>
            <a:r>
              <a:rPr lang="en-US" sz="1800" b="1" dirty="0" err="1"/>
              <a:t>hợp</a:t>
            </a:r>
            <a:r>
              <a:rPr lang="en-US" sz="1800" b="1" dirty="0"/>
              <a:t> </a:t>
            </a:r>
            <a:r>
              <a:rPr lang="en-US" sz="1800" b="1" dirty="0" err="1"/>
              <a:t>với</a:t>
            </a:r>
            <a:r>
              <a:rPr lang="en-US" sz="1800" b="1" dirty="0"/>
              <a:t>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endParaRPr lang="en-US" sz="18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Dựa</a:t>
            </a:r>
            <a:r>
              <a:rPr lang="en-US" sz="1800" b="1" dirty="0"/>
              <a:t> </a:t>
            </a:r>
            <a:r>
              <a:rPr lang="en-US" sz="1800" b="1" dirty="0" err="1"/>
              <a:t>trên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xác</a:t>
            </a:r>
            <a:r>
              <a:rPr lang="en-US" sz="1800" b="1" dirty="0"/>
              <a:t> </a:t>
            </a:r>
            <a:r>
              <a:rPr lang="en-US" sz="1800" b="1" dirty="0" err="1"/>
              <a:t>xuất</a:t>
            </a:r>
            <a:r>
              <a:rPr lang="en-US" sz="1800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Dễ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rộng</a:t>
            </a:r>
            <a:r>
              <a:rPr lang="en-US" sz="1800" b="1" dirty="0"/>
              <a:t> </a:t>
            </a:r>
            <a:r>
              <a:rPr lang="en-US" sz="1800" b="1" dirty="0" err="1"/>
              <a:t>rãi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vi-VN" sz="1800" b="1" dirty="0"/>
              <a:t>Trong Web search những hàm xếp hạng này thường được sử dụng như một phần của các phương pháp tích hợp để dùng trong machine learning, xếp hạng.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4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824284" y="281362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4284" y="993558"/>
                <a:ext cx="7130996" cy="37680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1A1A1A"/>
                  </a:buClr>
                  <a:buSzPts val="1100"/>
                  <a:buNone/>
                </a:pPr>
                <a:r>
                  <a:rPr lang="en-US" sz="1400" dirty="0"/>
                  <a:t>Ví </a:t>
                </a:r>
                <a:r>
                  <a:rPr lang="en-US" sz="1400" dirty="0" err="1"/>
                  <a:t>dụ</a:t>
                </a:r>
                <a:r>
                  <a:rPr lang="en-US" sz="1400" dirty="0"/>
                  <a:t> : Cho </a:t>
                </a:r>
                <a:r>
                  <a:rPr lang="en-US" sz="1400" dirty="0" err="1"/>
                  <a:t>một</a:t>
                </a:r>
                <a:r>
                  <a:rPr lang="en-US" sz="1400" dirty="0"/>
                  <a:t> query Q,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chứa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những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dirty="0"/>
                  <a:t>, BM25 </a:t>
                </a:r>
                <a:r>
                  <a:rPr lang="en-US" sz="1400" dirty="0" err="1"/>
                  <a:t>sẽ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đưa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đánh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độ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phù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hợp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D </a:t>
                </a:r>
                <a:r>
                  <a:rPr lang="en-US" sz="1400" dirty="0" err="1"/>
                  <a:t>đối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vấn</a:t>
                </a:r>
                <a:r>
                  <a:rPr lang="en-US" sz="1400" dirty="0"/>
                  <a:t> Q </a:t>
                </a:r>
                <a:r>
                  <a:rPr lang="en-US" sz="1400" dirty="0" err="1"/>
                  <a:t>như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sau</a:t>
                </a:r>
                <a:r>
                  <a:rPr lang="en-US" sz="1400" dirty="0"/>
                  <a:t> :</a:t>
                </a:r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đó</a:t>
                </a:r>
                <a:r>
                  <a:rPr lang="en-US" sz="1400" dirty="0"/>
                  <a:t> :</a:t>
                </a:r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TF </a:t>
                </a:r>
                <a:r>
                  <a:rPr lang="en-US" sz="1400" dirty="0" err="1"/>
                  <a:t>tần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xuất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hiện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       :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cả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1400" dirty="0"/>
                  <a:t>      :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lượng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bình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mỗi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và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 : </a:t>
                </a:r>
                <a:r>
                  <a:rPr lang="en-US" sz="1400" dirty="0" err="1"/>
                  <a:t>hằng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mô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hình</a:t>
                </a:r>
                <a:r>
                  <a:rPr lang="en-US" sz="1400" dirty="0"/>
                  <a:t> BM25,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trị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dirty="0"/>
                  <a:t> ,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sz="1400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284" y="993558"/>
                <a:ext cx="7130996" cy="3768096"/>
              </a:xfrm>
              <a:prstGeom prst="rect">
                <a:avLst/>
              </a:prstGeom>
              <a:blipFill rotWithShape="0"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𝑩𝑴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𝑰𝑫𝑭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𝒂𝒗𝒈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824284" y="281362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4284" y="993558"/>
                <a:ext cx="6758704" cy="35000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1A1A1A"/>
                  </a:buClr>
                  <a:buSzPts val="1100"/>
                  <a:buNone/>
                </a:pPr>
                <a:r>
                  <a:rPr lang="en-US" sz="1400" dirty="0"/>
                  <a:t>Ví </a:t>
                </a:r>
                <a:r>
                  <a:rPr lang="en-US" sz="1400" dirty="0" err="1"/>
                  <a:t>dụ</a:t>
                </a:r>
                <a:r>
                  <a:rPr lang="en-US" sz="1400" dirty="0"/>
                  <a:t> : Cho </a:t>
                </a:r>
                <a:r>
                  <a:rPr lang="en-US" sz="1400" dirty="0" err="1"/>
                  <a:t>một</a:t>
                </a:r>
                <a:r>
                  <a:rPr lang="en-US" sz="1400" dirty="0"/>
                  <a:t> query Q,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chứa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những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dirty="0"/>
                  <a:t>, BM25 </a:t>
                </a:r>
                <a:r>
                  <a:rPr lang="en-US" sz="1400" dirty="0" err="1"/>
                  <a:t>sẽ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đưa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đánh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độ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phù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hợp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D </a:t>
                </a:r>
                <a:r>
                  <a:rPr lang="en-US" sz="1400" dirty="0" err="1"/>
                  <a:t>đối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vấn</a:t>
                </a:r>
                <a:r>
                  <a:rPr lang="en-US" sz="1400" dirty="0"/>
                  <a:t> Q </a:t>
                </a:r>
                <a:r>
                  <a:rPr lang="en-US" sz="1400" dirty="0" err="1"/>
                  <a:t>như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sau</a:t>
                </a:r>
                <a:r>
                  <a:rPr lang="en-US" sz="1400" dirty="0"/>
                  <a:t> :</a:t>
                </a:r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đó</a:t>
                </a:r>
                <a:r>
                  <a:rPr lang="en-US" sz="1400" dirty="0"/>
                  <a:t> :</a:t>
                </a:r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𝑰𝑫𝑭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𝑰𝑫𝑭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cho</a:t>
                </a:r>
                <a:r>
                  <a:rPr lang="en-US" sz="1400" dirty="0"/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với tập gồm N tài liệu được </a:t>
                </a:r>
                <a:r>
                  <a:rPr lang="en-US" sz="1400" dirty="0" err="1"/>
                  <a:t>tính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bằng</a:t>
                </a:r>
                <a:r>
                  <a:rPr lang="en-US" sz="1400" dirty="0"/>
                  <a:t>:</a:t>
                </a:r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284" y="993558"/>
                <a:ext cx="6758704" cy="3500066"/>
              </a:xfrm>
              <a:prstGeom prst="rect">
                <a:avLst/>
              </a:prstGeom>
              <a:blipFill rotWithShape="0">
                <a:blip r:embed="rId3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𝑩𝑴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𝑰𝑫𝑭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𝒂𝒗𝒈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9162" y="3372174"/>
                <a:ext cx="2708947" cy="4544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62" y="3372174"/>
                <a:ext cx="2708947" cy="454483"/>
              </a:xfrm>
              <a:prstGeom prst="rect">
                <a:avLst/>
              </a:prstGeom>
              <a:blipFill rotWithShape="0">
                <a:blip r:embed="rId5"/>
                <a:stretch>
                  <a:fillRect l="-899" r="-157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30;p83"/>
          <p:cNvSpPr/>
          <p:nvPr/>
        </p:nvSpPr>
        <p:spPr>
          <a:xfrm>
            <a:off x="4703862" y="2462825"/>
            <a:ext cx="3421236" cy="206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1930;p83"/>
          <p:cNvSpPr/>
          <p:nvPr/>
        </p:nvSpPr>
        <p:spPr>
          <a:xfrm>
            <a:off x="4703862" y="1136469"/>
            <a:ext cx="3421236" cy="1221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277420" y="1031745"/>
            <a:ext cx="3112745" cy="3494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Trong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đoạn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dư</a:t>
            </a:r>
            <a:r>
              <a:rPr lang="en-US" sz="1400" dirty="0"/>
              <a:t> </a:t>
            </a:r>
            <a:r>
              <a:rPr lang="en-US" sz="1400" dirty="0" err="1"/>
              <a:t>thừa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mang</a:t>
            </a:r>
            <a:r>
              <a:rPr lang="en-US" sz="1400" dirty="0"/>
              <a:t> ý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bổ</a:t>
            </a:r>
            <a:r>
              <a:rPr lang="en-US" sz="1400" dirty="0"/>
              <a:t>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term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gây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tán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thật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trở</a:t>
            </a:r>
            <a:r>
              <a:rPr lang="en-US" sz="1400" dirty="0"/>
              <a:t>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kém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79" y="1273946"/>
            <a:ext cx="3159602" cy="94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26" y="2588427"/>
            <a:ext cx="3192307" cy="1812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2DAB5-A4CE-4744-8C80-3AE238A66C5E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718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379333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850410" y="1071198"/>
            <a:ext cx="711793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n-US" sz="1800" b="1" dirty="0"/>
              <a:t>Tiền </a:t>
            </a:r>
            <a:r>
              <a:rPr lang="en-US" sz="1800" b="1" dirty="0" err="1"/>
              <a:t>Xử</a:t>
            </a:r>
            <a:r>
              <a:rPr lang="en-US" sz="1800" b="1" dirty="0"/>
              <a:t> </a:t>
            </a:r>
            <a:r>
              <a:rPr lang="en-US" sz="1800" b="1" dirty="0" err="1"/>
              <a:t>Lí</a:t>
            </a:r>
            <a:endParaRPr lang="en-US" sz="1800" b="1" dirty="0"/>
          </a:p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n-US" sz="1800" dirty="0"/>
              <a:t>Với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, ta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lí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endParaRPr lang="en-US" sz="1800" dirty="0"/>
          </a:p>
          <a:p>
            <a:pPr marL="627063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Loại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stopword</a:t>
            </a:r>
            <a:endParaRPr lang="en-US" sz="1800" dirty="0"/>
          </a:p>
          <a:p>
            <a:pPr marL="627063" indent="-285750" algn="just">
              <a:lnSpc>
                <a:spcPct val="12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Loại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</a:p>
          <a:p>
            <a:pPr marL="627063" indent="-285750" algn="just">
              <a:lnSpc>
                <a:spcPct val="12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Tokenize</a:t>
            </a:r>
          </a:p>
          <a:p>
            <a:pPr marL="627063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gốc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(stemming)</a:t>
            </a:r>
          </a:p>
          <a:p>
            <a:pPr marL="127000" indent="0" algn="just">
              <a:lnSpc>
                <a:spcPct val="120000"/>
              </a:lnSpc>
              <a:spcAft>
                <a:spcPts val="600"/>
              </a:spcAft>
              <a:buSzPts val="1600"/>
              <a:buNone/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805567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1744</Words>
  <Application>Microsoft Office PowerPoint</Application>
  <PresentationFormat>On-screen Show (16:9)</PresentationFormat>
  <Paragraphs>376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Nunito</vt:lpstr>
      <vt:lpstr>Roboto Condensed Light</vt:lpstr>
      <vt:lpstr>Cambria Math</vt:lpstr>
      <vt:lpstr>Arial</vt:lpstr>
      <vt:lpstr>Wingdings</vt:lpstr>
      <vt:lpstr>Calibri</vt:lpstr>
      <vt:lpstr>Manjari</vt:lpstr>
      <vt:lpstr>Hammersmith One</vt:lpstr>
      <vt:lpstr>Elegant Education Pack for Students by Slidesgo</vt:lpstr>
      <vt:lpstr>ĐỒ ÁN CUỐI KÌ XÂY DỰNG MÔ HÌNH  TRUY XUẤT THÔNG TIN</vt:lpstr>
      <vt:lpstr>Thành Viên</vt:lpstr>
      <vt:lpstr>NỘI DUNG</vt:lpstr>
      <vt:lpstr>Phần 1</vt:lpstr>
      <vt:lpstr>Giới Thiệu</vt:lpstr>
      <vt:lpstr>Phương Pháp Xếp Hạng</vt:lpstr>
      <vt:lpstr>Phương Pháp Xếp Hạng</vt:lpstr>
      <vt:lpstr>Phân Tích Tài Liệu</vt:lpstr>
      <vt:lpstr>Phân Tích Tài Liệu</vt:lpstr>
      <vt:lpstr>Term Extracing</vt:lpstr>
      <vt:lpstr>Term Extracing</vt:lpstr>
      <vt:lpstr>Lập Chỉ Mục</vt:lpstr>
      <vt:lpstr>Lập Chỉ Mục</vt:lpstr>
      <vt:lpstr>Lập Chỉ Mục</vt:lpstr>
      <vt:lpstr>Lập Chỉ Mục</vt:lpstr>
      <vt:lpstr>Lập Chỉ Mục</vt:lpstr>
      <vt:lpstr>Tính Độ Tương Đồng Và Xếp Hạng</vt:lpstr>
      <vt:lpstr>Tính Độ Tương Đồng Và Xếp Hạng</vt:lpstr>
      <vt:lpstr>Tính Độ Tương Đồng Và Xếp Hạng</vt:lpstr>
      <vt:lpstr>Thực nghiệm</vt:lpstr>
      <vt:lpstr>Thực nghiệm</vt:lpstr>
      <vt:lpstr>Phần 2</vt:lpstr>
      <vt:lpstr>Truy Xuất Ảnh</vt:lpstr>
      <vt:lpstr>Truy Xuất Ảnh</vt:lpstr>
      <vt:lpstr>Xây dựng mô hình truy xuất </vt:lpstr>
      <vt:lpstr>Chuyển đổi hệ màu</vt:lpstr>
      <vt:lpstr>Làm mờ ảnh (Blurring)</vt:lpstr>
      <vt:lpstr>Chọn Bins</vt:lpstr>
      <vt:lpstr>Chọn Bins</vt:lpstr>
      <vt:lpstr>Chọn Bins</vt:lpstr>
      <vt:lpstr>Tính toán Histogram và so khớp</vt:lpstr>
      <vt:lpstr>Kết quả thực nghiệm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XUẤT THÔNG TIN BẰNG MÔ HÌNH XÁC SUẤT BM25</dc:title>
  <dc:creator>vinh le tran</dc:creator>
  <cp:lastModifiedBy>Tín Trần</cp:lastModifiedBy>
  <cp:revision>61</cp:revision>
  <dcterms:modified xsi:type="dcterms:W3CDTF">2021-12-24T03:28:15Z</dcterms:modified>
</cp:coreProperties>
</file>