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9" r:id="rId4"/>
  </p:sldMasterIdLst>
  <p:notesMasterIdLst>
    <p:notesMasterId r:id="rId22"/>
  </p:notesMasterIdLst>
  <p:sldIdLst>
    <p:sldId id="256" r:id="rId5"/>
    <p:sldId id="257" r:id="rId6"/>
    <p:sldId id="347" r:id="rId7"/>
    <p:sldId id="372" r:id="rId8"/>
    <p:sldId id="377" r:id="rId9"/>
    <p:sldId id="378" r:id="rId10"/>
    <p:sldId id="379" r:id="rId11"/>
    <p:sldId id="381" r:id="rId12"/>
    <p:sldId id="266" r:id="rId13"/>
    <p:sldId id="380" r:id="rId14"/>
    <p:sldId id="375" r:id="rId15"/>
    <p:sldId id="376" r:id="rId16"/>
    <p:sldId id="263" r:id="rId17"/>
    <p:sldId id="264" r:id="rId18"/>
    <p:sldId id="265" r:id="rId19"/>
    <p:sldId id="270"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a:srgbClr val="EDA7A5"/>
    <a:srgbClr val="F2B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54" autoAdjust="0"/>
    <p:restoredTop sz="95226" autoAdjust="0"/>
  </p:normalViewPr>
  <p:slideViewPr>
    <p:cSldViewPr snapToGrid="0">
      <p:cViewPr varScale="1">
        <p:scale>
          <a:sx n="81" d="100"/>
          <a:sy n="81" d="100"/>
        </p:scale>
        <p:origin x="370" y="48"/>
      </p:cViewPr>
      <p:guideLst>
        <p:guide orient="horz" pos="2160"/>
        <p:guide pos="3840"/>
      </p:guideLst>
    </p:cSldViewPr>
  </p:slideViewPr>
  <p:notesTextViewPr>
    <p:cViewPr>
      <p:scale>
        <a:sx n="133" d="100"/>
        <a:sy n="1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30928-F46A-4C24-B8FF-369449B04621}" type="datetimeFigureOut">
              <a:rPr lang="vi-VN" smtClean="0"/>
              <a:t>03/06/2022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64BA7-4521-4164-9410-AE2E7DDFEB15}" type="slidenum">
              <a:rPr lang="vi-VN" smtClean="0"/>
              <a:t>‹#›</a:t>
            </a:fld>
            <a:endParaRPr lang="vi-VN"/>
          </a:p>
        </p:txBody>
      </p:sp>
    </p:spTree>
    <p:extLst>
      <p:ext uri="{BB962C8B-B14F-4D97-AF65-F5344CB8AC3E}">
        <p14:creationId xmlns:p14="http://schemas.microsoft.com/office/powerpoint/2010/main" val="328330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cbb6f0255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cbb6f0255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cbb6f025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cbb6f025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cbb6f025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cbb6f025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cbb6f0255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cbb6f025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2C865E-C51B-4016-8DB0-4B2631D53ABF}"/>
              </a:ext>
            </a:extLst>
          </p:cNvPr>
          <p:cNvSpPr>
            <a:spLocks noGrp="1"/>
          </p:cNvSpPr>
          <p:nvPr>
            <p:ph type="ctrTitle" hasCustomPrompt="1"/>
          </p:nvPr>
        </p:nvSpPr>
        <p:spPr>
          <a:xfrm>
            <a:off x="-1" y="2377678"/>
            <a:ext cx="12192000" cy="1608388"/>
          </a:xfrm>
          <a:solidFill>
            <a:srgbClr val="0070C0"/>
          </a:solidFill>
          <a:ln>
            <a:solidFill>
              <a:srgbClr val="0070C0"/>
            </a:solidFill>
          </a:ln>
        </p:spPr>
        <p:txBody>
          <a:bodyPr anchor="ctr">
            <a:normAutofit/>
          </a:bodyPr>
          <a:lstStyle>
            <a:lvl1pPr algn="ctr">
              <a:lnSpc>
                <a:spcPct val="100000"/>
              </a:lnSpc>
              <a:defRPr sz="4800">
                <a:ln>
                  <a:solidFill>
                    <a:schemeClr val="bg1"/>
                  </a:solidFill>
                </a:ln>
                <a:solidFill>
                  <a:schemeClr val="bg1"/>
                </a:solidFill>
                <a:effectLst>
                  <a:outerShdw blurRad="38100" dist="38100" dir="2700000" algn="tl">
                    <a:srgbClr val="000000">
                      <a:alpha val="43137"/>
                    </a:srgbClr>
                  </a:outerShdw>
                </a:effectLst>
              </a:defRPr>
            </a:lvl1pPr>
          </a:lstStyle>
          <a:p>
            <a:r>
              <a:rPr lang="vi-VN" dirty="0"/>
              <a:t>BẤM ĐỂ SỬA KIỂU TIÊU ĐỀ BẢN CÁI</a:t>
            </a:r>
            <a:endParaRPr lang="en-US" dirty="0"/>
          </a:p>
        </p:txBody>
      </p:sp>
      <p:sp>
        <p:nvSpPr>
          <p:cNvPr id="3" name="Tiêu đề phụ 2">
            <a:extLst>
              <a:ext uri="{FF2B5EF4-FFF2-40B4-BE49-F238E27FC236}">
                <a16:creationId xmlns:a16="http://schemas.microsoft.com/office/drawing/2014/main" id="{C0B448BD-0BD9-4AE8-B103-94481037F9E5}"/>
              </a:ext>
            </a:extLst>
          </p:cNvPr>
          <p:cNvSpPr>
            <a:spLocks noGrp="1"/>
          </p:cNvSpPr>
          <p:nvPr>
            <p:ph type="subTitle" idx="1"/>
          </p:nvPr>
        </p:nvSpPr>
        <p:spPr>
          <a:xfrm>
            <a:off x="2056245" y="5127051"/>
            <a:ext cx="8079509" cy="990600"/>
          </a:xfrm>
        </p:spPr>
        <p:txBody>
          <a:bodyPr anchor="ctr">
            <a:normAutofit/>
          </a:bodyPr>
          <a:lstStyle>
            <a:lvl1pPr marL="0" indent="0" algn="ctr">
              <a:buNone/>
              <a:defRPr sz="2600" b="1">
                <a:ln>
                  <a:solidFill>
                    <a:schemeClr val="tx1"/>
                  </a:solidFill>
                </a:ln>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noProof="1"/>
              <a:t>Bấm để chỉnh sửa kiểu tiêu đề phụ của Bản cái</a:t>
            </a:r>
          </a:p>
        </p:txBody>
      </p:sp>
      <p:sp>
        <p:nvSpPr>
          <p:cNvPr id="4" name="Chỗ dành sẵn cho Ngày tháng 3">
            <a:extLst>
              <a:ext uri="{FF2B5EF4-FFF2-40B4-BE49-F238E27FC236}">
                <a16:creationId xmlns:a16="http://schemas.microsoft.com/office/drawing/2014/main" id="{17301C07-1787-4E9C-B4BE-7370A8278F2A}"/>
              </a:ext>
            </a:extLst>
          </p:cNvPr>
          <p:cNvSpPr>
            <a:spLocks noGrp="1"/>
          </p:cNvSpPr>
          <p:nvPr>
            <p:ph type="dt" sz="half" idx="10"/>
          </p:nvPr>
        </p:nvSpPr>
        <p:spPr>
          <a:xfrm>
            <a:off x="434109" y="6465455"/>
            <a:ext cx="2743200" cy="392547"/>
          </a:xfrm>
        </p:spPr>
        <p:txBody>
          <a:bodyPr/>
          <a:lstStyle>
            <a:lvl1pPr>
              <a:defRPr sz="1800"/>
            </a:lvl1pPr>
          </a:lstStyle>
          <a:p>
            <a:fld id="{ECE584D7-5A72-4BFF-BC87-C806A3676939}" type="datetime1">
              <a:rPr lang="vi-VN" smtClean="0"/>
              <a:t>03/06/2022</a:t>
            </a:fld>
            <a:endParaRPr lang="en-US" dirty="0"/>
          </a:p>
        </p:txBody>
      </p:sp>
      <p:sp>
        <p:nvSpPr>
          <p:cNvPr id="6" name="Chỗ dành sẵn cho Số hiệu Bản chiếu 5">
            <a:extLst>
              <a:ext uri="{FF2B5EF4-FFF2-40B4-BE49-F238E27FC236}">
                <a16:creationId xmlns:a16="http://schemas.microsoft.com/office/drawing/2014/main" id="{1C2F2C1D-6271-423D-975B-DF375B114CF5}"/>
              </a:ext>
            </a:extLst>
          </p:cNvPr>
          <p:cNvSpPr>
            <a:spLocks noGrp="1"/>
          </p:cNvSpPr>
          <p:nvPr>
            <p:ph type="sldNum" sz="quarter" idx="12"/>
          </p:nvPr>
        </p:nvSpPr>
        <p:spPr/>
        <p:txBody>
          <a:bodyPr/>
          <a:lstStyle>
            <a:lvl1pPr>
              <a:defRPr sz="1800"/>
            </a:lvl1pPr>
          </a:lstStyle>
          <a:p>
            <a:fld id="{D1FCD12F-E63C-42F6-B476-94C4C24D072D}" type="slidenum">
              <a:rPr lang="en-US" smtClean="0"/>
              <a:pPr/>
              <a:t>‹#›</a:t>
            </a:fld>
            <a:endParaRPr lang="en-US" dirty="0"/>
          </a:p>
        </p:txBody>
      </p:sp>
      <p:sp>
        <p:nvSpPr>
          <p:cNvPr id="7" name="Chỗ dành sẵn cho Tiêu đề 1">
            <a:extLst>
              <a:ext uri="{FF2B5EF4-FFF2-40B4-BE49-F238E27FC236}">
                <a16:creationId xmlns:a16="http://schemas.microsoft.com/office/drawing/2014/main" id="{F0FC028B-77E6-44D0-8493-B02420319A99}"/>
              </a:ext>
            </a:extLst>
          </p:cNvPr>
          <p:cNvSpPr txBox="1">
            <a:spLocks/>
          </p:cNvSpPr>
          <p:nvPr/>
        </p:nvSpPr>
        <p:spPr>
          <a:xfrm>
            <a:off x="2970357" y="40737"/>
            <a:ext cx="8089608" cy="66433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b="1" kern="1200">
                <a:ln>
                  <a:solidFill>
                    <a:srgbClr val="0070C0"/>
                  </a:solidFill>
                </a:ln>
                <a:solidFill>
                  <a:srgbClr val="0070C0"/>
                </a:solidFill>
                <a:latin typeface="Calibri" panose="020F0502020204030204" pitchFamily="34" charset="0"/>
                <a:ea typeface="+mj-ea"/>
                <a:cs typeface="Calibri" panose="020F0502020204030204" pitchFamily="34" charset="0"/>
              </a:defRPr>
            </a:lvl1pPr>
          </a:lstStyle>
          <a:p>
            <a:pPr algn="l"/>
            <a:r>
              <a:rPr lang="en-US" sz="2800" dirty="0">
                <a:ln>
                  <a:solidFill>
                    <a:srgbClr val="0070C0"/>
                  </a:solidFill>
                </a:ln>
                <a:solidFill>
                  <a:srgbClr val="0070C0"/>
                </a:solidFill>
                <a:latin typeface="Segoe UI" panose="020B0502040204020203" pitchFamily="34" charset="0"/>
                <a:cs typeface="Segoe UI" panose="020B0502040204020203" pitchFamily="34" charset="0"/>
              </a:rPr>
              <a:t>TR</a:t>
            </a:r>
            <a:r>
              <a:rPr lang="vi-VN" sz="2800" dirty="0">
                <a:ln>
                  <a:solidFill>
                    <a:srgbClr val="0070C0"/>
                  </a:solidFill>
                </a:ln>
                <a:solidFill>
                  <a:srgbClr val="0070C0"/>
                </a:solidFill>
                <a:latin typeface="Segoe UI" panose="020B0502040204020203" pitchFamily="34" charset="0"/>
                <a:cs typeface="Segoe UI" panose="020B0502040204020203" pitchFamily="34" charset="0"/>
              </a:rPr>
              <a:t>Ư</a:t>
            </a:r>
            <a:r>
              <a:rPr lang="en-US" sz="2800" dirty="0">
                <a:ln>
                  <a:solidFill>
                    <a:srgbClr val="0070C0"/>
                  </a:solidFill>
                </a:ln>
                <a:solidFill>
                  <a:srgbClr val="0070C0"/>
                </a:solidFill>
                <a:latin typeface="Segoe UI" panose="020B0502040204020203" pitchFamily="34" charset="0"/>
                <a:cs typeface="Segoe UI" panose="020B0502040204020203" pitchFamily="34" charset="0"/>
              </a:rPr>
              <a:t>ỜNG ĐẠI HỌC CÔNG NGHỆ THÔNG TIN</a:t>
            </a:r>
          </a:p>
        </p:txBody>
      </p:sp>
      <p:cxnSp>
        <p:nvCxnSpPr>
          <p:cNvPr id="11" name="Đường nối Thẳng 10">
            <a:extLst>
              <a:ext uri="{FF2B5EF4-FFF2-40B4-BE49-F238E27FC236}">
                <a16:creationId xmlns:a16="http://schemas.microsoft.com/office/drawing/2014/main" id="{B7259999-5BC4-4D76-8B8F-AEAB0C1C6B7B}"/>
              </a:ext>
            </a:extLst>
          </p:cNvPr>
          <p:cNvCxnSpPr>
            <a:cxnSpLocks/>
          </p:cNvCxnSpPr>
          <p:nvPr/>
        </p:nvCxnSpPr>
        <p:spPr>
          <a:xfrm>
            <a:off x="2802365" y="630148"/>
            <a:ext cx="7931156" cy="171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iêu đề phụ 2">
            <a:extLst>
              <a:ext uri="{FF2B5EF4-FFF2-40B4-BE49-F238E27FC236}">
                <a16:creationId xmlns:a16="http://schemas.microsoft.com/office/drawing/2014/main" id="{99710BD4-D275-4E73-BCD8-D19148A15CB3}"/>
              </a:ext>
            </a:extLst>
          </p:cNvPr>
          <p:cNvSpPr txBox="1">
            <a:spLocks/>
          </p:cNvSpPr>
          <p:nvPr/>
        </p:nvSpPr>
        <p:spPr>
          <a:xfrm>
            <a:off x="2970357" y="626519"/>
            <a:ext cx="6098309" cy="610175"/>
          </a:xfrm>
          <a:prstGeom prst="rect">
            <a:avLst/>
          </a:prstGeom>
        </p:spPr>
        <p:txBody>
          <a:bodyPr vert="horz" lIns="68580" tIns="34290" rIns="68580" bIns="3429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noProof="1">
                <a:ln>
                  <a:solidFill>
                    <a:schemeClr val="tx1"/>
                  </a:solidFill>
                </a:ln>
                <a:solidFill>
                  <a:schemeClr val="tx1"/>
                </a:solidFill>
                <a:latin typeface="Segoe UI" panose="020B0502040204020203" pitchFamily="34" charset="0"/>
                <a:cs typeface="Segoe UI" panose="020B0502040204020203" pitchFamily="34" charset="0"/>
              </a:rPr>
              <a:t>KHOA KHOA HỌC MÁY TÍNH</a:t>
            </a:r>
            <a:endParaRPr lang="vi-VN" sz="2600" u="none" noProof="1">
              <a:ln>
                <a:solidFill>
                  <a:schemeClr val="tx1"/>
                </a:solidFill>
              </a:ln>
              <a:solidFill>
                <a:schemeClr val="tx1"/>
              </a:solidFill>
              <a:latin typeface="Segoe UI" panose="020B0502040204020203" pitchFamily="34" charset="0"/>
              <a:cs typeface="Segoe UI" panose="020B0502040204020203" pitchFamily="34" charset="0"/>
            </a:endParaRPr>
          </a:p>
        </p:txBody>
      </p:sp>
      <p:sp>
        <p:nvSpPr>
          <p:cNvPr id="13" name="Chỗ dành sẵn cho Chân trang 4">
            <a:extLst>
              <a:ext uri="{FF2B5EF4-FFF2-40B4-BE49-F238E27FC236}">
                <a16:creationId xmlns:a16="http://schemas.microsoft.com/office/drawing/2014/main" id="{9EF8C1CB-AB20-49F2-A009-55BCC179C677}"/>
              </a:ext>
            </a:extLst>
          </p:cNvPr>
          <p:cNvSpPr>
            <a:spLocks noGrp="1"/>
          </p:cNvSpPr>
          <p:nvPr>
            <p:ph type="ftr" sz="quarter" idx="11"/>
          </p:nvPr>
        </p:nvSpPr>
        <p:spPr>
          <a:xfrm>
            <a:off x="1962728" y="6465453"/>
            <a:ext cx="8285018" cy="392546"/>
          </a:xfrm>
          <a:prstGeom prst="rect">
            <a:avLst/>
          </a:prstGeom>
        </p:spPr>
        <p:txBody>
          <a:bodyPr/>
          <a:lstStyle>
            <a:lvl1pPr>
              <a:defRPr sz="1800"/>
            </a:lvl1pPr>
          </a:lstStyle>
          <a:p>
            <a:r>
              <a:rPr lang="vi-VN" noProof="1"/>
              <a:t> </a:t>
            </a:r>
          </a:p>
        </p:txBody>
      </p:sp>
      <p:pic>
        <p:nvPicPr>
          <p:cNvPr id="14" name="Hình ảnh 13">
            <a:extLst>
              <a:ext uri="{FF2B5EF4-FFF2-40B4-BE49-F238E27FC236}">
                <a16:creationId xmlns:a16="http://schemas.microsoft.com/office/drawing/2014/main" id="{701AC977-E522-4875-B4EF-667E3B88B314}"/>
              </a:ext>
            </a:extLst>
          </p:cNvPr>
          <p:cNvPicPr>
            <a:picLocks noChangeAspect="1"/>
          </p:cNvPicPr>
          <p:nvPr userDrawn="1"/>
        </p:nvPicPr>
        <p:blipFill>
          <a:blip r:embed="rId2"/>
          <a:stretch>
            <a:fillRect/>
          </a:stretch>
        </p:blipFill>
        <p:spPr>
          <a:xfrm>
            <a:off x="1456585" y="97959"/>
            <a:ext cx="1199319" cy="1098647"/>
          </a:xfrm>
          <a:prstGeom prst="rect">
            <a:avLst/>
          </a:prstGeom>
        </p:spPr>
      </p:pic>
    </p:spTree>
    <p:extLst>
      <p:ext uri="{BB962C8B-B14F-4D97-AF65-F5344CB8AC3E}">
        <p14:creationId xmlns:p14="http://schemas.microsoft.com/office/powerpoint/2010/main" val="417095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B77044-01D5-45C6-A77F-9ABDF62668DA}"/>
              </a:ext>
            </a:extLst>
          </p:cNvPr>
          <p:cNvSpPr>
            <a:spLocks noGrp="1"/>
          </p:cNvSpPr>
          <p:nvPr>
            <p:ph type="title"/>
          </p:nvPr>
        </p:nvSpPr>
        <p:spPr>
          <a:xfrm>
            <a:off x="434110" y="143459"/>
            <a:ext cx="11323781" cy="715528"/>
          </a:xfrm>
        </p:spPr>
        <p:txBody>
          <a:bodyPr/>
          <a:lstStyle>
            <a:lvl1pPr>
              <a:defRPr sz="3200"/>
            </a:lvl1pPr>
          </a:lstStyle>
          <a:p>
            <a:r>
              <a:rPr lang="vi-VN" noProof="1"/>
              <a:t>Bấm để sửa kiểu tiêu đề Bản cái</a:t>
            </a:r>
          </a:p>
        </p:txBody>
      </p:sp>
      <p:sp>
        <p:nvSpPr>
          <p:cNvPr id="3" name="Chỗ dành sẵn cho Nội dung 2">
            <a:extLst>
              <a:ext uri="{FF2B5EF4-FFF2-40B4-BE49-F238E27FC236}">
                <a16:creationId xmlns:a16="http://schemas.microsoft.com/office/drawing/2014/main" id="{47FB1A95-3B70-4CE1-A051-E8570C3A9F45}"/>
              </a:ext>
            </a:extLst>
          </p:cNvPr>
          <p:cNvSpPr>
            <a:spLocks noGrp="1"/>
          </p:cNvSpPr>
          <p:nvPr>
            <p:ph idx="1"/>
          </p:nvPr>
        </p:nvSpPr>
        <p:spPr>
          <a:xfrm>
            <a:off x="434110" y="1016000"/>
            <a:ext cx="11342255" cy="5303517"/>
          </a:xfrm>
        </p:spPr>
        <p:txBody>
          <a:bodyPr/>
          <a:lstStyle>
            <a:lvl1pPr algn="just">
              <a:defRPr sz="2400"/>
            </a:lvl1pPr>
            <a:lvl2pPr algn="just">
              <a:defRPr sz="2200"/>
            </a:lvl2pPr>
            <a:lvl3pPr algn="just">
              <a:defRPr sz="2000"/>
            </a:lvl3pPr>
            <a:lvl4pPr algn="just">
              <a:defRPr sz="1800"/>
            </a:lvl4pPr>
          </a:lstStyle>
          <a:p>
            <a:pPr lvl="0"/>
            <a:r>
              <a:rPr lang="vi-VN" noProof="1"/>
              <a:t>Bấm để chỉnh sửa kiểu văn bản của Bản cái</a:t>
            </a:r>
          </a:p>
          <a:p>
            <a:pPr lvl="1"/>
            <a:r>
              <a:rPr lang="vi-VN" noProof="1"/>
              <a:t>Mức hai</a:t>
            </a:r>
          </a:p>
          <a:p>
            <a:pPr lvl="2"/>
            <a:r>
              <a:rPr lang="vi-VN" noProof="1"/>
              <a:t>Mức ba</a:t>
            </a:r>
          </a:p>
          <a:p>
            <a:pPr lvl="3"/>
            <a:r>
              <a:rPr lang="vi-VN" noProof="1"/>
              <a:t>Mức bốn</a:t>
            </a:r>
          </a:p>
        </p:txBody>
      </p:sp>
      <p:sp>
        <p:nvSpPr>
          <p:cNvPr id="4" name="Chỗ dành sẵn cho Ngày tháng 3">
            <a:extLst>
              <a:ext uri="{FF2B5EF4-FFF2-40B4-BE49-F238E27FC236}">
                <a16:creationId xmlns:a16="http://schemas.microsoft.com/office/drawing/2014/main" id="{6044F3E1-65AC-405C-8ABC-05BF66631153}"/>
              </a:ext>
            </a:extLst>
          </p:cNvPr>
          <p:cNvSpPr>
            <a:spLocks noGrp="1"/>
          </p:cNvSpPr>
          <p:nvPr>
            <p:ph type="dt" sz="half" idx="10"/>
          </p:nvPr>
        </p:nvSpPr>
        <p:spPr/>
        <p:txBody>
          <a:bodyPr/>
          <a:lstStyle>
            <a:lvl1pPr>
              <a:defRPr sz="1800"/>
            </a:lvl1pPr>
          </a:lstStyle>
          <a:p>
            <a:fld id="{67F8814B-60BD-4BF8-8CC5-7ABEFCE7BA35}" type="datetime1">
              <a:rPr lang="vi-VN" noProof="1" smtClean="0"/>
              <a:t>03/06/2022</a:t>
            </a:fld>
            <a:endParaRPr lang="vi-VN" noProof="1"/>
          </a:p>
        </p:txBody>
      </p:sp>
      <p:sp>
        <p:nvSpPr>
          <p:cNvPr id="5" name="Chỗ dành sẵn cho Chân trang 4">
            <a:extLst>
              <a:ext uri="{FF2B5EF4-FFF2-40B4-BE49-F238E27FC236}">
                <a16:creationId xmlns:a16="http://schemas.microsoft.com/office/drawing/2014/main" id="{ED664F62-98E0-4DF7-822D-49B652D8D5B1}"/>
              </a:ext>
            </a:extLst>
          </p:cNvPr>
          <p:cNvSpPr>
            <a:spLocks noGrp="1"/>
          </p:cNvSpPr>
          <p:nvPr>
            <p:ph type="ftr" sz="quarter" idx="11"/>
          </p:nvPr>
        </p:nvSpPr>
        <p:spPr>
          <a:xfrm>
            <a:off x="1962728" y="6465453"/>
            <a:ext cx="8285018" cy="392546"/>
          </a:xfrm>
          <a:prstGeom prst="rect">
            <a:avLst/>
          </a:prstGeom>
        </p:spPr>
        <p:txBody>
          <a:bodyPr/>
          <a:lstStyle>
            <a:lvl1pPr>
              <a:defRPr sz="1800"/>
            </a:lvl1pPr>
          </a:lstStyle>
          <a:p>
            <a:r>
              <a:rPr lang="vi-VN" noProof="1"/>
              <a:t> </a:t>
            </a:r>
          </a:p>
        </p:txBody>
      </p:sp>
      <p:sp>
        <p:nvSpPr>
          <p:cNvPr id="6" name="Chỗ dành sẵn cho Số hiệu Bản chiếu 5">
            <a:extLst>
              <a:ext uri="{FF2B5EF4-FFF2-40B4-BE49-F238E27FC236}">
                <a16:creationId xmlns:a16="http://schemas.microsoft.com/office/drawing/2014/main" id="{FF800375-809E-450B-9612-35BEC4C26544}"/>
              </a:ext>
            </a:extLst>
          </p:cNvPr>
          <p:cNvSpPr>
            <a:spLocks noGrp="1"/>
          </p:cNvSpPr>
          <p:nvPr>
            <p:ph type="sldNum" sz="quarter" idx="12"/>
          </p:nvPr>
        </p:nvSpPr>
        <p:spPr/>
        <p:txBody>
          <a:bodyPr/>
          <a:lstStyle>
            <a:lvl1pPr>
              <a:defRPr sz="1800"/>
            </a:lvl1pPr>
          </a:lstStyle>
          <a:p>
            <a:fld id="{D1FCD12F-E63C-42F6-B476-94C4C24D072D}" type="slidenum">
              <a:rPr lang="vi-VN" noProof="1" smtClean="0"/>
              <a:pPr/>
              <a:t>‹#›</a:t>
            </a:fld>
            <a:endParaRPr lang="vi-VN" noProof="1"/>
          </a:p>
        </p:txBody>
      </p:sp>
      <p:cxnSp>
        <p:nvCxnSpPr>
          <p:cNvPr id="8" name="Đường nối Thẳng 7">
            <a:extLst>
              <a:ext uri="{FF2B5EF4-FFF2-40B4-BE49-F238E27FC236}">
                <a16:creationId xmlns:a16="http://schemas.microsoft.com/office/drawing/2014/main" id="{4AF9F9B1-1C76-420B-9DC7-40F1D9529B28}"/>
              </a:ext>
            </a:extLst>
          </p:cNvPr>
          <p:cNvCxnSpPr/>
          <p:nvPr/>
        </p:nvCxnSpPr>
        <p:spPr>
          <a:xfrm>
            <a:off x="415636" y="858987"/>
            <a:ext cx="1136072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Hình ảnh 8">
            <a:extLst>
              <a:ext uri="{FF2B5EF4-FFF2-40B4-BE49-F238E27FC236}">
                <a16:creationId xmlns:a16="http://schemas.microsoft.com/office/drawing/2014/main" id="{B808EF05-6298-40DE-8A8C-5B720766D8BF}"/>
              </a:ext>
            </a:extLst>
          </p:cNvPr>
          <p:cNvPicPr>
            <a:picLocks noChangeAspect="1"/>
          </p:cNvPicPr>
          <p:nvPr userDrawn="1"/>
        </p:nvPicPr>
        <p:blipFill>
          <a:blip r:embed="rId2"/>
          <a:stretch>
            <a:fillRect/>
          </a:stretch>
        </p:blipFill>
        <p:spPr>
          <a:xfrm>
            <a:off x="10963563" y="76695"/>
            <a:ext cx="803563" cy="736111"/>
          </a:xfrm>
          <a:prstGeom prst="rect">
            <a:avLst/>
          </a:prstGeom>
        </p:spPr>
      </p:pic>
    </p:spTree>
    <p:extLst>
      <p:ext uri="{BB962C8B-B14F-4D97-AF65-F5344CB8AC3E}">
        <p14:creationId xmlns:p14="http://schemas.microsoft.com/office/powerpoint/2010/main" val="27115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528964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F613B11-FBFD-4307-9B7B-905BDD44A90E}"/>
              </a:ext>
            </a:extLst>
          </p:cNvPr>
          <p:cNvSpPr>
            <a:spLocks noGrp="1"/>
          </p:cNvSpPr>
          <p:nvPr>
            <p:ph type="title"/>
          </p:nvPr>
        </p:nvSpPr>
        <p:spPr>
          <a:xfrm>
            <a:off x="434110" y="281999"/>
            <a:ext cx="11323781" cy="715528"/>
          </a:xfrm>
          <a:prstGeom prst="rect">
            <a:avLst/>
          </a:prstGeom>
        </p:spPr>
        <p:txBody>
          <a:bodyPr vert="horz" lIns="91440" tIns="45720" rIns="91440" bIns="45720" rtlCol="0" anchor="ctr">
            <a:no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C6451B70-5D04-44DB-A6FA-E252D4B3D28A}"/>
              </a:ext>
            </a:extLst>
          </p:cNvPr>
          <p:cNvSpPr>
            <a:spLocks noGrp="1"/>
          </p:cNvSpPr>
          <p:nvPr>
            <p:ph type="body" idx="1"/>
          </p:nvPr>
        </p:nvSpPr>
        <p:spPr>
          <a:xfrm>
            <a:off x="434110" y="1219200"/>
            <a:ext cx="11342255" cy="5100317"/>
          </a:xfrm>
          <a:prstGeom prst="rect">
            <a:avLst/>
          </a:prstGeom>
        </p:spPr>
        <p:txBody>
          <a:bodyPr vert="horz" lIns="91440" tIns="45720" rIns="91440" bIns="45720" rtlCol="0">
            <a:normAutofit/>
          </a:bodyPr>
          <a:lstStyle/>
          <a:p>
            <a:pPr lvl="0"/>
            <a:r>
              <a:rPr lang="vi-VN" noProof="1"/>
              <a:t>Bấm để chỉnh sửa kiểu văn bản của Bản cái</a:t>
            </a:r>
          </a:p>
          <a:p>
            <a:pPr lvl="1"/>
            <a:r>
              <a:rPr lang="vi-VN" noProof="1"/>
              <a:t>Mức hai</a:t>
            </a:r>
          </a:p>
          <a:p>
            <a:pPr lvl="2"/>
            <a:r>
              <a:rPr lang="vi-VN" noProof="1"/>
              <a:t>Mức ba</a:t>
            </a:r>
          </a:p>
          <a:p>
            <a:pPr lvl="3"/>
            <a:r>
              <a:rPr lang="vi-VN" noProof="1"/>
              <a:t>Mức bốn</a:t>
            </a:r>
          </a:p>
        </p:txBody>
      </p:sp>
      <p:sp>
        <p:nvSpPr>
          <p:cNvPr id="7" name="Hình chữ nhật 6">
            <a:extLst>
              <a:ext uri="{FF2B5EF4-FFF2-40B4-BE49-F238E27FC236}">
                <a16:creationId xmlns:a16="http://schemas.microsoft.com/office/drawing/2014/main" id="{3FD7A242-204E-4728-8EE7-37C176195C86}"/>
              </a:ext>
            </a:extLst>
          </p:cNvPr>
          <p:cNvSpPr/>
          <p:nvPr/>
        </p:nvSpPr>
        <p:spPr>
          <a:xfrm>
            <a:off x="0" y="6465456"/>
            <a:ext cx="12192000" cy="39254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effectLst>
                <a:outerShdw blurRad="38100" dist="38100" dir="2700000" algn="tl">
                  <a:srgbClr val="000000">
                    <a:alpha val="43137"/>
                  </a:srgbClr>
                </a:outerShdw>
              </a:effectLst>
              <a:latin typeface="Segoe UI" panose="020B0502040204020203" pitchFamily="34" charset="0"/>
            </a:endParaRPr>
          </a:p>
        </p:txBody>
      </p:sp>
      <p:sp>
        <p:nvSpPr>
          <p:cNvPr id="4" name="Chỗ dành sẵn cho Ngày tháng 3">
            <a:extLst>
              <a:ext uri="{FF2B5EF4-FFF2-40B4-BE49-F238E27FC236}">
                <a16:creationId xmlns:a16="http://schemas.microsoft.com/office/drawing/2014/main" id="{2C2A0511-3563-4829-AF48-B7C25A19333F}"/>
              </a:ext>
            </a:extLst>
          </p:cNvPr>
          <p:cNvSpPr>
            <a:spLocks noGrp="1"/>
          </p:cNvSpPr>
          <p:nvPr>
            <p:ph type="dt" sz="half" idx="2"/>
          </p:nvPr>
        </p:nvSpPr>
        <p:spPr>
          <a:xfrm>
            <a:off x="434109" y="6465453"/>
            <a:ext cx="2743200" cy="392546"/>
          </a:xfrm>
          <a:prstGeom prst="rect">
            <a:avLst/>
          </a:prstGeom>
        </p:spPr>
        <p:txBody>
          <a:bodyPr vert="horz" lIns="91440" tIns="45720" rIns="91440" bIns="45720" rtlCol="0" anchor="ctr"/>
          <a:lstStyle>
            <a:lvl1pPr algn="l">
              <a:defRPr sz="1800" b="1">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fld id="{D1C7B567-EEC2-48DD-9BEB-2DA9FEDDBBCB}" type="datetime1">
              <a:rPr lang="vi-VN" smtClean="0"/>
              <a:t>03/06/2022</a:t>
            </a:fld>
            <a:endParaRPr lang="en-US" dirty="0"/>
          </a:p>
        </p:txBody>
      </p:sp>
      <p:sp>
        <p:nvSpPr>
          <p:cNvPr id="5" name="Chỗ dành sẵn cho Chân trang 4">
            <a:extLst>
              <a:ext uri="{FF2B5EF4-FFF2-40B4-BE49-F238E27FC236}">
                <a16:creationId xmlns:a16="http://schemas.microsoft.com/office/drawing/2014/main" id="{390907D2-6AF9-40CC-87BD-31EAD2674BF8}"/>
              </a:ext>
            </a:extLst>
          </p:cNvPr>
          <p:cNvSpPr>
            <a:spLocks noGrp="1"/>
          </p:cNvSpPr>
          <p:nvPr>
            <p:ph type="ftr" sz="quarter" idx="3"/>
          </p:nvPr>
        </p:nvSpPr>
        <p:spPr>
          <a:xfrm>
            <a:off x="2105891" y="6465454"/>
            <a:ext cx="7998691" cy="392546"/>
          </a:xfrm>
          <a:prstGeom prst="rect">
            <a:avLst/>
          </a:prstGeom>
        </p:spPr>
        <p:txBody>
          <a:bodyPr vert="horz" lIns="91440" tIns="45720" rIns="91440" bIns="45720" rtlCol="0" anchor="ctr"/>
          <a:lstStyle>
            <a:lvl1pPr algn="ctr">
              <a:defRPr sz="1800" b="1">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vi-VN" noProof="1"/>
              <a:t> </a:t>
            </a:r>
          </a:p>
        </p:txBody>
      </p:sp>
      <p:sp>
        <p:nvSpPr>
          <p:cNvPr id="6" name="Chỗ dành sẵn cho Số hiệu Bản chiếu 5">
            <a:extLst>
              <a:ext uri="{FF2B5EF4-FFF2-40B4-BE49-F238E27FC236}">
                <a16:creationId xmlns:a16="http://schemas.microsoft.com/office/drawing/2014/main" id="{087DFA18-6D75-4187-B90B-3AB595298765}"/>
              </a:ext>
            </a:extLst>
          </p:cNvPr>
          <p:cNvSpPr>
            <a:spLocks noGrp="1"/>
          </p:cNvSpPr>
          <p:nvPr>
            <p:ph type="sldNum" sz="quarter" idx="4"/>
          </p:nvPr>
        </p:nvSpPr>
        <p:spPr>
          <a:xfrm>
            <a:off x="9014691" y="6465454"/>
            <a:ext cx="2743200" cy="392546"/>
          </a:xfrm>
          <a:prstGeom prst="rect">
            <a:avLst/>
          </a:prstGeom>
        </p:spPr>
        <p:txBody>
          <a:bodyPr vert="horz" lIns="91440" tIns="45720" rIns="91440" bIns="45720" rtlCol="0" anchor="ctr"/>
          <a:lstStyle>
            <a:lvl1pPr algn="r">
              <a:defRPr sz="1800" b="1">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fld id="{D1FCD12F-E63C-42F6-B476-94C4C24D072D}" type="slidenum">
              <a:rPr lang="en-US" smtClean="0"/>
              <a:pPr/>
              <a:t>‹#›</a:t>
            </a:fld>
            <a:endParaRPr lang="en-US" dirty="0"/>
          </a:p>
        </p:txBody>
      </p:sp>
    </p:spTree>
    <p:extLst>
      <p:ext uri="{BB962C8B-B14F-4D97-AF65-F5344CB8AC3E}">
        <p14:creationId xmlns:p14="http://schemas.microsoft.com/office/powerpoint/2010/main" val="352770157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dt="0"/>
  <p:txStyles>
    <p:titleStyle>
      <a:lvl1pPr algn="l" defTabSz="685800" rtl="0" eaLnBrk="1" latinLnBrk="0" hangingPunct="1">
        <a:lnSpc>
          <a:spcPct val="90000"/>
        </a:lnSpc>
        <a:spcBef>
          <a:spcPct val="0"/>
        </a:spcBef>
        <a:buNone/>
        <a:defRPr sz="3200" b="1" kern="1200">
          <a:ln w="12700">
            <a:solidFill>
              <a:srgbClr val="0070C0"/>
            </a:solidFill>
          </a:ln>
          <a:solidFill>
            <a:srgbClr val="0070C0"/>
          </a:solidFill>
          <a:latin typeface="Segoe UI" panose="020B0502040204020203" pitchFamily="34" charset="0"/>
          <a:ea typeface="+mj-ea"/>
          <a:cs typeface="Segoe UI" panose="020B0502040204020203" pitchFamily="34" charset="0"/>
        </a:defRPr>
      </a:lvl1pPr>
    </p:titleStyle>
    <p:bodyStyle>
      <a:lvl1pPr marL="342900" indent="-342900" algn="just" defTabSz="685800" rtl="0" eaLnBrk="1" latinLnBrk="0" hangingPunct="1">
        <a:lnSpc>
          <a:spcPct val="100000"/>
        </a:lnSpc>
        <a:spcBef>
          <a:spcPts val="300"/>
        </a:spcBef>
        <a:spcAft>
          <a:spcPts val="300"/>
        </a:spcAft>
        <a:buClr>
          <a:srgbClr val="0070C0"/>
        </a:buClr>
        <a:buSzPct val="90000"/>
        <a:buFont typeface="Wingdings 3" panose="05040102010807070707" pitchFamily="18" charset="2"/>
        <a:buChar char=""/>
        <a:defRPr sz="2400" kern="1200">
          <a:solidFill>
            <a:schemeClr val="tx1"/>
          </a:solidFill>
          <a:latin typeface="Segoe UI" panose="020B0502040204020203" pitchFamily="34" charset="0"/>
          <a:ea typeface="+mn-ea"/>
          <a:cs typeface="Segoe UI" panose="020B0502040204020203" pitchFamily="34" charset="0"/>
        </a:defRPr>
      </a:lvl1pPr>
      <a:lvl2pPr marL="685800" indent="-342900" algn="just" defTabSz="685800" rtl="0" eaLnBrk="1" latinLnBrk="0" hangingPunct="1">
        <a:lnSpc>
          <a:spcPct val="100000"/>
        </a:lnSpc>
        <a:spcBef>
          <a:spcPts val="300"/>
        </a:spcBef>
        <a:spcAft>
          <a:spcPts val="300"/>
        </a:spcAft>
        <a:buClr>
          <a:srgbClr val="0070C0"/>
        </a:buClr>
        <a:buSzPct val="95000"/>
        <a:buFont typeface="Wingdings" panose="05000000000000000000" pitchFamily="2" charset="2"/>
        <a:buChar char="q"/>
        <a:defRPr sz="2200" kern="1200">
          <a:solidFill>
            <a:schemeClr val="tx1"/>
          </a:solidFill>
          <a:latin typeface="Segoe UI" panose="020B0502040204020203" pitchFamily="34" charset="0"/>
          <a:ea typeface="+mn-ea"/>
          <a:cs typeface="Segoe UI" panose="020B0502040204020203" pitchFamily="34" charset="0"/>
        </a:defRPr>
      </a:lvl2pPr>
      <a:lvl3pPr marL="971550" indent="-285750" algn="just" defTabSz="685800" rtl="0" eaLnBrk="1" latinLnBrk="0" hangingPunct="1">
        <a:lnSpc>
          <a:spcPct val="100000"/>
        </a:lnSpc>
        <a:spcBef>
          <a:spcPts val="300"/>
        </a:spcBef>
        <a:spcAft>
          <a:spcPts val="300"/>
        </a:spcAft>
        <a:buClr>
          <a:srgbClr val="0070C0"/>
        </a:buClr>
        <a:buSzPct val="95000"/>
        <a:buFont typeface="Wingdings" panose="05000000000000000000" pitchFamily="2" charset="2"/>
        <a:buChar char=""/>
        <a:defRPr sz="2000" kern="1200">
          <a:solidFill>
            <a:schemeClr val="tx1"/>
          </a:solidFill>
          <a:latin typeface="Segoe UI" panose="020B0502040204020203" pitchFamily="34" charset="0"/>
          <a:ea typeface="+mn-ea"/>
          <a:cs typeface="Segoe UI" panose="020B0502040204020203" pitchFamily="34" charset="0"/>
        </a:defRPr>
      </a:lvl3pPr>
      <a:lvl4pPr marL="1200150" indent="-228600" algn="just" defTabSz="685800" rtl="0" eaLnBrk="1" latinLnBrk="0" hangingPunct="1">
        <a:lnSpc>
          <a:spcPct val="100000"/>
        </a:lnSpc>
        <a:spcBef>
          <a:spcPts val="300"/>
        </a:spcBef>
        <a:spcAft>
          <a:spcPts val="300"/>
        </a:spcAft>
        <a:buClr>
          <a:srgbClr val="0070C0"/>
        </a:buClr>
        <a:buSzPct val="85000"/>
        <a:buFont typeface="Wingdings" panose="05000000000000000000" pitchFamily="2" charset="2"/>
        <a:buChar char="n"/>
        <a:defRPr sz="18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100000"/>
        </a:lnSpc>
        <a:spcBef>
          <a:spcPts val="300"/>
        </a:spcBef>
        <a:spcAft>
          <a:spcPts val="300"/>
        </a:spcAft>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search/cs?searchtype=author&amp;query=Shi%2C+B" TargetMode="External"/><Relationship Id="rId2" Type="http://schemas.openxmlformats.org/officeDocument/2006/relationships/hyperlink" Target="https://viblo.asia/p/nhan-dien-text-trong-hinh-anh-voi-crnnctc-Eb85o9rBZ2G" TargetMode="External"/><Relationship Id="rId1" Type="http://schemas.openxmlformats.org/officeDocument/2006/relationships/slideLayout" Target="../slideLayouts/slideLayout2.xml"/><Relationship Id="rId5" Type="http://schemas.openxmlformats.org/officeDocument/2006/relationships/hyperlink" Target="https://arxiv.org/search/cs?searchtype=author&amp;query=Yao%2C+C" TargetMode="External"/><Relationship Id="rId4" Type="http://schemas.openxmlformats.org/officeDocument/2006/relationships/hyperlink" Target="https://arxiv.org/search/cs?searchtype=author&amp;query=Bai%2C+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ublication/248380891_captcha_datase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1FBF5F-A1D8-4CA0-A5D1-2E194EB0D624}"/>
              </a:ext>
            </a:extLst>
          </p:cNvPr>
          <p:cNvSpPr>
            <a:spLocks noGrp="1"/>
          </p:cNvSpPr>
          <p:nvPr>
            <p:ph type="ctrTitle"/>
          </p:nvPr>
        </p:nvSpPr>
        <p:spPr>
          <a:xfrm>
            <a:off x="0" y="2407297"/>
            <a:ext cx="12192000" cy="2599154"/>
          </a:xfrm>
        </p:spPr>
        <p:txBody>
          <a:bodyPr>
            <a:noAutofit/>
          </a:bodyPr>
          <a:lstStyle/>
          <a:p>
            <a:r>
              <a:rPr lang="en-US" sz="5200" noProof="1"/>
              <a:t>Báo cáo bài tập nhận diện Captcha</a:t>
            </a:r>
            <a:endParaRPr lang="vi-VN" sz="5200" noProof="1"/>
          </a:p>
        </p:txBody>
      </p:sp>
      <p:sp>
        <p:nvSpPr>
          <p:cNvPr id="3" name="Tiêu đề phụ 2">
            <a:extLst>
              <a:ext uri="{FF2B5EF4-FFF2-40B4-BE49-F238E27FC236}">
                <a16:creationId xmlns:a16="http://schemas.microsoft.com/office/drawing/2014/main" id="{9F49E9E6-2235-458B-8460-FB75E99BBAC8}"/>
              </a:ext>
            </a:extLst>
          </p:cNvPr>
          <p:cNvSpPr>
            <a:spLocks noGrp="1"/>
          </p:cNvSpPr>
          <p:nvPr>
            <p:ph type="subTitle" idx="1"/>
          </p:nvPr>
        </p:nvSpPr>
        <p:spPr>
          <a:xfrm>
            <a:off x="326644" y="5081411"/>
            <a:ext cx="11538710" cy="1342635"/>
          </a:xfrm>
        </p:spPr>
        <p:txBody>
          <a:bodyPr>
            <a:noAutofit/>
          </a:bodyPr>
          <a:lstStyle/>
          <a:p>
            <a:pPr algn="l"/>
            <a:r>
              <a:rPr lang="vi-VN" sz="2250" noProof="1"/>
              <a:t>Giảng viên hướng dẫn: 	TS. </a:t>
            </a:r>
            <a:r>
              <a:rPr lang="en-US" sz="2250" noProof="1"/>
              <a:t>Lê Minh Hưng</a:t>
            </a:r>
            <a:endParaRPr lang="vi-VN" sz="2250" noProof="1"/>
          </a:p>
          <a:p>
            <a:pPr algn="l"/>
            <a:r>
              <a:rPr lang="vi-VN" sz="2250" noProof="1"/>
              <a:t>Sinh viên thực hiện: 		Trương Đình Đức Trí- ,</a:t>
            </a:r>
          </a:p>
          <a:p>
            <a:pPr algn="l"/>
            <a:r>
              <a:rPr lang="vi-VN" sz="2250" noProof="1"/>
              <a:t>     					Nguyễn Quan Huy – </a:t>
            </a:r>
            <a:r>
              <a:rPr lang="en-US" sz="2250" noProof="1"/>
              <a:t>Trần Trung Tín</a:t>
            </a:r>
            <a:endParaRPr lang="vi-VN" sz="2250" noProof="1"/>
          </a:p>
        </p:txBody>
      </p:sp>
      <p:sp>
        <p:nvSpPr>
          <p:cNvPr id="6" name="Chỗ dành sẵn cho Số hiệu Bản chiếu 5">
            <a:extLst>
              <a:ext uri="{FF2B5EF4-FFF2-40B4-BE49-F238E27FC236}">
                <a16:creationId xmlns:a16="http://schemas.microsoft.com/office/drawing/2014/main" id="{30584145-2EA3-4974-8ED2-F85E3357C3C9}"/>
              </a:ext>
            </a:extLst>
          </p:cNvPr>
          <p:cNvSpPr>
            <a:spLocks noGrp="1"/>
          </p:cNvSpPr>
          <p:nvPr>
            <p:ph type="sldNum" sz="quarter" idx="12"/>
          </p:nvPr>
        </p:nvSpPr>
        <p:spPr/>
        <p:txBody>
          <a:bodyPr/>
          <a:lstStyle/>
          <a:p>
            <a:fld id="{D1FCD12F-E63C-42F6-B476-94C4C24D072D}" type="slidenum">
              <a:rPr lang="vi-VN" noProof="1" smtClean="0"/>
              <a:pPr/>
              <a:t>1</a:t>
            </a:fld>
            <a:endParaRPr lang="vi-VN" noProof="1"/>
          </a:p>
        </p:txBody>
      </p:sp>
      <p:sp>
        <p:nvSpPr>
          <p:cNvPr id="9" name="Chỗ dành sẵn cho Chân trang 4">
            <a:extLst>
              <a:ext uri="{FF2B5EF4-FFF2-40B4-BE49-F238E27FC236}">
                <a16:creationId xmlns:a16="http://schemas.microsoft.com/office/drawing/2014/main" id="{05398E0D-F6C1-47A9-AB14-D7B041E4D8F8}"/>
              </a:ext>
            </a:extLst>
          </p:cNvPr>
          <p:cNvSpPr>
            <a:spLocks noGrp="1"/>
          </p:cNvSpPr>
          <p:nvPr>
            <p:ph type="ftr" sz="quarter" idx="11"/>
          </p:nvPr>
        </p:nvSpPr>
        <p:spPr>
          <a:xfrm>
            <a:off x="326644" y="6465455"/>
            <a:ext cx="10857160" cy="433953"/>
          </a:xfrm>
        </p:spPr>
        <p:txBody>
          <a:bodyPr/>
          <a:lstStyle/>
          <a:p>
            <a:r>
              <a:rPr lang="vi-VN" sz="1800" noProof="1"/>
              <a:t> </a:t>
            </a:r>
            <a:endParaRPr lang="vi-VN" noProof="1"/>
          </a:p>
        </p:txBody>
      </p:sp>
      <p:sp>
        <p:nvSpPr>
          <p:cNvPr id="7" name="Hộp Văn bản 6">
            <a:extLst>
              <a:ext uri="{FF2B5EF4-FFF2-40B4-BE49-F238E27FC236}">
                <a16:creationId xmlns:a16="http://schemas.microsoft.com/office/drawing/2014/main" id="{54BDE7CC-0982-4806-93B9-2DB99264FF61}"/>
              </a:ext>
            </a:extLst>
          </p:cNvPr>
          <p:cNvSpPr txBox="1"/>
          <p:nvPr/>
        </p:nvSpPr>
        <p:spPr>
          <a:xfrm>
            <a:off x="561183" y="1255119"/>
            <a:ext cx="10388081" cy="1077218"/>
          </a:xfrm>
          <a:prstGeom prst="rect">
            <a:avLst/>
          </a:prstGeom>
          <a:noFill/>
        </p:spPr>
        <p:txBody>
          <a:bodyPr wrap="square" rtlCol="0" anchor="ctr">
            <a:spAutoFit/>
          </a:bodyPr>
          <a:lstStyle/>
          <a:p>
            <a:pPr algn="ctr"/>
            <a:r>
              <a:rPr lang="vi-VN" sz="3200" b="1" noProof="1">
                <a:latin typeface="Segoe UI" panose="020B0502040204020203" pitchFamily="34" charset="0"/>
                <a:cs typeface="Segoe UI" panose="020B0502040204020203" pitchFamily="34" charset="0"/>
              </a:rPr>
              <a:t>Báo cáo đồ án môn học</a:t>
            </a:r>
          </a:p>
          <a:p>
            <a:pPr algn="ctr"/>
            <a:r>
              <a:rPr lang="en-US" sz="3200" b="1" noProof="1">
                <a:solidFill>
                  <a:srgbClr val="0070C0"/>
                </a:solidFill>
                <a:latin typeface="Segoe UI" panose="020B0502040204020203" pitchFamily="34" charset="0"/>
                <a:cs typeface="Segoe UI" panose="020B0502040204020203" pitchFamily="34" charset="0"/>
              </a:rPr>
              <a:t>Nhận dạng</a:t>
            </a:r>
            <a:endParaRPr lang="vi-VN" sz="3200" b="1" noProof="1">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2223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r>
              <a:rPr lang="en-US" dirty="0" err="1"/>
              <a:t>Nhóm</a:t>
            </a:r>
            <a:r>
              <a:rPr lang="en-US" dirty="0"/>
              <a:t> </a:t>
            </a:r>
            <a:r>
              <a:rPr lang="en-US" dirty="0" err="1"/>
              <a:t>sử</a:t>
            </a:r>
            <a:r>
              <a:rPr lang="en-US" dirty="0"/>
              <a:t> </a:t>
            </a:r>
            <a:r>
              <a:rPr lang="en-US" dirty="0" err="1"/>
              <a:t>dụng</a:t>
            </a:r>
            <a:r>
              <a:rPr lang="en-US" dirty="0"/>
              <a:t> optimizer </a:t>
            </a:r>
            <a:r>
              <a:rPr lang="en-US" dirty="0" err="1"/>
              <a:t>là</a:t>
            </a:r>
            <a:r>
              <a:rPr lang="en-US" dirty="0"/>
              <a:t> </a:t>
            </a:r>
            <a:r>
              <a:rPr lang="en-US" dirty="0" err="1"/>
              <a:t>adam</a:t>
            </a:r>
            <a:r>
              <a:rPr lang="en-US" dirty="0"/>
              <a:t> </a:t>
            </a:r>
            <a:r>
              <a:rPr lang="en-US" dirty="0" err="1"/>
              <a:t>với</a:t>
            </a:r>
            <a:r>
              <a:rPr lang="en-US" dirty="0"/>
              <a:t> learning rate </a:t>
            </a:r>
            <a:r>
              <a:rPr lang="en-US" dirty="0" err="1"/>
              <a:t>là</a:t>
            </a:r>
            <a:r>
              <a:rPr lang="en-US" dirty="0"/>
              <a:t> 1e-3</a:t>
            </a:r>
          </a:p>
          <a:p>
            <a:r>
              <a:rPr lang="en-US" dirty="0" err="1"/>
              <a:t>Có</a:t>
            </a:r>
            <a:r>
              <a:rPr lang="en-US" dirty="0"/>
              <a:t> </a:t>
            </a:r>
            <a:r>
              <a:rPr lang="en-US" dirty="0" err="1"/>
              <a:t>sử</a:t>
            </a:r>
            <a:r>
              <a:rPr lang="en-US" dirty="0"/>
              <a:t> </a:t>
            </a:r>
            <a:r>
              <a:rPr lang="en-US" dirty="0" err="1"/>
              <a:t>dụng</a:t>
            </a:r>
            <a:r>
              <a:rPr lang="en-US" dirty="0"/>
              <a:t> </a:t>
            </a:r>
            <a:r>
              <a:rPr lang="en-US" dirty="0" err="1"/>
              <a:t>earlystopping</a:t>
            </a:r>
            <a:r>
              <a:rPr lang="en-US" dirty="0"/>
              <a:t> </a:t>
            </a:r>
            <a:r>
              <a:rPr lang="en-US" dirty="0" err="1"/>
              <a:t>và</a:t>
            </a:r>
            <a:r>
              <a:rPr lang="en-US" dirty="0"/>
              <a:t> train </a:t>
            </a:r>
            <a:r>
              <a:rPr lang="en-US" dirty="0" err="1"/>
              <a:t>trong</a:t>
            </a:r>
            <a:r>
              <a:rPr lang="en-US" dirty="0"/>
              <a:t> 100 epoch </a:t>
            </a:r>
            <a:r>
              <a:rPr lang="en-US" dirty="0" err="1"/>
              <a:t>với</a:t>
            </a:r>
            <a:r>
              <a:rPr lang="en-US" dirty="0"/>
              <a:t> batch size </a:t>
            </a:r>
            <a:r>
              <a:rPr lang="en-US" dirty="0" err="1"/>
              <a:t>là</a:t>
            </a:r>
            <a:r>
              <a:rPr lang="en-US" dirty="0"/>
              <a:t> 16</a:t>
            </a:r>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CD12F-E63C-42F6-B476-94C4C24D072D}" type="slidenum">
              <a:rPr kumimoji="0" lang="vi-VN" sz="1800" b="1" i="0" u="none" strike="noStrike" kern="1200" cap="none" spc="0" normalizeH="0" baseline="0" noProof="1" smtClean="0">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31320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Kết</a:t>
            </a:r>
            <a:r>
              <a:rPr lang="en-US" dirty="0"/>
              <a:t> </a:t>
            </a:r>
            <a:r>
              <a:rPr lang="en-US" dirty="0" err="1"/>
              <a:t>quả</a:t>
            </a:r>
            <a:r>
              <a:rPr lang="en-US" dirty="0"/>
              <a:t> training</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r>
              <a:rPr lang="en-US" dirty="0"/>
              <a:t>Train qua 100 epochs:</a:t>
            </a:r>
          </a:p>
          <a:p>
            <a:pPr lvl="1"/>
            <a:r>
              <a:rPr lang="en-US" dirty="0"/>
              <a:t>Loss: 0.0309</a:t>
            </a:r>
          </a:p>
          <a:p>
            <a:pPr lvl="1"/>
            <a:r>
              <a:rPr lang="en-US" dirty="0"/>
              <a:t>Val – loss: 0.1268</a:t>
            </a:r>
          </a:p>
          <a:p>
            <a:pPr lvl="1"/>
            <a:r>
              <a:rPr lang="en-US" dirty="0"/>
              <a:t>Correct characters predicted: 99.42%</a:t>
            </a:r>
          </a:p>
          <a:p>
            <a:pPr lvl="1"/>
            <a:r>
              <a:rPr lang="en-US" dirty="0"/>
              <a:t>Correct words predicted: 98.08%</a:t>
            </a:r>
          </a:p>
          <a:p>
            <a:r>
              <a:rPr lang="en-US" dirty="0" err="1"/>
              <a:t>Một</a:t>
            </a:r>
            <a:r>
              <a:rPr lang="en-US" dirty="0"/>
              <a:t> </a:t>
            </a:r>
            <a:r>
              <a:rPr lang="en-US" dirty="0" err="1"/>
              <a:t>số</a:t>
            </a:r>
            <a:r>
              <a:rPr lang="en-US" dirty="0"/>
              <a:t> </a:t>
            </a:r>
            <a:r>
              <a:rPr lang="en-US" dirty="0" err="1"/>
              <a:t>dự</a:t>
            </a:r>
            <a:r>
              <a:rPr lang="en-US" dirty="0"/>
              <a:t> </a:t>
            </a:r>
            <a:r>
              <a:rPr lang="en-US" dirty="0" err="1"/>
              <a:t>đoán</a:t>
            </a:r>
            <a:r>
              <a:rPr lang="en-US" dirty="0"/>
              <a:t> </a:t>
            </a:r>
            <a:r>
              <a:rPr lang="en-US" dirty="0" err="1"/>
              <a:t>đúng</a:t>
            </a:r>
            <a:r>
              <a:rPr lang="en-US" dirty="0"/>
              <a:t>:</a:t>
            </a:r>
          </a:p>
          <a:p>
            <a:endParaRPr lang="en-US" dirty="0"/>
          </a:p>
          <a:p>
            <a:endParaRPr lang="en-US" dirty="0"/>
          </a:p>
          <a:p>
            <a:endParaRPr lang="en-US" dirty="0"/>
          </a:p>
          <a:p>
            <a:r>
              <a:rPr lang="en-US" dirty="0"/>
              <a:t>Hai </a:t>
            </a:r>
            <a:r>
              <a:rPr lang="en-US" dirty="0" err="1"/>
              <a:t>dự</a:t>
            </a:r>
            <a:r>
              <a:rPr lang="en-US" dirty="0"/>
              <a:t> </a:t>
            </a:r>
            <a:r>
              <a:rPr lang="en-US" dirty="0" err="1"/>
              <a:t>đoán</a:t>
            </a:r>
            <a:r>
              <a:rPr lang="en-US" dirty="0"/>
              <a:t> </a:t>
            </a:r>
            <a:r>
              <a:rPr lang="en-US" dirty="0" err="1"/>
              <a:t>sai</a:t>
            </a:r>
            <a:r>
              <a:rPr lang="en-US" dirty="0"/>
              <a:t>:</a:t>
            </a:r>
          </a:p>
          <a:p>
            <a:pPr lvl="1"/>
            <a:r>
              <a:rPr lang="en-US" dirty="0" err="1"/>
              <a:t>Dự</a:t>
            </a:r>
            <a:r>
              <a:rPr lang="en-US" dirty="0"/>
              <a:t> </a:t>
            </a:r>
            <a:r>
              <a:rPr lang="en-US" dirty="0" err="1"/>
              <a:t>đoán</a:t>
            </a:r>
            <a:r>
              <a:rPr lang="en-US" dirty="0"/>
              <a:t> </a:t>
            </a:r>
            <a:r>
              <a:rPr lang="en-US" dirty="0" err="1"/>
              <a:t>ra</a:t>
            </a:r>
            <a:r>
              <a:rPr lang="en-US" dirty="0"/>
              <a:t> “478mn”</a:t>
            </a:r>
          </a:p>
          <a:p>
            <a:pPr lvl="1"/>
            <a:r>
              <a:rPr lang="en-US" dirty="0" err="1"/>
              <a:t>Dự</a:t>
            </a:r>
            <a:r>
              <a:rPr lang="en-US" dirty="0"/>
              <a:t> </a:t>
            </a:r>
            <a:r>
              <a:rPr lang="en-US" dirty="0" err="1"/>
              <a:t>đoán</a:t>
            </a:r>
            <a:r>
              <a:rPr lang="en-US" dirty="0"/>
              <a:t> </a:t>
            </a:r>
            <a:r>
              <a:rPr lang="en-US" dirty="0" err="1"/>
              <a:t>ra</a:t>
            </a:r>
            <a:r>
              <a:rPr lang="en-US" dirty="0"/>
              <a:t> “cp85x”</a:t>
            </a:r>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r>
              <a:rPr lang="vi-VN" noProof="1"/>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fld id="{D1FCD12F-E63C-42F6-B476-94C4C24D072D}" type="slidenum">
              <a:rPr lang="vi-VN" noProof="1" smtClean="0"/>
              <a:pPr/>
              <a:t>11</a:t>
            </a:fld>
            <a:endParaRPr lang="vi-VN" noProof="1"/>
          </a:p>
        </p:txBody>
      </p:sp>
      <p:pic>
        <p:nvPicPr>
          <p:cNvPr id="6" name="Picture 5">
            <a:extLst>
              <a:ext uri="{FF2B5EF4-FFF2-40B4-BE49-F238E27FC236}">
                <a16:creationId xmlns:a16="http://schemas.microsoft.com/office/drawing/2014/main" id="{111D11C6-9375-6785-4BDD-A3156617606C}"/>
              </a:ext>
            </a:extLst>
          </p:cNvPr>
          <p:cNvPicPr>
            <a:picLocks noChangeAspect="1"/>
          </p:cNvPicPr>
          <p:nvPr/>
        </p:nvPicPr>
        <p:blipFill>
          <a:blip r:embed="rId2"/>
          <a:stretch>
            <a:fillRect/>
          </a:stretch>
        </p:blipFill>
        <p:spPr>
          <a:xfrm>
            <a:off x="4663440" y="3218688"/>
            <a:ext cx="6928104" cy="1237447"/>
          </a:xfrm>
          <a:prstGeom prst="rect">
            <a:avLst/>
          </a:prstGeom>
        </p:spPr>
      </p:pic>
      <p:pic>
        <p:nvPicPr>
          <p:cNvPr id="7" name="Picture 6">
            <a:extLst>
              <a:ext uri="{FF2B5EF4-FFF2-40B4-BE49-F238E27FC236}">
                <a16:creationId xmlns:a16="http://schemas.microsoft.com/office/drawing/2014/main" id="{CA14E95B-8E06-EF30-ABF5-00EC63900DAD}"/>
              </a:ext>
            </a:extLst>
          </p:cNvPr>
          <p:cNvPicPr>
            <a:picLocks noChangeAspect="1"/>
          </p:cNvPicPr>
          <p:nvPr/>
        </p:nvPicPr>
        <p:blipFill>
          <a:blip r:embed="rId3"/>
          <a:stretch>
            <a:fillRect/>
          </a:stretch>
        </p:blipFill>
        <p:spPr>
          <a:xfrm>
            <a:off x="4535424" y="5055373"/>
            <a:ext cx="3364992" cy="1173440"/>
          </a:xfrm>
          <a:prstGeom prst="rect">
            <a:avLst/>
          </a:prstGeom>
        </p:spPr>
      </p:pic>
      <p:pic>
        <p:nvPicPr>
          <p:cNvPr id="8" name="Picture 7">
            <a:extLst>
              <a:ext uri="{FF2B5EF4-FFF2-40B4-BE49-F238E27FC236}">
                <a16:creationId xmlns:a16="http://schemas.microsoft.com/office/drawing/2014/main" id="{07B1FF2E-9C82-9480-4055-F847CEF5DF71}"/>
              </a:ext>
            </a:extLst>
          </p:cNvPr>
          <p:cNvPicPr>
            <a:picLocks noChangeAspect="1"/>
          </p:cNvPicPr>
          <p:nvPr/>
        </p:nvPicPr>
        <p:blipFill>
          <a:blip r:embed="rId4"/>
          <a:stretch>
            <a:fillRect/>
          </a:stretch>
        </p:blipFill>
        <p:spPr>
          <a:xfrm>
            <a:off x="8127492" y="4991366"/>
            <a:ext cx="3192780" cy="1237447"/>
          </a:xfrm>
          <a:prstGeom prst="rect">
            <a:avLst/>
          </a:prstGeom>
        </p:spPr>
      </p:pic>
    </p:spTree>
    <p:extLst>
      <p:ext uri="{BB962C8B-B14F-4D97-AF65-F5344CB8AC3E}">
        <p14:creationId xmlns:p14="http://schemas.microsoft.com/office/powerpoint/2010/main" val="2363972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Kết</a:t>
            </a:r>
            <a:r>
              <a:rPr lang="en-US" dirty="0"/>
              <a:t> </a:t>
            </a:r>
            <a:r>
              <a:rPr lang="en-US" dirty="0" err="1"/>
              <a:t>quả</a:t>
            </a:r>
            <a:r>
              <a:rPr lang="en-US" dirty="0"/>
              <a:t> training</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normAutofit lnSpcReduction="10000"/>
          </a:bodyPr>
          <a:lstStyle/>
          <a:p>
            <a:r>
              <a:rPr lang="en-US" dirty="0" err="1"/>
              <a:t>Nhận</a:t>
            </a:r>
            <a:r>
              <a:rPr lang="en-US" dirty="0"/>
              <a:t> </a:t>
            </a:r>
            <a:r>
              <a:rPr lang="en-US" dirty="0" err="1"/>
              <a:t>xét</a:t>
            </a:r>
            <a:r>
              <a:rPr lang="en-US" dirty="0"/>
              <a:t>:</a:t>
            </a:r>
          </a:p>
          <a:p>
            <a:pPr lvl="1"/>
            <a:r>
              <a:rPr lang="en-US" dirty="0"/>
              <a:t>Model </a:t>
            </a:r>
            <a:r>
              <a:rPr lang="en-US" dirty="0" err="1"/>
              <a:t>cho</a:t>
            </a:r>
            <a:r>
              <a:rPr lang="en-US" dirty="0"/>
              <a:t> </a:t>
            </a:r>
            <a:r>
              <a:rPr lang="en-US" dirty="0" err="1"/>
              <a:t>kết</a:t>
            </a:r>
            <a:r>
              <a:rPr lang="en-US" dirty="0"/>
              <a:t> </a:t>
            </a:r>
            <a:r>
              <a:rPr lang="en-US" dirty="0" err="1"/>
              <a:t>quả</a:t>
            </a:r>
            <a:r>
              <a:rPr lang="en-US" dirty="0"/>
              <a:t> </a:t>
            </a:r>
            <a:r>
              <a:rPr lang="en-US" dirty="0" err="1"/>
              <a:t>chính</a:t>
            </a:r>
            <a:r>
              <a:rPr lang="en-US" dirty="0"/>
              <a:t> </a:t>
            </a:r>
            <a:r>
              <a:rPr lang="en-US" dirty="0" err="1"/>
              <a:t>xác</a:t>
            </a:r>
            <a:r>
              <a:rPr lang="en-US" dirty="0"/>
              <a:t> </a:t>
            </a:r>
            <a:r>
              <a:rPr lang="en-US" dirty="0" err="1"/>
              <a:t>rất</a:t>
            </a:r>
            <a:r>
              <a:rPr lang="en-US" dirty="0"/>
              <a:t> </a:t>
            </a:r>
            <a:r>
              <a:rPr lang="en-US" dirty="0" err="1"/>
              <a:t>cao</a:t>
            </a:r>
            <a:r>
              <a:rPr lang="en-US" dirty="0"/>
              <a:t> (98%)</a:t>
            </a:r>
          </a:p>
          <a:p>
            <a:pPr lvl="1"/>
            <a:r>
              <a:rPr lang="en-US" dirty="0" err="1"/>
              <a:t>Vẫn</a:t>
            </a:r>
            <a:r>
              <a:rPr lang="en-US" dirty="0"/>
              <a:t> </a:t>
            </a:r>
            <a:r>
              <a:rPr lang="en-US" dirty="0" err="1"/>
              <a:t>còn</a:t>
            </a:r>
            <a:r>
              <a:rPr lang="en-US" dirty="0"/>
              <a:t> </a:t>
            </a:r>
            <a:r>
              <a:rPr lang="en-US" dirty="0" err="1"/>
              <a:t>mẫu</a:t>
            </a:r>
            <a:r>
              <a:rPr lang="en-US" dirty="0"/>
              <a:t> </a:t>
            </a:r>
            <a:r>
              <a:rPr lang="en-US" dirty="0" err="1"/>
              <a:t>bị</a:t>
            </a:r>
            <a:r>
              <a:rPr lang="en-US" dirty="0"/>
              <a:t> </a:t>
            </a:r>
            <a:r>
              <a:rPr lang="en-US" dirty="0" err="1"/>
              <a:t>dự</a:t>
            </a:r>
            <a:r>
              <a:rPr lang="en-US" dirty="0"/>
              <a:t> </a:t>
            </a:r>
            <a:r>
              <a:rPr lang="en-US" dirty="0" err="1"/>
              <a:t>đoán</a:t>
            </a:r>
            <a:r>
              <a:rPr lang="en-US" dirty="0"/>
              <a:t> </a:t>
            </a:r>
            <a:r>
              <a:rPr lang="en-US" dirty="0" err="1"/>
              <a:t>sai</a:t>
            </a:r>
            <a:r>
              <a:rPr lang="en-US" dirty="0"/>
              <a:t> </a:t>
            </a:r>
            <a:r>
              <a:rPr lang="en-US" dirty="0" err="1"/>
              <a:t>như</a:t>
            </a:r>
            <a:r>
              <a:rPr lang="en-US" dirty="0"/>
              <a:t> 2 </a:t>
            </a:r>
            <a:r>
              <a:rPr lang="en-US" dirty="0" err="1"/>
              <a:t>hình</a:t>
            </a:r>
            <a:r>
              <a:rPr lang="en-US" dirty="0"/>
              <a:t> </a:t>
            </a:r>
            <a:r>
              <a:rPr lang="en-US" dirty="0" err="1"/>
              <a:t>trên</a:t>
            </a:r>
            <a:r>
              <a:rPr lang="en-US" dirty="0"/>
              <a:t> </a:t>
            </a:r>
          </a:p>
          <a:p>
            <a:pPr marL="342900" lvl="1" indent="0">
              <a:buNone/>
            </a:pPr>
            <a:r>
              <a:rPr lang="en-US" dirty="0" err="1"/>
              <a:t>Phân</a:t>
            </a:r>
            <a:r>
              <a:rPr lang="en-US" dirty="0"/>
              <a:t> </a:t>
            </a:r>
            <a:r>
              <a:rPr lang="en-US" dirty="0" err="1"/>
              <a:t>tích</a:t>
            </a:r>
            <a:r>
              <a:rPr lang="en-US" dirty="0"/>
              <a:t>:</a:t>
            </a:r>
          </a:p>
          <a:p>
            <a:pPr marL="342900" lvl="1" indent="0">
              <a:buNone/>
            </a:pPr>
            <a:r>
              <a:rPr lang="en-US" dirty="0" err="1"/>
              <a:t>Với</a:t>
            </a:r>
            <a:r>
              <a:rPr lang="en-US" dirty="0"/>
              <a:t> “epx85x” </a:t>
            </a:r>
            <a:r>
              <a:rPr lang="en-US" dirty="0" err="1"/>
              <a:t>chữ</a:t>
            </a:r>
            <a:r>
              <a:rPr lang="en-US" dirty="0"/>
              <a:t> </a:t>
            </a:r>
            <a:r>
              <a:rPr lang="en-US" dirty="0" err="1"/>
              <a:t>cái</a:t>
            </a:r>
            <a:r>
              <a:rPr lang="en-US" dirty="0"/>
              <a:t> </a:t>
            </a:r>
            <a:r>
              <a:rPr lang="en-US" dirty="0" err="1"/>
              <a:t>đã</a:t>
            </a:r>
            <a:r>
              <a:rPr lang="en-US" dirty="0"/>
              <a:t> </a:t>
            </a:r>
            <a:r>
              <a:rPr lang="en-US" dirty="0" err="1"/>
              <a:t>nhận</a:t>
            </a:r>
            <a:r>
              <a:rPr lang="en-US" dirty="0"/>
              <a:t> </a:t>
            </a:r>
            <a:r>
              <a:rPr lang="en-US" dirty="0" err="1"/>
              <a:t>nhầm</a:t>
            </a:r>
            <a:r>
              <a:rPr lang="en-US" dirty="0"/>
              <a:t> </a:t>
            </a:r>
            <a:r>
              <a:rPr lang="en-US" dirty="0" err="1"/>
              <a:t>chữ</a:t>
            </a:r>
            <a:r>
              <a:rPr lang="en-US" dirty="0"/>
              <a:t> e </a:t>
            </a:r>
            <a:r>
              <a:rPr lang="en-US" dirty="0" err="1"/>
              <a:t>thành</a:t>
            </a:r>
            <a:r>
              <a:rPr lang="en-US" dirty="0"/>
              <a:t> c. </a:t>
            </a:r>
            <a:r>
              <a:rPr lang="en-US" dirty="0" err="1"/>
              <a:t>Chữ</a:t>
            </a:r>
            <a:r>
              <a:rPr lang="en-US" dirty="0"/>
              <a:t> e </a:t>
            </a:r>
            <a:r>
              <a:rPr lang="en-US" dirty="0" err="1"/>
              <a:t>trong</a:t>
            </a:r>
            <a:r>
              <a:rPr lang="en-US" dirty="0"/>
              <a:t> </a:t>
            </a:r>
            <a:r>
              <a:rPr lang="en-US" dirty="0" err="1"/>
              <a:t>ảnh</a:t>
            </a:r>
            <a:r>
              <a:rPr lang="en-US" dirty="0"/>
              <a:t> </a:t>
            </a:r>
            <a:r>
              <a:rPr lang="en-US" dirty="0" err="1"/>
              <a:t>có</a:t>
            </a:r>
            <a:r>
              <a:rPr lang="en-US" dirty="0"/>
              <a:t> </a:t>
            </a:r>
            <a:r>
              <a:rPr lang="en-US" dirty="0" err="1"/>
              <a:t>nét</a:t>
            </a:r>
            <a:r>
              <a:rPr lang="en-US" dirty="0"/>
              <a:t> </a:t>
            </a:r>
            <a:r>
              <a:rPr lang="en-US" dirty="0" err="1"/>
              <a:t>rất</a:t>
            </a:r>
            <a:r>
              <a:rPr lang="en-US" dirty="0"/>
              <a:t> </a:t>
            </a:r>
            <a:r>
              <a:rPr lang="en-US" dirty="0" err="1"/>
              <a:t>giống</a:t>
            </a:r>
            <a:r>
              <a:rPr lang="en-US" dirty="0"/>
              <a:t> </a:t>
            </a:r>
            <a:r>
              <a:rPr lang="en-US" dirty="0" err="1"/>
              <a:t>chữ</a:t>
            </a:r>
            <a:r>
              <a:rPr lang="en-US" dirty="0"/>
              <a:t> c </a:t>
            </a:r>
            <a:r>
              <a:rPr lang="en-US" dirty="0" err="1"/>
              <a:t>với</a:t>
            </a:r>
            <a:r>
              <a:rPr lang="en-US" dirty="0"/>
              <a:t> line </a:t>
            </a:r>
            <a:r>
              <a:rPr lang="en-US" dirty="0" err="1"/>
              <a:t>nét</a:t>
            </a:r>
            <a:r>
              <a:rPr lang="en-US" dirty="0"/>
              <a:t> </a:t>
            </a:r>
            <a:r>
              <a:rPr lang="en-US" dirty="0" err="1"/>
              <a:t>móc</a:t>
            </a:r>
            <a:r>
              <a:rPr lang="en-US" dirty="0"/>
              <a:t> </a:t>
            </a:r>
            <a:r>
              <a:rPr lang="en-US" dirty="0" err="1"/>
              <a:t>dưới</a:t>
            </a:r>
            <a:r>
              <a:rPr lang="en-US" dirty="0"/>
              <a:t> </a:t>
            </a:r>
            <a:r>
              <a:rPr lang="en-US" dirty="0" err="1"/>
              <a:t>nhỏ</a:t>
            </a:r>
            <a:r>
              <a:rPr lang="en-US" dirty="0"/>
              <a:t> </a:t>
            </a:r>
            <a:r>
              <a:rPr lang="en-US" dirty="0" err="1"/>
              <a:t>hơn</a:t>
            </a:r>
            <a:r>
              <a:rPr lang="en-US" dirty="0"/>
              <a:t> </a:t>
            </a:r>
            <a:r>
              <a:rPr lang="en-US" dirty="0" err="1"/>
              <a:t>bình</a:t>
            </a:r>
            <a:r>
              <a:rPr lang="en-US" dirty="0"/>
              <a:t> </a:t>
            </a:r>
            <a:r>
              <a:rPr lang="en-US" dirty="0" err="1"/>
              <a:t>thường</a:t>
            </a:r>
            <a:endParaRPr lang="en-US" dirty="0"/>
          </a:p>
          <a:p>
            <a:pPr marL="342900" lvl="1" indent="0">
              <a:buNone/>
            </a:pPr>
            <a:r>
              <a:rPr lang="en-US" dirty="0" err="1"/>
              <a:t>Với</a:t>
            </a:r>
            <a:r>
              <a:rPr lang="en-US" dirty="0"/>
              <a:t> </a:t>
            </a:r>
            <a:r>
              <a:rPr lang="en-US" dirty="0" err="1"/>
              <a:t>chữ</a:t>
            </a:r>
            <a:r>
              <a:rPr lang="en-US" dirty="0"/>
              <a:t> “478nx” </a:t>
            </a:r>
            <a:r>
              <a:rPr lang="en-US" dirty="0" err="1"/>
              <a:t>chữ</a:t>
            </a:r>
            <a:r>
              <a:rPr lang="en-US" dirty="0"/>
              <a:t> m </a:t>
            </a:r>
            <a:r>
              <a:rPr lang="en-US" dirty="0" err="1"/>
              <a:t>rất</a:t>
            </a:r>
            <a:r>
              <a:rPr lang="en-US" dirty="0"/>
              <a:t> </a:t>
            </a:r>
            <a:r>
              <a:rPr lang="en-US" dirty="0" err="1"/>
              <a:t>giống</a:t>
            </a:r>
            <a:r>
              <a:rPr lang="en-US" dirty="0"/>
              <a:t> n </a:t>
            </a:r>
            <a:r>
              <a:rPr lang="en-US" dirty="0" err="1"/>
              <a:t>nên</a:t>
            </a:r>
            <a:r>
              <a:rPr lang="en-US" dirty="0"/>
              <a:t> </a:t>
            </a:r>
            <a:r>
              <a:rPr lang="en-US" dirty="0" err="1"/>
              <a:t>khi</a:t>
            </a:r>
            <a:r>
              <a:rPr lang="en-US" dirty="0"/>
              <a:t> feed </a:t>
            </a:r>
            <a:r>
              <a:rPr lang="en-US" dirty="0" err="1"/>
              <a:t>từng</a:t>
            </a:r>
            <a:r>
              <a:rPr lang="en-US" dirty="0"/>
              <a:t> </a:t>
            </a:r>
            <a:r>
              <a:rPr lang="en-US" dirty="0" err="1"/>
              <a:t>timestep</a:t>
            </a:r>
            <a:r>
              <a:rPr lang="en-US" dirty="0"/>
              <a:t> </a:t>
            </a:r>
            <a:r>
              <a:rPr lang="en-US" dirty="0" err="1"/>
              <a:t>vô</a:t>
            </a:r>
            <a:r>
              <a:rPr lang="en-US" dirty="0"/>
              <a:t> model </a:t>
            </a:r>
            <a:r>
              <a:rPr lang="en-US" dirty="0" err="1"/>
              <a:t>đạ</a:t>
            </a:r>
            <a:r>
              <a:rPr lang="en-US" dirty="0"/>
              <a:t> </a:t>
            </a:r>
            <a:r>
              <a:rPr lang="en-US" dirty="0" err="1"/>
              <a:t>nhần</a:t>
            </a:r>
            <a:r>
              <a:rPr lang="en-US" dirty="0"/>
              <a:t> </a:t>
            </a:r>
            <a:r>
              <a:rPr lang="en-US" dirty="0" err="1"/>
              <a:t>lẫm</a:t>
            </a:r>
            <a:r>
              <a:rPr lang="en-US" dirty="0"/>
              <a:t> </a:t>
            </a:r>
            <a:r>
              <a:rPr lang="en-US" dirty="0" err="1"/>
              <a:t>chữ</a:t>
            </a:r>
            <a:r>
              <a:rPr lang="en-US" dirty="0"/>
              <a:t> n </a:t>
            </a:r>
            <a:r>
              <a:rPr lang="en-US" dirty="0" err="1"/>
              <a:t>thành</a:t>
            </a:r>
            <a:r>
              <a:rPr lang="en-US" dirty="0"/>
              <a:t> </a:t>
            </a:r>
            <a:r>
              <a:rPr lang="en-US" dirty="0" err="1"/>
              <a:t>mn</a:t>
            </a:r>
            <a:endParaRPr lang="en-US" dirty="0"/>
          </a:p>
          <a:p>
            <a:r>
              <a:rPr lang="en-US" dirty="0" err="1"/>
              <a:t>Hướng</a:t>
            </a:r>
            <a:r>
              <a:rPr lang="en-US" dirty="0"/>
              <a:t> </a:t>
            </a:r>
            <a:r>
              <a:rPr lang="en-US" dirty="0" err="1"/>
              <a:t>giải</a:t>
            </a:r>
            <a:r>
              <a:rPr lang="en-US" dirty="0"/>
              <a:t> </a:t>
            </a:r>
            <a:r>
              <a:rPr lang="en-US" dirty="0" err="1"/>
              <a:t>quyết</a:t>
            </a:r>
            <a:r>
              <a:rPr lang="en-US" dirty="0"/>
              <a:t> :</a:t>
            </a:r>
          </a:p>
          <a:p>
            <a:pPr lvl="1"/>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data augmentation </a:t>
            </a:r>
            <a:r>
              <a:rPr lang="en-US" dirty="0" err="1"/>
              <a:t>như</a:t>
            </a:r>
            <a:r>
              <a:rPr lang="en-US" dirty="0"/>
              <a:t> </a:t>
            </a:r>
            <a:r>
              <a:rPr lang="en-US" dirty="0" err="1"/>
              <a:t>giảm</a:t>
            </a:r>
            <a:r>
              <a:rPr lang="en-US" dirty="0"/>
              <a:t> </a:t>
            </a:r>
            <a:r>
              <a:rPr lang="en-US" dirty="0" err="1"/>
              <a:t>độ</a:t>
            </a:r>
            <a:r>
              <a:rPr lang="en-US" dirty="0"/>
              <a:t> </a:t>
            </a:r>
            <a:r>
              <a:rPr lang="en-US" dirty="0" err="1"/>
              <a:t>lớn</a:t>
            </a:r>
            <a:r>
              <a:rPr lang="en-US" dirty="0"/>
              <a:t> </a:t>
            </a:r>
            <a:r>
              <a:rPr lang="en-US" dirty="0" err="1"/>
              <a:t>của</a:t>
            </a:r>
            <a:r>
              <a:rPr lang="en-US" dirty="0"/>
              <a:t> line </a:t>
            </a:r>
            <a:r>
              <a:rPr lang="en-US" dirty="0" err="1"/>
              <a:t>chữ</a:t>
            </a:r>
            <a:endParaRPr lang="en-US" dirty="0"/>
          </a:p>
          <a:p>
            <a:pPr lvl="1"/>
            <a:r>
              <a:rPr lang="en-US" dirty="0"/>
              <a:t>Transfer learning </a:t>
            </a:r>
            <a:r>
              <a:rPr lang="en-US" dirty="0" err="1"/>
              <a:t>với</a:t>
            </a:r>
            <a:r>
              <a:rPr lang="en-US" dirty="0"/>
              <a:t> backbone </a:t>
            </a:r>
            <a:r>
              <a:rPr lang="en-US" dirty="0" err="1"/>
              <a:t>là</a:t>
            </a:r>
            <a:r>
              <a:rPr lang="en-US" dirty="0"/>
              <a:t> </a:t>
            </a:r>
            <a:r>
              <a:rPr lang="en-US" dirty="0" err="1"/>
              <a:t>các</a:t>
            </a:r>
            <a:r>
              <a:rPr lang="en-US" dirty="0"/>
              <a:t> model </a:t>
            </a:r>
            <a:r>
              <a:rPr lang="en-US" dirty="0" err="1"/>
              <a:t>đã</a:t>
            </a:r>
            <a:r>
              <a:rPr lang="en-US" dirty="0"/>
              <a:t> </a:t>
            </a:r>
            <a:r>
              <a:rPr lang="en-US" dirty="0" err="1"/>
              <a:t>được</a:t>
            </a:r>
            <a:r>
              <a:rPr lang="en-US" dirty="0"/>
              <a:t> train </a:t>
            </a:r>
            <a:r>
              <a:rPr lang="en-US" dirty="0" err="1"/>
              <a:t>sẵn</a:t>
            </a:r>
            <a:r>
              <a:rPr lang="en-US" dirty="0"/>
              <a:t> </a:t>
            </a:r>
            <a:r>
              <a:rPr lang="en-US" dirty="0" err="1"/>
              <a:t>như</a:t>
            </a:r>
            <a:r>
              <a:rPr lang="en-US" dirty="0"/>
              <a:t> </a:t>
            </a:r>
            <a:r>
              <a:rPr lang="en-US" dirty="0" err="1"/>
              <a:t>vgg</a:t>
            </a:r>
            <a:r>
              <a:rPr lang="en-US" dirty="0"/>
              <a:t> hay </a:t>
            </a:r>
            <a:r>
              <a:rPr lang="en-US" dirty="0" err="1"/>
              <a:t>resnet</a:t>
            </a:r>
            <a:endParaRPr lang="en-US" dirty="0"/>
          </a:p>
          <a:p>
            <a:pPr lvl="1"/>
            <a:r>
              <a:rPr lang="en-US" dirty="0" err="1"/>
              <a:t>Sử</a:t>
            </a:r>
            <a:r>
              <a:rPr lang="en-US" dirty="0"/>
              <a:t> </a:t>
            </a:r>
            <a:r>
              <a:rPr lang="en-US" dirty="0" err="1"/>
              <a:t>dụng</a:t>
            </a:r>
            <a:r>
              <a:rPr lang="en-US" dirty="0"/>
              <a:t> transformer hay </a:t>
            </a:r>
            <a:r>
              <a:rPr lang="en-US" dirty="0" err="1"/>
              <a:t>thế</a:t>
            </a:r>
            <a:r>
              <a:rPr lang="en-US" dirty="0"/>
              <a:t> </a:t>
            </a:r>
            <a:r>
              <a:rPr lang="en-US" dirty="0" err="1"/>
              <a:t>cho</a:t>
            </a:r>
            <a:r>
              <a:rPr lang="en-US" dirty="0"/>
              <a:t> </a:t>
            </a:r>
            <a:r>
              <a:rPr lang="en-US" dirty="0" err="1"/>
              <a:t>lớp</a:t>
            </a:r>
            <a:r>
              <a:rPr lang="en-US" dirty="0"/>
              <a:t> RNN + CTC</a:t>
            </a:r>
          </a:p>
          <a:p>
            <a:pPr lvl="1"/>
            <a:r>
              <a:rPr lang="en-US" dirty="0" err="1"/>
              <a:t>Thử</a:t>
            </a:r>
            <a:r>
              <a:rPr lang="en-US" dirty="0"/>
              <a:t> </a:t>
            </a:r>
            <a:r>
              <a:rPr lang="en-US" dirty="0" err="1"/>
              <a:t>các</a:t>
            </a:r>
            <a:r>
              <a:rPr lang="en-US" dirty="0"/>
              <a:t> </a:t>
            </a:r>
            <a:r>
              <a:rPr lang="en-US" dirty="0" err="1"/>
              <a:t>timestep</a:t>
            </a:r>
            <a:r>
              <a:rPr lang="en-US" dirty="0"/>
              <a:t> </a:t>
            </a:r>
          </a:p>
          <a:p>
            <a:pPr marL="0" indent="0">
              <a:buNone/>
            </a:pPr>
            <a:endParaRPr lang="en-US" dirty="0"/>
          </a:p>
          <a:p>
            <a:pPr marL="342900" lvl="1" indent="0">
              <a:buNone/>
            </a:pPr>
            <a:endParaRPr lang="en-US" dirty="0"/>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r>
              <a:rPr lang="vi-VN" noProof="1"/>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fld id="{D1FCD12F-E63C-42F6-B476-94C4C24D072D}" type="slidenum">
              <a:rPr lang="vi-VN" noProof="1" smtClean="0"/>
              <a:pPr/>
              <a:t>12</a:t>
            </a:fld>
            <a:endParaRPr lang="vi-VN" noProof="1"/>
          </a:p>
        </p:txBody>
      </p:sp>
    </p:spTree>
    <p:extLst>
      <p:ext uri="{BB962C8B-B14F-4D97-AF65-F5344CB8AC3E}">
        <p14:creationId xmlns:p14="http://schemas.microsoft.com/office/powerpoint/2010/main" val="2342049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vi"/>
              <a:t>CTC loss (Connectionist Temporal Classification)</a:t>
            </a:r>
            <a:endParaRPr/>
          </a:p>
        </p:txBody>
      </p:sp>
      <p:sp>
        <p:nvSpPr>
          <p:cNvPr id="128" name="Google Shape;128;p20"/>
          <p:cNvSpPr txBox="1">
            <a:spLocks noGrp="1"/>
          </p:cNvSpPr>
          <p:nvPr>
            <p:ph type="body" idx="1"/>
          </p:nvPr>
        </p:nvSpPr>
        <p:spPr>
          <a:xfrm>
            <a:off x="415600" y="1594733"/>
            <a:ext cx="11360800" cy="4555200"/>
          </a:xfrm>
          <a:prstGeom prst="rect">
            <a:avLst/>
          </a:prstGeom>
        </p:spPr>
        <p:txBody>
          <a:bodyPr spcFirstLastPara="1" vert="horz" wrap="square" lIns="121900" tIns="121900" rIns="121900" bIns="121900" rtlCol="0" anchor="t" anchorCtr="0">
            <a:normAutofit/>
          </a:bodyPr>
          <a:lstStyle/>
          <a:p>
            <a:r>
              <a:rPr lang="vi-VN" b="0" i="0">
                <a:solidFill>
                  <a:srgbClr val="050505"/>
                </a:solidFill>
                <a:effectLst/>
                <a:latin typeface="Segoe UI Historic" panose="020B0502040204020203" pitchFamily="34" charset="0"/>
              </a:rPr>
              <a:t>CTC loss là một thuật toán được sử dụng rất nhiều trong nhận diện chữ viết tay cũng như nhận diện giọng nói.</a:t>
            </a:r>
          </a:p>
          <a:p>
            <a:r>
              <a:rPr lang="vi-VN" b="0" i="0">
                <a:solidFill>
                  <a:srgbClr val="050505"/>
                </a:solidFill>
                <a:effectLst/>
                <a:latin typeface="Segoe UI Historic" panose="020B0502040204020203" pitchFamily="34" charset="0"/>
              </a:rPr>
              <a:t>Do đặc trưng của 2 loại dữ liệu này đó chính là sự thiếu nhất quán trong quá trình sử dụng.</a:t>
            </a:r>
          </a:p>
          <a:p>
            <a:r>
              <a:rPr lang="vi-VN" b="0" i="0">
                <a:solidFill>
                  <a:srgbClr val="050505"/>
                </a:solidFill>
                <a:effectLst/>
                <a:latin typeface="Segoe UI Historic" panose="020B0502040204020203" pitchFamily="34" charset="0"/>
              </a:rPr>
              <a:t>ví dụ khi hát con người có thể ngân dài 1 từ hoặc câu , làm cho data bị kéo dãn . nếu một bộ nhận diện thông thường không hiểu được đặc trưng này sẽ gây ra nhầm lẫn.</a:t>
            </a:r>
          </a:p>
          <a:p>
            <a:pPr marL="152396" indent="0" algn="l">
              <a:buNone/>
            </a:pPr>
            <a:endParaRPr/>
          </a:p>
        </p:txBody>
      </p:sp>
      <p:pic>
        <p:nvPicPr>
          <p:cNvPr id="129" name="Google Shape;129;p20"/>
          <p:cNvPicPr preferRelativeResize="0"/>
          <p:nvPr/>
        </p:nvPicPr>
        <p:blipFill>
          <a:blip r:embed="rId3">
            <a:alphaModFix/>
          </a:blip>
          <a:stretch>
            <a:fillRect/>
          </a:stretch>
        </p:blipFill>
        <p:spPr>
          <a:xfrm>
            <a:off x="2071266" y="5177150"/>
            <a:ext cx="8049467" cy="1448300"/>
          </a:xfrm>
          <a:prstGeom prst="rect">
            <a:avLst/>
          </a:prstGeom>
          <a:noFill/>
          <a:ln>
            <a:noFill/>
          </a:ln>
        </p:spPr>
      </p:pic>
      <p:sp>
        <p:nvSpPr>
          <p:cNvPr id="130" name="Google Shape;130;p20"/>
          <p:cNvSpPr/>
          <p:nvPr/>
        </p:nvSpPr>
        <p:spPr>
          <a:xfrm>
            <a:off x="19470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1" name="Google Shape;131;p20"/>
          <p:cNvSpPr/>
          <p:nvPr/>
        </p:nvSpPr>
        <p:spPr>
          <a:xfrm>
            <a:off x="29642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 name="Google Shape;132;p20"/>
          <p:cNvSpPr/>
          <p:nvPr/>
        </p:nvSpPr>
        <p:spPr>
          <a:xfrm>
            <a:off x="39814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3" name="Google Shape;133;p20"/>
          <p:cNvSpPr/>
          <p:nvPr/>
        </p:nvSpPr>
        <p:spPr>
          <a:xfrm>
            <a:off x="49986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4" name="Google Shape;134;p20"/>
          <p:cNvSpPr/>
          <p:nvPr/>
        </p:nvSpPr>
        <p:spPr>
          <a:xfrm>
            <a:off x="60158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5" name="Google Shape;135;p20"/>
          <p:cNvSpPr/>
          <p:nvPr/>
        </p:nvSpPr>
        <p:spPr>
          <a:xfrm>
            <a:off x="70330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6" name="Google Shape;136;p20"/>
          <p:cNvSpPr/>
          <p:nvPr/>
        </p:nvSpPr>
        <p:spPr>
          <a:xfrm>
            <a:off x="80502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20"/>
          <p:cNvSpPr/>
          <p:nvPr/>
        </p:nvSpPr>
        <p:spPr>
          <a:xfrm>
            <a:off x="9067400" y="5300700"/>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38;p20"/>
          <p:cNvSpPr/>
          <p:nvPr/>
        </p:nvSpPr>
        <p:spPr>
          <a:xfrm>
            <a:off x="22154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H</a:t>
            </a:r>
            <a:endParaRPr sz="2400"/>
          </a:p>
        </p:txBody>
      </p:sp>
      <p:sp>
        <p:nvSpPr>
          <p:cNvPr id="139" name="Google Shape;139;p20"/>
          <p:cNvSpPr/>
          <p:nvPr/>
        </p:nvSpPr>
        <p:spPr>
          <a:xfrm>
            <a:off x="32326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H</a:t>
            </a:r>
            <a:endParaRPr sz="2400"/>
          </a:p>
        </p:txBody>
      </p:sp>
      <p:sp>
        <p:nvSpPr>
          <p:cNvPr id="140" name="Google Shape;140;p20"/>
          <p:cNvSpPr/>
          <p:nvPr/>
        </p:nvSpPr>
        <p:spPr>
          <a:xfrm>
            <a:off x="42498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E</a:t>
            </a:r>
            <a:endParaRPr sz="2400"/>
          </a:p>
        </p:txBody>
      </p:sp>
      <p:sp>
        <p:nvSpPr>
          <p:cNvPr id="141" name="Google Shape;141;p20"/>
          <p:cNvSpPr/>
          <p:nvPr/>
        </p:nvSpPr>
        <p:spPr>
          <a:xfrm>
            <a:off x="52670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E</a:t>
            </a:r>
            <a:endParaRPr sz="2400"/>
          </a:p>
        </p:txBody>
      </p:sp>
      <p:sp>
        <p:nvSpPr>
          <p:cNvPr id="142" name="Google Shape;142;p20"/>
          <p:cNvSpPr/>
          <p:nvPr/>
        </p:nvSpPr>
        <p:spPr>
          <a:xfrm>
            <a:off x="62842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L</a:t>
            </a:r>
            <a:endParaRPr sz="2400"/>
          </a:p>
        </p:txBody>
      </p:sp>
      <p:sp>
        <p:nvSpPr>
          <p:cNvPr id="143" name="Google Shape;143;p20"/>
          <p:cNvSpPr/>
          <p:nvPr/>
        </p:nvSpPr>
        <p:spPr>
          <a:xfrm>
            <a:off x="72132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L</a:t>
            </a:r>
            <a:endParaRPr sz="2400"/>
          </a:p>
        </p:txBody>
      </p:sp>
      <p:sp>
        <p:nvSpPr>
          <p:cNvPr id="144" name="Google Shape;144;p20"/>
          <p:cNvSpPr/>
          <p:nvPr/>
        </p:nvSpPr>
        <p:spPr>
          <a:xfrm>
            <a:off x="83186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O</a:t>
            </a:r>
            <a:endParaRPr sz="2400"/>
          </a:p>
        </p:txBody>
      </p:sp>
      <p:sp>
        <p:nvSpPr>
          <p:cNvPr id="145" name="Google Shape;145;p20"/>
          <p:cNvSpPr/>
          <p:nvPr/>
        </p:nvSpPr>
        <p:spPr>
          <a:xfrm>
            <a:off x="9335800" y="4678567"/>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body" idx="1"/>
          </p:nvPr>
        </p:nvSpPr>
        <p:spPr>
          <a:xfrm>
            <a:off x="313900" y="679400"/>
            <a:ext cx="11360800" cy="4555200"/>
          </a:xfrm>
          <a:prstGeom prst="rect">
            <a:avLst/>
          </a:prstGeom>
        </p:spPr>
        <p:txBody>
          <a:bodyPr spcFirstLastPara="1" vert="horz" wrap="square" lIns="121900" tIns="121900" rIns="121900" bIns="121900" rtlCol="0" anchor="t" anchorCtr="0">
            <a:normAutofit/>
          </a:bodyPr>
          <a:lstStyle/>
          <a:p>
            <a:pPr marL="0" indent="0" algn="l">
              <a:spcAft>
                <a:spcPts val="1600"/>
              </a:spcAft>
              <a:buNone/>
            </a:pPr>
            <a:r>
              <a:rPr lang="vi"/>
              <a:t>Tương tự như vậy , chữ viết tay cũng có tình trạng này </a:t>
            </a:r>
            <a:endParaRPr/>
          </a:p>
        </p:txBody>
      </p:sp>
      <p:pic>
        <p:nvPicPr>
          <p:cNvPr id="151" name="Google Shape;151;p21"/>
          <p:cNvPicPr preferRelativeResize="0"/>
          <p:nvPr/>
        </p:nvPicPr>
        <p:blipFill rotWithShape="1">
          <a:blip r:embed="rId3">
            <a:alphaModFix/>
          </a:blip>
          <a:srcRect l="2119" t="16102" r="56072" b="62499"/>
          <a:stretch/>
        </p:blipFill>
        <p:spPr>
          <a:xfrm>
            <a:off x="2986972" y="1586783"/>
            <a:ext cx="5346864" cy="1467468"/>
          </a:xfrm>
          <a:prstGeom prst="rect">
            <a:avLst/>
          </a:prstGeom>
          <a:noFill/>
          <a:ln>
            <a:noFill/>
          </a:ln>
        </p:spPr>
      </p:pic>
      <p:sp>
        <p:nvSpPr>
          <p:cNvPr id="152" name="Google Shape;152;p21"/>
          <p:cNvSpPr/>
          <p:nvPr/>
        </p:nvSpPr>
        <p:spPr>
          <a:xfrm>
            <a:off x="3109367" y="1644267"/>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153;p21"/>
          <p:cNvSpPr/>
          <p:nvPr/>
        </p:nvSpPr>
        <p:spPr>
          <a:xfrm>
            <a:off x="4126567" y="1658317"/>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4" name="Google Shape;154;p21"/>
          <p:cNvSpPr/>
          <p:nvPr/>
        </p:nvSpPr>
        <p:spPr>
          <a:xfrm>
            <a:off x="5143767" y="1644267"/>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5" name="Google Shape;155;p21"/>
          <p:cNvSpPr/>
          <p:nvPr/>
        </p:nvSpPr>
        <p:spPr>
          <a:xfrm>
            <a:off x="6160967" y="1644267"/>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6" name="Google Shape;156;p21"/>
          <p:cNvSpPr/>
          <p:nvPr/>
        </p:nvSpPr>
        <p:spPr>
          <a:xfrm>
            <a:off x="3377767" y="2884200"/>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U</a:t>
            </a:r>
            <a:endParaRPr sz="2400"/>
          </a:p>
        </p:txBody>
      </p:sp>
      <p:sp>
        <p:nvSpPr>
          <p:cNvPr id="157" name="Google Shape;157;p21"/>
          <p:cNvSpPr/>
          <p:nvPr/>
        </p:nvSpPr>
        <p:spPr>
          <a:xfrm>
            <a:off x="7178167" y="1644267"/>
            <a:ext cx="1017200" cy="12012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8" name="Google Shape;158;p21"/>
          <p:cNvSpPr/>
          <p:nvPr/>
        </p:nvSpPr>
        <p:spPr>
          <a:xfrm>
            <a:off x="4394967" y="2884200"/>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R</a:t>
            </a:r>
            <a:endParaRPr sz="2400"/>
          </a:p>
        </p:txBody>
      </p:sp>
      <p:sp>
        <p:nvSpPr>
          <p:cNvPr id="159" name="Google Shape;159;p21"/>
          <p:cNvSpPr/>
          <p:nvPr/>
        </p:nvSpPr>
        <p:spPr>
          <a:xfrm>
            <a:off x="5412167" y="2884200"/>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U</a:t>
            </a:r>
            <a:endParaRPr sz="2400"/>
          </a:p>
        </p:txBody>
      </p:sp>
      <p:sp>
        <p:nvSpPr>
          <p:cNvPr id="160" name="Google Shape;160;p21"/>
          <p:cNvSpPr/>
          <p:nvPr/>
        </p:nvSpPr>
        <p:spPr>
          <a:xfrm>
            <a:off x="6429367" y="2884200"/>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C</a:t>
            </a:r>
            <a:endParaRPr sz="2400"/>
          </a:p>
        </p:txBody>
      </p:sp>
      <p:sp>
        <p:nvSpPr>
          <p:cNvPr id="161" name="Google Shape;161;p21"/>
          <p:cNvSpPr/>
          <p:nvPr/>
        </p:nvSpPr>
        <p:spPr>
          <a:xfrm>
            <a:off x="7446567" y="2884200"/>
            <a:ext cx="480400" cy="5448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vi" sz="2400"/>
              <a:t>E</a:t>
            </a:r>
            <a:endParaRPr sz="2400"/>
          </a:p>
        </p:txBody>
      </p:sp>
      <p:sp>
        <p:nvSpPr>
          <p:cNvPr id="162" name="Google Shape;162;p21"/>
          <p:cNvSpPr txBox="1">
            <a:spLocks noGrp="1"/>
          </p:cNvSpPr>
          <p:nvPr>
            <p:ph type="body" idx="1"/>
          </p:nvPr>
        </p:nvSpPr>
        <p:spPr>
          <a:xfrm>
            <a:off x="415600" y="3966633"/>
            <a:ext cx="11360800" cy="1569200"/>
          </a:xfrm>
          <a:prstGeom prst="rect">
            <a:avLst/>
          </a:prstGeom>
        </p:spPr>
        <p:txBody>
          <a:bodyPr spcFirstLastPara="1" vert="horz" wrap="square" lIns="121900" tIns="121900" rIns="121900" bIns="121900" rtlCol="0" anchor="t" anchorCtr="0">
            <a:normAutofit/>
          </a:bodyPr>
          <a:lstStyle/>
          <a:p>
            <a:pPr marL="0" indent="0" algn="l">
              <a:spcAft>
                <a:spcPts val="1600"/>
              </a:spcAft>
              <a:buNone/>
            </a:pPr>
            <a:r>
              <a:rPr lang="vi"/>
              <a:t>Vậy nên các lập trình viên đã nghĩ ra thuật toán CTC  để có thể kiểm tra các kí tự trước và kí tự sau để xem nó có liên quan tới nhau hay không , để từ đây giảm sự nhầm lẫn trong quá trình label.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vi"/>
              <a:t>Nguyên lý</a:t>
            </a:r>
            <a:endParaRPr/>
          </a:p>
        </p:txBody>
      </p:sp>
      <p:sp>
        <p:nvSpPr>
          <p:cNvPr id="168" name="Google Shape;168;p22"/>
          <p:cNvSpPr txBox="1">
            <a:spLocks noGrp="1"/>
          </p:cNvSpPr>
          <p:nvPr>
            <p:ph type="body" idx="1"/>
          </p:nvPr>
        </p:nvSpPr>
        <p:spPr>
          <a:xfrm>
            <a:off x="415600" y="1536633"/>
            <a:ext cx="11360800" cy="1180000"/>
          </a:xfrm>
          <a:prstGeom prst="rect">
            <a:avLst/>
          </a:prstGeom>
        </p:spPr>
        <p:txBody>
          <a:bodyPr spcFirstLastPara="1" vert="horz" wrap="square" lIns="121900" tIns="121900" rIns="121900" bIns="121900" rtlCol="0" anchor="t" anchorCtr="0">
            <a:normAutofit/>
          </a:bodyPr>
          <a:lstStyle/>
          <a:p>
            <a:pPr marL="0" indent="0" algn="l">
              <a:spcAft>
                <a:spcPts val="1600"/>
              </a:spcAft>
              <a:buNone/>
            </a:pPr>
            <a:r>
              <a:rPr lang="vi"/>
              <a:t>hàm CTC loss sẽ chạy theo tuần tự thời gian và kiểm tra cũng như tính xác xuất cho từng kí tự </a:t>
            </a:r>
            <a:endParaRPr/>
          </a:p>
        </p:txBody>
      </p:sp>
      <p:pic>
        <p:nvPicPr>
          <p:cNvPr id="169" name="Google Shape;169;p22"/>
          <p:cNvPicPr preferRelativeResize="0"/>
          <p:nvPr/>
        </p:nvPicPr>
        <p:blipFill>
          <a:blip r:embed="rId3">
            <a:alphaModFix/>
          </a:blip>
          <a:stretch>
            <a:fillRect/>
          </a:stretch>
        </p:blipFill>
        <p:spPr>
          <a:xfrm>
            <a:off x="2389833" y="2820434"/>
            <a:ext cx="5070091" cy="37349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ACF273-E305-49BB-AE9B-E6C6CFCA2119}"/>
              </a:ext>
            </a:extLst>
          </p:cNvPr>
          <p:cNvSpPr>
            <a:spLocks noGrp="1"/>
          </p:cNvSpPr>
          <p:nvPr>
            <p:ph type="title"/>
          </p:nvPr>
        </p:nvSpPr>
        <p:spPr/>
        <p:txBody>
          <a:bodyPr/>
          <a:lstStyle/>
          <a:p>
            <a:r>
              <a:rPr lang="vi-VN" noProof="1"/>
              <a:t>Tài liệu tham khảo</a:t>
            </a:r>
          </a:p>
        </p:txBody>
      </p:sp>
      <p:sp>
        <p:nvSpPr>
          <p:cNvPr id="3" name="Chỗ dành sẵn cho Nội dung 2">
            <a:extLst>
              <a:ext uri="{FF2B5EF4-FFF2-40B4-BE49-F238E27FC236}">
                <a16:creationId xmlns:a16="http://schemas.microsoft.com/office/drawing/2014/main" id="{1FEE0C1C-8400-4B8E-A1AF-B7517449F64F}"/>
              </a:ext>
            </a:extLst>
          </p:cNvPr>
          <p:cNvSpPr>
            <a:spLocks noGrp="1"/>
          </p:cNvSpPr>
          <p:nvPr>
            <p:ph idx="1"/>
          </p:nvPr>
        </p:nvSpPr>
        <p:spPr/>
        <p:txBody>
          <a:bodyPr>
            <a:normAutofit/>
          </a:bodyPr>
          <a:lstStyle/>
          <a:p>
            <a:pPr algn="l">
              <a:buSzPct val="100000"/>
              <a:buFont typeface="+mj-lt"/>
              <a:buAutoNum type="arabicPeriod"/>
            </a:pPr>
            <a:r>
              <a:rPr lang="vi-VN" sz="2200" noProof="1">
                <a:solidFill>
                  <a:srgbClr val="0070C0"/>
                </a:solidFill>
              </a:rPr>
              <a:t>https://keras.io/examples/vision/captcha_ocr/</a:t>
            </a:r>
            <a:r>
              <a:rPr lang="vi-VN" sz="2200" noProof="1">
                <a:solidFill>
                  <a:schemeClr val="tx1">
                    <a:lumMod val="95000"/>
                    <a:lumOff val="5000"/>
                  </a:schemeClr>
                </a:solidFill>
              </a:rPr>
              <a:t>.</a:t>
            </a:r>
          </a:p>
          <a:p>
            <a:pPr algn="l">
              <a:buSzPct val="100000"/>
              <a:buFont typeface="+mj-lt"/>
              <a:buAutoNum type="arabicPeriod"/>
            </a:pPr>
            <a:r>
              <a:rPr lang="vi-VN" sz="2200" noProof="1">
                <a:solidFill>
                  <a:srgbClr val="0070C0"/>
                </a:solidFill>
                <a:hlinkClick r:id="rId2"/>
              </a:rPr>
              <a:t>https://viblo.asia/p/nhan-dien-text-trong-hinh-anh-voi-crnnctc-Eb85o9rBZ2G</a:t>
            </a:r>
            <a:endParaRPr lang="en-US" sz="2200" noProof="1">
              <a:solidFill>
                <a:srgbClr val="0070C0"/>
              </a:solidFill>
            </a:endParaRPr>
          </a:p>
          <a:p>
            <a:pPr algn="l">
              <a:buSzPct val="100000"/>
              <a:buFont typeface="+mj-lt"/>
              <a:buAutoNum type="arabicPeriod"/>
            </a:pPr>
            <a:r>
              <a:rPr lang="vi-VN" sz="2200" noProof="1">
                <a:solidFill>
                  <a:srgbClr val="0070C0"/>
                </a:solidFill>
              </a:rPr>
              <a:t>https://viblo.asia/p/tim-hieu-bai-toan-ocr-voi-crnn-va-ctc-loss-ocr-from-scratch-with-pytorch-p1-OeVKBA905kW</a:t>
            </a:r>
            <a:endParaRPr lang="vi-VN" sz="2200" noProof="1"/>
          </a:p>
          <a:p>
            <a:pPr algn="l">
              <a:buSzPct val="100000"/>
              <a:buFont typeface="+mj-lt"/>
              <a:buAutoNum type="arabicPeriod"/>
            </a:pPr>
            <a:r>
              <a:rPr lang="en-US" u="sng" dirty="0" err="1">
                <a:hlinkClick r:id="rId3"/>
              </a:rPr>
              <a:t>Baoguang</a:t>
            </a:r>
            <a:r>
              <a:rPr lang="en-US" u="sng" dirty="0">
                <a:hlinkClick r:id="rId3"/>
              </a:rPr>
              <a:t> Shi</a:t>
            </a:r>
            <a:r>
              <a:rPr lang="en-US" dirty="0"/>
              <a:t>, </a:t>
            </a:r>
            <a:r>
              <a:rPr lang="en-US" dirty="0">
                <a:hlinkClick r:id="rId4"/>
              </a:rPr>
              <a:t>Xiang Bai</a:t>
            </a:r>
            <a:r>
              <a:rPr lang="en-US" dirty="0"/>
              <a:t>, </a:t>
            </a:r>
            <a:r>
              <a:rPr lang="en-US" dirty="0">
                <a:hlinkClick r:id="rId5"/>
              </a:rPr>
              <a:t>Cong Yao</a:t>
            </a:r>
            <a:r>
              <a:rPr lang="en-US" dirty="0"/>
              <a:t>. </a:t>
            </a:r>
            <a:r>
              <a:rPr lang="en-US" sz="2000" dirty="0"/>
              <a:t>An End-to-End Trainable Neural Network for Image-based Sequence Recognition and Its Application to Scene Text Recognition </a:t>
            </a:r>
            <a:endParaRPr lang="vi-VN" sz="2200" noProof="1"/>
          </a:p>
        </p:txBody>
      </p:sp>
      <p:sp>
        <p:nvSpPr>
          <p:cNvPr id="5" name="Chỗ dành sẵn cho Chân trang 4">
            <a:extLst>
              <a:ext uri="{FF2B5EF4-FFF2-40B4-BE49-F238E27FC236}">
                <a16:creationId xmlns:a16="http://schemas.microsoft.com/office/drawing/2014/main" id="{0260B6C9-514C-44D7-BE29-273CC7384A9B}"/>
              </a:ext>
            </a:extLst>
          </p:cNvPr>
          <p:cNvSpPr>
            <a:spLocks noGrp="1"/>
          </p:cNvSpPr>
          <p:nvPr>
            <p:ph type="ftr" sz="quarter" idx="11"/>
          </p:nvPr>
        </p:nvSpPr>
        <p:spPr/>
        <p:txBody>
          <a:bodyPr/>
          <a:lstStyle/>
          <a:p>
            <a:r>
              <a:rPr lang="vi-VN" noProof="1"/>
              <a:t> </a:t>
            </a:r>
          </a:p>
        </p:txBody>
      </p:sp>
      <p:sp>
        <p:nvSpPr>
          <p:cNvPr id="6" name="Chỗ dành sẵn cho Số hiệu Bản chiếu 5">
            <a:extLst>
              <a:ext uri="{FF2B5EF4-FFF2-40B4-BE49-F238E27FC236}">
                <a16:creationId xmlns:a16="http://schemas.microsoft.com/office/drawing/2014/main" id="{7C9498BD-5BB9-4E9E-B720-5D46F7B3E6B2}"/>
              </a:ext>
            </a:extLst>
          </p:cNvPr>
          <p:cNvSpPr>
            <a:spLocks noGrp="1"/>
          </p:cNvSpPr>
          <p:nvPr>
            <p:ph type="sldNum" sz="quarter" idx="12"/>
          </p:nvPr>
        </p:nvSpPr>
        <p:spPr/>
        <p:txBody>
          <a:bodyPr/>
          <a:lstStyle/>
          <a:p>
            <a:fld id="{D1FCD12F-E63C-42F6-B476-94C4C24D072D}" type="slidenum">
              <a:rPr lang="vi-VN" noProof="1" dirty="0" smtClean="0"/>
              <a:pPr/>
              <a:t>16</a:t>
            </a:fld>
            <a:endParaRPr lang="vi-VN" noProof="1"/>
          </a:p>
        </p:txBody>
      </p:sp>
    </p:spTree>
    <p:extLst>
      <p:ext uri="{BB962C8B-B14F-4D97-AF65-F5344CB8AC3E}">
        <p14:creationId xmlns:p14="http://schemas.microsoft.com/office/powerpoint/2010/main" val="1246638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2462EB-10EB-40C3-9E43-6186523E000E}"/>
              </a:ext>
            </a:extLst>
          </p:cNvPr>
          <p:cNvSpPr>
            <a:spLocks noGrp="1"/>
          </p:cNvSpPr>
          <p:nvPr>
            <p:ph type="title"/>
          </p:nvPr>
        </p:nvSpPr>
        <p:spPr/>
        <p:txBody>
          <a:bodyPr/>
          <a:lstStyle/>
          <a:p>
            <a:r>
              <a:rPr lang="vi-VN" noProof="1"/>
              <a:t>Cảm ơn Thầy và các bạn đã lắng nghe !</a:t>
            </a:r>
          </a:p>
        </p:txBody>
      </p:sp>
      <p:sp>
        <p:nvSpPr>
          <p:cNvPr id="5" name="Chỗ dành sẵn cho Chân trang 4">
            <a:extLst>
              <a:ext uri="{FF2B5EF4-FFF2-40B4-BE49-F238E27FC236}">
                <a16:creationId xmlns:a16="http://schemas.microsoft.com/office/drawing/2014/main" id="{AA01DA41-D2CF-4D53-9C0E-C9F05510B72C}"/>
              </a:ext>
            </a:extLst>
          </p:cNvPr>
          <p:cNvSpPr>
            <a:spLocks noGrp="1"/>
          </p:cNvSpPr>
          <p:nvPr>
            <p:ph type="ftr" sz="quarter" idx="11"/>
          </p:nvPr>
        </p:nvSpPr>
        <p:spPr/>
        <p:txBody>
          <a:bodyPr/>
          <a:lstStyle/>
          <a:p>
            <a:r>
              <a:rPr lang="vi-VN" noProof="1"/>
              <a:t> </a:t>
            </a:r>
          </a:p>
        </p:txBody>
      </p:sp>
      <p:sp>
        <p:nvSpPr>
          <p:cNvPr id="6" name="Chỗ dành sẵn cho Số hiệu Bản chiếu 5">
            <a:extLst>
              <a:ext uri="{FF2B5EF4-FFF2-40B4-BE49-F238E27FC236}">
                <a16:creationId xmlns:a16="http://schemas.microsoft.com/office/drawing/2014/main" id="{756FACBD-DB01-476B-8E47-B3AC1380710E}"/>
              </a:ext>
            </a:extLst>
          </p:cNvPr>
          <p:cNvSpPr>
            <a:spLocks noGrp="1"/>
          </p:cNvSpPr>
          <p:nvPr>
            <p:ph type="sldNum" sz="quarter" idx="12"/>
          </p:nvPr>
        </p:nvSpPr>
        <p:spPr/>
        <p:txBody>
          <a:bodyPr/>
          <a:lstStyle/>
          <a:p>
            <a:fld id="{D1FCD12F-E63C-42F6-B476-94C4C24D072D}" type="slidenum">
              <a:rPr lang="vi-VN" noProof="1" smtClean="0"/>
              <a:t>17</a:t>
            </a:fld>
            <a:endParaRPr lang="vi-VN" noProof="1"/>
          </a:p>
        </p:txBody>
      </p:sp>
      <p:pic>
        <p:nvPicPr>
          <p:cNvPr id="1026" name="Picture 2" descr="Thank you card - CÔNG TY TNHH NHÂN LỰC KHỞI NGHIỆP - MANSTART">
            <a:extLst>
              <a:ext uri="{FF2B5EF4-FFF2-40B4-BE49-F238E27FC236}">
                <a16:creationId xmlns:a16="http://schemas.microsoft.com/office/drawing/2014/main" id="{A6C75916-7913-4C99-9A2E-3B5AA536B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216407"/>
            <a:ext cx="8905875" cy="501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50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4256EC-7128-45C3-B960-4929B86E0903}"/>
              </a:ext>
            </a:extLst>
          </p:cNvPr>
          <p:cNvSpPr>
            <a:spLocks noGrp="1"/>
          </p:cNvSpPr>
          <p:nvPr>
            <p:ph type="title"/>
          </p:nvPr>
        </p:nvSpPr>
        <p:spPr/>
        <p:txBody>
          <a:bodyPr/>
          <a:lstStyle/>
          <a:p>
            <a:r>
              <a:rPr lang="vi-VN" noProof="1"/>
              <a:t>Nội dung trình bày</a:t>
            </a:r>
          </a:p>
        </p:txBody>
      </p:sp>
      <p:sp>
        <p:nvSpPr>
          <p:cNvPr id="3" name="Chỗ dành sẵn cho Nội dung 2">
            <a:extLst>
              <a:ext uri="{FF2B5EF4-FFF2-40B4-BE49-F238E27FC236}">
                <a16:creationId xmlns:a16="http://schemas.microsoft.com/office/drawing/2014/main" id="{8AF63E9B-0021-49E8-B477-D1BC87850DB0}"/>
              </a:ext>
            </a:extLst>
          </p:cNvPr>
          <p:cNvSpPr>
            <a:spLocks noGrp="1"/>
          </p:cNvSpPr>
          <p:nvPr>
            <p:ph idx="1"/>
          </p:nvPr>
        </p:nvSpPr>
        <p:spPr/>
        <p:txBody>
          <a:bodyPr>
            <a:normAutofit/>
          </a:bodyPr>
          <a:lstStyle/>
          <a:p>
            <a:pPr marL="400050" indent="-400050">
              <a:buSzPct val="100000"/>
              <a:buFont typeface="+mj-lt"/>
              <a:buAutoNum type="arabicPeriod"/>
            </a:pPr>
            <a:r>
              <a:rPr lang="en-US" sz="2600" b="1" noProof="1"/>
              <a:t>Mô tả dataset</a:t>
            </a:r>
            <a:endParaRPr lang="vi-VN" sz="2600" b="1" noProof="1"/>
          </a:p>
          <a:p>
            <a:pPr marL="400050" indent="-400050">
              <a:buSzPct val="100000"/>
              <a:buFont typeface="+mj-lt"/>
              <a:buAutoNum type="arabicPeriod"/>
            </a:pPr>
            <a:r>
              <a:rPr lang="en-US" sz="2600" b="1" noProof="1"/>
              <a:t>Mô hình và architecture</a:t>
            </a:r>
          </a:p>
          <a:p>
            <a:pPr marL="400050" indent="-400050">
              <a:buSzPct val="100000"/>
              <a:buFont typeface="+mj-lt"/>
              <a:buAutoNum type="arabicPeriod"/>
            </a:pPr>
            <a:r>
              <a:rPr lang="en-US" sz="2600" b="1" noProof="1"/>
              <a:t>Training và kết quả training</a:t>
            </a:r>
          </a:p>
        </p:txBody>
      </p:sp>
      <p:sp>
        <p:nvSpPr>
          <p:cNvPr id="5" name="Chỗ dành sẵn cho Chân trang 4">
            <a:extLst>
              <a:ext uri="{FF2B5EF4-FFF2-40B4-BE49-F238E27FC236}">
                <a16:creationId xmlns:a16="http://schemas.microsoft.com/office/drawing/2014/main" id="{9A5C5025-8C29-461E-BBA6-A322BDDF4544}"/>
              </a:ext>
            </a:extLst>
          </p:cNvPr>
          <p:cNvSpPr>
            <a:spLocks noGrp="1"/>
          </p:cNvSpPr>
          <p:nvPr>
            <p:ph type="ftr" sz="quarter" idx="11"/>
          </p:nvPr>
        </p:nvSpPr>
        <p:spPr>
          <a:xfrm>
            <a:off x="0" y="6413168"/>
            <a:ext cx="10723234" cy="538484"/>
          </a:xfrm>
        </p:spPr>
        <p:txBody>
          <a:bodyPr/>
          <a:lstStyle/>
          <a:p>
            <a:r>
              <a:rPr lang="vi-VN" sz="1800" noProof="1"/>
              <a:t> </a:t>
            </a:r>
            <a:endParaRPr lang="vi-VN" noProof="1"/>
          </a:p>
        </p:txBody>
      </p:sp>
      <p:sp>
        <p:nvSpPr>
          <p:cNvPr id="6" name="Chỗ dành sẵn cho Số hiệu Bản chiếu 5">
            <a:extLst>
              <a:ext uri="{FF2B5EF4-FFF2-40B4-BE49-F238E27FC236}">
                <a16:creationId xmlns:a16="http://schemas.microsoft.com/office/drawing/2014/main" id="{1C22C782-31A5-422F-ADF1-3965267AC55D}"/>
              </a:ext>
            </a:extLst>
          </p:cNvPr>
          <p:cNvSpPr>
            <a:spLocks noGrp="1"/>
          </p:cNvSpPr>
          <p:nvPr>
            <p:ph type="sldNum" sz="quarter" idx="12"/>
          </p:nvPr>
        </p:nvSpPr>
        <p:spPr/>
        <p:txBody>
          <a:bodyPr/>
          <a:lstStyle/>
          <a:p>
            <a:fld id="{D1FCD12F-E63C-42F6-B476-94C4C24D072D}" type="slidenum">
              <a:rPr lang="vi-VN" noProof="1" smtClean="0"/>
              <a:t>2</a:t>
            </a:fld>
            <a:endParaRPr lang="vi-VN" noProof="1"/>
          </a:p>
        </p:txBody>
      </p:sp>
    </p:spTree>
    <p:extLst>
      <p:ext uri="{BB962C8B-B14F-4D97-AF65-F5344CB8AC3E}">
        <p14:creationId xmlns:p14="http://schemas.microsoft.com/office/powerpoint/2010/main" val="200899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02F7-273E-4B15-B0F6-AC91DD7CAEF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CA1BBBB-4102-48F6-B89A-C255BDF796E3}"/>
              </a:ext>
            </a:extLst>
          </p:cNvPr>
          <p:cNvSpPr>
            <a:spLocks noGrp="1"/>
          </p:cNvSpPr>
          <p:nvPr>
            <p:ph idx="1"/>
          </p:nvPr>
        </p:nvSpPr>
        <p:spPr/>
        <p:txBody>
          <a:bodyPr/>
          <a:lstStyle/>
          <a:p>
            <a:r>
              <a:rPr lang="en-US" dirty="0">
                <a:solidFill>
                  <a:srgbClr val="000000"/>
                </a:solidFill>
                <a:cs typeface="Aharoni" panose="020B0604020202020204" pitchFamily="2" charset="-79"/>
              </a:rPr>
              <a:t>Dataset </a:t>
            </a:r>
            <a:r>
              <a:rPr lang="en-US" dirty="0" err="1">
                <a:solidFill>
                  <a:srgbClr val="000000"/>
                </a:solidFill>
                <a:cs typeface="Aharoni" panose="020B0604020202020204" pitchFamily="2" charset="-79"/>
              </a:rPr>
              <a:t>thuộc</a:t>
            </a:r>
            <a:r>
              <a:rPr lang="en-US" dirty="0">
                <a:solidFill>
                  <a:srgbClr val="000000"/>
                </a:solidFill>
                <a:cs typeface="Aharoni" panose="020B0604020202020204" pitchFamily="2" charset="-79"/>
              </a:rPr>
              <a:t> </a:t>
            </a:r>
            <a:r>
              <a:rPr lang="en-US" dirty="0" err="1">
                <a:solidFill>
                  <a:srgbClr val="000000"/>
                </a:solidFill>
                <a:cs typeface="Aharoni" panose="020B0604020202020204" pitchFamily="2" charset="-79"/>
              </a:rPr>
              <a:t>về</a:t>
            </a:r>
            <a:r>
              <a:rPr lang="en-US" dirty="0">
                <a:solidFill>
                  <a:srgbClr val="000000"/>
                </a:solidFill>
                <a:cs typeface="Aharoni" panose="020B0604020202020204" pitchFamily="2" charset="-79"/>
              </a:rPr>
              <a:t> </a:t>
            </a:r>
            <a:r>
              <a:rPr lang="pt-BR" dirty="0"/>
              <a:t> </a:t>
            </a:r>
            <a:r>
              <a:rPr lang="pt-BR" dirty="0">
                <a:hlinkClick r:id="rId2"/>
              </a:rPr>
              <a:t>Wilhelmy, Rodrigo &amp; Rosas, Horacio. (2013). captcha dataset</a:t>
            </a:r>
            <a:endParaRPr lang="en-US" i="0" u="none" strike="noStrike" dirty="0">
              <a:solidFill>
                <a:srgbClr val="000000"/>
              </a:solidFill>
              <a:effectLst/>
              <a:latin typeface="+mj-lt"/>
              <a:cs typeface="Aharoni" panose="020B0604020202020204" pitchFamily="2" charset="-79"/>
            </a:endParaRPr>
          </a:p>
          <a:p>
            <a:r>
              <a:rPr lang="en-US" i="0" u="none" strike="noStrike" dirty="0" err="1">
                <a:solidFill>
                  <a:srgbClr val="000000"/>
                </a:solidFill>
                <a:effectLst/>
                <a:latin typeface="+mj-lt"/>
                <a:cs typeface="Aharoni" panose="020B0604020202020204" pitchFamily="2" charset="-79"/>
              </a:rPr>
              <a:t>Gồm</a:t>
            </a:r>
            <a:r>
              <a:rPr lang="en-US" i="0" u="none" strike="noStrike" dirty="0">
                <a:solidFill>
                  <a:srgbClr val="000000"/>
                </a:solidFill>
                <a:effectLst/>
                <a:latin typeface="+mj-lt"/>
                <a:cs typeface="Aharoni" panose="020B0604020202020204" pitchFamily="2" charset="-79"/>
              </a:rPr>
              <a:t> 1040 </a:t>
            </a:r>
            <a:r>
              <a:rPr lang="en-US" i="0" u="none" strike="noStrike" dirty="0" err="1">
                <a:solidFill>
                  <a:srgbClr val="000000"/>
                </a:solidFill>
                <a:effectLst/>
                <a:latin typeface="+mj-lt"/>
                <a:cs typeface="Aharoni" panose="020B0604020202020204" pitchFamily="2" charset="-79"/>
              </a:rPr>
              <a:t>bức</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ảnh</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có</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độ</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lớn</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là</a:t>
            </a:r>
            <a:r>
              <a:rPr lang="en-US" i="0" u="none" strike="noStrike" dirty="0">
                <a:solidFill>
                  <a:srgbClr val="000000"/>
                </a:solidFill>
                <a:effectLst/>
                <a:latin typeface="+mj-lt"/>
                <a:cs typeface="Aharoni" panose="020B0604020202020204" pitchFamily="2" charset="-79"/>
              </a:rPr>
              <a:t> (200,50,3) </a:t>
            </a:r>
            <a:r>
              <a:rPr lang="en-US" i="0" u="none" strike="noStrike" dirty="0" err="1">
                <a:solidFill>
                  <a:srgbClr val="000000"/>
                </a:solidFill>
                <a:effectLst/>
                <a:latin typeface="+mj-lt"/>
                <a:cs typeface="Aharoni" panose="020B0604020202020204" pitchFamily="2" charset="-79"/>
              </a:rPr>
              <a:t>chứa</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mã</a:t>
            </a:r>
            <a:r>
              <a:rPr lang="en-US" i="0" u="none" strike="noStrike" dirty="0">
                <a:solidFill>
                  <a:srgbClr val="000000"/>
                </a:solidFill>
                <a:effectLst/>
                <a:latin typeface="+mj-lt"/>
                <a:cs typeface="Aharoni" panose="020B0604020202020204" pitchFamily="2" charset="-79"/>
              </a:rPr>
              <a:t> captcha </a:t>
            </a:r>
            <a:r>
              <a:rPr lang="en-US" i="0" u="none" strike="noStrike" dirty="0" err="1">
                <a:solidFill>
                  <a:srgbClr val="000000"/>
                </a:solidFill>
                <a:effectLst/>
                <a:latin typeface="+mj-lt"/>
                <a:cs typeface="Aharoni" panose="020B0604020202020204" pitchFamily="2" charset="-79"/>
              </a:rPr>
              <a:t>với</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mỗi</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ảnh</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chứa</a:t>
            </a:r>
            <a:r>
              <a:rPr lang="en-US" i="0" u="none" strike="noStrike" dirty="0">
                <a:solidFill>
                  <a:srgbClr val="000000"/>
                </a:solidFill>
                <a:effectLst/>
                <a:latin typeface="+mj-lt"/>
                <a:cs typeface="Aharoni" panose="020B0604020202020204" pitchFamily="2" charset="-79"/>
              </a:rPr>
              <a:t> 5 </a:t>
            </a:r>
            <a:r>
              <a:rPr lang="en-US" i="0" u="none" strike="noStrike" dirty="0" err="1">
                <a:solidFill>
                  <a:srgbClr val="000000"/>
                </a:solidFill>
                <a:effectLst/>
                <a:latin typeface="+mj-lt"/>
                <a:cs typeface="Aharoni" panose="020B0604020202020204" pitchFamily="2" charset="-79"/>
              </a:rPr>
              <a:t>ký</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tự</a:t>
            </a:r>
            <a:r>
              <a:rPr lang="en-US" dirty="0">
                <a:solidFill>
                  <a:srgbClr val="000000"/>
                </a:solidFill>
                <a:latin typeface="+mj-lt"/>
                <a:cs typeface="Aharoni" panose="020B0604020202020204" pitchFamily="2" charset="-79"/>
              </a:rPr>
              <a:t> Dataset </a:t>
            </a:r>
            <a:r>
              <a:rPr lang="en-US" dirty="0" err="1">
                <a:solidFill>
                  <a:srgbClr val="000000"/>
                </a:solidFill>
                <a:latin typeface="+mj-lt"/>
                <a:cs typeface="Aharoni" panose="020B0604020202020204" pitchFamily="2" charset="-79"/>
              </a:rPr>
              <a:t>bao</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gồm</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tổng</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cộng</a:t>
            </a:r>
            <a:r>
              <a:rPr lang="en-US" dirty="0">
                <a:solidFill>
                  <a:srgbClr val="000000"/>
                </a:solidFill>
                <a:latin typeface="+mj-lt"/>
                <a:cs typeface="Aharoni" panose="020B0604020202020204" pitchFamily="2" charset="-79"/>
              </a:rPr>
              <a:t> 19 </a:t>
            </a:r>
            <a:r>
              <a:rPr lang="en-US" dirty="0" err="1">
                <a:solidFill>
                  <a:srgbClr val="000000"/>
                </a:solidFill>
                <a:latin typeface="+mj-lt"/>
                <a:cs typeface="Aharoni" panose="020B0604020202020204" pitchFamily="2" charset="-79"/>
              </a:rPr>
              <a:t>ký</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tự</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khác</a:t>
            </a:r>
            <a:r>
              <a:rPr lang="en-US" dirty="0">
                <a:solidFill>
                  <a:srgbClr val="000000"/>
                </a:solidFill>
                <a:latin typeface="+mj-lt"/>
                <a:cs typeface="Aharoni" panose="020B0604020202020204" pitchFamily="2" charset="-79"/>
              </a:rPr>
              <a:t> </a:t>
            </a:r>
            <a:r>
              <a:rPr lang="en-US" dirty="0" err="1">
                <a:solidFill>
                  <a:srgbClr val="000000"/>
                </a:solidFill>
                <a:latin typeface="+mj-lt"/>
                <a:cs typeface="Aharoni" panose="020B0604020202020204" pitchFamily="2" charset="-79"/>
              </a:rPr>
              <a:t>nhau</a:t>
            </a:r>
            <a:r>
              <a:rPr lang="en-US" dirty="0">
                <a:solidFill>
                  <a:srgbClr val="000000"/>
                </a:solidFill>
                <a:latin typeface="+mj-lt"/>
                <a:cs typeface="Aharoni" panose="020B0604020202020204" pitchFamily="2" charset="-79"/>
              </a:rPr>
              <a:t>.</a:t>
            </a:r>
          </a:p>
          <a:p>
            <a:r>
              <a:rPr lang="en-US" i="0" u="none" strike="noStrike" dirty="0" err="1">
                <a:solidFill>
                  <a:srgbClr val="000000"/>
                </a:solidFill>
                <a:effectLst/>
                <a:latin typeface="+mj-lt"/>
                <a:cs typeface="Aharoni" panose="020B0604020202020204" pitchFamily="2" charset="-79"/>
              </a:rPr>
              <a:t>Nhóm</a:t>
            </a:r>
            <a:r>
              <a:rPr lang="en-US" i="0" u="none" strike="noStrike" dirty="0">
                <a:solidFill>
                  <a:srgbClr val="000000"/>
                </a:solidFill>
                <a:effectLst/>
                <a:latin typeface="+mj-lt"/>
                <a:cs typeface="Aharoni" panose="020B0604020202020204" pitchFamily="2" charset="-79"/>
              </a:rPr>
              <a:t> </a:t>
            </a:r>
            <a:r>
              <a:rPr lang="en-US" i="0" u="none" strike="noStrike" dirty="0" err="1">
                <a:solidFill>
                  <a:srgbClr val="000000"/>
                </a:solidFill>
                <a:effectLst/>
                <a:latin typeface="+mj-lt"/>
                <a:cs typeface="Aharoni" panose="020B0604020202020204" pitchFamily="2" charset="-79"/>
              </a:rPr>
              <a:t>em</a:t>
            </a:r>
            <a:r>
              <a:rPr lang="en-US" i="0" u="none" strike="noStrike" dirty="0">
                <a:solidFill>
                  <a:srgbClr val="000000"/>
                </a:solidFill>
                <a:effectLst/>
                <a:latin typeface="+mj-lt"/>
                <a:cs typeface="Aharoni" panose="020B0604020202020204" pitchFamily="2" charset="-79"/>
              </a:rPr>
              <a:t> chia </a:t>
            </a:r>
            <a:r>
              <a:rPr lang="en-US" i="0" u="none" strike="noStrike" dirty="0" err="1">
                <a:solidFill>
                  <a:srgbClr val="000000"/>
                </a:solidFill>
                <a:effectLst/>
                <a:latin typeface="+mj-lt"/>
                <a:cs typeface="Aharoni" panose="020B0604020202020204" pitchFamily="2" charset="-79"/>
              </a:rPr>
              <a:t>làm</a:t>
            </a:r>
            <a:r>
              <a:rPr lang="en-US" i="0" u="none" strike="noStrike" dirty="0">
                <a:solidFill>
                  <a:srgbClr val="000000"/>
                </a:solidFill>
                <a:effectLst/>
                <a:latin typeface="+mj-lt"/>
                <a:cs typeface="Aharoni" panose="020B0604020202020204" pitchFamily="2" charset="-79"/>
              </a:rPr>
              <a:t> 3 </a:t>
            </a:r>
            <a:r>
              <a:rPr lang="en-US" i="0" u="none" strike="noStrike" dirty="0" err="1">
                <a:solidFill>
                  <a:srgbClr val="000000"/>
                </a:solidFill>
                <a:effectLst/>
                <a:latin typeface="+mj-lt"/>
                <a:cs typeface="Aharoni" panose="020B0604020202020204" pitchFamily="2" charset="-79"/>
              </a:rPr>
              <a:t>tập</a:t>
            </a:r>
            <a:r>
              <a:rPr lang="en-US" i="0" u="none" strike="noStrike" dirty="0">
                <a:solidFill>
                  <a:srgbClr val="000000"/>
                </a:solidFill>
                <a:effectLst/>
                <a:latin typeface="+mj-lt"/>
                <a:cs typeface="Aharoni" panose="020B0604020202020204" pitchFamily="2" charset="-79"/>
              </a:rPr>
              <a:t> training (80%), validation (10%) </a:t>
            </a:r>
            <a:r>
              <a:rPr lang="en-US" i="0" u="none" strike="noStrike" dirty="0" err="1">
                <a:solidFill>
                  <a:srgbClr val="000000"/>
                </a:solidFill>
                <a:effectLst/>
                <a:latin typeface="+mj-lt"/>
                <a:cs typeface="Aharoni" panose="020B0604020202020204" pitchFamily="2" charset="-79"/>
              </a:rPr>
              <a:t>và</a:t>
            </a:r>
            <a:r>
              <a:rPr lang="en-US" i="0" u="none" strike="noStrike" dirty="0">
                <a:solidFill>
                  <a:srgbClr val="000000"/>
                </a:solidFill>
                <a:effectLst/>
                <a:latin typeface="+mj-lt"/>
                <a:cs typeface="Aharoni" panose="020B0604020202020204" pitchFamily="2" charset="-79"/>
              </a:rPr>
              <a:t> test (10%)</a:t>
            </a:r>
          </a:p>
        </p:txBody>
      </p:sp>
      <p:sp>
        <p:nvSpPr>
          <p:cNvPr id="5" name="Footer Placeholder 4">
            <a:extLst>
              <a:ext uri="{FF2B5EF4-FFF2-40B4-BE49-F238E27FC236}">
                <a16:creationId xmlns:a16="http://schemas.microsoft.com/office/drawing/2014/main" id="{4B540626-29B4-42A2-A619-0D698F7B25CB}"/>
              </a:ext>
            </a:extLst>
          </p:cNvPr>
          <p:cNvSpPr>
            <a:spLocks noGrp="1"/>
          </p:cNvSpPr>
          <p:nvPr>
            <p:ph type="ftr" sz="quarter" idx="11"/>
          </p:nvPr>
        </p:nvSpPr>
        <p:spPr/>
        <p:txBody>
          <a:bodyPr/>
          <a:lstStyle/>
          <a:p>
            <a:r>
              <a:rPr lang="vi-VN" noProof="1"/>
              <a:t> </a:t>
            </a:r>
          </a:p>
        </p:txBody>
      </p:sp>
      <p:sp>
        <p:nvSpPr>
          <p:cNvPr id="6" name="Slide Number Placeholder 5">
            <a:extLst>
              <a:ext uri="{FF2B5EF4-FFF2-40B4-BE49-F238E27FC236}">
                <a16:creationId xmlns:a16="http://schemas.microsoft.com/office/drawing/2014/main" id="{6F3EAEB7-3390-4B3B-91E5-735CA92D1FB4}"/>
              </a:ext>
            </a:extLst>
          </p:cNvPr>
          <p:cNvSpPr>
            <a:spLocks noGrp="1"/>
          </p:cNvSpPr>
          <p:nvPr>
            <p:ph type="sldNum" sz="quarter" idx="12"/>
          </p:nvPr>
        </p:nvSpPr>
        <p:spPr/>
        <p:txBody>
          <a:bodyPr/>
          <a:lstStyle/>
          <a:p>
            <a:fld id="{D1FCD12F-E63C-42F6-B476-94C4C24D072D}" type="slidenum">
              <a:rPr lang="vi-VN" noProof="1" smtClean="0"/>
              <a:pPr/>
              <a:t>3</a:t>
            </a:fld>
            <a:endParaRPr lang="vi-VN" noProof="1"/>
          </a:p>
        </p:txBody>
      </p:sp>
      <p:pic>
        <p:nvPicPr>
          <p:cNvPr id="7" name="Picture 6">
            <a:extLst>
              <a:ext uri="{FF2B5EF4-FFF2-40B4-BE49-F238E27FC236}">
                <a16:creationId xmlns:a16="http://schemas.microsoft.com/office/drawing/2014/main" id="{2EDBFA2D-AC0B-0F4D-FEFE-C4EA135BBB35}"/>
              </a:ext>
            </a:extLst>
          </p:cNvPr>
          <p:cNvPicPr>
            <a:picLocks noChangeAspect="1"/>
          </p:cNvPicPr>
          <p:nvPr/>
        </p:nvPicPr>
        <p:blipFill>
          <a:blip r:embed="rId3"/>
          <a:stretch>
            <a:fillRect/>
          </a:stretch>
        </p:blipFill>
        <p:spPr>
          <a:xfrm>
            <a:off x="6105237" y="3064064"/>
            <a:ext cx="3285744" cy="1207388"/>
          </a:xfrm>
          <a:prstGeom prst="rect">
            <a:avLst/>
          </a:prstGeom>
        </p:spPr>
      </p:pic>
      <p:pic>
        <p:nvPicPr>
          <p:cNvPr id="9" name="Picture 8">
            <a:extLst>
              <a:ext uri="{FF2B5EF4-FFF2-40B4-BE49-F238E27FC236}">
                <a16:creationId xmlns:a16="http://schemas.microsoft.com/office/drawing/2014/main" id="{F28F866C-C466-B58A-D901-18E5519496D0}"/>
              </a:ext>
            </a:extLst>
          </p:cNvPr>
          <p:cNvPicPr>
            <a:picLocks noChangeAspect="1"/>
          </p:cNvPicPr>
          <p:nvPr/>
        </p:nvPicPr>
        <p:blipFill>
          <a:blip r:embed="rId4"/>
          <a:stretch>
            <a:fillRect/>
          </a:stretch>
        </p:blipFill>
        <p:spPr>
          <a:xfrm>
            <a:off x="1389888" y="3064063"/>
            <a:ext cx="4073235" cy="1207389"/>
          </a:xfrm>
          <a:prstGeom prst="rect">
            <a:avLst/>
          </a:prstGeom>
        </p:spPr>
      </p:pic>
      <p:pic>
        <p:nvPicPr>
          <p:cNvPr id="10" name="Picture 9">
            <a:extLst>
              <a:ext uri="{FF2B5EF4-FFF2-40B4-BE49-F238E27FC236}">
                <a16:creationId xmlns:a16="http://schemas.microsoft.com/office/drawing/2014/main" id="{4053F9AD-BF5A-CE6E-D671-B51C010EB2F5}"/>
              </a:ext>
            </a:extLst>
          </p:cNvPr>
          <p:cNvPicPr>
            <a:picLocks noChangeAspect="1"/>
          </p:cNvPicPr>
          <p:nvPr/>
        </p:nvPicPr>
        <p:blipFill>
          <a:blip r:embed="rId5"/>
          <a:stretch>
            <a:fillRect/>
          </a:stretch>
        </p:blipFill>
        <p:spPr>
          <a:xfrm>
            <a:off x="1389888" y="4581403"/>
            <a:ext cx="3532822" cy="1207388"/>
          </a:xfrm>
          <a:prstGeom prst="rect">
            <a:avLst/>
          </a:prstGeom>
        </p:spPr>
      </p:pic>
      <p:pic>
        <p:nvPicPr>
          <p:cNvPr id="11" name="Picture 10">
            <a:extLst>
              <a:ext uri="{FF2B5EF4-FFF2-40B4-BE49-F238E27FC236}">
                <a16:creationId xmlns:a16="http://schemas.microsoft.com/office/drawing/2014/main" id="{00A5BEE9-324B-9668-1077-9A817C83C383}"/>
              </a:ext>
            </a:extLst>
          </p:cNvPr>
          <p:cNvPicPr>
            <a:picLocks noChangeAspect="1"/>
          </p:cNvPicPr>
          <p:nvPr/>
        </p:nvPicPr>
        <p:blipFill>
          <a:blip r:embed="rId6"/>
          <a:stretch>
            <a:fillRect/>
          </a:stretch>
        </p:blipFill>
        <p:spPr>
          <a:xfrm>
            <a:off x="6096000" y="4654371"/>
            <a:ext cx="3285744" cy="1207388"/>
          </a:xfrm>
          <a:prstGeom prst="rect">
            <a:avLst/>
          </a:prstGeom>
        </p:spPr>
      </p:pic>
    </p:spTree>
    <p:extLst>
      <p:ext uri="{BB962C8B-B14F-4D97-AF65-F5344CB8AC3E}">
        <p14:creationId xmlns:p14="http://schemas.microsoft.com/office/powerpoint/2010/main" val="62113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Mô</a:t>
            </a:r>
            <a:r>
              <a:rPr lang="en-US" dirty="0"/>
              <a:t> </a:t>
            </a:r>
            <a:r>
              <a:rPr lang="en-US" dirty="0" err="1"/>
              <a:t>hình</a:t>
            </a:r>
            <a:r>
              <a:rPr lang="en-US" dirty="0"/>
              <a:t> </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r>
              <a:rPr lang="en-US" dirty="0"/>
              <a:t>Text </a:t>
            </a:r>
            <a:r>
              <a:rPr lang="en-US" dirty="0" err="1"/>
              <a:t>Recgnition</a:t>
            </a:r>
            <a:endParaRPr lang="en-US" dirty="0"/>
          </a:p>
          <a:p>
            <a:pPr lvl="1"/>
            <a:r>
              <a:rPr lang="en-US" dirty="0" err="1"/>
              <a:t>Nhóm</a:t>
            </a:r>
            <a:r>
              <a:rPr lang="en-US" dirty="0"/>
              <a:t> </a:t>
            </a:r>
            <a:r>
              <a:rPr lang="en-US" dirty="0" err="1"/>
              <a:t>sử</a:t>
            </a:r>
            <a:r>
              <a:rPr lang="en-US" dirty="0"/>
              <a:t> </a:t>
            </a:r>
            <a:r>
              <a:rPr lang="en-US" dirty="0" err="1"/>
              <a:t>dụng</a:t>
            </a:r>
            <a:r>
              <a:rPr lang="en-US" dirty="0"/>
              <a:t> CRNN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CNN, RNN </a:t>
            </a:r>
            <a:r>
              <a:rPr lang="en-US" dirty="0" err="1"/>
              <a:t>và</a:t>
            </a:r>
            <a:r>
              <a:rPr lang="en-US" dirty="0"/>
              <a:t> CTC (</a:t>
            </a:r>
            <a:r>
              <a:rPr lang="en-US" b="1" dirty="0"/>
              <a:t>Connectionist Temporal Classification</a:t>
            </a:r>
            <a:r>
              <a:rPr lang="en-US" dirty="0"/>
              <a:t>) </a:t>
            </a:r>
            <a:r>
              <a:rPr lang="en-US" dirty="0" err="1"/>
              <a:t>cho</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nhận</a:t>
            </a:r>
            <a:r>
              <a:rPr lang="en-US" dirty="0"/>
              <a:t> </a:t>
            </a:r>
            <a:r>
              <a:rPr lang="en-US" dirty="0" err="1"/>
              <a:t>dạng</a:t>
            </a:r>
            <a:r>
              <a:rPr lang="en-US" dirty="0"/>
              <a:t> </a:t>
            </a:r>
            <a:r>
              <a:rPr lang="en-US" dirty="0" err="1"/>
              <a:t>chuỗi</a:t>
            </a:r>
            <a:r>
              <a:rPr lang="en-US" dirty="0"/>
              <a:t> </a:t>
            </a:r>
            <a:r>
              <a:rPr lang="en-US" dirty="0" err="1"/>
              <a:t>dựa</a:t>
            </a:r>
            <a:r>
              <a:rPr lang="en-US" dirty="0"/>
              <a:t> </a:t>
            </a:r>
            <a:r>
              <a:rPr lang="en-US" dirty="0" err="1"/>
              <a:t>trên</a:t>
            </a:r>
            <a:r>
              <a:rPr lang="en-US" dirty="0"/>
              <a:t> </a:t>
            </a:r>
            <a:r>
              <a:rPr lang="en-US" dirty="0" err="1"/>
              <a:t>hình</a:t>
            </a:r>
            <a:r>
              <a:rPr lang="en-US" dirty="0"/>
              <a:t> </a:t>
            </a:r>
            <a:r>
              <a:rPr lang="en-US" dirty="0" err="1"/>
              <a:t>ảnh</a:t>
            </a:r>
            <a:r>
              <a:rPr lang="en-US" dirty="0"/>
              <a:t>, </a:t>
            </a:r>
            <a:r>
              <a:rPr lang="en-US" dirty="0" err="1"/>
              <a:t>như</a:t>
            </a:r>
            <a:r>
              <a:rPr lang="en-US" dirty="0"/>
              <a:t> </a:t>
            </a:r>
            <a:r>
              <a:rPr lang="en-US" dirty="0" err="1"/>
              <a:t>nhận</a:t>
            </a:r>
            <a:r>
              <a:rPr lang="en-US" dirty="0"/>
              <a:t> </a:t>
            </a:r>
            <a:r>
              <a:rPr lang="en-US" dirty="0" err="1"/>
              <a:t>dạng</a:t>
            </a:r>
            <a:r>
              <a:rPr lang="en-US" dirty="0"/>
              <a:t> </a:t>
            </a:r>
            <a:r>
              <a:rPr lang="en-US" dirty="0" err="1"/>
              <a:t>văn</a:t>
            </a:r>
            <a:r>
              <a:rPr lang="en-US" dirty="0"/>
              <a:t> </a:t>
            </a:r>
            <a:r>
              <a:rPr lang="en-US" dirty="0" err="1"/>
              <a:t>bản</a:t>
            </a:r>
            <a:r>
              <a:rPr lang="en-US" dirty="0"/>
              <a:t>. </a:t>
            </a:r>
            <a:r>
              <a:rPr lang="en-US" dirty="0" err="1"/>
              <a:t>Kiến</a:t>
            </a:r>
            <a:r>
              <a:rPr lang="en-US" dirty="0"/>
              <a:t> </a:t>
            </a:r>
            <a:r>
              <a:rPr lang="en-US" dirty="0" err="1"/>
              <a:t>trúc</a:t>
            </a:r>
            <a:r>
              <a:rPr lang="en-US" dirty="0"/>
              <a:t> </a:t>
            </a:r>
            <a:r>
              <a:rPr lang="en-US" dirty="0" err="1"/>
              <a:t>mạng</a:t>
            </a:r>
            <a:r>
              <a:rPr lang="en-US" dirty="0"/>
              <a:t> </a:t>
            </a:r>
            <a:r>
              <a:rPr lang="en-US" dirty="0" err="1"/>
              <a:t>đã</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bài</a:t>
            </a:r>
            <a:r>
              <a:rPr lang="en-US" dirty="0"/>
              <a:t> </a:t>
            </a:r>
            <a:r>
              <a:rPr lang="en-US" dirty="0" err="1"/>
              <a:t>báo</a:t>
            </a:r>
            <a:r>
              <a:rPr lang="en-US" dirty="0"/>
              <a:t> An End-to-End Trainable Neural Network for Image-based Sequence Recognition and Its Application to Scene Text Recognition.</a:t>
            </a:r>
          </a:p>
          <a:p>
            <a:pPr lvl="1"/>
            <a:r>
              <a:rPr lang="en-US" dirty="0" err="1"/>
              <a:t>Mô</a:t>
            </a:r>
            <a:r>
              <a:rPr lang="en-US" dirty="0"/>
              <a:t> </a:t>
            </a:r>
            <a:r>
              <a:rPr lang="en-US" dirty="0" err="1"/>
              <a:t>Hình</a:t>
            </a:r>
            <a:r>
              <a:rPr lang="en-US" dirty="0"/>
              <a:t> </a:t>
            </a:r>
            <a:r>
              <a:rPr lang="en-US" dirty="0" err="1"/>
              <a:t>gồm</a:t>
            </a:r>
            <a:r>
              <a:rPr lang="en-US" dirty="0"/>
              <a:t> 3 </a:t>
            </a:r>
            <a:r>
              <a:rPr lang="en-US" dirty="0" err="1"/>
              <a:t>thành</a:t>
            </a:r>
            <a:r>
              <a:rPr lang="en-US" dirty="0"/>
              <a:t> </a:t>
            </a:r>
            <a:r>
              <a:rPr lang="en-US" dirty="0" err="1"/>
              <a:t>phần</a:t>
            </a:r>
            <a:r>
              <a:rPr lang="en-US" dirty="0"/>
              <a:t> </a:t>
            </a:r>
            <a:r>
              <a:rPr lang="en-US" dirty="0" err="1"/>
              <a:t>chính</a:t>
            </a:r>
            <a:r>
              <a:rPr lang="en-US" dirty="0"/>
              <a:t>:</a:t>
            </a:r>
          </a:p>
          <a:p>
            <a:pPr marL="342900" lvl="1" indent="0">
              <a:buNone/>
            </a:pPr>
            <a:endParaRPr lang="en-US" dirty="0"/>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r>
              <a:rPr lang="vi-VN" noProof="1"/>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fld id="{D1FCD12F-E63C-42F6-B476-94C4C24D072D}" type="slidenum">
              <a:rPr lang="vi-VN" noProof="1" smtClean="0"/>
              <a:pPr/>
              <a:t>4</a:t>
            </a:fld>
            <a:endParaRPr lang="vi-VN" noProof="1"/>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127" y="3577054"/>
            <a:ext cx="6719454" cy="2553393"/>
          </a:xfrm>
          <a:prstGeom prst="rect">
            <a:avLst/>
          </a:prstGeom>
        </p:spPr>
      </p:pic>
    </p:spTree>
    <p:extLst>
      <p:ext uri="{BB962C8B-B14F-4D97-AF65-F5344CB8AC3E}">
        <p14:creationId xmlns:p14="http://schemas.microsoft.com/office/powerpoint/2010/main" val="258690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Mô</a:t>
            </a:r>
            <a:r>
              <a:rPr lang="en-US" dirty="0"/>
              <a:t> </a:t>
            </a:r>
            <a:r>
              <a:rPr lang="en-US" dirty="0" err="1"/>
              <a:t>hình</a:t>
            </a:r>
            <a:r>
              <a:rPr lang="en-US" dirty="0"/>
              <a:t> </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pPr marL="0" indent="0">
              <a:buNone/>
            </a:pPr>
            <a:r>
              <a:rPr lang="en-US" b="1" dirty="0"/>
              <a:t>1. Feature Sequence Extraction </a:t>
            </a:r>
            <a:r>
              <a:rPr lang="en-US" b="1" dirty="0" err="1"/>
              <a:t>với</a:t>
            </a:r>
            <a:r>
              <a:rPr lang="en-US" b="1" dirty="0"/>
              <a:t> Convolution layers</a:t>
            </a:r>
            <a:endParaRPr lang="en-US" dirty="0"/>
          </a:p>
          <a:p>
            <a:pPr lvl="1"/>
            <a:r>
              <a:rPr lang="vi-VN" dirty="0"/>
              <a:t>Mục tiêu: trích chọn các đặc trưng của ảnh</a:t>
            </a:r>
            <a:endParaRPr lang="en-US" dirty="0"/>
          </a:p>
          <a:p>
            <a:pPr lvl="1"/>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mạng</a:t>
            </a:r>
            <a:r>
              <a:rPr lang="en-US" dirty="0"/>
              <a:t>.</a:t>
            </a:r>
            <a:r>
              <a:rPr lang="vi-VN" dirty="0"/>
              <a:t> </a:t>
            </a:r>
            <a:r>
              <a:rPr lang="en-US" dirty="0"/>
              <a:t>T</a:t>
            </a:r>
            <a:r>
              <a:rPr lang="vi-VN" dirty="0"/>
              <a:t>a </a:t>
            </a:r>
            <a:r>
              <a:rPr lang="en-US" dirty="0" err="1"/>
              <a:t>có</a:t>
            </a:r>
            <a:r>
              <a:rPr lang="en-US" dirty="0"/>
              <a:t> </a:t>
            </a:r>
            <a:r>
              <a:rPr lang="en-US" dirty="0" err="1"/>
              <a:t>thể</a:t>
            </a:r>
            <a:r>
              <a:rPr lang="en-US" dirty="0"/>
              <a:t> </a:t>
            </a:r>
            <a:r>
              <a:rPr lang="vi-VN" dirty="0"/>
              <a:t>sử dụng một số model CNN chuẩn như VGG, ResNet làm backbone</a:t>
            </a:r>
            <a:endParaRPr lang="en-US" dirty="0"/>
          </a:p>
          <a:p>
            <a:pPr lvl="1"/>
            <a:r>
              <a:rPr lang="en-US" dirty="0"/>
              <a:t>Output </a:t>
            </a:r>
            <a:r>
              <a:rPr lang="en-US" dirty="0" err="1"/>
              <a:t>sẽ</a:t>
            </a:r>
            <a:r>
              <a:rPr lang="en-US" dirty="0"/>
              <a:t> </a:t>
            </a:r>
            <a:r>
              <a:rPr lang="en-US" dirty="0" err="1"/>
              <a:t>là</a:t>
            </a:r>
            <a:r>
              <a:rPr lang="en-US" dirty="0"/>
              <a:t> </a:t>
            </a:r>
            <a:r>
              <a:rPr lang="en-US" dirty="0" err="1"/>
              <a:t>các</a:t>
            </a:r>
            <a:r>
              <a:rPr lang="en-US" dirty="0"/>
              <a:t> feature maps. </a:t>
            </a:r>
            <a:r>
              <a:rPr lang="en-US" dirty="0" err="1"/>
              <a:t>Từ</a:t>
            </a:r>
            <a:r>
              <a:rPr lang="en-US" dirty="0"/>
              <a:t> feature maps, ta </a:t>
            </a:r>
            <a:r>
              <a:rPr lang="en-US" dirty="0" err="1"/>
              <a:t>tạo</a:t>
            </a:r>
            <a:r>
              <a:rPr lang="en-US" dirty="0"/>
              <a:t> </a:t>
            </a:r>
            <a:r>
              <a:rPr lang="en-US" dirty="0" err="1"/>
              <a:t>ra</a:t>
            </a:r>
            <a:r>
              <a:rPr lang="en-US" dirty="0"/>
              <a:t> </a:t>
            </a:r>
            <a:r>
              <a:rPr lang="en-US" dirty="0" err="1"/>
              <a:t>một</a:t>
            </a:r>
            <a:r>
              <a:rPr lang="en-US" dirty="0"/>
              <a:t> </a:t>
            </a:r>
            <a:r>
              <a:rPr lang="en-US" dirty="0" err="1"/>
              <a:t>chuỗi</a:t>
            </a:r>
            <a:r>
              <a:rPr lang="en-US" dirty="0"/>
              <a:t> </a:t>
            </a:r>
            <a:r>
              <a:rPr lang="en-US" dirty="0" err="1"/>
              <a:t>các</a:t>
            </a:r>
            <a:r>
              <a:rPr lang="en-US" dirty="0"/>
              <a:t> features vector. </a:t>
            </a:r>
            <a:r>
              <a:rPr lang="en-US" dirty="0" err="1"/>
              <a:t>bằng</a:t>
            </a:r>
            <a:r>
              <a:rPr lang="en-US" dirty="0"/>
              <a:t> </a:t>
            </a:r>
            <a:r>
              <a:rPr lang="en-US" dirty="0" err="1"/>
              <a:t>cách</a:t>
            </a:r>
            <a:r>
              <a:rPr lang="en-US" dirty="0"/>
              <a:t> reshape matrix </a:t>
            </a:r>
            <a:r>
              <a:rPr lang="en-US" dirty="0" err="1"/>
              <a:t>thành</a:t>
            </a:r>
            <a:r>
              <a:rPr lang="en-US" dirty="0"/>
              <a:t> feature vector </a:t>
            </a:r>
            <a:r>
              <a:rPr lang="en-US" dirty="0" err="1"/>
              <a:t>để</a:t>
            </a:r>
            <a:r>
              <a:rPr lang="en-US" dirty="0"/>
              <a:t> </a:t>
            </a:r>
            <a:r>
              <a:rPr lang="en-US" dirty="0" err="1"/>
              <a:t>cho</a:t>
            </a:r>
            <a:r>
              <a:rPr lang="en-US" dirty="0"/>
              <a:t> </a:t>
            </a:r>
            <a:r>
              <a:rPr lang="en-US" dirty="0" err="1"/>
              <a:t>bước</a:t>
            </a:r>
            <a:r>
              <a:rPr lang="en-US" dirty="0"/>
              <a:t> </a:t>
            </a:r>
            <a:r>
              <a:rPr lang="en-US" dirty="0" err="1"/>
              <a:t>tiếp</a:t>
            </a:r>
            <a:r>
              <a:rPr lang="en-US" dirty="0"/>
              <a:t> </a:t>
            </a:r>
            <a:r>
              <a:rPr lang="en-US" dirty="0" err="1"/>
              <a:t>theo.</a:t>
            </a:r>
            <a:endParaRPr lang="en-US" dirty="0"/>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CD12F-E63C-42F6-B476-94C4C24D072D}" type="slidenum">
              <a:rPr kumimoji="0" lang="vi-VN" sz="1800" b="1" i="0" u="none" strike="noStrike" kern="1200" cap="none" spc="0" normalizeH="0" baseline="0" noProof="1" smtClean="0">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pic>
        <p:nvPicPr>
          <p:cNvPr id="1026" name="Picture 2" descr="https://images.viblo.asia/full/e19cca5d-0cf0-4380-82eb-7fb20be334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084" y="3451532"/>
            <a:ext cx="487680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785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Mô</a:t>
            </a:r>
            <a:r>
              <a:rPr lang="en-US" dirty="0"/>
              <a:t> </a:t>
            </a:r>
            <a:r>
              <a:rPr lang="en-US" dirty="0" err="1"/>
              <a:t>hình</a:t>
            </a:r>
            <a:r>
              <a:rPr lang="en-US" dirty="0"/>
              <a:t> </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pPr marL="0" indent="0">
              <a:buNone/>
            </a:pPr>
            <a:r>
              <a:rPr lang="en-US" b="1" dirty="0"/>
              <a:t>2. Sequence Labeling </a:t>
            </a:r>
            <a:r>
              <a:rPr lang="en-US" b="1" dirty="0" err="1"/>
              <a:t>với</a:t>
            </a:r>
            <a:r>
              <a:rPr lang="en-US" b="1" dirty="0"/>
              <a:t> Recurrent layers</a:t>
            </a:r>
          </a:p>
          <a:p>
            <a:pPr lvl="1"/>
            <a:r>
              <a:rPr lang="vi-VN" dirty="0"/>
              <a:t>Mục tiêu: đưa ra dự đoán phân bố nhãn cho từng frame một.</a:t>
            </a:r>
            <a:endParaRPr lang="en-US" dirty="0"/>
          </a:p>
          <a:p>
            <a:pPr lvl="1"/>
            <a:r>
              <a:rPr lang="en-US" dirty="0" err="1"/>
              <a:t>Trong</a:t>
            </a:r>
            <a:r>
              <a:rPr lang="en-US" dirty="0"/>
              <a:t> </a:t>
            </a:r>
            <a:r>
              <a:rPr lang="en-US" dirty="0" err="1"/>
              <a:t>phần</a:t>
            </a:r>
            <a:r>
              <a:rPr lang="en-US" dirty="0"/>
              <a:t> </a:t>
            </a:r>
            <a:r>
              <a:rPr lang="en-US" dirty="0" err="1"/>
              <a:t>này</a:t>
            </a:r>
            <a:r>
              <a:rPr lang="en-US" dirty="0"/>
              <a:t>, </a:t>
            </a:r>
            <a:r>
              <a:rPr lang="en-US" dirty="0" err="1"/>
              <a:t>từ</a:t>
            </a:r>
            <a:r>
              <a:rPr lang="en-US" dirty="0"/>
              <a:t> </a:t>
            </a:r>
            <a:r>
              <a:rPr lang="en-US" dirty="0" err="1"/>
              <a:t>các</a:t>
            </a:r>
            <a:r>
              <a:rPr lang="en-US" dirty="0"/>
              <a:t> feature vector x1, x2, … </a:t>
            </a:r>
            <a:r>
              <a:rPr lang="en-US" dirty="0" err="1"/>
              <a:t>xT</a:t>
            </a:r>
            <a:r>
              <a:rPr lang="en-US" dirty="0"/>
              <a:t> ở </a:t>
            </a:r>
            <a:r>
              <a:rPr lang="en-US" dirty="0" err="1"/>
              <a:t>bên</a:t>
            </a:r>
            <a:r>
              <a:rPr lang="en-US" dirty="0"/>
              <a:t> </a:t>
            </a:r>
            <a:r>
              <a:rPr lang="en-US" dirty="0" err="1"/>
              <a:t>trước</a:t>
            </a:r>
            <a:r>
              <a:rPr lang="en-US" dirty="0"/>
              <a:t>, ta </a:t>
            </a:r>
            <a:r>
              <a:rPr lang="en-US" dirty="0" err="1"/>
              <a:t>sẽ</a:t>
            </a:r>
            <a:r>
              <a:rPr lang="en-US" dirty="0"/>
              <a:t> output </a:t>
            </a:r>
            <a:r>
              <a:rPr lang="en-US" dirty="0" err="1"/>
              <a:t>ra</a:t>
            </a:r>
            <a:r>
              <a:rPr lang="en-US" dirty="0"/>
              <a:t> </a:t>
            </a:r>
            <a:r>
              <a:rPr lang="en-US" dirty="0" err="1"/>
              <a:t>một</a:t>
            </a:r>
            <a:r>
              <a:rPr lang="en-US" dirty="0"/>
              <a:t> </a:t>
            </a:r>
            <a:r>
              <a:rPr lang="en-US" dirty="0" err="1"/>
              <a:t>phân</a:t>
            </a:r>
            <a:r>
              <a:rPr lang="en-US" dirty="0"/>
              <a:t> </a:t>
            </a:r>
            <a:r>
              <a:rPr lang="en-US" dirty="0" err="1"/>
              <a:t>phối</a:t>
            </a:r>
            <a:r>
              <a:rPr lang="en-US" dirty="0"/>
              <a:t> </a:t>
            </a:r>
            <a:r>
              <a:rPr lang="en-US" dirty="0" err="1"/>
              <a:t>nhãn</a:t>
            </a:r>
            <a:r>
              <a:rPr lang="en-US" dirty="0"/>
              <a:t> </a:t>
            </a:r>
            <a:r>
              <a:rPr lang="en-US" dirty="0" err="1"/>
              <a:t>yt</a:t>
            </a:r>
            <a:r>
              <a:rPr lang="en-US" dirty="0"/>
              <a:t> </a:t>
            </a:r>
            <a:r>
              <a:rPr lang="en-US" dirty="0" err="1"/>
              <a:t>cho</a:t>
            </a:r>
            <a:r>
              <a:rPr lang="en-US" dirty="0"/>
              <a:t> </a:t>
            </a:r>
            <a:r>
              <a:rPr lang="en-US" dirty="0" err="1"/>
              <a:t>từng</a:t>
            </a:r>
            <a:r>
              <a:rPr lang="en-US" dirty="0"/>
              <a:t> frame</a:t>
            </a:r>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CD12F-E63C-42F6-B476-94C4C24D072D}" type="slidenum">
              <a:rPr kumimoji="0" lang="vi-VN" sz="1800" b="1" i="0" u="none" strike="noStrike" kern="1200" cap="none" spc="0" normalizeH="0" baseline="0" noProof="1" smtClean="0">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pic>
        <p:nvPicPr>
          <p:cNvPr id="2050" name="Picture 2" descr="SuNT's Blog | AI in Pract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258" y="2542637"/>
            <a:ext cx="5686425"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82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err="1"/>
              <a:t>Mô</a:t>
            </a:r>
            <a:r>
              <a:rPr lang="en-US" dirty="0"/>
              <a:t> </a:t>
            </a:r>
            <a:r>
              <a:rPr lang="en-US" dirty="0" err="1"/>
              <a:t>hình</a:t>
            </a:r>
            <a:r>
              <a:rPr lang="en-US" dirty="0"/>
              <a:t> </a:t>
            </a:r>
          </a:p>
        </p:txBody>
      </p:sp>
      <p:sp>
        <p:nvSpPr>
          <p:cNvPr id="3" name="Content Placeholder 2">
            <a:extLst>
              <a:ext uri="{FF2B5EF4-FFF2-40B4-BE49-F238E27FC236}">
                <a16:creationId xmlns:a16="http://schemas.microsoft.com/office/drawing/2014/main" id="{365FF45F-DD2D-4C1D-A6D1-7D78C5FD0EEB}"/>
              </a:ext>
            </a:extLst>
          </p:cNvPr>
          <p:cNvSpPr>
            <a:spLocks noGrp="1"/>
          </p:cNvSpPr>
          <p:nvPr>
            <p:ph idx="1"/>
          </p:nvPr>
        </p:nvSpPr>
        <p:spPr>
          <a:xfrm>
            <a:off x="434110" y="925296"/>
            <a:ext cx="11342255" cy="5303517"/>
          </a:xfrm>
        </p:spPr>
        <p:txBody>
          <a:bodyPr/>
          <a:lstStyle/>
          <a:p>
            <a:pPr marL="0" indent="0">
              <a:buNone/>
            </a:pPr>
            <a:r>
              <a:rPr lang="en-US" b="1" dirty="0"/>
              <a:t>3. Transcription layers</a:t>
            </a:r>
          </a:p>
          <a:p>
            <a:pPr lvl="1"/>
            <a:r>
              <a:rPr lang="en-US" dirty="0" err="1"/>
              <a:t>Mục</a:t>
            </a:r>
            <a:r>
              <a:rPr lang="en-US" dirty="0"/>
              <a:t> </a:t>
            </a:r>
            <a:r>
              <a:rPr lang="en-US" dirty="0" err="1"/>
              <a:t>tiêu</a:t>
            </a:r>
            <a:r>
              <a:rPr lang="en-US" dirty="0"/>
              <a:t> </a:t>
            </a:r>
            <a:r>
              <a:rPr lang="en-US" dirty="0" err="1"/>
              <a:t>là</a:t>
            </a:r>
            <a:r>
              <a:rPr lang="en-US" dirty="0"/>
              <a:t> </a:t>
            </a:r>
            <a:r>
              <a:rPr lang="en-US" dirty="0" err="1"/>
              <a:t>chuyển</a:t>
            </a:r>
            <a:r>
              <a:rPr lang="en-US" dirty="0"/>
              <a:t> per-frame prediction </a:t>
            </a:r>
            <a:r>
              <a:rPr lang="en-US" dirty="0" err="1"/>
              <a:t>của</a:t>
            </a:r>
            <a:r>
              <a:rPr lang="en-US" dirty="0"/>
              <a:t> RNN </a:t>
            </a:r>
            <a:r>
              <a:rPr lang="en-US" dirty="0" err="1"/>
              <a:t>thành</a:t>
            </a:r>
            <a:r>
              <a:rPr lang="en-US" dirty="0"/>
              <a:t> final predicted sequence</a:t>
            </a:r>
          </a:p>
          <a:p>
            <a:pPr lvl="1"/>
            <a:r>
              <a:rPr lang="en-US" dirty="0"/>
              <a:t>Ta </a:t>
            </a:r>
            <a:r>
              <a:rPr lang="en-US" dirty="0" err="1"/>
              <a:t>sẽ</a:t>
            </a:r>
            <a:r>
              <a:rPr lang="en-US" dirty="0"/>
              <a:t> </a:t>
            </a:r>
            <a:r>
              <a:rPr lang="en-US" dirty="0" err="1"/>
              <a:t>sử</a:t>
            </a:r>
            <a:r>
              <a:rPr lang="en-US" dirty="0"/>
              <a:t> </a:t>
            </a:r>
            <a:r>
              <a:rPr lang="en-US" dirty="0" err="1"/>
              <a:t>dụng</a:t>
            </a:r>
            <a:r>
              <a:rPr lang="en-US" dirty="0"/>
              <a:t> CTC. CTC loss </a:t>
            </a:r>
            <a:r>
              <a:rPr lang="en-US" dirty="0" err="1"/>
              <a:t>tức</a:t>
            </a:r>
            <a:r>
              <a:rPr lang="en-US" dirty="0"/>
              <a:t> Connectionist Temporal Classification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toán</a:t>
            </a:r>
          </a:p>
          <a:p>
            <a:pPr lvl="1"/>
            <a:r>
              <a:rPr lang="en-US" dirty="0" err="1"/>
              <a:t>Xác</a:t>
            </a:r>
            <a:r>
              <a:rPr lang="en-US" dirty="0"/>
              <a:t> </a:t>
            </a:r>
            <a:r>
              <a:rPr lang="en-US" dirty="0" err="1"/>
              <a:t>suất</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cho</a:t>
            </a:r>
            <a:r>
              <a:rPr lang="en-US" dirty="0"/>
              <a:t> 1 label sequence </a:t>
            </a:r>
            <a:r>
              <a:rPr lang="en-US" dirty="0" err="1"/>
              <a:t>dựa</a:t>
            </a:r>
            <a:r>
              <a:rPr lang="en-US" dirty="0"/>
              <a:t> </a:t>
            </a:r>
            <a:r>
              <a:rPr lang="en-US" dirty="0" err="1"/>
              <a:t>vào</a:t>
            </a:r>
            <a:r>
              <a:rPr lang="en-US" dirty="0"/>
              <a:t> per-frame predictions y = y1, . . . , </a:t>
            </a:r>
            <a:r>
              <a:rPr lang="en-US" dirty="0" err="1"/>
              <a:t>yT</a:t>
            </a:r>
            <a:r>
              <a:rPr lang="en-US" dirty="0"/>
              <a:t> , </a:t>
            </a:r>
            <a:r>
              <a:rPr lang="en-US" dirty="0" err="1"/>
              <a:t>và</a:t>
            </a:r>
            <a:r>
              <a:rPr lang="en-US" dirty="0"/>
              <a:t> </a:t>
            </a:r>
            <a:r>
              <a:rPr lang="en-US" dirty="0" err="1"/>
              <a:t>phớt</a:t>
            </a:r>
            <a:r>
              <a:rPr lang="en-US" dirty="0"/>
              <a:t> </a:t>
            </a:r>
            <a:r>
              <a:rPr lang="en-US" dirty="0" err="1"/>
              <a:t>lờ</a:t>
            </a:r>
            <a:r>
              <a:rPr lang="en-US" dirty="0"/>
              <a:t> </a:t>
            </a:r>
            <a:r>
              <a:rPr lang="en-US" dirty="0" err="1"/>
              <a:t>vị</a:t>
            </a:r>
            <a:r>
              <a:rPr lang="en-US" dirty="0"/>
              <a:t> </a:t>
            </a:r>
            <a:r>
              <a:rPr lang="en-US" dirty="0" err="1"/>
              <a:t>trí</a:t>
            </a:r>
            <a:r>
              <a:rPr lang="en-US" dirty="0"/>
              <a:t> </a:t>
            </a:r>
            <a:r>
              <a:rPr lang="en-US" dirty="0" err="1"/>
              <a:t>mà</a:t>
            </a:r>
            <a:r>
              <a:rPr lang="en-US" dirty="0"/>
              <a:t> </a:t>
            </a:r>
            <a:r>
              <a:rPr lang="en-US" dirty="0" err="1"/>
              <a:t>từng</a:t>
            </a:r>
            <a:r>
              <a:rPr lang="en-US" dirty="0"/>
              <a:t> label </a:t>
            </a:r>
            <a:r>
              <a:rPr lang="en-US" dirty="0" err="1"/>
              <a:t>được</a:t>
            </a:r>
            <a:r>
              <a:rPr lang="en-US" dirty="0"/>
              <a:t> </a:t>
            </a:r>
            <a:r>
              <a:rPr lang="en-US" dirty="0" err="1"/>
              <a:t>đặt</a:t>
            </a:r>
            <a:r>
              <a:rPr lang="en-US" dirty="0"/>
              <a:t> ở sequence </a:t>
            </a:r>
            <a:r>
              <a:rPr lang="en-US" dirty="0" err="1"/>
              <a:t>đó</a:t>
            </a:r>
            <a:endParaRPr lang="en-US" dirty="0"/>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CD12F-E63C-42F6-B476-94C4C24D072D}" type="slidenum">
              <a:rPr kumimoji="0" lang="vi-VN" sz="1800" b="1" i="0" u="none" strike="noStrike" kern="1200" cap="none" spc="0" normalizeH="0" baseline="0" noProof="1" smtClean="0">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sp>
        <p:nvSpPr>
          <p:cNvPr id="6" name="AutoShape 2" descr="Nhận diện text trong hình ảnh với CRNN+CT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Nhận diện text trong hình ảnh với CRNN+CT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233" y="4689552"/>
            <a:ext cx="5115639" cy="1105054"/>
          </a:xfrm>
          <a:prstGeom prst="rect">
            <a:avLst/>
          </a:prstGeom>
        </p:spPr>
      </p:pic>
    </p:spTree>
    <p:extLst>
      <p:ext uri="{BB962C8B-B14F-4D97-AF65-F5344CB8AC3E}">
        <p14:creationId xmlns:p14="http://schemas.microsoft.com/office/powerpoint/2010/main" val="299744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1AF-EE27-40E0-91AA-7AD6503C1E47}"/>
              </a:ext>
            </a:extLst>
          </p:cNvPr>
          <p:cNvSpPr>
            <a:spLocks noGrp="1"/>
          </p:cNvSpPr>
          <p:nvPr>
            <p:ph type="title"/>
          </p:nvPr>
        </p:nvSpPr>
        <p:spPr/>
        <p:txBody>
          <a:bodyPr/>
          <a:lstStyle/>
          <a:p>
            <a:r>
              <a:rPr lang="en-US" dirty="0"/>
              <a:t>Architecture </a:t>
            </a:r>
          </a:p>
        </p:txBody>
      </p:sp>
      <p:sp>
        <p:nvSpPr>
          <p:cNvPr id="4" name="Footer Placeholder 3">
            <a:extLst>
              <a:ext uri="{FF2B5EF4-FFF2-40B4-BE49-F238E27FC236}">
                <a16:creationId xmlns:a16="http://schemas.microsoft.com/office/drawing/2014/main" id="{60580A9D-731B-450E-8A81-1DEF040BD7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p>
        </p:txBody>
      </p:sp>
      <p:sp>
        <p:nvSpPr>
          <p:cNvPr id="5" name="Slide Number Placeholder 4">
            <a:extLst>
              <a:ext uri="{FF2B5EF4-FFF2-40B4-BE49-F238E27FC236}">
                <a16:creationId xmlns:a16="http://schemas.microsoft.com/office/drawing/2014/main" id="{0A115231-04B1-4EE5-8552-0DE21CFB0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CD12F-E63C-42F6-B476-94C4C24D072D}" type="slidenum">
              <a:rPr kumimoji="0" lang="vi-VN" sz="1800" b="1" i="0" u="none" strike="noStrike" kern="1200" cap="none" spc="0" normalizeH="0" baseline="0" noProof="1" smtClean="0">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vi-VN" sz="1800" b="1" i="0" u="none" strike="noStrike" kern="1200" cap="none" spc="0" normalizeH="0" baseline="0" noProof="1">
              <a:ln>
                <a:noFill/>
              </a:ln>
              <a:solidFill>
                <a:prstClr val="white"/>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sp>
        <p:nvSpPr>
          <p:cNvPr id="6" name="AutoShape 2" descr="Nhận diện text trong hình ảnh với CRNN+CT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AutoShape 4" descr="Nhận diện text trong hình ảnh với CRNN+CT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Chỗ dành sẵn cho Nội dung 12">
            <a:extLst>
              <a:ext uri="{FF2B5EF4-FFF2-40B4-BE49-F238E27FC236}">
                <a16:creationId xmlns:a16="http://schemas.microsoft.com/office/drawing/2014/main" id="{FBA8AD02-93CC-930B-3A68-A1BEBC7602EF}"/>
              </a:ext>
            </a:extLst>
          </p:cNvPr>
          <p:cNvPicPr>
            <a:picLocks noGrp="1" noChangeAspect="1"/>
          </p:cNvPicPr>
          <p:nvPr>
            <p:ph idx="1"/>
          </p:nvPr>
        </p:nvPicPr>
        <p:blipFill>
          <a:blip r:embed="rId2"/>
          <a:stretch>
            <a:fillRect/>
          </a:stretch>
        </p:blipFill>
        <p:spPr>
          <a:xfrm>
            <a:off x="2742661" y="1016000"/>
            <a:ext cx="6724141" cy="5303838"/>
          </a:xfrm>
        </p:spPr>
      </p:pic>
    </p:spTree>
    <p:extLst>
      <p:ext uri="{BB962C8B-B14F-4D97-AF65-F5344CB8AC3E}">
        <p14:creationId xmlns:p14="http://schemas.microsoft.com/office/powerpoint/2010/main" val="24408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415600" y="593367"/>
            <a:ext cx="2168400" cy="763600"/>
          </a:xfrm>
          <a:prstGeom prst="rect">
            <a:avLst/>
          </a:prstGeom>
        </p:spPr>
        <p:txBody>
          <a:bodyPr spcFirstLastPara="1" vert="horz" wrap="square" lIns="121900" tIns="121900" rIns="121900" bIns="121900" rtlCol="0" anchor="t" anchorCtr="0">
            <a:normAutofit/>
          </a:bodyPr>
          <a:lstStyle/>
          <a:p>
            <a:r>
              <a:rPr lang="vi"/>
              <a:t>CTC loss</a:t>
            </a:r>
            <a:endParaRPr/>
          </a:p>
        </p:txBody>
      </p:sp>
      <p:pic>
        <p:nvPicPr>
          <p:cNvPr id="175" name="Google Shape;175;p23"/>
          <p:cNvPicPr preferRelativeResize="0"/>
          <p:nvPr/>
        </p:nvPicPr>
        <p:blipFill>
          <a:blip r:embed="rId3">
            <a:alphaModFix/>
          </a:blip>
          <a:stretch>
            <a:fillRect/>
          </a:stretch>
        </p:blipFill>
        <p:spPr>
          <a:xfrm>
            <a:off x="2781933" y="367468"/>
            <a:ext cx="7886067" cy="1487833"/>
          </a:xfrm>
          <a:prstGeom prst="rect">
            <a:avLst/>
          </a:prstGeom>
          <a:noFill/>
          <a:ln>
            <a:noFill/>
          </a:ln>
        </p:spPr>
      </p:pic>
      <p:sp>
        <p:nvSpPr>
          <p:cNvPr id="176" name="Google Shape;176;p23"/>
          <p:cNvSpPr/>
          <p:nvPr/>
        </p:nvSpPr>
        <p:spPr>
          <a:xfrm>
            <a:off x="2898900" y="216800"/>
            <a:ext cx="7952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23"/>
          <p:cNvSpPr/>
          <p:nvPr/>
        </p:nvSpPr>
        <p:spPr>
          <a:xfrm>
            <a:off x="3694133" y="216800"/>
            <a:ext cx="8780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178;p23"/>
          <p:cNvSpPr/>
          <p:nvPr/>
        </p:nvSpPr>
        <p:spPr>
          <a:xfrm>
            <a:off x="4572133" y="216784"/>
            <a:ext cx="8780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3"/>
          <p:cNvSpPr/>
          <p:nvPr/>
        </p:nvSpPr>
        <p:spPr>
          <a:xfrm>
            <a:off x="5450133" y="216800"/>
            <a:ext cx="8780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3"/>
          <p:cNvSpPr/>
          <p:nvPr/>
        </p:nvSpPr>
        <p:spPr>
          <a:xfrm>
            <a:off x="6328133" y="216784"/>
            <a:ext cx="8780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3"/>
          <p:cNvSpPr/>
          <p:nvPr/>
        </p:nvSpPr>
        <p:spPr>
          <a:xfrm>
            <a:off x="7206133" y="216784"/>
            <a:ext cx="8780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3"/>
          <p:cNvSpPr/>
          <p:nvPr/>
        </p:nvSpPr>
        <p:spPr>
          <a:xfrm>
            <a:off x="8084133" y="216784"/>
            <a:ext cx="7952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3"/>
          <p:cNvSpPr/>
          <p:nvPr/>
        </p:nvSpPr>
        <p:spPr>
          <a:xfrm>
            <a:off x="8962133" y="216800"/>
            <a:ext cx="795200" cy="1789200"/>
          </a:xfrm>
          <a:prstGeom prst="rect">
            <a:avLst/>
          </a:prstGeom>
          <a:noFill/>
          <a:ln w="7620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184" name="Google Shape;184;p23"/>
          <p:cNvGraphicFramePr/>
          <p:nvPr/>
        </p:nvGraphicFramePr>
        <p:xfrm>
          <a:off x="1808267" y="2159000"/>
          <a:ext cx="8064603" cy="3636987"/>
        </p:xfrm>
        <a:graphic>
          <a:graphicData uri="http://schemas.openxmlformats.org/drawingml/2006/table">
            <a:tbl>
              <a:tblPr>
                <a:noFill/>
              </a:tblPr>
              <a:tblGrid>
                <a:gridCol w="896067">
                  <a:extLst>
                    <a:ext uri="{9D8B030D-6E8A-4147-A177-3AD203B41FA5}">
                      <a16:colId xmlns:a16="http://schemas.microsoft.com/office/drawing/2014/main" val="20000"/>
                    </a:ext>
                  </a:extLst>
                </a:gridCol>
                <a:gridCol w="896067">
                  <a:extLst>
                    <a:ext uri="{9D8B030D-6E8A-4147-A177-3AD203B41FA5}">
                      <a16:colId xmlns:a16="http://schemas.microsoft.com/office/drawing/2014/main" val="20001"/>
                    </a:ext>
                  </a:extLst>
                </a:gridCol>
                <a:gridCol w="896067">
                  <a:extLst>
                    <a:ext uri="{9D8B030D-6E8A-4147-A177-3AD203B41FA5}">
                      <a16:colId xmlns:a16="http://schemas.microsoft.com/office/drawing/2014/main" val="20002"/>
                    </a:ext>
                  </a:extLst>
                </a:gridCol>
                <a:gridCol w="896067">
                  <a:extLst>
                    <a:ext uri="{9D8B030D-6E8A-4147-A177-3AD203B41FA5}">
                      <a16:colId xmlns:a16="http://schemas.microsoft.com/office/drawing/2014/main" val="20003"/>
                    </a:ext>
                  </a:extLst>
                </a:gridCol>
                <a:gridCol w="896067">
                  <a:extLst>
                    <a:ext uri="{9D8B030D-6E8A-4147-A177-3AD203B41FA5}">
                      <a16:colId xmlns:a16="http://schemas.microsoft.com/office/drawing/2014/main" val="20004"/>
                    </a:ext>
                  </a:extLst>
                </a:gridCol>
                <a:gridCol w="896067">
                  <a:extLst>
                    <a:ext uri="{9D8B030D-6E8A-4147-A177-3AD203B41FA5}">
                      <a16:colId xmlns:a16="http://schemas.microsoft.com/office/drawing/2014/main" val="20005"/>
                    </a:ext>
                  </a:extLst>
                </a:gridCol>
                <a:gridCol w="896067">
                  <a:extLst>
                    <a:ext uri="{9D8B030D-6E8A-4147-A177-3AD203B41FA5}">
                      <a16:colId xmlns:a16="http://schemas.microsoft.com/office/drawing/2014/main" val="20006"/>
                    </a:ext>
                  </a:extLst>
                </a:gridCol>
                <a:gridCol w="896067">
                  <a:extLst>
                    <a:ext uri="{9D8B030D-6E8A-4147-A177-3AD203B41FA5}">
                      <a16:colId xmlns:a16="http://schemas.microsoft.com/office/drawing/2014/main" val="20007"/>
                    </a:ext>
                  </a:extLst>
                </a:gridCol>
                <a:gridCol w="896067">
                  <a:extLst>
                    <a:ext uri="{9D8B030D-6E8A-4147-A177-3AD203B41FA5}">
                      <a16:colId xmlns:a16="http://schemas.microsoft.com/office/drawing/2014/main" val="20008"/>
                    </a:ext>
                  </a:extLst>
                </a:gridCol>
              </a:tblGrid>
              <a:tr h="518120">
                <a:tc>
                  <a:txBody>
                    <a:bodyPr/>
                    <a:lstStyle/>
                    <a:p>
                      <a:pPr marL="0" lvl="0" indent="0" algn="ctr" rtl="0">
                        <a:spcBef>
                          <a:spcPts val="0"/>
                        </a:spcBef>
                        <a:spcAft>
                          <a:spcPts val="0"/>
                        </a:spcAft>
                        <a:buNone/>
                      </a:pPr>
                      <a:r>
                        <a:rPr lang="vi" sz="1800">
                          <a:solidFill>
                            <a:schemeClr val="dk1"/>
                          </a:solidFill>
                        </a:rPr>
                        <a:t>…</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tc>
                  <a:txBody>
                    <a:bodyPr/>
                    <a:lstStyle/>
                    <a:p>
                      <a:pPr marL="0" lvl="0" indent="0" algn="ctr" rtl="0">
                        <a:spcBef>
                          <a:spcPts val="0"/>
                        </a:spcBef>
                        <a:spcAft>
                          <a:spcPts val="0"/>
                        </a:spcAft>
                        <a:buNone/>
                      </a:pPr>
                      <a:endParaRPr sz="1800"/>
                    </a:p>
                  </a:txBody>
                  <a:tcPr marL="121900" marR="121900" marT="121900" marB="121900"/>
                </a:tc>
                <a:extLst>
                  <a:ext uri="{0D108BD9-81ED-4DB2-BD59-A6C34878D82A}">
                    <a16:rowId xmlns:a16="http://schemas.microsoft.com/office/drawing/2014/main" val="10000"/>
                  </a:ext>
                </a:extLst>
              </a:tr>
              <a:tr h="518120">
                <a:tc>
                  <a:txBody>
                    <a:bodyPr/>
                    <a:lstStyle/>
                    <a:p>
                      <a:pPr marL="0" lvl="0" indent="0" algn="ctr" rtl="0">
                        <a:spcBef>
                          <a:spcPts val="0"/>
                        </a:spcBef>
                        <a:spcAft>
                          <a:spcPts val="0"/>
                        </a:spcAft>
                        <a:buNone/>
                      </a:pPr>
                      <a:r>
                        <a:rPr lang="vi" sz="1800">
                          <a:solidFill>
                            <a:schemeClr val="dk1"/>
                          </a:solidFill>
                        </a:rPr>
                        <a:t>p</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0.7</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extLst>
                  <a:ext uri="{0D108BD9-81ED-4DB2-BD59-A6C34878D82A}">
                    <a16:rowId xmlns:a16="http://schemas.microsoft.com/office/drawing/2014/main" val="10001"/>
                  </a:ext>
                </a:extLst>
              </a:tr>
              <a:tr h="518120">
                <a:tc>
                  <a:txBody>
                    <a:bodyPr/>
                    <a:lstStyle/>
                    <a:p>
                      <a:pPr marL="0" lvl="0" indent="0" algn="ctr" rtl="0">
                        <a:spcBef>
                          <a:spcPts val="0"/>
                        </a:spcBef>
                        <a:spcAft>
                          <a:spcPts val="0"/>
                        </a:spcAft>
                        <a:buNone/>
                      </a:pPr>
                      <a:r>
                        <a:rPr lang="vi" sz="1800">
                          <a:solidFill>
                            <a:schemeClr val="dk1"/>
                          </a:solidFill>
                        </a:rPr>
                        <a:t>2</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0.8</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0.2</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extLst>
                  <a:ext uri="{0D108BD9-81ED-4DB2-BD59-A6C34878D82A}">
                    <a16:rowId xmlns:a16="http://schemas.microsoft.com/office/drawing/2014/main" val="10002"/>
                  </a:ext>
                </a:extLst>
              </a:tr>
              <a:tr h="518120">
                <a:tc>
                  <a:txBody>
                    <a:bodyPr/>
                    <a:lstStyle/>
                    <a:p>
                      <a:pPr marL="0" lvl="0" indent="0" algn="ctr" rtl="0">
                        <a:spcBef>
                          <a:spcPts val="0"/>
                        </a:spcBef>
                        <a:spcAft>
                          <a:spcPts val="0"/>
                        </a:spcAft>
                        <a:buNone/>
                      </a:pPr>
                      <a:r>
                        <a:rPr lang="vi" sz="1800">
                          <a:solidFill>
                            <a:schemeClr val="dk1"/>
                          </a:solidFill>
                        </a:rPr>
                        <a:t>7</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0.2</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0.9</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extLst>
                  <a:ext uri="{0D108BD9-81ED-4DB2-BD59-A6C34878D82A}">
                    <a16:rowId xmlns:a16="http://schemas.microsoft.com/office/drawing/2014/main" val="10003"/>
                  </a:ext>
                </a:extLst>
              </a:tr>
              <a:tr h="518120">
                <a:tc>
                  <a:txBody>
                    <a:bodyPr/>
                    <a:lstStyle/>
                    <a:p>
                      <a:pPr marL="0" lvl="0" indent="0" algn="ctr" rtl="0">
                        <a:spcBef>
                          <a:spcPts val="0"/>
                        </a:spcBef>
                        <a:spcAft>
                          <a:spcPts val="0"/>
                        </a:spcAft>
                        <a:buNone/>
                      </a:pPr>
                      <a:r>
                        <a:rPr lang="vi" sz="1800">
                          <a:solidFill>
                            <a:schemeClr val="dk1"/>
                          </a:solidFill>
                        </a:rPr>
                        <a:t>w</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0.6</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0.5</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tc>
                <a:extLst>
                  <a:ext uri="{0D108BD9-81ED-4DB2-BD59-A6C34878D82A}">
                    <a16:rowId xmlns:a16="http://schemas.microsoft.com/office/drawing/2014/main" val="10004"/>
                  </a:ext>
                </a:extLst>
              </a:tr>
              <a:tr h="518120">
                <a:tc>
                  <a:txBody>
                    <a:bodyPr/>
                    <a:lstStyle/>
                    <a:p>
                      <a:pPr marL="0" lvl="0" indent="0" algn="ctr" rtl="0">
                        <a:spcBef>
                          <a:spcPts val="0"/>
                        </a:spcBef>
                        <a:spcAft>
                          <a:spcPts val="0"/>
                        </a:spcAft>
                        <a:buNone/>
                      </a:pPr>
                      <a:r>
                        <a:rPr lang="vi" sz="1800">
                          <a:solidFill>
                            <a:schemeClr val="dk1"/>
                          </a:solidFill>
                        </a:rPr>
                        <a:t>d</a:t>
                      </a:r>
                      <a:endParaRPr sz="1800">
                        <a:solidFill>
                          <a:schemeClr val="dk1"/>
                        </a:solidFill>
                      </a:endParaRPr>
                    </a:p>
                  </a:txBody>
                  <a:tcPr marL="121900" marR="121900" marT="121900" marB="121900"/>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0.1</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0.5</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0.1</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0.0</a:t>
                      </a:r>
                      <a:endParaRPr sz="1800">
                        <a:solidFill>
                          <a:schemeClr val="dk1"/>
                        </a:solidFill>
                      </a:endParaRPr>
                    </a:p>
                  </a:txBody>
                  <a:tcPr marL="121900" marR="121900" marT="121900" marB="121900">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8267">
                <a:tc>
                  <a:txBody>
                    <a:bodyPr/>
                    <a:lstStyle/>
                    <a:p>
                      <a:pPr marL="0" lvl="0" indent="0" algn="ctr" rtl="0">
                        <a:spcBef>
                          <a:spcPts val="0"/>
                        </a:spcBef>
                        <a:spcAft>
                          <a:spcPts val="0"/>
                        </a:spcAft>
                        <a:buNone/>
                      </a:pPr>
                      <a:endParaRPr sz="1800"/>
                    </a:p>
                  </a:txBody>
                  <a:tcPr marL="121900" marR="121900" marT="121900" marB="121900">
                    <a:lnR w="952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vi" sz="1800">
                          <a:solidFill>
                            <a:schemeClr val="dk1"/>
                          </a:solidFill>
                        </a:rPr>
                        <a:t>t0</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t1</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t2</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t3</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t4</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t5</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t6</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sz="1800">
                          <a:solidFill>
                            <a:schemeClr val="dk1"/>
                          </a:solidFill>
                        </a:rPr>
                        <a:t>t7</a:t>
                      </a:r>
                      <a:endParaRPr sz="1800">
                        <a:solidFill>
                          <a:schemeClr val="dk1"/>
                        </a:solidFill>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5" name="Google Shape;185;p23"/>
          <p:cNvSpPr/>
          <p:nvPr/>
        </p:nvSpPr>
        <p:spPr>
          <a:xfrm>
            <a:off x="1938133" y="5930333"/>
            <a:ext cx="8299200" cy="23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6" name="Google Shape;186;p23"/>
          <p:cNvSpPr/>
          <p:nvPr/>
        </p:nvSpPr>
        <p:spPr>
          <a:xfrm rot="-5400000">
            <a:off x="8315800" y="3644400"/>
            <a:ext cx="4472400" cy="23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3"/>
          <p:cNvSpPr/>
          <p:nvPr/>
        </p:nvSpPr>
        <p:spPr>
          <a:xfrm>
            <a:off x="10883333" y="1557133"/>
            <a:ext cx="629600" cy="3048000"/>
          </a:xfrm>
          <a:prstGeom prst="rect">
            <a:avLst/>
          </a:prstGeom>
          <a:solidFill>
            <a:srgbClr val="6AA94F"/>
          </a:solidFill>
          <a:ln>
            <a:noFill/>
          </a:ln>
          <a:effectLst>
            <a:outerShdw blurRad="142875" dist="19050" dir="2520000" algn="bl" rotWithShape="0">
              <a:srgbClr val="00FF00">
                <a:alpha val="42000"/>
              </a:srgbClr>
            </a:outerShdw>
            <a:reflection endPos="30000" dist="38100" dir="5400000" fadeDir="5400012" sy="-100000" algn="bl" rotWithShape="0"/>
          </a:effectLst>
        </p:spPr>
        <p:txBody>
          <a:bodyPr spcFirstLastPara="1" wrap="square" lIns="121900" tIns="121900" rIns="121900" bIns="121900" anchor="ctr" anchorCtr="0">
            <a:noAutofit/>
          </a:bodyPr>
          <a:lstStyle/>
          <a:p>
            <a:endParaRPr sz="2400"/>
          </a:p>
        </p:txBody>
      </p:sp>
      <p:sp>
        <p:nvSpPr>
          <p:cNvPr id="188" name="Google Shape;188;p23"/>
          <p:cNvSpPr txBox="1"/>
          <p:nvPr/>
        </p:nvSpPr>
        <p:spPr>
          <a:xfrm>
            <a:off x="10999333" y="5996600"/>
            <a:ext cx="513600" cy="615513"/>
          </a:xfrm>
          <a:prstGeom prst="rect">
            <a:avLst/>
          </a:prstGeom>
          <a:noFill/>
          <a:ln>
            <a:noFill/>
          </a:ln>
        </p:spPr>
        <p:txBody>
          <a:bodyPr spcFirstLastPara="1" wrap="square" lIns="121900" tIns="121900" rIns="121900" bIns="121900" anchor="t" anchorCtr="0">
            <a:spAutoFit/>
          </a:bodyPr>
          <a:lstStyle/>
          <a:p>
            <a:r>
              <a:rPr lang="vi" sz="2400">
                <a:solidFill>
                  <a:schemeClr val="dk1"/>
                </a:solidFill>
                <a:latin typeface="Average"/>
                <a:ea typeface="Average"/>
                <a:cs typeface="Average"/>
                <a:sym typeface="Average"/>
              </a:rPr>
              <a:t>0</a:t>
            </a:r>
            <a:endParaRPr sz="2400">
              <a:solidFill>
                <a:schemeClr val="dk1"/>
              </a:solidFill>
              <a:latin typeface="Average"/>
              <a:ea typeface="Average"/>
              <a:cs typeface="Average"/>
              <a:sym typeface="Average"/>
            </a:endParaRPr>
          </a:p>
        </p:txBody>
      </p:sp>
      <p:sp>
        <p:nvSpPr>
          <p:cNvPr id="189" name="Google Shape;189;p23"/>
          <p:cNvSpPr txBox="1"/>
          <p:nvPr/>
        </p:nvSpPr>
        <p:spPr>
          <a:xfrm>
            <a:off x="10999333" y="990600"/>
            <a:ext cx="513600" cy="615513"/>
          </a:xfrm>
          <a:prstGeom prst="rect">
            <a:avLst/>
          </a:prstGeom>
          <a:noFill/>
          <a:ln>
            <a:noFill/>
          </a:ln>
        </p:spPr>
        <p:txBody>
          <a:bodyPr spcFirstLastPara="1" wrap="square" lIns="121900" tIns="121900" rIns="121900" bIns="121900" anchor="t" anchorCtr="0">
            <a:spAutoFit/>
          </a:bodyPr>
          <a:lstStyle/>
          <a:p>
            <a:r>
              <a:rPr lang="vi" sz="2400">
                <a:solidFill>
                  <a:schemeClr val="dk1"/>
                </a:solidFill>
                <a:latin typeface="Average"/>
                <a:ea typeface="Average"/>
                <a:cs typeface="Average"/>
                <a:sym typeface="Average"/>
              </a:rPr>
              <a:t>1</a:t>
            </a:r>
            <a:endParaRPr sz="24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PNPT_Template(25)">
  <a:themeElements>
    <a:clrScheme name="Lục Lam">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NPT_Template(25)" id="{4F3C01A1-5EBF-4D96-8593-519C4BC77E69}" vid="{93C21D89-54D2-4BB5-9359-36F40C011C11}"/>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1" ma:contentTypeDescription="Tạo tài liệu mới." ma:contentTypeScope="" ma:versionID="706d04e31ce5fdafaad93030654d1634">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ec16fb7892d494b88a28b9b55bcb9b0e"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6DFB9B-6568-49CF-A2ED-61E6DCD5F45C}">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a069508f-c851-4346-9bc8-e3754af750ae"/>
    <ds:schemaRef ds:uri="32a3f031-5e38-462b-b0c0-9200614458f0"/>
    <ds:schemaRef ds:uri="http://www.w3.org/XML/1998/namespace"/>
  </ds:schemaRefs>
</ds:datastoreItem>
</file>

<file path=customXml/itemProps2.xml><?xml version="1.0" encoding="utf-8"?>
<ds:datastoreItem xmlns:ds="http://schemas.openxmlformats.org/officeDocument/2006/customXml" ds:itemID="{0D92AAEE-2E8B-4804-8DF8-74FE5C3E7F00}">
  <ds:schemaRefs>
    <ds:schemaRef ds:uri="http://schemas.microsoft.com/sharepoint/v3/contenttype/forms"/>
  </ds:schemaRefs>
</ds:datastoreItem>
</file>

<file path=customXml/itemProps3.xml><?xml version="1.0" encoding="utf-8"?>
<ds:datastoreItem xmlns:ds="http://schemas.openxmlformats.org/officeDocument/2006/customXml" ds:itemID="{C89F1CCF-9C56-4FD0-9E60-430C852DBE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a3f031-5e38-462b-b0c0-9200614458f0"/>
    <ds:schemaRef ds:uri="a069508f-c851-4346-9bc8-e3754af75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7350</TotalTime>
  <Words>974</Words>
  <Application>Microsoft Office PowerPoint</Application>
  <PresentationFormat>Màn hình rộng</PresentationFormat>
  <Paragraphs>171</Paragraphs>
  <Slides>17</Slides>
  <Notes>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17</vt:i4>
      </vt:variant>
    </vt:vector>
  </HeadingPairs>
  <TitlesOfParts>
    <vt:vector size="26" baseType="lpstr">
      <vt:lpstr>Arial</vt:lpstr>
      <vt:lpstr>Average</vt:lpstr>
      <vt:lpstr>Calibri</vt:lpstr>
      <vt:lpstr>Calibri Light</vt:lpstr>
      <vt:lpstr>Segoe UI</vt:lpstr>
      <vt:lpstr>Segoe UI Historic</vt:lpstr>
      <vt:lpstr>Wingdings</vt:lpstr>
      <vt:lpstr>Wingdings 3</vt:lpstr>
      <vt:lpstr>PNPT_Template(25)</vt:lpstr>
      <vt:lpstr>Báo cáo bài tập nhận diện Captcha</vt:lpstr>
      <vt:lpstr>Nội dung trình bày</vt:lpstr>
      <vt:lpstr>Dataset</vt:lpstr>
      <vt:lpstr>Mô hình </vt:lpstr>
      <vt:lpstr>Mô hình </vt:lpstr>
      <vt:lpstr>Mô hình </vt:lpstr>
      <vt:lpstr>Mô hình </vt:lpstr>
      <vt:lpstr>Architecture </vt:lpstr>
      <vt:lpstr>CTC loss</vt:lpstr>
      <vt:lpstr>Training</vt:lpstr>
      <vt:lpstr>Kết quả training</vt:lpstr>
      <vt:lpstr>Kết quả training</vt:lpstr>
      <vt:lpstr>CTC loss (Connectionist Temporal Classification)</vt:lpstr>
      <vt:lpstr>Bản trình bày PowerPoint</vt:lpstr>
      <vt:lpstr>Nguyên lý</vt:lpstr>
      <vt:lpstr>Tài liệu tham khảo</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cài đặt thử nghiệm một số thuật toán phân đoạn ảnh</dc:title>
  <dc:creator>Phạm Nguyễn Phúc Toàn</dc:creator>
  <cp:lastModifiedBy>Tín Trần</cp:lastModifiedBy>
  <cp:revision>470</cp:revision>
  <dcterms:created xsi:type="dcterms:W3CDTF">2021-06-02T00:28:38Z</dcterms:created>
  <dcterms:modified xsi:type="dcterms:W3CDTF">2022-06-03T02:35:21Z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