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8" r:id="rId3"/>
    <p:sldId id="259" r:id="rId4"/>
    <p:sldId id="260" r:id="rId5"/>
    <p:sldId id="261" r:id="rId6"/>
    <p:sldId id="262" r:id="rId7"/>
    <p:sldId id="263" r:id="rId8"/>
    <p:sldId id="264" r:id="rId9"/>
    <p:sldId id="265" r:id="rId10"/>
    <p:sldId id="266" r:id="rId11"/>
    <p:sldId id="267" r:id="rId12"/>
  </p:sldIdLst>
  <p:sldSz cx="9144000" cy="5143500" type="screen16x9"/>
  <p:notesSz cx="6858000" cy="9144000"/>
  <p:embeddedFontLst>
    <p:embeddedFont>
      <p:font typeface="Average" panose="020B0604020202020204" charset="0"/>
      <p:regular r:id="rId14"/>
    </p:embeddedFont>
    <p:embeddedFont>
      <p:font typeface="Oswald" panose="00000500000000000000" pitchFamily="2" charset="0"/>
      <p:regular r:id="rId15"/>
      <p:bold r:id="rId16"/>
    </p:embeddedFont>
    <p:embeddedFont>
      <p:font typeface="Roboto" panose="020000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A649559-2E8D-45D3-883E-B9EEFA54B9AC}">
  <a:tblStyle styleId="{0A649559-2E8D-45D3-883E-B9EEFA54B9A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1cbb6f0255_0_3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1cbb6f0255_0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1cbb6f0255_0_3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1cbb6f0255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1cbb6f0255_0_1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1cbb6f0255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1cbb6f0255_0_2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1cbb6f0255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1cbb6f0255_0_2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1cbb6f0255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1cbb6f0255_0_2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1cbb6f0255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1cbb6f0255_0_2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1cbb6f0255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1cbb6f025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1cbb6f025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1cbb6f0255_0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1cbb6f0255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1cbb6f0255_0_3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1cbb6f0255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vi"/>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235425" y="832350"/>
            <a:ext cx="8520600" cy="10755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vi" sz="4000"/>
              <a:t>OCR CAPTCHA RECOGNITION</a:t>
            </a:r>
            <a:endParaRPr sz="4000"/>
          </a:p>
        </p:txBody>
      </p:sp>
      <p:sp>
        <p:nvSpPr>
          <p:cNvPr id="60" name="Google Shape;60;p13"/>
          <p:cNvSpPr txBox="1">
            <a:spLocks noGrp="1"/>
          </p:cNvSpPr>
          <p:nvPr>
            <p:ph type="subTitle" idx="1"/>
          </p:nvPr>
        </p:nvSpPr>
        <p:spPr>
          <a:xfrm>
            <a:off x="191825" y="1907850"/>
            <a:ext cx="8520600" cy="792600"/>
          </a:xfrm>
          <a:prstGeom prst="rect">
            <a:avLst/>
          </a:prstGeom>
        </p:spPr>
        <p:txBody>
          <a:bodyPr spcFirstLastPara="1" wrap="square" lIns="91425" tIns="91425" rIns="91425" bIns="91425" anchor="t" anchorCtr="0">
            <a:normAutofit fontScale="70000" lnSpcReduction="20000"/>
          </a:bodyPr>
          <a:lstStyle/>
          <a:p>
            <a:pPr marL="0" lvl="0" indent="0" algn="ctr" rtl="0">
              <a:lnSpc>
                <a:spcPct val="115000"/>
              </a:lnSpc>
              <a:spcBef>
                <a:spcPts val="0"/>
              </a:spcBef>
              <a:spcAft>
                <a:spcPts val="0"/>
              </a:spcAft>
              <a:buClr>
                <a:schemeClr val="dk1"/>
              </a:buClr>
              <a:buSzPct val="26063"/>
              <a:buFont typeface="Arial"/>
              <a:buNone/>
            </a:pPr>
            <a:r>
              <a:rPr lang="vi" sz="4220">
                <a:solidFill>
                  <a:schemeClr val="dk1"/>
                </a:solidFill>
                <a:highlight>
                  <a:schemeClr val="lt1"/>
                </a:highlight>
                <a:latin typeface="Roboto"/>
                <a:ea typeface="Roboto"/>
                <a:cs typeface="Roboto"/>
                <a:sym typeface="Roboto"/>
              </a:rPr>
              <a:t>Optical Character Recognition</a:t>
            </a:r>
            <a:endParaRPr sz="4220">
              <a:solidFill>
                <a:schemeClr val="dk1"/>
              </a:solidFill>
              <a:highlight>
                <a:schemeClr val="lt1"/>
              </a:highlight>
              <a:latin typeface="Roboto"/>
              <a:ea typeface="Roboto"/>
              <a:cs typeface="Roboto"/>
              <a:sym typeface="Roboto"/>
            </a:endParaRPr>
          </a:p>
          <a:p>
            <a:pPr marL="0" lvl="0" indent="0" algn="ctr" rtl="0">
              <a:spcBef>
                <a:spcPts val="0"/>
              </a:spcBef>
              <a:spcAft>
                <a:spcPts val="0"/>
              </a:spcAft>
              <a:buNone/>
            </a:pPr>
            <a:endParaRPr>
              <a:solidFill>
                <a:schemeClr val="dk1"/>
              </a:solidFill>
            </a:endParaRPr>
          </a:p>
        </p:txBody>
      </p:sp>
      <p:pic>
        <p:nvPicPr>
          <p:cNvPr id="61" name="Google Shape;61;p13"/>
          <p:cNvPicPr preferRelativeResize="0"/>
          <p:nvPr/>
        </p:nvPicPr>
        <p:blipFill>
          <a:blip r:embed="rId3">
            <a:alphaModFix/>
          </a:blip>
          <a:stretch>
            <a:fillRect/>
          </a:stretch>
        </p:blipFill>
        <p:spPr>
          <a:xfrm>
            <a:off x="3502875" y="2384250"/>
            <a:ext cx="2138250" cy="2138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3"/>
          <p:cNvSpPr txBox="1">
            <a:spLocks noGrp="1"/>
          </p:cNvSpPr>
          <p:nvPr>
            <p:ph type="title"/>
          </p:nvPr>
        </p:nvSpPr>
        <p:spPr>
          <a:xfrm>
            <a:off x="311700" y="445025"/>
            <a:ext cx="16263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a:t>CTC loss</a:t>
            </a:r>
            <a:endParaRPr/>
          </a:p>
        </p:txBody>
      </p:sp>
      <p:pic>
        <p:nvPicPr>
          <p:cNvPr id="175" name="Google Shape;175;p23"/>
          <p:cNvPicPr preferRelativeResize="0"/>
          <p:nvPr/>
        </p:nvPicPr>
        <p:blipFill>
          <a:blip r:embed="rId3">
            <a:alphaModFix/>
          </a:blip>
          <a:stretch>
            <a:fillRect/>
          </a:stretch>
        </p:blipFill>
        <p:spPr>
          <a:xfrm>
            <a:off x="2086450" y="275600"/>
            <a:ext cx="5914550" cy="1115875"/>
          </a:xfrm>
          <a:prstGeom prst="rect">
            <a:avLst/>
          </a:prstGeom>
          <a:noFill/>
          <a:ln>
            <a:noFill/>
          </a:ln>
        </p:spPr>
      </p:pic>
      <p:sp>
        <p:nvSpPr>
          <p:cNvPr id="176" name="Google Shape;176;p23"/>
          <p:cNvSpPr/>
          <p:nvPr/>
        </p:nvSpPr>
        <p:spPr>
          <a:xfrm>
            <a:off x="2174175" y="162600"/>
            <a:ext cx="596400" cy="1341900"/>
          </a:xfrm>
          <a:prstGeom prst="rect">
            <a:avLst/>
          </a:prstGeom>
          <a:noFill/>
          <a:ln w="762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3"/>
          <p:cNvSpPr/>
          <p:nvPr/>
        </p:nvSpPr>
        <p:spPr>
          <a:xfrm>
            <a:off x="2770600" y="162600"/>
            <a:ext cx="658500" cy="1341900"/>
          </a:xfrm>
          <a:prstGeom prst="rect">
            <a:avLst/>
          </a:prstGeom>
          <a:noFill/>
          <a:ln w="762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3"/>
          <p:cNvSpPr/>
          <p:nvPr/>
        </p:nvSpPr>
        <p:spPr>
          <a:xfrm>
            <a:off x="3429100" y="162588"/>
            <a:ext cx="658500" cy="1341900"/>
          </a:xfrm>
          <a:prstGeom prst="rect">
            <a:avLst/>
          </a:prstGeom>
          <a:noFill/>
          <a:ln w="762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3"/>
          <p:cNvSpPr/>
          <p:nvPr/>
        </p:nvSpPr>
        <p:spPr>
          <a:xfrm>
            <a:off x="4087600" y="162600"/>
            <a:ext cx="658500" cy="1341900"/>
          </a:xfrm>
          <a:prstGeom prst="rect">
            <a:avLst/>
          </a:prstGeom>
          <a:noFill/>
          <a:ln w="762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3"/>
          <p:cNvSpPr/>
          <p:nvPr/>
        </p:nvSpPr>
        <p:spPr>
          <a:xfrm>
            <a:off x="4746100" y="162588"/>
            <a:ext cx="658500" cy="1341900"/>
          </a:xfrm>
          <a:prstGeom prst="rect">
            <a:avLst/>
          </a:prstGeom>
          <a:noFill/>
          <a:ln w="762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3"/>
          <p:cNvSpPr/>
          <p:nvPr/>
        </p:nvSpPr>
        <p:spPr>
          <a:xfrm>
            <a:off x="5404600" y="162588"/>
            <a:ext cx="658500" cy="1341900"/>
          </a:xfrm>
          <a:prstGeom prst="rect">
            <a:avLst/>
          </a:prstGeom>
          <a:noFill/>
          <a:ln w="762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3"/>
          <p:cNvSpPr/>
          <p:nvPr/>
        </p:nvSpPr>
        <p:spPr>
          <a:xfrm>
            <a:off x="6063100" y="162588"/>
            <a:ext cx="596400" cy="1341900"/>
          </a:xfrm>
          <a:prstGeom prst="rect">
            <a:avLst/>
          </a:prstGeom>
          <a:noFill/>
          <a:ln w="762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3"/>
          <p:cNvSpPr/>
          <p:nvPr/>
        </p:nvSpPr>
        <p:spPr>
          <a:xfrm>
            <a:off x="6721600" y="162600"/>
            <a:ext cx="596400" cy="1341900"/>
          </a:xfrm>
          <a:prstGeom prst="rect">
            <a:avLst/>
          </a:prstGeom>
          <a:noFill/>
          <a:ln w="762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84" name="Google Shape;184;p23"/>
          <p:cNvGraphicFramePr/>
          <p:nvPr/>
        </p:nvGraphicFramePr>
        <p:xfrm>
          <a:off x="1356200" y="1619250"/>
          <a:ext cx="6048450" cy="2773470"/>
        </p:xfrm>
        <a:graphic>
          <a:graphicData uri="http://schemas.openxmlformats.org/drawingml/2006/table">
            <a:tbl>
              <a:tblPr>
                <a:noFill/>
                <a:tableStyleId>{0A649559-2E8D-45D3-883E-B9EEFA54B9AC}</a:tableStyleId>
              </a:tblPr>
              <a:tblGrid>
                <a:gridCol w="672050">
                  <a:extLst>
                    <a:ext uri="{9D8B030D-6E8A-4147-A177-3AD203B41FA5}">
                      <a16:colId xmlns:a16="http://schemas.microsoft.com/office/drawing/2014/main" val="20000"/>
                    </a:ext>
                  </a:extLst>
                </a:gridCol>
                <a:gridCol w="672050">
                  <a:extLst>
                    <a:ext uri="{9D8B030D-6E8A-4147-A177-3AD203B41FA5}">
                      <a16:colId xmlns:a16="http://schemas.microsoft.com/office/drawing/2014/main" val="20001"/>
                    </a:ext>
                  </a:extLst>
                </a:gridCol>
                <a:gridCol w="672050">
                  <a:extLst>
                    <a:ext uri="{9D8B030D-6E8A-4147-A177-3AD203B41FA5}">
                      <a16:colId xmlns:a16="http://schemas.microsoft.com/office/drawing/2014/main" val="20002"/>
                    </a:ext>
                  </a:extLst>
                </a:gridCol>
                <a:gridCol w="672050">
                  <a:extLst>
                    <a:ext uri="{9D8B030D-6E8A-4147-A177-3AD203B41FA5}">
                      <a16:colId xmlns:a16="http://schemas.microsoft.com/office/drawing/2014/main" val="20003"/>
                    </a:ext>
                  </a:extLst>
                </a:gridCol>
                <a:gridCol w="672050">
                  <a:extLst>
                    <a:ext uri="{9D8B030D-6E8A-4147-A177-3AD203B41FA5}">
                      <a16:colId xmlns:a16="http://schemas.microsoft.com/office/drawing/2014/main" val="20004"/>
                    </a:ext>
                  </a:extLst>
                </a:gridCol>
                <a:gridCol w="672050">
                  <a:extLst>
                    <a:ext uri="{9D8B030D-6E8A-4147-A177-3AD203B41FA5}">
                      <a16:colId xmlns:a16="http://schemas.microsoft.com/office/drawing/2014/main" val="20005"/>
                    </a:ext>
                  </a:extLst>
                </a:gridCol>
                <a:gridCol w="672050">
                  <a:extLst>
                    <a:ext uri="{9D8B030D-6E8A-4147-A177-3AD203B41FA5}">
                      <a16:colId xmlns:a16="http://schemas.microsoft.com/office/drawing/2014/main" val="20006"/>
                    </a:ext>
                  </a:extLst>
                </a:gridCol>
                <a:gridCol w="672050">
                  <a:extLst>
                    <a:ext uri="{9D8B030D-6E8A-4147-A177-3AD203B41FA5}">
                      <a16:colId xmlns:a16="http://schemas.microsoft.com/office/drawing/2014/main" val="20007"/>
                    </a:ext>
                  </a:extLst>
                </a:gridCol>
                <a:gridCol w="672050">
                  <a:extLst>
                    <a:ext uri="{9D8B030D-6E8A-4147-A177-3AD203B41FA5}">
                      <a16:colId xmlns:a16="http://schemas.microsoft.com/office/drawing/2014/main" val="20008"/>
                    </a:ext>
                  </a:extLst>
                </a:gridCol>
              </a:tblGrid>
              <a:tr h="381000">
                <a:tc>
                  <a:txBody>
                    <a:bodyPr/>
                    <a:lstStyle/>
                    <a:p>
                      <a:pPr marL="0" lvl="0" indent="0" algn="ctr" rtl="0">
                        <a:spcBef>
                          <a:spcPts val="0"/>
                        </a:spcBef>
                        <a:spcAft>
                          <a:spcPts val="0"/>
                        </a:spcAft>
                        <a:buNone/>
                      </a:pPr>
                      <a:r>
                        <a:rPr lang="vi">
                          <a:solidFill>
                            <a:schemeClr val="dk1"/>
                          </a:solidFill>
                        </a:rPr>
                        <a:t>…</a:t>
                      </a:r>
                      <a:endParaRPr>
                        <a:solidFill>
                          <a:schemeClr val="dk1"/>
                        </a:solidFill>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vi">
                          <a:solidFill>
                            <a:schemeClr val="dk1"/>
                          </a:solidFill>
                        </a:rPr>
                        <a:t>p</a:t>
                      </a:r>
                      <a:endParaRPr>
                        <a:solidFill>
                          <a:schemeClr val="dk1"/>
                        </a:solidFill>
                      </a:endParaRPr>
                    </a:p>
                  </a:txBody>
                  <a:tcPr marL="91425" marR="91425" marT="91425" marB="91425"/>
                </a:tc>
                <a:tc>
                  <a:txBody>
                    <a:bodyPr/>
                    <a:lstStyle/>
                    <a:p>
                      <a:pPr marL="0" lvl="0" indent="0" algn="ctr" rtl="0">
                        <a:spcBef>
                          <a:spcPts val="0"/>
                        </a:spcBef>
                        <a:spcAft>
                          <a:spcPts val="0"/>
                        </a:spcAft>
                        <a:buNone/>
                      </a:pPr>
                      <a:r>
                        <a:rPr lang="vi">
                          <a:solidFill>
                            <a:schemeClr val="dk1"/>
                          </a:solidFill>
                        </a:rPr>
                        <a:t>0.0</a:t>
                      </a:r>
                      <a:endParaRPr>
                        <a:solidFill>
                          <a:schemeClr val="dk1"/>
                        </a:solidFill>
                      </a:endParaRPr>
                    </a:p>
                  </a:txBody>
                  <a:tcPr marL="91425" marR="91425" marT="91425" marB="91425"/>
                </a:tc>
                <a:tc>
                  <a:txBody>
                    <a:bodyPr/>
                    <a:lstStyle/>
                    <a:p>
                      <a:pPr marL="0" lvl="0" indent="0" algn="ctr" rtl="0">
                        <a:spcBef>
                          <a:spcPts val="0"/>
                        </a:spcBef>
                        <a:spcAft>
                          <a:spcPts val="0"/>
                        </a:spcAft>
                        <a:buNone/>
                      </a:pPr>
                      <a:r>
                        <a:rPr lang="vi">
                          <a:solidFill>
                            <a:schemeClr val="dk1"/>
                          </a:solidFill>
                        </a:rPr>
                        <a:t>0.7</a:t>
                      </a:r>
                      <a:endParaRPr>
                        <a:solidFill>
                          <a:schemeClr val="dk1"/>
                        </a:solidFill>
                      </a:endParaRPr>
                    </a:p>
                  </a:txBody>
                  <a:tcPr marL="91425" marR="91425" marT="91425" marB="91425"/>
                </a:tc>
                <a:tc>
                  <a:txBody>
                    <a:bodyPr/>
                    <a:lstStyle/>
                    <a:p>
                      <a:pPr marL="0" lvl="0" indent="0" algn="ctr" rtl="0">
                        <a:spcBef>
                          <a:spcPts val="0"/>
                        </a:spcBef>
                        <a:spcAft>
                          <a:spcPts val="0"/>
                        </a:spcAft>
                        <a:buNone/>
                      </a:pPr>
                      <a:r>
                        <a:rPr lang="vi">
                          <a:solidFill>
                            <a:schemeClr val="dk1"/>
                          </a:solidFill>
                        </a:rPr>
                        <a:t>0.0</a:t>
                      </a:r>
                      <a:endParaRPr>
                        <a:solidFill>
                          <a:schemeClr val="dk1"/>
                        </a:solidFill>
                      </a:endParaRPr>
                    </a:p>
                  </a:txBody>
                  <a:tcPr marL="91425" marR="91425" marT="91425" marB="91425"/>
                </a:tc>
                <a:tc>
                  <a:txBody>
                    <a:bodyPr/>
                    <a:lstStyle/>
                    <a:p>
                      <a:pPr marL="0" lvl="0" indent="0" algn="ctr" rtl="0">
                        <a:spcBef>
                          <a:spcPts val="0"/>
                        </a:spcBef>
                        <a:spcAft>
                          <a:spcPts val="0"/>
                        </a:spcAft>
                        <a:buNone/>
                      </a:pPr>
                      <a:r>
                        <a:rPr lang="vi">
                          <a:solidFill>
                            <a:schemeClr val="dk1"/>
                          </a:solidFill>
                        </a:rPr>
                        <a:t>0.0</a:t>
                      </a:r>
                      <a:endParaRPr>
                        <a:solidFill>
                          <a:schemeClr val="dk1"/>
                        </a:solidFill>
                      </a:endParaRPr>
                    </a:p>
                  </a:txBody>
                  <a:tcPr marL="91425" marR="91425" marT="91425" marB="91425"/>
                </a:tc>
                <a:tc>
                  <a:txBody>
                    <a:bodyPr/>
                    <a:lstStyle/>
                    <a:p>
                      <a:pPr marL="0" lvl="0" indent="0" algn="ctr" rtl="0">
                        <a:spcBef>
                          <a:spcPts val="0"/>
                        </a:spcBef>
                        <a:spcAft>
                          <a:spcPts val="0"/>
                        </a:spcAft>
                        <a:buNone/>
                      </a:pPr>
                      <a:r>
                        <a:rPr lang="vi">
                          <a:solidFill>
                            <a:schemeClr val="dk1"/>
                          </a:solidFill>
                        </a:rPr>
                        <a:t>0.0</a:t>
                      </a:r>
                      <a:endParaRPr>
                        <a:solidFill>
                          <a:schemeClr val="dk1"/>
                        </a:solidFill>
                      </a:endParaRPr>
                    </a:p>
                  </a:txBody>
                  <a:tcPr marL="91425" marR="91425" marT="91425" marB="91425"/>
                </a:tc>
                <a:tc>
                  <a:txBody>
                    <a:bodyPr/>
                    <a:lstStyle/>
                    <a:p>
                      <a:pPr marL="0" lvl="0" indent="0" algn="ctr" rtl="0">
                        <a:spcBef>
                          <a:spcPts val="0"/>
                        </a:spcBef>
                        <a:spcAft>
                          <a:spcPts val="0"/>
                        </a:spcAft>
                        <a:buNone/>
                      </a:pPr>
                      <a:r>
                        <a:rPr lang="vi">
                          <a:solidFill>
                            <a:schemeClr val="dk1"/>
                          </a:solidFill>
                        </a:rPr>
                        <a:t>0.0</a:t>
                      </a:r>
                      <a:endParaRPr>
                        <a:solidFill>
                          <a:schemeClr val="dk1"/>
                        </a:solidFill>
                      </a:endParaRPr>
                    </a:p>
                  </a:txBody>
                  <a:tcPr marL="91425" marR="91425" marT="91425" marB="91425"/>
                </a:tc>
                <a:tc>
                  <a:txBody>
                    <a:bodyPr/>
                    <a:lstStyle/>
                    <a:p>
                      <a:pPr marL="0" lvl="0" indent="0" algn="ctr" rtl="0">
                        <a:spcBef>
                          <a:spcPts val="0"/>
                        </a:spcBef>
                        <a:spcAft>
                          <a:spcPts val="0"/>
                        </a:spcAft>
                        <a:buNone/>
                      </a:pPr>
                      <a:r>
                        <a:rPr lang="vi">
                          <a:solidFill>
                            <a:schemeClr val="dk1"/>
                          </a:solidFill>
                        </a:rPr>
                        <a:t>0.0</a:t>
                      </a:r>
                      <a:endParaRPr>
                        <a:solidFill>
                          <a:schemeClr val="dk1"/>
                        </a:solidFill>
                      </a:endParaRPr>
                    </a:p>
                  </a:txBody>
                  <a:tcPr marL="91425" marR="91425" marT="91425" marB="91425"/>
                </a:tc>
                <a:tc>
                  <a:txBody>
                    <a:bodyPr/>
                    <a:lstStyle/>
                    <a:p>
                      <a:pPr marL="0" lvl="0" indent="0" algn="ctr" rtl="0">
                        <a:spcBef>
                          <a:spcPts val="0"/>
                        </a:spcBef>
                        <a:spcAft>
                          <a:spcPts val="0"/>
                        </a:spcAft>
                        <a:buNone/>
                      </a:pPr>
                      <a:r>
                        <a:rPr lang="vi">
                          <a:solidFill>
                            <a:schemeClr val="dk1"/>
                          </a:solidFill>
                        </a:rPr>
                        <a:t>0.0</a:t>
                      </a:r>
                      <a:endParaRPr>
                        <a:solidFill>
                          <a:schemeClr val="dk1"/>
                        </a:solidFill>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vi">
                          <a:solidFill>
                            <a:schemeClr val="dk1"/>
                          </a:solidFill>
                        </a:rPr>
                        <a:t>2</a:t>
                      </a:r>
                      <a:endParaRPr>
                        <a:solidFill>
                          <a:schemeClr val="dk1"/>
                        </a:solidFill>
                      </a:endParaRPr>
                    </a:p>
                  </a:txBody>
                  <a:tcPr marL="91425" marR="91425" marT="91425" marB="91425"/>
                </a:tc>
                <a:tc>
                  <a:txBody>
                    <a:bodyPr/>
                    <a:lstStyle/>
                    <a:p>
                      <a:pPr marL="0" lvl="0" indent="0" algn="ctr" rtl="0">
                        <a:spcBef>
                          <a:spcPts val="0"/>
                        </a:spcBef>
                        <a:spcAft>
                          <a:spcPts val="0"/>
                        </a:spcAft>
                        <a:buNone/>
                      </a:pPr>
                      <a:r>
                        <a:rPr lang="vi">
                          <a:solidFill>
                            <a:schemeClr val="dk1"/>
                          </a:solidFill>
                        </a:rPr>
                        <a:t>0.0</a:t>
                      </a:r>
                      <a:endParaRPr>
                        <a:solidFill>
                          <a:schemeClr val="dk1"/>
                        </a:solidFill>
                      </a:endParaRPr>
                    </a:p>
                  </a:txBody>
                  <a:tcPr marL="91425" marR="91425" marT="91425" marB="91425"/>
                </a:tc>
                <a:tc>
                  <a:txBody>
                    <a:bodyPr/>
                    <a:lstStyle/>
                    <a:p>
                      <a:pPr marL="0" lvl="0" indent="0" algn="ctr" rtl="0">
                        <a:spcBef>
                          <a:spcPts val="0"/>
                        </a:spcBef>
                        <a:spcAft>
                          <a:spcPts val="0"/>
                        </a:spcAft>
                        <a:buNone/>
                      </a:pPr>
                      <a:r>
                        <a:rPr lang="vi">
                          <a:solidFill>
                            <a:schemeClr val="dk1"/>
                          </a:solidFill>
                        </a:rPr>
                        <a:t>0.0</a:t>
                      </a:r>
                      <a:endParaRPr>
                        <a:solidFill>
                          <a:schemeClr val="dk1"/>
                        </a:solidFill>
                      </a:endParaRPr>
                    </a:p>
                  </a:txBody>
                  <a:tcPr marL="91425" marR="91425" marT="91425" marB="91425"/>
                </a:tc>
                <a:tc>
                  <a:txBody>
                    <a:bodyPr/>
                    <a:lstStyle/>
                    <a:p>
                      <a:pPr marL="0" lvl="0" indent="0" algn="ctr" rtl="0">
                        <a:spcBef>
                          <a:spcPts val="0"/>
                        </a:spcBef>
                        <a:spcAft>
                          <a:spcPts val="0"/>
                        </a:spcAft>
                        <a:buNone/>
                      </a:pPr>
                      <a:r>
                        <a:rPr lang="vi">
                          <a:solidFill>
                            <a:schemeClr val="dk1"/>
                          </a:solidFill>
                        </a:rPr>
                        <a:t>0.8</a:t>
                      </a:r>
                      <a:endParaRPr>
                        <a:solidFill>
                          <a:schemeClr val="dk1"/>
                        </a:solidFill>
                      </a:endParaRPr>
                    </a:p>
                  </a:txBody>
                  <a:tcPr marL="91425" marR="91425" marT="91425" marB="91425"/>
                </a:tc>
                <a:tc>
                  <a:txBody>
                    <a:bodyPr/>
                    <a:lstStyle/>
                    <a:p>
                      <a:pPr marL="0" lvl="0" indent="0" algn="ctr" rtl="0">
                        <a:spcBef>
                          <a:spcPts val="0"/>
                        </a:spcBef>
                        <a:spcAft>
                          <a:spcPts val="0"/>
                        </a:spcAft>
                        <a:buNone/>
                      </a:pPr>
                      <a:r>
                        <a:rPr lang="vi">
                          <a:solidFill>
                            <a:schemeClr val="dk1"/>
                          </a:solidFill>
                        </a:rPr>
                        <a:t>0.2</a:t>
                      </a:r>
                      <a:endParaRPr>
                        <a:solidFill>
                          <a:schemeClr val="dk1"/>
                        </a:solidFill>
                      </a:endParaRPr>
                    </a:p>
                  </a:txBody>
                  <a:tcPr marL="91425" marR="91425" marT="91425" marB="91425"/>
                </a:tc>
                <a:tc>
                  <a:txBody>
                    <a:bodyPr/>
                    <a:lstStyle/>
                    <a:p>
                      <a:pPr marL="0" lvl="0" indent="0" algn="ctr" rtl="0">
                        <a:spcBef>
                          <a:spcPts val="0"/>
                        </a:spcBef>
                        <a:spcAft>
                          <a:spcPts val="0"/>
                        </a:spcAft>
                        <a:buNone/>
                      </a:pPr>
                      <a:r>
                        <a:rPr lang="vi">
                          <a:solidFill>
                            <a:schemeClr val="dk1"/>
                          </a:solidFill>
                        </a:rPr>
                        <a:t>0.0</a:t>
                      </a:r>
                      <a:endParaRPr>
                        <a:solidFill>
                          <a:schemeClr val="dk1"/>
                        </a:solidFill>
                      </a:endParaRPr>
                    </a:p>
                  </a:txBody>
                  <a:tcPr marL="91425" marR="91425" marT="91425" marB="91425"/>
                </a:tc>
                <a:tc>
                  <a:txBody>
                    <a:bodyPr/>
                    <a:lstStyle/>
                    <a:p>
                      <a:pPr marL="0" lvl="0" indent="0" algn="ctr" rtl="0">
                        <a:spcBef>
                          <a:spcPts val="0"/>
                        </a:spcBef>
                        <a:spcAft>
                          <a:spcPts val="0"/>
                        </a:spcAft>
                        <a:buNone/>
                      </a:pPr>
                      <a:r>
                        <a:rPr lang="vi">
                          <a:solidFill>
                            <a:schemeClr val="dk1"/>
                          </a:solidFill>
                        </a:rPr>
                        <a:t>0.0</a:t>
                      </a:r>
                      <a:endParaRPr>
                        <a:solidFill>
                          <a:schemeClr val="dk1"/>
                        </a:solidFill>
                      </a:endParaRPr>
                    </a:p>
                  </a:txBody>
                  <a:tcPr marL="91425" marR="91425" marT="91425" marB="91425"/>
                </a:tc>
                <a:tc>
                  <a:txBody>
                    <a:bodyPr/>
                    <a:lstStyle/>
                    <a:p>
                      <a:pPr marL="0" lvl="0" indent="0" algn="ctr" rtl="0">
                        <a:spcBef>
                          <a:spcPts val="0"/>
                        </a:spcBef>
                        <a:spcAft>
                          <a:spcPts val="0"/>
                        </a:spcAft>
                        <a:buNone/>
                      </a:pPr>
                      <a:r>
                        <a:rPr lang="vi">
                          <a:solidFill>
                            <a:schemeClr val="dk1"/>
                          </a:solidFill>
                        </a:rPr>
                        <a:t>0.0</a:t>
                      </a:r>
                      <a:endParaRPr>
                        <a:solidFill>
                          <a:schemeClr val="dk1"/>
                        </a:solidFill>
                      </a:endParaRPr>
                    </a:p>
                  </a:txBody>
                  <a:tcPr marL="91425" marR="91425" marT="91425" marB="91425"/>
                </a:tc>
                <a:tc>
                  <a:txBody>
                    <a:bodyPr/>
                    <a:lstStyle/>
                    <a:p>
                      <a:pPr marL="0" lvl="0" indent="0" algn="ctr" rtl="0">
                        <a:spcBef>
                          <a:spcPts val="0"/>
                        </a:spcBef>
                        <a:spcAft>
                          <a:spcPts val="0"/>
                        </a:spcAft>
                        <a:buNone/>
                      </a:pPr>
                      <a:r>
                        <a:rPr lang="vi">
                          <a:solidFill>
                            <a:schemeClr val="dk1"/>
                          </a:solidFill>
                        </a:rPr>
                        <a:t>0.0</a:t>
                      </a:r>
                      <a:endParaRPr>
                        <a:solidFill>
                          <a:schemeClr val="dk1"/>
                        </a:solidFill>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vi">
                          <a:solidFill>
                            <a:schemeClr val="dk1"/>
                          </a:solidFill>
                        </a:rPr>
                        <a:t>7</a:t>
                      </a:r>
                      <a:endParaRPr>
                        <a:solidFill>
                          <a:schemeClr val="dk1"/>
                        </a:solidFill>
                      </a:endParaRPr>
                    </a:p>
                  </a:txBody>
                  <a:tcPr marL="91425" marR="91425" marT="91425" marB="91425"/>
                </a:tc>
                <a:tc>
                  <a:txBody>
                    <a:bodyPr/>
                    <a:lstStyle/>
                    <a:p>
                      <a:pPr marL="0" lvl="0" indent="0" algn="ctr" rtl="0">
                        <a:spcBef>
                          <a:spcPts val="0"/>
                        </a:spcBef>
                        <a:spcAft>
                          <a:spcPts val="0"/>
                        </a:spcAft>
                        <a:buNone/>
                      </a:pPr>
                      <a:r>
                        <a:rPr lang="vi">
                          <a:solidFill>
                            <a:schemeClr val="dk1"/>
                          </a:solidFill>
                        </a:rPr>
                        <a:t>0.0</a:t>
                      </a:r>
                      <a:endParaRPr>
                        <a:solidFill>
                          <a:schemeClr val="dk1"/>
                        </a:solidFill>
                      </a:endParaRPr>
                    </a:p>
                  </a:txBody>
                  <a:tcPr marL="91425" marR="91425" marT="91425" marB="91425"/>
                </a:tc>
                <a:tc>
                  <a:txBody>
                    <a:bodyPr/>
                    <a:lstStyle/>
                    <a:p>
                      <a:pPr marL="0" lvl="0" indent="0" algn="ctr" rtl="0">
                        <a:spcBef>
                          <a:spcPts val="0"/>
                        </a:spcBef>
                        <a:spcAft>
                          <a:spcPts val="0"/>
                        </a:spcAft>
                        <a:buNone/>
                      </a:pPr>
                      <a:r>
                        <a:rPr lang="vi">
                          <a:solidFill>
                            <a:schemeClr val="dk1"/>
                          </a:solidFill>
                        </a:rPr>
                        <a:t>0.0</a:t>
                      </a:r>
                      <a:endParaRPr>
                        <a:solidFill>
                          <a:schemeClr val="dk1"/>
                        </a:solidFill>
                      </a:endParaRPr>
                    </a:p>
                  </a:txBody>
                  <a:tcPr marL="91425" marR="91425" marT="91425" marB="91425"/>
                </a:tc>
                <a:tc>
                  <a:txBody>
                    <a:bodyPr/>
                    <a:lstStyle/>
                    <a:p>
                      <a:pPr marL="0" lvl="0" indent="0" algn="ctr" rtl="0">
                        <a:spcBef>
                          <a:spcPts val="0"/>
                        </a:spcBef>
                        <a:spcAft>
                          <a:spcPts val="0"/>
                        </a:spcAft>
                        <a:buNone/>
                      </a:pPr>
                      <a:r>
                        <a:rPr lang="vi">
                          <a:solidFill>
                            <a:schemeClr val="dk1"/>
                          </a:solidFill>
                        </a:rPr>
                        <a:t>0.2</a:t>
                      </a:r>
                      <a:endParaRPr>
                        <a:solidFill>
                          <a:schemeClr val="dk1"/>
                        </a:solidFill>
                      </a:endParaRPr>
                    </a:p>
                  </a:txBody>
                  <a:tcPr marL="91425" marR="91425" marT="91425" marB="91425"/>
                </a:tc>
                <a:tc>
                  <a:txBody>
                    <a:bodyPr/>
                    <a:lstStyle/>
                    <a:p>
                      <a:pPr marL="0" lvl="0" indent="0" algn="ctr" rtl="0">
                        <a:spcBef>
                          <a:spcPts val="0"/>
                        </a:spcBef>
                        <a:spcAft>
                          <a:spcPts val="0"/>
                        </a:spcAft>
                        <a:buNone/>
                      </a:pPr>
                      <a:r>
                        <a:rPr lang="vi">
                          <a:solidFill>
                            <a:schemeClr val="dk1"/>
                          </a:solidFill>
                        </a:rPr>
                        <a:t>0.0</a:t>
                      </a:r>
                      <a:endParaRPr>
                        <a:solidFill>
                          <a:schemeClr val="dk1"/>
                        </a:solidFill>
                      </a:endParaRPr>
                    </a:p>
                  </a:txBody>
                  <a:tcPr marL="91425" marR="91425" marT="91425" marB="91425"/>
                </a:tc>
                <a:tc>
                  <a:txBody>
                    <a:bodyPr/>
                    <a:lstStyle/>
                    <a:p>
                      <a:pPr marL="0" lvl="0" indent="0" algn="ctr" rtl="0">
                        <a:spcBef>
                          <a:spcPts val="0"/>
                        </a:spcBef>
                        <a:spcAft>
                          <a:spcPts val="0"/>
                        </a:spcAft>
                        <a:buNone/>
                      </a:pPr>
                      <a:r>
                        <a:rPr lang="vi">
                          <a:solidFill>
                            <a:schemeClr val="dk1"/>
                          </a:solidFill>
                        </a:rPr>
                        <a:t>0.0</a:t>
                      </a:r>
                      <a:endParaRPr>
                        <a:solidFill>
                          <a:schemeClr val="dk1"/>
                        </a:solidFill>
                      </a:endParaRPr>
                    </a:p>
                  </a:txBody>
                  <a:tcPr marL="91425" marR="91425" marT="91425" marB="91425"/>
                </a:tc>
                <a:tc>
                  <a:txBody>
                    <a:bodyPr/>
                    <a:lstStyle/>
                    <a:p>
                      <a:pPr marL="0" lvl="0" indent="0" algn="ctr" rtl="0">
                        <a:spcBef>
                          <a:spcPts val="0"/>
                        </a:spcBef>
                        <a:spcAft>
                          <a:spcPts val="0"/>
                        </a:spcAft>
                        <a:buNone/>
                      </a:pPr>
                      <a:r>
                        <a:rPr lang="vi">
                          <a:solidFill>
                            <a:schemeClr val="dk1"/>
                          </a:solidFill>
                        </a:rPr>
                        <a:t>0.0</a:t>
                      </a:r>
                      <a:endParaRPr>
                        <a:solidFill>
                          <a:schemeClr val="dk1"/>
                        </a:solidFill>
                      </a:endParaRPr>
                    </a:p>
                  </a:txBody>
                  <a:tcPr marL="91425" marR="91425" marT="91425" marB="91425"/>
                </a:tc>
                <a:tc>
                  <a:txBody>
                    <a:bodyPr/>
                    <a:lstStyle/>
                    <a:p>
                      <a:pPr marL="0" lvl="0" indent="0" algn="ctr" rtl="0">
                        <a:spcBef>
                          <a:spcPts val="0"/>
                        </a:spcBef>
                        <a:spcAft>
                          <a:spcPts val="0"/>
                        </a:spcAft>
                        <a:buNone/>
                      </a:pPr>
                      <a:r>
                        <a:rPr lang="vi">
                          <a:solidFill>
                            <a:schemeClr val="dk1"/>
                          </a:solidFill>
                        </a:rPr>
                        <a:t>0.9</a:t>
                      </a:r>
                      <a:endParaRPr>
                        <a:solidFill>
                          <a:schemeClr val="dk1"/>
                        </a:solidFill>
                      </a:endParaRPr>
                    </a:p>
                  </a:txBody>
                  <a:tcPr marL="91425" marR="91425" marT="91425" marB="91425"/>
                </a:tc>
                <a:tc>
                  <a:txBody>
                    <a:bodyPr/>
                    <a:lstStyle/>
                    <a:p>
                      <a:pPr marL="0" lvl="0" indent="0" algn="ctr" rtl="0">
                        <a:spcBef>
                          <a:spcPts val="0"/>
                        </a:spcBef>
                        <a:spcAft>
                          <a:spcPts val="0"/>
                        </a:spcAft>
                        <a:buNone/>
                      </a:pPr>
                      <a:r>
                        <a:rPr lang="vi">
                          <a:solidFill>
                            <a:schemeClr val="dk1"/>
                          </a:solidFill>
                        </a:rPr>
                        <a:t>0.0</a:t>
                      </a:r>
                      <a:endParaRPr>
                        <a:solidFill>
                          <a:schemeClr val="dk1"/>
                        </a:solidFill>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vi">
                          <a:solidFill>
                            <a:schemeClr val="dk1"/>
                          </a:solidFill>
                        </a:rPr>
                        <a:t>w</a:t>
                      </a:r>
                      <a:endParaRPr>
                        <a:solidFill>
                          <a:schemeClr val="dk1"/>
                        </a:solidFill>
                      </a:endParaRPr>
                    </a:p>
                  </a:txBody>
                  <a:tcPr marL="91425" marR="91425" marT="91425" marB="91425"/>
                </a:tc>
                <a:tc>
                  <a:txBody>
                    <a:bodyPr/>
                    <a:lstStyle/>
                    <a:p>
                      <a:pPr marL="0" lvl="0" indent="0" algn="ctr" rtl="0">
                        <a:spcBef>
                          <a:spcPts val="0"/>
                        </a:spcBef>
                        <a:spcAft>
                          <a:spcPts val="0"/>
                        </a:spcAft>
                        <a:buNone/>
                      </a:pPr>
                      <a:r>
                        <a:rPr lang="vi">
                          <a:solidFill>
                            <a:schemeClr val="dk1"/>
                          </a:solidFill>
                        </a:rPr>
                        <a:t>0.0</a:t>
                      </a:r>
                      <a:endParaRPr>
                        <a:solidFill>
                          <a:schemeClr val="dk1"/>
                        </a:solidFill>
                      </a:endParaRPr>
                    </a:p>
                  </a:txBody>
                  <a:tcPr marL="91425" marR="91425" marT="91425" marB="91425"/>
                </a:tc>
                <a:tc>
                  <a:txBody>
                    <a:bodyPr/>
                    <a:lstStyle/>
                    <a:p>
                      <a:pPr marL="0" lvl="0" indent="0" algn="ctr" rtl="0">
                        <a:spcBef>
                          <a:spcPts val="0"/>
                        </a:spcBef>
                        <a:spcAft>
                          <a:spcPts val="0"/>
                        </a:spcAft>
                        <a:buNone/>
                      </a:pPr>
                      <a:r>
                        <a:rPr lang="vi">
                          <a:solidFill>
                            <a:schemeClr val="dk1"/>
                          </a:solidFill>
                        </a:rPr>
                        <a:t>0.0</a:t>
                      </a:r>
                      <a:endParaRPr>
                        <a:solidFill>
                          <a:schemeClr val="dk1"/>
                        </a:solidFill>
                      </a:endParaRPr>
                    </a:p>
                  </a:txBody>
                  <a:tcPr marL="91425" marR="91425" marT="91425" marB="91425"/>
                </a:tc>
                <a:tc>
                  <a:txBody>
                    <a:bodyPr/>
                    <a:lstStyle/>
                    <a:p>
                      <a:pPr marL="0" lvl="0" indent="0" algn="ctr" rtl="0">
                        <a:spcBef>
                          <a:spcPts val="0"/>
                        </a:spcBef>
                        <a:spcAft>
                          <a:spcPts val="0"/>
                        </a:spcAft>
                        <a:buNone/>
                      </a:pPr>
                      <a:r>
                        <a:rPr lang="vi">
                          <a:solidFill>
                            <a:schemeClr val="dk1"/>
                          </a:solidFill>
                        </a:rPr>
                        <a:t>0.0</a:t>
                      </a:r>
                      <a:endParaRPr>
                        <a:solidFill>
                          <a:schemeClr val="dk1"/>
                        </a:solidFill>
                      </a:endParaRPr>
                    </a:p>
                  </a:txBody>
                  <a:tcPr marL="91425" marR="91425" marT="91425" marB="91425"/>
                </a:tc>
                <a:tc>
                  <a:txBody>
                    <a:bodyPr/>
                    <a:lstStyle/>
                    <a:p>
                      <a:pPr marL="0" lvl="0" indent="0" algn="ctr" rtl="0">
                        <a:spcBef>
                          <a:spcPts val="0"/>
                        </a:spcBef>
                        <a:spcAft>
                          <a:spcPts val="0"/>
                        </a:spcAft>
                        <a:buNone/>
                      </a:pPr>
                      <a:r>
                        <a:rPr lang="vi">
                          <a:solidFill>
                            <a:schemeClr val="dk1"/>
                          </a:solidFill>
                        </a:rPr>
                        <a:t>0.0</a:t>
                      </a:r>
                      <a:endParaRPr>
                        <a:solidFill>
                          <a:schemeClr val="dk1"/>
                        </a:solidFill>
                      </a:endParaRPr>
                    </a:p>
                  </a:txBody>
                  <a:tcPr marL="91425" marR="91425" marT="91425" marB="91425"/>
                </a:tc>
                <a:tc>
                  <a:txBody>
                    <a:bodyPr/>
                    <a:lstStyle/>
                    <a:p>
                      <a:pPr marL="0" lvl="0" indent="0" algn="ctr" rtl="0">
                        <a:spcBef>
                          <a:spcPts val="0"/>
                        </a:spcBef>
                        <a:spcAft>
                          <a:spcPts val="0"/>
                        </a:spcAft>
                        <a:buNone/>
                      </a:pPr>
                      <a:r>
                        <a:rPr lang="vi">
                          <a:solidFill>
                            <a:schemeClr val="dk1"/>
                          </a:solidFill>
                        </a:rPr>
                        <a:t>0.6</a:t>
                      </a:r>
                      <a:endParaRPr>
                        <a:solidFill>
                          <a:schemeClr val="dk1"/>
                        </a:solidFill>
                      </a:endParaRPr>
                    </a:p>
                  </a:txBody>
                  <a:tcPr marL="91425" marR="91425" marT="91425" marB="91425"/>
                </a:tc>
                <a:tc>
                  <a:txBody>
                    <a:bodyPr/>
                    <a:lstStyle/>
                    <a:p>
                      <a:pPr marL="0" lvl="0" indent="0" algn="ctr" rtl="0">
                        <a:spcBef>
                          <a:spcPts val="0"/>
                        </a:spcBef>
                        <a:spcAft>
                          <a:spcPts val="0"/>
                        </a:spcAft>
                        <a:buNone/>
                      </a:pPr>
                      <a:r>
                        <a:rPr lang="vi">
                          <a:solidFill>
                            <a:schemeClr val="dk1"/>
                          </a:solidFill>
                        </a:rPr>
                        <a:t>0.5</a:t>
                      </a:r>
                      <a:endParaRPr>
                        <a:solidFill>
                          <a:schemeClr val="dk1"/>
                        </a:solidFill>
                      </a:endParaRPr>
                    </a:p>
                  </a:txBody>
                  <a:tcPr marL="91425" marR="91425" marT="91425" marB="91425"/>
                </a:tc>
                <a:tc>
                  <a:txBody>
                    <a:bodyPr/>
                    <a:lstStyle/>
                    <a:p>
                      <a:pPr marL="0" lvl="0" indent="0" algn="ctr" rtl="0">
                        <a:spcBef>
                          <a:spcPts val="0"/>
                        </a:spcBef>
                        <a:spcAft>
                          <a:spcPts val="0"/>
                        </a:spcAft>
                        <a:buNone/>
                      </a:pPr>
                      <a:r>
                        <a:rPr lang="vi">
                          <a:solidFill>
                            <a:schemeClr val="dk1"/>
                          </a:solidFill>
                        </a:rPr>
                        <a:t>0.0</a:t>
                      </a:r>
                      <a:endParaRPr>
                        <a:solidFill>
                          <a:schemeClr val="dk1"/>
                        </a:solidFill>
                      </a:endParaRPr>
                    </a:p>
                  </a:txBody>
                  <a:tcPr marL="91425" marR="91425" marT="91425" marB="91425"/>
                </a:tc>
                <a:tc>
                  <a:txBody>
                    <a:bodyPr/>
                    <a:lstStyle/>
                    <a:p>
                      <a:pPr marL="0" lvl="0" indent="0" algn="ctr" rtl="0">
                        <a:spcBef>
                          <a:spcPts val="0"/>
                        </a:spcBef>
                        <a:spcAft>
                          <a:spcPts val="0"/>
                        </a:spcAft>
                        <a:buNone/>
                      </a:pPr>
                      <a:r>
                        <a:rPr lang="vi">
                          <a:solidFill>
                            <a:schemeClr val="dk1"/>
                          </a:solidFill>
                        </a:rPr>
                        <a:t>0.0</a:t>
                      </a:r>
                      <a:endParaRPr>
                        <a:solidFill>
                          <a:schemeClr val="dk1"/>
                        </a:solidFill>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vi">
                          <a:solidFill>
                            <a:schemeClr val="dk1"/>
                          </a:solidFill>
                        </a:rPr>
                        <a:t>d</a:t>
                      </a:r>
                      <a:endParaRPr>
                        <a:solidFill>
                          <a:schemeClr val="dk1"/>
                        </a:solidFill>
                      </a:endParaRPr>
                    </a:p>
                  </a:txBody>
                  <a:tcPr marL="91425" marR="91425" marT="91425" marB="91425"/>
                </a:tc>
                <a:tc>
                  <a:txBody>
                    <a:bodyPr/>
                    <a:lstStyle/>
                    <a:p>
                      <a:pPr marL="0" lvl="0" indent="0" algn="ctr" rtl="0">
                        <a:spcBef>
                          <a:spcPts val="0"/>
                        </a:spcBef>
                        <a:spcAft>
                          <a:spcPts val="0"/>
                        </a:spcAft>
                        <a:buNone/>
                      </a:pPr>
                      <a:r>
                        <a:rPr lang="vi">
                          <a:solidFill>
                            <a:schemeClr val="dk1"/>
                          </a:solidFill>
                        </a:rPr>
                        <a:t>0.0</a:t>
                      </a:r>
                      <a:endParaRPr>
                        <a:solidFill>
                          <a:schemeClr val="dk1"/>
                        </a:solidFill>
                      </a:endParaRPr>
                    </a:p>
                  </a:txBody>
                  <a:tcPr marL="91425" marR="91425" marT="91425" marB="91425">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vi">
                          <a:solidFill>
                            <a:schemeClr val="dk1"/>
                          </a:solidFill>
                        </a:rPr>
                        <a:t>0.1</a:t>
                      </a:r>
                      <a:endParaRPr>
                        <a:solidFill>
                          <a:schemeClr val="dk1"/>
                        </a:solidFill>
                      </a:endParaRPr>
                    </a:p>
                  </a:txBody>
                  <a:tcPr marL="91425" marR="91425" marT="91425" marB="91425">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vi">
                          <a:solidFill>
                            <a:schemeClr val="dk1"/>
                          </a:solidFill>
                        </a:rPr>
                        <a:t>0.0</a:t>
                      </a:r>
                      <a:endParaRPr>
                        <a:solidFill>
                          <a:schemeClr val="dk1"/>
                        </a:solidFill>
                      </a:endParaRPr>
                    </a:p>
                  </a:txBody>
                  <a:tcPr marL="91425" marR="91425" marT="91425" marB="91425">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vi">
                          <a:solidFill>
                            <a:schemeClr val="dk1"/>
                          </a:solidFill>
                        </a:rPr>
                        <a:t>0.5</a:t>
                      </a:r>
                      <a:endParaRPr>
                        <a:solidFill>
                          <a:schemeClr val="dk1"/>
                        </a:solidFill>
                      </a:endParaRPr>
                    </a:p>
                  </a:txBody>
                  <a:tcPr marL="91425" marR="91425" marT="91425" marB="91425">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vi">
                          <a:solidFill>
                            <a:schemeClr val="dk1"/>
                          </a:solidFill>
                        </a:rPr>
                        <a:t>0.1</a:t>
                      </a:r>
                      <a:endParaRPr>
                        <a:solidFill>
                          <a:schemeClr val="dk1"/>
                        </a:solidFill>
                      </a:endParaRPr>
                    </a:p>
                  </a:txBody>
                  <a:tcPr marL="91425" marR="91425" marT="91425" marB="91425">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vi">
                          <a:solidFill>
                            <a:schemeClr val="dk1"/>
                          </a:solidFill>
                        </a:rPr>
                        <a:t>0.0</a:t>
                      </a:r>
                      <a:endParaRPr>
                        <a:solidFill>
                          <a:schemeClr val="dk1"/>
                        </a:solidFill>
                      </a:endParaRPr>
                    </a:p>
                  </a:txBody>
                  <a:tcPr marL="91425" marR="91425" marT="91425" marB="91425">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vi">
                          <a:solidFill>
                            <a:schemeClr val="dk1"/>
                          </a:solidFill>
                        </a:rPr>
                        <a:t>0.0</a:t>
                      </a:r>
                      <a:endParaRPr>
                        <a:solidFill>
                          <a:schemeClr val="dk1"/>
                        </a:solidFill>
                      </a:endParaRPr>
                    </a:p>
                  </a:txBody>
                  <a:tcPr marL="91425" marR="91425" marT="91425" marB="91425">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vi">
                          <a:solidFill>
                            <a:schemeClr val="dk1"/>
                          </a:solidFill>
                        </a:rPr>
                        <a:t>0.0</a:t>
                      </a:r>
                      <a:endParaRPr>
                        <a:solidFill>
                          <a:schemeClr val="dk1"/>
                        </a:solidFill>
                      </a:endParaRPr>
                    </a:p>
                  </a:txBody>
                  <a:tcPr marL="91425" marR="91425" marT="91425" marB="91425">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96200">
                <a:tc>
                  <a:txBody>
                    <a:bodyPr/>
                    <a:lstStyle/>
                    <a:p>
                      <a:pPr marL="0" lvl="0" indent="0" algn="ctr" rtl="0">
                        <a:spcBef>
                          <a:spcPts val="0"/>
                        </a:spcBef>
                        <a:spcAft>
                          <a:spcPts val="0"/>
                        </a:spcAft>
                        <a:buNone/>
                      </a:pPr>
                      <a:endParaRPr/>
                    </a:p>
                  </a:txBody>
                  <a:tcPr marL="91425" marR="91425" marT="91425" marB="91425">
                    <a:lnR w="9525" cap="flat" cmpd="sng">
                      <a:solidFill>
                        <a:schemeClr val="dk1"/>
                      </a:solidFill>
                      <a:prstDash val="solid"/>
                      <a:round/>
                      <a:headEnd type="none" w="sm" len="sm"/>
                      <a:tailEnd type="none" w="sm" len="sm"/>
                    </a:lnR>
                  </a:tcPr>
                </a:tc>
                <a:tc>
                  <a:txBody>
                    <a:bodyPr/>
                    <a:lstStyle/>
                    <a:p>
                      <a:pPr marL="0" lvl="0" indent="0" algn="ctr" rtl="0">
                        <a:spcBef>
                          <a:spcPts val="0"/>
                        </a:spcBef>
                        <a:spcAft>
                          <a:spcPts val="0"/>
                        </a:spcAft>
                        <a:buNone/>
                      </a:pPr>
                      <a:r>
                        <a:rPr lang="vi">
                          <a:solidFill>
                            <a:schemeClr val="dk1"/>
                          </a:solidFill>
                        </a:rPr>
                        <a:t>t0</a:t>
                      </a:r>
                      <a:endParaRPr>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vi">
                          <a:solidFill>
                            <a:schemeClr val="dk1"/>
                          </a:solidFill>
                        </a:rPr>
                        <a:t>t1</a:t>
                      </a:r>
                      <a:endParaRPr>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vi">
                          <a:solidFill>
                            <a:schemeClr val="dk1"/>
                          </a:solidFill>
                        </a:rPr>
                        <a:t>t2</a:t>
                      </a:r>
                      <a:endParaRPr>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vi">
                          <a:solidFill>
                            <a:schemeClr val="dk1"/>
                          </a:solidFill>
                        </a:rPr>
                        <a:t>t3</a:t>
                      </a:r>
                      <a:endParaRPr>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vi">
                          <a:solidFill>
                            <a:schemeClr val="dk1"/>
                          </a:solidFill>
                        </a:rPr>
                        <a:t>t4</a:t>
                      </a:r>
                      <a:endParaRPr>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vi">
                          <a:solidFill>
                            <a:schemeClr val="dk1"/>
                          </a:solidFill>
                        </a:rPr>
                        <a:t>t5</a:t>
                      </a:r>
                      <a:endParaRPr>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vi">
                          <a:solidFill>
                            <a:schemeClr val="dk1"/>
                          </a:solidFill>
                        </a:rPr>
                        <a:t>t6</a:t>
                      </a:r>
                      <a:endParaRPr>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vi">
                          <a:solidFill>
                            <a:schemeClr val="dk1"/>
                          </a:solidFill>
                        </a:rPr>
                        <a:t>t7</a:t>
                      </a:r>
                      <a:endParaRPr>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185" name="Google Shape;185;p23"/>
          <p:cNvSpPr/>
          <p:nvPr/>
        </p:nvSpPr>
        <p:spPr>
          <a:xfrm>
            <a:off x="1453600" y="4447750"/>
            <a:ext cx="6224400" cy="174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3"/>
          <p:cNvSpPr/>
          <p:nvPr/>
        </p:nvSpPr>
        <p:spPr>
          <a:xfrm rot="-5400000">
            <a:off x="6236850" y="2733300"/>
            <a:ext cx="3354300" cy="174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3"/>
          <p:cNvSpPr/>
          <p:nvPr/>
        </p:nvSpPr>
        <p:spPr>
          <a:xfrm>
            <a:off x="8162500" y="1167850"/>
            <a:ext cx="472200" cy="2286000"/>
          </a:xfrm>
          <a:prstGeom prst="rect">
            <a:avLst/>
          </a:prstGeom>
          <a:solidFill>
            <a:srgbClr val="6AA94F"/>
          </a:solidFill>
          <a:ln>
            <a:noFill/>
          </a:ln>
          <a:effectLst>
            <a:outerShdw blurRad="142875" dist="19050" dir="2520000" algn="bl" rotWithShape="0">
              <a:srgbClr val="00FF00">
                <a:alpha val="42000"/>
              </a:srgb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3"/>
          <p:cNvSpPr txBox="1"/>
          <p:nvPr/>
        </p:nvSpPr>
        <p:spPr>
          <a:xfrm>
            <a:off x="8249500" y="4497450"/>
            <a:ext cx="385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a:solidFill>
                  <a:schemeClr val="dk1"/>
                </a:solidFill>
                <a:latin typeface="Average"/>
                <a:ea typeface="Average"/>
                <a:cs typeface="Average"/>
                <a:sym typeface="Average"/>
              </a:rPr>
              <a:t>0</a:t>
            </a:r>
            <a:endParaRPr>
              <a:solidFill>
                <a:schemeClr val="dk1"/>
              </a:solidFill>
              <a:latin typeface="Average"/>
              <a:ea typeface="Average"/>
              <a:cs typeface="Average"/>
              <a:sym typeface="Average"/>
            </a:endParaRPr>
          </a:p>
        </p:txBody>
      </p:sp>
      <p:sp>
        <p:nvSpPr>
          <p:cNvPr id="189" name="Google Shape;189;p23"/>
          <p:cNvSpPr txBox="1"/>
          <p:nvPr/>
        </p:nvSpPr>
        <p:spPr>
          <a:xfrm>
            <a:off x="8249500" y="742950"/>
            <a:ext cx="385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a:solidFill>
                  <a:schemeClr val="dk1"/>
                </a:solidFill>
                <a:latin typeface="Average"/>
                <a:ea typeface="Average"/>
                <a:cs typeface="Average"/>
                <a:sym typeface="Average"/>
              </a:rPr>
              <a:t>1</a:t>
            </a:r>
            <a:endParaRPr>
              <a:solidFill>
                <a:schemeClr val="dk1"/>
              </a:solidFill>
              <a:latin typeface="Average"/>
              <a:ea typeface="Average"/>
              <a:cs typeface="Average"/>
              <a:sym typeface="Averag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a:t>kết quả </a:t>
            </a:r>
            <a:endParaRPr/>
          </a:p>
        </p:txBody>
      </p:sp>
      <p:sp>
        <p:nvSpPr>
          <p:cNvPr id="195" name="Google Shape;195;p24"/>
          <p:cNvSpPr txBox="1">
            <a:spLocks noGrp="1"/>
          </p:cNvSpPr>
          <p:nvPr>
            <p:ph type="body" idx="1"/>
          </p:nvPr>
        </p:nvSpPr>
        <p:spPr>
          <a:xfrm>
            <a:off x="311700" y="1152475"/>
            <a:ext cx="8520600" cy="959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vi"/>
              <a:t>sau khi chạy code cho OCR  qua 100 epoch nhóm thu được kết quả khá tốt với các tập test có giá trị đúng lên đến hơn 90%</a:t>
            </a:r>
            <a:endParaRPr/>
          </a:p>
        </p:txBody>
      </p:sp>
      <p:pic>
        <p:nvPicPr>
          <p:cNvPr id="196" name="Google Shape;196;p24"/>
          <p:cNvPicPr preferRelativeResize="0"/>
          <p:nvPr/>
        </p:nvPicPr>
        <p:blipFill>
          <a:blip r:embed="rId3">
            <a:alphaModFix/>
          </a:blip>
          <a:stretch>
            <a:fillRect/>
          </a:stretch>
        </p:blipFill>
        <p:spPr>
          <a:xfrm>
            <a:off x="972375" y="1991250"/>
            <a:ext cx="7376499" cy="2599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vi" sz="4000"/>
              <a:t>CAPTCHA</a:t>
            </a:r>
            <a:endParaRPr/>
          </a:p>
        </p:txBody>
      </p:sp>
      <p:sp>
        <p:nvSpPr>
          <p:cNvPr id="73" name="Google Shape;73;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vi">
                <a:solidFill>
                  <a:schemeClr val="dk1"/>
                </a:solidFill>
              </a:rPr>
              <a:t>Completely Automated Public Turing test to tell Computers and Humans Apart</a:t>
            </a:r>
            <a:endParaRPr>
              <a:solidFill>
                <a:schemeClr val="dk1"/>
              </a:solidFill>
            </a:endParaRPr>
          </a:p>
          <a:p>
            <a:pPr marL="457200" lvl="0" indent="-342900" algn="l" rtl="0">
              <a:spcBef>
                <a:spcPts val="0"/>
              </a:spcBef>
              <a:spcAft>
                <a:spcPts val="0"/>
              </a:spcAft>
              <a:buClr>
                <a:schemeClr val="dk1"/>
              </a:buClr>
              <a:buSzPts val="1800"/>
              <a:buChar char="-"/>
            </a:pPr>
            <a:r>
              <a:rPr lang="vi">
                <a:solidFill>
                  <a:schemeClr val="dk1"/>
                </a:solidFill>
              </a:rPr>
              <a:t>Adam Turing ( 1912-1954 ) test  để phân biệt người và máy , tránh automation</a:t>
            </a:r>
            <a:endParaRPr>
              <a:solidFill>
                <a:schemeClr val="dk1"/>
              </a:solidFill>
            </a:endParaRPr>
          </a:p>
          <a:p>
            <a:pPr marL="457200" lvl="0" indent="-342900" algn="l" rtl="0">
              <a:spcBef>
                <a:spcPts val="0"/>
              </a:spcBef>
              <a:spcAft>
                <a:spcPts val="0"/>
              </a:spcAft>
              <a:buClr>
                <a:schemeClr val="dk1"/>
              </a:buClr>
              <a:buSzPts val="1800"/>
              <a:buChar char="-"/>
            </a:pPr>
            <a:r>
              <a:rPr lang="vi">
                <a:solidFill>
                  <a:schemeClr val="dk1"/>
                </a:solidFill>
              </a:rPr>
              <a:t>Bài toán này sẽ tập trung nhận diện Captcha kí tự .</a:t>
            </a:r>
            <a:endParaRPr>
              <a:solidFill>
                <a:schemeClr val="dk1"/>
              </a:solidFill>
            </a:endParaRPr>
          </a:p>
          <a:p>
            <a:pPr marL="457200" lvl="0" indent="-342900" algn="l" rtl="0">
              <a:spcBef>
                <a:spcPts val="0"/>
              </a:spcBef>
              <a:spcAft>
                <a:spcPts val="0"/>
              </a:spcAft>
              <a:buClr>
                <a:schemeClr val="dk1"/>
              </a:buClr>
              <a:buSzPts val="1800"/>
              <a:buChar char="-"/>
            </a:pPr>
            <a:r>
              <a:rPr lang="vi">
                <a:solidFill>
                  <a:schemeClr val="dk1"/>
                </a:solidFill>
              </a:rPr>
              <a:t>Format của các ký tự này được biến đổi và làm méo để gây khó khăn cho nhận diện máy tính , phần lớn sẽ không có ý nghĩa , và  sẽ có thêm các “chướng ngại” để tăng độ khó.</a:t>
            </a:r>
            <a:endParaRPr>
              <a:solidFill>
                <a:schemeClr val="dk1"/>
              </a:solidFill>
            </a:endParaRPr>
          </a:p>
          <a:p>
            <a:pPr marL="457200" lvl="0" indent="-342900" algn="l" rtl="0">
              <a:spcBef>
                <a:spcPts val="0"/>
              </a:spcBef>
              <a:spcAft>
                <a:spcPts val="0"/>
              </a:spcAft>
              <a:buClr>
                <a:schemeClr val="dk1"/>
              </a:buClr>
              <a:buSzPts val="1800"/>
              <a:buChar char="-"/>
            </a:pPr>
            <a:r>
              <a:rPr lang="vi"/>
              <a:t>captcha với tỉ lệ (200x50) từ kho dữ liệu 1040 pic của </a:t>
            </a:r>
            <a:r>
              <a:rPr lang="vi" b="1"/>
              <a:t> </a:t>
            </a:r>
            <a:r>
              <a:rPr lang="vi" sz="1550" b="1">
                <a:solidFill>
                  <a:srgbClr val="D4D4D4"/>
                </a:solidFill>
                <a:latin typeface="Courier New"/>
                <a:ea typeface="Courier New"/>
                <a:cs typeface="Courier New"/>
                <a:sym typeface="Courier New"/>
              </a:rPr>
              <a:t>Aakash Kumar Nain với 19 label khác nhau </a:t>
            </a:r>
            <a:endParaRPr>
              <a:solidFill>
                <a:schemeClr val="dk1"/>
              </a:solidFill>
            </a:endParaRPr>
          </a:p>
        </p:txBody>
      </p:sp>
      <p:pic>
        <p:nvPicPr>
          <p:cNvPr id="74" name="Google Shape;74;p15"/>
          <p:cNvPicPr preferRelativeResize="0"/>
          <p:nvPr/>
        </p:nvPicPr>
        <p:blipFill>
          <a:blip r:embed="rId3">
            <a:alphaModFix/>
          </a:blip>
          <a:stretch>
            <a:fillRect/>
          </a:stretch>
        </p:blipFill>
        <p:spPr>
          <a:xfrm>
            <a:off x="6515500" y="3457750"/>
            <a:ext cx="1238775" cy="1685749"/>
          </a:xfrm>
          <a:prstGeom prst="rect">
            <a:avLst/>
          </a:prstGeom>
          <a:noFill/>
          <a:ln>
            <a:noFill/>
          </a:ln>
        </p:spPr>
      </p:pic>
      <p:pic>
        <p:nvPicPr>
          <p:cNvPr id="75" name="Google Shape;75;p15"/>
          <p:cNvPicPr preferRelativeResize="0"/>
          <p:nvPr/>
        </p:nvPicPr>
        <p:blipFill>
          <a:blip r:embed="rId4">
            <a:alphaModFix/>
          </a:blip>
          <a:stretch>
            <a:fillRect/>
          </a:stretch>
        </p:blipFill>
        <p:spPr>
          <a:xfrm>
            <a:off x="1547400" y="3237775"/>
            <a:ext cx="3811450" cy="1905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a:t>DATA - Đặc trưng của data đầu vào </a:t>
            </a:r>
            <a:endParaRPr/>
          </a:p>
        </p:txBody>
      </p:sp>
      <p:sp>
        <p:nvSpPr>
          <p:cNvPr id="81" name="Google Shape;81;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vi"/>
              <a:t>Data là captcha chữ ở dạng chữ viết hệ latin . </a:t>
            </a:r>
            <a:endParaRPr/>
          </a:p>
          <a:p>
            <a:pPr marL="457200" lvl="0" indent="-342900" algn="l" rtl="0">
              <a:spcBef>
                <a:spcPts val="0"/>
              </a:spcBef>
              <a:spcAft>
                <a:spcPts val="0"/>
              </a:spcAft>
              <a:buSzPts val="1800"/>
              <a:buChar char="-"/>
            </a:pPr>
            <a:r>
              <a:rPr lang="vi"/>
              <a:t>Bao gồm 1040 ảnh và 1040 label ( bao gồm 19 kí tự riêng biệt )</a:t>
            </a:r>
            <a:endParaRPr/>
          </a:p>
          <a:p>
            <a:pPr marL="457200" lvl="0" indent="-342900" algn="l" rtl="0">
              <a:spcBef>
                <a:spcPts val="0"/>
              </a:spcBef>
              <a:spcAft>
                <a:spcPts val="0"/>
              </a:spcAft>
              <a:buSzPts val="1800"/>
              <a:buChar char="-"/>
            </a:pPr>
            <a:r>
              <a:rPr lang="vi"/>
              <a:t>batch_size = 16</a:t>
            </a:r>
            <a:endParaRPr/>
          </a:p>
          <a:p>
            <a:pPr marL="457200" lvl="0" indent="-342900" algn="l" rtl="0">
              <a:spcBef>
                <a:spcPts val="0"/>
              </a:spcBef>
              <a:spcAft>
                <a:spcPts val="0"/>
              </a:spcAft>
              <a:buSzPts val="1800"/>
              <a:buChar char="-"/>
            </a:pPr>
            <a:r>
              <a:rPr lang="vi"/>
              <a:t>Hình ảnh đã cố tình bị làm méo , làm nhòe và thêm các dị vật </a:t>
            </a:r>
            <a:endParaRPr/>
          </a:p>
          <a:p>
            <a:pPr marL="457200" lvl="0" indent="-342900" algn="l" rtl="0">
              <a:spcBef>
                <a:spcPts val="0"/>
              </a:spcBef>
              <a:spcAft>
                <a:spcPts val="0"/>
              </a:spcAft>
              <a:buSzPts val="1800"/>
              <a:buChar char="-"/>
            </a:pPr>
            <a:r>
              <a:rPr lang="vi"/>
              <a:t>Có áp dụng 1 lớp gradient đen trắng theo hướng từ trái sang phải để gây khó khăn trong quá trình chuyển đổi định dạng ảnh </a:t>
            </a:r>
            <a:endParaRPr/>
          </a:p>
          <a:p>
            <a:pPr marL="457200" lvl="0" indent="-342900" algn="l" rtl="0">
              <a:spcBef>
                <a:spcPts val="0"/>
              </a:spcBef>
              <a:spcAft>
                <a:spcPts val="0"/>
              </a:spcAft>
              <a:buSzPts val="1800"/>
              <a:buChar char="-"/>
            </a:pPr>
            <a:r>
              <a:rPr lang="vi"/>
              <a:t>tỷ lệ chia là 7/1/2 Train /Validation /Test</a:t>
            </a:r>
            <a:endParaRPr/>
          </a:p>
        </p:txBody>
      </p:sp>
      <p:pic>
        <p:nvPicPr>
          <p:cNvPr id="82" name="Google Shape;82;p16"/>
          <p:cNvPicPr preferRelativeResize="0"/>
          <p:nvPr/>
        </p:nvPicPr>
        <p:blipFill>
          <a:blip r:embed="rId3">
            <a:alphaModFix/>
          </a:blip>
          <a:stretch>
            <a:fillRect/>
          </a:stretch>
        </p:blipFill>
        <p:spPr>
          <a:xfrm>
            <a:off x="5072750" y="2955619"/>
            <a:ext cx="3650575" cy="1825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vi" sz="2100"/>
              <a:t>OCR</a:t>
            </a:r>
            <a:r>
              <a:rPr lang="vi" sz="1700"/>
              <a:t> (</a:t>
            </a:r>
            <a:r>
              <a:rPr lang="vi" sz="2198">
                <a:highlight>
                  <a:schemeClr val="lt1"/>
                </a:highlight>
                <a:latin typeface="Roboto"/>
                <a:ea typeface="Roboto"/>
                <a:cs typeface="Roboto"/>
                <a:sym typeface="Roboto"/>
              </a:rPr>
              <a:t>Optical Character Recognition</a:t>
            </a:r>
            <a:r>
              <a:rPr lang="vi" sz="1700"/>
              <a:t>)</a:t>
            </a:r>
            <a:endParaRPr sz="1700"/>
          </a:p>
        </p:txBody>
      </p:sp>
      <p:sp>
        <p:nvSpPr>
          <p:cNvPr id="88" name="Google Shape;88;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vi"/>
              <a:t>Optical character reader là một dạng bài toán nhận diện ký tự và chữ viết đã tồn tại trong một khoảng thời gian dài , cùng với quá trình phát triển của công nghệ đã có rất nhiều cách tiếp cận đối với bài toán này , và gần đây nhất là sử dụng máy học để có thể nhận dạng được chữ viết từ hình ảnh . </a:t>
            </a:r>
            <a:endParaRPr/>
          </a:p>
          <a:p>
            <a:pPr marL="457200" lvl="0" indent="-342900" algn="l" rtl="0">
              <a:spcBef>
                <a:spcPts val="0"/>
              </a:spcBef>
              <a:spcAft>
                <a:spcPts val="0"/>
              </a:spcAft>
              <a:buSzPts val="1800"/>
              <a:buChar char="-"/>
            </a:pPr>
            <a:r>
              <a:rPr lang="vi"/>
              <a:t>Trong bài toán này, nhóm sử dụng model keras để thực hiện nhận diện các mã captcha với tỉ lệ (200x50) từ kho dữ liệu 1040 pic của </a:t>
            </a:r>
            <a:r>
              <a:rPr lang="vi" b="1"/>
              <a:t> </a:t>
            </a:r>
            <a:r>
              <a:rPr lang="vi" sz="1550" b="1">
                <a:solidFill>
                  <a:srgbClr val="D4D4D4"/>
                </a:solidFill>
                <a:latin typeface="Courier New"/>
                <a:ea typeface="Courier New"/>
                <a:cs typeface="Courier New"/>
                <a:sym typeface="Courier New"/>
              </a:rPr>
              <a:t>Aakash Kumar Nain với 19 label khác nhau .</a:t>
            </a:r>
            <a:endParaRPr sz="1550" b="1">
              <a:solidFill>
                <a:srgbClr val="D4D4D4"/>
              </a:solidFill>
              <a:latin typeface="Courier New"/>
              <a:ea typeface="Courier New"/>
              <a:cs typeface="Courier New"/>
              <a:sym typeface="Courier New"/>
            </a:endParaRPr>
          </a:p>
          <a:p>
            <a:pPr marL="457200" lvl="0" indent="-342900" algn="l" rtl="0">
              <a:spcBef>
                <a:spcPts val="0"/>
              </a:spcBef>
              <a:spcAft>
                <a:spcPts val="0"/>
              </a:spcAft>
              <a:buSzPts val="1800"/>
              <a:buChar char="-"/>
            </a:pPr>
            <a:r>
              <a:rPr lang="vi"/>
              <a:t>model sẽ sử dụng 2 block convolutional để down sample với tỉ lệ là DS là 2 cho mỗi block và tổng là 4.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a:t>Cấu trúc của model .</a:t>
            </a:r>
            <a:endParaRPr/>
          </a:p>
        </p:txBody>
      </p:sp>
      <p:sp>
        <p:nvSpPr>
          <p:cNvPr id="94" name="Google Shape;94;p18"/>
          <p:cNvSpPr/>
          <p:nvPr/>
        </p:nvSpPr>
        <p:spPr>
          <a:xfrm>
            <a:off x="392275" y="2664300"/>
            <a:ext cx="708300" cy="664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vi"/>
              <a:t>Input</a:t>
            </a:r>
            <a:endParaRPr/>
          </a:p>
        </p:txBody>
      </p:sp>
      <p:sp>
        <p:nvSpPr>
          <p:cNvPr id="95" name="Google Shape;95;p18"/>
          <p:cNvSpPr/>
          <p:nvPr/>
        </p:nvSpPr>
        <p:spPr>
          <a:xfrm>
            <a:off x="1787131" y="1950600"/>
            <a:ext cx="1013400" cy="2092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8"/>
          <p:cNvSpPr/>
          <p:nvPr/>
        </p:nvSpPr>
        <p:spPr>
          <a:xfrm>
            <a:off x="2920475" y="1950600"/>
            <a:ext cx="294300" cy="2092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8"/>
          <p:cNvSpPr/>
          <p:nvPr/>
        </p:nvSpPr>
        <p:spPr>
          <a:xfrm>
            <a:off x="3545663" y="2517150"/>
            <a:ext cx="1013400" cy="959100"/>
          </a:xfrm>
          <a:prstGeom prst="roundRect">
            <a:avLst>
              <a:gd name="adj" fmla="val 16667"/>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
              <a:t>DENSE</a:t>
            </a:r>
            <a:endParaRPr/>
          </a:p>
          <a:p>
            <a:pPr marL="0" lvl="0" indent="0" algn="ctr" rtl="0">
              <a:spcBef>
                <a:spcPts val="0"/>
              </a:spcBef>
              <a:spcAft>
                <a:spcPts val="0"/>
              </a:spcAft>
              <a:buNone/>
            </a:pPr>
            <a:r>
              <a:rPr lang="vi"/>
              <a:t>LAYER</a:t>
            </a:r>
            <a:endParaRPr/>
          </a:p>
        </p:txBody>
      </p:sp>
      <p:sp>
        <p:nvSpPr>
          <p:cNvPr id="98" name="Google Shape;98;p18"/>
          <p:cNvSpPr/>
          <p:nvPr/>
        </p:nvSpPr>
        <p:spPr>
          <a:xfrm>
            <a:off x="1879825" y="2059950"/>
            <a:ext cx="828000" cy="359400"/>
          </a:xfrm>
          <a:prstGeom prst="roundRect">
            <a:avLst>
              <a:gd name="adj" fmla="val 16667"/>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vi">
                <a:highlight>
                  <a:srgbClr val="C9DAF8"/>
                </a:highlight>
              </a:rPr>
              <a:t>RELU</a:t>
            </a:r>
            <a:endParaRPr>
              <a:highlight>
                <a:srgbClr val="C9DAF8"/>
              </a:highlight>
            </a:endParaRPr>
          </a:p>
        </p:txBody>
      </p:sp>
      <p:sp>
        <p:nvSpPr>
          <p:cNvPr id="99" name="Google Shape;99;p18"/>
          <p:cNvSpPr/>
          <p:nvPr/>
        </p:nvSpPr>
        <p:spPr>
          <a:xfrm>
            <a:off x="1879825" y="2571750"/>
            <a:ext cx="828000" cy="359400"/>
          </a:xfrm>
          <a:prstGeom prst="roundRect">
            <a:avLst>
              <a:gd name="adj" fmla="val 16667"/>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vi" sz="800">
                <a:highlight>
                  <a:srgbClr val="C9DAF8"/>
                </a:highlight>
              </a:rPr>
              <a:t>M POOLING</a:t>
            </a:r>
            <a:endParaRPr sz="800">
              <a:highlight>
                <a:srgbClr val="C9DAF8"/>
              </a:highlight>
            </a:endParaRPr>
          </a:p>
        </p:txBody>
      </p:sp>
      <p:sp>
        <p:nvSpPr>
          <p:cNvPr id="100" name="Google Shape;100;p18"/>
          <p:cNvSpPr txBox="1"/>
          <p:nvPr/>
        </p:nvSpPr>
        <p:spPr>
          <a:xfrm>
            <a:off x="1787125" y="1488900"/>
            <a:ext cx="7083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1200">
                <a:solidFill>
                  <a:schemeClr val="dk1"/>
                </a:solidFill>
                <a:latin typeface="Average"/>
                <a:ea typeface="Average"/>
                <a:cs typeface="Average"/>
                <a:sym typeface="Average"/>
              </a:rPr>
              <a:t>CONV1</a:t>
            </a:r>
            <a:endParaRPr sz="1200">
              <a:solidFill>
                <a:schemeClr val="dk1"/>
              </a:solidFill>
              <a:latin typeface="Average"/>
              <a:ea typeface="Average"/>
              <a:cs typeface="Average"/>
              <a:sym typeface="Average"/>
            </a:endParaRPr>
          </a:p>
        </p:txBody>
      </p:sp>
      <p:sp>
        <p:nvSpPr>
          <p:cNvPr id="101" name="Google Shape;101;p18"/>
          <p:cNvSpPr txBox="1"/>
          <p:nvPr/>
        </p:nvSpPr>
        <p:spPr>
          <a:xfrm>
            <a:off x="2800525" y="1488900"/>
            <a:ext cx="828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1200">
                <a:solidFill>
                  <a:schemeClr val="dk1"/>
                </a:solidFill>
                <a:latin typeface="Average"/>
                <a:ea typeface="Average"/>
                <a:cs typeface="Average"/>
                <a:sym typeface="Average"/>
              </a:rPr>
              <a:t>CONV2</a:t>
            </a:r>
            <a:endParaRPr sz="1200">
              <a:solidFill>
                <a:schemeClr val="dk1"/>
              </a:solidFill>
              <a:latin typeface="Average"/>
              <a:ea typeface="Average"/>
              <a:cs typeface="Average"/>
              <a:sym typeface="Average"/>
            </a:endParaRPr>
          </a:p>
        </p:txBody>
      </p:sp>
      <p:sp>
        <p:nvSpPr>
          <p:cNvPr id="102" name="Google Shape;102;p18"/>
          <p:cNvSpPr/>
          <p:nvPr/>
        </p:nvSpPr>
        <p:spPr>
          <a:xfrm>
            <a:off x="1787125" y="3083550"/>
            <a:ext cx="1013400" cy="359400"/>
          </a:xfrm>
          <a:prstGeom prst="roundRect">
            <a:avLst>
              <a:gd name="adj" fmla="val 16667"/>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vi">
                <a:highlight>
                  <a:srgbClr val="C9DAF8"/>
                </a:highlight>
              </a:rPr>
              <a:t>down x2</a:t>
            </a:r>
            <a:endParaRPr>
              <a:highlight>
                <a:srgbClr val="C9DAF8"/>
              </a:highlight>
            </a:endParaRPr>
          </a:p>
        </p:txBody>
      </p:sp>
      <p:sp>
        <p:nvSpPr>
          <p:cNvPr id="103" name="Google Shape;103;p18"/>
          <p:cNvSpPr/>
          <p:nvPr/>
        </p:nvSpPr>
        <p:spPr>
          <a:xfrm>
            <a:off x="4990875" y="1906850"/>
            <a:ext cx="708300" cy="2092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8"/>
          <p:cNvSpPr txBox="1"/>
          <p:nvPr/>
        </p:nvSpPr>
        <p:spPr>
          <a:xfrm>
            <a:off x="5028975" y="1488900"/>
            <a:ext cx="632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1200">
                <a:solidFill>
                  <a:schemeClr val="dk1"/>
                </a:solidFill>
                <a:latin typeface="Average"/>
                <a:ea typeface="Average"/>
                <a:cs typeface="Average"/>
                <a:sym typeface="Average"/>
              </a:rPr>
              <a:t>RNN</a:t>
            </a:r>
            <a:endParaRPr sz="1200">
              <a:solidFill>
                <a:schemeClr val="dk1"/>
              </a:solidFill>
              <a:latin typeface="Average"/>
              <a:ea typeface="Average"/>
              <a:cs typeface="Average"/>
              <a:sym typeface="Average"/>
            </a:endParaRPr>
          </a:p>
        </p:txBody>
      </p:sp>
      <p:sp>
        <p:nvSpPr>
          <p:cNvPr id="105" name="Google Shape;105;p18"/>
          <p:cNvSpPr/>
          <p:nvPr/>
        </p:nvSpPr>
        <p:spPr>
          <a:xfrm>
            <a:off x="6042225" y="1906850"/>
            <a:ext cx="708300" cy="2092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8"/>
          <p:cNvSpPr txBox="1"/>
          <p:nvPr/>
        </p:nvSpPr>
        <p:spPr>
          <a:xfrm>
            <a:off x="6042225" y="1396500"/>
            <a:ext cx="708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1200">
                <a:solidFill>
                  <a:schemeClr val="dk1"/>
                </a:solidFill>
                <a:latin typeface="Average"/>
                <a:ea typeface="Average"/>
                <a:cs typeface="Average"/>
                <a:sym typeface="Average"/>
              </a:rPr>
              <a:t>Output Layer</a:t>
            </a:r>
            <a:endParaRPr sz="1200">
              <a:solidFill>
                <a:schemeClr val="dk1"/>
              </a:solidFill>
              <a:latin typeface="Average"/>
              <a:ea typeface="Average"/>
              <a:cs typeface="Average"/>
              <a:sym typeface="Average"/>
            </a:endParaRPr>
          </a:p>
        </p:txBody>
      </p:sp>
      <p:sp>
        <p:nvSpPr>
          <p:cNvPr id="107" name="Google Shape;107;p18"/>
          <p:cNvSpPr/>
          <p:nvPr/>
        </p:nvSpPr>
        <p:spPr>
          <a:xfrm>
            <a:off x="6102375" y="2691650"/>
            <a:ext cx="588000" cy="522600"/>
          </a:xfrm>
          <a:prstGeom prst="roundRect">
            <a:avLst>
              <a:gd name="adj" fmla="val 16667"/>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vi">
                <a:highlight>
                  <a:srgbClr val="C9DAF8"/>
                </a:highlight>
              </a:rPr>
              <a:t>soft max</a:t>
            </a:r>
            <a:endParaRPr>
              <a:highlight>
                <a:srgbClr val="C9DAF8"/>
              </a:highlight>
            </a:endParaRPr>
          </a:p>
        </p:txBody>
      </p:sp>
      <p:sp>
        <p:nvSpPr>
          <p:cNvPr id="108" name="Google Shape;108;p18"/>
          <p:cNvSpPr/>
          <p:nvPr/>
        </p:nvSpPr>
        <p:spPr>
          <a:xfrm>
            <a:off x="7059288" y="1906850"/>
            <a:ext cx="708300" cy="2092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8"/>
          <p:cNvSpPr txBox="1"/>
          <p:nvPr/>
        </p:nvSpPr>
        <p:spPr>
          <a:xfrm>
            <a:off x="7214075" y="1488900"/>
            <a:ext cx="7083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1200">
                <a:solidFill>
                  <a:schemeClr val="dk1"/>
                </a:solidFill>
                <a:latin typeface="Average"/>
                <a:ea typeface="Average"/>
                <a:cs typeface="Average"/>
                <a:sym typeface="Average"/>
              </a:rPr>
              <a:t>CTC </a:t>
            </a:r>
            <a:endParaRPr sz="1200">
              <a:solidFill>
                <a:schemeClr val="dk1"/>
              </a:solidFill>
              <a:latin typeface="Average"/>
              <a:ea typeface="Average"/>
              <a:cs typeface="Average"/>
              <a:sym typeface="Average"/>
            </a:endParaRPr>
          </a:p>
        </p:txBody>
      </p:sp>
      <p:sp>
        <p:nvSpPr>
          <p:cNvPr id="110" name="Google Shape;110;p18"/>
          <p:cNvSpPr/>
          <p:nvPr/>
        </p:nvSpPr>
        <p:spPr>
          <a:xfrm>
            <a:off x="8134700" y="2620550"/>
            <a:ext cx="920700" cy="664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vi"/>
              <a:t>Output</a:t>
            </a:r>
            <a:endParaRPr/>
          </a:p>
        </p:txBody>
      </p:sp>
      <p:sp>
        <p:nvSpPr>
          <p:cNvPr id="111" name="Google Shape;111;p18"/>
          <p:cNvSpPr/>
          <p:nvPr/>
        </p:nvSpPr>
        <p:spPr>
          <a:xfrm>
            <a:off x="1204150" y="2751750"/>
            <a:ext cx="479400" cy="489900"/>
          </a:xfrm>
          <a:prstGeom prst="homePlate">
            <a:avLst>
              <a:gd name="adj" fmla="val 50000"/>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8"/>
          <p:cNvSpPr/>
          <p:nvPr/>
        </p:nvSpPr>
        <p:spPr>
          <a:xfrm>
            <a:off x="3239100" y="2708000"/>
            <a:ext cx="196200" cy="489900"/>
          </a:xfrm>
          <a:prstGeom prst="homePlate">
            <a:avLst>
              <a:gd name="adj" fmla="val 50000"/>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8"/>
          <p:cNvSpPr/>
          <p:nvPr/>
        </p:nvSpPr>
        <p:spPr>
          <a:xfrm>
            <a:off x="4601275" y="2708000"/>
            <a:ext cx="347400" cy="489900"/>
          </a:xfrm>
          <a:prstGeom prst="homePlate">
            <a:avLst>
              <a:gd name="adj" fmla="val 50000"/>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8"/>
          <p:cNvSpPr/>
          <p:nvPr/>
        </p:nvSpPr>
        <p:spPr>
          <a:xfrm>
            <a:off x="5723545" y="2708000"/>
            <a:ext cx="294300" cy="489900"/>
          </a:xfrm>
          <a:prstGeom prst="homePlate">
            <a:avLst>
              <a:gd name="adj" fmla="val 50000"/>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8"/>
          <p:cNvSpPr/>
          <p:nvPr/>
        </p:nvSpPr>
        <p:spPr>
          <a:xfrm>
            <a:off x="6774900" y="2708000"/>
            <a:ext cx="222900" cy="489900"/>
          </a:xfrm>
          <a:prstGeom prst="homePlate">
            <a:avLst>
              <a:gd name="adj" fmla="val 50000"/>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8"/>
          <p:cNvSpPr/>
          <p:nvPr/>
        </p:nvSpPr>
        <p:spPr>
          <a:xfrm>
            <a:off x="7829075" y="2708000"/>
            <a:ext cx="294300" cy="489900"/>
          </a:xfrm>
          <a:prstGeom prst="homePlate">
            <a:avLst>
              <a:gd name="adj" fmla="val 50000"/>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a:t>RNN</a:t>
            </a:r>
            <a:endParaRPr/>
          </a:p>
          <a:p>
            <a:pPr marL="0" lvl="0" indent="0" algn="l" rtl="0">
              <a:spcBef>
                <a:spcPts val="0"/>
              </a:spcBef>
              <a:spcAft>
                <a:spcPts val="0"/>
              </a:spcAft>
              <a:buNone/>
            </a:pPr>
            <a:endParaRPr/>
          </a:p>
        </p:txBody>
      </p:sp>
      <p:sp>
        <p:nvSpPr>
          <p:cNvPr id="122" name="Google Shape;12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vi"/>
              <a:t>Là một thuật toán máy học được sử dụng nhiều nhất trong xử lý chuỗi . thuật toán RNN tên đầy đủ là </a:t>
            </a:r>
            <a:r>
              <a:rPr lang="vi" b="1">
                <a:solidFill>
                  <a:schemeClr val="dk1"/>
                </a:solidFill>
                <a:latin typeface="Roboto"/>
                <a:ea typeface="Roboto"/>
                <a:cs typeface="Roboto"/>
                <a:sym typeface="Roboto"/>
              </a:rPr>
              <a:t>Recurrent Neural Network </a:t>
            </a:r>
            <a:r>
              <a:rPr lang="vi"/>
              <a:t>với những bài toán xử lý chuỗi phần lớn các từ đứng trước sẽ có một mối quan hệ đối với từ đến sau của nó để có thể tạo ra một ngữ nghĩa nhất định. </a:t>
            </a:r>
            <a:endParaRPr/>
          </a:p>
          <a:p>
            <a:pPr marL="0" lvl="0" indent="0" algn="l" rtl="0">
              <a:spcBef>
                <a:spcPts val="1200"/>
              </a:spcBef>
              <a:spcAft>
                <a:spcPts val="0"/>
              </a:spcAft>
              <a:buNone/>
            </a:pPr>
            <a:r>
              <a:rPr lang="vi"/>
              <a:t>Tuy bài toán xử lý nhận diện captcha không tồn tại ngữ nghĩa và cấu trúc là ngẫu nhiên nhưng nó vẫn có thể tận dụng được phần nào LSTM để có thể giải quyết phần nào vanishing gradient .</a:t>
            </a:r>
            <a:endParaRPr/>
          </a:p>
          <a:p>
            <a:pPr marL="0" lvl="0" indent="0" algn="l" rtl="0">
              <a:spcBef>
                <a:spcPts val="1200"/>
              </a:spcBef>
              <a:spcAft>
                <a:spcPts val="0"/>
              </a:spcAft>
              <a:buNone/>
            </a:pPr>
            <a:r>
              <a:rPr lang="vi"/>
              <a:t>Tương thích với CTC loss</a:t>
            </a:r>
            <a:endParaRPr/>
          </a:p>
          <a:p>
            <a:pPr marL="0" lvl="0" indent="0" algn="l" rtl="0">
              <a:spcBef>
                <a:spcPts val="12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a:t>CTC loss (Connectionist Temporal Classification)</a:t>
            </a:r>
            <a:endParaRPr/>
          </a:p>
        </p:txBody>
      </p:sp>
      <p:sp>
        <p:nvSpPr>
          <p:cNvPr id="128" name="Google Shape;128;p20"/>
          <p:cNvSpPr txBox="1">
            <a:spLocks noGrp="1"/>
          </p:cNvSpPr>
          <p:nvPr>
            <p:ph type="body" idx="1"/>
          </p:nvPr>
        </p:nvSpPr>
        <p:spPr>
          <a:xfrm>
            <a:off x="311700" y="1196050"/>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vi"/>
              <a:t>CTC loss là một thuật toán được sử dụng rất nhiều trong nhận diện chữ viết tay cũng như nhận diện giọng nói . </a:t>
            </a:r>
            <a:endParaRPr/>
          </a:p>
          <a:p>
            <a:pPr marL="457200" lvl="0" indent="-342900" algn="l" rtl="0">
              <a:spcBef>
                <a:spcPts val="0"/>
              </a:spcBef>
              <a:spcAft>
                <a:spcPts val="0"/>
              </a:spcAft>
              <a:buSzPts val="1800"/>
              <a:buChar char="-"/>
            </a:pPr>
            <a:r>
              <a:rPr lang="vi"/>
              <a:t>Do đặc trưng của 2 loại dữ liệu này đó chính là sự thiếu nhất quán trong quá trình sử dụng . </a:t>
            </a:r>
            <a:endParaRPr/>
          </a:p>
          <a:p>
            <a:pPr marL="457200" lvl="0" indent="-342900" algn="l" rtl="0">
              <a:spcBef>
                <a:spcPts val="0"/>
              </a:spcBef>
              <a:spcAft>
                <a:spcPts val="0"/>
              </a:spcAft>
              <a:buSzPts val="1800"/>
              <a:buChar char="-"/>
            </a:pPr>
            <a:r>
              <a:rPr lang="vi"/>
              <a:t>ví dụ khi hát con người có thể ngân dài 1 từ hoặc câu , làm cho data bị kéo dãn . nếu một bộ nhận diện thông thường không hiểu được đặc trưng này sẽ gây ra nhầm lẫn . </a:t>
            </a:r>
            <a:endParaRPr/>
          </a:p>
        </p:txBody>
      </p:sp>
      <p:pic>
        <p:nvPicPr>
          <p:cNvPr id="129" name="Google Shape;129;p20"/>
          <p:cNvPicPr preferRelativeResize="0"/>
          <p:nvPr/>
        </p:nvPicPr>
        <p:blipFill>
          <a:blip r:embed="rId3">
            <a:alphaModFix/>
          </a:blip>
          <a:stretch>
            <a:fillRect/>
          </a:stretch>
        </p:blipFill>
        <p:spPr>
          <a:xfrm>
            <a:off x="1553450" y="3936656"/>
            <a:ext cx="6037100" cy="1086225"/>
          </a:xfrm>
          <a:prstGeom prst="rect">
            <a:avLst/>
          </a:prstGeom>
          <a:noFill/>
          <a:ln>
            <a:noFill/>
          </a:ln>
        </p:spPr>
      </p:pic>
      <p:sp>
        <p:nvSpPr>
          <p:cNvPr id="130" name="Google Shape;130;p20"/>
          <p:cNvSpPr/>
          <p:nvPr/>
        </p:nvSpPr>
        <p:spPr>
          <a:xfrm>
            <a:off x="1460250" y="3975525"/>
            <a:ext cx="762900" cy="900900"/>
          </a:xfrm>
          <a:prstGeom prst="roundRect">
            <a:avLst>
              <a:gd name="adj" fmla="val 16667"/>
            </a:avLst>
          </a:prstGeom>
          <a:noFill/>
          <a:ln w="7620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0"/>
          <p:cNvSpPr/>
          <p:nvPr/>
        </p:nvSpPr>
        <p:spPr>
          <a:xfrm>
            <a:off x="2223150" y="3975525"/>
            <a:ext cx="762900" cy="900900"/>
          </a:xfrm>
          <a:prstGeom prst="roundRect">
            <a:avLst>
              <a:gd name="adj" fmla="val 16667"/>
            </a:avLst>
          </a:prstGeom>
          <a:noFill/>
          <a:ln w="7620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0"/>
          <p:cNvSpPr/>
          <p:nvPr/>
        </p:nvSpPr>
        <p:spPr>
          <a:xfrm>
            <a:off x="2986050" y="3975525"/>
            <a:ext cx="762900" cy="900900"/>
          </a:xfrm>
          <a:prstGeom prst="roundRect">
            <a:avLst>
              <a:gd name="adj" fmla="val 16667"/>
            </a:avLst>
          </a:prstGeom>
          <a:noFill/>
          <a:ln w="7620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0"/>
          <p:cNvSpPr/>
          <p:nvPr/>
        </p:nvSpPr>
        <p:spPr>
          <a:xfrm>
            <a:off x="3748950" y="3975525"/>
            <a:ext cx="762900" cy="900900"/>
          </a:xfrm>
          <a:prstGeom prst="roundRect">
            <a:avLst>
              <a:gd name="adj" fmla="val 16667"/>
            </a:avLst>
          </a:prstGeom>
          <a:noFill/>
          <a:ln w="7620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0"/>
          <p:cNvSpPr/>
          <p:nvPr/>
        </p:nvSpPr>
        <p:spPr>
          <a:xfrm>
            <a:off x="4511850" y="3975525"/>
            <a:ext cx="762900" cy="900900"/>
          </a:xfrm>
          <a:prstGeom prst="roundRect">
            <a:avLst>
              <a:gd name="adj" fmla="val 16667"/>
            </a:avLst>
          </a:prstGeom>
          <a:noFill/>
          <a:ln w="7620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0"/>
          <p:cNvSpPr/>
          <p:nvPr/>
        </p:nvSpPr>
        <p:spPr>
          <a:xfrm>
            <a:off x="5274750" y="3975525"/>
            <a:ext cx="762900" cy="900900"/>
          </a:xfrm>
          <a:prstGeom prst="roundRect">
            <a:avLst>
              <a:gd name="adj" fmla="val 16667"/>
            </a:avLst>
          </a:prstGeom>
          <a:noFill/>
          <a:ln w="7620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0"/>
          <p:cNvSpPr/>
          <p:nvPr/>
        </p:nvSpPr>
        <p:spPr>
          <a:xfrm>
            <a:off x="6037650" y="3975525"/>
            <a:ext cx="762900" cy="900900"/>
          </a:xfrm>
          <a:prstGeom prst="roundRect">
            <a:avLst>
              <a:gd name="adj" fmla="val 16667"/>
            </a:avLst>
          </a:prstGeom>
          <a:noFill/>
          <a:ln w="7620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0"/>
          <p:cNvSpPr/>
          <p:nvPr/>
        </p:nvSpPr>
        <p:spPr>
          <a:xfrm>
            <a:off x="6800550" y="3975525"/>
            <a:ext cx="762900" cy="900900"/>
          </a:xfrm>
          <a:prstGeom prst="roundRect">
            <a:avLst>
              <a:gd name="adj" fmla="val 16667"/>
            </a:avLst>
          </a:prstGeom>
          <a:noFill/>
          <a:ln w="7620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0"/>
          <p:cNvSpPr/>
          <p:nvPr/>
        </p:nvSpPr>
        <p:spPr>
          <a:xfrm>
            <a:off x="1661550" y="3508925"/>
            <a:ext cx="360300" cy="408600"/>
          </a:xfrm>
          <a:prstGeom prst="roundRect">
            <a:avLst>
              <a:gd name="adj" fmla="val 16667"/>
            </a:avLst>
          </a:prstGeom>
          <a:solidFill>
            <a:srgbClr val="FCE5CD"/>
          </a:solidFill>
          <a:ln w="762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vi"/>
              <a:t>H</a:t>
            </a:r>
            <a:endParaRPr/>
          </a:p>
        </p:txBody>
      </p:sp>
      <p:sp>
        <p:nvSpPr>
          <p:cNvPr id="139" name="Google Shape;139;p20"/>
          <p:cNvSpPr/>
          <p:nvPr/>
        </p:nvSpPr>
        <p:spPr>
          <a:xfrm>
            <a:off x="2424450" y="3508925"/>
            <a:ext cx="360300" cy="408600"/>
          </a:xfrm>
          <a:prstGeom prst="roundRect">
            <a:avLst>
              <a:gd name="adj" fmla="val 16667"/>
            </a:avLst>
          </a:prstGeom>
          <a:solidFill>
            <a:srgbClr val="FCE5CD"/>
          </a:solidFill>
          <a:ln w="762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vi"/>
              <a:t>H</a:t>
            </a:r>
            <a:endParaRPr/>
          </a:p>
        </p:txBody>
      </p:sp>
      <p:sp>
        <p:nvSpPr>
          <p:cNvPr id="140" name="Google Shape;140;p20"/>
          <p:cNvSpPr/>
          <p:nvPr/>
        </p:nvSpPr>
        <p:spPr>
          <a:xfrm>
            <a:off x="3187350" y="3508925"/>
            <a:ext cx="360300" cy="408600"/>
          </a:xfrm>
          <a:prstGeom prst="roundRect">
            <a:avLst>
              <a:gd name="adj" fmla="val 16667"/>
            </a:avLst>
          </a:prstGeom>
          <a:solidFill>
            <a:srgbClr val="FCE5CD"/>
          </a:solidFill>
          <a:ln w="762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vi"/>
              <a:t>E</a:t>
            </a:r>
            <a:endParaRPr/>
          </a:p>
        </p:txBody>
      </p:sp>
      <p:sp>
        <p:nvSpPr>
          <p:cNvPr id="141" name="Google Shape;141;p20"/>
          <p:cNvSpPr/>
          <p:nvPr/>
        </p:nvSpPr>
        <p:spPr>
          <a:xfrm>
            <a:off x="3950250" y="3508925"/>
            <a:ext cx="360300" cy="408600"/>
          </a:xfrm>
          <a:prstGeom prst="roundRect">
            <a:avLst>
              <a:gd name="adj" fmla="val 16667"/>
            </a:avLst>
          </a:prstGeom>
          <a:solidFill>
            <a:srgbClr val="FCE5CD"/>
          </a:solidFill>
          <a:ln w="762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vi"/>
              <a:t>E</a:t>
            </a:r>
            <a:endParaRPr/>
          </a:p>
        </p:txBody>
      </p:sp>
      <p:sp>
        <p:nvSpPr>
          <p:cNvPr id="142" name="Google Shape;142;p20"/>
          <p:cNvSpPr/>
          <p:nvPr/>
        </p:nvSpPr>
        <p:spPr>
          <a:xfrm>
            <a:off x="4713150" y="3508925"/>
            <a:ext cx="360300" cy="408600"/>
          </a:xfrm>
          <a:prstGeom prst="roundRect">
            <a:avLst>
              <a:gd name="adj" fmla="val 16667"/>
            </a:avLst>
          </a:prstGeom>
          <a:solidFill>
            <a:srgbClr val="FCE5CD"/>
          </a:solidFill>
          <a:ln w="762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vi"/>
              <a:t>L</a:t>
            </a:r>
            <a:endParaRPr/>
          </a:p>
        </p:txBody>
      </p:sp>
      <p:sp>
        <p:nvSpPr>
          <p:cNvPr id="143" name="Google Shape;143;p20"/>
          <p:cNvSpPr/>
          <p:nvPr/>
        </p:nvSpPr>
        <p:spPr>
          <a:xfrm>
            <a:off x="5409900" y="3508925"/>
            <a:ext cx="360300" cy="408600"/>
          </a:xfrm>
          <a:prstGeom prst="roundRect">
            <a:avLst>
              <a:gd name="adj" fmla="val 16667"/>
            </a:avLst>
          </a:prstGeom>
          <a:solidFill>
            <a:srgbClr val="FCE5CD"/>
          </a:solidFill>
          <a:ln w="762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vi"/>
              <a:t>L</a:t>
            </a:r>
            <a:endParaRPr/>
          </a:p>
        </p:txBody>
      </p:sp>
      <p:sp>
        <p:nvSpPr>
          <p:cNvPr id="144" name="Google Shape;144;p20"/>
          <p:cNvSpPr/>
          <p:nvPr/>
        </p:nvSpPr>
        <p:spPr>
          <a:xfrm>
            <a:off x="6238950" y="3508925"/>
            <a:ext cx="360300" cy="408600"/>
          </a:xfrm>
          <a:prstGeom prst="roundRect">
            <a:avLst>
              <a:gd name="adj" fmla="val 16667"/>
            </a:avLst>
          </a:prstGeom>
          <a:solidFill>
            <a:srgbClr val="FCE5CD"/>
          </a:solidFill>
          <a:ln w="762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vi"/>
              <a:t>O</a:t>
            </a:r>
            <a:endParaRPr/>
          </a:p>
        </p:txBody>
      </p:sp>
      <p:sp>
        <p:nvSpPr>
          <p:cNvPr id="145" name="Google Shape;145;p20"/>
          <p:cNvSpPr/>
          <p:nvPr/>
        </p:nvSpPr>
        <p:spPr>
          <a:xfrm>
            <a:off x="7001850" y="3508925"/>
            <a:ext cx="360300" cy="408600"/>
          </a:xfrm>
          <a:prstGeom prst="roundRect">
            <a:avLst>
              <a:gd name="adj" fmla="val 16667"/>
            </a:avLst>
          </a:prstGeom>
          <a:solidFill>
            <a:srgbClr val="FCE5CD"/>
          </a:solidFill>
          <a:ln w="762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vi"/>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1"/>
          <p:cNvSpPr txBox="1">
            <a:spLocks noGrp="1"/>
          </p:cNvSpPr>
          <p:nvPr>
            <p:ph type="body" idx="1"/>
          </p:nvPr>
        </p:nvSpPr>
        <p:spPr>
          <a:xfrm>
            <a:off x="235425" y="50955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vi"/>
              <a:t>Tương tự như vậy , chữ viết tay cũng có tình trạng này </a:t>
            </a:r>
            <a:endParaRPr/>
          </a:p>
        </p:txBody>
      </p:sp>
      <p:pic>
        <p:nvPicPr>
          <p:cNvPr id="151" name="Google Shape;151;p21"/>
          <p:cNvPicPr preferRelativeResize="0"/>
          <p:nvPr/>
        </p:nvPicPr>
        <p:blipFill rotWithShape="1">
          <a:blip r:embed="rId3">
            <a:alphaModFix/>
          </a:blip>
          <a:srcRect l="2119" t="16102" r="56072" b="62499"/>
          <a:stretch/>
        </p:blipFill>
        <p:spPr>
          <a:xfrm>
            <a:off x="2240229" y="1190087"/>
            <a:ext cx="4010148" cy="1100601"/>
          </a:xfrm>
          <a:prstGeom prst="rect">
            <a:avLst/>
          </a:prstGeom>
          <a:noFill/>
          <a:ln>
            <a:noFill/>
          </a:ln>
        </p:spPr>
      </p:pic>
      <p:sp>
        <p:nvSpPr>
          <p:cNvPr id="152" name="Google Shape;152;p21"/>
          <p:cNvSpPr/>
          <p:nvPr/>
        </p:nvSpPr>
        <p:spPr>
          <a:xfrm>
            <a:off x="2332025" y="1233200"/>
            <a:ext cx="762900" cy="900900"/>
          </a:xfrm>
          <a:prstGeom prst="roundRect">
            <a:avLst>
              <a:gd name="adj" fmla="val 16667"/>
            </a:avLst>
          </a:prstGeom>
          <a:noFill/>
          <a:ln w="7620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1"/>
          <p:cNvSpPr/>
          <p:nvPr/>
        </p:nvSpPr>
        <p:spPr>
          <a:xfrm>
            <a:off x="3094925" y="1243738"/>
            <a:ext cx="762900" cy="900900"/>
          </a:xfrm>
          <a:prstGeom prst="roundRect">
            <a:avLst>
              <a:gd name="adj" fmla="val 16667"/>
            </a:avLst>
          </a:prstGeom>
          <a:noFill/>
          <a:ln w="7620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1"/>
          <p:cNvSpPr/>
          <p:nvPr/>
        </p:nvSpPr>
        <p:spPr>
          <a:xfrm>
            <a:off x="3857825" y="1233200"/>
            <a:ext cx="762900" cy="900900"/>
          </a:xfrm>
          <a:prstGeom prst="roundRect">
            <a:avLst>
              <a:gd name="adj" fmla="val 16667"/>
            </a:avLst>
          </a:prstGeom>
          <a:noFill/>
          <a:ln w="7620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1"/>
          <p:cNvSpPr/>
          <p:nvPr/>
        </p:nvSpPr>
        <p:spPr>
          <a:xfrm>
            <a:off x="4620725" y="1233200"/>
            <a:ext cx="762900" cy="900900"/>
          </a:xfrm>
          <a:prstGeom prst="roundRect">
            <a:avLst>
              <a:gd name="adj" fmla="val 16667"/>
            </a:avLst>
          </a:prstGeom>
          <a:noFill/>
          <a:ln w="7620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1"/>
          <p:cNvSpPr/>
          <p:nvPr/>
        </p:nvSpPr>
        <p:spPr>
          <a:xfrm>
            <a:off x="2533325" y="2163150"/>
            <a:ext cx="360300" cy="408600"/>
          </a:xfrm>
          <a:prstGeom prst="roundRect">
            <a:avLst>
              <a:gd name="adj" fmla="val 16667"/>
            </a:avLst>
          </a:prstGeom>
          <a:solidFill>
            <a:srgbClr val="FCE5CD"/>
          </a:solidFill>
          <a:ln w="762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vi"/>
              <a:t>U</a:t>
            </a:r>
            <a:endParaRPr/>
          </a:p>
        </p:txBody>
      </p:sp>
      <p:sp>
        <p:nvSpPr>
          <p:cNvPr id="157" name="Google Shape;157;p21"/>
          <p:cNvSpPr/>
          <p:nvPr/>
        </p:nvSpPr>
        <p:spPr>
          <a:xfrm>
            <a:off x="5383625" y="1233200"/>
            <a:ext cx="762900" cy="900900"/>
          </a:xfrm>
          <a:prstGeom prst="roundRect">
            <a:avLst>
              <a:gd name="adj" fmla="val 16667"/>
            </a:avLst>
          </a:prstGeom>
          <a:noFill/>
          <a:ln w="7620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1"/>
          <p:cNvSpPr/>
          <p:nvPr/>
        </p:nvSpPr>
        <p:spPr>
          <a:xfrm>
            <a:off x="3296225" y="2163150"/>
            <a:ext cx="360300" cy="408600"/>
          </a:xfrm>
          <a:prstGeom prst="roundRect">
            <a:avLst>
              <a:gd name="adj" fmla="val 16667"/>
            </a:avLst>
          </a:prstGeom>
          <a:solidFill>
            <a:srgbClr val="FCE5CD"/>
          </a:solidFill>
          <a:ln w="762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vi"/>
              <a:t>R</a:t>
            </a:r>
            <a:endParaRPr/>
          </a:p>
        </p:txBody>
      </p:sp>
      <p:sp>
        <p:nvSpPr>
          <p:cNvPr id="159" name="Google Shape;159;p21"/>
          <p:cNvSpPr/>
          <p:nvPr/>
        </p:nvSpPr>
        <p:spPr>
          <a:xfrm>
            <a:off x="4059125" y="2163150"/>
            <a:ext cx="360300" cy="408600"/>
          </a:xfrm>
          <a:prstGeom prst="roundRect">
            <a:avLst>
              <a:gd name="adj" fmla="val 16667"/>
            </a:avLst>
          </a:prstGeom>
          <a:solidFill>
            <a:srgbClr val="FCE5CD"/>
          </a:solidFill>
          <a:ln w="762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vi"/>
              <a:t>U</a:t>
            </a:r>
            <a:endParaRPr/>
          </a:p>
        </p:txBody>
      </p:sp>
      <p:sp>
        <p:nvSpPr>
          <p:cNvPr id="160" name="Google Shape;160;p21"/>
          <p:cNvSpPr/>
          <p:nvPr/>
        </p:nvSpPr>
        <p:spPr>
          <a:xfrm>
            <a:off x="4822025" y="2163150"/>
            <a:ext cx="360300" cy="408600"/>
          </a:xfrm>
          <a:prstGeom prst="roundRect">
            <a:avLst>
              <a:gd name="adj" fmla="val 16667"/>
            </a:avLst>
          </a:prstGeom>
          <a:solidFill>
            <a:srgbClr val="FCE5CD"/>
          </a:solidFill>
          <a:ln w="762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vi"/>
              <a:t>C</a:t>
            </a:r>
            <a:endParaRPr/>
          </a:p>
        </p:txBody>
      </p:sp>
      <p:sp>
        <p:nvSpPr>
          <p:cNvPr id="161" name="Google Shape;161;p21"/>
          <p:cNvSpPr/>
          <p:nvPr/>
        </p:nvSpPr>
        <p:spPr>
          <a:xfrm>
            <a:off x="5584925" y="2163150"/>
            <a:ext cx="360300" cy="408600"/>
          </a:xfrm>
          <a:prstGeom prst="roundRect">
            <a:avLst>
              <a:gd name="adj" fmla="val 16667"/>
            </a:avLst>
          </a:prstGeom>
          <a:solidFill>
            <a:srgbClr val="FCE5CD"/>
          </a:solidFill>
          <a:ln w="762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vi"/>
              <a:t>E</a:t>
            </a:r>
            <a:endParaRPr/>
          </a:p>
        </p:txBody>
      </p:sp>
      <p:sp>
        <p:nvSpPr>
          <p:cNvPr id="162" name="Google Shape;162;p21"/>
          <p:cNvSpPr txBox="1">
            <a:spLocks noGrp="1"/>
          </p:cNvSpPr>
          <p:nvPr>
            <p:ph type="body" idx="1"/>
          </p:nvPr>
        </p:nvSpPr>
        <p:spPr>
          <a:xfrm>
            <a:off x="311700" y="2974975"/>
            <a:ext cx="8520600" cy="1176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vi"/>
              <a:t>Vậy nên các lập trình viên đã nghĩ ra thuật toán CTC  để có thể kiểm tra các kí tự trước và kí tự sau để xem nó có liên quan tới nhau hay không , để từ đây giảm sự nhầm lẫn trong quá trình label.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a:t>Nguyên lý</a:t>
            </a:r>
            <a:endParaRPr/>
          </a:p>
        </p:txBody>
      </p:sp>
      <p:sp>
        <p:nvSpPr>
          <p:cNvPr id="168" name="Google Shape;168;p22"/>
          <p:cNvSpPr txBox="1">
            <a:spLocks noGrp="1"/>
          </p:cNvSpPr>
          <p:nvPr>
            <p:ph type="body" idx="1"/>
          </p:nvPr>
        </p:nvSpPr>
        <p:spPr>
          <a:xfrm>
            <a:off x="311700" y="1152475"/>
            <a:ext cx="8520600" cy="885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vi"/>
              <a:t>hàm CTC loss sẽ chạy theo tuần tự thời gian và kiểm tra cũng như tính xác xuất cho từng kí tự </a:t>
            </a:r>
            <a:endParaRPr/>
          </a:p>
        </p:txBody>
      </p:sp>
      <p:pic>
        <p:nvPicPr>
          <p:cNvPr id="169" name="Google Shape;169;p22"/>
          <p:cNvPicPr preferRelativeResize="0"/>
          <p:nvPr/>
        </p:nvPicPr>
        <p:blipFill>
          <a:blip r:embed="rId3">
            <a:alphaModFix/>
          </a:blip>
          <a:stretch>
            <a:fillRect/>
          </a:stretch>
        </p:blipFill>
        <p:spPr>
          <a:xfrm>
            <a:off x="1792375" y="2115325"/>
            <a:ext cx="3802568" cy="2801225"/>
          </a:xfrm>
          <a:prstGeom prst="rect">
            <a:avLst/>
          </a:prstGeom>
          <a:noFill/>
          <a:ln>
            <a:noFill/>
          </a:ln>
        </p:spPr>
      </p:pic>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754</Words>
  <Application>Microsoft Office PowerPoint</Application>
  <PresentationFormat>Trình chiếu Trên màn hình (16:9)</PresentationFormat>
  <Paragraphs>117</Paragraphs>
  <Slides>11</Slides>
  <Notes>11</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11</vt:i4>
      </vt:variant>
    </vt:vector>
  </HeadingPairs>
  <TitlesOfParts>
    <vt:vector size="17" baseType="lpstr">
      <vt:lpstr>Average</vt:lpstr>
      <vt:lpstr>Courier New</vt:lpstr>
      <vt:lpstr>Arial</vt:lpstr>
      <vt:lpstr>Roboto</vt:lpstr>
      <vt:lpstr>Oswald</vt:lpstr>
      <vt:lpstr>Slate</vt:lpstr>
      <vt:lpstr>OCR CAPTCHA RECOGNITION</vt:lpstr>
      <vt:lpstr>CAPTCHA</vt:lpstr>
      <vt:lpstr>DATA - Đặc trưng của data đầu vào </vt:lpstr>
      <vt:lpstr>OCR (Optical Character Recognition)</vt:lpstr>
      <vt:lpstr>Cấu trúc của model .</vt:lpstr>
      <vt:lpstr>RNN </vt:lpstr>
      <vt:lpstr>CTC loss (Connectionist Temporal Classification)</vt:lpstr>
      <vt:lpstr>Bản trình bày PowerPoint</vt:lpstr>
      <vt:lpstr>Nguyên lý</vt:lpstr>
      <vt:lpstr>CTC loss</vt:lpstr>
      <vt:lpstr>kết quả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OCR CAPTCHA RECOGNITION</dc:title>
  <cp:lastModifiedBy>Tín Trần</cp:lastModifiedBy>
  <cp:revision>2</cp:revision>
  <dcterms:modified xsi:type="dcterms:W3CDTF">2022-06-02T14:04:17Z</dcterms:modified>
</cp:coreProperties>
</file>