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63" r:id="rId5"/>
    <p:sldId id="264" r:id="rId6"/>
    <p:sldId id="257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2" r:id="rId18"/>
    <p:sldId id="276" r:id="rId19"/>
    <p:sldId id="258" r:id="rId20"/>
    <p:sldId id="278" r:id="rId21"/>
    <p:sldId id="279" r:id="rId22"/>
    <p:sldId id="277" r:id="rId23"/>
    <p:sldId id="305" r:id="rId24"/>
    <p:sldId id="306" r:id="rId25"/>
    <p:sldId id="280" r:id="rId26"/>
    <p:sldId id="282" r:id="rId27"/>
    <p:sldId id="285" r:id="rId28"/>
    <p:sldId id="284" r:id="rId29"/>
    <p:sldId id="295" r:id="rId30"/>
    <p:sldId id="287" r:id="rId31"/>
    <p:sldId id="288" r:id="rId32"/>
    <p:sldId id="296" r:id="rId33"/>
    <p:sldId id="307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8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c:rich>
      </c:tx>
      <c:layout>
        <c:manualLayout>
          <c:xMode val="edge"/>
          <c:yMode val="edge"/>
          <c:x val="0.31716006397637797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Cranfield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VSM</c:v>
                </c:pt>
                <c:pt idx="1">
                  <c:v>LSI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39.47</c:v>
                </c:pt>
                <c:pt idx="1">
                  <c:v>22.63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2-374F-A5B4-DAC3A9439B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NFCorpus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VSM</c:v>
                </c:pt>
                <c:pt idx="1">
                  <c:v>LSI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12.7</c:v>
                </c:pt>
                <c:pt idx="1">
                  <c:v>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2-374F-A5B4-DAC3A9439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0880127"/>
        <c:axId val="820881775"/>
      </c:barChart>
      <c:catAx>
        <c:axId val="82088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20881775"/>
        <c:crosses val="autoZero"/>
        <c:auto val="1"/>
        <c:lblAlgn val="ctr"/>
        <c:lblOffset val="100"/>
        <c:noMultiLvlLbl val="0"/>
      </c:catAx>
      <c:valAx>
        <c:axId val="82088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20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Cranfield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VSM</c:v>
                </c:pt>
                <c:pt idx="1">
                  <c:v>LSI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10.93</c:v>
                </c:pt>
                <c:pt idx="1">
                  <c:v>9.1199999999999992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B-3443-AEB6-378880C04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NFCorpus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VSM</c:v>
                </c:pt>
                <c:pt idx="1">
                  <c:v>LSI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37.119999999999997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B-3443-AEB6-378880C04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0880127"/>
        <c:axId val="820881775"/>
      </c:barChart>
      <c:catAx>
        <c:axId val="82088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20881775"/>
        <c:crosses val="autoZero"/>
        <c:auto val="1"/>
        <c:lblAlgn val="ctr"/>
        <c:lblOffset val="100"/>
        <c:noMultiLvlLbl val="0"/>
      </c:catAx>
      <c:valAx>
        <c:axId val="82088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20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D5605-40DD-470B-B1DF-F292047D905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12AB0-2F43-4E5E-8167-C23EAFCE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E044-E3EF-45CF-8E75-19D11720C9E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C656-648D-4E31-B857-313C8D086F4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9986-7346-410F-9982-16EB23C6346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D00E-B1AF-48F6-991A-9934388A7B4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18A-E16E-4049-8845-82FC32FD0A6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C99B-E288-4155-ABFC-C2F2AF6DBCB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6ACB-2414-498C-B790-CE6F59934CC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3C5-85A9-4FA8-A195-95A164DECAB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29638F-9F19-4DC1-B155-237D03E50B3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B8-79EF-4BBD-A0C7-674F781CA29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BB5-6F0B-47C0-A70C-9B6E28151D7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6E7-2479-4ECC-A208-F86ED90A38A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1B85-8DD6-4ACD-8339-CAB1B5BF4AE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DC9-1CBD-4743-AA08-C92C923E172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9E60-4517-4076-BBF5-38F69F4434A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83E-E448-4E87-9283-88B2B151335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CCB-C14D-49A2-BD1A-7FF61D7D133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CB38-EE48-4D44-B53F-EB8301BFF68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40B-3294-4830-B271-C55B05601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" y="2589330"/>
            <a:ext cx="8144134" cy="13730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 XUẤT THÔNG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52DFE-B962-4947-9244-8EF925ABD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604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18520634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19522351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Vinh Quang - 19522093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94273-79EA-4ADF-BCA3-E65F15A34CEB}"/>
              </a:ext>
            </a:extLst>
          </p:cNvPr>
          <p:cNvSpPr txBox="1"/>
          <p:nvPr/>
        </p:nvSpPr>
        <p:spPr>
          <a:xfrm>
            <a:off x="126878" y="274757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39028-B459-4949-968D-B3AFDA5E5F54}"/>
              </a:ext>
            </a:extLst>
          </p:cNvPr>
          <p:cNvSpPr txBox="1"/>
          <p:nvPr/>
        </p:nvSpPr>
        <p:spPr>
          <a:xfrm>
            <a:off x="5002825" y="4491021"/>
            <a:ext cx="2750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033C-A05A-427C-8D7A-0F90E917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1003" y="2765075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FE62-86C4-4BE2-9724-56FC58896484}"/>
              </a:ext>
            </a:extLst>
          </p:cNvPr>
          <p:cNvSpPr txBox="1"/>
          <p:nvPr/>
        </p:nvSpPr>
        <p:spPr>
          <a:xfrm>
            <a:off x="791896" y="1173000"/>
            <a:ext cx="8124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IDF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a, the, are,..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8BADC-ED30-496A-9A18-81AEEE5B095E}"/>
                  </a:ext>
                </a:extLst>
              </p:cNvPr>
              <p:cNvSpPr txBox="1"/>
              <p:nvPr/>
            </p:nvSpPr>
            <p:spPr>
              <a:xfrm>
                <a:off x="2324948" y="2571460"/>
                <a:ext cx="1367297" cy="616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IDF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 </a:t>
                </a:r>
                <a:r>
                  <a:rPr lang="en-US" dirty="0"/>
                  <a:t>=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8BADC-ED30-496A-9A18-81AEEE5B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48" y="2571460"/>
                <a:ext cx="1367297" cy="616836"/>
              </a:xfrm>
              <a:prstGeom prst="rect">
                <a:avLst/>
              </a:prstGeom>
              <a:blipFill>
                <a:blip r:embed="rId2"/>
                <a:stretch>
                  <a:fillRect l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7AF178-EBE5-4EAF-82D5-4E0472D6A962}"/>
              </a:ext>
            </a:extLst>
          </p:cNvPr>
          <p:cNvSpPr txBox="1"/>
          <p:nvPr/>
        </p:nvSpPr>
        <p:spPr>
          <a:xfrm>
            <a:off x="1312537" y="3485039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C403B-519F-46E6-9448-B0BFE1E4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5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FE62-86C4-4BE2-9724-56FC58896484}"/>
              </a:ext>
            </a:extLst>
          </p:cNvPr>
          <p:cNvSpPr txBox="1"/>
          <p:nvPr/>
        </p:nvSpPr>
        <p:spPr>
          <a:xfrm>
            <a:off x="791896" y="1173000"/>
            <a:ext cx="812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TF-IDF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8BADC-ED30-496A-9A18-81AEEE5B095E}"/>
              </a:ext>
            </a:extLst>
          </p:cNvPr>
          <p:cNvSpPr txBox="1"/>
          <p:nvPr/>
        </p:nvSpPr>
        <p:spPr>
          <a:xfrm>
            <a:off x="2324948" y="2571460"/>
            <a:ext cx="267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TF * IDF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35205-B9B3-4FC6-87FB-A282B5EF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LSI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E6E2-9B2E-42A7-B1C4-6162EF22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19F9-20AA-47E6-BD7F-590F8F7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B76A-D8FF-495B-996B-A5111DA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228A-C4BB-4D5E-913F-0451D401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CB765-ACE6-4020-A872-A7484BE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B76A-D8FF-495B-996B-A5111DA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228A-C4BB-4D5E-913F-0451D401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CB765-ACE6-4020-A872-A7484BE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B57EBB-FE89-4682-A9ED-83B322E5C2EB}"/>
              </a:ext>
            </a:extLst>
          </p:cNvPr>
          <p:cNvSpPr/>
          <p:nvPr/>
        </p:nvSpPr>
        <p:spPr>
          <a:xfrm>
            <a:off x="1461289" y="4488873"/>
            <a:ext cx="1391288" cy="958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86C232-506B-4B22-8D2E-47536BE06D8D}"/>
              </a:ext>
            </a:extLst>
          </p:cNvPr>
          <p:cNvSpPr/>
          <p:nvPr/>
        </p:nvSpPr>
        <p:spPr>
          <a:xfrm>
            <a:off x="3603647" y="3748819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Nghĩa</a:t>
            </a:r>
            <a:r>
              <a:rPr lang="en-US" dirty="0"/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450B-8422-4E08-BB89-5D3C504D80E1}"/>
              </a:ext>
            </a:extLst>
          </p:cNvPr>
          <p:cNvSpPr/>
          <p:nvPr/>
        </p:nvSpPr>
        <p:spPr>
          <a:xfrm>
            <a:off x="3603646" y="4476573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Nghĩa</a:t>
            </a:r>
            <a:r>
              <a:rPr lang="en-US" dirty="0"/>
              <a:t>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625D3-0229-4E9C-84C3-EDE422961DA0}"/>
              </a:ext>
            </a:extLst>
          </p:cNvPr>
          <p:cNvSpPr/>
          <p:nvPr/>
        </p:nvSpPr>
        <p:spPr>
          <a:xfrm>
            <a:off x="3594889" y="5148295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Nghĩa</a:t>
            </a:r>
            <a:r>
              <a:rPr lang="en-US" dirty="0"/>
              <a:t>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C17297-CEC7-4B17-88E7-FEE16571FFBB}"/>
              </a:ext>
            </a:extLst>
          </p:cNvPr>
          <p:cNvSpPr/>
          <p:nvPr/>
        </p:nvSpPr>
        <p:spPr>
          <a:xfrm>
            <a:off x="3600722" y="5853202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Nghĩa</a:t>
            </a:r>
            <a:r>
              <a:rPr lang="en-US" dirty="0"/>
              <a:t>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5972FA-033D-4E65-8269-AF594BE66844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2852577" y="4000389"/>
            <a:ext cx="751070" cy="967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19E8C5-0060-4679-B59F-59323000A6CE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2852577" y="4728143"/>
            <a:ext cx="751069" cy="239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52702-FFF9-4C36-82C9-E85B48CFB363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852577" y="4967949"/>
            <a:ext cx="742312" cy="43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BD76B3-EC81-4BBE-9D40-98C6A58D01C6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852577" y="4967949"/>
            <a:ext cx="748145" cy="113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021F69D-E209-4ED3-87BA-5A56A03B9556}"/>
              </a:ext>
            </a:extLst>
          </p:cNvPr>
          <p:cNvSpPr/>
          <p:nvPr/>
        </p:nvSpPr>
        <p:spPr>
          <a:xfrm>
            <a:off x="6474692" y="4477110"/>
            <a:ext cx="1391288" cy="958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Nghĩa</a:t>
            </a:r>
            <a:r>
              <a:rPr lang="en-US" dirty="0"/>
              <a:t>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F8F80C-F938-4CED-8C15-F8A5B022EAC1}"/>
              </a:ext>
            </a:extLst>
          </p:cNvPr>
          <p:cNvSpPr/>
          <p:nvPr/>
        </p:nvSpPr>
        <p:spPr>
          <a:xfrm>
            <a:off x="8617050" y="3737056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DAF5EE-7221-45A4-81BC-C5CCDBD0B604}"/>
              </a:ext>
            </a:extLst>
          </p:cNvPr>
          <p:cNvSpPr/>
          <p:nvPr/>
        </p:nvSpPr>
        <p:spPr>
          <a:xfrm>
            <a:off x="8617049" y="4464810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32B45D6-F3A3-4356-B4EA-81714AEB9453}"/>
              </a:ext>
            </a:extLst>
          </p:cNvPr>
          <p:cNvSpPr/>
          <p:nvPr/>
        </p:nvSpPr>
        <p:spPr>
          <a:xfrm>
            <a:off x="8608292" y="5136532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F70747-F82A-48B1-BEE0-8142CB31BBD9}"/>
              </a:ext>
            </a:extLst>
          </p:cNvPr>
          <p:cNvSpPr/>
          <p:nvPr/>
        </p:nvSpPr>
        <p:spPr>
          <a:xfrm>
            <a:off x="8614125" y="5841439"/>
            <a:ext cx="1211909" cy="503139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25F57B-343B-4995-B38C-A918017895BA}"/>
              </a:ext>
            </a:extLst>
          </p:cNvPr>
          <p:cNvCxnSpPr>
            <a:stCxn id="34" idx="6"/>
            <a:endCxn id="35" idx="1"/>
          </p:cNvCxnSpPr>
          <p:nvPr/>
        </p:nvCxnSpPr>
        <p:spPr>
          <a:xfrm flipV="1">
            <a:off x="7865980" y="3988626"/>
            <a:ext cx="751070" cy="967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EEFB6-190D-4D21-9131-DE2CD4EB5128}"/>
              </a:ext>
            </a:extLst>
          </p:cNvPr>
          <p:cNvCxnSpPr>
            <a:cxnSpLocks/>
            <a:stCxn id="34" idx="6"/>
            <a:endCxn id="36" idx="1"/>
          </p:cNvCxnSpPr>
          <p:nvPr/>
        </p:nvCxnSpPr>
        <p:spPr>
          <a:xfrm flipV="1">
            <a:off x="7865980" y="4716380"/>
            <a:ext cx="751069" cy="239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6561FE-154F-42B1-88B5-7DFEA73250F4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7865980" y="4956186"/>
            <a:ext cx="748145" cy="113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23634D-9562-4875-B52A-E0FDDF87E71C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>
            <a:off x="7865980" y="4956186"/>
            <a:ext cx="742312" cy="43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0778D8-9301-43C9-B724-D701B28638EC}"/>
              </a:ext>
            </a:extLst>
          </p:cNvPr>
          <p:cNvSpPr/>
          <p:nvPr/>
        </p:nvSpPr>
        <p:spPr>
          <a:xfrm>
            <a:off x="649547" y="2190476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47DBB0-E250-4865-BCAF-6B37CD3FA821}"/>
              </a:ext>
            </a:extLst>
          </p:cNvPr>
          <p:cNvSpPr/>
          <p:nvPr/>
        </p:nvSpPr>
        <p:spPr>
          <a:xfrm>
            <a:off x="2755108" y="3186727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120B9-F9B9-4D24-BE32-86FA6BD2D74D}"/>
              </a:ext>
            </a:extLst>
          </p:cNvPr>
          <p:cNvSpPr/>
          <p:nvPr/>
        </p:nvSpPr>
        <p:spPr>
          <a:xfrm>
            <a:off x="509145" y="4499849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454769-8BE1-4E4C-AFD5-E3C5340B9C4F}"/>
              </a:ext>
            </a:extLst>
          </p:cNvPr>
          <p:cNvSpPr/>
          <p:nvPr/>
        </p:nvSpPr>
        <p:spPr>
          <a:xfrm>
            <a:off x="2700668" y="4273761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EFBCCB-9EA4-4542-B1B4-3B9F840BD89F}"/>
              </a:ext>
            </a:extLst>
          </p:cNvPr>
          <p:cNvSpPr/>
          <p:nvPr/>
        </p:nvSpPr>
        <p:spPr>
          <a:xfrm>
            <a:off x="592099" y="3324795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5686BF-1FEB-4DFC-96EE-5588C57BD9EA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1515821" y="2564549"/>
            <a:ext cx="1239287" cy="9962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4D8105-67B5-4B16-A440-37098852A4E6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1458373" y="3560800"/>
            <a:ext cx="1296735" cy="1380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666DC2-F6ED-4694-BBA4-B1C8183378C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61162" y="4647834"/>
            <a:ext cx="1339506" cy="1296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0579A8-71B3-4484-85AA-15C52DCD8E8B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1458373" y="3698868"/>
            <a:ext cx="1242295" cy="9489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248F290-EF73-49F3-94C8-75609F2DA9E9}"/>
              </a:ext>
            </a:extLst>
          </p:cNvPr>
          <p:cNvSpPr/>
          <p:nvPr/>
        </p:nvSpPr>
        <p:spPr>
          <a:xfrm>
            <a:off x="537659" y="5507361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E83AEB-EE88-4058-A4AC-640D5788AC6F}"/>
              </a:ext>
            </a:extLst>
          </p:cNvPr>
          <p:cNvSpPr/>
          <p:nvPr/>
        </p:nvSpPr>
        <p:spPr>
          <a:xfrm>
            <a:off x="2713672" y="5583015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70C3A-412C-42B2-9060-74938E608EA0}"/>
              </a:ext>
            </a:extLst>
          </p:cNvPr>
          <p:cNvCxnSpPr>
            <a:cxnSpLocks/>
            <a:stCxn id="40" idx="6"/>
            <a:endCxn id="8" idx="2"/>
          </p:cNvCxnSpPr>
          <p:nvPr/>
        </p:nvCxnSpPr>
        <p:spPr>
          <a:xfrm flipV="1">
            <a:off x="1403933" y="4647834"/>
            <a:ext cx="1296735" cy="1233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F78F55-8598-4E19-9D0A-69A188E2FCE4}"/>
              </a:ext>
            </a:extLst>
          </p:cNvPr>
          <p:cNvCxnSpPr>
            <a:cxnSpLocks/>
            <a:stCxn id="7" idx="6"/>
            <a:endCxn id="42" idx="2"/>
          </p:cNvCxnSpPr>
          <p:nvPr/>
        </p:nvCxnSpPr>
        <p:spPr>
          <a:xfrm>
            <a:off x="1375419" y="4873922"/>
            <a:ext cx="1338253" cy="10831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F7165B7-F63C-4CE1-8EDB-E00DED7E170C}"/>
              </a:ext>
            </a:extLst>
          </p:cNvPr>
          <p:cNvSpPr/>
          <p:nvPr/>
        </p:nvSpPr>
        <p:spPr>
          <a:xfrm>
            <a:off x="6658201" y="2147818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95634A2-0D51-422C-90A3-A5652A88E479}"/>
              </a:ext>
            </a:extLst>
          </p:cNvPr>
          <p:cNvSpPr/>
          <p:nvPr/>
        </p:nvSpPr>
        <p:spPr>
          <a:xfrm>
            <a:off x="10048918" y="2263758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1DA35B-3316-4B25-A9FF-BE2D56378DC0}"/>
              </a:ext>
            </a:extLst>
          </p:cNvPr>
          <p:cNvSpPr/>
          <p:nvPr/>
        </p:nvSpPr>
        <p:spPr>
          <a:xfrm>
            <a:off x="6666586" y="4460798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DF7A65-99C2-4600-BCD6-214242BC9454}"/>
              </a:ext>
            </a:extLst>
          </p:cNvPr>
          <p:cNvSpPr/>
          <p:nvPr/>
        </p:nvSpPr>
        <p:spPr>
          <a:xfrm>
            <a:off x="10142017" y="3712653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AFC21-F2C7-435C-9380-01D7148EA5CD}"/>
              </a:ext>
            </a:extLst>
          </p:cNvPr>
          <p:cNvSpPr/>
          <p:nvPr/>
        </p:nvSpPr>
        <p:spPr>
          <a:xfrm>
            <a:off x="6658201" y="3423896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9125DF-4985-4C65-A008-9944D240D1C7}"/>
              </a:ext>
            </a:extLst>
          </p:cNvPr>
          <p:cNvCxnSpPr>
            <a:cxnSpLocks/>
          </p:cNvCxnSpPr>
          <p:nvPr/>
        </p:nvCxnSpPr>
        <p:spPr>
          <a:xfrm>
            <a:off x="7494091" y="2684136"/>
            <a:ext cx="999226" cy="6274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EB763-A1BA-4A9B-A204-96B39C2E8E36}"/>
              </a:ext>
            </a:extLst>
          </p:cNvPr>
          <p:cNvCxnSpPr>
            <a:cxnSpLocks/>
            <a:stCxn id="89" idx="6"/>
            <a:endCxn id="52" idx="2"/>
          </p:cNvCxnSpPr>
          <p:nvPr/>
        </p:nvCxnSpPr>
        <p:spPr>
          <a:xfrm flipV="1">
            <a:off x="9290439" y="2637831"/>
            <a:ext cx="758479" cy="7200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B36B76-49A7-45BA-9145-F8C0471D7460}"/>
              </a:ext>
            </a:extLst>
          </p:cNvPr>
          <p:cNvCxnSpPr>
            <a:cxnSpLocks/>
            <a:stCxn id="69" idx="6"/>
            <a:endCxn id="54" idx="2"/>
          </p:cNvCxnSpPr>
          <p:nvPr/>
        </p:nvCxnSpPr>
        <p:spPr>
          <a:xfrm flipV="1">
            <a:off x="9491332" y="4086726"/>
            <a:ext cx="650685" cy="9709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739DD3A-787B-4449-9BAF-013E4606FC31}"/>
              </a:ext>
            </a:extLst>
          </p:cNvPr>
          <p:cNvSpPr/>
          <p:nvPr/>
        </p:nvSpPr>
        <p:spPr>
          <a:xfrm>
            <a:off x="6658201" y="5583015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7963A5B-DBD0-42F9-9B2A-D7C407D7B359}"/>
              </a:ext>
            </a:extLst>
          </p:cNvPr>
          <p:cNvSpPr/>
          <p:nvPr/>
        </p:nvSpPr>
        <p:spPr>
          <a:xfrm>
            <a:off x="10095587" y="5208943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D23A5E-1649-40BB-97F6-F1DE593FC28F}"/>
              </a:ext>
            </a:extLst>
          </p:cNvPr>
          <p:cNvSpPr/>
          <p:nvPr/>
        </p:nvSpPr>
        <p:spPr>
          <a:xfrm>
            <a:off x="8625058" y="4683561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9FFA7D-1F27-46E8-BE19-7FC139A5E3B2}"/>
              </a:ext>
            </a:extLst>
          </p:cNvPr>
          <p:cNvCxnSpPr>
            <a:cxnSpLocks/>
            <a:stCxn id="69" idx="6"/>
            <a:endCxn id="61" idx="2"/>
          </p:cNvCxnSpPr>
          <p:nvPr/>
        </p:nvCxnSpPr>
        <p:spPr>
          <a:xfrm>
            <a:off x="9491332" y="5057634"/>
            <a:ext cx="604255" cy="5253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137F67-EFCB-4BB0-BC67-4CA810DF6452}"/>
              </a:ext>
            </a:extLst>
          </p:cNvPr>
          <p:cNvCxnSpPr>
            <a:cxnSpLocks/>
            <a:stCxn id="55" idx="6"/>
            <a:endCxn id="69" idx="2"/>
          </p:cNvCxnSpPr>
          <p:nvPr/>
        </p:nvCxnSpPr>
        <p:spPr>
          <a:xfrm>
            <a:off x="7524475" y="3797969"/>
            <a:ext cx="1100583" cy="12596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5D3CAC-4278-4DA9-A0C7-BEEC184A10CD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7532860" y="4834871"/>
            <a:ext cx="1092198" cy="2227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EFB9CD-48B0-468E-BEB8-8C36E29C26FE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7524475" y="5057634"/>
            <a:ext cx="1100583" cy="8994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9C7F62C-8A0A-451E-80AB-15A68FFC58D6}"/>
              </a:ext>
            </a:extLst>
          </p:cNvPr>
          <p:cNvSpPr/>
          <p:nvPr/>
        </p:nvSpPr>
        <p:spPr>
          <a:xfrm>
            <a:off x="8424165" y="2983829"/>
            <a:ext cx="866274" cy="748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ED62DDD-871A-4671-BF5F-74218AE94738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7524475" y="3357902"/>
            <a:ext cx="899690" cy="4400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B95470-C25B-4766-BE8C-2C63F4DA176B}"/>
              </a:ext>
            </a:extLst>
          </p:cNvPr>
          <p:cNvSpPr txBox="1"/>
          <p:nvPr/>
        </p:nvSpPr>
        <p:spPr>
          <a:xfrm>
            <a:off x="649547" y="941945"/>
            <a:ext cx="749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hực hiện nhóm các thuật ngữ tương đương để hình thành các “khái niệm” hay “chủ đề”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ổng số khái niệm sẽ nhỏ hơn nhiều so với tổng số thuật ngữ,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 nhớ lưu trữ hơn và thời gian tính toán sẽ nhanh 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96383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tách các giá trị đơn (SVD-Singular Value Decomposition)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term-doc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6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6E561-BF7E-405D-B27D-96FF845AB321}"/>
              </a:ext>
            </a:extLst>
          </p:cNvPr>
          <p:cNvSpPr/>
          <p:nvPr/>
        </p:nvSpPr>
        <p:spPr>
          <a:xfrm>
            <a:off x="1688791" y="2055581"/>
            <a:ext cx="1548793" cy="11645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Doccumens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1F230F-9C3C-40E6-947B-07705D21A1DD}"/>
              </a:ext>
            </a:extLst>
          </p:cNvPr>
          <p:cNvSpPr/>
          <p:nvPr/>
        </p:nvSpPr>
        <p:spPr>
          <a:xfrm>
            <a:off x="3237584" y="2435803"/>
            <a:ext cx="1316911" cy="297508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24E52-2182-4E17-8694-F7B4A011B33C}"/>
              </a:ext>
            </a:extLst>
          </p:cNvPr>
          <p:cNvSpPr txBox="1"/>
          <p:nvPr/>
        </p:nvSpPr>
        <p:spPr>
          <a:xfrm>
            <a:off x="3300363" y="1974848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2A2514-FC40-462E-92CE-4799F9201B4F}"/>
              </a:ext>
            </a:extLst>
          </p:cNvPr>
          <p:cNvSpPr/>
          <p:nvPr/>
        </p:nvSpPr>
        <p:spPr>
          <a:xfrm>
            <a:off x="4554495" y="2055581"/>
            <a:ext cx="1548793" cy="11645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 (A)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B6B03-B166-46D3-98BA-A7C8623570EE}"/>
              </a:ext>
            </a:extLst>
          </p:cNvPr>
          <p:cNvSpPr/>
          <p:nvPr/>
        </p:nvSpPr>
        <p:spPr>
          <a:xfrm>
            <a:off x="6103288" y="2435803"/>
            <a:ext cx="1316911" cy="297508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B2DE-B47C-4193-A85E-A10EB16830D1}"/>
              </a:ext>
            </a:extLst>
          </p:cNvPr>
          <p:cNvSpPr txBox="1"/>
          <p:nvPr/>
        </p:nvSpPr>
        <p:spPr>
          <a:xfrm>
            <a:off x="6092591" y="209795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244F39-4675-476B-AB59-B6203E0F449F}"/>
              </a:ext>
            </a:extLst>
          </p:cNvPr>
          <p:cNvSpPr/>
          <p:nvPr/>
        </p:nvSpPr>
        <p:spPr>
          <a:xfrm>
            <a:off x="7398324" y="2055581"/>
            <a:ext cx="1548793" cy="11645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S,U,V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A=SUV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AB002-73DB-4C91-B2A3-2D8EE725CA3C}"/>
              </a:ext>
            </a:extLst>
          </p:cNvPr>
          <p:cNvSpPr/>
          <p:nvPr/>
        </p:nvSpPr>
        <p:spPr>
          <a:xfrm>
            <a:off x="7362048" y="4446256"/>
            <a:ext cx="1548793" cy="113900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E0977-722B-46A0-A722-8EDB4659EC48}"/>
              </a:ext>
            </a:extLst>
          </p:cNvPr>
          <p:cNvSpPr txBox="1"/>
          <p:nvPr/>
        </p:nvSpPr>
        <p:spPr>
          <a:xfrm>
            <a:off x="8233339" y="3457164"/>
            <a:ext cx="113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E5442D-4B4E-4ABF-9945-7F8C6DFFC687}"/>
              </a:ext>
            </a:extLst>
          </p:cNvPr>
          <p:cNvSpPr/>
          <p:nvPr/>
        </p:nvSpPr>
        <p:spPr>
          <a:xfrm>
            <a:off x="8004277" y="3214995"/>
            <a:ext cx="363135" cy="121553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15A71F-0D12-4DA8-939D-05BED115DADF}"/>
              </a:ext>
            </a:extLst>
          </p:cNvPr>
          <p:cNvSpPr/>
          <p:nvPr/>
        </p:nvSpPr>
        <p:spPr>
          <a:xfrm>
            <a:off x="4597561" y="4388686"/>
            <a:ext cx="1548793" cy="13020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A5776-B6E5-4917-85B3-AB0FCCE89378}"/>
              </a:ext>
            </a:extLst>
          </p:cNvPr>
          <p:cNvSpPr txBox="1"/>
          <p:nvPr/>
        </p:nvSpPr>
        <p:spPr>
          <a:xfrm>
            <a:off x="6492965" y="4064927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2C687-AB11-4A92-961B-AB416F09E123}"/>
              </a:ext>
            </a:extLst>
          </p:cNvPr>
          <p:cNvSpPr txBox="1"/>
          <p:nvPr/>
        </p:nvSpPr>
        <p:spPr>
          <a:xfrm>
            <a:off x="6308768" y="5064868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FBD16265-00E1-43C7-86B9-A4A67E89E756}"/>
              </a:ext>
            </a:extLst>
          </p:cNvPr>
          <p:cNvSpPr/>
          <p:nvPr/>
        </p:nvSpPr>
        <p:spPr>
          <a:xfrm>
            <a:off x="6152629" y="4808124"/>
            <a:ext cx="1207531" cy="332510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6957A-990E-49E6-9101-DF24D095F1B5}"/>
              </a:ext>
            </a:extLst>
          </p:cNvPr>
          <p:cNvSpPr txBox="1"/>
          <p:nvPr/>
        </p:nvSpPr>
        <p:spPr>
          <a:xfrm>
            <a:off x="3364015" y="43600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5A1BD-F420-4F6F-B52E-ED7FB4861FDC}"/>
              </a:ext>
            </a:extLst>
          </p:cNvPr>
          <p:cNvSpPr txBox="1"/>
          <p:nvPr/>
        </p:nvSpPr>
        <p:spPr>
          <a:xfrm>
            <a:off x="3480232" y="506410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7C9B5B-73C8-4898-AA72-07EE11B66BA7}"/>
              </a:ext>
            </a:extLst>
          </p:cNvPr>
          <p:cNvSpPr/>
          <p:nvPr/>
        </p:nvSpPr>
        <p:spPr>
          <a:xfrm>
            <a:off x="1751570" y="4430532"/>
            <a:ext cx="1548793" cy="1302039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BC7C0E0A-6A7B-45B3-A97C-C6B6501CC5F5}"/>
              </a:ext>
            </a:extLst>
          </p:cNvPr>
          <p:cNvSpPr/>
          <p:nvPr/>
        </p:nvSpPr>
        <p:spPr>
          <a:xfrm>
            <a:off x="3284184" y="4873451"/>
            <a:ext cx="1307102" cy="332510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766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 animBg="1"/>
      <p:bldP spid="23" grpId="0"/>
      <p:bldP spid="24" grpId="0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TIỀN XỬ LÍ DỮ LIỆU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E6E2-9B2E-42A7-B1C4-6162EF22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19F9-20AA-47E6-BD7F-590F8F7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8A79-29EA-435C-89E8-C59ADBE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72BD4-939F-4AE7-96DB-4852D62A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978B8D-7547-4E3E-9467-24ACDF53C5B2}"/>
              </a:ext>
            </a:extLst>
          </p:cNvPr>
          <p:cNvSpPr/>
          <p:nvPr/>
        </p:nvSpPr>
        <p:spPr>
          <a:xfrm>
            <a:off x="1618791" y="3625877"/>
            <a:ext cx="1496290" cy="12261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0918F3-35C7-445E-A4F8-5AA778C35321}"/>
              </a:ext>
            </a:extLst>
          </p:cNvPr>
          <p:cNvSpPr/>
          <p:nvPr/>
        </p:nvSpPr>
        <p:spPr>
          <a:xfrm>
            <a:off x="3115082" y="4055186"/>
            <a:ext cx="958152" cy="36751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A521A7-8DBD-4937-99EC-A4E16168D982}"/>
              </a:ext>
            </a:extLst>
          </p:cNvPr>
          <p:cNvSpPr/>
          <p:nvPr/>
        </p:nvSpPr>
        <p:spPr>
          <a:xfrm>
            <a:off x="4073234" y="3625330"/>
            <a:ext cx="1404409" cy="12261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523D25-5B98-4718-B43E-F5654077B0EB}"/>
              </a:ext>
            </a:extLst>
          </p:cNvPr>
          <p:cNvSpPr/>
          <p:nvPr/>
        </p:nvSpPr>
        <p:spPr>
          <a:xfrm>
            <a:off x="5477643" y="4054639"/>
            <a:ext cx="1015031" cy="36751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92CE7B-8933-4177-B7DD-8D18CA0C45E2}"/>
              </a:ext>
            </a:extLst>
          </p:cNvPr>
          <p:cNvSpPr/>
          <p:nvPr/>
        </p:nvSpPr>
        <p:spPr>
          <a:xfrm>
            <a:off x="6492674" y="3625330"/>
            <a:ext cx="1325664" cy="12261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EDDD2F-26BE-402C-AFED-565B1AC169AE}"/>
              </a:ext>
            </a:extLst>
          </p:cNvPr>
          <p:cNvSpPr/>
          <p:nvPr/>
        </p:nvSpPr>
        <p:spPr>
          <a:xfrm>
            <a:off x="8745876" y="3625330"/>
            <a:ext cx="1421901" cy="12261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4E87B1-126A-4942-864E-5A21F1926C94}"/>
              </a:ext>
            </a:extLst>
          </p:cNvPr>
          <p:cNvSpPr/>
          <p:nvPr/>
        </p:nvSpPr>
        <p:spPr>
          <a:xfrm>
            <a:off x="7818338" y="4054639"/>
            <a:ext cx="936273" cy="36751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5FE32D-F252-490C-856D-63123E42DCF7}"/>
              </a:ext>
            </a:extLst>
          </p:cNvPr>
          <p:cNvSpPr/>
          <p:nvPr/>
        </p:nvSpPr>
        <p:spPr>
          <a:xfrm>
            <a:off x="1544431" y="2861872"/>
            <a:ext cx="3570098" cy="567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851106D8-21C0-4DFD-A645-8310E5B0E688}"/>
              </a:ext>
            </a:extLst>
          </p:cNvPr>
          <p:cNvSpPr/>
          <p:nvPr/>
        </p:nvSpPr>
        <p:spPr>
          <a:xfrm>
            <a:off x="385008" y="3016641"/>
            <a:ext cx="1159423" cy="1426289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1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TRUY XUẤT THÔNG TIN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E6E2-9B2E-42A7-B1C4-6162EF22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174DD-0A9B-48C7-AC14-E582B03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3840" y="2869894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9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96383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LÍ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C9794-1C39-49E1-B16E-9BACD4F2BD28}"/>
              </a:ext>
            </a:extLst>
          </p:cNvPr>
          <p:cNvSpPr txBox="1"/>
          <p:nvPr/>
        </p:nvSpPr>
        <p:spPr>
          <a:xfrm>
            <a:off x="791896" y="11697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ADE9-7A23-4E49-B58E-1F1A049F3B3B}"/>
              </a:ext>
            </a:extLst>
          </p:cNvPr>
          <p:cNvSpPr txBox="1"/>
          <p:nvPr/>
        </p:nvSpPr>
        <p:spPr>
          <a:xfrm>
            <a:off x="1675685" y="1169729"/>
            <a:ext cx="444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‘‘The most modern computer this year’’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“These phones have many new features’’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“A survey of user opinion of computer”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6FB4EB2-64F0-409B-8F71-C253C5371DD1}"/>
              </a:ext>
            </a:extLst>
          </p:cNvPr>
          <p:cNvSpPr/>
          <p:nvPr/>
        </p:nvSpPr>
        <p:spPr>
          <a:xfrm>
            <a:off x="3535096" y="2172613"/>
            <a:ext cx="472513" cy="69309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1DFE4-9D04-4F84-9AA7-86077A720263}"/>
              </a:ext>
            </a:extLst>
          </p:cNvPr>
          <p:cNvSpPr txBox="1"/>
          <p:nvPr/>
        </p:nvSpPr>
        <p:spPr>
          <a:xfrm>
            <a:off x="1732547" y="3224463"/>
            <a:ext cx="36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computer, year]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[phone, new, feature,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[survey, user, opinion, computer]</a:t>
            </a:r>
          </a:p>
        </p:txBody>
      </p:sp>
    </p:spTree>
    <p:extLst>
      <p:ext uri="{BB962C8B-B14F-4D97-AF65-F5344CB8AC3E}">
        <p14:creationId xmlns:p14="http://schemas.microsoft.com/office/powerpoint/2010/main" val="25021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IV. LẬP CHỈ MỤC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E6E2-9B2E-42A7-B1C4-6162EF22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19F9-20AA-47E6-BD7F-590F8F7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963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BD40E-6441-41F4-B756-92180582C45E}"/>
              </a:ext>
            </a:extLst>
          </p:cNvPr>
          <p:cNvSpPr txBox="1"/>
          <p:nvPr/>
        </p:nvSpPr>
        <p:spPr>
          <a:xfrm>
            <a:off x="515074" y="1298621"/>
            <a:ext cx="36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computer, year]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[phone, new, feature, many]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[survey, user, opinion, computer]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EA9DC44-6028-4EA2-96FD-D26FDC8AE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8649"/>
              </p:ext>
            </p:extLst>
          </p:nvPr>
        </p:nvGraphicFramePr>
        <p:xfrm>
          <a:off x="702199" y="2816367"/>
          <a:ext cx="212588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631">
                  <a:extLst>
                    <a:ext uri="{9D8B030D-6E8A-4147-A177-3AD203B41FA5}">
                      <a16:colId xmlns:a16="http://schemas.microsoft.com/office/drawing/2014/main" val="4253096476"/>
                    </a:ext>
                  </a:extLst>
                </a:gridCol>
                <a:gridCol w="957252">
                  <a:extLst>
                    <a:ext uri="{9D8B030D-6E8A-4147-A177-3AD203B41FA5}">
                      <a16:colId xmlns:a16="http://schemas.microsoft.com/office/drawing/2014/main" val="204748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mordern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0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76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63953A-D513-4E85-913B-ED5B3523DBBC}"/>
              </a:ext>
            </a:extLst>
          </p:cNvPr>
          <p:cNvSpPr/>
          <p:nvPr/>
        </p:nvSpPr>
        <p:spPr>
          <a:xfrm>
            <a:off x="335667" y="2808790"/>
            <a:ext cx="358815" cy="3395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49D1B85-0899-4260-A9CA-1303113D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9931"/>
              </p:ext>
            </p:extLst>
          </p:nvPr>
        </p:nvGraphicFramePr>
        <p:xfrm>
          <a:off x="3860158" y="2808790"/>
          <a:ext cx="2125883" cy="217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631">
                  <a:extLst>
                    <a:ext uri="{9D8B030D-6E8A-4147-A177-3AD203B41FA5}">
                      <a16:colId xmlns:a16="http://schemas.microsoft.com/office/drawing/2014/main" val="4253096476"/>
                    </a:ext>
                  </a:extLst>
                </a:gridCol>
                <a:gridCol w="957252">
                  <a:extLst>
                    <a:ext uri="{9D8B030D-6E8A-4147-A177-3AD203B41FA5}">
                      <a16:colId xmlns:a16="http://schemas.microsoft.com/office/drawing/2014/main" val="204748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6597"/>
                  </a:ext>
                </a:extLst>
              </a:tr>
              <a:tr h="423001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0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0072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2802AA6-0873-4242-8F23-BEAA035FFAE2}"/>
              </a:ext>
            </a:extLst>
          </p:cNvPr>
          <p:cNvSpPr/>
          <p:nvPr/>
        </p:nvSpPr>
        <p:spPr>
          <a:xfrm>
            <a:off x="3501343" y="2821987"/>
            <a:ext cx="358815" cy="3395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EF181D4-BA9A-4A3B-9FEC-CDD057C9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17586"/>
              </p:ext>
            </p:extLst>
          </p:nvPr>
        </p:nvGraphicFramePr>
        <p:xfrm>
          <a:off x="7616143" y="2816367"/>
          <a:ext cx="2125883" cy="217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631">
                  <a:extLst>
                    <a:ext uri="{9D8B030D-6E8A-4147-A177-3AD203B41FA5}">
                      <a16:colId xmlns:a16="http://schemas.microsoft.com/office/drawing/2014/main" val="4253096476"/>
                    </a:ext>
                  </a:extLst>
                </a:gridCol>
                <a:gridCol w="957252">
                  <a:extLst>
                    <a:ext uri="{9D8B030D-6E8A-4147-A177-3AD203B41FA5}">
                      <a16:colId xmlns:a16="http://schemas.microsoft.com/office/drawing/2014/main" val="204748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6597"/>
                  </a:ext>
                </a:extLst>
              </a:tr>
              <a:tr h="423001">
                <a:tc>
                  <a:txBody>
                    <a:bodyPr/>
                    <a:lstStyle/>
                    <a:p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0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0072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C7089F6-D245-4679-8024-841917E2C79A}"/>
              </a:ext>
            </a:extLst>
          </p:cNvPr>
          <p:cNvSpPr/>
          <p:nvPr/>
        </p:nvSpPr>
        <p:spPr>
          <a:xfrm>
            <a:off x="7257328" y="2829564"/>
            <a:ext cx="358815" cy="3395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53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963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5EE48905-05CF-4BA0-92FE-C2C319082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3136"/>
              </p:ext>
            </p:extLst>
          </p:nvPr>
        </p:nvGraphicFramePr>
        <p:xfrm>
          <a:off x="1902123" y="1844016"/>
          <a:ext cx="21819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42">
                  <a:extLst>
                    <a:ext uri="{9D8B030D-6E8A-4147-A177-3AD203B41FA5}">
                      <a16:colId xmlns:a16="http://schemas.microsoft.com/office/drawing/2014/main" val="665709243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291966089"/>
                    </a:ext>
                  </a:extLst>
                </a:gridCol>
              </a:tblGrid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493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mordern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19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148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424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95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463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673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3994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24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8222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35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4395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EDC6F2A0-29B6-42DA-85D1-54D403106210}"/>
              </a:ext>
            </a:extLst>
          </p:cNvPr>
          <p:cNvSpPr/>
          <p:nvPr/>
        </p:nvSpPr>
        <p:spPr>
          <a:xfrm>
            <a:off x="4498693" y="3676891"/>
            <a:ext cx="952983" cy="5710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B2B14B09-7BC6-4AC6-92C0-24050B77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11065"/>
              </p:ext>
            </p:extLst>
          </p:nvPr>
        </p:nvGraphicFramePr>
        <p:xfrm>
          <a:off x="5955191" y="1844016"/>
          <a:ext cx="205063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56">
                  <a:extLst>
                    <a:ext uri="{9D8B030D-6E8A-4147-A177-3AD203B41FA5}">
                      <a16:colId xmlns:a16="http://schemas.microsoft.com/office/drawing/2014/main" val="66570924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291966089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493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19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148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424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95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mordern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463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673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3994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24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8222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35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963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DC6F2A0-29B6-42DA-85D1-54D403106210}"/>
              </a:ext>
            </a:extLst>
          </p:cNvPr>
          <p:cNvSpPr/>
          <p:nvPr/>
        </p:nvSpPr>
        <p:spPr>
          <a:xfrm>
            <a:off x="3152172" y="3831220"/>
            <a:ext cx="952983" cy="5710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B2B14B09-7BC6-4AC6-92C0-24050B77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4236"/>
              </p:ext>
            </p:extLst>
          </p:nvPr>
        </p:nvGraphicFramePr>
        <p:xfrm>
          <a:off x="846897" y="1755276"/>
          <a:ext cx="21819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42">
                  <a:extLst>
                    <a:ext uri="{9D8B030D-6E8A-4147-A177-3AD203B41FA5}">
                      <a16:colId xmlns:a16="http://schemas.microsoft.com/office/drawing/2014/main" val="665709243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291966089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493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19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148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424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95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mordern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463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673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3994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24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8222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35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43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274E1B-5F52-4BA1-A162-8BDDD36C2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5838"/>
              </p:ext>
            </p:extLst>
          </p:nvPr>
        </p:nvGraphicFramePr>
        <p:xfrm>
          <a:off x="4315488" y="1727200"/>
          <a:ext cx="3258213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543">
                  <a:extLst>
                    <a:ext uri="{9D8B030D-6E8A-4147-A177-3AD203B41FA5}">
                      <a16:colId xmlns:a16="http://schemas.microsoft.com/office/drawing/2014/main" val="2001192488"/>
                    </a:ext>
                  </a:extLst>
                </a:gridCol>
                <a:gridCol w="997335">
                  <a:extLst>
                    <a:ext uri="{9D8B030D-6E8A-4147-A177-3AD203B41FA5}">
                      <a16:colId xmlns:a16="http://schemas.microsoft.com/office/drawing/2014/main" val="2836136299"/>
                    </a:ext>
                  </a:extLst>
                </a:gridCol>
                <a:gridCol w="997335">
                  <a:extLst>
                    <a:ext uri="{9D8B030D-6E8A-4147-A177-3AD203B41FA5}">
                      <a16:colId xmlns:a16="http://schemas.microsoft.com/office/drawing/2014/main" val="1576979291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1595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8336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9295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4897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40035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mordern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0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6247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86414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3466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603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4670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3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572" y="38571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D922B9-4325-466E-9327-4F7EF93F5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26"/>
              </p:ext>
            </p:extLst>
          </p:nvPr>
        </p:nvGraphicFramePr>
        <p:xfrm>
          <a:off x="3702566" y="1298621"/>
          <a:ext cx="3078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50">
                  <a:extLst>
                    <a:ext uri="{9D8B030D-6E8A-4147-A177-3AD203B41FA5}">
                      <a16:colId xmlns:a16="http://schemas.microsoft.com/office/drawing/2014/main" val="665709243"/>
                    </a:ext>
                  </a:extLst>
                </a:gridCol>
                <a:gridCol w="582593">
                  <a:extLst>
                    <a:ext uri="{9D8B030D-6E8A-4147-A177-3AD203B41FA5}">
                      <a16:colId xmlns:a16="http://schemas.microsoft.com/office/drawing/2014/main" val="3291966089"/>
                    </a:ext>
                  </a:extLst>
                </a:gridCol>
                <a:gridCol w="583681">
                  <a:extLst>
                    <a:ext uri="{9D8B030D-6E8A-4147-A177-3AD203B41FA5}">
                      <a16:colId xmlns:a16="http://schemas.microsoft.com/office/drawing/2014/main" val="1640867918"/>
                    </a:ext>
                  </a:extLst>
                </a:gridCol>
                <a:gridCol w="730365">
                  <a:extLst>
                    <a:ext uri="{9D8B030D-6E8A-4147-A177-3AD203B41FA5}">
                      <a16:colId xmlns:a16="http://schemas.microsoft.com/office/drawing/2014/main" val="2412663067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4937"/>
                  </a:ext>
                </a:extLst>
              </a:tr>
              <a:tr h="3572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19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148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424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95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463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673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3994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24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53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35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932918-D2A2-4810-9B7C-BB3C4D6E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66233"/>
              </p:ext>
            </p:extLst>
          </p:nvPr>
        </p:nvGraphicFramePr>
        <p:xfrm>
          <a:off x="7971468" y="1268141"/>
          <a:ext cx="324633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30">
                  <a:extLst>
                    <a:ext uri="{9D8B030D-6E8A-4147-A177-3AD203B41FA5}">
                      <a16:colId xmlns:a16="http://schemas.microsoft.com/office/drawing/2014/main" val="665709243"/>
                    </a:ext>
                  </a:extLst>
                </a:gridCol>
                <a:gridCol w="593928">
                  <a:extLst>
                    <a:ext uri="{9D8B030D-6E8A-4147-A177-3AD203B41FA5}">
                      <a16:colId xmlns:a16="http://schemas.microsoft.com/office/drawing/2014/main" val="3833942276"/>
                    </a:ext>
                  </a:extLst>
                </a:gridCol>
                <a:gridCol w="942978">
                  <a:extLst>
                    <a:ext uri="{9D8B030D-6E8A-4147-A177-3AD203B41FA5}">
                      <a16:colId xmlns:a16="http://schemas.microsoft.com/office/drawing/2014/main" val="2626966715"/>
                    </a:ext>
                  </a:extLst>
                </a:gridCol>
                <a:gridCol w="897103">
                  <a:extLst>
                    <a:ext uri="{9D8B030D-6E8A-4147-A177-3AD203B41FA5}">
                      <a16:colId xmlns:a16="http://schemas.microsoft.com/office/drawing/2014/main" val="2412663067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</a:t>
                      </a:r>
                    </a:p>
                    <a:p>
                      <a:pPr algn="ctr"/>
                      <a:r>
                        <a:rPr lang="en-US" sz="1600" dirty="0" err="1"/>
                        <a:t>Tf-idf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TF*</a:t>
                      </a:r>
                    </a:p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54937"/>
                  </a:ext>
                </a:extLst>
              </a:tr>
              <a:tr h="3572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19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148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424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956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2463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673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3994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24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53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354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1439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B5C888-A335-49B3-AD68-F819933DD42D}"/>
              </a:ext>
            </a:extLst>
          </p:cNvPr>
          <p:cNvCxnSpPr>
            <a:cxnSpLocks/>
          </p:cNvCxnSpPr>
          <p:nvPr/>
        </p:nvCxnSpPr>
        <p:spPr>
          <a:xfrm>
            <a:off x="6768132" y="2293868"/>
            <a:ext cx="1186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C16042-92DE-49E5-94FE-738D77F3A984}"/>
              </a:ext>
            </a:extLst>
          </p:cNvPr>
          <p:cNvCxnSpPr>
            <a:cxnSpLocks/>
          </p:cNvCxnSpPr>
          <p:nvPr/>
        </p:nvCxnSpPr>
        <p:spPr>
          <a:xfrm>
            <a:off x="6798472" y="5571420"/>
            <a:ext cx="1155679" cy="32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1561E-FAE9-4C3C-B468-FF8688C38B9A}"/>
              </a:ext>
            </a:extLst>
          </p:cNvPr>
          <p:cNvCxnSpPr>
            <a:cxnSpLocks/>
          </p:cNvCxnSpPr>
          <p:nvPr/>
        </p:nvCxnSpPr>
        <p:spPr>
          <a:xfrm>
            <a:off x="6781155" y="2699055"/>
            <a:ext cx="1190313" cy="37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8DCBD4B9-0F4B-4CE2-BFA5-92D7B4642B6B}"/>
              </a:ext>
            </a:extLst>
          </p:cNvPr>
          <p:cNvSpPr txBox="1">
            <a:spLocks/>
          </p:cNvSpPr>
          <p:nvPr/>
        </p:nvSpPr>
        <p:spPr>
          <a:xfrm>
            <a:off x="4773254" y="680992"/>
            <a:ext cx="1675671" cy="690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vựng</a:t>
            </a:r>
            <a:endParaRPr lang="en-US" sz="1800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D58805EE-0548-4950-892B-15B0F2ACAB91}"/>
              </a:ext>
            </a:extLst>
          </p:cNvPr>
          <p:cNvSpPr txBox="1">
            <a:spLocks/>
          </p:cNvSpPr>
          <p:nvPr/>
        </p:nvSpPr>
        <p:spPr>
          <a:xfrm>
            <a:off x="9120794" y="729868"/>
            <a:ext cx="1675671" cy="690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DS Posting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713D17-6FC5-4456-8E86-6230B80EC223}"/>
              </a:ext>
            </a:extLst>
          </p:cNvPr>
          <p:cNvCxnSpPr>
            <a:cxnSpLocks/>
          </p:cNvCxnSpPr>
          <p:nvPr/>
        </p:nvCxnSpPr>
        <p:spPr>
          <a:xfrm>
            <a:off x="6784283" y="3042832"/>
            <a:ext cx="1187185" cy="38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3A521-65AE-4078-B122-F640ACA5DE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81155" y="3409383"/>
            <a:ext cx="1190313" cy="281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F1D21-34AB-4637-BB72-91385040A3E5}"/>
              </a:ext>
            </a:extLst>
          </p:cNvPr>
          <p:cNvCxnSpPr>
            <a:cxnSpLocks/>
          </p:cNvCxnSpPr>
          <p:nvPr/>
        </p:nvCxnSpPr>
        <p:spPr>
          <a:xfrm>
            <a:off x="6798472" y="3730580"/>
            <a:ext cx="1155679" cy="39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20EF41-6D4C-4A99-8974-13585CB89291}"/>
              </a:ext>
            </a:extLst>
          </p:cNvPr>
          <p:cNvCxnSpPr>
            <a:cxnSpLocks/>
          </p:cNvCxnSpPr>
          <p:nvPr/>
        </p:nvCxnSpPr>
        <p:spPr>
          <a:xfrm>
            <a:off x="6798472" y="5240578"/>
            <a:ext cx="1169868" cy="330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175FF-E3DB-4A53-9C81-6C3BB261642A}"/>
              </a:ext>
            </a:extLst>
          </p:cNvPr>
          <p:cNvCxnSpPr>
            <a:cxnSpLocks/>
          </p:cNvCxnSpPr>
          <p:nvPr/>
        </p:nvCxnSpPr>
        <p:spPr>
          <a:xfrm>
            <a:off x="6798472" y="4865336"/>
            <a:ext cx="1155679" cy="352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887323-27F6-4F81-B9BC-E4E4660DF3A8}"/>
              </a:ext>
            </a:extLst>
          </p:cNvPr>
          <p:cNvCxnSpPr>
            <a:cxnSpLocks/>
          </p:cNvCxnSpPr>
          <p:nvPr/>
        </p:nvCxnSpPr>
        <p:spPr>
          <a:xfrm>
            <a:off x="6768132" y="4123140"/>
            <a:ext cx="1200208" cy="351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24DA16-B663-4DEE-A157-6795007B4268}"/>
              </a:ext>
            </a:extLst>
          </p:cNvPr>
          <p:cNvCxnSpPr>
            <a:cxnSpLocks/>
          </p:cNvCxnSpPr>
          <p:nvPr/>
        </p:nvCxnSpPr>
        <p:spPr>
          <a:xfrm>
            <a:off x="6776954" y="4486143"/>
            <a:ext cx="1177197" cy="33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B46A91-A605-4579-B70E-762328370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8035"/>
              </p:ext>
            </p:extLst>
          </p:nvPr>
        </p:nvGraphicFramePr>
        <p:xfrm>
          <a:off x="91046" y="1298621"/>
          <a:ext cx="283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36">
                  <a:extLst>
                    <a:ext uri="{9D8B030D-6E8A-4147-A177-3AD203B41FA5}">
                      <a16:colId xmlns:a16="http://schemas.microsoft.com/office/drawing/2014/main" val="2001192488"/>
                    </a:ext>
                  </a:extLst>
                </a:gridCol>
                <a:gridCol w="746002">
                  <a:extLst>
                    <a:ext uri="{9D8B030D-6E8A-4147-A177-3AD203B41FA5}">
                      <a16:colId xmlns:a16="http://schemas.microsoft.com/office/drawing/2014/main" val="2836136299"/>
                    </a:ext>
                  </a:extLst>
                </a:gridCol>
                <a:gridCol w="924611">
                  <a:extLst>
                    <a:ext uri="{9D8B030D-6E8A-4147-A177-3AD203B41FA5}">
                      <a16:colId xmlns:a16="http://schemas.microsoft.com/office/drawing/2014/main" val="1576979291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liều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1595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8336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9295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48974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40035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10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6247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86414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3466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6039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46701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38528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6AF03954-C590-4396-AFEF-526205DACDF9}"/>
              </a:ext>
            </a:extLst>
          </p:cNvPr>
          <p:cNvSpPr/>
          <p:nvPr/>
        </p:nvSpPr>
        <p:spPr>
          <a:xfrm>
            <a:off x="3040285" y="3283019"/>
            <a:ext cx="621390" cy="288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20111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65C59D23-F3B2-48A0-ADCB-EC289531D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301"/>
              </p:ext>
            </p:extLst>
          </p:nvPr>
        </p:nvGraphicFramePr>
        <p:xfrm>
          <a:off x="5663362" y="2404023"/>
          <a:ext cx="368482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315">
                  <a:extLst>
                    <a:ext uri="{9D8B030D-6E8A-4147-A177-3AD203B41FA5}">
                      <a16:colId xmlns:a16="http://schemas.microsoft.com/office/drawing/2014/main" val="2296902323"/>
                    </a:ext>
                  </a:extLst>
                </a:gridCol>
                <a:gridCol w="827541">
                  <a:extLst>
                    <a:ext uri="{9D8B030D-6E8A-4147-A177-3AD203B41FA5}">
                      <a16:colId xmlns:a16="http://schemas.microsoft.com/office/drawing/2014/main" val="2682976374"/>
                    </a:ext>
                  </a:extLst>
                </a:gridCol>
                <a:gridCol w="827541">
                  <a:extLst>
                    <a:ext uri="{9D8B030D-6E8A-4147-A177-3AD203B41FA5}">
                      <a16:colId xmlns:a16="http://schemas.microsoft.com/office/drawing/2014/main" val="3033403275"/>
                    </a:ext>
                  </a:extLst>
                </a:gridCol>
                <a:gridCol w="952427">
                  <a:extLst>
                    <a:ext uri="{9D8B030D-6E8A-4147-A177-3AD203B41FA5}">
                      <a16:colId xmlns:a16="http://schemas.microsoft.com/office/drawing/2014/main" val="317038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Tb(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Tf-idf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49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CE2857-193E-41D1-85D1-3352F4D3E5D1}"/>
              </a:ext>
            </a:extLst>
          </p:cNvPr>
          <p:cNvSpPr txBox="1"/>
          <p:nvPr/>
        </p:nvSpPr>
        <p:spPr>
          <a:xfrm>
            <a:off x="2602888" y="5415321"/>
            <a:ext cx="483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[many, modern, new, opinion, phone, survey]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C6AE0F-9F57-4F37-A740-4F4DA21B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61125"/>
              </p:ext>
            </p:extLst>
          </p:nvPr>
        </p:nvGraphicFramePr>
        <p:xfrm>
          <a:off x="2203577" y="2231498"/>
          <a:ext cx="31538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59">
                  <a:extLst>
                    <a:ext uri="{9D8B030D-6E8A-4147-A177-3AD203B41FA5}">
                      <a16:colId xmlns:a16="http://schemas.microsoft.com/office/drawing/2014/main" val="4183589299"/>
                    </a:ext>
                  </a:extLst>
                </a:gridCol>
                <a:gridCol w="596842">
                  <a:extLst>
                    <a:ext uri="{9D8B030D-6E8A-4147-A177-3AD203B41FA5}">
                      <a16:colId xmlns:a16="http://schemas.microsoft.com/office/drawing/2014/main" val="613957608"/>
                    </a:ext>
                  </a:extLst>
                </a:gridCol>
                <a:gridCol w="589664">
                  <a:extLst>
                    <a:ext uri="{9D8B030D-6E8A-4147-A177-3AD203B41FA5}">
                      <a16:colId xmlns:a16="http://schemas.microsoft.com/office/drawing/2014/main" val="3835361264"/>
                    </a:ext>
                  </a:extLst>
                </a:gridCol>
                <a:gridCol w="756521">
                  <a:extLst>
                    <a:ext uri="{9D8B030D-6E8A-4147-A177-3AD203B41FA5}">
                      <a16:colId xmlns:a16="http://schemas.microsoft.com/office/drawing/2014/main" val="2037932390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0271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771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5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2562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674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3423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933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48DFDD-2973-4117-9892-6BF8CA69BA2D}"/>
              </a:ext>
            </a:extLst>
          </p:cNvPr>
          <p:cNvCxnSpPr>
            <a:cxnSpLocks/>
          </p:cNvCxnSpPr>
          <p:nvPr/>
        </p:nvCxnSpPr>
        <p:spPr>
          <a:xfrm>
            <a:off x="5369554" y="3253380"/>
            <a:ext cx="297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F6AEC-D8B6-4F78-B4BF-5E062E77E613}"/>
              </a:ext>
            </a:extLst>
          </p:cNvPr>
          <p:cNvCxnSpPr>
            <a:cxnSpLocks/>
          </p:cNvCxnSpPr>
          <p:nvPr/>
        </p:nvCxnSpPr>
        <p:spPr>
          <a:xfrm flipV="1">
            <a:off x="5369554" y="3602658"/>
            <a:ext cx="293808" cy="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7983-BA0D-4B0D-BE21-E5B1F8DC017A}"/>
              </a:ext>
            </a:extLst>
          </p:cNvPr>
          <p:cNvCxnSpPr>
            <a:cxnSpLocks/>
          </p:cNvCxnSpPr>
          <p:nvPr/>
        </p:nvCxnSpPr>
        <p:spPr>
          <a:xfrm>
            <a:off x="5369554" y="3979406"/>
            <a:ext cx="281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FB5E3-7D0E-49FC-AFC4-85AFA80CFB2F}"/>
              </a:ext>
            </a:extLst>
          </p:cNvPr>
          <p:cNvCxnSpPr>
            <a:cxnSpLocks/>
          </p:cNvCxnSpPr>
          <p:nvPr/>
        </p:nvCxnSpPr>
        <p:spPr>
          <a:xfrm flipV="1">
            <a:off x="5369554" y="4297288"/>
            <a:ext cx="293808" cy="5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C102AD-2D4F-420B-9C67-002F45BF7EEC}"/>
              </a:ext>
            </a:extLst>
          </p:cNvPr>
          <p:cNvCxnSpPr>
            <a:cxnSpLocks/>
          </p:cNvCxnSpPr>
          <p:nvPr/>
        </p:nvCxnSpPr>
        <p:spPr>
          <a:xfrm flipV="1">
            <a:off x="5369554" y="4709356"/>
            <a:ext cx="293808" cy="10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82024-DB3D-44AE-99C1-76DB6E549795}"/>
              </a:ext>
            </a:extLst>
          </p:cNvPr>
          <p:cNvCxnSpPr>
            <a:cxnSpLocks/>
          </p:cNvCxnSpPr>
          <p:nvPr/>
        </p:nvCxnSpPr>
        <p:spPr>
          <a:xfrm flipV="1">
            <a:off x="5369554" y="5066482"/>
            <a:ext cx="293808" cy="2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3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53901-2D28-40EA-A4B8-413FC6AB6E40}"/>
              </a:ext>
            </a:extLst>
          </p:cNvPr>
          <p:cNvSpPr txBox="1"/>
          <p:nvPr/>
        </p:nvSpPr>
        <p:spPr>
          <a:xfrm>
            <a:off x="239915" y="3344091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[0, 1.09, 0, 0, 1.09,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[1.09, 0 , 0,  1.09,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[0, 0, 0,1.09, 0, 1.09]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3D574-1870-40D5-8811-6503CA88016B}"/>
              </a:ext>
            </a:extLst>
          </p:cNvPr>
          <p:cNvSpPr txBox="1"/>
          <p:nvPr/>
        </p:nvSpPr>
        <p:spPr>
          <a:xfrm>
            <a:off x="264436" y="1293841"/>
            <a:ext cx="36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computer, year]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[phone, new, feature, many]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[survey, user, opinion, computer]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86C7B94A-92F9-42BA-B9DA-4207767B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47337"/>
              </p:ext>
            </p:extLst>
          </p:nvPr>
        </p:nvGraphicFramePr>
        <p:xfrm>
          <a:off x="8010237" y="2645986"/>
          <a:ext cx="36848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91">
                  <a:extLst>
                    <a:ext uri="{9D8B030D-6E8A-4147-A177-3AD203B41FA5}">
                      <a16:colId xmlns:a16="http://schemas.microsoft.com/office/drawing/2014/main" val="2296902323"/>
                    </a:ext>
                  </a:extLst>
                </a:gridCol>
                <a:gridCol w="857254">
                  <a:extLst>
                    <a:ext uri="{9D8B030D-6E8A-4147-A177-3AD203B41FA5}">
                      <a16:colId xmlns:a16="http://schemas.microsoft.com/office/drawing/2014/main" val="4047168976"/>
                    </a:ext>
                  </a:extLst>
                </a:gridCol>
                <a:gridCol w="857254">
                  <a:extLst>
                    <a:ext uri="{9D8B030D-6E8A-4147-A177-3AD203B41FA5}">
                      <a16:colId xmlns:a16="http://schemas.microsoft.com/office/drawing/2014/main" val="3033403275"/>
                    </a:ext>
                  </a:extLst>
                </a:gridCol>
                <a:gridCol w="942523">
                  <a:extLst>
                    <a:ext uri="{9D8B030D-6E8A-4147-A177-3AD203B41FA5}">
                      <a16:colId xmlns:a16="http://schemas.microsoft.com/office/drawing/2014/main" val="317038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Tb(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Tf-idf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49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9FB66B-CAC7-4E93-AFF6-15823BF1B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27357"/>
              </p:ext>
            </p:extLst>
          </p:nvPr>
        </p:nvGraphicFramePr>
        <p:xfrm>
          <a:off x="4519057" y="2493586"/>
          <a:ext cx="31538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59">
                  <a:extLst>
                    <a:ext uri="{9D8B030D-6E8A-4147-A177-3AD203B41FA5}">
                      <a16:colId xmlns:a16="http://schemas.microsoft.com/office/drawing/2014/main" val="4183589299"/>
                    </a:ext>
                  </a:extLst>
                </a:gridCol>
                <a:gridCol w="596842">
                  <a:extLst>
                    <a:ext uri="{9D8B030D-6E8A-4147-A177-3AD203B41FA5}">
                      <a16:colId xmlns:a16="http://schemas.microsoft.com/office/drawing/2014/main" val="613957608"/>
                    </a:ext>
                  </a:extLst>
                </a:gridCol>
                <a:gridCol w="589664">
                  <a:extLst>
                    <a:ext uri="{9D8B030D-6E8A-4147-A177-3AD203B41FA5}">
                      <a16:colId xmlns:a16="http://schemas.microsoft.com/office/drawing/2014/main" val="3835361264"/>
                    </a:ext>
                  </a:extLst>
                </a:gridCol>
                <a:gridCol w="756521">
                  <a:extLst>
                    <a:ext uri="{9D8B030D-6E8A-4147-A177-3AD203B41FA5}">
                      <a16:colId xmlns:a16="http://schemas.microsoft.com/office/drawing/2014/main" val="2037932390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0271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771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5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2562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674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3423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933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4ED24-02AC-4816-94E1-B3C254C99CBD}"/>
              </a:ext>
            </a:extLst>
          </p:cNvPr>
          <p:cNvCxnSpPr>
            <a:cxnSpLocks/>
          </p:cNvCxnSpPr>
          <p:nvPr/>
        </p:nvCxnSpPr>
        <p:spPr>
          <a:xfrm flipV="1">
            <a:off x="7672943" y="3477087"/>
            <a:ext cx="337294" cy="60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131CF5-CF7D-4F75-AACB-27C93FE0BB00}"/>
              </a:ext>
            </a:extLst>
          </p:cNvPr>
          <p:cNvCxnSpPr>
            <a:cxnSpLocks/>
          </p:cNvCxnSpPr>
          <p:nvPr/>
        </p:nvCxnSpPr>
        <p:spPr>
          <a:xfrm flipV="1">
            <a:off x="7672943" y="3820469"/>
            <a:ext cx="337294" cy="56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F80AC-5453-4062-A8A3-2425DED34043}"/>
              </a:ext>
            </a:extLst>
          </p:cNvPr>
          <p:cNvCxnSpPr>
            <a:cxnSpLocks/>
          </p:cNvCxnSpPr>
          <p:nvPr/>
        </p:nvCxnSpPr>
        <p:spPr>
          <a:xfrm flipV="1">
            <a:off x="7672943" y="4234403"/>
            <a:ext cx="337294" cy="7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7D636-B118-4BBC-8D3F-6C8426031351}"/>
              </a:ext>
            </a:extLst>
          </p:cNvPr>
          <p:cNvCxnSpPr>
            <a:cxnSpLocks/>
          </p:cNvCxnSpPr>
          <p:nvPr/>
        </p:nvCxnSpPr>
        <p:spPr>
          <a:xfrm flipV="1">
            <a:off x="7672943" y="4549173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FC1C7-6C1E-49D3-AF50-8847FFA6E3B4}"/>
              </a:ext>
            </a:extLst>
          </p:cNvPr>
          <p:cNvCxnSpPr>
            <a:cxnSpLocks/>
          </p:cNvCxnSpPr>
          <p:nvPr/>
        </p:nvCxnSpPr>
        <p:spPr>
          <a:xfrm flipV="1">
            <a:off x="7660852" y="4934239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2735EB-684B-4B64-A426-1634BE765428}"/>
              </a:ext>
            </a:extLst>
          </p:cNvPr>
          <p:cNvCxnSpPr>
            <a:cxnSpLocks/>
          </p:cNvCxnSpPr>
          <p:nvPr/>
        </p:nvCxnSpPr>
        <p:spPr>
          <a:xfrm flipV="1">
            <a:off x="7672943" y="5302339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2C0078-260C-4EE9-996A-1068ADFA74C1}"/>
              </a:ext>
            </a:extLst>
          </p:cNvPr>
          <p:cNvSpPr txBox="1"/>
          <p:nvPr/>
        </p:nvSpPr>
        <p:spPr>
          <a:xfrm>
            <a:off x="1609680" y="615331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1.09, 0, 0 ,0 , 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1DB89-A4C8-4F8D-9B98-D3F9804B6DD8}"/>
              </a:ext>
            </a:extLst>
          </p:cNvPr>
          <p:cNvSpPr txBox="1"/>
          <p:nvPr/>
        </p:nvSpPr>
        <p:spPr>
          <a:xfrm>
            <a:off x="4278529" y="5777138"/>
            <a:ext cx="252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Vector1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58815-28E2-4AB5-9F09-EDB1751AC271}"/>
              </a:ext>
            </a:extLst>
          </p:cNvPr>
          <p:cNvSpPr txBox="1"/>
          <p:nvPr/>
        </p:nvSpPr>
        <p:spPr>
          <a:xfrm>
            <a:off x="927294" y="6177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</a:t>
            </a:r>
          </a:p>
        </p:txBody>
      </p:sp>
    </p:spTree>
    <p:extLst>
      <p:ext uri="{BB962C8B-B14F-4D97-AF65-F5344CB8AC3E}">
        <p14:creationId xmlns:p14="http://schemas.microsoft.com/office/powerpoint/2010/main" val="20045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Vector Space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C3059-CAAE-45D8-95F5-C8F349BC216A}"/>
              </a:ext>
            </a:extLst>
          </p:cNvPr>
          <p:cNvSpPr txBox="1"/>
          <p:nvPr/>
        </p:nvSpPr>
        <p:spPr>
          <a:xfrm>
            <a:off x="4795131" y="145489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modern computer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D8C95-7D6D-4E96-9426-DFE18978F1E3}"/>
              </a:ext>
            </a:extLst>
          </p:cNvPr>
          <p:cNvSpPr txBox="1"/>
          <p:nvPr/>
        </p:nvSpPr>
        <p:spPr>
          <a:xfrm>
            <a:off x="4767578" y="2235799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[modern, computer]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[ 0, 1.09, 0, 0, 0, 0 ]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E4BA8-8210-4DE4-B2C5-B5682E0BFBAA}"/>
              </a:ext>
            </a:extLst>
          </p:cNvPr>
          <p:cNvSpPr txBox="1"/>
          <p:nvPr/>
        </p:nvSpPr>
        <p:spPr>
          <a:xfrm>
            <a:off x="397174" y="1926571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[0, 1.09, 0, 0, 1.09,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[1.09, 0 , 0, 1.09, 0,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[0, 0, 1.09, 0, 0, 1.09]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BAF78-6161-4439-BFB9-6AB8434BE342}"/>
              </a:ext>
            </a:extLst>
          </p:cNvPr>
          <p:cNvSpPr txBox="1"/>
          <p:nvPr/>
        </p:nvSpPr>
        <p:spPr>
          <a:xfrm>
            <a:off x="242845" y="130874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6A9DAC-5D6D-43BE-8837-CD39D1F53567}"/>
              </a:ext>
            </a:extLst>
          </p:cNvPr>
          <p:cNvSpPr/>
          <p:nvPr/>
        </p:nvSpPr>
        <p:spPr>
          <a:xfrm>
            <a:off x="5880254" y="1845345"/>
            <a:ext cx="237213" cy="369333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8911D9B-7D1B-4E0C-AD5E-A46CB864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25345"/>
              </p:ext>
            </p:extLst>
          </p:nvPr>
        </p:nvGraphicFramePr>
        <p:xfrm>
          <a:off x="8364621" y="3597476"/>
          <a:ext cx="36848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91">
                  <a:extLst>
                    <a:ext uri="{9D8B030D-6E8A-4147-A177-3AD203B41FA5}">
                      <a16:colId xmlns:a16="http://schemas.microsoft.com/office/drawing/2014/main" val="2296902323"/>
                    </a:ext>
                  </a:extLst>
                </a:gridCol>
                <a:gridCol w="857254">
                  <a:extLst>
                    <a:ext uri="{9D8B030D-6E8A-4147-A177-3AD203B41FA5}">
                      <a16:colId xmlns:a16="http://schemas.microsoft.com/office/drawing/2014/main" val="4047168976"/>
                    </a:ext>
                  </a:extLst>
                </a:gridCol>
                <a:gridCol w="857254">
                  <a:extLst>
                    <a:ext uri="{9D8B030D-6E8A-4147-A177-3AD203B41FA5}">
                      <a16:colId xmlns:a16="http://schemas.microsoft.com/office/drawing/2014/main" val="3033403275"/>
                    </a:ext>
                  </a:extLst>
                </a:gridCol>
                <a:gridCol w="942523">
                  <a:extLst>
                    <a:ext uri="{9D8B030D-6E8A-4147-A177-3AD203B41FA5}">
                      <a16:colId xmlns:a16="http://schemas.microsoft.com/office/drawing/2014/main" val="317038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Tb(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Tf-idf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491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7D968B-2B32-4ECB-B356-42C8219A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4789"/>
              </p:ext>
            </p:extLst>
          </p:nvPr>
        </p:nvGraphicFramePr>
        <p:xfrm>
          <a:off x="4873441" y="3445076"/>
          <a:ext cx="31538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59">
                  <a:extLst>
                    <a:ext uri="{9D8B030D-6E8A-4147-A177-3AD203B41FA5}">
                      <a16:colId xmlns:a16="http://schemas.microsoft.com/office/drawing/2014/main" val="4183589299"/>
                    </a:ext>
                  </a:extLst>
                </a:gridCol>
                <a:gridCol w="596842">
                  <a:extLst>
                    <a:ext uri="{9D8B030D-6E8A-4147-A177-3AD203B41FA5}">
                      <a16:colId xmlns:a16="http://schemas.microsoft.com/office/drawing/2014/main" val="613957608"/>
                    </a:ext>
                  </a:extLst>
                </a:gridCol>
                <a:gridCol w="589664">
                  <a:extLst>
                    <a:ext uri="{9D8B030D-6E8A-4147-A177-3AD203B41FA5}">
                      <a16:colId xmlns:a16="http://schemas.microsoft.com/office/drawing/2014/main" val="3835361264"/>
                    </a:ext>
                  </a:extLst>
                </a:gridCol>
                <a:gridCol w="756521">
                  <a:extLst>
                    <a:ext uri="{9D8B030D-6E8A-4147-A177-3AD203B41FA5}">
                      <a16:colId xmlns:a16="http://schemas.microsoft.com/office/drawing/2014/main" val="2037932390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0271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771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5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2562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674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3423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933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3BBB7-5E72-4D6A-A561-9BDDC560DD50}"/>
              </a:ext>
            </a:extLst>
          </p:cNvPr>
          <p:cNvCxnSpPr>
            <a:cxnSpLocks/>
          </p:cNvCxnSpPr>
          <p:nvPr/>
        </p:nvCxnSpPr>
        <p:spPr>
          <a:xfrm flipV="1">
            <a:off x="8027327" y="4428577"/>
            <a:ext cx="337294" cy="60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CE061-7AED-42F5-A83D-7BD3B0FBC9F5}"/>
              </a:ext>
            </a:extLst>
          </p:cNvPr>
          <p:cNvCxnSpPr>
            <a:cxnSpLocks/>
          </p:cNvCxnSpPr>
          <p:nvPr/>
        </p:nvCxnSpPr>
        <p:spPr>
          <a:xfrm flipV="1">
            <a:off x="8027327" y="4771959"/>
            <a:ext cx="337294" cy="56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D1C46D-AB94-41E7-AA43-D67177D01670}"/>
              </a:ext>
            </a:extLst>
          </p:cNvPr>
          <p:cNvCxnSpPr>
            <a:cxnSpLocks/>
          </p:cNvCxnSpPr>
          <p:nvPr/>
        </p:nvCxnSpPr>
        <p:spPr>
          <a:xfrm flipV="1">
            <a:off x="8027327" y="5185893"/>
            <a:ext cx="337294" cy="7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1C7ED-4DFE-4EA0-BD2E-29BF8A1539CD}"/>
              </a:ext>
            </a:extLst>
          </p:cNvPr>
          <p:cNvCxnSpPr>
            <a:cxnSpLocks/>
          </p:cNvCxnSpPr>
          <p:nvPr/>
        </p:nvCxnSpPr>
        <p:spPr>
          <a:xfrm flipV="1">
            <a:off x="8027327" y="5500663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62F49-CF6C-4EFD-88D5-4FAD45C5DA05}"/>
              </a:ext>
            </a:extLst>
          </p:cNvPr>
          <p:cNvCxnSpPr>
            <a:cxnSpLocks/>
          </p:cNvCxnSpPr>
          <p:nvPr/>
        </p:nvCxnSpPr>
        <p:spPr>
          <a:xfrm flipV="1">
            <a:off x="8015236" y="5885729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D8CD70-1619-4ACE-8CFA-7A5DD245CBAC}"/>
              </a:ext>
            </a:extLst>
          </p:cNvPr>
          <p:cNvCxnSpPr>
            <a:cxnSpLocks/>
          </p:cNvCxnSpPr>
          <p:nvPr/>
        </p:nvCxnSpPr>
        <p:spPr>
          <a:xfrm flipV="1">
            <a:off x="8027327" y="6253829"/>
            <a:ext cx="337294" cy="6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4B45E-91CF-4E60-9E81-0947EA20C1BC}"/>
              </a:ext>
            </a:extLst>
          </p:cNvPr>
          <p:cNvSpPr txBox="1"/>
          <p:nvPr/>
        </p:nvSpPr>
        <p:spPr>
          <a:xfrm>
            <a:off x="343382" y="102767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ĐỘ ĐO COSINE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A1770-B5A8-4830-ADCE-71EE42C166BE}"/>
              </a:ext>
            </a:extLst>
          </p:cNvPr>
          <p:cNvSpPr txBox="1"/>
          <p:nvPr/>
        </p:nvSpPr>
        <p:spPr>
          <a:xfrm>
            <a:off x="615576" y="1160996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ADD1D290-A7EB-4803-8DD5-301F41B2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13" y="4097619"/>
            <a:ext cx="2457450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7686C-CDAE-40EB-9D66-FC8D0B0B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95" y="1940646"/>
            <a:ext cx="4627543" cy="11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316BE-5BBD-4EC0-9E37-F2F855DF6784}"/>
              </a:ext>
            </a:extLst>
          </p:cNvPr>
          <p:cNvSpPr txBox="1"/>
          <p:nvPr/>
        </p:nvSpPr>
        <p:spPr>
          <a:xfrm>
            <a:off x="791896" y="45164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B66C-2491-454C-A730-3079CA5539DB}"/>
              </a:ext>
            </a:extLst>
          </p:cNvPr>
          <p:cNvSpPr txBox="1"/>
          <p:nvPr/>
        </p:nvSpPr>
        <p:spPr>
          <a:xfrm>
            <a:off x="791896" y="1054404"/>
            <a:ext cx="70198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1088C7-C71A-4514-8CDF-55A6E324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9" y="3213147"/>
            <a:ext cx="2615114" cy="1610692"/>
          </a:xfrm>
          <a:prstGeom prst="rect">
            <a:avLst/>
          </a:prstGeom>
        </p:spPr>
      </p:pic>
      <p:pic>
        <p:nvPicPr>
          <p:cNvPr id="8" name="Picture 7" descr="Arrow&#10;&#10;Description automatically generated with low confidence">
            <a:extLst>
              <a:ext uri="{FF2B5EF4-FFF2-40B4-BE49-F238E27FC236}">
                <a16:creationId xmlns:a16="http://schemas.microsoft.com/office/drawing/2014/main" id="{B3E935CC-E438-4432-B518-7453D52B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19" y="3213147"/>
            <a:ext cx="2315440" cy="1600200"/>
          </a:xfrm>
          <a:prstGeom prst="rect">
            <a:avLst/>
          </a:prstGeom>
        </p:spPr>
      </p:pic>
      <p:pic>
        <p:nvPicPr>
          <p:cNvPr id="10" name="Picture 9" descr="A picture containing text, nature, sunset, night sky&#10;&#10;Description automatically generated">
            <a:extLst>
              <a:ext uri="{FF2B5EF4-FFF2-40B4-BE49-F238E27FC236}">
                <a16:creationId xmlns:a16="http://schemas.microsoft.com/office/drawing/2014/main" id="{AA63E721-F135-45F4-91B5-3378BFD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111" y="3213147"/>
            <a:ext cx="2366507" cy="1600135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860D97-267C-430B-81CB-684A7FB1A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46" y="3213147"/>
            <a:ext cx="2752725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A18123-05E2-4829-ABA6-692E975B3944}"/>
              </a:ext>
            </a:extLst>
          </p:cNvPr>
          <p:cNvSpPr txBox="1"/>
          <p:nvPr/>
        </p:nvSpPr>
        <p:spPr>
          <a:xfrm flipH="1">
            <a:off x="4972529" y="5302645"/>
            <a:ext cx="27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1.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F43B-6C44-4388-953C-97EB81B0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Vector Space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C3059-CAAE-45D8-95F5-C8F349BC216A}"/>
              </a:ext>
            </a:extLst>
          </p:cNvPr>
          <p:cNvSpPr txBox="1"/>
          <p:nvPr/>
        </p:nvSpPr>
        <p:spPr>
          <a:xfrm>
            <a:off x="5626403" y="150804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modern computer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D8C95-7D6D-4E96-9426-DFE18978F1E3}"/>
              </a:ext>
            </a:extLst>
          </p:cNvPr>
          <p:cNvSpPr txBox="1"/>
          <p:nvPr/>
        </p:nvSpPr>
        <p:spPr>
          <a:xfrm>
            <a:off x="5626403" y="1963831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[modern, computer]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[ 0, 1.09, 0, 0, 0, 0 ]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8BBAD-12BB-4930-B6CF-5BACAA130E90}"/>
              </a:ext>
            </a:extLst>
          </p:cNvPr>
          <p:cNvSpPr/>
          <p:nvPr/>
        </p:nvSpPr>
        <p:spPr>
          <a:xfrm>
            <a:off x="634392" y="3494626"/>
            <a:ext cx="3123836" cy="473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[0, 1.09, 0, 0, 1.09, 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DCAEB-B41F-4BE8-AE74-73556F31741A}"/>
              </a:ext>
            </a:extLst>
          </p:cNvPr>
          <p:cNvSpPr txBox="1"/>
          <p:nvPr/>
        </p:nvSpPr>
        <p:spPr>
          <a:xfrm>
            <a:off x="105000" y="3546763"/>
            <a:ext cx="69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FDA7-724F-495E-BD7D-21F5869E9B06}"/>
              </a:ext>
            </a:extLst>
          </p:cNvPr>
          <p:cNvSpPr txBox="1"/>
          <p:nvPr/>
        </p:nvSpPr>
        <p:spPr>
          <a:xfrm>
            <a:off x="3946358" y="35467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AE9F7B-7576-4410-A38C-95DF2A23426B}"/>
              </a:ext>
            </a:extLst>
          </p:cNvPr>
          <p:cNvSpPr/>
          <p:nvPr/>
        </p:nvSpPr>
        <p:spPr>
          <a:xfrm>
            <a:off x="4534082" y="3494626"/>
            <a:ext cx="3123836" cy="473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[ 0, 1.09, 0, 0, 0, 0 ]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CC8878-AE8D-4BC1-8BBB-674E753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02" y="4536989"/>
            <a:ext cx="4627543" cy="1105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C9B29F-8020-43C1-8F02-F795ADA8753D}"/>
              </a:ext>
            </a:extLst>
          </p:cNvPr>
          <p:cNvSpPr txBox="1"/>
          <p:nvPr/>
        </p:nvSpPr>
        <p:spPr>
          <a:xfrm>
            <a:off x="363134" y="467841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258239-B17C-4D2D-9E21-B568E7F58172}"/>
                  </a:ext>
                </a:extLst>
              </p:cNvPr>
              <p:cNvSpPr txBox="1"/>
              <p:nvPr/>
            </p:nvSpPr>
            <p:spPr>
              <a:xfrm>
                <a:off x="363134" y="6048064"/>
                <a:ext cx="3786165" cy="547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Cos(d0,q)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1.09∗1.09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1.09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+1.09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∗√1.09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258239-B17C-4D2D-9E21-B568E7F5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34" y="6048064"/>
                <a:ext cx="3786165" cy="547266"/>
              </a:xfrm>
              <a:prstGeom prst="rect">
                <a:avLst/>
              </a:prstGeom>
              <a:blipFill>
                <a:blip r:embed="rId3"/>
                <a:stretch>
                  <a:fillRect l="-1449" b="-555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D8B4FE9-57C6-4ABB-AF25-BB02F3E81CC3}"/>
              </a:ext>
            </a:extLst>
          </p:cNvPr>
          <p:cNvSpPr txBox="1"/>
          <p:nvPr/>
        </p:nvSpPr>
        <p:spPr>
          <a:xfrm>
            <a:off x="533034" y="1615262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[0, 1.09, 0, 0, 1.09,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[1.09, 0, 0, 1.09, 0,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[0, 0, 1.09, 0, 0, 1.09]</a:t>
            </a:r>
          </a:p>
        </p:txBody>
      </p:sp>
    </p:spTree>
    <p:extLst>
      <p:ext uri="{BB962C8B-B14F-4D97-AF65-F5344CB8AC3E}">
        <p14:creationId xmlns:p14="http://schemas.microsoft.com/office/powerpoint/2010/main" val="929894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Vector Space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C3059-CAAE-45D8-95F5-C8F349BC216A}"/>
              </a:ext>
            </a:extLst>
          </p:cNvPr>
          <p:cNvSpPr txBox="1"/>
          <p:nvPr/>
        </p:nvSpPr>
        <p:spPr>
          <a:xfrm>
            <a:off x="5626403" y="150804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modern computer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D8C95-7D6D-4E96-9426-DFE18978F1E3}"/>
              </a:ext>
            </a:extLst>
          </p:cNvPr>
          <p:cNvSpPr txBox="1"/>
          <p:nvPr/>
        </p:nvSpPr>
        <p:spPr>
          <a:xfrm>
            <a:off x="5626403" y="1963831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[modern, computer]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[ 0, 1.09, 0, 0, 0, 0 ]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58239-B17C-4D2D-9E21-B568E7F58172}"/>
              </a:ext>
            </a:extLst>
          </p:cNvPr>
          <p:cNvSpPr txBox="1"/>
          <p:nvPr/>
        </p:nvSpPr>
        <p:spPr>
          <a:xfrm>
            <a:off x="450636" y="335016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Cos(D0,q) = 0.7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B4FE9-57C6-4ABB-AF25-BB02F3E81CC3}"/>
              </a:ext>
            </a:extLst>
          </p:cNvPr>
          <p:cNvSpPr txBox="1"/>
          <p:nvPr/>
        </p:nvSpPr>
        <p:spPr>
          <a:xfrm>
            <a:off x="533034" y="1615262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[0, 1.09, 0, 0, 1.09,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[1.09, 0, 0, 1.09, 0,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[0, 0, 1.09, 0, 0, 1.09]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11A2B-7365-4858-A4D7-00D214565F5F}"/>
              </a:ext>
            </a:extLst>
          </p:cNvPr>
          <p:cNvSpPr txBox="1"/>
          <p:nvPr/>
        </p:nvSpPr>
        <p:spPr>
          <a:xfrm>
            <a:off x="450636" y="383070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Cos(D1,q)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39DE-71DD-4851-8FDE-C8FB8E4A38E7}"/>
              </a:ext>
            </a:extLst>
          </p:cNvPr>
          <p:cNvSpPr txBox="1"/>
          <p:nvPr/>
        </p:nvSpPr>
        <p:spPr>
          <a:xfrm>
            <a:off x="450636" y="431123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Cos(D2,q)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30036-3F01-4FC0-85AD-6C018334C54E}"/>
              </a:ext>
            </a:extLst>
          </p:cNvPr>
          <p:cNvSpPr txBox="1"/>
          <p:nvPr/>
        </p:nvSpPr>
        <p:spPr>
          <a:xfrm>
            <a:off x="3508115" y="3772830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D0-&gt;D1-&gt;D2</a:t>
            </a:r>
          </a:p>
        </p:txBody>
      </p:sp>
    </p:spTree>
    <p:extLst>
      <p:ext uri="{BB962C8B-B14F-4D97-AF65-F5344CB8AC3E}">
        <p14:creationId xmlns:p14="http://schemas.microsoft.com/office/powerpoint/2010/main" val="3758878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3D574-1870-40D5-8811-6503CA88016B}"/>
              </a:ext>
            </a:extLst>
          </p:cNvPr>
          <p:cNvSpPr txBox="1"/>
          <p:nvPr/>
        </p:nvSpPr>
        <p:spPr>
          <a:xfrm>
            <a:off x="368608" y="3057051"/>
            <a:ext cx="36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computer, year]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[phone, new, feature,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[survey, user, opinion, computer]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05F96-FFCB-4DD0-A180-2D104D99ACAC}"/>
              </a:ext>
            </a:extLst>
          </p:cNvPr>
          <p:cNvSpPr txBox="1"/>
          <p:nvPr/>
        </p:nvSpPr>
        <p:spPr>
          <a:xfrm>
            <a:off x="6284872" y="148112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modern computer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6A12D-57EC-4088-9556-E30BFC4F0355}"/>
              </a:ext>
            </a:extLst>
          </p:cNvPr>
          <p:cNvSpPr txBox="1"/>
          <p:nvPr/>
        </p:nvSpPr>
        <p:spPr>
          <a:xfrm>
            <a:off x="6315738" y="281607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[modern, computer]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07918-BAE8-4F6B-A332-1A616DB2B346}"/>
              </a:ext>
            </a:extLst>
          </p:cNvPr>
          <p:cNvSpPr txBox="1"/>
          <p:nvPr/>
        </p:nvSpPr>
        <p:spPr>
          <a:xfrm>
            <a:off x="303018" y="1401222"/>
            <a:ext cx="444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‘‘The most modern computer this year’’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“These phones have many new features’’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“A survey of user opinion of computer”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C8D8C9E-B251-4E78-AFF5-046B946EB24A}"/>
              </a:ext>
            </a:extLst>
          </p:cNvPr>
          <p:cNvSpPr/>
          <p:nvPr/>
        </p:nvSpPr>
        <p:spPr>
          <a:xfrm>
            <a:off x="2050639" y="2363960"/>
            <a:ext cx="472513" cy="69309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1BF44F0-CBD7-4A54-BDC8-60602D462161}"/>
              </a:ext>
            </a:extLst>
          </p:cNvPr>
          <p:cNvSpPr/>
          <p:nvPr/>
        </p:nvSpPr>
        <p:spPr>
          <a:xfrm>
            <a:off x="7381672" y="1922542"/>
            <a:ext cx="472513" cy="69309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3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  <a:p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3D574-1870-40D5-8811-6503CA88016B}"/>
              </a:ext>
            </a:extLst>
          </p:cNvPr>
          <p:cNvSpPr txBox="1"/>
          <p:nvPr/>
        </p:nvSpPr>
        <p:spPr>
          <a:xfrm>
            <a:off x="264436" y="1293841"/>
            <a:ext cx="36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computer, year]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[phone, new, feature,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[survey, user, opinion, computer]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6E50C-A2C8-4F88-B828-05B7329826A0}"/>
              </a:ext>
            </a:extLst>
          </p:cNvPr>
          <p:cNvSpPr txBox="1"/>
          <p:nvPr/>
        </p:nvSpPr>
        <p:spPr>
          <a:xfrm>
            <a:off x="630015" y="3247244"/>
            <a:ext cx="10325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56708-6C1B-4F9E-97BB-234F5A2FF161}"/>
              </a:ext>
            </a:extLst>
          </p:cNvPr>
          <p:cNvSpPr txBox="1"/>
          <p:nvPr/>
        </p:nvSpPr>
        <p:spPr>
          <a:xfrm>
            <a:off x="648420" y="2273985"/>
            <a:ext cx="66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E2D8130-428C-4A3C-9F65-5C6E85EBEC9A}"/>
              </a:ext>
            </a:extLst>
          </p:cNvPr>
          <p:cNvSpPr/>
          <p:nvPr/>
        </p:nvSpPr>
        <p:spPr>
          <a:xfrm>
            <a:off x="864814" y="2700131"/>
            <a:ext cx="205631" cy="358076"/>
          </a:xfrm>
          <a:prstGeom prst="downArrow">
            <a:avLst>
              <a:gd name="adj1" fmla="val 54255"/>
              <a:gd name="adj2" fmla="val 50000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EFA47F9-2551-4E65-B618-4AA1E83E8B5A}"/>
              </a:ext>
            </a:extLst>
          </p:cNvPr>
          <p:cNvSpPr/>
          <p:nvPr/>
        </p:nvSpPr>
        <p:spPr>
          <a:xfrm>
            <a:off x="3695514" y="2685117"/>
            <a:ext cx="205631" cy="358076"/>
          </a:xfrm>
          <a:prstGeom prst="down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917AC-1A31-422D-8B82-DA039CDCDD2D}"/>
              </a:ext>
            </a:extLst>
          </p:cNvPr>
          <p:cNvSpPr txBox="1"/>
          <p:nvPr/>
        </p:nvSpPr>
        <p:spPr>
          <a:xfrm>
            <a:off x="2355272" y="3188696"/>
            <a:ext cx="27490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    1.09    	 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1.09          0        	 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       0        	1.09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    1.09      	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1.09         0        	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            0        	1.09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5564C774-9889-4BB0-8DE9-B8FD8E4FC845}"/>
              </a:ext>
            </a:extLst>
          </p:cNvPr>
          <p:cNvSpPr/>
          <p:nvPr/>
        </p:nvSpPr>
        <p:spPr>
          <a:xfrm>
            <a:off x="2454441" y="2976561"/>
            <a:ext cx="2749033" cy="302610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FFFFC3-5D48-47D5-9B2A-9320C69254C6}"/>
              </a:ext>
            </a:extLst>
          </p:cNvPr>
          <p:cNvSpPr txBox="1"/>
          <p:nvPr/>
        </p:nvSpPr>
        <p:spPr>
          <a:xfrm>
            <a:off x="2829155" y="2282688"/>
            <a:ext cx="19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      D1       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FAFAA-C302-4A8F-88F6-C61C699970A0}"/>
              </a:ext>
            </a:extLst>
          </p:cNvPr>
          <p:cNvSpPr txBox="1"/>
          <p:nvPr/>
        </p:nvSpPr>
        <p:spPr>
          <a:xfrm>
            <a:off x="1773954" y="4067723"/>
            <a:ext cx="49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1EDD416C-6086-423F-852D-943677993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21139"/>
              </p:ext>
            </p:extLst>
          </p:nvPr>
        </p:nvGraphicFramePr>
        <p:xfrm>
          <a:off x="8860622" y="2685117"/>
          <a:ext cx="3032514" cy="307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33">
                  <a:extLst>
                    <a:ext uri="{9D8B030D-6E8A-4147-A177-3AD203B41FA5}">
                      <a16:colId xmlns:a16="http://schemas.microsoft.com/office/drawing/2014/main" val="2296902323"/>
                    </a:ext>
                  </a:extLst>
                </a:gridCol>
                <a:gridCol w="672954">
                  <a:extLst>
                    <a:ext uri="{9D8B030D-6E8A-4147-A177-3AD203B41FA5}">
                      <a16:colId xmlns:a16="http://schemas.microsoft.com/office/drawing/2014/main" val="3656233474"/>
                    </a:ext>
                  </a:extLst>
                </a:gridCol>
                <a:gridCol w="912462">
                  <a:extLst>
                    <a:ext uri="{9D8B030D-6E8A-4147-A177-3AD203B41FA5}">
                      <a16:colId xmlns:a16="http://schemas.microsoft.com/office/drawing/2014/main" val="3033403275"/>
                    </a:ext>
                  </a:extLst>
                </a:gridCol>
                <a:gridCol w="607265">
                  <a:extLst>
                    <a:ext uri="{9D8B030D-6E8A-4147-A177-3AD203B41FA5}">
                      <a16:colId xmlns:a16="http://schemas.microsoft.com/office/drawing/2014/main" val="317038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Tần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Tb(</a:t>
                      </a:r>
                      <a:r>
                        <a:rPr lang="en-US" sz="1600" dirty="0" err="1"/>
                        <a:t>tf-idf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Tf-idf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8165"/>
                  </a:ext>
                </a:extLst>
              </a:tr>
              <a:tr h="400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49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705000C-313B-4563-89AC-C894F14A9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43478"/>
              </p:ext>
            </p:extLst>
          </p:nvPr>
        </p:nvGraphicFramePr>
        <p:xfrm>
          <a:off x="5385327" y="2755942"/>
          <a:ext cx="31538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59">
                  <a:extLst>
                    <a:ext uri="{9D8B030D-6E8A-4147-A177-3AD203B41FA5}">
                      <a16:colId xmlns:a16="http://schemas.microsoft.com/office/drawing/2014/main" val="4183589299"/>
                    </a:ext>
                  </a:extLst>
                </a:gridCol>
                <a:gridCol w="596842">
                  <a:extLst>
                    <a:ext uri="{9D8B030D-6E8A-4147-A177-3AD203B41FA5}">
                      <a16:colId xmlns:a16="http://schemas.microsoft.com/office/drawing/2014/main" val="613957608"/>
                    </a:ext>
                  </a:extLst>
                </a:gridCol>
                <a:gridCol w="671788">
                  <a:extLst>
                    <a:ext uri="{9D8B030D-6E8A-4147-A177-3AD203B41FA5}">
                      <a16:colId xmlns:a16="http://schemas.microsoft.com/office/drawing/2014/main" val="383536126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037932390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0271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771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5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2562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674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3423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933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39E242-7D5A-4A0A-AE4A-E40DF298DFB8}"/>
              </a:ext>
            </a:extLst>
          </p:cNvPr>
          <p:cNvCxnSpPr>
            <a:cxnSpLocks/>
          </p:cNvCxnSpPr>
          <p:nvPr/>
        </p:nvCxnSpPr>
        <p:spPr>
          <a:xfrm flipV="1">
            <a:off x="8533992" y="3673080"/>
            <a:ext cx="337294" cy="5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FF9E80-7C89-4140-9393-8D08B8C118B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539213" y="4097487"/>
            <a:ext cx="332073" cy="7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ED6C95-73A4-4BDA-ABAA-E9BF355AD7C8}"/>
              </a:ext>
            </a:extLst>
          </p:cNvPr>
          <p:cNvCxnSpPr>
            <a:cxnSpLocks/>
          </p:cNvCxnSpPr>
          <p:nvPr/>
        </p:nvCxnSpPr>
        <p:spPr>
          <a:xfrm>
            <a:off x="8530440" y="4441148"/>
            <a:ext cx="330182" cy="2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5038B8-A9DF-4376-8DD8-3204B1C2FCE1}"/>
              </a:ext>
            </a:extLst>
          </p:cNvPr>
          <p:cNvCxnSpPr>
            <a:cxnSpLocks/>
          </p:cNvCxnSpPr>
          <p:nvPr/>
        </p:nvCxnSpPr>
        <p:spPr>
          <a:xfrm>
            <a:off x="8523328" y="4750822"/>
            <a:ext cx="337294" cy="112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FD57B8-5411-4B4D-9C66-ED4744703AF9}"/>
              </a:ext>
            </a:extLst>
          </p:cNvPr>
          <p:cNvCxnSpPr>
            <a:cxnSpLocks/>
          </p:cNvCxnSpPr>
          <p:nvPr/>
        </p:nvCxnSpPr>
        <p:spPr>
          <a:xfrm>
            <a:off x="8523328" y="5092345"/>
            <a:ext cx="347958" cy="11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9F56B4-98FB-42B4-B95B-95A0AC41A67D}"/>
              </a:ext>
            </a:extLst>
          </p:cNvPr>
          <p:cNvCxnSpPr>
            <a:cxnSpLocks/>
          </p:cNvCxnSpPr>
          <p:nvPr/>
        </p:nvCxnSpPr>
        <p:spPr>
          <a:xfrm>
            <a:off x="8523328" y="5401406"/>
            <a:ext cx="347958" cy="18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8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7567-C56D-420D-A431-B81018B5BF0D}"/>
              </a:ext>
            </a:extLst>
          </p:cNvPr>
          <p:cNvSpPr txBox="1"/>
          <p:nvPr/>
        </p:nvSpPr>
        <p:spPr>
          <a:xfrm>
            <a:off x="1316349" y="26922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A873D07A-2EA0-4A04-8226-F4642A539A8B}"/>
              </a:ext>
            </a:extLst>
          </p:cNvPr>
          <p:cNvSpPr/>
          <p:nvPr/>
        </p:nvSpPr>
        <p:spPr>
          <a:xfrm>
            <a:off x="1221222" y="3184906"/>
            <a:ext cx="621294" cy="294611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C69B1-02B2-4100-B91D-E42C2960FA8B}"/>
              </a:ext>
            </a:extLst>
          </p:cNvPr>
          <p:cNvSpPr txBox="1"/>
          <p:nvPr/>
        </p:nvSpPr>
        <p:spPr>
          <a:xfrm>
            <a:off x="1174439" y="3483897"/>
            <a:ext cx="10500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1.09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97EAA-FB4E-4F07-8B18-3BAFC2A44D2C}"/>
              </a:ext>
            </a:extLst>
          </p:cNvPr>
          <p:cNvSpPr txBox="1"/>
          <p:nvPr/>
        </p:nvSpPr>
        <p:spPr>
          <a:xfrm>
            <a:off x="572141" y="42760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05F96-FFCB-4DD0-A180-2D104D99ACAC}"/>
              </a:ext>
            </a:extLst>
          </p:cNvPr>
          <p:cNvSpPr txBox="1"/>
          <p:nvPr/>
        </p:nvSpPr>
        <p:spPr>
          <a:xfrm>
            <a:off x="572141" y="175548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modern computer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6A12D-57EC-4088-9556-E30BFC4F0355}"/>
              </a:ext>
            </a:extLst>
          </p:cNvPr>
          <p:cNvSpPr txBox="1"/>
          <p:nvPr/>
        </p:nvSpPr>
        <p:spPr>
          <a:xfrm>
            <a:off x="3590955" y="174382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 [modern, computer]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2A240-5266-46A4-9BCA-BA690C9C3976}"/>
              </a:ext>
            </a:extLst>
          </p:cNvPr>
          <p:cNvSpPr txBox="1"/>
          <p:nvPr/>
        </p:nvSpPr>
        <p:spPr>
          <a:xfrm>
            <a:off x="539366" y="138337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820D83-48EF-4A88-AF00-26F47614B74D}"/>
              </a:ext>
            </a:extLst>
          </p:cNvPr>
          <p:cNvSpPr/>
          <p:nvPr/>
        </p:nvSpPr>
        <p:spPr>
          <a:xfrm>
            <a:off x="3081679" y="1816796"/>
            <a:ext cx="420547" cy="2467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Table 10">
            <a:extLst>
              <a:ext uri="{FF2B5EF4-FFF2-40B4-BE49-F238E27FC236}">
                <a16:creationId xmlns:a16="http://schemas.microsoft.com/office/drawing/2014/main" id="{2B938DBE-A26F-42E6-B8F7-F091A1E95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31685"/>
              </p:ext>
            </p:extLst>
          </p:nvPr>
        </p:nvGraphicFramePr>
        <p:xfrm>
          <a:off x="8061548" y="2808144"/>
          <a:ext cx="3032514" cy="307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33">
                  <a:extLst>
                    <a:ext uri="{9D8B030D-6E8A-4147-A177-3AD203B41FA5}">
                      <a16:colId xmlns:a16="http://schemas.microsoft.com/office/drawing/2014/main" val="2296902323"/>
                    </a:ext>
                  </a:extLst>
                </a:gridCol>
                <a:gridCol w="672954">
                  <a:extLst>
                    <a:ext uri="{9D8B030D-6E8A-4147-A177-3AD203B41FA5}">
                      <a16:colId xmlns:a16="http://schemas.microsoft.com/office/drawing/2014/main" val="3656233474"/>
                    </a:ext>
                  </a:extLst>
                </a:gridCol>
                <a:gridCol w="912462">
                  <a:extLst>
                    <a:ext uri="{9D8B030D-6E8A-4147-A177-3AD203B41FA5}">
                      <a16:colId xmlns:a16="http://schemas.microsoft.com/office/drawing/2014/main" val="3033403275"/>
                    </a:ext>
                  </a:extLst>
                </a:gridCol>
                <a:gridCol w="607265">
                  <a:extLst>
                    <a:ext uri="{9D8B030D-6E8A-4147-A177-3AD203B41FA5}">
                      <a16:colId xmlns:a16="http://schemas.microsoft.com/office/drawing/2014/main" val="3170382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Tần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Tb(</a:t>
                      </a:r>
                      <a:r>
                        <a:rPr lang="en-US" sz="1600" dirty="0" err="1"/>
                        <a:t>tf-idf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Tf-idf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8165"/>
                  </a:ext>
                </a:extLst>
              </a:tr>
              <a:tr h="400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491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BF521E3-CE57-4CF7-973F-BC53BDD4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33722"/>
              </p:ext>
            </p:extLst>
          </p:nvPr>
        </p:nvGraphicFramePr>
        <p:xfrm>
          <a:off x="4586253" y="2878969"/>
          <a:ext cx="31538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59">
                  <a:extLst>
                    <a:ext uri="{9D8B030D-6E8A-4147-A177-3AD203B41FA5}">
                      <a16:colId xmlns:a16="http://schemas.microsoft.com/office/drawing/2014/main" val="4183589299"/>
                    </a:ext>
                  </a:extLst>
                </a:gridCol>
                <a:gridCol w="596842">
                  <a:extLst>
                    <a:ext uri="{9D8B030D-6E8A-4147-A177-3AD203B41FA5}">
                      <a16:colId xmlns:a16="http://schemas.microsoft.com/office/drawing/2014/main" val="613957608"/>
                    </a:ext>
                  </a:extLst>
                </a:gridCol>
                <a:gridCol w="671788">
                  <a:extLst>
                    <a:ext uri="{9D8B030D-6E8A-4147-A177-3AD203B41FA5}">
                      <a16:colId xmlns:a16="http://schemas.microsoft.com/office/drawing/2014/main" val="383536126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037932390"/>
                    </a:ext>
                  </a:extLst>
                </a:gridCol>
              </a:tblGrid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khóa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Số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02716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7717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586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2562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6748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34230"/>
                  </a:ext>
                </a:extLst>
              </a:tr>
              <a:tr h="321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9337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2227D2-9F72-4E10-9EDA-0E77574CED3A}"/>
              </a:ext>
            </a:extLst>
          </p:cNvPr>
          <p:cNvCxnSpPr>
            <a:cxnSpLocks/>
          </p:cNvCxnSpPr>
          <p:nvPr/>
        </p:nvCxnSpPr>
        <p:spPr>
          <a:xfrm flipV="1">
            <a:off x="7734918" y="3796107"/>
            <a:ext cx="337294" cy="5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99D99E-6CB9-4BB2-BAF1-07EC701898A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740139" y="4220514"/>
            <a:ext cx="332073" cy="7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83492F-36C5-42F1-A1F8-C4E86677DB63}"/>
              </a:ext>
            </a:extLst>
          </p:cNvPr>
          <p:cNvCxnSpPr>
            <a:cxnSpLocks/>
          </p:cNvCxnSpPr>
          <p:nvPr/>
        </p:nvCxnSpPr>
        <p:spPr>
          <a:xfrm>
            <a:off x="7731366" y="4564175"/>
            <a:ext cx="330182" cy="2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44DF60-C07F-4B73-82FD-4C01B607C0DC}"/>
              </a:ext>
            </a:extLst>
          </p:cNvPr>
          <p:cNvCxnSpPr>
            <a:cxnSpLocks/>
          </p:cNvCxnSpPr>
          <p:nvPr/>
        </p:nvCxnSpPr>
        <p:spPr>
          <a:xfrm>
            <a:off x="7724254" y="4873849"/>
            <a:ext cx="337294" cy="112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38DDA3-8C8C-4CB9-B1E2-DCB058EBE752}"/>
              </a:ext>
            </a:extLst>
          </p:cNvPr>
          <p:cNvCxnSpPr>
            <a:cxnSpLocks/>
          </p:cNvCxnSpPr>
          <p:nvPr/>
        </p:nvCxnSpPr>
        <p:spPr>
          <a:xfrm>
            <a:off x="7724254" y="5215372"/>
            <a:ext cx="347958" cy="11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9B73E-053F-4265-AB4A-9AFCB7EF3400}"/>
              </a:ext>
            </a:extLst>
          </p:cNvPr>
          <p:cNvCxnSpPr>
            <a:cxnSpLocks/>
          </p:cNvCxnSpPr>
          <p:nvPr/>
        </p:nvCxnSpPr>
        <p:spPr>
          <a:xfrm>
            <a:off x="7724254" y="5524433"/>
            <a:ext cx="347958" cy="18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60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5564C774-9889-4BB0-8DE9-B8FD8E4FC845}"/>
              </a:ext>
            </a:extLst>
          </p:cNvPr>
          <p:cNvSpPr/>
          <p:nvPr/>
        </p:nvSpPr>
        <p:spPr>
          <a:xfrm>
            <a:off x="1018723" y="2992405"/>
            <a:ext cx="3014458" cy="274975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FAFAA-C302-4A8F-88F6-C61C699970A0}"/>
              </a:ext>
            </a:extLst>
          </p:cNvPr>
          <p:cNvSpPr txBox="1"/>
          <p:nvPr/>
        </p:nvSpPr>
        <p:spPr>
          <a:xfrm>
            <a:off x="369541" y="1488720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D8F4D-2094-4C18-B3AB-FB9E65A22F0D}"/>
              </a:ext>
            </a:extLst>
          </p:cNvPr>
          <p:cNvSpPr txBox="1"/>
          <p:nvPr/>
        </p:nvSpPr>
        <p:spPr>
          <a:xfrm>
            <a:off x="1168157" y="185805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SUV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62305-AE73-4CBC-B74C-E2C7C128260B}"/>
              </a:ext>
            </a:extLst>
          </p:cNvPr>
          <p:cNvSpPr txBox="1"/>
          <p:nvPr/>
        </p:nvSpPr>
        <p:spPr>
          <a:xfrm>
            <a:off x="463763" y="39304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B21C0-D8B2-47CE-8A2E-EA79411B78A7}"/>
              </a:ext>
            </a:extLst>
          </p:cNvPr>
          <p:cNvSpPr txBox="1"/>
          <p:nvPr/>
        </p:nvSpPr>
        <p:spPr>
          <a:xfrm>
            <a:off x="1168157" y="3230233"/>
            <a:ext cx="28394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         -0.5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        -0.5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-0.7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         -0.5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        -0.5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0             - 0.7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4A3638-17A2-4832-98AB-3A252D7CC3AB}"/>
              </a:ext>
            </a:extLst>
          </p:cNvPr>
          <p:cNvSpPr txBox="1"/>
          <p:nvPr/>
        </p:nvSpPr>
        <p:spPr>
          <a:xfrm>
            <a:off x="4645648" y="3868443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[ 1.54, 1.54, 1.54 ]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019A63-D1E1-41A4-9562-E7326C62DFF8}"/>
              </a:ext>
            </a:extLst>
          </p:cNvPr>
          <p:cNvSpPr txBox="1"/>
          <p:nvPr/>
        </p:nvSpPr>
        <p:spPr>
          <a:xfrm>
            <a:off x="7554373" y="387019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0343D-C4D9-47C2-9F94-EE1A92F436D5}"/>
              </a:ext>
            </a:extLst>
          </p:cNvPr>
          <p:cNvSpPr txBox="1"/>
          <p:nvPr/>
        </p:nvSpPr>
        <p:spPr>
          <a:xfrm>
            <a:off x="8196415" y="3576481"/>
            <a:ext cx="308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          -0.7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          -0.7            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  0           - 1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60B0EE9F-BB48-44A7-9DFF-51536EC4EEF3}"/>
              </a:ext>
            </a:extLst>
          </p:cNvPr>
          <p:cNvSpPr/>
          <p:nvPr/>
        </p:nvSpPr>
        <p:spPr>
          <a:xfrm>
            <a:off x="8170843" y="3273338"/>
            <a:ext cx="2858988" cy="155954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2088C38-C796-41F3-9F44-374708D0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5" y="1934756"/>
            <a:ext cx="2379396" cy="2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5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5564C774-9889-4BB0-8DE9-B8FD8E4FC845}"/>
              </a:ext>
            </a:extLst>
          </p:cNvPr>
          <p:cNvSpPr/>
          <p:nvPr/>
        </p:nvSpPr>
        <p:spPr>
          <a:xfrm>
            <a:off x="1018723" y="2655699"/>
            <a:ext cx="2026359" cy="222555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FAFAA-C302-4A8F-88F6-C61C699970A0}"/>
              </a:ext>
            </a:extLst>
          </p:cNvPr>
          <p:cNvSpPr txBox="1"/>
          <p:nvPr/>
        </p:nvSpPr>
        <p:spPr>
          <a:xfrm>
            <a:off x="396548" y="145164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D8F4D-2094-4C18-B3AB-FB9E65A22F0D}"/>
              </a:ext>
            </a:extLst>
          </p:cNvPr>
          <p:cNvSpPr txBox="1"/>
          <p:nvPr/>
        </p:nvSpPr>
        <p:spPr>
          <a:xfrm>
            <a:off x="1168157" y="185805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SUV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62305-AE73-4CBC-B74C-E2C7C128260B}"/>
              </a:ext>
            </a:extLst>
          </p:cNvPr>
          <p:cNvSpPr txBox="1"/>
          <p:nvPr/>
        </p:nvSpPr>
        <p:spPr>
          <a:xfrm>
            <a:off x="463763" y="33791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B21C0-D8B2-47CE-8A2E-EA79411B78A7}"/>
              </a:ext>
            </a:extLst>
          </p:cNvPr>
          <p:cNvSpPr txBox="1"/>
          <p:nvPr/>
        </p:nvSpPr>
        <p:spPr>
          <a:xfrm>
            <a:off x="1168157" y="2678968"/>
            <a:ext cx="28394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-0.5         -0.5            </a:t>
            </a:r>
          </a:p>
          <a:p>
            <a:pPr>
              <a:spcBef>
                <a:spcPts val="600"/>
              </a:spcBef>
            </a:pPr>
            <a:r>
              <a:rPr lang="en-US" dirty="0"/>
              <a:t> 0.5         -0.5            </a:t>
            </a:r>
          </a:p>
          <a:p>
            <a:pPr>
              <a:spcBef>
                <a:spcPts val="600"/>
              </a:spcBef>
            </a:pPr>
            <a:r>
              <a:rPr lang="en-US" dirty="0"/>
              <a:t>  0              0            </a:t>
            </a:r>
          </a:p>
          <a:p>
            <a:pPr>
              <a:spcBef>
                <a:spcPts val="600"/>
              </a:spcBef>
            </a:pPr>
            <a:r>
              <a:rPr lang="en-US" dirty="0"/>
              <a:t>-0.5         -0.5            </a:t>
            </a:r>
          </a:p>
          <a:p>
            <a:pPr>
              <a:spcBef>
                <a:spcPts val="600"/>
              </a:spcBef>
            </a:pPr>
            <a:r>
              <a:rPr lang="en-US" dirty="0"/>
              <a:t> 0.5         -0.5            </a:t>
            </a:r>
          </a:p>
          <a:p>
            <a:pPr>
              <a:spcBef>
                <a:spcPts val="600"/>
              </a:spcBef>
            </a:pPr>
            <a:r>
              <a:rPr lang="en-US" dirty="0"/>
              <a:t> 0              0       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4A3638-17A2-4832-98AB-3A252D7CC3AB}"/>
              </a:ext>
            </a:extLst>
          </p:cNvPr>
          <p:cNvSpPr txBox="1"/>
          <p:nvPr/>
        </p:nvSpPr>
        <p:spPr>
          <a:xfrm>
            <a:off x="3564775" y="329759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s</a:t>
            </a:r>
            <a:r>
              <a:rPr lang="en-US" dirty="0"/>
              <a:t> = [ 1.54, 1.54 ]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C4975-3C71-4ED1-95E5-1681EF6ECC71}"/>
              </a:ext>
            </a:extLst>
          </p:cNvPr>
          <p:cNvSpPr txBox="1"/>
          <p:nvPr/>
        </p:nvSpPr>
        <p:spPr>
          <a:xfrm>
            <a:off x="5788129" y="329759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s</a:t>
            </a:r>
            <a:r>
              <a:rPr lang="en-US" baseline="30000" dirty="0" err="1"/>
              <a:t>T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8E8D2-5FF0-4EF1-B715-6715AC4EB617}"/>
              </a:ext>
            </a:extLst>
          </p:cNvPr>
          <p:cNvSpPr txBox="1"/>
          <p:nvPr/>
        </p:nvSpPr>
        <p:spPr>
          <a:xfrm>
            <a:off x="6640365" y="3128321"/>
            <a:ext cx="308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0.7           -0.7            0</a:t>
            </a:r>
          </a:p>
          <a:p>
            <a:pPr>
              <a:spcBef>
                <a:spcPts val="600"/>
              </a:spcBef>
            </a:pPr>
            <a:r>
              <a:rPr lang="en-US" dirty="0"/>
              <a:t>-0.7          -0.7            0</a:t>
            </a:r>
          </a:p>
          <a:p>
            <a:pPr>
              <a:spcBef>
                <a:spcPts val="600"/>
              </a:spcBef>
            </a:pPr>
            <a:r>
              <a:rPr lang="en-US" dirty="0"/>
              <a:t>                             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705CB5AB-392A-4E56-8AF5-F65D5E92BA6D}"/>
              </a:ext>
            </a:extLst>
          </p:cNvPr>
          <p:cNvSpPr/>
          <p:nvPr/>
        </p:nvSpPr>
        <p:spPr>
          <a:xfrm>
            <a:off x="6435730" y="3070451"/>
            <a:ext cx="2839451" cy="80502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5A9B2-CEA4-4383-BCD5-2E4FA862B4B8}"/>
              </a:ext>
            </a:extLst>
          </p:cNvPr>
          <p:cNvSpPr txBox="1"/>
          <p:nvPr/>
        </p:nvSpPr>
        <p:spPr>
          <a:xfrm>
            <a:off x="5110140" y="4690128"/>
            <a:ext cx="2135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[ 0.7,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 -0.7,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[ 0, 0 ]</a:t>
            </a:r>
          </a:p>
        </p:txBody>
      </p:sp>
    </p:spTree>
    <p:extLst>
      <p:ext uri="{BB962C8B-B14F-4D97-AF65-F5344CB8AC3E}">
        <p14:creationId xmlns:p14="http://schemas.microsoft.com/office/powerpoint/2010/main" val="1405772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VECTOR TÀI LIỆU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FAFAA-C302-4A8F-88F6-C61C699970A0}"/>
              </a:ext>
            </a:extLst>
          </p:cNvPr>
          <p:cNvSpPr txBox="1"/>
          <p:nvPr/>
        </p:nvSpPr>
        <p:spPr>
          <a:xfrm>
            <a:off x="369541" y="148872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D8F4D-2094-4C18-B3AB-FB9E65A22F0D}"/>
              </a:ext>
            </a:extLst>
          </p:cNvPr>
          <p:cNvSpPr txBox="1"/>
          <p:nvPr/>
        </p:nvSpPr>
        <p:spPr>
          <a:xfrm>
            <a:off x="1168157" y="18580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Q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218A-EC8C-47AF-90CE-3BCD438F02F9}"/>
              </a:ext>
            </a:extLst>
          </p:cNvPr>
          <p:cNvSpPr txBox="1"/>
          <p:nvPr/>
        </p:nvSpPr>
        <p:spPr>
          <a:xfrm>
            <a:off x="1168157" y="366197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[0, 1.09, 0, 0, 0, 0 ] *</a:t>
            </a:r>
            <a:r>
              <a:rPr lang="en-US" dirty="0"/>
              <a:t> 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6490D006-6014-434E-AB71-84D556462DE9}"/>
              </a:ext>
            </a:extLst>
          </p:cNvPr>
          <p:cNvSpPr/>
          <p:nvPr/>
        </p:nvSpPr>
        <p:spPr>
          <a:xfrm>
            <a:off x="3967553" y="2817579"/>
            <a:ext cx="2026359" cy="222555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2CB60-0DA5-40F5-9918-9ADF4FB0F618}"/>
              </a:ext>
            </a:extLst>
          </p:cNvPr>
          <p:cNvSpPr txBox="1"/>
          <p:nvPr/>
        </p:nvSpPr>
        <p:spPr>
          <a:xfrm>
            <a:off x="4116987" y="2840848"/>
            <a:ext cx="20263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         -0.5           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        -0.5           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0              0           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         -0.5           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        -0.5           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0              0       </a:t>
            </a:r>
            <a:r>
              <a:rPr lang="en-US" dirty="0"/>
              <a:t>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6B9E15-B7DF-4C32-B1AA-CE9459373741}"/>
                  </a:ext>
                </a:extLst>
              </p:cNvPr>
              <p:cNvSpPr txBox="1"/>
              <p:nvPr/>
            </p:nvSpPr>
            <p:spPr>
              <a:xfrm>
                <a:off x="6292780" y="3540243"/>
                <a:ext cx="3189912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1.54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[0.353, - 0.353]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6B9E15-B7DF-4C32-B1AA-CE945937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80" y="3540243"/>
                <a:ext cx="3189912" cy="703398"/>
              </a:xfrm>
              <a:prstGeom prst="rect">
                <a:avLst/>
              </a:prstGeom>
              <a:blipFill>
                <a:blip r:embed="rId2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0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ĐỘ TƯƠNG ĐỒNG VÀ XẾP HẠNG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7D5E9-BA1B-48D8-B3F0-EB2098676A2C}"/>
              </a:ext>
            </a:extLst>
          </p:cNvPr>
          <p:cNvSpPr txBox="1"/>
          <p:nvPr/>
        </p:nvSpPr>
        <p:spPr>
          <a:xfrm>
            <a:off x="673769" y="1673386"/>
            <a:ext cx="2135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[ 0.7,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 -0.7,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[ 0, 0 ]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31F9B-A48F-49D0-B150-60435166DD0C}"/>
              </a:ext>
            </a:extLst>
          </p:cNvPr>
          <p:cNvSpPr txBox="1"/>
          <p:nvPr/>
        </p:nvSpPr>
        <p:spPr>
          <a:xfrm>
            <a:off x="5767190" y="1549842"/>
            <a:ext cx="6147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[0.353, - 0.353]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46A73A-59F9-43EB-AEAA-BCCD20A252E5}"/>
              </a:ext>
            </a:extLst>
          </p:cNvPr>
          <p:cNvSpPr/>
          <p:nvPr/>
        </p:nvSpPr>
        <p:spPr>
          <a:xfrm>
            <a:off x="735020" y="3665256"/>
            <a:ext cx="3123836" cy="473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[0.7, -0.7]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3A697-9D1C-4F4A-827B-B3A3FF0028BD}"/>
              </a:ext>
            </a:extLst>
          </p:cNvPr>
          <p:cNvSpPr txBox="1"/>
          <p:nvPr/>
        </p:nvSpPr>
        <p:spPr>
          <a:xfrm>
            <a:off x="205628" y="3717393"/>
            <a:ext cx="69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4E0-F1D2-47C2-BF84-D8460FB6384A}"/>
              </a:ext>
            </a:extLst>
          </p:cNvPr>
          <p:cNvSpPr txBox="1"/>
          <p:nvPr/>
        </p:nvSpPr>
        <p:spPr>
          <a:xfrm>
            <a:off x="4046986" y="371739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2D8CEE-23A2-49F3-9B06-D51AB121A375}"/>
              </a:ext>
            </a:extLst>
          </p:cNvPr>
          <p:cNvSpPr/>
          <p:nvPr/>
        </p:nvSpPr>
        <p:spPr>
          <a:xfrm>
            <a:off x="4634710" y="3665256"/>
            <a:ext cx="3123836" cy="473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[0.353, -0.353]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B9BD34-3968-4A9B-A75D-A682A49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84" y="4496686"/>
            <a:ext cx="4627543" cy="1105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746B7B-3D10-4933-A56A-B003DAC7FCCB}"/>
              </a:ext>
            </a:extLst>
          </p:cNvPr>
          <p:cNvSpPr txBox="1"/>
          <p:nvPr/>
        </p:nvSpPr>
        <p:spPr>
          <a:xfrm>
            <a:off x="612516" y="463811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F9B899-4505-4993-8047-37FB479EA6DC}"/>
                  </a:ext>
                </a:extLst>
              </p:cNvPr>
              <p:cNvSpPr txBox="1"/>
              <p:nvPr/>
            </p:nvSpPr>
            <p:spPr>
              <a:xfrm>
                <a:off x="612516" y="5963011"/>
                <a:ext cx="5236433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Cos(D0,q)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0.7∗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−0.7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+0.353∗(−0.353)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+0.353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  <m:r>
                              <a:rPr lang="en-US" sz="20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(−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0.353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0.99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F9B899-4505-4993-8047-37FB479E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16" y="5963011"/>
                <a:ext cx="5236433" cy="616772"/>
              </a:xfrm>
              <a:prstGeom prst="rect">
                <a:avLst/>
              </a:prstGeo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3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ĐỘ TƯƠNG ĐỒNG VÀ XẾP HẠNG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7D5E9-BA1B-48D8-B3F0-EB2098676A2C}"/>
              </a:ext>
            </a:extLst>
          </p:cNvPr>
          <p:cNvSpPr txBox="1"/>
          <p:nvPr/>
        </p:nvSpPr>
        <p:spPr>
          <a:xfrm>
            <a:off x="673769" y="1673386"/>
            <a:ext cx="2135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: [ 0.7,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: [ -0.7, -0.7 ]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: [ 0, 0 ]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31F9B-A48F-49D0-B150-60435166DD0C}"/>
              </a:ext>
            </a:extLst>
          </p:cNvPr>
          <p:cNvSpPr txBox="1"/>
          <p:nvPr/>
        </p:nvSpPr>
        <p:spPr>
          <a:xfrm>
            <a:off x="5767190" y="1549842"/>
            <a:ext cx="6147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[0.353, - 0.353]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84C28-3B9A-4FB1-B66C-955380F14A4E}"/>
              </a:ext>
            </a:extLst>
          </p:cNvPr>
          <p:cNvSpPr txBox="1"/>
          <p:nvPr/>
        </p:nvSpPr>
        <p:spPr>
          <a:xfrm>
            <a:off x="673769" y="3293288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cos(D0, Q) = 0.99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Cos(D1, Q) =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Cos(D2, Q) =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6A1B1-81ED-4ABA-B831-72FE7AE16983}"/>
              </a:ext>
            </a:extLst>
          </p:cNvPr>
          <p:cNvSpPr txBox="1"/>
          <p:nvPr/>
        </p:nvSpPr>
        <p:spPr>
          <a:xfrm>
            <a:off x="3512490" y="3429000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D0-&gt;D1-&gt;D2</a:t>
            </a:r>
          </a:p>
        </p:txBody>
      </p:sp>
    </p:spTree>
    <p:extLst>
      <p:ext uri="{BB962C8B-B14F-4D97-AF65-F5344CB8AC3E}">
        <p14:creationId xmlns:p14="http://schemas.microsoft.com/office/powerpoint/2010/main" val="142706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9A71A-7986-485F-A8C9-72A1A398A867}"/>
              </a:ext>
            </a:extLst>
          </p:cNvPr>
          <p:cNvSpPr txBox="1"/>
          <p:nvPr/>
        </p:nvSpPr>
        <p:spPr>
          <a:xfrm>
            <a:off x="4527520" y="563393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Mô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Hình</a:t>
            </a:r>
            <a:r>
              <a:rPr lang="en-US" sz="2000" dirty="0">
                <a:solidFill>
                  <a:schemeClr val="bg1"/>
                </a:solidFill>
              </a:rPr>
              <a:t> Chung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0E2FC-C55E-4403-9C3F-0954226C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F72732E2-C253-41C1-BF6A-CF88C04EF777}"/>
              </a:ext>
            </a:extLst>
          </p:cNvPr>
          <p:cNvSpPr/>
          <p:nvPr/>
        </p:nvSpPr>
        <p:spPr>
          <a:xfrm>
            <a:off x="1048122" y="1665827"/>
            <a:ext cx="1826331" cy="13530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Doccument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1A05393-8B7D-4163-BA7C-7DE997D8DD15}"/>
              </a:ext>
            </a:extLst>
          </p:cNvPr>
          <p:cNvSpPr/>
          <p:nvPr/>
        </p:nvSpPr>
        <p:spPr>
          <a:xfrm>
            <a:off x="2923725" y="2257971"/>
            <a:ext cx="1559535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CB640F-2C5D-4C8F-9AFF-09358DF2DF8D}"/>
              </a:ext>
            </a:extLst>
          </p:cNvPr>
          <p:cNvSpPr/>
          <p:nvPr/>
        </p:nvSpPr>
        <p:spPr>
          <a:xfrm>
            <a:off x="2923725" y="4362434"/>
            <a:ext cx="1603795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3FD086-4E8D-483A-9F82-96487E84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43" y="3780302"/>
            <a:ext cx="1779910" cy="173348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257E2AF-F184-45AE-91A6-F537EDA496C2}"/>
              </a:ext>
            </a:extLst>
          </p:cNvPr>
          <p:cNvSpPr/>
          <p:nvPr/>
        </p:nvSpPr>
        <p:spPr>
          <a:xfrm>
            <a:off x="1961287" y="3018832"/>
            <a:ext cx="1412807" cy="889284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cầu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thông</a:t>
            </a:r>
            <a:r>
              <a:rPr lang="en-US" sz="1400" dirty="0">
                <a:solidFill>
                  <a:schemeClr val="bg1"/>
                </a:solidFill>
              </a:rPr>
              <a:t>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183AC-96C0-422E-9FAC-F71D96B17484}"/>
              </a:ext>
            </a:extLst>
          </p:cNvPr>
          <p:cNvSpPr txBox="1"/>
          <p:nvPr/>
        </p:nvSpPr>
        <p:spPr>
          <a:xfrm>
            <a:off x="3036330" y="408420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1473A-BA11-467F-8918-0230D29DE0F7}"/>
              </a:ext>
            </a:extLst>
          </p:cNvPr>
          <p:cNvSpPr txBox="1"/>
          <p:nvPr/>
        </p:nvSpPr>
        <p:spPr>
          <a:xfrm>
            <a:off x="3038583" y="462961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vấn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110D94-DD75-4E05-B138-E7851AC7F40B}"/>
              </a:ext>
            </a:extLst>
          </p:cNvPr>
          <p:cNvSpPr/>
          <p:nvPr/>
        </p:nvSpPr>
        <p:spPr>
          <a:xfrm>
            <a:off x="4604454" y="1665827"/>
            <a:ext cx="2895708" cy="384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44F4DC-3368-461E-9651-159BDBCE4ABA}"/>
              </a:ext>
            </a:extLst>
          </p:cNvPr>
          <p:cNvSpPr/>
          <p:nvPr/>
        </p:nvSpPr>
        <p:spPr>
          <a:xfrm>
            <a:off x="4836734" y="1892571"/>
            <a:ext cx="1032373" cy="135523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 descr="Chức năng biểu diễn cấu trúc tài liệu&#10;">
            <a:extLst>
              <a:ext uri="{FF2B5EF4-FFF2-40B4-BE49-F238E27FC236}">
                <a16:creationId xmlns:a16="http://schemas.microsoft.com/office/drawing/2014/main" id="{7412102E-4324-48C8-86B6-1C06E1B0D74A}"/>
              </a:ext>
            </a:extLst>
          </p:cNvPr>
          <p:cNvSpPr/>
          <p:nvPr/>
        </p:nvSpPr>
        <p:spPr>
          <a:xfrm>
            <a:off x="4861189" y="3774261"/>
            <a:ext cx="1032374" cy="135523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AFBAF0-BC99-4192-B43B-CA988D30CDA9}"/>
              </a:ext>
            </a:extLst>
          </p:cNvPr>
          <p:cNvSpPr/>
          <p:nvPr/>
        </p:nvSpPr>
        <p:spPr>
          <a:xfrm>
            <a:off x="6465305" y="2770671"/>
            <a:ext cx="992888" cy="13774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</a:t>
            </a:r>
            <a:r>
              <a:rPr lang="en-US" dirty="0" err="1"/>
              <a:t>khớp</a:t>
            </a:r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8AED441-835F-4F13-82AD-15085D64B080}"/>
              </a:ext>
            </a:extLst>
          </p:cNvPr>
          <p:cNvSpPr/>
          <p:nvPr/>
        </p:nvSpPr>
        <p:spPr>
          <a:xfrm>
            <a:off x="5932989" y="2580727"/>
            <a:ext cx="489132" cy="1781707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615D51-204F-4130-A3D6-A111631B72BA}"/>
              </a:ext>
            </a:extLst>
          </p:cNvPr>
          <p:cNvSpPr/>
          <p:nvPr/>
        </p:nvSpPr>
        <p:spPr>
          <a:xfrm>
            <a:off x="7564044" y="3320913"/>
            <a:ext cx="107853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DFFD668-AD36-4E77-8B8E-A15D70F6DAE1}"/>
              </a:ext>
            </a:extLst>
          </p:cNvPr>
          <p:cNvSpPr/>
          <p:nvPr/>
        </p:nvSpPr>
        <p:spPr>
          <a:xfrm>
            <a:off x="8659774" y="2869839"/>
            <a:ext cx="1625138" cy="12783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0B316F-809C-4853-8215-B68989C3D13A}"/>
              </a:ext>
            </a:extLst>
          </p:cNvPr>
          <p:cNvSpPr txBox="1"/>
          <p:nvPr/>
        </p:nvSpPr>
        <p:spPr>
          <a:xfrm>
            <a:off x="7486747" y="3013136"/>
            <a:ext cx="10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Trùng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khớp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8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19F9-20AA-47E6-BD7F-590F8F7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31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DD67D-F945-884D-8406-D40B17169E34}"/>
              </a:ext>
            </a:extLst>
          </p:cNvPr>
          <p:cNvSpPr/>
          <p:nvPr/>
        </p:nvSpPr>
        <p:spPr>
          <a:xfrm>
            <a:off x="400419" y="2772812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Ngữ liệu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9DFA9-4852-4F4F-8C5A-0BEC0D84CEB2}"/>
              </a:ext>
            </a:extLst>
          </p:cNvPr>
          <p:cNvSpPr/>
          <p:nvPr/>
        </p:nvSpPr>
        <p:spPr>
          <a:xfrm>
            <a:off x="3172452" y="1611279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Cranfield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1B3C8A-2562-3742-B1BA-F788CE1B1302}"/>
              </a:ext>
            </a:extLst>
          </p:cNvPr>
          <p:cNvSpPr/>
          <p:nvPr/>
        </p:nvSpPr>
        <p:spPr>
          <a:xfrm>
            <a:off x="3172452" y="3676917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NFCorpus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17E64-92ED-EF4F-910C-1B5D25D67FDE}"/>
              </a:ext>
            </a:extLst>
          </p:cNvPr>
          <p:cNvSpPr/>
          <p:nvPr/>
        </p:nvSpPr>
        <p:spPr>
          <a:xfrm>
            <a:off x="5597537" y="1611278"/>
            <a:ext cx="2413615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nội dung giữa .W và .I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15BF8-4282-C843-A4F3-D923B3F9DB8C}"/>
              </a:ext>
            </a:extLst>
          </p:cNvPr>
          <p:cNvSpPr/>
          <p:nvPr/>
        </p:nvSpPr>
        <p:spPr>
          <a:xfrm>
            <a:off x="8598100" y="1166438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 Docs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3CB70-48AC-7146-9EF1-164C90C599EF}"/>
              </a:ext>
            </a:extLst>
          </p:cNvPr>
          <p:cNvSpPr/>
          <p:nvPr/>
        </p:nvSpPr>
        <p:spPr>
          <a:xfrm>
            <a:off x="8639027" y="2031894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 Query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2DE9B-1A1D-944A-9E60-58BC1E233D1D}"/>
              </a:ext>
            </a:extLst>
          </p:cNvPr>
          <p:cNvSpPr/>
          <p:nvPr/>
        </p:nvSpPr>
        <p:spPr>
          <a:xfrm>
            <a:off x="5652042" y="3681569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27436-3742-4049-9627-21CA30119CB1}"/>
              </a:ext>
            </a:extLst>
          </p:cNvPr>
          <p:cNvSpPr/>
          <p:nvPr/>
        </p:nvSpPr>
        <p:spPr>
          <a:xfrm>
            <a:off x="8639027" y="3320325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3162 Docs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7D7EE-C15B-7647-B5B8-1D87616F0A12}"/>
              </a:ext>
            </a:extLst>
          </p:cNvPr>
          <p:cNvSpPr/>
          <p:nvPr/>
        </p:nvSpPr>
        <p:spPr>
          <a:xfrm>
            <a:off x="8639027" y="4195900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309 Query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43F61-B7F5-DB47-BA7A-11DFF07FEE86}"/>
              </a:ext>
            </a:extLst>
          </p:cNvPr>
          <p:cNvSpPr/>
          <p:nvPr/>
        </p:nvSpPr>
        <p:spPr>
          <a:xfrm>
            <a:off x="400418" y="5186498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91A99-B34D-BC48-9747-4B7E6856671C}"/>
              </a:ext>
            </a:extLst>
          </p:cNvPr>
          <p:cNvSpPr/>
          <p:nvPr/>
        </p:nvSpPr>
        <p:spPr>
          <a:xfrm>
            <a:off x="3368131" y="5182376"/>
            <a:ext cx="3183928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Avg Pre cho tất cả Query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0EDA2-5C17-C248-BB3F-A328109A67C8}"/>
              </a:ext>
            </a:extLst>
          </p:cNvPr>
          <p:cNvSpPr/>
          <p:nvPr/>
        </p:nvSpPr>
        <p:spPr>
          <a:xfrm>
            <a:off x="8639027" y="5186498"/>
            <a:ext cx="1482811" cy="51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đo MAP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4CE55D-A6FC-4842-9B0C-4B991299D5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883230" y="1870771"/>
            <a:ext cx="1289222" cy="11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CFFCD-D639-F843-9BDD-81B1DCB1FC8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655263" y="1870770"/>
            <a:ext cx="942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1B8D9-19D1-D642-8B00-5FF75915A5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011152" y="1425930"/>
            <a:ext cx="586948" cy="4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FE5FF-1001-B144-9A22-437B4E215A6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011152" y="1870770"/>
            <a:ext cx="627875" cy="42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0BB87F-A3F8-554D-82D0-5ABF2A8C036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883230" y="3032304"/>
            <a:ext cx="1289222" cy="90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8DB803-7C64-6848-9DFA-94C10232E2C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655263" y="3936409"/>
            <a:ext cx="996779" cy="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47DDA-0D52-B341-84E5-12FB777EB2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134853" y="3579817"/>
            <a:ext cx="1504174" cy="35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315305-E9F7-8F44-8466-66A133FAD55F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7134853" y="3941061"/>
            <a:ext cx="1504174" cy="51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EB3793-24AB-5A41-A443-E14BDA73E55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883229" y="5441868"/>
            <a:ext cx="1484902" cy="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0F06C7-0F1B-4440-AD5B-DFC217EA8A4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552059" y="5441868"/>
            <a:ext cx="2086968" cy="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570355F-ED0B-B940-8DAC-56ABE18674BD}"/>
              </a:ext>
            </a:extLst>
          </p:cNvPr>
          <p:cNvSpPr txBox="1"/>
          <p:nvPr/>
        </p:nvSpPr>
        <p:spPr>
          <a:xfrm>
            <a:off x="242845" y="339734"/>
            <a:ext cx="96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Ngữ liệu ban đầu</a:t>
            </a:r>
          </a:p>
        </p:txBody>
      </p:sp>
    </p:spTree>
    <p:extLst>
      <p:ext uri="{BB962C8B-B14F-4D97-AF65-F5344CB8AC3E}">
        <p14:creationId xmlns:p14="http://schemas.microsoft.com/office/powerpoint/2010/main" val="3294775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A2394-4653-9848-B434-D5E4F38B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42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7F6319-9B6A-3C4D-B6AE-09B154D72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5681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750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A2394-4653-9848-B434-D5E4F38B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43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059F7C-F327-A949-A0FC-20022B30E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768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2570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242845" y="339734"/>
            <a:ext cx="96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E10C-BFD9-4BAB-A542-ED11C9B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716" y="58259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CB239-B4CC-064F-9222-F1082D691461}"/>
              </a:ext>
            </a:extLst>
          </p:cNvPr>
          <p:cNvSpPr/>
          <p:nvPr/>
        </p:nvSpPr>
        <p:spPr>
          <a:xfrm>
            <a:off x="351098" y="1916023"/>
            <a:ext cx="9869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VSM có độ đo MAP ở ngữ liệu Cranfield cao hơn nhiều so với NFCorpus, do ma trận Document của NFCorpus khá lớn.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độ đo MAP của LSI trong đối với cả hai bộ ngữ liệu đều thấp hơn so với VSM. Lí do có thể nằm ở việc mô hình LSI sử dụng Boolean để truy vấn, cho kết quả không cao.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truy vấn của mô hình LSI là nhanh hơn khi truy vấn với cả hai bộ ngữ liệu. </a:t>
            </a:r>
          </a:p>
        </p:txBody>
      </p:sp>
    </p:spTree>
    <p:extLst>
      <p:ext uri="{BB962C8B-B14F-4D97-AF65-F5344CB8AC3E}">
        <p14:creationId xmlns:p14="http://schemas.microsoft.com/office/powerpoint/2010/main" val="4218879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19F9-20AA-47E6-BD7F-590F8F7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3E7-589B-4B2D-BF20-5CAA99D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VECTOR SPACE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E6E2-9B2E-42A7-B1C4-6162EF22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0F28-8990-4658-9EC4-5912A929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B76A-D8FF-495B-996B-A5111DA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228A-C4BB-4D5E-913F-0451D401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CAAF-1912-48D5-A947-31246785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314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Term-doc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FE62-86C4-4BE2-9724-56FC58896484}"/>
              </a:ext>
            </a:extLst>
          </p:cNvPr>
          <p:cNvSpPr txBox="1"/>
          <p:nvPr/>
        </p:nvSpPr>
        <p:spPr>
          <a:xfrm>
            <a:off x="791896" y="1216752"/>
            <a:ext cx="812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(weight)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837A8-83A4-4B96-8871-595D744B2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97989"/>
              </p:ext>
            </p:extLst>
          </p:nvPr>
        </p:nvGraphicFramePr>
        <p:xfrm>
          <a:off x="1627458" y="3620333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68196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7059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5042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86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4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081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775C-0A18-44EB-BD72-2BEBC866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3B980-00C1-4606-B1DD-BF3C4669B8C3}"/>
              </a:ext>
            </a:extLst>
          </p:cNvPr>
          <p:cNvSpPr txBox="1"/>
          <p:nvPr/>
        </p:nvSpPr>
        <p:spPr>
          <a:xfrm>
            <a:off x="995423" y="28898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2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FE62-86C4-4BE2-9724-56FC58896484}"/>
              </a:ext>
            </a:extLst>
          </p:cNvPr>
          <p:cNvSpPr txBox="1"/>
          <p:nvPr/>
        </p:nvSpPr>
        <p:spPr>
          <a:xfrm>
            <a:off x="791896" y="1216752"/>
            <a:ext cx="8124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TF, IDF, TF-IDF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7C7FC-BCE3-4226-9F8E-1C5008FB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5E727-1718-4C0F-ADBE-04C4EFF3F4F1}"/>
              </a:ext>
            </a:extLst>
          </p:cNvPr>
          <p:cNvSpPr txBox="1"/>
          <p:nvPr/>
        </p:nvSpPr>
        <p:spPr>
          <a:xfrm>
            <a:off x="791896" y="4516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FE62-86C4-4BE2-9724-56FC58896484}"/>
              </a:ext>
            </a:extLst>
          </p:cNvPr>
          <p:cNvSpPr txBox="1"/>
          <p:nvPr/>
        </p:nvSpPr>
        <p:spPr>
          <a:xfrm>
            <a:off x="791896" y="1159875"/>
            <a:ext cx="812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TF: Term frequency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8BADC-ED30-496A-9A18-81AEEE5B095E}"/>
                  </a:ext>
                </a:extLst>
              </p:cNvPr>
              <p:cNvSpPr txBox="1"/>
              <p:nvPr/>
            </p:nvSpPr>
            <p:spPr>
              <a:xfrm>
                <a:off x="2292563" y="2318813"/>
                <a:ext cx="2490554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TF(t, d)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A8BADC-ED30-496A-9A18-81AEEE5B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563" y="2318813"/>
                <a:ext cx="2490554" cy="389979"/>
              </a:xfrm>
              <a:prstGeom prst="rect">
                <a:avLst/>
              </a:prstGeom>
              <a:blipFill>
                <a:blip r:embed="rId2"/>
                <a:stretch>
                  <a:fillRect l="-1956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7AF178-EBE5-4EAF-82D5-4E0472D6A962}"/>
              </a:ext>
            </a:extLst>
          </p:cNvPr>
          <p:cNvSpPr txBox="1"/>
          <p:nvPr/>
        </p:nvSpPr>
        <p:spPr>
          <a:xfrm>
            <a:off x="1308161" y="3233213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BB86BA-5A75-48BA-9ADA-10CB0359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01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4055</TotalTime>
  <Words>2883</Words>
  <Application>Microsoft Office PowerPoint</Application>
  <PresentationFormat>Widescreen</PresentationFormat>
  <Paragraphs>952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Trebuchet MS</vt:lpstr>
      <vt:lpstr>Berlin</vt:lpstr>
      <vt:lpstr>TRUY XUẤT THÔNG TIN</vt:lpstr>
      <vt:lpstr> I. TRUY XUẤT THÔNG TIN</vt:lpstr>
      <vt:lpstr>PowerPoint Presentation</vt:lpstr>
      <vt:lpstr>PowerPoint Presentation</vt:lpstr>
      <vt:lpstr> II. VECTOR SPACE MODEL</vt:lpstr>
      <vt:lpstr> INTRODUTION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LSI MODEL</vt:lpstr>
      <vt:lpstr> INTRODUTION</vt:lpstr>
      <vt:lpstr> INTRODUTION</vt:lpstr>
      <vt:lpstr>PowerPoint Presentation</vt:lpstr>
      <vt:lpstr>PowerPoint Presentation</vt:lpstr>
      <vt:lpstr>PowerPoint Presentation</vt:lpstr>
      <vt:lpstr> III. TIỀN XỬ LÍ DỮ LIỆU</vt:lpstr>
      <vt:lpstr>TIỀN XỬ LÍ</vt:lpstr>
      <vt:lpstr>PowerPoint Presentation</vt:lpstr>
      <vt:lpstr> IV. LẬP CHỈ MỤC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V. THỰC NGHIỆM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XUẤT THÔNG TIN</dc:title>
  <dc:creator>vinh le tran</dc:creator>
  <cp:lastModifiedBy>Tín Trần</cp:lastModifiedBy>
  <cp:revision>11</cp:revision>
  <dcterms:created xsi:type="dcterms:W3CDTF">2021-12-22T08:49:01Z</dcterms:created>
  <dcterms:modified xsi:type="dcterms:W3CDTF">2021-12-30T14:42:16Z</dcterms:modified>
</cp:coreProperties>
</file>