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E7A19A-5DA0-4289-A4DC-9B172F461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6517DC5-FE85-416C-B472-BB5AF0CE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885B9B6-B267-4739-971D-369917A8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F435901-4292-41C9-8E9F-D037533B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6AD360A-87C0-47FE-8D27-4073EA72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8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8CFF46-D1D7-4C83-B542-0267621E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45FA584-EAA1-4F0F-B065-82A94729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764D5BE-B4F9-4318-ACF7-48687237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7D98D5-7AF9-456D-A880-F8E24B6D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968CF7-B3E5-4F30-B1EB-FFB960BA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000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3D164DC-B9D6-4FF5-A92F-2A58C800F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1039A83-98C2-4F5F-8876-37747EFBC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611E14-13CD-4D46-A65C-A6A79C19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57304F-7D87-44DF-90F3-4DCB74A9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26CF06-58F3-4886-8B96-23CCB1FB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374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6DD152-4714-4160-A1F9-221D3D26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501D95-C70F-4974-AF48-F79173C9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CA3ECBE-8C49-4086-8E1A-305E346A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CCA5BA-96B3-48F0-B484-D714E49E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470A67-8AFF-4242-A5DC-518BD705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5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7E7120-E1D6-4D61-AD3D-4D1F6F49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D5229ED-0112-40BE-8778-44807A88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DE8B730-E99C-47FB-BB22-D023E566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33BFC3-63C5-440F-BA9E-577DE2CA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FEDB61-CE88-46C1-9B25-DE8AD5D3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357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D3C3ED-50CE-4BCC-B407-8EDCF6EE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31EE146-CCD2-4F6C-8837-26F708D5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66C5D61-8575-49E9-967A-2DD254D6F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7119363-66EB-4284-9EFE-1981A08B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9E46058-5398-4CE4-ACAF-0536EA5A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A570A44-544B-409C-9CFB-9C04C866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922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137F94-4FE6-492E-BA6D-797BD61B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C1356AB-1E51-40A8-B18E-C0FE7096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DF0CF18-B748-46D9-9393-A7462575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840127F-4FC7-4E7D-BBF5-A2CA28C7B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EB66EB4-65E0-46FC-A08D-15ED796B7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A64ADE2-E06B-4E67-8B77-BB231A0C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272665F-BD43-4804-AC80-F2B5D014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BCC3192-8955-44AE-8F82-687D5B85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99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2506ED-5932-41DA-8F34-C36AC24C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5BD8486-3BD4-4DF5-8636-FA723612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429360B-2568-4888-B2B2-DF553A66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1D1A369-6939-4DBD-B286-CA715779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906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82CC26D-E2E0-4F42-84C0-BA8D276D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8A74911-00C9-4FD1-8F4B-CFE130F4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32112F-0B44-412C-9C2C-A97FD7C0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05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6D9AAD-772A-4185-91FA-D59C025D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0AC542-68CF-4946-9ACD-8439C8A6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6C1146-B7B0-4276-9A4B-085195D74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79D2152-85B5-4337-A582-962A95FF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84B76A2-EF95-47DA-9EE9-5290D8F8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14AC31A-A40C-4FC1-8C70-3B27729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60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3BF322-480C-44F5-9F1B-E4E2A6B9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0BEC1CE-A34F-461D-8302-133AA4E18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9FD1500-EB85-42F9-8E54-C5C04ECC0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156CD0-37DB-4D56-B0E6-03978CAE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E33618-9DCB-4C98-82BA-ACE2B475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1F5FB79-84BA-400D-B8F1-28082DFA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00ADCD7-8020-40B1-A084-3B8DE7A3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01A4125-1C50-4B9C-8535-54407F84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2D4C50B-B6C9-4F29-AB03-9C618974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5EDE-0653-4CBB-A5AB-103078598539}" type="datetimeFigureOut">
              <a:rPr lang="vi-VN" smtClean="0"/>
              <a:t>27/06/2020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CCD2F1F-B5DE-4719-B7B8-4C51690D5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167D1B-B2F4-4B26-80ED-C020ABE67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8E12-61F6-4105-B895-53718320F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447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35BABF-6ED8-4151-ADD6-56598D5BD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022"/>
            <a:ext cx="9144000" cy="976544"/>
          </a:xfrm>
        </p:spPr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THUẬT TOÁN SẮP XẾP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465A8DB-0854-42FD-AC9D-1B7A941B9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95" y="1047566"/>
            <a:ext cx="11567603" cy="5810434"/>
          </a:xfrm>
        </p:spPr>
        <p:txBody>
          <a:bodyPr>
            <a:normAutofit/>
          </a:bodyPr>
          <a:lstStyle/>
          <a:p>
            <a:pPr algn="l"/>
            <a:r>
              <a:rPr lang="vi-VN" b="1" dirty="0"/>
              <a:t>2.Phương </a:t>
            </a:r>
            <a:r>
              <a:rPr lang="vi-VN" b="1" dirty="0" err="1"/>
              <a:t>pháp</a:t>
            </a:r>
            <a:r>
              <a:rPr lang="vi-VN" b="1" dirty="0"/>
              <a:t> </a:t>
            </a:r>
            <a:r>
              <a:rPr lang="vi-VN" b="1" dirty="0" err="1"/>
              <a:t>chèn</a:t>
            </a:r>
            <a:r>
              <a:rPr lang="vi-VN" b="1" dirty="0"/>
              <a:t> </a:t>
            </a:r>
            <a:r>
              <a:rPr lang="vi-VN" b="1" dirty="0" err="1"/>
              <a:t>trực</a:t>
            </a:r>
            <a:r>
              <a:rPr lang="vi-VN" b="1" dirty="0"/>
              <a:t> </a:t>
            </a:r>
            <a:r>
              <a:rPr lang="vi-VN" b="1" dirty="0" err="1"/>
              <a:t>tiếp</a:t>
            </a:r>
            <a:r>
              <a:rPr lang="vi-VN" b="1" dirty="0"/>
              <a:t>(</a:t>
            </a:r>
            <a:r>
              <a:rPr lang="vi-VN" b="1" dirty="0" err="1"/>
              <a:t>Insertion</a:t>
            </a:r>
            <a:r>
              <a:rPr lang="vi-VN" b="1" dirty="0"/>
              <a:t> </a:t>
            </a:r>
            <a:r>
              <a:rPr lang="vi-VN" b="1" dirty="0" err="1"/>
              <a:t>sort</a:t>
            </a:r>
            <a:r>
              <a:rPr lang="vi-VN" b="1" dirty="0"/>
              <a:t>)</a:t>
            </a:r>
          </a:p>
          <a:p>
            <a:pPr algn="l"/>
            <a:r>
              <a:rPr lang="vi-VN" dirty="0" err="1"/>
              <a:t>Mảng</a:t>
            </a:r>
            <a:r>
              <a:rPr lang="vi-VN" dirty="0"/>
              <a:t> A={35,25,45,15,75,85,10,100,90,60},n=10.</a:t>
            </a:r>
          </a:p>
          <a:p>
            <a:pPr algn="l"/>
            <a:r>
              <a:rPr lang="vi-VN" b="1" dirty="0" err="1"/>
              <a:t>Bước</a:t>
            </a:r>
            <a:r>
              <a:rPr lang="vi-VN" b="1" dirty="0"/>
              <a:t> 1: </a:t>
            </a:r>
            <a:r>
              <a:rPr lang="vi-VN" dirty="0" err="1"/>
              <a:t>Chèn</a:t>
            </a:r>
            <a:r>
              <a:rPr lang="vi-VN" dirty="0"/>
              <a:t> A[1]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[0,0]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sao cho </a:t>
            </a:r>
            <a:r>
              <a:rPr lang="vi-VN" dirty="0" err="1"/>
              <a:t>dãy</a:t>
            </a:r>
            <a:r>
              <a:rPr lang="vi-VN" dirty="0"/>
              <a:t> [0,1]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.</a:t>
            </a:r>
          </a:p>
          <a:p>
            <a:pPr algn="l"/>
            <a:r>
              <a:rPr lang="vi-VN" dirty="0"/>
              <a:t>        </a:t>
            </a:r>
            <a:r>
              <a:rPr lang="vi-VN" sz="1800" dirty="0"/>
              <a:t>0</a:t>
            </a:r>
            <a:r>
              <a:rPr lang="vi-VN" dirty="0"/>
              <a:t>  </a:t>
            </a:r>
            <a:r>
              <a:rPr lang="vi-VN" b="1" dirty="0"/>
              <a:t>        </a:t>
            </a:r>
            <a:r>
              <a:rPr lang="vi-VN" sz="1800" b="1" dirty="0" err="1">
                <a:solidFill>
                  <a:srgbClr val="FF0000"/>
                </a:solidFill>
              </a:rPr>
              <a:t>pos</a:t>
            </a:r>
            <a:r>
              <a:rPr lang="vi-VN" sz="1800" b="1" dirty="0">
                <a:solidFill>
                  <a:srgbClr val="FF0000"/>
                </a:solidFill>
              </a:rPr>
              <a:t>=1            </a:t>
            </a:r>
            <a:r>
              <a:rPr lang="vi-VN" sz="1800" dirty="0"/>
              <a:t>2            3                4                 5              6              7             8               9</a:t>
            </a:r>
          </a:p>
          <a:p>
            <a:pPr algn="l"/>
            <a:endParaRPr lang="vi-VN" sz="1800" dirty="0"/>
          </a:p>
          <a:p>
            <a:pPr algn="l"/>
            <a:endParaRPr lang="vi-VN" sz="1800" dirty="0"/>
          </a:p>
          <a:p>
            <a:pPr algn="l"/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trong </a:t>
            </a:r>
            <a:r>
              <a:rPr lang="vi-VN" dirty="0" err="1"/>
              <a:t>dãy</a:t>
            </a:r>
            <a:r>
              <a:rPr lang="vi-VN" dirty="0"/>
              <a:t> [0,0]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hơn x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dời</a:t>
            </a:r>
            <a:r>
              <a:rPr lang="vi-VN" dirty="0"/>
              <a:t> sang </a:t>
            </a:r>
            <a:r>
              <a:rPr lang="vi-VN" dirty="0" err="1"/>
              <a:t>phải</a:t>
            </a:r>
            <a:r>
              <a:rPr lang="vi-VN" dirty="0"/>
              <a:t> 1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.</a:t>
            </a:r>
          </a:p>
          <a:p>
            <a:pPr algn="l"/>
            <a:r>
              <a:rPr lang="vi-VN" sz="1800" b="1" dirty="0"/>
              <a:t>           </a:t>
            </a:r>
            <a:r>
              <a:rPr lang="vi-VN" sz="1800" dirty="0"/>
              <a:t>0                1                2               3               4               5              6                7               8              9</a:t>
            </a:r>
            <a:endParaRPr lang="vi-VN" sz="1800" b="1" dirty="0"/>
          </a:p>
          <a:p>
            <a:pPr algn="l"/>
            <a:endParaRPr lang="vi-VN" sz="1800" b="1" dirty="0"/>
          </a:p>
          <a:p>
            <a:pPr algn="l"/>
            <a:endParaRPr lang="vi-VN" sz="1800" b="1" dirty="0"/>
          </a:p>
          <a:p>
            <a:pPr algn="l"/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chèn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[0,1]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.</a:t>
            </a:r>
          </a:p>
          <a:p>
            <a:pPr algn="l"/>
            <a:r>
              <a:rPr lang="vi-VN" dirty="0"/>
              <a:t>	</a:t>
            </a:r>
            <a:r>
              <a:rPr lang="vi-VN" sz="1800" dirty="0"/>
              <a:t>0            1              2                  3              4               5               6              7                8               9</a:t>
            </a:r>
          </a:p>
          <a:p>
            <a:pPr algn="l"/>
            <a:endParaRPr lang="vi-VN" dirty="0"/>
          </a:p>
        </p:txBody>
      </p:sp>
      <p:graphicFrame>
        <p:nvGraphicFramePr>
          <p:cNvPr id="10" name="Bảng 10">
            <a:extLst>
              <a:ext uri="{FF2B5EF4-FFF2-40B4-BE49-F238E27FC236}">
                <a16:creationId xmlns:a16="http://schemas.microsoft.com/office/drawing/2014/main" id="{2024BAED-6DBD-453A-97E1-ED502A16B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19290"/>
              </p:ext>
            </p:extLst>
          </p:nvPr>
        </p:nvGraphicFramePr>
        <p:xfrm>
          <a:off x="854475" y="2825318"/>
          <a:ext cx="10750860" cy="46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86">
                  <a:extLst>
                    <a:ext uri="{9D8B030D-6E8A-4147-A177-3AD203B41FA5}">
                      <a16:colId xmlns:a16="http://schemas.microsoft.com/office/drawing/2014/main" val="1491509673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4073216143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75833618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1524048434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856196997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102226925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609090882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1827210047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874912962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117794245"/>
                    </a:ext>
                  </a:extLst>
                </a:gridCol>
              </a:tblGrid>
              <a:tr h="468297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35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25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45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15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85             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50384"/>
                  </a:ext>
                </a:extLst>
              </a:tr>
            </a:tbl>
          </a:graphicData>
        </a:graphic>
      </p:graphicFrame>
      <p:graphicFrame>
        <p:nvGraphicFramePr>
          <p:cNvPr id="12" name="Bảng 12">
            <a:extLst>
              <a:ext uri="{FF2B5EF4-FFF2-40B4-BE49-F238E27FC236}">
                <a16:creationId xmlns:a16="http://schemas.microsoft.com/office/drawing/2014/main" id="{398BC2BD-2ED1-46B2-90A3-31CF67FA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0942"/>
              </p:ext>
            </p:extLst>
          </p:nvPr>
        </p:nvGraphicFramePr>
        <p:xfrm>
          <a:off x="854475" y="4443936"/>
          <a:ext cx="10750860" cy="46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86">
                  <a:extLst>
                    <a:ext uri="{9D8B030D-6E8A-4147-A177-3AD203B41FA5}">
                      <a16:colId xmlns:a16="http://schemas.microsoft.com/office/drawing/2014/main" val="3676522005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112381775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63133430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18069993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3597666540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04467713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3404755751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328078363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975144281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945333902"/>
                    </a:ext>
                  </a:extLst>
                </a:gridCol>
              </a:tblGrid>
              <a:tr h="468297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x=25       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75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vi-VN" b="0" i="0" dirty="0">
                          <a:solidFill>
                            <a:schemeClr val="tx1"/>
                          </a:solidFill>
                        </a:rPr>
                        <a:t>60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52303"/>
                  </a:ext>
                </a:extLst>
              </a:tr>
            </a:tbl>
          </a:graphicData>
        </a:graphic>
      </p:graphicFrame>
      <p:graphicFrame>
        <p:nvGraphicFramePr>
          <p:cNvPr id="14" name="Bảng 14">
            <a:extLst>
              <a:ext uri="{FF2B5EF4-FFF2-40B4-BE49-F238E27FC236}">
                <a16:creationId xmlns:a16="http://schemas.microsoft.com/office/drawing/2014/main" id="{43470484-DD09-44FE-A0F7-CAD010C3F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28341"/>
              </p:ext>
            </p:extLst>
          </p:nvPr>
        </p:nvGraphicFramePr>
        <p:xfrm>
          <a:off x="854475" y="6062554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66693557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51125818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41007827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1797225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75998247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3840342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244645204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8886090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89995730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570433373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25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24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3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êu đề 15">
            <a:extLst>
              <a:ext uri="{FF2B5EF4-FFF2-40B4-BE49-F238E27FC236}">
                <a16:creationId xmlns:a16="http://schemas.microsoft.com/office/drawing/2014/main" id="{1003A000-293F-4814-A1C1-A8991A7C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655" y="6858000"/>
            <a:ext cx="9924495" cy="45719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sp>
        <p:nvSpPr>
          <p:cNvPr id="17" name="Chỗ dành sẵn cho Nội dung 16">
            <a:extLst>
              <a:ext uri="{FF2B5EF4-FFF2-40B4-BE49-F238E27FC236}">
                <a16:creationId xmlns:a16="http://schemas.microsoft.com/office/drawing/2014/main" id="{C9263485-912B-4568-9D33-D1CED1FA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45"/>
            <a:ext cx="12192000" cy="505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b="1" dirty="0" err="1"/>
              <a:t>Bước</a:t>
            </a:r>
            <a:r>
              <a:rPr lang="vi-VN" sz="2400" b="1" dirty="0"/>
              <a:t> 2: </a:t>
            </a:r>
            <a:r>
              <a:rPr lang="vi-VN" sz="2400" dirty="0" err="1"/>
              <a:t>Chèn</a:t>
            </a:r>
            <a:r>
              <a:rPr lang="vi-VN" sz="2400" dirty="0"/>
              <a:t> A[2] </a:t>
            </a:r>
            <a:r>
              <a:rPr lang="vi-VN" sz="2400" dirty="0" err="1"/>
              <a:t>vào</a:t>
            </a:r>
            <a:r>
              <a:rPr lang="vi-VN" sz="2400" dirty="0"/>
              <a:t> </a:t>
            </a:r>
            <a:r>
              <a:rPr lang="vi-VN" sz="2400" dirty="0" err="1"/>
              <a:t>dãy</a:t>
            </a:r>
            <a:r>
              <a:rPr lang="vi-VN" sz="2400" dirty="0"/>
              <a:t> [0,1] </a:t>
            </a:r>
            <a:r>
              <a:rPr lang="vi-VN" sz="2400" dirty="0" err="1"/>
              <a:t>đã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thứ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r>
              <a:rPr lang="vi-VN" sz="2400" dirty="0"/>
              <a:t> sao cho [0,2]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thứ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r>
              <a:rPr lang="vi-VN" sz="2400" dirty="0"/>
              <a:t>.</a:t>
            </a:r>
          </a:p>
          <a:p>
            <a:pPr marL="0" indent="0">
              <a:buNone/>
            </a:pPr>
            <a:r>
              <a:rPr lang="vi-VN" sz="1800" dirty="0"/>
              <a:t>         0              1             </a:t>
            </a:r>
            <a:r>
              <a:rPr lang="vi-VN" sz="1800" dirty="0" err="1">
                <a:solidFill>
                  <a:srgbClr val="FF0000"/>
                </a:solidFill>
              </a:rPr>
              <a:t>pos</a:t>
            </a:r>
            <a:r>
              <a:rPr lang="vi-VN" sz="1800" dirty="0">
                <a:solidFill>
                  <a:srgbClr val="FF0000"/>
                </a:solidFill>
              </a:rPr>
              <a:t>=2          </a:t>
            </a:r>
            <a:r>
              <a:rPr lang="vi-VN" sz="1800" dirty="0"/>
              <a:t>3               4                5              6               7               8               9</a:t>
            </a:r>
          </a:p>
          <a:p>
            <a:endParaRPr lang="vi-VN" sz="1800" dirty="0"/>
          </a:p>
          <a:p>
            <a:endParaRPr lang="vi-VN" sz="1800" dirty="0"/>
          </a:p>
          <a:p>
            <a:pPr marL="0" indent="0">
              <a:buNone/>
            </a:pPr>
            <a:r>
              <a:rPr lang="vi-VN" sz="2400" dirty="0" err="1"/>
              <a:t>Xét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tử</a:t>
            </a:r>
            <a:r>
              <a:rPr lang="vi-VN" sz="2400" dirty="0"/>
              <a:t> trong </a:t>
            </a:r>
            <a:r>
              <a:rPr lang="vi-VN" sz="2400" dirty="0" err="1"/>
              <a:t>dãy</a:t>
            </a:r>
            <a:r>
              <a:rPr lang="vi-VN" sz="2400" dirty="0"/>
              <a:t> [0,1] </a:t>
            </a:r>
            <a:r>
              <a:rPr lang="vi-VN" sz="2400" dirty="0" err="1"/>
              <a:t>nếu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tử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 </a:t>
            </a:r>
            <a:r>
              <a:rPr lang="vi-VN" sz="2400" dirty="0" err="1"/>
              <a:t>lớn</a:t>
            </a:r>
            <a:r>
              <a:rPr lang="vi-VN" sz="2400" dirty="0"/>
              <a:t> hơn x </a:t>
            </a:r>
            <a:r>
              <a:rPr lang="vi-VN" sz="2400" dirty="0" err="1"/>
              <a:t>thì</a:t>
            </a:r>
            <a:r>
              <a:rPr lang="vi-VN" sz="2400" dirty="0"/>
              <a:t> </a:t>
            </a:r>
            <a:r>
              <a:rPr lang="vi-VN" sz="2400" dirty="0" err="1"/>
              <a:t>dời</a:t>
            </a:r>
            <a:r>
              <a:rPr lang="vi-VN" sz="2400" dirty="0"/>
              <a:t> sang </a:t>
            </a:r>
            <a:r>
              <a:rPr lang="vi-VN" sz="2400" dirty="0" err="1"/>
              <a:t>phải</a:t>
            </a:r>
            <a:r>
              <a:rPr lang="vi-VN" sz="2400" dirty="0"/>
              <a:t> 1 </a:t>
            </a:r>
            <a:r>
              <a:rPr lang="vi-VN" sz="2400" dirty="0" err="1"/>
              <a:t>vị</a:t>
            </a:r>
            <a:r>
              <a:rPr lang="vi-VN" sz="2400" dirty="0"/>
              <a:t> </a:t>
            </a:r>
            <a:r>
              <a:rPr lang="vi-VN" sz="2400" dirty="0" err="1"/>
              <a:t>trí</a:t>
            </a:r>
            <a:r>
              <a:rPr lang="vi-VN" sz="2400" dirty="0"/>
              <a:t>.</a:t>
            </a:r>
          </a:p>
          <a:p>
            <a:pPr marL="0" indent="0">
              <a:buNone/>
            </a:pPr>
            <a:r>
              <a:rPr lang="vi-VN" sz="2400" dirty="0"/>
              <a:t>       </a:t>
            </a:r>
            <a:r>
              <a:rPr lang="vi-VN" sz="1800" dirty="0"/>
              <a:t>0              1                2              3               4               5                6              7                8              9             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chèn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dãy</a:t>
            </a:r>
            <a:r>
              <a:rPr lang="vi-VN" sz="2400" dirty="0"/>
              <a:t> [0,2]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thứ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r>
              <a:rPr lang="vi-VN" sz="2400" dirty="0"/>
              <a:t>.</a:t>
            </a:r>
          </a:p>
          <a:p>
            <a:pPr marL="0" indent="0">
              <a:buNone/>
            </a:pPr>
            <a:r>
              <a:rPr lang="vi-VN" sz="1800" dirty="0"/>
              <a:t>         0              1               2               3              4                5               6                 7               8               9</a:t>
            </a:r>
          </a:p>
        </p:txBody>
      </p:sp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AC1FB91C-2153-4B3A-980C-1C8D1DED7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18231"/>
              </p:ext>
            </p:extLst>
          </p:nvPr>
        </p:nvGraphicFramePr>
        <p:xfrm>
          <a:off x="301467" y="849081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78675603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85476112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02873632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63592566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45396333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6575537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78214928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21207542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33681605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498228456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25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5735"/>
                  </a:ext>
                </a:extLst>
              </a:tr>
            </a:tbl>
          </a:graphicData>
        </a:graphic>
      </p:graphicFrame>
      <p:graphicFrame>
        <p:nvGraphicFramePr>
          <p:cNvPr id="19" name="Bảng 18">
            <a:extLst>
              <a:ext uri="{FF2B5EF4-FFF2-40B4-BE49-F238E27FC236}">
                <a16:creationId xmlns:a16="http://schemas.microsoft.com/office/drawing/2014/main" id="{4EE91FFB-60A0-424A-A1DC-0EF721524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30624"/>
              </p:ext>
            </p:extLst>
          </p:nvPr>
        </p:nvGraphicFramePr>
        <p:xfrm>
          <a:off x="301467" y="2496845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78675603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85476112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02873632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63592566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45396333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6575537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78214928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21207542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33681605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498228456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25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x=45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5735"/>
                  </a:ext>
                </a:extLst>
              </a:tr>
            </a:tbl>
          </a:graphicData>
        </a:graphic>
      </p:graphicFrame>
      <p:graphicFrame>
        <p:nvGraphicFramePr>
          <p:cNvPr id="20" name="Bảng 19">
            <a:extLst>
              <a:ext uri="{FF2B5EF4-FFF2-40B4-BE49-F238E27FC236}">
                <a16:creationId xmlns:a16="http://schemas.microsoft.com/office/drawing/2014/main" id="{AA9BAF27-0A08-45B6-B69A-2481EB16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78086"/>
              </p:ext>
            </p:extLst>
          </p:nvPr>
        </p:nvGraphicFramePr>
        <p:xfrm>
          <a:off x="301466" y="4166607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78675603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85476112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02873632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63592566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45396333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6575537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78214928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21207542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33681605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498228456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25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24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FA3C38B0-64FA-4593-82E9-1B68707A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69706" y="6858000"/>
            <a:ext cx="10515600" cy="346877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1E503352-22C0-4F92-81F2-AB9A9E59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1021"/>
            <a:ext cx="12192000" cy="6720396"/>
          </a:xfrm>
        </p:spPr>
        <p:txBody>
          <a:bodyPr/>
          <a:lstStyle/>
          <a:p>
            <a:r>
              <a:rPr lang="vi-VN" b="1" dirty="0" err="1">
                <a:solidFill>
                  <a:schemeClr val="tx1"/>
                </a:solidFill>
              </a:rPr>
              <a:t>Bước</a:t>
            </a:r>
            <a:r>
              <a:rPr lang="vi-VN" b="1" dirty="0"/>
              <a:t> </a:t>
            </a:r>
            <a:r>
              <a:rPr lang="vi-VN" b="1" dirty="0">
                <a:solidFill>
                  <a:schemeClr val="tx1"/>
                </a:solidFill>
              </a:rPr>
              <a:t>3</a:t>
            </a:r>
            <a:r>
              <a:rPr lang="vi-VN" b="1" dirty="0"/>
              <a:t>: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A[3] </a:t>
            </a:r>
            <a:r>
              <a:rPr lang="vi-VN" dirty="0" err="1">
                <a:solidFill>
                  <a:schemeClr val="tx1"/>
                </a:solidFill>
              </a:rPr>
              <a:t>vào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[0,2] </a:t>
            </a:r>
            <a:r>
              <a:rPr lang="vi-VN" dirty="0" err="1">
                <a:solidFill>
                  <a:schemeClr val="tx1"/>
                </a:solidFill>
              </a:rPr>
              <a:t>đã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 sao cho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[0,3]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/>
              <a:t>         </a:t>
            </a:r>
            <a:r>
              <a:rPr lang="vi-VN" sz="1800" dirty="0">
                <a:solidFill>
                  <a:schemeClr val="tx1"/>
                </a:solidFill>
              </a:rPr>
              <a:t>0              1              2             </a:t>
            </a:r>
            <a:r>
              <a:rPr lang="vi-VN" sz="1800" dirty="0" err="1">
                <a:solidFill>
                  <a:srgbClr val="FF0000"/>
                </a:solidFill>
              </a:rPr>
              <a:t>pos</a:t>
            </a:r>
            <a:r>
              <a:rPr lang="vi-VN" sz="1800" dirty="0">
                <a:solidFill>
                  <a:srgbClr val="FF0000"/>
                </a:solidFill>
              </a:rPr>
              <a:t>=3          </a:t>
            </a:r>
            <a:r>
              <a:rPr lang="vi-VN" sz="1800" dirty="0">
                <a:solidFill>
                  <a:schemeClr val="tx1"/>
                </a:solidFill>
              </a:rPr>
              <a:t>4                5              6                7              8               9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Xét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các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trong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[0,2] </a:t>
            </a:r>
            <a:r>
              <a:rPr lang="vi-VN" dirty="0" err="1">
                <a:solidFill>
                  <a:schemeClr val="tx1"/>
                </a:solidFill>
              </a:rPr>
              <a:t>nếu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nào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lớn</a:t>
            </a:r>
            <a:r>
              <a:rPr lang="vi-VN" dirty="0">
                <a:solidFill>
                  <a:schemeClr val="tx1"/>
                </a:solidFill>
              </a:rPr>
              <a:t> hơn x </a:t>
            </a:r>
            <a:r>
              <a:rPr lang="vi-VN" dirty="0" err="1">
                <a:solidFill>
                  <a:schemeClr val="tx1"/>
                </a:solidFill>
              </a:rPr>
              <a:t>thì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dời</a:t>
            </a:r>
            <a:r>
              <a:rPr lang="vi-VN" dirty="0">
                <a:solidFill>
                  <a:schemeClr val="tx1"/>
                </a:solidFill>
              </a:rPr>
              <a:t> sang </a:t>
            </a:r>
            <a:r>
              <a:rPr lang="vi-VN" dirty="0" err="1">
                <a:solidFill>
                  <a:schemeClr val="tx1"/>
                </a:solidFill>
              </a:rPr>
              <a:t>phải</a:t>
            </a:r>
            <a:r>
              <a:rPr lang="vi-VN" dirty="0">
                <a:solidFill>
                  <a:schemeClr val="tx1"/>
                </a:solidFill>
              </a:rPr>
              <a:t> 1 </a:t>
            </a:r>
            <a:r>
              <a:rPr lang="vi-VN" dirty="0" err="1">
                <a:solidFill>
                  <a:schemeClr val="tx1"/>
                </a:solidFill>
              </a:rPr>
              <a:t>vị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trí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/>
              <a:t>         </a:t>
            </a:r>
            <a:r>
              <a:rPr lang="vi-VN" sz="1800" dirty="0">
                <a:solidFill>
                  <a:schemeClr val="tx1"/>
                </a:solidFill>
              </a:rPr>
              <a:t>0              1                2              3               4              5                 6               7              8                9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quả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được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[0,3]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/>
              <a:t>         </a:t>
            </a:r>
            <a:r>
              <a:rPr lang="vi-VN" sz="1800" dirty="0">
                <a:solidFill>
                  <a:schemeClr val="tx1"/>
                </a:solidFill>
              </a:rPr>
              <a:t>0            1                 2               3                4               5               6                7               8                9</a:t>
            </a:r>
            <a:endParaRPr lang="vi-VN" sz="1800" dirty="0"/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A6D9FBB9-9CC3-484B-A454-D1A9AEA39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0414"/>
              </p:ext>
            </p:extLst>
          </p:nvPr>
        </p:nvGraphicFramePr>
        <p:xfrm>
          <a:off x="268110" y="866836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31095578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81840072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57926530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61796422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40433484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9009719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06758225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081352794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10982231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614175300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25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34686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A0451186-6E94-4900-8FDD-C432CBFB6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81741"/>
              </p:ext>
            </p:extLst>
          </p:nvPr>
        </p:nvGraphicFramePr>
        <p:xfrm>
          <a:off x="268109" y="2473695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31095578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81840072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57926530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61796422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40433484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9009719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06758225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081352794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10982231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614175300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25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x=15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34686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7A446B24-04B8-4717-96DF-639DF380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48002"/>
              </p:ext>
            </p:extLst>
          </p:nvPr>
        </p:nvGraphicFramePr>
        <p:xfrm>
          <a:off x="268109" y="4000655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31095578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81840072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57926530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61796422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40433484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29009719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06758225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081352794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10982231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614175300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3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38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12EAAC-4612-4370-9BBF-2A337671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597980" y="6858000"/>
            <a:ext cx="7112801" cy="111758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85186D7-82C1-4746-98C8-794610566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26897" cy="6791416"/>
          </a:xfrm>
        </p:spPr>
        <p:txBody>
          <a:bodyPr/>
          <a:lstStyle/>
          <a:p>
            <a:r>
              <a:rPr lang="vi-VN" b="1" dirty="0" err="1">
                <a:solidFill>
                  <a:schemeClr val="tx1"/>
                </a:solidFill>
              </a:rPr>
              <a:t>Bước</a:t>
            </a:r>
            <a:r>
              <a:rPr lang="vi-VN" b="1" dirty="0">
                <a:solidFill>
                  <a:schemeClr val="tx1"/>
                </a:solidFill>
              </a:rPr>
              <a:t> 4: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A[4] </a:t>
            </a:r>
            <a:r>
              <a:rPr lang="vi-VN" dirty="0" err="1">
                <a:solidFill>
                  <a:schemeClr val="tx1"/>
                </a:solidFill>
              </a:rPr>
              <a:t>vào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[0,3] </a:t>
            </a:r>
            <a:r>
              <a:rPr lang="vi-VN" dirty="0" err="1">
                <a:solidFill>
                  <a:schemeClr val="tx1"/>
                </a:solidFill>
              </a:rPr>
              <a:t>đã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 sao cho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[0,4]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0             1               2              3             </a:t>
            </a:r>
            <a:r>
              <a:rPr lang="vi-VN" sz="1800" dirty="0" err="1">
                <a:solidFill>
                  <a:srgbClr val="FF0000"/>
                </a:solidFill>
              </a:rPr>
              <a:t>pos</a:t>
            </a:r>
            <a:r>
              <a:rPr lang="vi-VN" sz="1800" dirty="0">
                <a:solidFill>
                  <a:srgbClr val="FF0000"/>
                </a:solidFill>
              </a:rPr>
              <a:t>=4</a:t>
            </a:r>
            <a:r>
              <a:rPr lang="vi-VN" sz="1800" dirty="0">
                <a:solidFill>
                  <a:schemeClr val="tx1"/>
                </a:solidFill>
              </a:rPr>
              <a:t>         5                6                7             8               9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Xét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các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trong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[0,3] </a:t>
            </a:r>
            <a:r>
              <a:rPr lang="vi-VN" dirty="0" err="1">
                <a:solidFill>
                  <a:schemeClr val="tx1"/>
                </a:solidFill>
              </a:rPr>
              <a:t>nếu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nào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lớn</a:t>
            </a:r>
            <a:r>
              <a:rPr lang="vi-VN" dirty="0">
                <a:solidFill>
                  <a:schemeClr val="tx1"/>
                </a:solidFill>
              </a:rPr>
              <a:t> hơn x </a:t>
            </a:r>
            <a:r>
              <a:rPr lang="vi-VN" dirty="0" err="1">
                <a:solidFill>
                  <a:schemeClr val="tx1"/>
                </a:solidFill>
              </a:rPr>
              <a:t>thì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dời</a:t>
            </a:r>
            <a:r>
              <a:rPr lang="vi-VN" dirty="0">
                <a:solidFill>
                  <a:schemeClr val="tx1"/>
                </a:solidFill>
              </a:rPr>
              <a:t> sang </a:t>
            </a:r>
            <a:r>
              <a:rPr lang="vi-VN" dirty="0" err="1">
                <a:solidFill>
                  <a:schemeClr val="tx1"/>
                </a:solidFill>
              </a:rPr>
              <a:t>phải</a:t>
            </a:r>
            <a:r>
              <a:rPr lang="vi-VN" dirty="0">
                <a:solidFill>
                  <a:schemeClr val="tx1"/>
                </a:solidFill>
              </a:rPr>
              <a:t> 1 </a:t>
            </a:r>
            <a:r>
              <a:rPr lang="vi-VN" dirty="0" err="1">
                <a:solidFill>
                  <a:schemeClr val="tx1"/>
                </a:solidFill>
              </a:rPr>
              <a:t>vị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trí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0              1               2                3               4               5                6             7                 8              9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quả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được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[0,4]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0              1              2                3               4               5                 6            7                 8               9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A838B42D-D45D-42E9-B509-1678FE031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38196"/>
              </p:ext>
            </p:extLst>
          </p:nvPr>
        </p:nvGraphicFramePr>
        <p:xfrm>
          <a:off x="314418" y="840204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77518058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06027131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96292246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89723878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58159777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05643884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56368163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31970024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81316712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939042057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33695"/>
                  </a:ext>
                </a:extLst>
              </a:tr>
            </a:tbl>
          </a:graphicData>
        </a:graphic>
      </p:graphicFrame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B7689C56-638F-4338-9168-105BB454B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86735"/>
              </p:ext>
            </p:extLst>
          </p:nvPr>
        </p:nvGraphicFramePr>
        <p:xfrm>
          <a:off x="314417" y="2402674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77518058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06027131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96292246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89723878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58159777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05643884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56368163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31970024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81316712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939042057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x=75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33695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E0E8513F-E683-4650-BD09-A6B6E0CDE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33335"/>
              </p:ext>
            </p:extLst>
          </p:nvPr>
        </p:nvGraphicFramePr>
        <p:xfrm>
          <a:off x="314417" y="3986833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77518058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06027131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96292246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89723878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581597776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05643884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56368163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319700242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81316712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939042057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3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13050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7363A6-9B07-40E2-A7F3-D6F3C84F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6968970"/>
            <a:ext cx="9580794" cy="142043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5A0180-48C8-4B03-96D7-ECF01226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320901"/>
          </a:xfrm>
        </p:spPr>
        <p:txBody>
          <a:bodyPr/>
          <a:lstStyle/>
          <a:p>
            <a:r>
              <a:rPr lang="vi-VN" b="1" dirty="0" err="1">
                <a:solidFill>
                  <a:schemeClr val="tx1"/>
                </a:solidFill>
              </a:rPr>
              <a:t>Bước</a:t>
            </a:r>
            <a:r>
              <a:rPr lang="vi-VN" b="1" dirty="0">
                <a:solidFill>
                  <a:schemeClr val="tx1"/>
                </a:solidFill>
              </a:rPr>
              <a:t> 5: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A[5] </a:t>
            </a:r>
            <a:r>
              <a:rPr lang="vi-VN" dirty="0" err="1">
                <a:solidFill>
                  <a:schemeClr val="tx1"/>
                </a:solidFill>
              </a:rPr>
              <a:t>vào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[0,4] </a:t>
            </a:r>
            <a:r>
              <a:rPr lang="vi-VN" dirty="0" err="1">
                <a:solidFill>
                  <a:schemeClr val="tx1"/>
                </a:solidFill>
              </a:rPr>
              <a:t>đã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 sao cho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[0,5]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0             1                2                 3             4           </a:t>
            </a:r>
            <a:r>
              <a:rPr lang="vi-VN" sz="1800" dirty="0" err="1">
                <a:solidFill>
                  <a:srgbClr val="FF0000"/>
                </a:solidFill>
              </a:rPr>
              <a:t>pos</a:t>
            </a:r>
            <a:r>
              <a:rPr lang="vi-VN" sz="1800" dirty="0">
                <a:solidFill>
                  <a:srgbClr val="FF0000"/>
                </a:solidFill>
              </a:rPr>
              <a:t>=5          </a:t>
            </a:r>
            <a:r>
              <a:rPr lang="vi-VN" sz="1800" dirty="0">
                <a:solidFill>
                  <a:schemeClr val="tx1"/>
                </a:solidFill>
              </a:rPr>
              <a:t>6                7              8               9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Xét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các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trong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[0,4] </a:t>
            </a:r>
            <a:r>
              <a:rPr lang="vi-VN" dirty="0" err="1">
                <a:solidFill>
                  <a:schemeClr val="tx1"/>
                </a:solidFill>
              </a:rPr>
              <a:t>nếu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nào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lớn</a:t>
            </a:r>
            <a:r>
              <a:rPr lang="vi-VN" dirty="0">
                <a:solidFill>
                  <a:schemeClr val="tx1"/>
                </a:solidFill>
              </a:rPr>
              <a:t> hơn x </a:t>
            </a:r>
            <a:r>
              <a:rPr lang="vi-VN" dirty="0" err="1">
                <a:solidFill>
                  <a:schemeClr val="tx1"/>
                </a:solidFill>
              </a:rPr>
              <a:t>thì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dời</a:t>
            </a:r>
            <a:r>
              <a:rPr lang="vi-VN" dirty="0">
                <a:solidFill>
                  <a:schemeClr val="tx1"/>
                </a:solidFill>
              </a:rPr>
              <a:t> sang </a:t>
            </a:r>
            <a:r>
              <a:rPr lang="vi-VN" dirty="0" err="1">
                <a:solidFill>
                  <a:schemeClr val="tx1"/>
                </a:solidFill>
              </a:rPr>
              <a:t>phải</a:t>
            </a:r>
            <a:r>
              <a:rPr lang="vi-VN" dirty="0">
                <a:solidFill>
                  <a:schemeClr val="tx1"/>
                </a:solidFill>
              </a:rPr>
              <a:t> 1 </a:t>
            </a:r>
            <a:r>
              <a:rPr lang="vi-VN" dirty="0" err="1">
                <a:solidFill>
                  <a:schemeClr val="tx1"/>
                </a:solidFill>
              </a:rPr>
              <a:t>vị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trí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0              1               2                3             4                5                6              7               8                9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quả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được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[0,5]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0              1               2                 3              4                5                6              7                8              9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27CE79F1-4B07-489D-AE8B-63DAE1A4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35011"/>
              </p:ext>
            </p:extLst>
          </p:nvPr>
        </p:nvGraphicFramePr>
        <p:xfrm>
          <a:off x="394317" y="769183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72183830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81336825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59042565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597196795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53019707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27764662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10401590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5654849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82672371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81146194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08353"/>
                  </a:ext>
                </a:extLst>
              </a:tr>
            </a:tbl>
          </a:graphicData>
        </a:graphic>
      </p:graphicFrame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44816287-FA8E-4678-89E3-9117B86C7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25574"/>
              </p:ext>
            </p:extLst>
          </p:nvPr>
        </p:nvGraphicFramePr>
        <p:xfrm>
          <a:off x="394317" y="2438184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72183830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81336825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59042565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597196795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53019707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27764662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10401590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5654849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82672371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81146194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x=85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08353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888A1916-4CEF-48B1-AA24-41115B321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39145"/>
              </p:ext>
            </p:extLst>
          </p:nvPr>
        </p:nvGraphicFramePr>
        <p:xfrm>
          <a:off x="394317" y="4018410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272183830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81336825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59042565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597196795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53019707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27764662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10401590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56548490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82672371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81146194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0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60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4EF956-9157-4913-8860-E4395675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30" y="6889858"/>
            <a:ext cx="10515600" cy="2852737"/>
          </a:xfrm>
        </p:spPr>
        <p:txBody>
          <a:bodyPr/>
          <a:lstStyle/>
          <a:p>
            <a:endParaRPr lang="vi-VN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C597E50-41D6-4D95-90EA-09F01D9E0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667129"/>
          </a:xfrm>
        </p:spPr>
        <p:txBody>
          <a:bodyPr/>
          <a:lstStyle/>
          <a:p>
            <a:r>
              <a:rPr lang="vi-VN" b="1" dirty="0" err="1">
                <a:solidFill>
                  <a:schemeClr val="tx1"/>
                </a:solidFill>
              </a:rPr>
              <a:t>Bước</a:t>
            </a:r>
            <a:r>
              <a:rPr lang="vi-VN" b="1" dirty="0">
                <a:solidFill>
                  <a:schemeClr val="tx1"/>
                </a:solidFill>
              </a:rPr>
              <a:t> 6: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A[6] </a:t>
            </a:r>
            <a:r>
              <a:rPr lang="vi-VN" dirty="0" err="1">
                <a:solidFill>
                  <a:schemeClr val="tx1"/>
                </a:solidFill>
              </a:rPr>
              <a:t>vào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[0,5] </a:t>
            </a:r>
            <a:r>
              <a:rPr lang="vi-VN" dirty="0" err="1">
                <a:solidFill>
                  <a:schemeClr val="tx1"/>
                </a:solidFill>
              </a:rPr>
              <a:t>đã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 sao cho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[0,6]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0             1                2                3             4                5            </a:t>
            </a:r>
            <a:r>
              <a:rPr lang="vi-VN" sz="1800" dirty="0" err="1">
                <a:solidFill>
                  <a:srgbClr val="FF0000"/>
                </a:solidFill>
              </a:rPr>
              <a:t>pos</a:t>
            </a:r>
            <a:r>
              <a:rPr lang="vi-VN" sz="1800" dirty="0">
                <a:solidFill>
                  <a:srgbClr val="FF0000"/>
                </a:solidFill>
              </a:rPr>
              <a:t>=6</a:t>
            </a:r>
            <a:r>
              <a:rPr lang="vi-VN" sz="1800" dirty="0">
                <a:solidFill>
                  <a:schemeClr val="tx1"/>
                </a:solidFill>
              </a:rPr>
              <a:t>          7              8                9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Xét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các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trong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[0,5] </a:t>
            </a:r>
            <a:r>
              <a:rPr lang="vi-VN" dirty="0" err="1">
                <a:solidFill>
                  <a:schemeClr val="tx1"/>
                </a:solidFill>
              </a:rPr>
              <a:t>nếu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giá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lớn</a:t>
            </a:r>
            <a:r>
              <a:rPr lang="vi-VN" dirty="0">
                <a:solidFill>
                  <a:schemeClr val="tx1"/>
                </a:solidFill>
              </a:rPr>
              <a:t> hơn x </a:t>
            </a:r>
            <a:r>
              <a:rPr lang="vi-VN" dirty="0" err="1">
                <a:solidFill>
                  <a:schemeClr val="tx1"/>
                </a:solidFill>
              </a:rPr>
              <a:t>thì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dời</a:t>
            </a:r>
            <a:r>
              <a:rPr lang="vi-VN" dirty="0">
                <a:solidFill>
                  <a:schemeClr val="tx1"/>
                </a:solidFill>
              </a:rPr>
              <a:t> sang </a:t>
            </a:r>
            <a:r>
              <a:rPr lang="vi-VN" dirty="0" err="1">
                <a:solidFill>
                  <a:schemeClr val="tx1"/>
                </a:solidFill>
              </a:rPr>
              <a:t>phải</a:t>
            </a:r>
            <a:r>
              <a:rPr lang="vi-VN" dirty="0">
                <a:solidFill>
                  <a:schemeClr val="tx1"/>
                </a:solidFill>
              </a:rPr>
              <a:t> 1 </a:t>
            </a:r>
            <a:r>
              <a:rPr lang="vi-VN" dirty="0" err="1">
                <a:solidFill>
                  <a:schemeClr val="tx1"/>
                </a:solidFill>
              </a:rPr>
              <a:t>vị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trí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0                1             2               3               4                5                6               7              8                 9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quả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được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[0,6]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0             1               2               3               4               5                6               7               8               9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8C548F52-403B-4F04-B619-A08717935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16047"/>
              </p:ext>
            </p:extLst>
          </p:nvPr>
        </p:nvGraphicFramePr>
        <p:xfrm>
          <a:off x="445665" y="857959"/>
          <a:ext cx="10750865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66364680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86768960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03039037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87912764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3760831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21253258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58558707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9632356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17819809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6434259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73764"/>
                  </a:ext>
                </a:extLst>
              </a:tr>
            </a:tbl>
          </a:graphicData>
        </a:graphic>
      </p:graphicFrame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A740DB9F-3B7C-4306-895A-91D31A3F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62603"/>
              </p:ext>
            </p:extLst>
          </p:nvPr>
        </p:nvGraphicFramePr>
        <p:xfrm>
          <a:off x="445665" y="2411551"/>
          <a:ext cx="10750865" cy="468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85">
                  <a:extLst>
                    <a:ext uri="{9D8B030D-6E8A-4147-A177-3AD203B41FA5}">
                      <a16:colId xmlns:a16="http://schemas.microsoft.com/office/drawing/2014/main" val="66364680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386768960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03039037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879127649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3760831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4212532581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58558707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96323567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1178198093"/>
                    </a:ext>
                  </a:extLst>
                </a:gridCol>
                <a:gridCol w="1085620">
                  <a:extLst>
                    <a:ext uri="{9D8B030D-6E8A-4147-A177-3AD203B41FA5}">
                      <a16:colId xmlns:a16="http://schemas.microsoft.com/office/drawing/2014/main" val="276434259"/>
                    </a:ext>
                  </a:extLst>
                </a:gridCol>
              </a:tblGrid>
              <a:tr h="468493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    x=10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73764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25645701-63E6-42C6-9FA9-8240BAE3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38809"/>
              </p:ext>
            </p:extLst>
          </p:nvPr>
        </p:nvGraphicFramePr>
        <p:xfrm>
          <a:off x="445665" y="3977957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663646807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867689603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030390379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879127649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3760831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4212532581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585587077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796323567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1178198093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276434259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    10</a:t>
                      </a: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7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10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93E66D-95A9-471C-AC30-73D43F23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3" y="6858000"/>
            <a:ext cx="10006922" cy="949263"/>
          </a:xfrm>
        </p:spPr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EABCC45-7749-4E41-8D9C-52B9BB47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089651"/>
          </a:xfrm>
        </p:spPr>
        <p:txBody>
          <a:bodyPr/>
          <a:lstStyle/>
          <a:p>
            <a:r>
              <a:rPr lang="vi-VN" b="1" dirty="0" err="1">
                <a:solidFill>
                  <a:schemeClr val="tx1"/>
                </a:solidFill>
              </a:rPr>
              <a:t>Bước</a:t>
            </a:r>
            <a:r>
              <a:rPr lang="vi-VN" b="1" dirty="0">
                <a:solidFill>
                  <a:schemeClr val="tx1"/>
                </a:solidFill>
              </a:rPr>
              <a:t> 7: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A[7] </a:t>
            </a:r>
            <a:r>
              <a:rPr lang="vi-VN" dirty="0" err="1">
                <a:solidFill>
                  <a:schemeClr val="tx1"/>
                </a:solidFill>
              </a:rPr>
              <a:t>vào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[0,6] </a:t>
            </a:r>
            <a:r>
              <a:rPr lang="vi-VN" dirty="0" err="1">
                <a:solidFill>
                  <a:schemeClr val="tx1"/>
                </a:solidFill>
              </a:rPr>
              <a:t>đã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 sao cho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[0,7]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   0              1                 2              3              4                5              6            </a:t>
            </a:r>
            <a:r>
              <a:rPr lang="vi-VN" sz="1800" dirty="0" err="1">
                <a:solidFill>
                  <a:srgbClr val="FF0000"/>
                </a:solidFill>
              </a:rPr>
              <a:t>pos</a:t>
            </a:r>
            <a:r>
              <a:rPr lang="vi-VN" sz="1800" dirty="0">
                <a:solidFill>
                  <a:srgbClr val="FF0000"/>
                </a:solidFill>
              </a:rPr>
              <a:t>=7</a:t>
            </a:r>
            <a:r>
              <a:rPr lang="vi-VN" sz="1800" dirty="0">
                <a:solidFill>
                  <a:schemeClr val="tx1"/>
                </a:solidFill>
              </a:rPr>
              <a:t>           8               9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Xét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các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trong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[0,6] </a:t>
            </a:r>
            <a:r>
              <a:rPr lang="vi-VN" dirty="0" err="1">
                <a:solidFill>
                  <a:schemeClr val="tx1"/>
                </a:solidFill>
              </a:rPr>
              <a:t>nếu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giá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lớn</a:t>
            </a:r>
            <a:r>
              <a:rPr lang="vi-VN" dirty="0">
                <a:solidFill>
                  <a:schemeClr val="tx1"/>
                </a:solidFill>
              </a:rPr>
              <a:t> hơn x </a:t>
            </a:r>
            <a:r>
              <a:rPr lang="vi-VN" dirty="0" err="1">
                <a:solidFill>
                  <a:schemeClr val="tx1"/>
                </a:solidFill>
              </a:rPr>
              <a:t>thì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dời</a:t>
            </a:r>
            <a:r>
              <a:rPr lang="vi-VN" dirty="0">
                <a:solidFill>
                  <a:schemeClr val="tx1"/>
                </a:solidFill>
              </a:rPr>
              <a:t> sang </a:t>
            </a:r>
            <a:r>
              <a:rPr lang="vi-VN" dirty="0" err="1">
                <a:solidFill>
                  <a:schemeClr val="tx1"/>
                </a:solidFill>
              </a:rPr>
              <a:t>phải</a:t>
            </a:r>
            <a:r>
              <a:rPr lang="vi-VN" dirty="0">
                <a:solidFill>
                  <a:schemeClr val="tx1"/>
                </a:solidFill>
              </a:rPr>
              <a:t> 1 </a:t>
            </a:r>
            <a:r>
              <a:rPr lang="vi-VN" dirty="0" err="1">
                <a:solidFill>
                  <a:schemeClr val="tx1"/>
                </a:solidFill>
              </a:rPr>
              <a:t>vị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trí</a:t>
            </a:r>
            <a:r>
              <a:rPr lang="vi-VN" dirty="0">
                <a:solidFill>
                  <a:schemeClr val="tx1"/>
                </a:solidFill>
              </a:rPr>
              <a:t>.</a:t>
            </a:r>
            <a:endParaRPr lang="vi-VN" sz="1800" b="1" dirty="0">
              <a:solidFill>
                <a:schemeClr val="tx1"/>
              </a:solidFill>
            </a:endParaRPr>
          </a:p>
          <a:p>
            <a:r>
              <a:rPr lang="vi-VN" sz="1800" dirty="0">
                <a:solidFill>
                  <a:schemeClr val="tx1"/>
                </a:solidFill>
              </a:rPr>
              <a:t>               0              1                2               3              4               5              6                7              8                9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quả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được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[0,7]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   0               1                2                3            4                5               6                7             8               9</a:t>
            </a: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710AD1AC-53F5-4405-9E96-74A9832E1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38811"/>
              </p:ext>
            </p:extLst>
          </p:nvPr>
        </p:nvGraphicFramePr>
        <p:xfrm>
          <a:off x="639193" y="840203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47626011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2557164338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605144059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509234433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244243264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2370931589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3637503912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384900767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084265661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464789889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23557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0BCF3F2A-3B80-4351-9256-A19900CCF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46557"/>
              </p:ext>
            </p:extLst>
          </p:nvPr>
        </p:nvGraphicFramePr>
        <p:xfrm>
          <a:off x="639192" y="2384919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47626011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2557164338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605144059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509234433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244243264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2370931589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3637503912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384900767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084265661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464789889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x=100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23557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D91CE203-1313-4FA9-BD75-25516E6B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92993"/>
              </p:ext>
            </p:extLst>
          </p:nvPr>
        </p:nvGraphicFramePr>
        <p:xfrm>
          <a:off x="639191" y="4004588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47626011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2557164338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605144059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509234433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244243264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2370931589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3637503912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384900767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084265661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464789889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6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A81656-200F-4B5C-BF7E-35C0F862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96" y="6858000"/>
            <a:ext cx="10515600" cy="2852737"/>
          </a:xfrm>
        </p:spPr>
        <p:txBody>
          <a:bodyPr/>
          <a:lstStyle/>
          <a:p>
            <a:endParaRPr lang="vi-VN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78C991F-B486-4FED-B7B5-84DC7D19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454065"/>
          </a:xfrm>
        </p:spPr>
        <p:txBody>
          <a:bodyPr/>
          <a:lstStyle/>
          <a:p>
            <a:r>
              <a:rPr lang="vi-VN" b="1" dirty="0" err="1">
                <a:solidFill>
                  <a:schemeClr val="tx1"/>
                </a:solidFill>
              </a:rPr>
              <a:t>Bước</a:t>
            </a:r>
            <a:r>
              <a:rPr lang="vi-VN" b="1" dirty="0">
                <a:solidFill>
                  <a:schemeClr val="tx1"/>
                </a:solidFill>
              </a:rPr>
              <a:t> 8: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A[8] </a:t>
            </a:r>
            <a:r>
              <a:rPr lang="vi-VN" dirty="0" err="1">
                <a:solidFill>
                  <a:schemeClr val="tx1"/>
                </a:solidFill>
              </a:rPr>
              <a:t>vào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[0,7] </a:t>
            </a:r>
            <a:r>
              <a:rPr lang="vi-VN" dirty="0" err="1">
                <a:solidFill>
                  <a:schemeClr val="tx1"/>
                </a:solidFill>
              </a:rPr>
              <a:t>đã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 sao cho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[0,8]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  0              1                 2               3              4                5              6               7            </a:t>
            </a:r>
            <a:r>
              <a:rPr lang="vi-VN" sz="1800" dirty="0" err="1">
                <a:solidFill>
                  <a:srgbClr val="FF0000"/>
                </a:solidFill>
              </a:rPr>
              <a:t>pos</a:t>
            </a:r>
            <a:r>
              <a:rPr lang="vi-VN" sz="1800" dirty="0">
                <a:solidFill>
                  <a:srgbClr val="FF0000"/>
                </a:solidFill>
              </a:rPr>
              <a:t>=8          </a:t>
            </a:r>
            <a:r>
              <a:rPr lang="vi-VN" sz="1800" dirty="0">
                <a:solidFill>
                  <a:schemeClr val="tx1"/>
                </a:solidFill>
              </a:rPr>
              <a:t>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Xét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các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trong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[0,7] </a:t>
            </a:r>
            <a:r>
              <a:rPr lang="vi-VN" dirty="0" err="1">
                <a:solidFill>
                  <a:schemeClr val="tx1"/>
                </a:solidFill>
              </a:rPr>
              <a:t>nếu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giá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lớn</a:t>
            </a:r>
            <a:r>
              <a:rPr lang="vi-VN" dirty="0">
                <a:solidFill>
                  <a:schemeClr val="tx1"/>
                </a:solidFill>
              </a:rPr>
              <a:t> hơn x </a:t>
            </a:r>
            <a:r>
              <a:rPr lang="vi-VN" dirty="0" err="1">
                <a:solidFill>
                  <a:schemeClr val="tx1"/>
                </a:solidFill>
              </a:rPr>
              <a:t>thì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dời</a:t>
            </a:r>
            <a:r>
              <a:rPr lang="vi-VN" dirty="0">
                <a:solidFill>
                  <a:schemeClr val="tx1"/>
                </a:solidFill>
              </a:rPr>
              <a:t> sang </a:t>
            </a:r>
            <a:r>
              <a:rPr lang="vi-VN" dirty="0" err="1">
                <a:solidFill>
                  <a:schemeClr val="tx1"/>
                </a:solidFill>
              </a:rPr>
              <a:t>phải</a:t>
            </a:r>
            <a:r>
              <a:rPr lang="vi-VN" dirty="0">
                <a:solidFill>
                  <a:schemeClr val="tx1"/>
                </a:solidFill>
              </a:rPr>
              <a:t> 1 </a:t>
            </a:r>
            <a:r>
              <a:rPr lang="vi-VN" dirty="0" err="1">
                <a:solidFill>
                  <a:schemeClr val="tx1"/>
                </a:solidFill>
              </a:rPr>
              <a:t>vị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trí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  0               1                 2              3               4               5               6               7               8              9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quả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được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[0,8]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   0              1                 2             3                4              5               6                7              8                9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BBDD7ADB-1040-41EE-8A0C-B41FAF653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36564"/>
              </p:ext>
            </p:extLst>
          </p:nvPr>
        </p:nvGraphicFramePr>
        <p:xfrm>
          <a:off x="616565" y="893469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1573016314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756247705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383497590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676056263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910327559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3824226829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3626013459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4065674663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1201539989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1421899498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96307"/>
                  </a:ext>
                </a:extLst>
              </a:tr>
            </a:tbl>
          </a:graphicData>
        </a:graphic>
      </p:graphicFrame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D85E175D-AC90-484A-9BCF-9CC8B9C4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20344"/>
              </p:ext>
            </p:extLst>
          </p:nvPr>
        </p:nvGraphicFramePr>
        <p:xfrm>
          <a:off x="616564" y="2491450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1573016314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756247705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383497590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676056263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910327559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3824226829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3626013459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4065674663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1201539989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1421899498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x=90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96307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322F2976-A12D-4FBE-9DAC-36F16B5C3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10833"/>
              </p:ext>
            </p:extLst>
          </p:nvPr>
        </p:nvGraphicFramePr>
        <p:xfrm>
          <a:off x="616564" y="4004263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1573016314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756247705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383497590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676056263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910327559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3824226829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3626013459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4065674663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1201539989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1421899498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9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41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09A0C2-CD12-447C-BC60-357D751C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77" y="6858000"/>
            <a:ext cx="10515600" cy="2852737"/>
          </a:xfrm>
        </p:spPr>
        <p:txBody>
          <a:bodyPr/>
          <a:lstStyle/>
          <a:p>
            <a:endParaRPr lang="vi-VN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EC183BA-F12D-4E74-ABB8-8C854B4D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729273"/>
          </a:xfrm>
        </p:spPr>
        <p:txBody>
          <a:bodyPr/>
          <a:lstStyle/>
          <a:p>
            <a:r>
              <a:rPr lang="vi-VN" b="1" dirty="0" err="1">
                <a:solidFill>
                  <a:schemeClr val="tx1"/>
                </a:solidFill>
              </a:rPr>
              <a:t>Bước</a:t>
            </a:r>
            <a:r>
              <a:rPr lang="vi-VN" b="1" dirty="0">
                <a:solidFill>
                  <a:schemeClr val="tx1"/>
                </a:solidFill>
              </a:rPr>
              <a:t> 9: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A[9] </a:t>
            </a:r>
            <a:r>
              <a:rPr lang="vi-VN" dirty="0" err="1">
                <a:solidFill>
                  <a:schemeClr val="tx1"/>
                </a:solidFill>
              </a:rPr>
              <a:t>vào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[0,8] </a:t>
            </a:r>
            <a:r>
              <a:rPr lang="vi-VN" dirty="0" err="1">
                <a:solidFill>
                  <a:schemeClr val="tx1"/>
                </a:solidFill>
              </a:rPr>
              <a:t>đã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 sao cho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[0,9]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 0               1                2              3              4                 5              6               7              8            </a:t>
            </a:r>
            <a:r>
              <a:rPr lang="vi-VN" sz="1800" dirty="0" err="1">
                <a:solidFill>
                  <a:srgbClr val="FF0000"/>
                </a:solidFill>
              </a:rPr>
              <a:t>pos</a:t>
            </a:r>
            <a:r>
              <a:rPr lang="vi-VN" sz="1800" dirty="0">
                <a:solidFill>
                  <a:srgbClr val="FF0000"/>
                </a:solidFill>
              </a:rPr>
              <a:t>=9</a:t>
            </a:r>
          </a:p>
          <a:p>
            <a:endParaRPr lang="vi-VN" sz="1800" b="1" dirty="0">
              <a:solidFill>
                <a:srgbClr val="FF0000"/>
              </a:solidFill>
            </a:endParaRPr>
          </a:p>
          <a:p>
            <a:endParaRPr lang="vi-VN" sz="1800" b="1" dirty="0">
              <a:solidFill>
                <a:srgbClr val="FF0000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Xét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các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trong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[0,8] </a:t>
            </a:r>
            <a:r>
              <a:rPr lang="vi-VN" dirty="0" err="1">
                <a:solidFill>
                  <a:schemeClr val="tx1"/>
                </a:solidFill>
              </a:rPr>
              <a:t>nếu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tử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giá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lớn</a:t>
            </a:r>
            <a:r>
              <a:rPr lang="vi-VN" dirty="0">
                <a:solidFill>
                  <a:schemeClr val="tx1"/>
                </a:solidFill>
              </a:rPr>
              <a:t> hơn x </a:t>
            </a:r>
            <a:r>
              <a:rPr lang="vi-VN" dirty="0" err="1">
                <a:solidFill>
                  <a:schemeClr val="tx1"/>
                </a:solidFill>
              </a:rPr>
              <a:t>thì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dời</a:t>
            </a:r>
            <a:r>
              <a:rPr lang="vi-VN" dirty="0">
                <a:solidFill>
                  <a:schemeClr val="tx1"/>
                </a:solidFill>
              </a:rPr>
              <a:t> sang </a:t>
            </a:r>
            <a:r>
              <a:rPr lang="vi-VN" dirty="0" err="1">
                <a:solidFill>
                  <a:schemeClr val="tx1"/>
                </a:solidFill>
              </a:rPr>
              <a:t>phải</a:t>
            </a:r>
            <a:r>
              <a:rPr lang="vi-VN" dirty="0">
                <a:solidFill>
                  <a:schemeClr val="tx1"/>
                </a:solidFill>
              </a:rPr>
              <a:t> 1 </a:t>
            </a:r>
            <a:r>
              <a:rPr lang="vi-VN" dirty="0" err="1">
                <a:solidFill>
                  <a:schemeClr val="tx1"/>
                </a:solidFill>
              </a:rPr>
              <a:t>vị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trí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 0               1                2              3               4                5              6               7                8               9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quả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chèn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được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[0,9] </a:t>
            </a:r>
            <a:r>
              <a:rPr lang="vi-VN" dirty="0" err="1">
                <a:solidFill>
                  <a:schemeClr val="tx1"/>
                </a:solidFill>
              </a:rPr>
              <a:t>có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thứ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tự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r>
              <a:rPr lang="vi-VN" sz="1800" dirty="0">
                <a:solidFill>
                  <a:schemeClr val="tx1"/>
                </a:solidFill>
              </a:rPr>
              <a:t>             0               1                2               3               4               5              6                7               8               9</a:t>
            </a:r>
          </a:p>
          <a:p>
            <a:endParaRPr lang="vi-VN" sz="1800" dirty="0">
              <a:solidFill>
                <a:schemeClr val="tx1"/>
              </a:solidFill>
            </a:endParaRPr>
          </a:p>
          <a:p>
            <a:endParaRPr lang="vi-VN" sz="1800" dirty="0">
              <a:solidFill>
                <a:schemeClr val="tx1"/>
              </a:solidFill>
            </a:endParaRPr>
          </a:p>
          <a:p>
            <a:r>
              <a:rPr lang="vi-VN" b="1" dirty="0" err="1">
                <a:solidFill>
                  <a:schemeClr val="tx1"/>
                </a:solidFill>
              </a:rPr>
              <a:t>Bước</a:t>
            </a:r>
            <a:r>
              <a:rPr lang="vi-VN" b="1" dirty="0">
                <a:solidFill>
                  <a:schemeClr val="tx1"/>
                </a:solidFill>
              </a:rPr>
              <a:t> 10: </a:t>
            </a:r>
            <a:r>
              <a:rPr lang="vi-VN" dirty="0" err="1">
                <a:solidFill>
                  <a:schemeClr val="tx1"/>
                </a:solidFill>
              </a:rPr>
              <a:t>Dãy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sắp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xếp</a:t>
            </a:r>
            <a:r>
              <a:rPr lang="vi-VN" dirty="0">
                <a:solidFill>
                  <a:schemeClr val="tx1"/>
                </a:solidFill>
              </a:rPr>
              <a:t>. </a:t>
            </a:r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thúc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thuật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toán</a:t>
            </a:r>
            <a:r>
              <a:rPr lang="vi-VN" dirty="0">
                <a:solidFill>
                  <a:schemeClr val="tx1"/>
                </a:solidFill>
              </a:rPr>
              <a:t>.</a:t>
            </a:r>
            <a:endParaRPr lang="vi-V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594C7132-CDCA-4A15-B2A4-F26933C09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31123"/>
              </p:ext>
            </p:extLst>
          </p:nvPr>
        </p:nvGraphicFramePr>
        <p:xfrm>
          <a:off x="503377" y="884592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1999194641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2513849247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4048519418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3813039731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982378118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1162101151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1035667420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264300840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1816132789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3904647675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174842"/>
                  </a:ext>
                </a:extLst>
              </a:tr>
            </a:tbl>
          </a:graphicData>
        </a:graphic>
      </p:graphicFrame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D9459A43-BBE2-4225-BFF7-5E141839A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56164"/>
              </p:ext>
            </p:extLst>
          </p:nvPr>
        </p:nvGraphicFramePr>
        <p:xfrm>
          <a:off x="503377" y="2438184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1999194641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2513849247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4048519418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3813039731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982378118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1162101151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1035667420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264300840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1816132789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3904647675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x=60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174842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93782482-6DC0-4F86-991A-1765B106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73430"/>
              </p:ext>
            </p:extLst>
          </p:nvPr>
        </p:nvGraphicFramePr>
        <p:xfrm>
          <a:off x="503376" y="3991776"/>
          <a:ext cx="10750861" cy="4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18">
                  <a:extLst>
                    <a:ext uri="{9D8B030D-6E8A-4147-A177-3AD203B41FA5}">
                      <a16:colId xmlns:a16="http://schemas.microsoft.com/office/drawing/2014/main" val="1999194641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2513849247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4048519418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3813039731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982378118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1162101151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1035667420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264300840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1816132789"/>
                    </a:ext>
                  </a:extLst>
                </a:gridCol>
                <a:gridCol w="1075982">
                  <a:extLst>
                    <a:ext uri="{9D8B030D-6E8A-4147-A177-3AD203B41FA5}">
                      <a16:colId xmlns:a16="http://schemas.microsoft.com/office/drawing/2014/main" val="3904647675"/>
                    </a:ext>
                  </a:extLst>
                </a:gridCol>
              </a:tblGrid>
              <a:tr h="468494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vi-VN" b="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1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73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1487</Words>
  <Application>Microsoft Office PowerPoint</Application>
  <PresentationFormat>Màn hình rộng</PresentationFormat>
  <Paragraphs>366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Chủ đề Office</vt:lpstr>
      <vt:lpstr>THUẬT TOÁN SẮP XẾP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SẮP XẾP</dc:title>
  <dc:creator>Trần Trung Tín</dc:creator>
  <cp:lastModifiedBy>Trần Trung Tín</cp:lastModifiedBy>
  <cp:revision>21</cp:revision>
  <dcterms:created xsi:type="dcterms:W3CDTF">2020-06-26T14:54:27Z</dcterms:created>
  <dcterms:modified xsi:type="dcterms:W3CDTF">2020-06-27T03:53:08Z</dcterms:modified>
</cp:coreProperties>
</file>