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6" r:id="rId3"/>
    <p:sldId id="290" r:id="rId4"/>
    <p:sldId id="291" r:id="rId5"/>
    <p:sldId id="282" r:id="rId6"/>
    <p:sldId id="293" r:id="rId7"/>
    <p:sldId id="292" r:id="rId8"/>
    <p:sldId id="277" r:id="rId9"/>
    <p:sldId id="278" r:id="rId10"/>
    <p:sldId id="280" r:id="rId11"/>
    <p:sldId id="294" r:id="rId12"/>
    <p:sldId id="283" r:id="rId13"/>
    <p:sldId id="285" r:id="rId1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178057-9890-4972-AD04-FE41BFE73C2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2021/3/26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4FE758-9082-4166-BA81-012291D913CB}" type="datetime1">
              <a:rPr lang="zh-CN" altLang="en-US" smtClean="0"/>
              <a:pPr/>
              <a:t>2021/3/26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E60DC36-8EFA-4378-9855-E019C55AC47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51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851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216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967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031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5A31EF-B9B9-409B-BBF0-B345AB28EDB0}" type="datetime1">
              <a:rPr lang="zh-CN" altLang="en-US" noProof="0" smtClean="0"/>
              <a:t>2021/3/26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08C40-4C8D-4FFE-ACD0-E62DF1F5BBC0}" type="datetime1">
              <a:rPr lang="zh-CN" altLang="en-US" noProof="0" smtClean="0"/>
              <a:t>2021/3/26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A4F6AD-10C8-4BA0-8CFC-75631B46EB59}" type="datetime1">
              <a:rPr lang="zh-CN" altLang="en-US" noProof="0" smtClean="0"/>
              <a:t>2021/3/26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753A00-A173-4B35-8570-B0BE56E0F143}" type="datetime1">
              <a:rPr lang="zh-CN" altLang="en-US" noProof="0" smtClean="0"/>
              <a:t>2021/3/26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E2D4FE-02B9-46D7-8257-25A9AEF3A147}" type="datetime1">
              <a:rPr lang="zh-CN" altLang="en-US" noProof="0" smtClean="0"/>
              <a:t>2021/3/26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04CFCD-E821-4DE3-A3DD-F74C44E68C62}" type="datetime1">
              <a:rPr lang="zh-CN" altLang="en-US" noProof="0" smtClean="0"/>
              <a:t>2021/3/26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C2AFDC-0474-4D7D-BC9F-7654C848FF49}" type="datetime1">
              <a:rPr lang="zh-CN" altLang="en-US" noProof="0" smtClean="0"/>
              <a:t>2021/3/26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695206-47B0-4537-84D6-9B23D59A7E20}" type="datetime1">
              <a:rPr lang="zh-CN" altLang="en-US" noProof="0" smtClean="0"/>
              <a:t>2021/3/26</a:t>
            </a:fld>
            <a:endParaRPr lang="zh-CN" alt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0DAF0E-C112-4EF2-A85A-4730A92E27B4}" type="datetime1">
              <a:rPr lang="zh-CN" altLang="en-US" noProof="0" smtClean="0"/>
              <a:t>2021/3/26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AA47A5-5DE6-438E-BBF1-E7F2254BE3D3}" type="datetime1">
              <a:rPr lang="zh-CN" altLang="en-US" noProof="0" smtClean="0"/>
              <a:t>2021/3/26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ED034B-947A-455B-BAEF-24122D8FF58E}" type="datetime1">
              <a:rPr lang="zh-CN" altLang="en-US" noProof="0" smtClean="0"/>
              <a:t>2021/3/26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407DBA-2850-42B8-9337-287B2A36E393}" type="datetime1">
              <a:rPr lang="zh-CN" altLang="en-US" smtClean="0"/>
              <a:t>2021/3/26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6FEDF93-2BFD-41CA-ABC7-B039102F37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661993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zh-CN" altLang="en-US" b="1" dirty="0">
                <a:solidFill>
                  <a:schemeClr val="bg1"/>
                </a:solidFill>
              </a:rPr>
              <a:t>声纹识别签到系统</a:t>
            </a:r>
            <a:b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dirty="0">
              <a:solidFill>
                <a:schemeClr val="accent4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7" name="组 6" descr="图表图标。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任意多边形(F)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(F)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0" name="图片 9" descr="此图像是一个标有“24Slides”的图标。">
            <a:hlinkClick r:id="rId3"/>
            <a:extLst>
              <a:ext uri="{FF2B5EF4-FFF2-40B4-BE49-F238E27FC236}">
                <a16:creationId xmlns:a16="http://schemas.microsoft.com/office/drawing/2014/main" id="{D7D6377A-A12B-4809-B24A-008F2A7B6D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问题分析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：空心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圆：空心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圆：空心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圆：空心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圆：空心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圆：空心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长方形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425365" y="1862424"/>
            <a:ext cx="2003635" cy="469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应用场合下的环境比较嘈杂会严重影响识别效果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4" y="1595031"/>
            <a:ext cx="2428875" cy="469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数据采集时，如何提高精确度和采集率。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4" name="长方形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548564" y="1946157"/>
            <a:ext cx="2891576" cy="2258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录音的</a:t>
            </a:r>
            <a:r>
              <a:rPr lang="zh-CN" altLang="en-US" sz="1400" b="0" i="0" dirty="0">
                <a:solidFill>
                  <a:srgbClr val="404040"/>
                </a:solidFill>
                <a:effectLst/>
                <a:latin typeface="-apple-system"/>
              </a:rPr>
              <a:t>原始性、真实性和完整性检验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5" name="长方形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2044538" y="5093483"/>
            <a:ext cx="2428875" cy="2258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声纹比对数据库时的速度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6" name="长方形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2258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Independent or dependent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？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7" name="长方形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2258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特征提取的完整度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41" name="组 40" descr="一个图标，上面有人和对话气泡。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任意多边形(F)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(F)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53" name="组 52" descr="书籍图标。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长方形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(F)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(F)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(F)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(F)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(F)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长方形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(F)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(F)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(F)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长方形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(F)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(F)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长方形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(F)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(F)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70" name="任意多边形(F) 1671" descr="复选标记图标。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1" name="任意多边形(F) 3850" descr="闪电图标。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2" name="任意多边形(F) 3886" descr="表示搜索的放大镜图标。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73" name="组 72" descr="计算机监视器图标。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任意多边形(F)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(F)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(F)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(F)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(F)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问题分析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414295CD-0098-4CC1-9846-75C226A92ADE}"/>
              </a:ext>
            </a:extLst>
          </p:cNvPr>
          <p:cNvSpPr txBox="1"/>
          <p:nvPr/>
        </p:nvSpPr>
        <p:spPr>
          <a:xfrm>
            <a:off x="2820879" y="3173663"/>
            <a:ext cx="610339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检察机关经授权采用公安部物证鉴定中心制定的技术规范（第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次修改）。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高检院现执行标准具体文件编号：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①语音同一认定（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SPPD-A-1-2015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②录音的真实性检验（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SPPD-A-2-2015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③降噪及提高语音信噪比 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SPPD-A-3-2015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④语音人身分析（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SPPD-A-4-2015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⑤噪音分析 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SPPD-A-5-2015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）。</a:t>
            </a:r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47A8647-8895-4D4D-AEBA-C94B4FEDDF17}"/>
              </a:ext>
            </a:extLst>
          </p:cNvPr>
          <p:cNvSpPr txBox="1"/>
          <p:nvPr/>
        </p:nvSpPr>
        <p:spPr>
          <a:xfrm>
            <a:off x="2820879" y="1654863"/>
            <a:ext cx="61033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根据录音器材的记录方式不同，可以将录音分为模拟录音和数字录音，对应的剪辑分为模拟录音剪辑和数字录音剪辑。目前模拟录音和部分数字录音，其原始录音资料若经过剪辑处理，可以通过声谱仪（如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VS-99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计算机语音工作站、智能语音工作站）检测到其声谱特征的异常，从而确定录音资料是否经过剪辑处理。</a:t>
            </a:r>
          </a:p>
        </p:txBody>
      </p:sp>
    </p:spTree>
    <p:extLst>
      <p:ext uri="{BB962C8B-B14F-4D97-AF65-F5344CB8AC3E}">
        <p14:creationId xmlns:p14="http://schemas.microsoft.com/office/powerpoint/2010/main" val="85385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对比传统签到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：圆角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好的方面</a:t>
            </a:r>
          </a:p>
        </p:txBody>
      </p:sp>
      <p:sp>
        <p:nvSpPr>
          <p:cNvPr id="26" name="矩形：圆角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不好的方面</a:t>
            </a:r>
          </a:p>
        </p:txBody>
      </p:sp>
      <p:sp>
        <p:nvSpPr>
          <p:cNvPr id="27" name="矩形：圆角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外部</a:t>
            </a:r>
          </a:p>
        </p:txBody>
      </p:sp>
      <p:sp>
        <p:nvSpPr>
          <p:cNvPr id="28" name="矩形：圆角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内部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​​(S)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长方形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399" y="2496746"/>
            <a:ext cx="4162870" cy="1446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保证了签到的真实性，使真实出勤率高的同学相比出勤率低的同学有应得的更高的平时分，充分提高同学到教室上课的积极性和紧迫性。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提高了点名的工作效率，方便老师更好地进行学生出勤的检查监督，提高信息的及时性和汇总统计信息的准确性，减少了老师的劳动强度。</a:t>
            </a:r>
          </a:p>
        </p:txBody>
      </p:sp>
      <p:sp>
        <p:nvSpPr>
          <p:cNvPr id="40" name="长方形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嘈杂的环境中，声纹识别未必能快速有效地签到，相较而言，传统签到的速度一定更快，毕竟只需要点击签到按钮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当所有人都念同一个口令时，一个手机无疑会采集到多个相同内容的语音信号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1" name="长方形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随着技术的提升，有取代传统签到软件的可能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2" name="长方形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不满于现场同学大声签到的喧闹状况的老师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3" name="长方形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优势</a:t>
            </a:r>
          </a:p>
        </p:txBody>
      </p:sp>
      <p:sp>
        <p:nvSpPr>
          <p:cNvPr id="44" name="长方形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劣势</a:t>
            </a:r>
          </a:p>
        </p:txBody>
      </p:sp>
      <p:sp>
        <p:nvSpPr>
          <p:cNvPr id="45" name="长方形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商机</a:t>
            </a:r>
          </a:p>
        </p:txBody>
      </p:sp>
      <p:sp>
        <p:nvSpPr>
          <p:cNvPr id="46" name="长方形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威胁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菱形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菱形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zh-CN" altLang="en-US" sz="7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</a:t>
            </a:r>
            <a:endParaRPr lang="zh-CN" altLang="en-US" sz="7200" dirty="0">
              <a:solidFill>
                <a:schemeClr val="accent4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 descr="此图像是一个标有“24Slides”的图标。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形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形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</a:t>
            </a:r>
          </a:p>
        </p:txBody>
      </p:sp>
      <p:sp>
        <p:nvSpPr>
          <p:cNvPr id="16" name="矩形：圆角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规范</a:t>
            </a:r>
          </a:p>
        </p:txBody>
      </p:sp>
      <p:sp>
        <p:nvSpPr>
          <p:cNvPr id="15" name="椭圆形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：圆角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设计</a:t>
            </a:r>
          </a:p>
        </p:txBody>
      </p:sp>
      <p:sp>
        <p:nvSpPr>
          <p:cNvPr id="20" name="椭圆形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：圆角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开发</a:t>
            </a:r>
          </a:p>
        </p:txBody>
      </p:sp>
      <p:sp>
        <p:nvSpPr>
          <p:cNvPr id="22" name="椭圆形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矩形：圆角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分析</a:t>
            </a:r>
          </a:p>
        </p:txBody>
      </p:sp>
      <p:sp>
        <p:nvSpPr>
          <p:cNvPr id="26" name="椭圆形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：圆角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实施</a:t>
            </a:r>
          </a:p>
        </p:txBody>
      </p:sp>
      <p:sp>
        <p:nvSpPr>
          <p:cNvPr id="28" name="椭圆形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矩形：圆角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测试</a:t>
            </a:r>
          </a:p>
        </p:txBody>
      </p:sp>
      <p:sp>
        <p:nvSpPr>
          <p:cNvPr id="30" name="椭圆形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1" name="组 30" descr="带有条形图和线状图的图标。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任意多边形(F)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(F)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4" name="任意多边形(F) 1676" descr="复选框图标。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任意多边形(F) 4665" descr="图形图标。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6" name="组 35" descr="带有人类和齿轮的图标。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任意多边形(F)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(F)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39" name="组 38" descr="齿轮图标。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任意多边形(F)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(F)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2" name="任意多边形(F) 4346" descr="箱形图图标。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756D338-C301-494D-A686-A2F9969B548C}"/>
              </a:ext>
            </a:extLst>
          </p:cNvPr>
          <p:cNvSpPr txBox="1"/>
          <p:nvPr/>
        </p:nvSpPr>
        <p:spPr>
          <a:xfrm>
            <a:off x="246091" y="2396283"/>
            <a:ext cx="61033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准备文档编写，确定项目目标和系统整体框架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73346C2-DB3E-44D4-9575-ADC94F178653}"/>
              </a:ext>
            </a:extLst>
          </p:cNvPr>
          <p:cNvSpPr txBox="1"/>
          <p:nvPr/>
        </p:nvSpPr>
        <p:spPr>
          <a:xfrm>
            <a:off x="7097188" y="4270573"/>
            <a:ext cx="61033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主要由系统设计说明书确定，小组人员实时讨论修正方向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52AE042-37B4-4CA3-85EB-786648757810}"/>
              </a:ext>
            </a:extLst>
          </p:cNvPr>
          <p:cNvSpPr txBox="1"/>
          <p:nvPr/>
        </p:nvSpPr>
        <p:spPr>
          <a:xfrm>
            <a:off x="226636" y="4270573"/>
            <a:ext cx="6600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先进行数据采集，之后前后端开发同时进行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BB593AF-2923-4E46-9360-019D00A6F0F4}"/>
              </a:ext>
            </a:extLst>
          </p:cNvPr>
          <p:cNvSpPr txBox="1"/>
          <p:nvPr/>
        </p:nvSpPr>
        <p:spPr>
          <a:xfrm>
            <a:off x="246091" y="5972597"/>
            <a:ext cx="6600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前期进行模拟课堂试运行，测试成熟后寻找老师在真实课堂中配合运行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背景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内容占位符 2">
            <a:extLst>
              <a:ext uri="{FF2B5EF4-FFF2-40B4-BE49-F238E27FC236}">
                <a16:creationId xmlns:a16="http://schemas.microsoft.com/office/drawing/2014/main" id="{0836D7D1-7615-4D3B-BDE9-4B0919E69551}"/>
              </a:ext>
            </a:extLst>
          </p:cNvPr>
          <p:cNvSpPr txBox="1">
            <a:spLocks/>
          </p:cNvSpPr>
          <p:nvPr/>
        </p:nvSpPr>
        <p:spPr>
          <a:xfrm>
            <a:off x="2470613" y="2133600"/>
            <a:ext cx="7678274" cy="36974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川大老师上课期间，需要签到时用到了各种各样的上课签到软件，如爱课堂，雨课堂，超星学习通等。但都不能完全杜绝学生的代签行为。	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随着深度学习的大火，声纹门锁，电话身份确认等等应用迅速发展。结合大学生水签到现象进行联想，建立“声纹识别签到系统”，用学生在教室现场即时发出的声音进行身份认证，提高了签到对出勤率的准确把控，杜绝水签到的现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44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项目目标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36AD9A6-24FC-495A-A60A-E270D823931D}"/>
              </a:ext>
            </a:extLst>
          </p:cNvPr>
          <p:cNvSpPr txBox="1">
            <a:spLocks/>
          </p:cNvSpPr>
          <p:nvPr/>
        </p:nvSpPr>
        <p:spPr>
          <a:xfrm>
            <a:off x="1446659" y="2335932"/>
            <a:ext cx="3456384" cy="411628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通过声纹识别技术完成学生的上课签到，取代普遍使用的手机点击签到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5252566-5361-46BA-9160-665913FFC6F0}"/>
              </a:ext>
            </a:extLst>
          </p:cNvPr>
          <p:cNvSpPr txBox="1">
            <a:spLocks/>
          </p:cNvSpPr>
          <p:nvPr/>
        </p:nvSpPr>
        <p:spPr>
          <a:xfrm>
            <a:off x="5500067" y="1734716"/>
            <a:ext cx="5548933" cy="4116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近期目标：完成开发计划书，需求分析，系统设计说明书的前期准备文档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中期目标：完成整个声纹识别签到系统，能实现计划功能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远期目标：微信小程序上架，在实体课程中投入使用、试验</a:t>
            </a:r>
          </a:p>
        </p:txBody>
      </p:sp>
    </p:spTree>
    <p:extLst>
      <p:ext uri="{BB962C8B-B14F-4D97-AF65-F5344CB8AC3E}">
        <p14:creationId xmlns:p14="http://schemas.microsoft.com/office/powerpoint/2010/main" val="426434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应用场景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长方形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875751" y="2430130"/>
            <a:ext cx="4268298" cy="9568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基本事件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algn="ctr" rtl="0">
              <a:lnSpc>
                <a:spcPts val="19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学生录入声纹后，老师在每堂课设置签到口令，在签到时该系统能通过学生现场说出的口令，对比信息库中的声纹识别出学生的身份，完成此次签到。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6815383" y="2017908"/>
            <a:ext cx="4268298" cy="1687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声纹录入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签到</a:t>
            </a:r>
          </a:p>
          <a:p>
            <a:pPr rtl="0">
              <a:lnSpc>
                <a:spcPts val="19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每个用户（学生）能根据软件提示，说出指定内容，录入自己的声纹。</a:t>
            </a:r>
          </a:p>
          <a:p>
            <a:pPr rtl="0">
              <a:lnSpc>
                <a:spcPts val="19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用户（学生）说出用户（老师）现场设置的指令后，系统能比对声纹库中的信息识别用户（学生）身份，完成签到。</a:t>
            </a:r>
          </a:p>
          <a:p>
            <a:pPr rtl="0">
              <a:lnSpc>
                <a:spcPts val="19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3948358" y="4851028"/>
            <a:ext cx="4268298" cy="12005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注册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登录</a:t>
            </a:r>
          </a:p>
          <a:p>
            <a:pPr rtl="0">
              <a:lnSpc>
                <a:spcPts val="19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用户选择身份（老师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学生）后，注册并登录。	</a:t>
            </a:r>
          </a:p>
          <a:p>
            <a:pPr algn="ctr" rtl="0">
              <a:lnSpc>
                <a:spcPts val="19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签到表生成</a:t>
            </a:r>
          </a:p>
          <a:p>
            <a:pPr rtl="0">
              <a:lnSpc>
                <a:spcPts val="19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每节课签到完成后，用户（老师）客户端生成一个统计了签到情况的表格。</a:t>
            </a:r>
          </a:p>
        </p:txBody>
      </p:sp>
      <p:sp>
        <p:nvSpPr>
          <p:cNvPr id="15" name="任意多边形(F) 931" descr="折线图图标。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2900363" y="2017908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6" name="组 15" descr="此图像是显示四张纸的图标。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5976144" y="4362964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任意多边形(F)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(F)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23311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(F)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(F)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21" name="组 20" descr="该图像是一个显示了两张纸的图标。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8828881" y="1668631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任意多边形(F)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(F)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(F)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(F)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开发环境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(F) 931" descr="折线图图标。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2103036" y="1951206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6" name="组 15" descr="此图像是显示四张纸的图标。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5754202" y="4611539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任意多边形(F)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(F)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23311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(F)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(F)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21" name="组 20" descr="该图像是一个显示了两张纸的图标。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690015" y="1951206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任意多边形(F)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(F)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(F)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(F)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322E0D0F-7546-4EA1-817D-F239F067CC71}"/>
              </a:ext>
            </a:extLst>
          </p:cNvPr>
          <p:cNvSpPr txBox="1"/>
          <p:nvPr/>
        </p:nvSpPr>
        <p:spPr>
          <a:xfrm>
            <a:off x="3051699" y="2554056"/>
            <a:ext cx="61033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前端：微信开发者工具</a:t>
            </a:r>
          </a:p>
          <a:p>
            <a:pPr algn="just"/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操作系统：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Win10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系统</a:t>
            </a:r>
          </a:p>
          <a:p>
            <a:pPr algn="just"/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后端：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Keras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，基于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Theano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的一个深度学习框架，用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Python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语言编写（不确定，等待需求分析完成后确定）</a:t>
            </a:r>
          </a:p>
          <a:p>
            <a:pPr algn="just"/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数据库系统：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MySQL8.0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Navicat 11.0.8</a:t>
            </a:r>
          </a:p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客户端：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Android8.0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以上系统下的微信小程序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.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40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时间计划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(F) 931" descr="折线图图标。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1824037" y="246179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6" name="组 15" descr="此图像是显示四张纸的图标。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5647284" y="5023201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任意多边形(F)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(F)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23311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(F)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(F)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21" name="组 20" descr="该图像是一个显示了两张纸的图标。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690015" y="2745002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任意多边形(F)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(F)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(F)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(F)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F766D59F-C620-4C55-8F62-55883F5D4259}"/>
              </a:ext>
            </a:extLst>
          </p:cNvPr>
          <p:cNvSpPr txBox="1"/>
          <p:nvPr/>
        </p:nvSpPr>
        <p:spPr>
          <a:xfrm>
            <a:off x="2600070" y="1549049"/>
            <a:ext cx="610339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    4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5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号之前：</a:t>
            </a:r>
          </a:p>
          <a:p>
            <a:pPr marL="266700" indent="266700" algn="just"/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小组的文档编写人员需完成所有前期准备文档的编写。</a:t>
            </a:r>
          </a:p>
          <a:p>
            <a:pPr marL="266700" indent="266700" algn="just"/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组内讨论确认需求文档和系统设计文档</a:t>
            </a:r>
          </a:p>
          <a:p>
            <a:pPr marL="266700" indent="266700" algn="just"/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明确小组成员分工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266700" indent="266700" algn="just"/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algn="just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         5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1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号之前：</a:t>
            </a:r>
          </a:p>
          <a:p>
            <a:pPr algn="just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         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完成数据采集</a:t>
            </a:r>
          </a:p>
          <a:p>
            <a:pPr marL="266700" indent="266700" algn="just"/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初步完成前端界面设计，编写工作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266700" indent="266700" algn="just"/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algn="just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         5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15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号之前：</a:t>
            </a:r>
          </a:p>
          <a:p>
            <a:pPr algn="just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         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系统基本功能完成，前端界面完成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algn="just"/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algn="just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         5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20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号之前：</a:t>
            </a:r>
          </a:p>
          <a:p>
            <a:pPr algn="just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         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测试完成，在上课汇报前完成项目报告以及展示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ppt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9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梯形 77">
            <a:extLst>
              <a:ext uri="{FF2B5EF4-FFF2-40B4-BE49-F238E27FC236}">
                <a16:creationId xmlns:a16="http://schemas.microsoft.com/office/drawing/2014/main" id="{94BDA854-9BA6-47C3-970A-B33EFD642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4527" y="2406657"/>
            <a:ext cx="2477437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9" name="梯形 78">
            <a:extLst>
              <a:ext uri="{FF2B5EF4-FFF2-40B4-BE49-F238E27FC236}">
                <a16:creationId xmlns:a16="http://schemas.microsoft.com/office/drawing/2014/main" id="{6E16B25C-1C7F-4C87-8693-B371CAB29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690483" y="2406657"/>
            <a:ext cx="2477437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0" name="梯形 79">
            <a:extLst>
              <a:ext uri="{FF2B5EF4-FFF2-40B4-BE49-F238E27FC236}">
                <a16:creationId xmlns:a16="http://schemas.microsoft.com/office/drawing/2014/main" id="{4A668E9D-189C-45B9-9783-19CD08E82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857281" y="2406657"/>
            <a:ext cx="2477437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1" name="梯形 80">
            <a:extLst>
              <a:ext uri="{FF2B5EF4-FFF2-40B4-BE49-F238E27FC236}">
                <a16:creationId xmlns:a16="http://schemas.microsoft.com/office/drawing/2014/main" id="{51A0844C-C7B0-4A56-AD7C-0239A321D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003031" y="2385609"/>
            <a:ext cx="2519533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2" name="梯形 81">
            <a:extLst>
              <a:ext uri="{FF2B5EF4-FFF2-40B4-BE49-F238E27FC236}">
                <a16:creationId xmlns:a16="http://schemas.microsoft.com/office/drawing/2014/main" id="{F73337BD-DCC6-4885-9209-2A14CC6A4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193036" y="2406656"/>
            <a:ext cx="2477435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3" name="长方形 3">
            <a:extLst>
              <a:ext uri="{FF2B5EF4-FFF2-40B4-BE49-F238E27FC236}">
                <a16:creationId xmlns:a16="http://schemas.microsoft.com/office/drawing/2014/main" id="{4321C96F-84D7-4E43-AA5D-5037491A5120}"/>
              </a:ext>
            </a:extLst>
          </p:cNvPr>
          <p:cNvSpPr/>
          <p:nvPr/>
        </p:nvSpPr>
        <p:spPr>
          <a:xfrm>
            <a:off x="1108989" y="3344751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语音信号处理</a:t>
            </a:r>
          </a:p>
        </p:txBody>
      </p:sp>
      <p:sp>
        <p:nvSpPr>
          <p:cNvPr id="84" name="长方形 46">
            <a:extLst>
              <a:ext uri="{FF2B5EF4-FFF2-40B4-BE49-F238E27FC236}">
                <a16:creationId xmlns:a16="http://schemas.microsoft.com/office/drawing/2014/main" id="{93DCC7D8-F6AC-4AFF-8AF5-BDAFB9D2473F}"/>
              </a:ext>
            </a:extLst>
          </p:cNvPr>
          <p:cNvSpPr/>
          <p:nvPr/>
        </p:nvSpPr>
        <p:spPr>
          <a:xfrm>
            <a:off x="3273607" y="3344751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声纹特征提取</a:t>
            </a:r>
          </a:p>
        </p:txBody>
      </p:sp>
      <p:sp>
        <p:nvSpPr>
          <p:cNvPr id="85" name="长方形 47">
            <a:extLst>
              <a:ext uri="{FF2B5EF4-FFF2-40B4-BE49-F238E27FC236}">
                <a16:creationId xmlns:a16="http://schemas.microsoft.com/office/drawing/2014/main" id="{C3F7BACC-C871-4776-9913-890181C82086}"/>
              </a:ext>
            </a:extLst>
          </p:cNvPr>
          <p:cNvSpPr/>
          <p:nvPr/>
        </p:nvSpPr>
        <p:spPr>
          <a:xfrm>
            <a:off x="5409121" y="3344751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声纹建模</a:t>
            </a:r>
          </a:p>
        </p:txBody>
      </p:sp>
      <p:sp>
        <p:nvSpPr>
          <p:cNvPr id="86" name="长方形 48">
            <a:extLst>
              <a:ext uri="{FF2B5EF4-FFF2-40B4-BE49-F238E27FC236}">
                <a16:creationId xmlns:a16="http://schemas.microsoft.com/office/drawing/2014/main" id="{E5CC508D-C07F-45B4-BC44-A856389159B1}"/>
              </a:ext>
            </a:extLst>
          </p:cNvPr>
          <p:cNvSpPr/>
          <p:nvPr/>
        </p:nvSpPr>
        <p:spPr>
          <a:xfrm>
            <a:off x="7576998" y="334475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声纹比对</a:t>
            </a:r>
          </a:p>
        </p:txBody>
      </p:sp>
      <p:sp>
        <p:nvSpPr>
          <p:cNvPr id="87" name="长方形 49">
            <a:extLst>
              <a:ext uri="{FF2B5EF4-FFF2-40B4-BE49-F238E27FC236}">
                <a16:creationId xmlns:a16="http://schemas.microsoft.com/office/drawing/2014/main" id="{B13EFE3F-54BA-4084-8C77-5B484592CE3F}"/>
              </a:ext>
            </a:extLst>
          </p:cNvPr>
          <p:cNvSpPr/>
          <p:nvPr/>
        </p:nvSpPr>
        <p:spPr>
          <a:xfrm>
            <a:off x="9745955" y="334475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zh-CN" alt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判别决策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声纹识别系统框架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形 41">
            <a:extLst>
              <a:ext uri="{FF2B5EF4-FFF2-40B4-BE49-F238E27FC236}">
                <a16:creationId xmlns:a16="http://schemas.microsoft.com/office/drawing/2014/main" id="{A15FB45F-2A22-47B2-B8D5-BBE107D37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3590897" y="966097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声音建模</a:t>
            </a:r>
          </a:p>
        </p:txBody>
      </p:sp>
      <p:sp>
        <p:nvSpPr>
          <p:cNvPr id="50" name="椭圆形 41">
            <a:extLst>
              <a:ext uri="{FF2B5EF4-FFF2-40B4-BE49-F238E27FC236}">
                <a16:creationId xmlns:a16="http://schemas.microsoft.com/office/drawing/2014/main" id="{A4EEFC1A-E06B-4FE2-85F9-0C583C8FC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5178397" y="2635250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特征提取</a:t>
            </a:r>
          </a:p>
        </p:txBody>
      </p:sp>
      <p:sp>
        <p:nvSpPr>
          <p:cNvPr id="51" name="椭圆形 41">
            <a:extLst>
              <a:ext uri="{FF2B5EF4-FFF2-40B4-BE49-F238E27FC236}">
                <a16:creationId xmlns:a16="http://schemas.microsoft.com/office/drawing/2014/main" id="{5A4D3A59-A036-4BDA-A187-961767CFF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3637461" y="4747602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模型训练</a:t>
            </a:r>
          </a:p>
        </p:txBody>
      </p:sp>
      <p:sp>
        <p:nvSpPr>
          <p:cNvPr id="52" name="椭圆形 41">
            <a:extLst>
              <a:ext uri="{FF2B5EF4-FFF2-40B4-BE49-F238E27FC236}">
                <a16:creationId xmlns:a16="http://schemas.microsoft.com/office/drawing/2014/main" id="{378CA757-1BCB-4322-A1D9-B7D274F6C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6896599" y="4747602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声纹对比</a:t>
            </a:r>
          </a:p>
        </p:txBody>
      </p:sp>
      <p:sp>
        <p:nvSpPr>
          <p:cNvPr id="53" name="椭圆形 41">
            <a:extLst>
              <a:ext uri="{FF2B5EF4-FFF2-40B4-BE49-F238E27FC236}">
                <a16:creationId xmlns:a16="http://schemas.microsoft.com/office/drawing/2014/main" id="{39A32EAD-1B6E-45F4-BCE1-C93671F80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6765897" y="966097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声音验证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522DDDC-77AC-49EE-BCBC-0087C56727EB}"/>
              </a:ext>
            </a:extLst>
          </p:cNvPr>
          <p:cNvCxnSpPr>
            <a:cxnSpLocks noChangeAspect="1"/>
            <a:stCxn id="32" idx="4"/>
            <a:endCxn id="50" idx="2"/>
          </p:cNvCxnSpPr>
          <p:nvPr/>
        </p:nvCxnSpPr>
        <p:spPr>
          <a:xfrm>
            <a:off x="4384647" y="2553597"/>
            <a:ext cx="793750" cy="87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AA34F56-F909-483B-B519-BE295D666D53}"/>
              </a:ext>
            </a:extLst>
          </p:cNvPr>
          <p:cNvCxnSpPr>
            <a:cxnSpLocks noChangeAspect="1"/>
            <a:stCxn id="53" idx="4"/>
            <a:endCxn id="50" idx="6"/>
          </p:cNvCxnSpPr>
          <p:nvPr/>
        </p:nvCxnSpPr>
        <p:spPr>
          <a:xfrm flipH="1">
            <a:off x="6765897" y="2553597"/>
            <a:ext cx="793750" cy="87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30A81E8-9624-43DA-905C-DD8C23C8902B}"/>
              </a:ext>
            </a:extLst>
          </p:cNvPr>
          <p:cNvCxnSpPr>
            <a:cxnSpLocks noChangeAspect="1"/>
            <a:stCxn id="50" idx="2"/>
            <a:endCxn id="51" idx="0"/>
          </p:cNvCxnSpPr>
          <p:nvPr/>
        </p:nvCxnSpPr>
        <p:spPr>
          <a:xfrm flipH="1">
            <a:off x="4431211" y="3429000"/>
            <a:ext cx="747186" cy="131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1E7F938-02B3-46AD-8CB5-95F46BF5DEF1}"/>
              </a:ext>
            </a:extLst>
          </p:cNvPr>
          <p:cNvCxnSpPr>
            <a:cxnSpLocks noChangeAspect="1"/>
            <a:stCxn id="50" idx="6"/>
            <a:endCxn id="52" idx="0"/>
          </p:cNvCxnSpPr>
          <p:nvPr/>
        </p:nvCxnSpPr>
        <p:spPr>
          <a:xfrm>
            <a:off x="6765897" y="3429000"/>
            <a:ext cx="924452" cy="131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30183A1-E801-4C47-8592-50FE0DA1FF3F}"/>
              </a:ext>
            </a:extLst>
          </p:cNvPr>
          <p:cNvCxnSpPr>
            <a:cxnSpLocks noChangeAspect="1"/>
            <a:stCxn id="51" idx="6"/>
            <a:endCxn id="52" idx="2"/>
          </p:cNvCxnSpPr>
          <p:nvPr/>
        </p:nvCxnSpPr>
        <p:spPr>
          <a:xfrm>
            <a:off x="5224961" y="5541352"/>
            <a:ext cx="1671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2" descr="preview">
            <a:extLst>
              <a:ext uri="{FF2B5EF4-FFF2-40B4-BE49-F238E27FC236}">
                <a16:creationId xmlns:a16="http://schemas.microsoft.com/office/drawing/2014/main" id="{AB7A4FF1-7076-43AA-AB6B-79F79423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22" y="855297"/>
            <a:ext cx="10990956" cy="560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212ECFB-DCF3-4023-9ADD-3680D5706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792" y="2284699"/>
            <a:ext cx="6858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86_TF78455520" id="{4AE470DB-D5C1-4C65-BA40-518832E5445B}" vid="{07FF6017-F241-4564-8821-811B6AC40C8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项目分析，24 张幻灯片</Template>
  <TotalTime>156</TotalTime>
  <Words>972</Words>
  <Application>Microsoft Office PowerPoint</Application>
  <PresentationFormat>宽屏</PresentationFormat>
  <Paragraphs>124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-apple-system</vt:lpstr>
      <vt:lpstr>Microsoft YaHei UI</vt:lpstr>
      <vt:lpstr>Arial</vt:lpstr>
      <vt:lpstr>Segoe UI Light</vt:lpstr>
      <vt:lpstr>Office 主题</vt:lpstr>
      <vt:lpstr>声纹识别签到系统 </vt:lpstr>
      <vt:lpstr>项目分析幻灯片 2</vt:lpstr>
      <vt:lpstr>项目分析幻灯片 2</vt:lpstr>
      <vt:lpstr>项目分析幻灯片 2</vt:lpstr>
      <vt:lpstr>项目分析幻灯片 10</vt:lpstr>
      <vt:lpstr>项目分析幻灯片 10</vt:lpstr>
      <vt:lpstr>项目分析幻灯片 10</vt:lpstr>
      <vt:lpstr>项目分析幻灯片 3</vt:lpstr>
      <vt:lpstr>项目分析幻灯片 4</vt:lpstr>
      <vt:lpstr>项目分析幻灯片 6</vt:lpstr>
      <vt:lpstr>项目分析幻灯片 6</vt:lpstr>
      <vt:lpstr>项目分析幻灯片 8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项目分析 演示文稿</dc:title>
  <dc:creator>yuyi wang</dc:creator>
  <cp:lastModifiedBy> </cp:lastModifiedBy>
  <cp:revision>20</cp:revision>
  <dcterms:created xsi:type="dcterms:W3CDTF">2021-03-25T12:28:16Z</dcterms:created>
  <dcterms:modified xsi:type="dcterms:W3CDTF">2021-03-26T01:13:01Z</dcterms:modified>
</cp:coreProperties>
</file>