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3"/>
  </p:notesMasterIdLst>
  <p:handoutMasterIdLst>
    <p:handoutMasterId r:id="rId34"/>
  </p:handoutMasterIdLst>
  <p:sldIdLst>
    <p:sldId id="268" r:id="rId2"/>
    <p:sldId id="288" r:id="rId3"/>
    <p:sldId id="291" r:id="rId4"/>
    <p:sldId id="279" r:id="rId5"/>
    <p:sldId id="290" r:id="rId6"/>
    <p:sldId id="303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69" r:id="rId15"/>
    <p:sldId id="270" r:id="rId16"/>
    <p:sldId id="271" r:id="rId17"/>
    <p:sldId id="272" r:id="rId18"/>
    <p:sldId id="273" r:id="rId19"/>
    <p:sldId id="294" r:id="rId20"/>
    <p:sldId id="295" r:id="rId21"/>
    <p:sldId id="296" r:id="rId22"/>
    <p:sldId id="297" r:id="rId23"/>
    <p:sldId id="298" r:id="rId24"/>
    <p:sldId id="293" r:id="rId25"/>
    <p:sldId id="299" r:id="rId26"/>
    <p:sldId id="300" r:id="rId27"/>
    <p:sldId id="301" r:id="rId28"/>
    <p:sldId id="302" r:id="rId29"/>
    <p:sldId id="304" r:id="rId30"/>
    <p:sldId id="305" r:id="rId31"/>
    <p:sldId id="307" r:id="rId3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>
      <p:cViewPr varScale="1">
        <p:scale>
          <a:sx n="86" d="100"/>
          <a:sy n="86" d="100"/>
        </p:scale>
        <p:origin x="326" y="6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0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1203C-49AD-4710-BA71-D820B68728F7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2021/4/15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9D01AF-0267-46C4-95D4-1EC8159D4A92}" type="datetime1">
              <a:rPr lang="zh-CN" altLang="en-US" noProof="0" smtClean="0"/>
              <a:t>2021/4/15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105DB2-FD3E-441D-8B7E-7AE83ECE27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3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块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顶部图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长方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3" name="底部图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长方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长方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67A1C14-58F9-4483-8DFC-56117A2C0559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1700558-C5B6-4856-A3F8-357A22D7459F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7BD2B42-13D3-47E7-A08A-16BCE647AA36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8DC9E2-4972-4663-81A1-133D1C895091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BD0E98-950F-4253-936F-D619AE9042AC}" type="datetime1">
              <a:rPr lang="zh-CN" altLang="en-US" noProof="0" smtClean="0"/>
              <a:t>2021/4/15</a:t>
            </a:fld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408CDC4-AC1A-43F3-812E-20882330DA41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EB6738-3AF3-45F0-BC50-EDB496417290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496A226-FB64-4BC1-8D3D-F06FD70B556A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43D4B4-971E-4D6A-8680-2C41DC8C0A0B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部图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长方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B18505-7031-4799-825D-8369E80CA197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80FD74-E284-4E94-99D7-2346BE69CF21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400ED12-A873-4E9E-9C92-171C1A1590CF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部图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长方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顶部图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长方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长方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A9A6A39-E622-4251-866A-E86E449AD329}" type="datetime1">
              <a:rPr lang="zh-CN" altLang="en-US" noProof="0" smtClean="0"/>
              <a:t>2021/4/15</a:t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littlePS 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第九组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D31D-D531-4616-A18A-5678A98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③工具栏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A2B7-A1D9-46BA-A7EC-F26FA587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91" y="3777326"/>
            <a:ext cx="9143538" cy="3697465"/>
          </a:xfrm>
        </p:spPr>
        <p:txBody>
          <a:bodyPr/>
          <a:lstStyle/>
          <a:p>
            <a:r>
              <a:rPr lang="zh-CN" altLang="en-US" dirty="0"/>
              <a:t>点击按钮可以使用相应功能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1E810A-4F20-43BF-BADA-C6015FAE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76" y="1759993"/>
            <a:ext cx="4183743" cy="312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34F8FF-750E-41AC-96F6-EDA3CEC7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55" y="2201038"/>
            <a:ext cx="4808637" cy="35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157B70-978D-4B86-86D3-32C5524AB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2" y="2805230"/>
            <a:ext cx="9398886" cy="6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D31D-D531-4616-A18A-5678A98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④绘图区域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A2B7-A1D9-46BA-A7EC-F26FA587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绘图工作区域，也就是结果展示区域</a:t>
            </a:r>
            <a:endParaRPr lang="en-US" altLang="zh-CN" dirty="0"/>
          </a:p>
          <a:p>
            <a:r>
              <a:rPr lang="zh-CN" altLang="en-US" dirty="0"/>
              <a:t>所有操作在绘图区域执行和展现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0558B-B843-47EA-9E1C-8D54FB96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2687467"/>
            <a:ext cx="4993862" cy="3121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EC18E0-2319-464B-9CE0-A5CAA0384125}"/>
              </a:ext>
            </a:extLst>
          </p:cNvPr>
          <p:cNvCxnSpPr/>
          <p:nvPr/>
        </p:nvCxnSpPr>
        <p:spPr>
          <a:xfrm flipH="1" flipV="1">
            <a:off x="8182644" y="4581128"/>
            <a:ext cx="15841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D4296-77B0-4672-BA62-81B68066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⑤图层区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C86BE-DA91-404C-A490-E6A617BC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展示图层的上下层叠关系。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73894-EE50-431E-A8A6-4A41F2D0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2636912"/>
            <a:ext cx="1417443" cy="20499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7C7805-013C-4B0B-B170-909449A4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8" y="2636912"/>
            <a:ext cx="91447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2B64C-B8BA-4556-B776-0CF79DE4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模块二：特殊图像处理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E8EF-CF0E-420C-9EA2-017D2E34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转换</a:t>
            </a:r>
            <a:r>
              <a:rPr lang="en-US" altLang="zh-CN" dirty="0"/>
              <a:t>8-bit</a:t>
            </a:r>
            <a:r>
              <a:rPr lang="zh-CN" altLang="en-US" dirty="0"/>
              <a:t>灰度图像为</a:t>
            </a:r>
            <a:r>
              <a:rPr lang="en-US" altLang="zh-CN" dirty="0"/>
              <a:t>1-bit</a:t>
            </a:r>
            <a:r>
              <a:rPr lang="zh-CN" altLang="en-US" dirty="0"/>
              <a:t>二值图像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dithering </a:t>
            </a:r>
            <a:r>
              <a:rPr lang="zh-CN" altLang="en-US" dirty="0"/>
              <a:t>（抖动）、亮度分辨率与空间分辨率之间转换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图像增强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颜色模型转换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变长编码图像压缩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综合图像处理特效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4266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8-bit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灰度图像为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1-bit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二值图像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实现方法：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1.Single Threshold(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单阈值法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2.Multi threshold(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多阈值法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功能二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dithering 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（抖动）</a:t>
            </a:r>
          </a:p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亮度分辨率与空间分辨率之间转换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1.dither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2.ordered dither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sq-AL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有关详细信息</a:t>
            </a:r>
            <a:r>
              <a:rPr lang="sq-AL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列出位置或规范联系人（或其他相关文件）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图像增强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直方图统计以及显示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利用直方图进行均衡化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幂次变换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功能四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颜色模型转换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1.RGB to HSI and HSI to RGB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2.RGB to CMY and CMY to RGB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3.RGB to YCbCr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有关详细信息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列出位置或规范联系人（或其他相关文件）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功能五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颜色模型转换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1.RGB to HSI and HSI to RGB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2.RGB to CMY and CMY to RGB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3.RGB to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YCbCr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8781-89D5-419B-9582-ED16AC8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1AE0E-8B36-4DFC-B810-73E8071E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有损压缩算法值量化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均匀量化（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Uniform quantization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指把输入信号的取值域等间隔分割的量化。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 CR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的均匀量化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2.CR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改进的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IGS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的均匀量化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5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36D9B-196B-4D21-BDBA-F56C960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FCF66-D704-4B69-B377-1D1A9BA5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8675992" cy="3697465"/>
          </a:xfrm>
        </p:spPr>
        <p:txBody>
          <a:bodyPr/>
          <a:lstStyle/>
          <a:p>
            <a:r>
              <a:rPr lang="en-US" altLang="zh-CN" dirty="0"/>
              <a:t>Photoshop</a:t>
            </a:r>
            <a:r>
              <a:rPr lang="zh-CN" altLang="en-US" dirty="0"/>
              <a:t>软件收费而且功能复杂多样，不容易上手，而我们有时候只需要做一些简单的日常性的图像处理</a:t>
            </a:r>
            <a:endParaRPr lang="en-US" altLang="zh-CN" dirty="0"/>
          </a:p>
          <a:p>
            <a:r>
              <a:rPr lang="zh-CN" altLang="en-US" dirty="0"/>
              <a:t>相比于</a:t>
            </a:r>
            <a:r>
              <a:rPr lang="en-US" altLang="zh-CN" dirty="0"/>
              <a:t>PS</a:t>
            </a:r>
            <a:r>
              <a:rPr lang="zh-CN" altLang="en-US" dirty="0"/>
              <a:t>工作流程的繁琐，我们的</a:t>
            </a:r>
            <a:r>
              <a:rPr lang="en-US" altLang="zh-CN" dirty="0"/>
              <a:t>littlePS</a:t>
            </a:r>
            <a:r>
              <a:rPr lang="zh-CN" altLang="en-US" dirty="0"/>
              <a:t>有一定量的一键处理图像功能，如图像增强、颜色模型转换、变长编码图像压缩、综合图像处理特效等</a:t>
            </a:r>
            <a:endParaRPr lang="en-US" altLang="zh-CN" dirty="0"/>
          </a:p>
          <a:p>
            <a:r>
              <a:rPr lang="zh-CN" altLang="en-US" dirty="0"/>
              <a:t>本组通过做</a:t>
            </a:r>
            <a:r>
              <a:rPr lang="en-US" altLang="zh-CN" dirty="0"/>
              <a:t>littlePS</a:t>
            </a:r>
            <a:r>
              <a:rPr lang="zh-CN" altLang="en-US" dirty="0"/>
              <a:t>的过程，获取做实用软件项目的经验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0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8781-89D5-419B-9582-ED16AC8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1AE0E-8B36-4DFC-B810-73E8071E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有损压缩之变换编码之离散余弦变换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(Discrete Cosine Transform)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1.DCT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变化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DCT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8781-89D5-419B-9582-ED16AC8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1AE0E-8B36-4DFC-B810-73E8071E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图像模糊（平滑）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高斯模糊（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Gaussian Blur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方框模糊（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Box Blur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）也即盒式模糊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 Kawase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8781-89D5-419B-9582-ED16AC8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功能十一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1AE0E-8B36-4DFC-B810-73E8071E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7955912" cy="3697465"/>
          </a:xfrm>
        </p:spPr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图像浮雕：浮雕效果是将图像的变化部分突出的表现出来，而相同的颜色部分则被淡化掉，使图像出现纵深感，从而达到浮雕的效果。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基本可选方向浮雕：像素与周围八个像素差值确定方向</a:t>
            </a:r>
            <a:b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调和浮雕：像素与左上，左下，右上，右下四个方向差值确定新像素。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18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8781-89D5-419B-9582-ED16AC8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功能十二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1AE0E-8B36-4DFC-B810-73E8071E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边缘检测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1.sobel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2.prewitt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3.roberts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4.canny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B565-BB51-471C-9373-5EB3370B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模块三：基于深度学习的图像处理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1CB08-BF7E-4924-ABDE-B0ACE19D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1"/>
            <a:ext cx="8099928" cy="7319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超分辨率（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Super Resolution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）是从给定的低分辨率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(LR)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图像中恢复高分辨率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(HR)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图像的过程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EAE05-5845-4C8C-8A1C-53359E6F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3573016"/>
            <a:ext cx="4352345" cy="1741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7D4264-CB81-444B-8711-C4732C4B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3307690"/>
            <a:ext cx="3353939" cy="2272316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8D703E0-1565-4B49-9B9D-A6251910B41A}"/>
              </a:ext>
            </a:extLst>
          </p:cNvPr>
          <p:cNvSpPr txBox="1">
            <a:spLocks/>
          </p:cNvSpPr>
          <p:nvPr/>
        </p:nvSpPr>
        <p:spPr>
          <a:xfrm>
            <a:off x="7882332" y="2991446"/>
            <a:ext cx="1288844" cy="36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4D4D4D"/>
                </a:solidFill>
                <a:latin typeface="-apple-system"/>
                <a:ea typeface="+mn-ea"/>
              </a:rPr>
              <a:t>EDSR</a:t>
            </a:r>
            <a:endParaRPr lang="zh-CN" altLang="en-US" sz="1800" dirty="0">
              <a:solidFill>
                <a:srgbClr val="4D4D4D"/>
              </a:solidFill>
              <a:latin typeface="-apple-system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3D1A60-4F12-4717-BE28-7662B60B8874}"/>
              </a:ext>
            </a:extLst>
          </p:cNvPr>
          <p:cNvSpPr txBox="1"/>
          <p:nvPr/>
        </p:nvSpPr>
        <p:spPr>
          <a:xfrm flipH="1">
            <a:off x="2797976" y="3203684"/>
            <a:ext cx="864096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SRCNN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438371-141A-45B6-B75F-1B1DFD32CDC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406197" y="4443848"/>
            <a:ext cx="12642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88947131-541F-4777-80F7-D8ABEBD4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068" y="2865514"/>
            <a:ext cx="5015544" cy="27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3F744-CC53-4B40-BAE1-DEAAEBC9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1124744"/>
            <a:ext cx="2411296" cy="551656"/>
          </a:xfrm>
        </p:spPr>
        <p:txBody>
          <a:bodyPr/>
          <a:lstStyle/>
          <a:p>
            <a:r>
              <a:rPr lang="zh-CN" altLang="en-US" dirty="0"/>
              <a:t>非功能需求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45012-4423-4C83-A5B1-2AA748CA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803784" cy="3697465"/>
          </a:xfrm>
        </p:spPr>
        <p:txBody>
          <a:bodyPr/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非功能性需求是需求的一个重要组成部分，它同时也会影响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系统的架构设计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本系统的非功能性需求包括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可靠性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机密性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易用性、性能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1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C1DB-DA42-4EFF-8525-FFFB353B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176052"/>
            <a:ext cx="9143538" cy="1066800"/>
          </a:xfrm>
        </p:spPr>
        <p:txBody>
          <a:bodyPr/>
          <a:lstStyle/>
          <a:p>
            <a:r>
              <a:rPr lang="zh-CN" altLang="en-US" dirty="0"/>
              <a:t>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2A1DE-62BE-40E5-B17C-3E666909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2636912"/>
            <a:ext cx="9143538" cy="3697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对输入以及写入有一个严格的检查过程来防止数据异常。可以处理系统运行过程中出现的各种异常情况，如</a:t>
            </a:r>
            <a:r>
              <a:rPr lang="en-US" altLang="zh-CN" dirty="0">
                <a:latin typeface="+mj-ea"/>
                <a:ea typeface="+mj-ea"/>
              </a:rPr>
              <a:t>:</a:t>
            </a:r>
            <a:r>
              <a:rPr lang="zh-CN" altLang="en-US" dirty="0">
                <a:latin typeface="+mj-ea"/>
                <a:ea typeface="+mj-ea"/>
              </a:rPr>
              <a:t>人为错误，输入非法数据，硬件设备故障等，系统应能正确处理并妥善避免。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CFFF323-3668-435F-9CCD-0F8C1226225E}"/>
              </a:ext>
            </a:extLst>
          </p:cNvPr>
          <p:cNvSpPr txBox="1">
            <a:spLocks/>
          </p:cNvSpPr>
          <p:nvPr/>
        </p:nvSpPr>
        <p:spPr>
          <a:xfrm>
            <a:off x="1522411" y="781243"/>
            <a:ext cx="2411296" cy="55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非功能需求</a:t>
            </a:r>
          </a:p>
        </p:txBody>
      </p:sp>
    </p:spTree>
    <p:extLst>
      <p:ext uri="{BB962C8B-B14F-4D97-AF65-F5344CB8AC3E}">
        <p14:creationId xmlns:p14="http://schemas.microsoft.com/office/powerpoint/2010/main" val="1452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C1DB-DA42-4EFF-8525-FFFB353B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643" y="1124744"/>
            <a:ext cx="9143538" cy="1066800"/>
          </a:xfrm>
        </p:spPr>
        <p:txBody>
          <a:bodyPr/>
          <a:lstStyle/>
          <a:p>
            <a:r>
              <a:rPr lang="zh-CN" altLang="en-US" dirty="0"/>
              <a:t>易用性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2A1DE-62BE-40E5-B17C-3E666909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399" y="2564904"/>
            <a:ext cx="7883904" cy="3697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交互简单友好、所呈现的界面逻辑清晰而不会混淆。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04D4D34-6460-4DFD-84F1-748CEFFB3853}"/>
              </a:ext>
            </a:extLst>
          </p:cNvPr>
          <p:cNvSpPr txBox="1">
            <a:spLocks/>
          </p:cNvSpPr>
          <p:nvPr/>
        </p:nvSpPr>
        <p:spPr>
          <a:xfrm>
            <a:off x="1495399" y="848916"/>
            <a:ext cx="2411296" cy="55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非功能需求</a:t>
            </a:r>
          </a:p>
        </p:txBody>
      </p:sp>
    </p:spTree>
    <p:extLst>
      <p:ext uri="{BB962C8B-B14F-4D97-AF65-F5344CB8AC3E}">
        <p14:creationId xmlns:p14="http://schemas.microsoft.com/office/powerpoint/2010/main" val="11701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C1DB-DA42-4EFF-8525-FFFB353B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1161256"/>
            <a:ext cx="9143538" cy="1066800"/>
          </a:xfrm>
        </p:spPr>
        <p:txBody>
          <a:bodyPr/>
          <a:lstStyle/>
          <a:p>
            <a:r>
              <a:rPr lang="zh-CN" altLang="en-US" dirty="0"/>
              <a:t>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2A1DE-62BE-40E5-B17C-3E666909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157" y="2550935"/>
            <a:ext cx="9143538" cy="3697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）软件一般处理响应时间不超过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秒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）特殊图像处理响应时间不超过</a:t>
            </a:r>
            <a:r>
              <a:rPr lang="en-US" altLang="zh-CN" dirty="0">
                <a:latin typeface="+mj-ea"/>
                <a:ea typeface="+mj-ea"/>
              </a:rPr>
              <a:t>10</a:t>
            </a:r>
            <a:r>
              <a:rPr lang="zh-CN" altLang="en-US" dirty="0">
                <a:latin typeface="+mj-ea"/>
                <a:ea typeface="+mj-ea"/>
              </a:rPr>
              <a:t>秒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）图片导入、导出响应时间不超过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秒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8559211-8479-4AA7-9B7A-EACBBFD9A575}"/>
              </a:ext>
            </a:extLst>
          </p:cNvPr>
          <p:cNvSpPr txBox="1">
            <a:spLocks/>
          </p:cNvSpPr>
          <p:nvPr/>
        </p:nvSpPr>
        <p:spPr>
          <a:xfrm>
            <a:off x="1531157" y="838377"/>
            <a:ext cx="2411296" cy="55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非功能需求</a:t>
            </a:r>
          </a:p>
        </p:txBody>
      </p:sp>
    </p:spTree>
    <p:extLst>
      <p:ext uri="{BB962C8B-B14F-4D97-AF65-F5344CB8AC3E}">
        <p14:creationId xmlns:p14="http://schemas.microsoft.com/office/powerpoint/2010/main" val="26323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C1DB-DA42-4EFF-8525-FFFB353B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1556792"/>
            <a:ext cx="2051256" cy="671264"/>
          </a:xfrm>
        </p:spPr>
        <p:txBody>
          <a:bodyPr/>
          <a:lstStyle/>
          <a:p>
            <a:r>
              <a:rPr lang="zh-CN" altLang="en-US" dirty="0"/>
              <a:t>用户接口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2A1DE-62BE-40E5-B17C-3E666909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157" y="2550935"/>
            <a:ext cx="9143538" cy="10220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方便用户直接或间接控制软件。使用</a:t>
            </a:r>
            <a:r>
              <a:rPr lang="en-US" altLang="zh-CN" dirty="0">
                <a:latin typeface="+mj-ea"/>
                <a:ea typeface="+mj-ea"/>
              </a:rPr>
              <a:t>IO</a:t>
            </a:r>
            <a:r>
              <a:rPr lang="zh-CN" altLang="en-US" dirty="0">
                <a:latin typeface="+mj-ea"/>
                <a:ea typeface="+mj-ea"/>
              </a:rPr>
              <a:t>设备进行命令解释和键盘命令的输入输出，如裁剪，添加文字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8559211-8479-4AA7-9B7A-EACBBFD9A575}"/>
              </a:ext>
            </a:extLst>
          </p:cNvPr>
          <p:cNvSpPr txBox="1">
            <a:spLocks/>
          </p:cNvSpPr>
          <p:nvPr/>
        </p:nvSpPr>
        <p:spPr>
          <a:xfrm>
            <a:off x="1531157" y="885428"/>
            <a:ext cx="2411296" cy="55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外部接口需求</a:t>
            </a:r>
          </a:p>
        </p:txBody>
      </p:sp>
    </p:spTree>
    <p:extLst>
      <p:ext uri="{BB962C8B-B14F-4D97-AF65-F5344CB8AC3E}">
        <p14:creationId xmlns:p14="http://schemas.microsoft.com/office/powerpoint/2010/main" val="26188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3BD9-8978-43A7-B148-8C25070C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DEA514-40DA-404B-A564-DC5C0A21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012314"/>
            <a:ext cx="3738547" cy="3814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B8B5C1-C220-4B1D-92D7-AE3A6249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2235570"/>
            <a:ext cx="5464013" cy="3368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60725C-07F9-4BFA-BB84-7AB2AD7AF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056" y="1844824"/>
            <a:ext cx="7171041" cy="33302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912099-F249-4AAB-9005-735AA0F6D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788" y="2122056"/>
            <a:ext cx="724724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C1DB-DA42-4EFF-8525-FFFB353B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1556792"/>
            <a:ext cx="2051256" cy="671264"/>
          </a:xfrm>
        </p:spPr>
        <p:txBody>
          <a:bodyPr/>
          <a:lstStyle/>
          <a:p>
            <a:r>
              <a:rPr lang="zh-CN" altLang="en-US" dirty="0"/>
              <a:t>程序接口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2A1DE-62BE-40E5-B17C-3E666909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157" y="2550935"/>
            <a:ext cx="9143538" cy="10220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各种</a:t>
            </a:r>
            <a:r>
              <a:rPr lang="zh-CN" altLang="zh-CN" dirty="0">
                <a:latin typeface="+mj-ea"/>
                <a:ea typeface="+mj-ea"/>
              </a:rPr>
              <a:t>开发人员用来实现功能的接口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8559211-8479-4AA7-9B7A-EACBBFD9A575}"/>
              </a:ext>
            </a:extLst>
          </p:cNvPr>
          <p:cNvSpPr txBox="1">
            <a:spLocks/>
          </p:cNvSpPr>
          <p:nvPr/>
        </p:nvSpPr>
        <p:spPr>
          <a:xfrm>
            <a:off x="1531157" y="885428"/>
            <a:ext cx="2411296" cy="55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外部接口需求</a:t>
            </a:r>
          </a:p>
        </p:txBody>
      </p:sp>
    </p:spTree>
    <p:extLst>
      <p:ext uri="{BB962C8B-B14F-4D97-AF65-F5344CB8AC3E}">
        <p14:creationId xmlns:p14="http://schemas.microsoft.com/office/powerpoint/2010/main" val="36818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4131" y="1544559"/>
            <a:ext cx="3540564" cy="3768883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799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799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996" y="2263642"/>
            <a:ext cx="1906513" cy="886230"/>
          </a:xfrm>
        </p:spPr>
        <p:txBody>
          <a:bodyPr vert="horz" wrap="square" lIns="0" tIns="0" rIns="0" bIns="0" rtlCol="0" anchor="ctr">
            <a:spAutoFit/>
          </a:bodyPr>
          <a:lstStyle/>
          <a:p>
            <a:pPr rtl="0"/>
            <a:r>
              <a:rPr lang="zh-CN" altLang="en-US" sz="7198" b="1" dirty="0"/>
              <a:t>谢谢</a:t>
            </a:r>
            <a:endParaRPr lang="zh-CN" altLang="en-US" sz="7198" dirty="0">
              <a:solidFill>
                <a:schemeClr val="accent4"/>
              </a:solidFill>
            </a:endParaRPr>
          </a:p>
        </p:txBody>
      </p:sp>
      <p:pic>
        <p:nvPicPr>
          <p:cNvPr id="6" name="图片 5" descr="此图像是一个标有“24Slides”的图标。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936" y="5918771"/>
            <a:ext cx="1470952" cy="4202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876" y="1905000"/>
            <a:ext cx="7019808" cy="3697465"/>
          </a:xfrm>
        </p:spPr>
        <p:txBody>
          <a:bodyPr rtlCol="0">
            <a:normAutofit/>
          </a:bodyPr>
          <a:lstStyle/>
          <a:p>
            <a:pPr algn="just"/>
            <a:r>
              <a:rPr lang="zh-CN" altLang="en-US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设计一款便于使用的图像编辑和处理软件，要求具备图层管理、简单几何操作、导入导出、图像处理滤镜等功能，满足日常图片处理的需求。</a:t>
            </a:r>
            <a:endParaRPr lang="en-US" altLang="zh-CN" sz="2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梯形 24">
            <a:extLst>
              <a:ext uri="{FF2B5EF4-FFF2-40B4-BE49-F238E27FC236}">
                <a16:creationId xmlns:a16="http://schemas.microsoft.com/office/drawing/2014/main" id="{F565B4F6-81BE-4B6B-8150-3C1AB4C8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45496" y="4213668"/>
            <a:ext cx="2477437" cy="2044685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梯形 23">
            <a:extLst>
              <a:ext uri="{FF2B5EF4-FFF2-40B4-BE49-F238E27FC236}">
                <a16:creationId xmlns:a16="http://schemas.microsoft.com/office/drawing/2014/main" id="{90765BEA-97FB-4293-B67C-3D73C49D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445519" y="4104407"/>
            <a:ext cx="2477437" cy="2044685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0E1829C1-E99D-4A36-A373-EB5F0DB4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4527" y="2406657"/>
            <a:ext cx="2477437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3B256514-8A1F-408D-AA6D-2A0013237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445519" y="2400659"/>
            <a:ext cx="2477437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CAA2EF9E-57D0-481C-A9DA-88EB8F76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412586" y="415376"/>
            <a:ext cx="2477437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812D69C5-A17E-4BE6-A20F-95B229C3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41128" y="2365344"/>
            <a:ext cx="2519533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B4F8A8A9-FB3F-4246-90A4-E2C5A8C1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62177" y="415375"/>
            <a:ext cx="2477435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3">
            <a:extLst>
              <a:ext uri="{FF2B5EF4-FFF2-40B4-BE49-F238E27FC236}">
                <a16:creationId xmlns:a16="http://schemas.microsoft.com/office/drawing/2014/main" id="{A27A79A7-EFA1-45F9-9114-F26877CD042B}"/>
              </a:ext>
            </a:extLst>
          </p:cNvPr>
          <p:cNvSpPr/>
          <p:nvPr/>
        </p:nvSpPr>
        <p:spPr>
          <a:xfrm>
            <a:off x="1085965" y="334475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基本界面</a:t>
            </a:r>
          </a:p>
        </p:txBody>
      </p:sp>
      <p:sp>
        <p:nvSpPr>
          <p:cNvPr id="10" name="长方形 46">
            <a:extLst>
              <a:ext uri="{FF2B5EF4-FFF2-40B4-BE49-F238E27FC236}">
                <a16:creationId xmlns:a16="http://schemas.microsoft.com/office/drawing/2014/main" id="{D0012F7B-BAA8-4536-9EA4-7A606952A509}"/>
              </a:ext>
            </a:extLst>
          </p:cNvPr>
          <p:cNvSpPr/>
          <p:nvPr/>
        </p:nvSpPr>
        <p:spPr>
          <a:xfrm>
            <a:off x="3958823" y="3141467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特殊图像处理</a:t>
            </a:r>
          </a:p>
        </p:txBody>
      </p:sp>
      <p:sp>
        <p:nvSpPr>
          <p:cNvPr id="11" name="长方形 47">
            <a:extLst>
              <a:ext uri="{FF2B5EF4-FFF2-40B4-BE49-F238E27FC236}">
                <a16:creationId xmlns:a16="http://schemas.microsoft.com/office/drawing/2014/main" id="{CD5981E6-8CA1-434F-915F-B689D3874AFD}"/>
              </a:ext>
            </a:extLst>
          </p:cNvPr>
          <p:cNvSpPr/>
          <p:nvPr/>
        </p:nvSpPr>
        <p:spPr>
          <a:xfrm>
            <a:off x="3971309" y="1402961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基本图像功能</a:t>
            </a:r>
          </a:p>
        </p:txBody>
      </p:sp>
      <p:sp>
        <p:nvSpPr>
          <p:cNvPr id="12" name="长方形 48">
            <a:extLst>
              <a:ext uri="{FF2B5EF4-FFF2-40B4-BE49-F238E27FC236}">
                <a16:creationId xmlns:a16="http://schemas.microsoft.com/office/drawing/2014/main" id="{59549D87-6F78-46CB-A341-EA514AA2584E}"/>
              </a:ext>
            </a:extLst>
          </p:cNvPr>
          <p:cNvSpPr/>
          <p:nvPr/>
        </p:nvSpPr>
        <p:spPr>
          <a:xfrm>
            <a:off x="7707897" y="2895245"/>
            <a:ext cx="1708143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图像增强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颜色模型转换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变长编码图像压缩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综合图像处理特效</a:t>
            </a:r>
          </a:p>
        </p:txBody>
      </p:sp>
      <p:sp>
        <p:nvSpPr>
          <p:cNvPr id="13" name="长方形 49">
            <a:extLst>
              <a:ext uri="{FF2B5EF4-FFF2-40B4-BE49-F238E27FC236}">
                <a16:creationId xmlns:a16="http://schemas.microsoft.com/office/drawing/2014/main" id="{71C8FDB8-9D25-45F1-8951-82C0560E56A7}"/>
              </a:ext>
            </a:extLst>
          </p:cNvPr>
          <p:cNvSpPr/>
          <p:nvPr/>
        </p:nvSpPr>
        <p:spPr>
          <a:xfrm>
            <a:off x="7615353" y="103363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菜单栏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工具栏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绘图区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图层区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9187BF-059C-4B5D-95BA-6C24656571C4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5673647" y="1437718"/>
            <a:ext cx="1704905" cy="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5605AF-7AAE-438D-8CF4-D8BC0128377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706580" y="3387687"/>
            <a:ext cx="1671972" cy="3531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F2846C-F765-4C55-B438-58C3DD258AD8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765588" y="1437719"/>
            <a:ext cx="863374" cy="199128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6B89E4-D50E-479A-8E24-2CF4E8431A85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765588" y="3423002"/>
            <a:ext cx="896307" cy="599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长方形 46">
            <a:extLst>
              <a:ext uri="{FF2B5EF4-FFF2-40B4-BE49-F238E27FC236}">
                <a16:creationId xmlns:a16="http://schemas.microsoft.com/office/drawing/2014/main" id="{2306E2E1-E48D-4445-BB99-7E9AC70DAAB6}"/>
              </a:ext>
            </a:extLst>
          </p:cNvPr>
          <p:cNvSpPr/>
          <p:nvPr/>
        </p:nvSpPr>
        <p:spPr>
          <a:xfrm>
            <a:off x="3958823" y="5038952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基于深度学习的处理</a:t>
            </a:r>
          </a:p>
        </p:txBody>
      </p:sp>
      <p:sp>
        <p:nvSpPr>
          <p:cNvPr id="27" name="长方形 46">
            <a:extLst>
              <a:ext uri="{FF2B5EF4-FFF2-40B4-BE49-F238E27FC236}">
                <a16:creationId xmlns:a16="http://schemas.microsoft.com/office/drawing/2014/main" id="{689AE1E3-0ED7-4968-8A80-06A1C87ED590}"/>
              </a:ext>
            </a:extLst>
          </p:cNvPr>
          <p:cNvSpPr/>
          <p:nvPr/>
        </p:nvSpPr>
        <p:spPr>
          <a:xfrm>
            <a:off x="7715094" y="5191759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超分辨率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58C2A9A-BCEB-4018-ACD5-884EFC342152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>
            <a:off x="2765588" y="3429000"/>
            <a:ext cx="896307" cy="16977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7EFD398-CF2B-4819-BAA6-7671E72045D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>
            <a:off x="5706580" y="5126750"/>
            <a:ext cx="1655292" cy="10926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1751-2019-4923-B57C-9EC720A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C871C-90FE-4371-BA25-BA0F10E9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软件整体采用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MVVM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框架开发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为了使得该软件能够兼容各种平台（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OS X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），采用跨平台框架或语言编写，使用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Qt5</a:t>
            </a:r>
          </a:p>
          <a:p>
            <a:pPr algn="just"/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做到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ViewModel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的解耦，便于多人协作开发，提高并行开发的效率</a:t>
            </a:r>
          </a:p>
        </p:txBody>
      </p:sp>
    </p:spTree>
    <p:extLst>
      <p:ext uri="{BB962C8B-B14F-4D97-AF65-F5344CB8AC3E}">
        <p14:creationId xmlns:p14="http://schemas.microsoft.com/office/powerpoint/2010/main" val="24940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B565-BB51-471C-9373-5EB3370B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模块一：基本功能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1CB08-BF7E-4924-ABDE-B0ACE19D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①标题栏</a:t>
            </a:r>
            <a:endParaRPr lang="en-US" altLang="zh-CN" dirty="0"/>
          </a:p>
          <a:p>
            <a:r>
              <a:rPr lang="zh-CN" altLang="en-US" dirty="0"/>
              <a:t>②菜单栏</a:t>
            </a:r>
            <a:endParaRPr lang="en-US" altLang="zh-CN" dirty="0"/>
          </a:p>
          <a:p>
            <a:r>
              <a:rPr lang="zh-CN" altLang="en-US" dirty="0"/>
              <a:t>③工具栏</a:t>
            </a:r>
            <a:endParaRPr lang="en-US" altLang="zh-CN" dirty="0"/>
          </a:p>
          <a:p>
            <a:r>
              <a:rPr lang="zh-CN" altLang="en-US" dirty="0"/>
              <a:t>④绘图区域</a:t>
            </a:r>
            <a:endParaRPr lang="en-US" altLang="zh-CN" dirty="0"/>
          </a:p>
          <a:p>
            <a:r>
              <a:rPr lang="zh-CN" altLang="en-US" dirty="0"/>
              <a:t>⑤图层区</a:t>
            </a:r>
          </a:p>
        </p:txBody>
      </p:sp>
    </p:spTree>
    <p:extLst>
      <p:ext uri="{BB962C8B-B14F-4D97-AF65-F5344CB8AC3E}">
        <p14:creationId xmlns:p14="http://schemas.microsoft.com/office/powerpoint/2010/main" val="32066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D31D-D531-4616-A18A-5678A98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①标题栏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A2B7-A1D9-46BA-A7EC-F26FA587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>
                <a:solidFill>
                  <a:srgbClr val="FF0000"/>
                </a:solidFill>
              </a:rPr>
              <a:t>littlePS</a:t>
            </a:r>
            <a:r>
              <a:rPr lang="zh-CN" altLang="en-US" dirty="0"/>
              <a:t>字样加</a:t>
            </a:r>
            <a:r>
              <a:rPr lang="zh-CN" altLang="en-US" dirty="0">
                <a:solidFill>
                  <a:srgbClr val="FF0000"/>
                </a:solidFill>
              </a:rPr>
              <a:t>版本号</a:t>
            </a:r>
          </a:p>
        </p:txBody>
      </p:sp>
    </p:spTree>
    <p:extLst>
      <p:ext uri="{BB962C8B-B14F-4D97-AF65-F5344CB8AC3E}">
        <p14:creationId xmlns:p14="http://schemas.microsoft.com/office/powerpoint/2010/main" val="42762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D31D-D531-4616-A18A-5678A98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②菜单栏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A2B7-A1D9-46BA-A7EC-F26FA587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文件：打开，新建，保存，另存为    </a:t>
            </a:r>
            <a:endParaRPr lang="en-US" altLang="zh-CN" dirty="0"/>
          </a:p>
          <a:p>
            <a:r>
              <a:rPr lang="zh-CN" altLang="en-US" dirty="0"/>
              <a:t>绘制：画线，椭圆，矩形等几何图形    </a:t>
            </a:r>
            <a:endParaRPr lang="en-US" altLang="zh-CN" dirty="0"/>
          </a:p>
          <a:p>
            <a:r>
              <a:rPr lang="zh-CN" altLang="en-US" dirty="0"/>
              <a:t>图层：平移、旋转等结合变换，移动图层、删除图层等图层操作    </a:t>
            </a:r>
            <a:endParaRPr lang="en-US" altLang="zh-CN" dirty="0"/>
          </a:p>
          <a:p>
            <a:r>
              <a:rPr lang="zh-CN" altLang="en-US" dirty="0"/>
              <a:t>滤镜：反色、直方图均衡、亮度适应、卷积变换、拉普拉斯增强、灰阶化、二值化、亮度调整、双边滤波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项目规划概述演示文稿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158_TF03460544" id="{B24DCBDB-C8ED-4276-9079-A25B174C7891}" vid="{E84EC321-3E0D-445D-B61A-0F9F92B7DE56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业务项目规划概述演示文稿</Template>
  <TotalTime>256</TotalTime>
  <Words>1010</Words>
  <Application>Microsoft Office PowerPoint</Application>
  <PresentationFormat>自定义</PresentationFormat>
  <Paragraphs>149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-apple-system</vt:lpstr>
      <vt:lpstr>Microsoft YaHei UI</vt:lpstr>
      <vt:lpstr>宋体</vt:lpstr>
      <vt:lpstr>Arial</vt:lpstr>
      <vt:lpstr>Calibri</vt:lpstr>
      <vt:lpstr>Times New Roman</vt:lpstr>
      <vt:lpstr>Wingdings</vt:lpstr>
      <vt:lpstr>项目规划概述演示文稿</vt:lpstr>
      <vt:lpstr>需求分析</vt:lpstr>
      <vt:lpstr>背景</vt:lpstr>
      <vt:lpstr>市场</vt:lpstr>
      <vt:lpstr>整体需求</vt:lpstr>
      <vt:lpstr>PowerPoint 演示文稿</vt:lpstr>
      <vt:lpstr>架构</vt:lpstr>
      <vt:lpstr>模块一：基本功能</vt:lpstr>
      <vt:lpstr>①标题栏 </vt:lpstr>
      <vt:lpstr>②菜单栏 </vt:lpstr>
      <vt:lpstr>③工具栏 </vt:lpstr>
      <vt:lpstr>④绘图区域 </vt:lpstr>
      <vt:lpstr>⑤图层区</vt:lpstr>
      <vt:lpstr>模块二：特殊图像处理</vt:lpstr>
      <vt:lpstr>功能一</vt:lpstr>
      <vt:lpstr>功能二</vt:lpstr>
      <vt:lpstr>功能三</vt:lpstr>
      <vt:lpstr>功能四</vt:lpstr>
      <vt:lpstr>功能五</vt:lpstr>
      <vt:lpstr>功能八</vt:lpstr>
      <vt:lpstr>功能九</vt:lpstr>
      <vt:lpstr>功能十</vt:lpstr>
      <vt:lpstr>功能十一</vt:lpstr>
      <vt:lpstr>功能十二</vt:lpstr>
      <vt:lpstr>模块三：基于深度学习的图像处理</vt:lpstr>
      <vt:lpstr>非功能需求</vt:lpstr>
      <vt:lpstr>可靠性</vt:lpstr>
      <vt:lpstr>易用性</vt:lpstr>
      <vt:lpstr>性能</vt:lpstr>
      <vt:lpstr>用户接口</vt:lpstr>
      <vt:lpstr>程序接口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项目概述</dc:title>
  <dc:creator> </dc:creator>
  <cp:lastModifiedBy> </cp:lastModifiedBy>
  <cp:revision>25</cp:revision>
  <dcterms:created xsi:type="dcterms:W3CDTF">2021-04-09T00:43:35Z</dcterms:created>
  <dcterms:modified xsi:type="dcterms:W3CDTF">2021-04-15T14:56:54Z</dcterms:modified>
</cp:coreProperties>
</file>