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09249-B6B7-6FD7-91E6-27E28A4F6D69}" v="553" dt="2024-02-28T18:44:16.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FFFFFF"/>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FFFFFF"/>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FFFFFF"/>
                </a:solidFill>
                <a:latin typeface="Calibri Light"/>
              </a:rPr>
              <a:t>Click to edit Master title style</a:t>
            </a:r>
            <a:endParaRPr lang="en-US" sz="6000" b="0" strike="noStrike" spc="-1">
              <a:solidFill>
                <a:srgbClr val="FFFFFF"/>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09557824-85FB-4D19-A3FD-AC2F4B0197B1}" type="datetime">
              <a:rPr lang="en-US" sz="1200" b="0" strike="noStrike" spc="-1">
                <a:solidFill>
                  <a:srgbClr val="FFFFFF"/>
                </a:solidFill>
                <a:latin typeface="Calibri"/>
              </a:rPr>
              <a:t>2/28/2024</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164938BF-CD2D-4883-B41C-4738FBDBFC43}" type="slidenum">
              <a:rPr lang="en-US" sz="1200" b="0" strike="noStrike" spc="-1">
                <a:solidFill>
                  <a:srgbClr val="FFFFFF"/>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FFFFFF"/>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FFFFFF"/>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FFFFFF"/>
                </a:solidFill>
                <a:latin typeface="Calibri Light"/>
              </a:rPr>
              <a:t>Click to edit Master title style</a:t>
            </a:r>
            <a:endParaRPr lang="en-US" sz="4400" b="0" strike="noStrike" spc="-1">
              <a:solidFill>
                <a:srgbClr val="FFFFFF"/>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FFFFFF"/>
              </a:buClr>
              <a:buFont typeface="Arial"/>
              <a:buChar char="•"/>
            </a:pPr>
            <a:r>
              <a:rPr lang="en-US" sz="2800" b="0" strike="noStrike" spc="-1">
                <a:solidFill>
                  <a:srgbClr val="FFFFFF"/>
                </a:solidFill>
                <a:latin typeface="Calibri"/>
              </a:rPr>
              <a:t>Click to edit Master text styles</a:t>
            </a:r>
          </a:p>
          <a:p>
            <a:pPr marL="685800" lvl="1" indent="-228240">
              <a:lnSpc>
                <a:spcPct val="90000"/>
              </a:lnSpc>
              <a:spcBef>
                <a:spcPts val="499"/>
              </a:spcBef>
              <a:buClr>
                <a:srgbClr val="FFFFFF"/>
              </a:buClr>
              <a:buFont typeface="Arial"/>
              <a:buChar char="•"/>
            </a:pPr>
            <a:r>
              <a:rPr lang="en-US" sz="2400" b="0" strike="noStrike" spc="-1">
                <a:solidFill>
                  <a:srgbClr val="FFFFFF"/>
                </a:solidFill>
                <a:latin typeface="Calibri"/>
              </a:rPr>
              <a:t>Second level</a:t>
            </a:r>
          </a:p>
          <a:p>
            <a:pPr marL="1143000" lvl="2" indent="-228240">
              <a:lnSpc>
                <a:spcPct val="90000"/>
              </a:lnSpc>
              <a:spcBef>
                <a:spcPts val="499"/>
              </a:spcBef>
              <a:buClr>
                <a:srgbClr val="FFFFFF"/>
              </a:buClr>
              <a:buFont typeface="Arial"/>
              <a:buChar char="•"/>
            </a:pPr>
            <a:r>
              <a:rPr lang="en-US" sz="2000" b="0" strike="noStrike" spc="-1">
                <a:solidFill>
                  <a:srgbClr val="FFFFFF"/>
                </a:solidFill>
                <a:latin typeface="Calibri"/>
              </a:rPr>
              <a:t>Third level</a:t>
            </a:r>
          </a:p>
          <a:p>
            <a:pPr marL="1600200" lvl="3" indent="-228240">
              <a:lnSpc>
                <a:spcPct val="90000"/>
              </a:lnSpc>
              <a:spcBef>
                <a:spcPts val="499"/>
              </a:spcBef>
              <a:buClr>
                <a:srgbClr val="FFFFFF"/>
              </a:buClr>
              <a:buFont typeface="Arial"/>
              <a:buChar char="•"/>
            </a:pPr>
            <a:r>
              <a:rPr lang="en-US" sz="1800" b="0" strike="noStrike" spc="-1">
                <a:solidFill>
                  <a:srgbClr val="FFFFFF"/>
                </a:solidFill>
                <a:latin typeface="Calibri"/>
              </a:rPr>
              <a:t>Fourth level</a:t>
            </a:r>
          </a:p>
          <a:p>
            <a:pPr marL="2057400" lvl="4" indent="-228240">
              <a:lnSpc>
                <a:spcPct val="90000"/>
              </a:lnSpc>
              <a:spcBef>
                <a:spcPts val="499"/>
              </a:spcBef>
              <a:buClr>
                <a:srgbClr val="FFFFFF"/>
              </a:buClr>
              <a:buFont typeface="Arial"/>
              <a:buChar char="•"/>
            </a:pPr>
            <a:r>
              <a:rPr lang="en-US" sz="1800" b="0" strike="noStrike" spc="-1">
                <a:solidFill>
                  <a:srgbClr val="FFFFFF"/>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72133B98-5DE1-4233-A979-86D271F21EF4}" type="datetime">
              <a:rPr lang="en-US" sz="1200" b="0" strike="noStrike" spc="-1">
                <a:solidFill>
                  <a:srgbClr val="FFFFFF"/>
                </a:solidFill>
                <a:latin typeface="Calibri"/>
              </a:rPr>
              <a:t>2/28/2024</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A09F0A28-28A9-4BB9-9CEF-8DD5BB8E2FEF}" type="slidenum">
              <a:rPr lang="en-US" sz="1200" b="0" strike="noStrike" spc="-1">
                <a:solidFill>
                  <a:srgbClr val="FFFFFF"/>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6000" b="0" strike="noStrike" spc="-1">
                <a:solidFill>
                  <a:srgbClr val="FFFFFF"/>
                </a:solidFill>
                <a:latin typeface="Calibri Light"/>
              </a:rPr>
              <a:t>Yes, it’s Potato Themed</a:t>
            </a:r>
            <a:endParaRPr lang="en-US" sz="6000" b="0" strike="noStrike" spc="-1">
              <a:solidFill>
                <a:srgbClr val="FFFFFF"/>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lstStyle/>
          <a:p>
            <a:pPr algn="ctr">
              <a:lnSpc>
                <a:spcPct val="90000"/>
              </a:lnSpc>
              <a:spcBef>
                <a:spcPts val="1001"/>
              </a:spcBef>
            </a:pPr>
            <a:r>
              <a:rPr lang="en-US" sz="2400" b="0" strike="noStrike" spc="-1">
                <a:solidFill>
                  <a:srgbClr val="FFFFFF"/>
                </a:solidFill>
                <a:latin typeface="Calibri"/>
              </a:rPr>
              <a:t>N232 – Project One</a:t>
            </a:r>
            <a:endParaRPr lang="en-US" sz="2400" b="0" strike="noStrike" spc="-1">
              <a:latin typeface="Arial"/>
            </a:endParaRPr>
          </a:p>
          <a:p>
            <a:pPr algn="ctr">
              <a:lnSpc>
                <a:spcPct val="90000"/>
              </a:lnSpc>
              <a:spcBef>
                <a:spcPts val="1001"/>
              </a:spcBef>
            </a:pPr>
            <a:r>
              <a:rPr lang="en-US" sz="2400" b="0" strike="noStrike" spc="-1">
                <a:solidFill>
                  <a:srgbClr val="FFFFFF"/>
                </a:solidFill>
                <a:latin typeface="Calibri"/>
              </a:rPr>
              <a:t>Jack Lovrinic</a:t>
            </a:r>
            <a:br/>
            <a:r>
              <a:rPr lang="en-US" sz="2400" b="0" strike="noStrike" spc="-1">
                <a:solidFill>
                  <a:srgbClr val="FFFFFF"/>
                </a:solidFill>
                <a:latin typeface="Calibri"/>
              </a:rPr>
              <a:t>February 13, 2024</a:t>
            </a:r>
            <a:endParaRPr lang="en-US" sz="2400" b="0" strike="noStrike" spc="-1">
              <a:latin typeface="Arial"/>
            </a:endParaRPr>
          </a:p>
        </p:txBody>
      </p:sp>
      <p:pic>
        <p:nvPicPr>
          <p:cNvPr id="84" name="Graphic 6"/>
          <p:cNvPicPr/>
          <p:nvPr/>
        </p:nvPicPr>
        <p:blipFill>
          <a:blip r:embed="rId2"/>
          <a:stretch/>
        </p:blipFill>
        <p:spPr>
          <a:xfrm>
            <a:off x="668880" y="573120"/>
            <a:ext cx="914040" cy="9140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F69"/>
        </a:solidFill>
        <a:effectLst/>
      </p:bgPr>
    </p:bg>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2 – Screenshot / Image</a:t>
            </a:r>
            <a:endParaRPr lang="en-US" sz="4400" b="0" strike="noStrike" spc="-1">
              <a:solidFill>
                <a:srgbClr val="FFFFFF"/>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noAutofit/>
          </a:bodyPr>
          <a:lstStyle/>
          <a:p>
            <a:endParaRPr lang="en-US" sz="2800" b="0" strike="noStrike" spc="-1">
              <a:solidFill>
                <a:srgbClr val="FFFFFF"/>
              </a:solidFill>
              <a:latin typeface="Calibri"/>
            </a:endParaRPr>
          </a:p>
        </p:txBody>
      </p:sp>
      <p:pic>
        <p:nvPicPr>
          <p:cNvPr id="2" name="Picture 1" descr="A screenshot of a video game&#10;&#10;Description automatically generated">
            <a:extLst>
              <a:ext uri="{FF2B5EF4-FFF2-40B4-BE49-F238E27FC236}">
                <a16:creationId xmlns:a16="http://schemas.microsoft.com/office/drawing/2014/main" id="{4E43E55A-7697-36E3-326F-CDE7C742A459}"/>
              </a:ext>
            </a:extLst>
          </p:cNvPr>
          <p:cNvPicPr>
            <a:picLocks noChangeAspect="1"/>
          </p:cNvPicPr>
          <p:nvPr/>
        </p:nvPicPr>
        <p:blipFill>
          <a:blip r:embed="rId2"/>
          <a:stretch>
            <a:fillRect/>
          </a:stretch>
        </p:blipFill>
        <p:spPr>
          <a:xfrm>
            <a:off x="1735157" y="1354908"/>
            <a:ext cx="8896120" cy="51397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F69"/>
        </a:solidFill>
        <a:effectLst/>
      </p:bgPr>
    </p:bg>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2 - Question</a:t>
            </a:r>
            <a:endParaRPr lang="en-US" sz="4400" b="0" strike="noStrike" spc="-1">
              <a:solidFill>
                <a:srgbClr val="FFFFFF"/>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FFFFFF"/>
              </a:buClr>
              <a:buFont typeface="Arial"/>
              <a:buChar char="•"/>
            </a:pPr>
            <a:r>
              <a:rPr lang="en-US" sz="2800" spc="-1" dirty="0">
                <a:solidFill>
                  <a:srgbClr val="FFFFFF"/>
                </a:solidFill>
                <a:latin typeface="Calibri"/>
              </a:rPr>
              <a:t>Getting things to instantiate properly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4F69"/>
        </a:solidFill>
        <a:effectLst/>
      </p:bgPr>
    </p:bg>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2 - </a:t>
            </a:r>
            <a:endParaRPr lang="en-US" sz="4400" b="0" strike="noStrike" spc="-1">
              <a:solidFill>
                <a:srgbClr val="FFFFFF"/>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FFFFFF"/>
              </a:buClr>
              <a:buFont typeface="Arial"/>
              <a:buChar char="•"/>
            </a:pPr>
            <a:r>
              <a:rPr lang="en-US" sz="2800" spc="-1" dirty="0">
                <a:solidFill>
                  <a:srgbClr val="FFFFFF"/>
                </a:solidFill>
                <a:latin typeface="Calibri"/>
              </a:rPr>
              <a:t>Aesthetics:</a:t>
            </a:r>
            <a:endParaRPr lang="en-US" dirty="0">
              <a:solidFill>
                <a:srgbClr val="000000"/>
              </a:solidFill>
              <a:latin typeface="Arial"/>
            </a:endParaRPr>
          </a:p>
          <a:p>
            <a:pPr marL="685800" lvl="1" indent="-227965">
              <a:lnSpc>
                <a:spcPct val="90000"/>
              </a:lnSpc>
              <a:spcBef>
                <a:spcPts val="1001"/>
              </a:spcBef>
              <a:buClr>
                <a:srgbClr val="FFFFFF"/>
              </a:buClr>
              <a:buFont typeface="Arial"/>
              <a:buChar char="•"/>
            </a:pPr>
            <a:r>
              <a:rPr lang="en-US" sz="2800" spc="-1" dirty="0">
                <a:solidFill>
                  <a:srgbClr val="FFFFFF"/>
                </a:solidFill>
                <a:latin typeface="Calibri"/>
              </a:rPr>
              <a:t>Supposed to be office themed.</a:t>
            </a:r>
          </a:p>
          <a:p>
            <a:pPr marL="685800" lvl="1" indent="-227965">
              <a:lnSpc>
                <a:spcPct val="90000"/>
              </a:lnSpc>
              <a:spcBef>
                <a:spcPts val="1001"/>
              </a:spcBef>
              <a:buClr>
                <a:srgbClr val="FFFFFF"/>
              </a:buClr>
              <a:buFont typeface="Arial"/>
              <a:buChar char="•"/>
            </a:pPr>
            <a:r>
              <a:rPr lang="en-US" sz="2800" spc="-1" dirty="0">
                <a:solidFill>
                  <a:srgbClr val="FFFFFF"/>
                </a:solidFill>
                <a:latin typeface="Calibri"/>
              </a:rPr>
              <a:t>Might need some more assets to really get that across</a:t>
            </a:r>
          </a:p>
          <a:p>
            <a:pPr marL="685800" lvl="1" indent="-227965">
              <a:lnSpc>
                <a:spcPct val="90000"/>
              </a:lnSpc>
              <a:spcBef>
                <a:spcPts val="1001"/>
              </a:spcBef>
              <a:buClr>
                <a:srgbClr val="FFFFFF"/>
              </a:buClr>
              <a:buFont typeface="Arial"/>
              <a:buChar char="•"/>
            </a:pPr>
            <a:r>
              <a:rPr lang="en-US" sz="2800" spc="-1" dirty="0">
                <a:solidFill>
                  <a:srgbClr val="FFFFFF"/>
                </a:solidFill>
                <a:latin typeface="Calibri"/>
              </a:rPr>
              <a:t>Particle effects are cool</a:t>
            </a:r>
          </a:p>
          <a:p>
            <a:pPr marL="685800" lvl="1" indent="-227965">
              <a:lnSpc>
                <a:spcPct val="90000"/>
              </a:lnSpc>
              <a:spcBef>
                <a:spcPts val="1001"/>
              </a:spcBef>
              <a:buClr>
                <a:srgbClr val="FFFFFF"/>
              </a:buClr>
              <a:buFont typeface="Arial"/>
              <a:buChar char="•"/>
            </a:pPr>
            <a:r>
              <a:rPr lang="en-US" sz="2800" spc="-1" dirty="0">
                <a:solidFill>
                  <a:srgbClr val="FFFFFF"/>
                </a:solidFill>
                <a:latin typeface="Calibri"/>
              </a:rPr>
              <a:t>Could use some work regarding how bland the scenes are.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F69"/>
        </a:solidFill>
        <a:effectLst/>
      </p:bgPr>
    </p:bg>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2 –Reflection</a:t>
            </a:r>
            <a:endParaRPr lang="en-US" sz="4400" b="0" strike="noStrike" spc="-1">
              <a:solidFill>
                <a:srgbClr val="FFFFFF"/>
              </a:solidFill>
              <a:latin typeface="Calibri"/>
            </a:endParaRPr>
          </a:p>
        </p:txBody>
      </p:sp>
      <p:sp>
        <p:nvSpPr>
          <p:cNvPr id="109" name="TextShape 2"/>
          <p:cNvSpPr txBox="1"/>
          <p:nvPr/>
        </p:nvSpPr>
        <p:spPr>
          <a:xfrm>
            <a:off x="838080" y="1825560"/>
            <a:ext cx="1051524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FFFFFF"/>
              </a:buClr>
              <a:buFont typeface="Arial"/>
              <a:buChar char="•"/>
            </a:pPr>
            <a:r>
              <a:rPr lang="en-US" sz="2800" spc="-1" dirty="0">
                <a:solidFill>
                  <a:srgbClr val="FFFFFF"/>
                </a:solidFill>
                <a:latin typeface="Calibri"/>
              </a:rPr>
              <a:t>To be frank, Godot has been kicking my butt. I'm used to unity by now, and every time I get in Godot I feel like I try to do something I know I can do in unity, but it just doesn't work the way  I want it to in Godot.</a:t>
            </a:r>
            <a:endParaRPr lang="en-US" sz="2800" b="0" strike="noStrike" spc="-1" dirty="0">
              <a:solidFill>
                <a:srgbClr val="FFFFFF"/>
              </a:solidFill>
              <a:latin typeface="Calibri"/>
            </a:endParaRPr>
          </a:p>
          <a:p>
            <a:pPr marL="228600" indent="-227965">
              <a:lnSpc>
                <a:spcPct val="90000"/>
              </a:lnSpc>
              <a:spcBef>
                <a:spcPts val="1001"/>
              </a:spcBef>
              <a:buClr>
                <a:srgbClr val="FFFFFF"/>
              </a:buClr>
              <a:buFont typeface="Arial"/>
              <a:buChar char="•"/>
            </a:pPr>
            <a:r>
              <a:rPr lang="en-US" sz="2800" spc="-1" dirty="0">
                <a:solidFill>
                  <a:srgbClr val="FFFFFF"/>
                </a:solidFill>
                <a:latin typeface="Calibri"/>
              </a:rPr>
              <a:t>Another unfortunate note is that Godot seems to go through changes fairly often, and often times old tutorials from a year ago, just don't work the same.</a:t>
            </a:r>
            <a:endParaRPr lang="en-US" sz="2800" b="0" strike="noStrike" spc="-1" dirty="0">
              <a:solidFill>
                <a:srgbClr val="FFFFFF"/>
              </a:solidFill>
              <a:latin typeface="Calibri"/>
            </a:endParaRPr>
          </a:p>
          <a:p>
            <a:pPr marL="228600" indent="-227965">
              <a:lnSpc>
                <a:spcPct val="90000"/>
              </a:lnSpc>
              <a:spcBef>
                <a:spcPts val="1001"/>
              </a:spcBef>
              <a:buClr>
                <a:srgbClr val="FFFFFF"/>
              </a:buClr>
              <a:buFont typeface="Arial"/>
              <a:buChar char="•"/>
            </a:pPr>
            <a:endParaRPr lang="en-US" sz="2800" spc="-1" dirty="0">
              <a:solidFill>
                <a:srgbClr val="FFFFFF"/>
              </a:solidFill>
              <a:latin typeface="Calibri"/>
            </a:endParaRPr>
          </a:p>
          <a:p>
            <a:pPr marL="228600" indent="-227965">
              <a:lnSpc>
                <a:spcPct val="90000"/>
              </a:lnSpc>
              <a:spcBef>
                <a:spcPts val="1001"/>
              </a:spcBef>
              <a:buClr>
                <a:srgbClr val="FFFFFF"/>
              </a:buClr>
              <a:buFont typeface="Arial"/>
              <a:buChar char="•"/>
            </a:pPr>
            <a:r>
              <a:rPr lang="en-US" sz="2800" spc="-1" dirty="0">
                <a:solidFill>
                  <a:srgbClr val="FFFFFF"/>
                </a:solidFill>
                <a:latin typeface="Calibri"/>
              </a:rPr>
              <a:t>I feel like I'm just now getting the hang of it. Thank god for </a:t>
            </a:r>
            <a:r>
              <a:rPr lang="en-US" sz="2800" spc="-1" dirty="0" err="1">
                <a:solidFill>
                  <a:srgbClr val="FFFFFF"/>
                </a:solidFill>
                <a:latin typeface="Calibri"/>
              </a:rPr>
              <a:t>GameManager</a:t>
            </a:r>
            <a:r>
              <a:rPr lang="en-US" sz="2800" spc="-1" dirty="0">
                <a:solidFill>
                  <a:srgbClr val="FFFFFF"/>
                </a:solidFill>
                <a:latin typeface="Calibri"/>
              </a:rPr>
              <a:t> and </a:t>
            </a:r>
            <a:r>
              <a:rPr lang="en-US" sz="2800" spc="-1" dirty="0" err="1">
                <a:solidFill>
                  <a:srgbClr val="FFFFFF"/>
                </a:solidFill>
                <a:latin typeface="Calibri"/>
              </a:rPr>
              <a:t>AutoLoad</a:t>
            </a:r>
            <a:endParaRPr lang="en-US" sz="2800" spc="-1" dirty="0">
              <a:solidFill>
                <a:srgbClr val="FFFFFF"/>
              </a:solidFill>
              <a:latin typeface="Calibri"/>
            </a:endParaRPr>
          </a:p>
          <a:p>
            <a:pPr>
              <a:lnSpc>
                <a:spcPct val="90000"/>
              </a:lnSpc>
              <a:spcBef>
                <a:spcPts val="1001"/>
              </a:spcBef>
            </a:pPr>
            <a:endParaRPr lang="en-US" sz="2800" spc="-1">
              <a:solidFill>
                <a:srgbClr val="FFFFFF"/>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F69"/>
        </a:solidFill>
        <a:effectLst/>
      </p:bgPr>
    </p:bg>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2 – Self Asssessment</a:t>
            </a:r>
            <a:endParaRPr lang="en-US" sz="4400" b="0" strike="noStrike" spc="-1">
              <a:solidFill>
                <a:srgbClr val="FFFFFF"/>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lIns="91440" tIns="45720" rIns="91440" bIns="45720" anchor="t">
            <a:noAutofit/>
          </a:bodyPr>
          <a:lstStyle/>
          <a:p>
            <a:pPr>
              <a:lnSpc>
                <a:spcPct val="90000"/>
              </a:lnSpc>
              <a:spcBef>
                <a:spcPts val="1001"/>
              </a:spcBef>
            </a:pPr>
            <a:r>
              <a:rPr lang="en-US" sz="2800" b="0" strike="noStrike" spc="-1" dirty="0">
                <a:solidFill>
                  <a:srgbClr val="FFFFFF"/>
                </a:solidFill>
                <a:latin typeface="Calibri"/>
              </a:rPr>
              <a:t>Bold your self-assessment on the following areas</a:t>
            </a:r>
          </a:p>
          <a:p>
            <a:pPr>
              <a:lnSpc>
                <a:spcPct val="90000"/>
              </a:lnSpc>
              <a:spcBef>
                <a:spcPts val="1001"/>
              </a:spcBef>
            </a:pPr>
            <a:endParaRPr lang="en-US" sz="2800" b="0" strike="noStrike" spc="-1">
              <a:solidFill>
                <a:srgbClr val="FFFFFF"/>
              </a:solidFill>
              <a:latin typeface="Calibri"/>
            </a:endParaRPr>
          </a:p>
          <a:p>
            <a:pPr>
              <a:lnSpc>
                <a:spcPct val="90000"/>
              </a:lnSpc>
              <a:spcBef>
                <a:spcPts val="1001"/>
              </a:spcBef>
            </a:pPr>
            <a:r>
              <a:rPr lang="en-US" sz="2800" b="0" strike="noStrike" spc="-1" dirty="0">
                <a:solidFill>
                  <a:srgbClr val="FFFFFF"/>
                </a:solidFill>
                <a:latin typeface="Calibri"/>
              </a:rPr>
              <a:t>Code comprehension		poor	</a:t>
            </a:r>
            <a:r>
              <a:rPr lang="en-US" sz="2800" b="1" strike="noStrike" spc="-1" dirty="0">
                <a:solidFill>
                  <a:srgbClr val="FFFFFF"/>
                </a:solidFill>
                <a:latin typeface="Calibri"/>
              </a:rPr>
              <a:t>acceptable</a:t>
            </a:r>
            <a:r>
              <a:rPr lang="en-US" sz="2800" b="0" strike="noStrike" spc="-1" dirty="0">
                <a:solidFill>
                  <a:srgbClr val="FFFFFF"/>
                </a:solidFill>
                <a:latin typeface="Calibri"/>
              </a:rPr>
              <a:t>	excellent</a:t>
            </a:r>
          </a:p>
          <a:p>
            <a:pPr>
              <a:lnSpc>
                <a:spcPct val="90000"/>
              </a:lnSpc>
              <a:spcBef>
                <a:spcPts val="1001"/>
              </a:spcBef>
            </a:pPr>
            <a:r>
              <a:rPr lang="en-US" sz="2800" b="0" strike="noStrike" spc="-1" dirty="0">
                <a:solidFill>
                  <a:srgbClr val="FFFFFF"/>
                </a:solidFill>
                <a:latin typeface="Calibri"/>
              </a:rPr>
              <a:t>Code planning			poor	</a:t>
            </a:r>
            <a:r>
              <a:rPr lang="en-US" sz="2800" b="1" strike="noStrike" spc="-1" dirty="0">
                <a:solidFill>
                  <a:srgbClr val="FFFFFF"/>
                </a:solidFill>
                <a:latin typeface="Calibri"/>
              </a:rPr>
              <a:t>acceptable</a:t>
            </a:r>
            <a:r>
              <a:rPr lang="en-US" sz="2800" b="0" strike="noStrike" spc="-1" dirty="0">
                <a:solidFill>
                  <a:srgbClr val="FFFFFF"/>
                </a:solidFill>
                <a:latin typeface="Calibri"/>
              </a:rPr>
              <a:t>	excellent</a:t>
            </a:r>
          </a:p>
          <a:p>
            <a:pPr>
              <a:lnSpc>
                <a:spcPct val="90000"/>
              </a:lnSpc>
              <a:spcBef>
                <a:spcPts val="1001"/>
              </a:spcBef>
            </a:pPr>
            <a:r>
              <a:rPr lang="en-US" sz="2800" b="0" strike="noStrike" spc="-1">
                <a:solidFill>
                  <a:srgbClr val="FFFFFF"/>
                </a:solidFill>
                <a:latin typeface="Calibri"/>
              </a:rPr>
              <a:t>Project progress			poor</a:t>
            </a:r>
            <a:r>
              <a:rPr lang="en-US" sz="2800" strike="noStrike" spc="-1">
                <a:solidFill>
                  <a:srgbClr val="FFFFFF"/>
                </a:solidFill>
                <a:latin typeface="Calibri"/>
              </a:rPr>
              <a:t>	</a:t>
            </a:r>
            <a:r>
              <a:rPr lang="en-US" sz="2800" b="1" strike="noStrike" spc="-1">
                <a:solidFill>
                  <a:srgbClr val="FFFFFF"/>
                </a:solidFill>
                <a:latin typeface="Calibri"/>
              </a:rPr>
              <a:t>acceptable</a:t>
            </a:r>
            <a:r>
              <a:rPr lang="en-US" sz="2800" b="0" strike="noStrike" spc="-1">
                <a:solidFill>
                  <a:srgbClr val="FFFFFF"/>
                </a:solidFill>
                <a:latin typeface="Calibri"/>
              </a:rPr>
              <a:t>	excellent</a:t>
            </a:r>
          </a:p>
          <a:p>
            <a:pPr>
              <a:lnSpc>
                <a:spcPct val="90000"/>
              </a:lnSpc>
              <a:spcBef>
                <a:spcPts val="1001"/>
              </a:spcBef>
            </a:pPr>
            <a:r>
              <a:rPr lang="en-US" sz="2800" b="0" strike="noStrike" spc="-1" dirty="0">
                <a:solidFill>
                  <a:srgbClr val="FFFFFF"/>
                </a:solidFill>
                <a:latin typeface="Calibri"/>
              </a:rPr>
              <a:t>Variable naming			poor	</a:t>
            </a:r>
            <a:r>
              <a:rPr lang="en-US" sz="2800" b="1" strike="noStrike" spc="-1" dirty="0">
                <a:solidFill>
                  <a:srgbClr val="FFFFFF"/>
                </a:solidFill>
                <a:latin typeface="Calibri"/>
              </a:rPr>
              <a:t>acceptable</a:t>
            </a:r>
            <a:r>
              <a:rPr lang="en-US" sz="2800" b="0" strike="noStrike" spc="-1" dirty="0">
                <a:solidFill>
                  <a:srgbClr val="FFFFFF"/>
                </a:solidFill>
                <a:latin typeface="Calibri"/>
              </a:rPr>
              <a:t>	excellent</a:t>
            </a:r>
          </a:p>
          <a:p>
            <a:pPr>
              <a:lnSpc>
                <a:spcPct val="90000"/>
              </a:lnSpc>
              <a:spcBef>
                <a:spcPts val="1001"/>
              </a:spcBef>
            </a:pPr>
            <a:r>
              <a:rPr lang="en-US" sz="2800" b="0" strike="noStrike" spc="-1" dirty="0">
                <a:solidFill>
                  <a:srgbClr val="FFFFFF"/>
                </a:solidFill>
                <a:latin typeface="Calibri"/>
              </a:rPr>
              <a:t>Debugging / problem solving	poor	</a:t>
            </a:r>
            <a:r>
              <a:rPr lang="en-US" sz="2800" b="1" strike="noStrike" spc="-1" dirty="0">
                <a:solidFill>
                  <a:srgbClr val="FFFFFF"/>
                </a:solidFill>
                <a:latin typeface="Calibri"/>
              </a:rPr>
              <a:t>acceptable</a:t>
            </a:r>
            <a:r>
              <a:rPr lang="en-US" sz="2800" b="0" strike="noStrike" spc="-1" dirty="0">
                <a:solidFill>
                  <a:srgbClr val="FFFFFF"/>
                </a:solidFill>
                <a:latin typeface="Calibri"/>
              </a:rPr>
              <a:t>	excellent</a:t>
            </a:r>
          </a:p>
          <a:p>
            <a:pPr>
              <a:lnSpc>
                <a:spcPct val="90000"/>
              </a:lnSpc>
              <a:spcBef>
                <a:spcPts val="1001"/>
              </a:spcBef>
            </a:pPr>
            <a:endParaRPr lang="en-US" sz="2800" b="0" strike="noStrike" spc="-1">
              <a:solidFill>
                <a:srgbClr val="FFFFFF"/>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P1 – Final Reflection</a:t>
            </a:r>
            <a:endParaRPr lang="en-US" sz="4400" b="0" strike="noStrike" spc="-1">
              <a:solidFill>
                <a:srgbClr val="FFFFFF"/>
              </a:solidFill>
              <a:latin typeface="Calibri"/>
            </a:endParaRPr>
          </a:p>
        </p:txBody>
      </p:sp>
      <p:pic>
        <p:nvPicPr>
          <p:cNvPr id="2" name="Picture 1" descr="A screenshot of a video game&#10;&#10;Description automatically generated">
            <a:extLst>
              <a:ext uri="{FF2B5EF4-FFF2-40B4-BE49-F238E27FC236}">
                <a16:creationId xmlns:a16="http://schemas.microsoft.com/office/drawing/2014/main" id="{A996F27F-AC76-7977-5283-EDC6012F0941}"/>
              </a:ext>
            </a:extLst>
          </p:cNvPr>
          <p:cNvPicPr>
            <a:picLocks noChangeAspect="1"/>
          </p:cNvPicPr>
          <p:nvPr/>
        </p:nvPicPr>
        <p:blipFill>
          <a:blip r:embed="rId2"/>
          <a:stretch>
            <a:fillRect/>
          </a:stretch>
        </p:blipFill>
        <p:spPr>
          <a:xfrm>
            <a:off x="1698433" y="1823125"/>
            <a:ext cx="7968867" cy="46164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P1 – Final Reflection</a:t>
            </a:r>
            <a:endParaRPr lang="en-US" sz="4400" b="0" strike="noStrike" spc="-1">
              <a:solidFill>
                <a:srgbClr val="FFFFFF"/>
              </a:solidFill>
              <a:latin typeface="Calibri"/>
            </a:endParaRPr>
          </a:p>
        </p:txBody>
      </p:sp>
      <p:sp>
        <p:nvSpPr>
          <p:cNvPr id="115" name="TextShape 2"/>
          <p:cNvSpPr txBox="1"/>
          <p:nvPr/>
        </p:nvSpPr>
        <p:spPr>
          <a:xfrm>
            <a:off x="838080" y="1825560"/>
            <a:ext cx="10515240" cy="4350960"/>
          </a:xfrm>
          <a:prstGeom prst="rect">
            <a:avLst/>
          </a:prstGeom>
          <a:noFill/>
          <a:ln>
            <a:noFill/>
          </a:ln>
        </p:spPr>
        <p:txBody>
          <a:bodyPr lIns="91440" tIns="45720" rIns="91440" bIns="45720" anchor="t">
            <a:noAutofit/>
          </a:bodyPr>
          <a:lstStyle/>
          <a:p>
            <a:pPr marL="457835" indent="-457200">
              <a:lnSpc>
                <a:spcPct val="90000"/>
              </a:lnSpc>
              <a:spcBef>
                <a:spcPts val="1001"/>
              </a:spcBef>
              <a:buClr>
                <a:srgbClr val="FFFFFF"/>
              </a:buClr>
              <a:buFont typeface="Arial"/>
              <a:buChar char="•"/>
            </a:pPr>
            <a:r>
              <a:rPr lang="en-US" sz="2800" b="0" strike="noStrike" spc="-1" dirty="0">
                <a:solidFill>
                  <a:srgbClr val="FFFFFF"/>
                </a:solidFill>
                <a:latin typeface="Calibri"/>
              </a:rPr>
              <a:t>Technique</a:t>
            </a:r>
            <a:endParaRPr lang="en-US" dirty="0"/>
          </a:p>
          <a:p>
            <a:pPr marL="915035" lvl="1" indent="-457200">
              <a:lnSpc>
                <a:spcPct val="90000"/>
              </a:lnSpc>
              <a:spcBef>
                <a:spcPts val="1001"/>
              </a:spcBef>
              <a:buClr>
                <a:srgbClr val="FFFFFF"/>
              </a:buClr>
              <a:buFont typeface="Arial"/>
              <a:buChar char="•"/>
            </a:pPr>
            <a:r>
              <a:rPr lang="en-US" sz="2000" spc="-1" dirty="0">
                <a:solidFill>
                  <a:srgbClr val="FFFFFF"/>
                </a:solidFill>
                <a:latin typeface="Calibri"/>
              </a:rPr>
              <a:t>I struggled a lot with getting the variables to carry over to other scripts, but </a:t>
            </a:r>
            <a:r>
              <a:rPr lang="en-US" sz="2000" spc="-1" dirty="0" err="1">
                <a:solidFill>
                  <a:srgbClr val="FFFFFF"/>
                </a:solidFill>
                <a:latin typeface="Calibri"/>
              </a:rPr>
              <a:t>AutoLoad</a:t>
            </a:r>
            <a:r>
              <a:rPr lang="en-US" sz="2000" spc="-1" dirty="0">
                <a:solidFill>
                  <a:srgbClr val="FFFFFF"/>
                </a:solidFill>
                <a:latin typeface="Calibri"/>
              </a:rPr>
              <a:t> was great and helped with that. I'm just now starting to get ahold of how Godot works.</a:t>
            </a:r>
          </a:p>
          <a:p>
            <a:pPr marL="228600" indent="-227965">
              <a:lnSpc>
                <a:spcPct val="90000"/>
              </a:lnSpc>
              <a:spcBef>
                <a:spcPts val="1001"/>
              </a:spcBef>
              <a:buClr>
                <a:srgbClr val="FFFFFF"/>
              </a:buClr>
              <a:buFont typeface="Arial"/>
              <a:buChar char="•"/>
            </a:pPr>
            <a:r>
              <a:rPr lang="en-US" sz="2800" b="0" strike="noStrike" spc="-1" dirty="0">
                <a:solidFill>
                  <a:srgbClr val="FFFFFF"/>
                </a:solidFill>
                <a:latin typeface="Calibri"/>
              </a:rPr>
              <a:t>Aesthetics</a:t>
            </a:r>
          </a:p>
          <a:p>
            <a:pPr marL="685800" lvl="1" indent="-227965">
              <a:lnSpc>
                <a:spcPct val="90000"/>
              </a:lnSpc>
              <a:spcBef>
                <a:spcPts val="1001"/>
              </a:spcBef>
              <a:buClr>
                <a:srgbClr val="FFFFFF"/>
              </a:buClr>
              <a:buFont typeface="Arial"/>
              <a:buChar char="•"/>
            </a:pPr>
            <a:r>
              <a:rPr lang="en-US" sz="2000" spc="-1" dirty="0">
                <a:solidFill>
                  <a:srgbClr val="FFFFFF"/>
                </a:solidFill>
                <a:latin typeface="Calibri"/>
              </a:rPr>
              <a:t>Visually my project is not very pretty. I ran out of time due to trying for way to long to get other things to work. I do like the pixel aspects though, and I think it could've been a cooler environment</a:t>
            </a:r>
          </a:p>
          <a:p>
            <a:pPr marL="228600" indent="-227965">
              <a:lnSpc>
                <a:spcPct val="90000"/>
              </a:lnSpc>
              <a:spcBef>
                <a:spcPts val="1001"/>
              </a:spcBef>
              <a:buClr>
                <a:srgbClr val="FFFFFF"/>
              </a:buClr>
              <a:buFont typeface="Arial"/>
              <a:buChar char="•"/>
            </a:pPr>
            <a:r>
              <a:rPr lang="en-US" sz="2800" b="0" strike="noStrike" spc="-1">
                <a:solidFill>
                  <a:srgbClr val="FFFFFF"/>
                </a:solidFill>
                <a:latin typeface="Calibri"/>
              </a:rPr>
              <a:t>Major concepts learned</a:t>
            </a:r>
            <a:r>
              <a:rPr lang="en-US" sz="2800" spc="-1">
                <a:solidFill>
                  <a:srgbClr val="FFFFFF"/>
                </a:solidFill>
                <a:latin typeface="Calibri"/>
              </a:rPr>
              <a:t> </a:t>
            </a:r>
          </a:p>
          <a:p>
            <a:pPr marL="685800" lvl="1" indent="-227965">
              <a:lnSpc>
                <a:spcPct val="90000"/>
              </a:lnSpc>
              <a:spcBef>
                <a:spcPts val="1001"/>
              </a:spcBef>
              <a:buClr>
                <a:srgbClr val="FFFFFF"/>
              </a:buClr>
              <a:buFont typeface="Arial"/>
              <a:buChar char="•"/>
            </a:pPr>
            <a:r>
              <a:rPr lang="en-US" sz="2000" spc="-1" dirty="0">
                <a:solidFill>
                  <a:srgbClr val="FFFFFF"/>
                </a:solidFill>
                <a:latin typeface="Calibri"/>
              </a:rPr>
              <a:t>I've learned how to do Particles, instantiate, audio, change scenes, public variables, and mess with physics</a:t>
            </a:r>
            <a:endParaRPr lang="en-US" sz="2000" b="0" strike="noStrike" spc="-1" dirty="0">
              <a:solidFill>
                <a:srgbClr val="FFFFFF"/>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A276C"/>
        </a:solidFill>
        <a:effectLst/>
      </p:bgPr>
    </p:bg>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1</a:t>
            </a:r>
            <a:endParaRPr lang="en-US" sz="4400" b="0" strike="noStrike" spc="-1">
              <a:solidFill>
                <a:srgbClr val="FFFFFF"/>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Autofit/>
          </a:bodyPr>
          <a:lstStyle/>
          <a:p>
            <a:pPr marL="432000" indent="-324000">
              <a:spcBef>
                <a:spcPts val="1417"/>
              </a:spcBef>
              <a:buClr>
                <a:srgbClr val="FFFFFF"/>
              </a:buClr>
              <a:buSzPct val="45000"/>
              <a:buFont typeface="Wingdings" charset="2"/>
              <a:buChar char=""/>
            </a:pPr>
            <a:r>
              <a:rPr lang="en-US" sz="2800" b="0" strike="noStrike" spc="-1">
                <a:solidFill>
                  <a:srgbClr val="FFFFFF"/>
                </a:solidFill>
                <a:latin typeface="Calibri"/>
              </a:rPr>
              <a:t>Throw a potato across the office because its a hot potato</a:t>
            </a:r>
          </a:p>
          <a:p>
            <a:pPr marL="432000" indent="-324000">
              <a:spcBef>
                <a:spcPts val="1417"/>
              </a:spcBef>
              <a:buClr>
                <a:srgbClr val="FFFFFF"/>
              </a:buClr>
              <a:buSzPct val="45000"/>
              <a:buFont typeface="Wingdings" charset="2"/>
              <a:buChar char=""/>
            </a:pPr>
            <a:r>
              <a:rPr lang="en-US" sz="2800" b="0" strike="noStrike" spc="-1">
                <a:solidFill>
                  <a:srgbClr val="FFFFFF"/>
                </a:solidFill>
                <a:latin typeface="Calibri"/>
              </a:rPr>
              <a:t>Throwing works</a:t>
            </a:r>
          </a:p>
          <a:p>
            <a:pPr marL="432000" indent="-324000">
              <a:spcBef>
                <a:spcPts val="1417"/>
              </a:spcBef>
              <a:buClr>
                <a:srgbClr val="FFFFFF"/>
              </a:buClr>
              <a:buSzPct val="45000"/>
              <a:buFont typeface="Wingdings" charset="2"/>
              <a:buChar char=""/>
            </a:pPr>
            <a:r>
              <a:rPr lang="en-US" sz="2800" b="0" strike="noStrike" spc="-1">
                <a:solidFill>
                  <a:srgbClr val="FFFFFF"/>
                </a:solidFill>
                <a:latin typeface="Calibri"/>
              </a:rPr>
              <a:t>Need to create a scene for an asset that adds a different score depending on what the sprite is, big objects, more score, small object, smaller score.</a:t>
            </a:r>
          </a:p>
          <a:p>
            <a:pPr marL="432000" indent="-324000">
              <a:spcBef>
                <a:spcPts val="1417"/>
              </a:spcBef>
              <a:buClr>
                <a:srgbClr val="FFFFFF"/>
              </a:buClr>
              <a:buSzPct val="45000"/>
              <a:buFont typeface="Wingdings" charset="2"/>
              <a:buChar char=""/>
            </a:pPr>
            <a:r>
              <a:rPr lang="en-US" sz="2800" b="0" strike="noStrike" spc="-1">
                <a:solidFill>
                  <a:srgbClr val="FFFFFF"/>
                </a:solidFill>
                <a:latin typeface="Calibri"/>
              </a:rPr>
              <a:t>Get 5 tries, maybe have a few “extra lives or lunches” that you can throw should u hit them.</a:t>
            </a:r>
          </a:p>
          <a:p>
            <a:pPr marL="432000" indent="-324000">
              <a:spcBef>
                <a:spcPts val="1417"/>
              </a:spcBef>
              <a:buClr>
                <a:srgbClr val="FFFFFF"/>
              </a:buClr>
              <a:buSzPct val="45000"/>
              <a:buFont typeface="Wingdings" charset="2"/>
              <a:buChar char=""/>
            </a:pPr>
            <a:r>
              <a:rPr lang="en-US" sz="2800" b="0" strike="noStrike" spc="-1">
                <a:solidFill>
                  <a:srgbClr val="FFFFFF"/>
                </a:solidFill>
                <a:latin typeface="Calibri"/>
              </a:rPr>
              <a:t>Camera follow potato until its no longer moving, then it spawns a fake potato in its place and teleports back to start position for next turn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A276C"/>
        </a:solidFill>
        <a:effectLst/>
      </p:bgPr>
    </p:bg>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1 – Screenshot / image</a:t>
            </a:r>
            <a:endParaRPr lang="en-US" sz="4400" b="0" strike="noStrike" spc="-1">
              <a:solidFill>
                <a:srgbClr val="FFFFFF"/>
              </a:solidFill>
              <a:latin typeface="Calibri"/>
            </a:endParaRPr>
          </a:p>
        </p:txBody>
      </p:sp>
      <p:pic>
        <p:nvPicPr>
          <p:cNvPr id="2" name="Picture 1" descr="A cartoon of a room with a door and a cabinet&#10;&#10;Description automatically generated">
            <a:extLst>
              <a:ext uri="{FF2B5EF4-FFF2-40B4-BE49-F238E27FC236}">
                <a16:creationId xmlns:a16="http://schemas.microsoft.com/office/drawing/2014/main" id="{68D0454E-B7D0-9E2F-46A1-13B6ADD4FDA2}"/>
              </a:ext>
            </a:extLst>
          </p:cNvPr>
          <p:cNvPicPr>
            <a:picLocks noChangeAspect="1"/>
          </p:cNvPicPr>
          <p:nvPr/>
        </p:nvPicPr>
        <p:blipFill>
          <a:blip r:embed="rId2"/>
          <a:stretch>
            <a:fillRect/>
          </a:stretch>
        </p:blipFill>
        <p:spPr>
          <a:xfrm>
            <a:off x="2832847" y="2247146"/>
            <a:ext cx="6096000" cy="37980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A276C"/>
        </a:solidFill>
        <a:effectLst/>
      </p:bgPr>
    </p:bg>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1 – Question</a:t>
            </a:r>
            <a:endParaRPr lang="en-US" sz="4400" b="0" strike="noStrike" spc="-1">
              <a:solidFill>
                <a:srgbClr val="FFFFFF"/>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FFFFFF"/>
              </a:buClr>
              <a:buFont typeface="Arial"/>
              <a:buChar char="•"/>
            </a:pPr>
            <a:r>
              <a:rPr lang="en-US" sz="2800" b="0" strike="noStrike" spc="-1" dirty="0">
                <a:solidFill>
                  <a:srgbClr val="FFFFFF"/>
                </a:solidFill>
                <a:latin typeface="Calibri"/>
              </a:rPr>
              <a:t>What is something you are struggling with in your game?</a:t>
            </a:r>
            <a:endParaRPr lang="en-US"/>
          </a:p>
          <a:p>
            <a:pPr marL="228600" indent="-227965">
              <a:lnSpc>
                <a:spcPct val="90000"/>
              </a:lnSpc>
              <a:spcBef>
                <a:spcPts val="1001"/>
              </a:spcBef>
              <a:buClr>
                <a:srgbClr val="FFFFFF"/>
              </a:buClr>
              <a:buFont typeface="Arial"/>
              <a:buChar char="•"/>
            </a:pPr>
            <a:endParaRPr lang="en-US" sz="2800" spc="-1" dirty="0">
              <a:solidFill>
                <a:srgbClr val="FFFFFF"/>
              </a:solidFill>
              <a:latin typeface="Calibri"/>
            </a:endParaRPr>
          </a:p>
          <a:p>
            <a:pPr marL="228600" indent="-227965">
              <a:lnSpc>
                <a:spcPct val="90000"/>
              </a:lnSpc>
              <a:spcBef>
                <a:spcPts val="1001"/>
              </a:spcBef>
              <a:buClr>
                <a:srgbClr val="FFFFFF"/>
              </a:buClr>
              <a:buFont typeface="Arial"/>
              <a:buChar char="•"/>
            </a:pPr>
            <a:r>
              <a:rPr lang="en-US" sz="2800" spc="-1" dirty="0">
                <a:solidFill>
                  <a:srgbClr val="FFFFFF"/>
                </a:solidFill>
                <a:latin typeface="Calibri"/>
              </a:rPr>
              <a:t>I do not like going from unity to </a:t>
            </a:r>
            <a:r>
              <a:rPr lang="en-US" sz="2800" spc="-1" dirty="0" err="1">
                <a:solidFill>
                  <a:srgbClr val="FFFFFF"/>
                </a:solidFill>
                <a:latin typeface="Calibri"/>
              </a:rPr>
              <a:t>godot</a:t>
            </a:r>
            <a:r>
              <a:rPr lang="en-US" sz="2800" spc="-1" dirty="0">
                <a:solidFill>
                  <a:srgbClr val="FFFFFF"/>
                </a:solidFill>
                <a:latin typeface="Calibri"/>
              </a:rPr>
              <a:t>,  I keep messing up the syntax and I dislike using underscore, exporting vars feels weird too. Workflow is super foreign right now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A276C"/>
        </a:solidFill>
        <a:effectLst/>
      </p:bgPr>
    </p:bg>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1</a:t>
            </a:r>
            <a:endParaRPr lang="en-US" sz="4400" b="0" strike="noStrike" spc="-1">
              <a:solidFill>
                <a:srgbClr val="FFFFFF"/>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800" b="0" strike="noStrike" spc="-1">
                <a:solidFill>
                  <a:srgbClr val="FFFFFF"/>
                </a:solidFill>
                <a:latin typeface="Calibri"/>
              </a:rPr>
              <a:t>Have a peer / group look through your code and comment on</a:t>
            </a:r>
          </a:p>
          <a:p>
            <a:pPr marL="685800" lvl="1" indent="-228240">
              <a:lnSpc>
                <a:spcPct val="90000"/>
              </a:lnSpc>
              <a:spcBef>
                <a:spcPts val="499"/>
              </a:spcBef>
              <a:buClr>
                <a:srgbClr val="FFFFFF"/>
              </a:buClr>
              <a:buFont typeface="Arial"/>
              <a:buChar char="•"/>
            </a:pPr>
            <a:r>
              <a:rPr lang="en-US" sz="2400" b="0" strike="noStrike" spc="-1">
                <a:solidFill>
                  <a:srgbClr val="FFFFFF"/>
                </a:solidFill>
                <a:latin typeface="Calibri"/>
              </a:rPr>
              <a:t>File structure</a:t>
            </a:r>
          </a:p>
          <a:p>
            <a:pPr marL="685800" lvl="1" indent="-228240">
              <a:lnSpc>
                <a:spcPct val="90000"/>
              </a:lnSpc>
              <a:spcBef>
                <a:spcPts val="499"/>
              </a:spcBef>
              <a:buClr>
                <a:srgbClr val="FFFFFF"/>
              </a:buClr>
              <a:buFont typeface="Arial"/>
              <a:buChar char="•"/>
            </a:pPr>
            <a:r>
              <a:rPr lang="en-US" sz="2400" b="0" strike="noStrike" spc="-1">
                <a:solidFill>
                  <a:srgbClr val="FFFFFF"/>
                </a:solidFill>
                <a:latin typeface="Calibri"/>
              </a:rPr>
              <a:t>Commenting / algorithm planning</a:t>
            </a:r>
          </a:p>
          <a:p>
            <a:pPr marL="685800" lvl="1" indent="-228240">
              <a:lnSpc>
                <a:spcPct val="90000"/>
              </a:lnSpc>
              <a:spcBef>
                <a:spcPts val="499"/>
              </a:spcBef>
              <a:buClr>
                <a:srgbClr val="FFFFFF"/>
              </a:buClr>
              <a:buFont typeface="Arial"/>
              <a:buChar char="•"/>
            </a:pPr>
            <a:r>
              <a:rPr lang="en-US" sz="2400" b="0" strike="noStrike" spc="-1">
                <a:solidFill>
                  <a:srgbClr val="FFFFFF"/>
                </a:solidFill>
                <a:latin typeface="Calibri"/>
              </a:rPr>
              <a:t>Variable naming</a:t>
            </a:r>
          </a:p>
          <a:p>
            <a:pPr marL="685800" lvl="1" indent="-228240">
              <a:lnSpc>
                <a:spcPct val="90000"/>
              </a:lnSpc>
              <a:spcBef>
                <a:spcPts val="499"/>
              </a:spcBef>
              <a:buClr>
                <a:srgbClr val="FFFFFF"/>
              </a:buClr>
              <a:buFont typeface="Arial"/>
              <a:buChar char="•"/>
            </a:pPr>
            <a:r>
              <a:rPr lang="en-US" sz="2400" b="0" strike="noStrike" spc="-1">
                <a:solidFill>
                  <a:srgbClr val="FFFFFF"/>
                </a:solidFill>
                <a:latin typeface="Calibri"/>
              </a:rPr>
              <a:t>Repetitiveness</a:t>
            </a:r>
          </a:p>
          <a:p>
            <a:pPr marL="685800" lvl="1" indent="-228240">
              <a:lnSpc>
                <a:spcPct val="90000"/>
              </a:lnSpc>
              <a:spcBef>
                <a:spcPts val="499"/>
              </a:spcBef>
              <a:buClr>
                <a:srgbClr val="FFFFFF"/>
              </a:buClr>
              <a:buFont typeface="Arial"/>
              <a:buChar char="•"/>
            </a:pPr>
            <a:r>
              <a:rPr lang="en-US" sz="2400" b="0" strike="noStrike" spc="-1">
                <a:solidFill>
                  <a:srgbClr val="FFFFFF"/>
                </a:solidFill>
                <a:latin typeface="Calibri"/>
              </a:rPr>
              <a:t>Readability</a:t>
            </a:r>
          </a:p>
          <a:p>
            <a:pPr marL="685800" lvl="1" indent="-228240">
              <a:lnSpc>
                <a:spcPct val="90000"/>
              </a:lnSpc>
              <a:spcBef>
                <a:spcPts val="499"/>
              </a:spcBef>
              <a:buClr>
                <a:srgbClr val="FFFFFF"/>
              </a:buClr>
              <a:buFont typeface="Arial"/>
              <a:buChar char="•"/>
            </a:pPr>
            <a:r>
              <a:rPr lang="en-US" sz="2400" b="0" strike="noStrike" spc="-1">
                <a:solidFill>
                  <a:srgbClr val="FFFFFF"/>
                </a:solidFill>
                <a:latin typeface="Calibri"/>
              </a:rPr>
              <a:t>Succinctness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A276C"/>
        </a:solidFill>
        <a:effectLst/>
      </p:bgPr>
    </p:bg>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1</a:t>
            </a:r>
            <a:endParaRPr lang="en-US" sz="4400" b="0" strike="noStrike" spc="-1">
              <a:solidFill>
                <a:srgbClr val="FFFFFF"/>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FFFFFF"/>
              </a:buClr>
              <a:buFont typeface="Arial"/>
              <a:buChar char="•"/>
            </a:pPr>
            <a:r>
              <a:rPr lang="en-US" sz="2800" spc="-1" dirty="0">
                <a:solidFill>
                  <a:srgbClr val="FFFFFF"/>
                </a:solidFill>
                <a:latin typeface="Calibri"/>
              </a:rPr>
              <a:t>Need to work on score</a:t>
            </a:r>
            <a:endParaRPr lang="en-US" dirty="0">
              <a:solidFill>
                <a:srgbClr val="000000"/>
              </a:solidFill>
              <a:latin typeface="Arial"/>
            </a:endParaRPr>
          </a:p>
          <a:p>
            <a:pPr marL="228600" indent="-227965">
              <a:lnSpc>
                <a:spcPct val="90000"/>
              </a:lnSpc>
              <a:spcBef>
                <a:spcPts val="1001"/>
              </a:spcBef>
              <a:buClr>
                <a:srgbClr val="FFFFFF"/>
              </a:buClr>
              <a:buFont typeface="Arial"/>
              <a:buChar char="•"/>
            </a:pPr>
            <a:r>
              <a:rPr lang="en-US" sz="2800" spc="-1" dirty="0">
                <a:solidFill>
                  <a:srgbClr val="FFFFFF"/>
                </a:solidFill>
                <a:latin typeface="Calibri"/>
              </a:rPr>
              <a:t>Add more Objects to collide with</a:t>
            </a:r>
          </a:p>
          <a:p>
            <a:pPr marL="228600" indent="-227965">
              <a:lnSpc>
                <a:spcPct val="90000"/>
              </a:lnSpc>
              <a:spcBef>
                <a:spcPts val="1001"/>
              </a:spcBef>
              <a:buClr>
                <a:srgbClr val="FFFFFF"/>
              </a:buClr>
              <a:buFont typeface="Arial"/>
              <a:buChar char="•"/>
            </a:pPr>
            <a:r>
              <a:rPr lang="en-US" sz="2800" spc="-1" dirty="0">
                <a:solidFill>
                  <a:srgbClr val="FFFFFF"/>
                </a:solidFill>
                <a:latin typeface="Calibri"/>
              </a:rPr>
              <a:t>Music? More levels?</a:t>
            </a:r>
          </a:p>
          <a:p>
            <a:pPr marL="228600" indent="-227965">
              <a:lnSpc>
                <a:spcPct val="90000"/>
              </a:lnSpc>
              <a:spcBef>
                <a:spcPts val="1001"/>
              </a:spcBef>
              <a:buClr>
                <a:srgbClr val="FFFFFF"/>
              </a:buClr>
              <a:buFont typeface="Arial"/>
              <a:buChar char="•"/>
            </a:pPr>
            <a:endParaRPr lang="en-US" sz="2800" spc="-1" dirty="0">
              <a:solidFill>
                <a:srgbClr val="FFFFFF"/>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A276C"/>
        </a:solidFill>
        <a:effectLst/>
      </p:bgPr>
    </p:bg>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1 –Reflection</a:t>
            </a:r>
            <a:endParaRPr lang="en-US" sz="4400" b="0" strike="noStrike" spc="-1">
              <a:solidFill>
                <a:srgbClr val="FFFFFF"/>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lIns="91440" tIns="45720" rIns="91440" bIns="45720" anchor="t">
            <a:noAutofit/>
          </a:bodyPr>
          <a:lstStyle/>
          <a:p>
            <a:pPr marL="635">
              <a:lnSpc>
                <a:spcPct val="90000"/>
              </a:lnSpc>
              <a:spcBef>
                <a:spcPts val="1001"/>
              </a:spcBef>
              <a:buClr>
                <a:srgbClr val="FFFFFF"/>
              </a:buClr>
            </a:pPr>
            <a:r>
              <a:rPr lang="en-US" sz="2800" spc="-1" dirty="0">
                <a:solidFill>
                  <a:srgbClr val="FFFFFF"/>
                </a:solidFill>
                <a:latin typeface="Calibri"/>
              </a:rPr>
              <a:t>So far I've learned how to add different important types of nodes, and utilize programming to get things to happen, whether its manipulating position, or velocity, or getting variables from different nodes. Signals can be fun, but they're probs expensive. I need to add more stuff to the game.</a:t>
            </a:r>
            <a:endParaRPr lang="en-US" sz="2800" b="0" strike="noStrike" spc="-1" dirty="0">
              <a:solidFill>
                <a:srgbClr val="FFFFFF"/>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A276C"/>
        </a:solidFill>
        <a:effectLst/>
      </p:bgPr>
    </p:bg>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1 –Self Assessment  </a:t>
            </a:r>
            <a:endParaRPr lang="en-US" sz="4400" b="0" strike="noStrike" spc="-1">
              <a:solidFill>
                <a:srgbClr val="FFFFFF"/>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lIns="91440" tIns="45720" rIns="91440" bIns="45720" anchor="t">
            <a:noAutofit/>
          </a:bodyPr>
          <a:lstStyle/>
          <a:p>
            <a:pPr>
              <a:lnSpc>
                <a:spcPct val="90000"/>
              </a:lnSpc>
              <a:spcBef>
                <a:spcPts val="1001"/>
              </a:spcBef>
            </a:pPr>
            <a:r>
              <a:rPr lang="en-US" sz="2800" b="0" strike="noStrike" spc="-1" dirty="0">
                <a:solidFill>
                  <a:srgbClr val="FFFFFF"/>
                </a:solidFill>
                <a:latin typeface="Calibri"/>
              </a:rPr>
              <a:t>Bold your self-assessment on the following areas</a:t>
            </a:r>
          </a:p>
          <a:p>
            <a:pPr>
              <a:lnSpc>
                <a:spcPct val="90000"/>
              </a:lnSpc>
              <a:spcBef>
                <a:spcPts val="1001"/>
              </a:spcBef>
            </a:pPr>
            <a:endParaRPr lang="en-US" sz="2800" b="0" strike="noStrike" spc="-1">
              <a:solidFill>
                <a:srgbClr val="FFFFFF"/>
              </a:solidFill>
              <a:latin typeface="Calibri"/>
            </a:endParaRPr>
          </a:p>
          <a:p>
            <a:pPr>
              <a:lnSpc>
                <a:spcPct val="90000"/>
              </a:lnSpc>
              <a:spcBef>
                <a:spcPts val="1001"/>
              </a:spcBef>
            </a:pPr>
            <a:r>
              <a:rPr lang="en-US" sz="2800" b="0" strike="noStrike" spc="-1" dirty="0">
                <a:solidFill>
                  <a:srgbClr val="FFFFFF"/>
                </a:solidFill>
                <a:latin typeface="Calibri"/>
              </a:rPr>
              <a:t>Code comprehension		poor	</a:t>
            </a:r>
            <a:r>
              <a:rPr lang="en-US" sz="2800" b="1" strike="noStrike" spc="-1" dirty="0">
                <a:solidFill>
                  <a:srgbClr val="FFFFFF"/>
                </a:solidFill>
                <a:latin typeface="Calibri"/>
              </a:rPr>
              <a:t>acceptable</a:t>
            </a:r>
            <a:r>
              <a:rPr lang="en-US" sz="2800" b="0" strike="noStrike" spc="-1" dirty="0">
                <a:solidFill>
                  <a:srgbClr val="FFFFFF"/>
                </a:solidFill>
                <a:latin typeface="Calibri"/>
              </a:rPr>
              <a:t>	excellent</a:t>
            </a:r>
          </a:p>
          <a:p>
            <a:pPr>
              <a:lnSpc>
                <a:spcPct val="90000"/>
              </a:lnSpc>
              <a:spcBef>
                <a:spcPts val="1001"/>
              </a:spcBef>
            </a:pPr>
            <a:r>
              <a:rPr lang="en-US" sz="2800" b="0" strike="noStrike" spc="-1" dirty="0">
                <a:solidFill>
                  <a:srgbClr val="FFFFFF"/>
                </a:solidFill>
                <a:latin typeface="Calibri"/>
              </a:rPr>
              <a:t>Code planning			poor	</a:t>
            </a:r>
            <a:r>
              <a:rPr lang="en-US" sz="2800" b="1" strike="noStrike" spc="-1" dirty="0">
                <a:solidFill>
                  <a:srgbClr val="FFFFFF"/>
                </a:solidFill>
                <a:latin typeface="Calibri"/>
              </a:rPr>
              <a:t>acceptable</a:t>
            </a:r>
            <a:r>
              <a:rPr lang="en-US" sz="2800" b="0" strike="noStrike" spc="-1" dirty="0">
                <a:solidFill>
                  <a:srgbClr val="FFFFFF"/>
                </a:solidFill>
                <a:latin typeface="Calibri"/>
              </a:rPr>
              <a:t>	excellent</a:t>
            </a:r>
          </a:p>
          <a:p>
            <a:pPr>
              <a:lnSpc>
                <a:spcPct val="90000"/>
              </a:lnSpc>
              <a:spcBef>
                <a:spcPts val="1001"/>
              </a:spcBef>
            </a:pPr>
            <a:r>
              <a:rPr lang="en-US" sz="2800" b="0" strike="noStrike" spc="-1" dirty="0">
                <a:solidFill>
                  <a:srgbClr val="FFFFFF"/>
                </a:solidFill>
                <a:latin typeface="Calibri"/>
              </a:rPr>
              <a:t>Project progress			poor</a:t>
            </a:r>
            <a:r>
              <a:rPr lang="en-US" sz="2800" b="1" strike="noStrike" spc="-1" dirty="0">
                <a:solidFill>
                  <a:srgbClr val="FFFFFF"/>
                </a:solidFill>
                <a:latin typeface="Calibri"/>
              </a:rPr>
              <a:t>	acceptable</a:t>
            </a:r>
            <a:r>
              <a:rPr lang="en-US" sz="2800" b="0" strike="noStrike" spc="-1" dirty="0">
                <a:solidFill>
                  <a:srgbClr val="FFFFFF"/>
                </a:solidFill>
                <a:latin typeface="Calibri"/>
              </a:rPr>
              <a:t>	excellent</a:t>
            </a:r>
          </a:p>
          <a:p>
            <a:pPr>
              <a:lnSpc>
                <a:spcPct val="90000"/>
              </a:lnSpc>
              <a:spcBef>
                <a:spcPts val="1001"/>
              </a:spcBef>
            </a:pPr>
            <a:r>
              <a:rPr lang="en-US" sz="2800" b="0" strike="noStrike" spc="-1" dirty="0">
                <a:solidFill>
                  <a:srgbClr val="FFFFFF"/>
                </a:solidFill>
                <a:latin typeface="Calibri"/>
              </a:rPr>
              <a:t>Variable naming			poor	</a:t>
            </a:r>
            <a:r>
              <a:rPr lang="en-US" sz="2800" b="1" strike="noStrike" spc="-1" dirty="0">
                <a:solidFill>
                  <a:srgbClr val="FFFFFF"/>
                </a:solidFill>
                <a:latin typeface="Calibri"/>
              </a:rPr>
              <a:t>acceptable</a:t>
            </a:r>
            <a:r>
              <a:rPr lang="en-US" sz="2800" b="0" strike="noStrike" spc="-1" dirty="0">
                <a:solidFill>
                  <a:srgbClr val="FFFFFF"/>
                </a:solidFill>
                <a:latin typeface="Calibri"/>
              </a:rPr>
              <a:t>	excellent</a:t>
            </a:r>
          </a:p>
          <a:p>
            <a:pPr>
              <a:lnSpc>
                <a:spcPct val="90000"/>
              </a:lnSpc>
              <a:spcBef>
                <a:spcPts val="1001"/>
              </a:spcBef>
            </a:pPr>
            <a:r>
              <a:rPr lang="en-US" sz="2800" b="0" strike="noStrike" spc="-1" dirty="0">
                <a:solidFill>
                  <a:srgbClr val="FFFFFF"/>
                </a:solidFill>
                <a:latin typeface="Calibri"/>
              </a:rPr>
              <a:t>Debugging / problem solving	poor	</a:t>
            </a:r>
            <a:r>
              <a:rPr lang="en-US" sz="2800" b="1" strike="noStrike" spc="-1" dirty="0">
                <a:solidFill>
                  <a:srgbClr val="FFFFFF"/>
                </a:solidFill>
                <a:latin typeface="Calibri"/>
              </a:rPr>
              <a:t>acceptable</a:t>
            </a:r>
            <a:r>
              <a:rPr lang="en-US" sz="2800" b="0" strike="noStrike" spc="-1" dirty="0">
                <a:solidFill>
                  <a:srgbClr val="FFFFFF"/>
                </a:solidFill>
                <a:latin typeface="Calibri"/>
              </a:rPr>
              <a:t>	excellent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F69"/>
        </a:solidFill>
        <a:effectLst/>
      </p:bgPr>
    </p:bg>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FFFFFF"/>
                </a:solidFill>
                <a:latin typeface="Calibri Light"/>
              </a:rPr>
              <a:t>Discussion 2</a:t>
            </a:r>
            <a:endParaRPr lang="en-US" sz="4400" b="0" strike="noStrike" spc="-1">
              <a:solidFill>
                <a:srgbClr val="FFFFFF"/>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lIns="91440" tIns="45720" rIns="91440" bIns="45720" anchor="t">
            <a:noAutofit/>
          </a:bodyPr>
          <a:lstStyle/>
          <a:p>
            <a:r>
              <a:rPr lang="en-US" sz="2800" spc="-1" dirty="0">
                <a:solidFill>
                  <a:srgbClr val="FFFFFF"/>
                </a:solidFill>
                <a:latin typeface="Calibri"/>
              </a:rPr>
              <a:t>Get other levels into the game, and have collision work properly</a:t>
            </a:r>
            <a:endParaRPr lang="en-US" dirty="0"/>
          </a:p>
          <a:p>
            <a:r>
              <a:rPr lang="en-US" sz="2800" spc="-1" dirty="0">
                <a:solidFill>
                  <a:srgbClr val="FFFFFF"/>
                </a:solidFill>
                <a:latin typeface="Calibri"/>
              </a:rPr>
              <a:t>For some  reason collision wasn't working</a:t>
            </a:r>
          </a:p>
          <a:p>
            <a:r>
              <a:rPr lang="en-US" sz="2800" spc="-1" dirty="0">
                <a:solidFill>
                  <a:srgbClr val="FFFFFF"/>
                </a:solidFill>
                <a:latin typeface="Calibri"/>
              </a:rPr>
              <a:t>Figured out that it was because  of contact monitoring and max contacts being set at 0</a:t>
            </a:r>
          </a:p>
          <a:p>
            <a:r>
              <a:rPr lang="en-US" sz="2800" spc="-1" dirty="0">
                <a:solidFill>
                  <a:srgbClr val="FFFFFF"/>
                </a:solidFill>
                <a:latin typeface="Calibri"/>
              </a:rPr>
              <a:t>Works now</a:t>
            </a:r>
          </a:p>
          <a:p>
            <a:endParaRPr lang="en-US" sz="2800" b="0" strike="noStrike" spc="-1" dirty="0">
              <a:solidFill>
                <a:srgbClr val="FFFFFF"/>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119</TotalTime>
  <Words>471</Words>
  <Application>Microsoft Office PowerPoint</Application>
  <PresentationFormat>Widescreen</PresentationFormat>
  <Paragraphs>60</Paragraphs>
  <Slides>16</Slides>
  <Notes>0</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your game title here }</dc:title>
  <dc:subject/>
  <dc:creator>Travis Faas</dc:creator>
  <dc:description/>
  <cp:lastModifiedBy/>
  <cp:revision>164</cp:revision>
  <dcterms:created xsi:type="dcterms:W3CDTF">2023-08-18T12:11:00Z</dcterms:created>
  <dcterms:modified xsi:type="dcterms:W3CDTF">2024-02-28T18:44:32Z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