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62" r:id="rId5"/>
    <p:sldId id="265" r:id="rId6"/>
    <p:sldId id="266" r:id="rId7"/>
    <p:sldId id="259" r:id="rId8"/>
    <p:sldId id="263" r:id="rId9"/>
    <p:sldId id="264" r:id="rId10"/>
    <p:sldId id="260" r:id="rId11"/>
    <p:sldId id="261"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E8157-25A5-4B5C-8521-1FC9F138EBC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7878D0D-6591-478B-B59C-6BCDD24BA2D8}">
      <dgm:prSet/>
      <dgm:spPr/>
      <dgm:t>
        <a:bodyPr/>
        <a:lstStyle/>
        <a:p>
          <a:r>
            <a:rPr lang="fi-FI"/>
            <a:t>Sovimme kolmen alkuperäisen ryhmäläisen kesken tasavertaiset roolit. Ryhmäämme myöhemmin liittynyt Eetu Koskela sai työkseen päättämättömät työt. Kaikki työt oli jaettu jo ennen projektin alkamista hyvissä ajoin.</a:t>
          </a:r>
          <a:endParaRPr lang="en-US"/>
        </a:p>
      </dgm:t>
    </dgm:pt>
    <dgm:pt modelId="{AF9809C5-7BBE-4356-BD04-66533DEAB0D9}" type="parTrans" cxnId="{999FDA6F-68D4-4A6F-816A-EEE62898103D}">
      <dgm:prSet/>
      <dgm:spPr/>
      <dgm:t>
        <a:bodyPr/>
        <a:lstStyle/>
        <a:p>
          <a:endParaRPr lang="en-US"/>
        </a:p>
      </dgm:t>
    </dgm:pt>
    <dgm:pt modelId="{20089358-A6B3-44B8-8081-D4A772AFA9EC}" type="sibTrans" cxnId="{999FDA6F-68D4-4A6F-816A-EEE62898103D}">
      <dgm:prSet/>
      <dgm:spPr/>
      <dgm:t>
        <a:bodyPr/>
        <a:lstStyle/>
        <a:p>
          <a:endParaRPr lang="en-US"/>
        </a:p>
      </dgm:t>
    </dgm:pt>
    <dgm:pt modelId="{F1E3FB55-85E0-49FF-90DC-105ECE6AF674}">
      <dgm:prSet/>
      <dgm:spPr/>
      <dgm:t>
        <a:bodyPr/>
        <a:lstStyle/>
        <a:p>
          <a:r>
            <a:rPr lang="fi-FI" b="1"/>
            <a:t>Eetu Aittamäki</a:t>
          </a:r>
          <a:r>
            <a:rPr lang="fi-FI"/>
            <a:t> toimii peliprojektin graafikkona, sekä väliaikaisena projektipäällikkönä Teemu Nenosen ollessa usein työkyvytön.</a:t>
          </a:r>
          <a:endParaRPr lang="en-US"/>
        </a:p>
      </dgm:t>
    </dgm:pt>
    <dgm:pt modelId="{CAE4AC08-822A-4254-99D5-C2EFA5B63C7D}" type="parTrans" cxnId="{B6A17E80-A809-4485-BAED-1589EB405BB7}">
      <dgm:prSet/>
      <dgm:spPr/>
      <dgm:t>
        <a:bodyPr/>
        <a:lstStyle/>
        <a:p>
          <a:endParaRPr lang="en-US"/>
        </a:p>
      </dgm:t>
    </dgm:pt>
    <dgm:pt modelId="{0E641A0E-82C8-448B-9297-8122FB5F463D}" type="sibTrans" cxnId="{B6A17E80-A809-4485-BAED-1589EB405BB7}">
      <dgm:prSet/>
      <dgm:spPr/>
      <dgm:t>
        <a:bodyPr/>
        <a:lstStyle/>
        <a:p>
          <a:endParaRPr lang="en-US"/>
        </a:p>
      </dgm:t>
    </dgm:pt>
    <dgm:pt modelId="{535B0701-FB16-41D9-B7C6-90266E516B86}">
      <dgm:prSet/>
      <dgm:spPr/>
      <dgm:t>
        <a:bodyPr/>
        <a:lstStyle/>
        <a:p>
          <a:r>
            <a:rPr lang="fi-FI" b="1"/>
            <a:t>Taavi Lahti </a:t>
          </a:r>
          <a:r>
            <a:rPr lang="fi-FI"/>
            <a:t>huolehtii pelin koodipuolesta. Hän huolehtii pelin toimivuudesta, sekä muiden tiimiläisten töiden lisäämisestä peliin.</a:t>
          </a:r>
          <a:endParaRPr lang="en-US"/>
        </a:p>
      </dgm:t>
    </dgm:pt>
    <dgm:pt modelId="{A6509C23-D618-4D08-9256-AD09235ED393}" type="parTrans" cxnId="{775D2F27-9E73-4357-8886-4810A823B145}">
      <dgm:prSet/>
      <dgm:spPr/>
      <dgm:t>
        <a:bodyPr/>
        <a:lstStyle/>
        <a:p>
          <a:endParaRPr lang="en-US"/>
        </a:p>
      </dgm:t>
    </dgm:pt>
    <dgm:pt modelId="{7F472793-6DCD-420B-9A15-6172DEB3586A}" type="sibTrans" cxnId="{775D2F27-9E73-4357-8886-4810A823B145}">
      <dgm:prSet/>
      <dgm:spPr/>
      <dgm:t>
        <a:bodyPr/>
        <a:lstStyle/>
        <a:p>
          <a:endParaRPr lang="en-US"/>
        </a:p>
      </dgm:t>
    </dgm:pt>
    <dgm:pt modelId="{EB5F0CAD-9A64-4F79-8120-23E376353B67}">
      <dgm:prSet/>
      <dgm:spPr/>
      <dgm:t>
        <a:bodyPr/>
        <a:lstStyle/>
        <a:p>
          <a:r>
            <a:rPr lang="fi-FI" b="1"/>
            <a:t>Teemu Nenonen</a:t>
          </a:r>
          <a:r>
            <a:rPr lang="fi-FI"/>
            <a:t> on virallinen ryhmänjohtaja. Poissaollessaan hän auttaa kaikkia omissa osissaan ja neuvoo muuta ryhmää toimintatavoissa.</a:t>
          </a:r>
          <a:endParaRPr lang="en-US"/>
        </a:p>
      </dgm:t>
    </dgm:pt>
    <dgm:pt modelId="{C5672E57-5710-421A-8CAF-42BB9421E3D3}" type="parTrans" cxnId="{1BB166BB-0F9F-4B5D-8EF4-3C5C522355C5}">
      <dgm:prSet/>
      <dgm:spPr/>
      <dgm:t>
        <a:bodyPr/>
        <a:lstStyle/>
        <a:p>
          <a:endParaRPr lang="en-US"/>
        </a:p>
      </dgm:t>
    </dgm:pt>
    <dgm:pt modelId="{419C2603-7462-4B9A-816A-E8EED1F94EF4}" type="sibTrans" cxnId="{1BB166BB-0F9F-4B5D-8EF4-3C5C522355C5}">
      <dgm:prSet/>
      <dgm:spPr/>
      <dgm:t>
        <a:bodyPr/>
        <a:lstStyle/>
        <a:p>
          <a:endParaRPr lang="en-US"/>
        </a:p>
      </dgm:t>
    </dgm:pt>
    <dgm:pt modelId="{7454DBD1-379A-416C-B2EC-E29D79E959AC}">
      <dgm:prSet/>
      <dgm:spPr/>
      <dgm:t>
        <a:bodyPr/>
        <a:lstStyle/>
        <a:p>
          <a:r>
            <a:rPr lang="fi-FI" b="1"/>
            <a:t>Eetu Koskela </a:t>
          </a:r>
          <a:r>
            <a:rPr lang="fi-FI"/>
            <a:t>vastaa äänistä. Hän luo pelille oman äänimaailman musiikin ja ääniefektien avulla.</a:t>
          </a:r>
          <a:endParaRPr lang="en-US"/>
        </a:p>
      </dgm:t>
    </dgm:pt>
    <dgm:pt modelId="{7A012D7D-1BB4-4763-B305-5850278475CB}" type="parTrans" cxnId="{C1013794-797C-49FC-9CAB-CBDDCF7C4B19}">
      <dgm:prSet/>
      <dgm:spPr/>
      <dgm:t>
        <a:bodyPr/>
        <a:lstStyle/>
        <a:p>
          <a:endParaRPr lang="en-US"/>
        </a:p>
      </dgm:t>
    </dgm:pt>
    <dgm:pt modelId="{55764393-72D7-481E-8C89-157DCA44C95F}" type="sibTrans" cxnId="{C1013794-797C-49FC-9CAB-CBDDCF7C4B19}">
      <dgm:prSet/>
      <dgm:spPr/>
      <dgm:t>
        <a:bodyPr/>
        <a:lstStyle/>
        <a:p>
          <a:endParaRPr lang="en-US"/>
        </a:p>
      </dgm:t>
    </dgm:pt>
    <dgm:pt modelId="{EBA59B7D-1B15-4961-8892-9AE00AD04B53}" type="pres">
      <dgm:prSet presAssocID="{479E8157-25A5-4B5C-8521-1FC9F138EBCB}" presName="linear" presStyleCnt="0">
        <dgm:presLayoutVars>
          <dgm:animLvl val="lvl"/>
          <dgm:resizeHandles val="exact"/>
        </dgm:presLayoutVars>
      </dgm:prSet>
      <dgm:spPr/>
    </dgm:pt>
    <dgm:pt modelId="{FEEE0F2C-D19F-4C7B-8457-B1943F260424}" type="pres">
      <dgm:prSet presAssocID="{47878D0D-6591-478B-B59C-6BCDD24BA2D8}" presName="parentText" presStyleLbl="node1" presStyleIdx="0" presStyleCnt="5">
        <dgm:presLayoutVars>
          <dgm:chMax val="0"/>
          <dgm:bulletEnabled val="1"/>
        </dgm:presLayoutVars>
      </dgm:prSet>
      <dgm:spPr/>
    </dgm:pt>
    <dgm:pt modelId="{565CD442-A8B5-44E7-8E3E-96914798C3F9}" type="pres">
      <dgm:prSet presAssocID="{20089358-A6B3-44B8-8081-D4A772AFA9EC}" presName="spacer" presStyleCnt="0"/>
      <dgm:spPr/>
    </dgm:pt>
    <dgm:pt modelId="{A0262CBB-9591-4527-8B2D-8A9212EA0705}" type="pres">
      <dgm:prSet presAssocID="{F1E3FB55-85E0-49FF-90DC-105ECE6AF674}" presName="parentText" presStyleLbl="node1" presStyleIdx="1" presStyleCnt="5">
        <dgm:presLayoutVars>
          <dgm:chMax val="0"/>
          <dgm:bulletEnabled val="1"/>
        </dgm:presLayoutVars>
      </dgm:prSet>
      <dgm:spPr/>
    </dgm:pt>
    <dgm:pt modelId="{01B35337-5E03-4824-AA66-BE30FE53385A}" type="pres">
      <dgm:prSet presAssocID="{0E641A0E-82C8-448B-9297-8122FB5F463D}" presName="spacer" presStyleCnt="0"/>
      <dgm:spPr/>
    </dgm:pt>
    <dgm:pt modelId="{F747ACCA-FD97-4D1C-BDD6-80CB3D8C6BD1}" type="pres">
      <dgm:prSet presAssocID="{535B0701-FB16-41D9-B7C6-90266E516B86}" presName="parentText" presStyleLbl="node1" presStyleIdx="2" presStyleCnt="5">
        <dgm:presLayoutVars>
          <dgm:chMax val="0"/>
          <dgm:bulletEnabled val="1"/>
        </dgm:presLayoutVars>
      </dgm:prSet>
      <dgm:spPr/>
    </dgm:pt>
    <dgm:pt modelId="{70FA0799-CFDA-4E97-A152-6C903FB219AE}" type="pres">
      <dgm:prSet presAssocID="{7F472793-6DCD-420B-9A15-6172DEB3586A}" presName="spacer" presStyleCnt="0"/>
      <dgm:spPr/>
    </dgm:pt>
    <dgm:pt modelId="{8A244FDE-0361-43B7-8573-68581B81BD45}" type="pres">
      <dgm:prSet presAssocID="{EB5F0CAD-9A64-4F79-8120-23E376353B67}" presName="parentText" presStyleLbl="node1" presStyleIdx="3" presStyleCnt="5">
        <dgm:presLayoutVars>
          <dgm:chMax val="0"/>
          <dgm:bulletEnabled val="1"/>
        </dgm:presLayoutVars>
      </dgm:prSet>
      <dgm:spPr/>
    </dgm:pt>
    <dgm:pt modelId="{052FE8A5-C2F8-4B67-9927-F6822440B7A0}" type="pres">
      <dgm:prSet presAssocID="{419C2603-7462-4B9A-816A-E8EED1F94EF4}" presName="spacer" presStyleCnt="0"/>
      <dgm:spPr/>
    </dgm:pt>
    <dgm:pt modelId="{99AF7DDA-C979-4A99-B3A8-02FA21160FE1}" type="pres">
      <dgm:prSet presAssocID="{7454DBD1-379A-416C-B2EC-E29D79E959AC}" presName="parentText" presStyleLbl="node1" presStyleIdx="4" presStyleCnt="5">
        <dgm:presLayoutVars>
          <dgm:chMax val="0"/>
          <dgm:bulletEnabled val="1"/>
        </dgm:presLayoutVars>
      </dgm:prSet>
      <dgm:spPr/>
    </dgm:pt>
  </dgm:ptLst>
  <dgm:cxnLst>
    <dgm:cxn modelId="{775D2F27-9E73-4357-8886-4810A823B145}" srcId="{479E8157-25A5-4B5C-8521-1FC9F138EBCB}" destId="{535B0701-FB16-41D9-B7C6-90266E516B86}" srcOrd="2" destOrd="0" parTransId="{A6509C23-D618-4D08-9256-AD09235ED393}" sibTransId="{7F472793-6DCD-420B-9A15-6172DEB3586A}"/>
    <dgm:cxn modelId="{B1C3D928-CAAA-4556-8AB9-F0C322FE8691}" type="presOf" srcId="{47878D0D-6591-478B-B59C-6BCDD24BA2D8}" destId="{FEEE0F2C-D19F-4C7B-8457-B1943F260424}" srcOrd="0" destOrd="0" presId="urn:microsoft.com/office/officeart/2005/8/layout/vList2"/>
    <dgm:cxn modelId="{3CA1E36A-5682-429E-AE8F-5ECCB3A857D6}" type="presOf" srcId="{7454DBD1-379A-416C-B2EC-E29D79E959AC}" destId="{99AF7DDA-C979-4A99-B3A8-02FA21160FE1}" srcOrd="0" destOrd="0" presId="urn:microsoft.com/office/officeart/2005/8/layout/vList2"/>
    <dgm:cxn modelId="{999FDA6F-68D4-4A6F-816A-EEE62898103D}" srcId="{479E8157-25A5-4B5C-8521-1FC9F138EBCB}" destId="{47878D0D-6591-478B-B59C-6BCDD24BA2D8}" srcOrd="0" destOrd="0" parTransId="{AF9809C5-7BBE-4356-BD04-66533DEAB0D9}" sibTransId="{20089358-A6B3-44B8-8081-D4A772AFA9EC}"/>
    <dgm:cxn modelId="{89E50E59-ABF1-4220-9046-6A98E208F348}" type="presOf" srcId="{EB5F0CAD-9A64-4F79-8120-23E376353B67}" destId="{8A244FDE-0361-43B7-8573-68581B81BD45}" srcOrd="0" destOrd="0" presId="urn:microsoft.com/office/officeart/2005/8/layout/vList2"/>
    <dgm:cxn modelId="{6108F57E-01B4-41C5-A4EC-96551D79F4A2}" type="presOf" srcId="{F1E3FB55-85E0-49FF-90DC-105ECE6AF674}" destId="{A0262CBB-9591-4527-8B2D-8A9212EA0705}" srcOrd="0" destOrd="0" presId="urn:microsoft.com/office/officeart/2005/8/layout/vList2"/>
    <dgm:cxn modelId="{B6A17E80-A809-4485-BAED-1589EB405BB7}" srcId="{479E8157-25A5-4B5C-8521-1FC9F138EBCB}" destId="{F1E3FB55-85E0-49FF-90DC-105ECE6AF674}" srcOrd="1" destOrd="0" parTransId="{CAE4AC08-822A-4254-99D5-C2EFA5B63C7D}" sibTransId="{0E641A0E-82C8-448B-9297-8122FB5F463D}"/>
    <dgm:cxn modelId="{C1013794-797C-49FC-9CAB-CBDDCF7C4B19}" srcId="{479E8157-25A5-4B5C-8521-1FC9F138EBCB}" destId="{7454DBD1-379A-416C-B2EC-E29D79E959AC}" srcOrd="4" destOrd="0" parTransId="{7A012D7D-1BB4-4763-B305-5850278475CB}" sibTransId="{55764393-72D7-481E-8C89-157DCA44C95F}"/>
    <dgm:cxn modelId="{B2CAB695-0D38-4A9E-A608-5CD9B486390A}" type="presOf" srcId="{535B0701-FB16-41D9-B7C6-90266E516B86}" destId="{F747ACCA-FD97-4D1C-BDD6-80CB3D8C6BD1}" srcOrd="0" destOrd="0" presId="urn:microsoft.com/office/officeart/2005/8/layout/vList2"/>
    <dgm:cxn modelId="{1BB166BB-0F9F-4B5D-8EF4-3C5C522355C5}" srcId="{479E8157-25A5-4B5C-8521-1FC9F138EBCB}" destId="{EB5F0CAD-9A64-4F79-8120-23E376353B67}" srcOrd="3" destOrd="0" parTransId="{C5672E57-5710-421A-8CAF-42BB9421E3D3}" sibTransId="{419C2603-7462-4B9A-816A-E8EED1F94EF4}"/>
    <dgm:cxn modelId="{3F8479FC-4F03-4F67-A679-AD6A982947BF}" type="presOf" srcId="{479E8157-25A5-4B5C-8521-1FC9F138EBCB}" destId="{EBA59B7D-1B15-4961-8892-9AE00AD04B53}" srcOrd="0" destOrd="0" presId="urn:microsoft.com/office/officeart/2005/8/layout/vList2"/>
    <dgm:cxn modelId="{F397BDB1-71FA-4A22-AC2F-8F17518BB0E9}" type="presParOf" srcId="{EBA59B7D-1B15-4961-8892-9AE00AD04B53}" destId="{FEEE0F2C-D19F-4C7B-8457-B1943F260424}" srcOrd="0" destOrd="0" presId="urn:microsoft.com/office/officeart/2005/8/layout/vList2"/>
    <dgm:cxn modelId="{F4AB9278-8329-4868-810E-7C48A213FA31}" type="presParOf" srcId="{EBA59B7D-1B15-4961-8892-9AE00AD04B53}" destId="{565CD442-A8B5-44E7-8E3E-96914798C3F9}" srcOrd="1" destOrd="0" presId="urn:microsoft.com/office/officeart/2005/8/layout/vList2"/>
    <dgm:cxn modelId="{B34E0637-AA83-4084-9E58-E42323058561}" type="presParOf" srcId="{EBA59B7D-1B15-4961-8892-9AE00AD04B53}" destId="{A0262CBB-9591-4527-8B2D-8A9212EA0705}" srcOrd="2" destOrd="0" presId="urn:microsoft.com/office/officeart/2005/8/layout/vList2"/>
    <dgm:cxn modelId="{116DC5E5-D8D5-41C8-B23F-C1C0EC58E695}" type="presParOf" srcId="{EBA59B7D-1B15-4961-8892-9AE00AD04B53}" destId="{01B35337-5E03-4824-AA66-BE30FE53385A}" srcOrd="3" destOrd="0" presId="urn:microsoft.com/office/officeart/2005/8/layout/vList2"/>
    <dgm:cxn modelId="{0A3D18EB-ECAF-4C1B-873F-920489A0A97B}" type="presParOf" srcId="{EBA59B7D-1B15-4961-8892-9AE00AD04B53}" destId="{F747ACCA-FD97-4D1C-BDD6-80CB3D8C6BD1}" srcOrd="4" destOrd="0" presId="urn:microsoft.com/office/officeart/2005/8/layout/vList2"/>
    <dgm:cxn modelId="{FAC5B953-7253-4A97-A8BA-9BA418301BA5}" type="presParOf" srcId="{EBA59B7D-1B15-4961-8892-9AE00AD04B53}" destId="{70FA0799-CFDA-4E97-A152-6C903FB219AE}" srcOrd="5" destOrd="0" presId="urn:microsoft.com/office/officeart/2005/8/layout/vList2"/>
    <dgm:cxn modelId="{EABEC603-1D01-47A7-A27C-8BCC07328ACC}" type="presParOf" srcId="{EBA59B7D-1B15-4961-8892-9AE00AD04B53}" destId="{8A244FDE-0361-43B7-8573-68581B81BD45}" srcOrd="6" destOrd="0" presId="urn:microsoft.com/office/officeart/2005/8/layout/vList2"/>
    <dgm:cxn modelId="{0EF82248-11F6-46DC-B42B-9DBBA41C1D5D}" type="presParOf" srcId="{EBA59B7D-1B15-4961-8892-9AE00AD04B53}" destId="{052FE8A5-C2F8-4B67-9927-F6822440B7A0}" srcOrd="7" destOrd="0" presId="urn:microsoft.com/office/officeart/2005/8/layout/vList2"/>
    <dgm:cxn modelId="{A33B19E8-E4BD-459E-B9D2-D99AFABE7F80}" type="presParOf" srcId="{EBA59B7D-1B15-4961-8892-9AE00AD04B53}" destId="{99AF7DDA-C979-4A99-B3A8-02FA21160FE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E0F2C-D19F-4C7B-8457-B1943F260424}">
      <dsp:nvSpPr>
        <dsp:cNvPr id="0" name=""/>
        <dsp:cNvSpPr/>
      </dsp:nvSpPr>
      <dsp:spPr>
        <a:xfrm>
          <a:off x="0" y="261565"/>
          <a:ext cx="6545199" cy="824850"/>
        </a:xfrm>
        <a:prstGeom prst="round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i-FI" sz="1500" kern="1200"/>
            <a:t>Sovimme kolmen alkuperäisen ryhmäläisen kesken tasavertaiset roolit. Ryhmäämme myöhemmin liittynyt Eetu Koskela sai työkseen päättämättömät työt. Kaikki työt oli jaettu jo ennen projektin alkamista hyvissä ajoin.</a:t>
          </a:r>
          <a:endParaRPr lang="en-US" sz="1500" kern="1200"/>
        </a:p>
      </dsp:txBody>
      <dsp:txXfrm>
        <a:off x="40266" y="301831"/>
        <a:ext cx="6464667" cy="744318"/>
      </dsp:txXfrm>
    </dsp:sp>
    <dsp:sp modelId="{A0262CBB-9591-4527-8B2D-8A9212EA0705}">
      <dsp:nvSpPr>
        <dsp:cNvPr id="0" name=""/>
        <dsp:cNvSpPr/>
      </dsp:nvSpPr>
      <dsp:spPr>
        <a:xfrm>
          <a:off x="0" y="1129615"/>
          <a:ext cx="6545199" cy="824850"/>
        </a:xfrm>
        <a:prstGeom prst="roundRect">
          <a:avLst/>
        </a:prstGeom>
        <a:gradFill rotWithShape="0">
          <a:gsLst>
            <a:gs pos="0">
              <a:schemeClr val="accent5">
                <a:hueOff val="-1291119"/>
                <a:satOff val="-7056"/>
                <a:lumOff val="-1225"/>
                <a:alphaOff val="0"/>
                <a:tint val="98000"/>
                <a:lumMod val="100000"/>
              </a:schemeClr>
            </a:gs>
            <a:gs pos="100000">
              <a:schemeClr val="accent5">
                <a:hueOff val="-1291119"/>
                <a:satOff val="-7056"/>
                <a:lumOff val="-122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i-FI" sz="1500" b="1" kern="1200"/>
            <a:t>Eetu Aittamäki</a:t>
          </a:r>
          <a:r>
            <a:rPr lang="fi-FI" sz="1500" kern="1200"/>
            <a:t> toimii peliprojektin graafikkona, sekä väliaikaisena projektipäällikkönä Teemu Nenosen ollessa usein työkyvytön.</a:t>
          </a:r>
          <a:endParaRPr lang="en-US" sz="1500" kern="1200"/>
        </a:p>
      </dsp:txBody>
      <dsp:txXfrm>
        <a:off x="40266" y="1169881"/>
        <a:ext cx="6464667" cy="744318"/>
      </dsp:txXfrm>
    </dsp:sp>
    <dsp:sp modelId="{F747ACCA-FD97-4D1C-BDD6-80CB3D8C6BD1}">
      <dsp:nvSpPr>
        <dsp:cNvPr id="0" name=""/>
        <dsp:cNvSpPr/>
      </dsp:nvSpPr>
      <dsp:spPr>
        <a:xfrm>
          <a:off x="0" y="1997666"/>
          <a:ext cx="6545199" cy="824850"/>
        </a:xfrm>
        <a:prstGeom prst="roundRect">
          <a:avLst/>
        </a:prstGeom>
        <a:gradFill rotWithShape="0">
          <a:gsLst>
            <a:gs pos="0">
              <a:schemeClr val="accent5">
                <a:hueOff val="-2582238"/>
                <a:satOff val="-14111"/>
                <a:lumOff val="-2451"/>
                <a:alphaOff val="0"/>
                <a:tint val="98000"/>
                <a:lumMod val="100000"/>
              </a:schemeClr>
            </a:gs>
            <a:gs pos="100000">
              <a:schemeClr val="accent5">
                <a:hueOff val="-2582238"/>
                <a:satOff val="-14111"/>
                <a:lumOff val="-2451"/>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i-FI" sz="1500" b="1" kern="1200"/>
            <a:t>Taavi Lahti </a:t>
          </a:r>
          <a:r>
            <a:rPr lang="fi-FI" sz="1500" kern="1200"/>
            <a:t>huolehtii pelin koodipuolesta. Hän huolehtii pelin toimivuudesta, sekä muiden tiimiläisten töiden lisäämisestä peliin.</a:t>
          </a:r>
          <a:endParaRPr lang="en-US" sz="1500" kern="1200"/>
        </a:p>
      </dsp:txBody>
      <dsp:txXfrm>
        <a:off x="40266" y="2037932"/>
        <a:ext cx="6464667" cy="744318"/>
      </dsp:txXfrm>
    </dsp:sp>
    <dsp:sp modelId="{8A244FDE-0361-43B7-8573-68581B81BD45}">
      <dsp:nvSpPr>
        <dsp:cNvPr id="0" name=""/>
        <dsp:cNvSpPr/>
      </dsp:nvSpPr>
      <dsp:spPr>
        <a:xfrm>
          <a:off x="0" y="2865716"/>
          <a:ext cx="6545199" cy="824850"/>
        </a:xfrm>
        <a:prstGeom prst="roundRect">
          <a:avLst/>
        </a:prstGeom>
        <a:gradFill rotWithShape="0">
          <a:gsLst>
            <a:gs pos="0">
              <a:schemeClr val="accent5">
                <a:hueOff val="-3873358"/>
                <a:satOff val="-21167"/>
                <a:lumOff val="-3676"/>
                <a:alphaOff val="0"/>
                <a:tint val="98000"/>
                <a:lumMod val="100000"/>
              </a:schemeClr>
            </a:gs>
            <a:gs pos="100000">
              <a:schemeClr val="accent5">
                <a:hueOff val="-3873358"/>
                <a:satOff val="-21167"/>
                <a:lumOff val="-367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i-FI" sz="1500" b="1" kern="1200"/>
            <a:t>Teemu Nenonen</a:t>
          </a:r>
          <a:r>
            <a:rPr lang="fi-FI" sz="1500" kern="1200"/>
            <a:t> on virallinen ryhmänjohtaja. Poissaollessaan hän auttaa kaikkia omissa osissaan ja neuvoo muuta ryhmää toimintatavoissa.</a:t>
          </a:r>
          <a:endParaRPr lang="en-US" sz="1500" kern="1200"/>
        </a:p>
      </dsp:txBody>
      <dsp:txXfrm>
        <a:off x="40266" y="2905982"/>
        <a:ext cx="6464667" cy="744318"/>
      </dsp:txXfrm>
    </dsp:sp>
    <dsp:sp modelId="{99AF7DDA-C979-4A99-B3A8-02FA21160FE1}">
      <dsp:nvSpPr>
        <dsp:cNvPr id="0" name=""/>
        <dsp:cNvSpPr/>
      </dsp:nvSpPr>
      <dsp:spPr>
        <a:xfrm>
          <a:off x="0" y="3733766"/>
          <a:ext cx="6545199" cy="824850"/>
        </a:xfrm>
        <a:prstGeom prst="roundRect">
          <a:avLst/>
        </a:prstGeom>
        <a:gradFill rotWithShape="0">
          <a:gsLst>
            <a:gs pos="0">
              <a:schemeClr val="accent5">
                <a:hueOff val="-5164477"/>
                <a:satOff val="-28223"/>
                <a:lumOff val="-4902"/>
                <a:alphaOff val="0"/>
                <a:tint val="98000"/>
                <a:lumMod val="100000"/>
              </a:schemeClr>
            </a:gs>
            <a:gs pos="100000">
              <a:schemeClr val="accent5">
                <a:hueOff val="-5164477"/>
                <a:satOff val="-28223"/>
                <a:lumOff val="-490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i-FI" sz="1500" b="1" kern="1200"/>
            <a:t>Eetu Koskela </a:t>
          </a:r>
          <a:r>
            <a:rPr lang="fi-FI" sz="1500" kern="1200"/>
            <a:t>vastaa äänistä. Hän luo pelille oman äänimaailman musiikin ja ääniefektien avulla.</a:t>
          </a:r>
          <a:endParaRPr lang="en-US" sz="1500" kern="1200"/>
        </a:p>
      </dsp:txBody>
      <dsp:txXfrm>
        <a:off x="40266" y="3774032"/>
        <a:ext cx="6464667" cy="7443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i-FI" dirty="0"/>
              <a:t>Muokkaa ots. perustyyl. napsautt.</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Muokkaa alaotsikon perustyyliä napsautt.</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a:xfrm>
            <a:off x="3962399" y="5870575"/>
            <a:ext cx="4893958" cy="377825"/>
          </a:xfrm>
        </p:spPr>
        <p:txBody>
          <a:bodyPr/>
          <a:lstStyle/>
          <a:p>
            <a:endParaRPr lang="fi-FI"/>
          </a:p>
        </p:txBody>
      </p:sp>
      <p:sp>
        <p:nvSpPr>
          <p:cNvPr id="6" name="Slide Number Placeholder 5"/>
          <p:cNvSpPr>
            <a:spLocks noGrp="1"/>
          </p:cNvSpPr>
          <p:nvPr>
            <p:ph type="sldNum" sz="quarter" idx="12"/>
          </p:nvPr>
        </p:nvSpPr>
        <p:spPr>
          <a:xfrm>
            <a:off x="10608958" y="5870575"/>
            <a:ext cx="551167" cy="377825"/>
          </a:xfrm>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21685904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amakuva ja kuvatekst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i-FI" dirty="0"/>
              <a:t>Muokkaa ots. perustyyl. napsautt.</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dirty="0"/>
              <a:t>Lisää kuva napsauttamalla kuvaketta</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dirty="0"/>
              <a:t>Muokkaa tekstin perustyylejä napsauttamalla</a:t>
            </a:r>
          </a:p>
        </p:txBody>
      </p:sp>
      <p:sp>
        <p:nvSpPr>
          <p:cNvPr id="5" name="Date Placeholder 4"/>
          <p:cNvSpPr>
            <a:spLocks noGrp="1"/>
          </p:cNvSpPr>
          <p:nvPr>
            <p:ph type="dt" sz="half" idx="10"/>
          </p:nvPr>
        </p:nvSpPr>
        <p:spPr/>
        <p:txBody>
          <a:bodyPr/>
          <a:lstStyle/>
          <a:p>
            <a:fld id="{A02ABAE3-D89C-4001-9AEC-5083F82B749C}" type="datetimeFigureOut">
              <a:rPr lang="fi-FI" smtClean="0"/>
              <a:t>31.3.2019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271163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tsikko ja kuvatekst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i-FI" dirty="0"/>
              <a:t>Muokkaa ots. perustyyl. napsautt.</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dirty="0"/>
              <a:t>Muokkaa tekstin perustyylejä napsauttamalla</a:t>
            </a:r>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925921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inaus ja kuvateksti">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i-FI" dirty="0"/>
              <a:t>Muokkaa ots. perustyyl. napsautt.</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i-FI" dirty="0"/>
              <a:t>Muokkaa tekstin perustyylejä napsauttamalla</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dirty="0"/>
              <a:t>Muokkaa tekstin perustyylejä napsauttamalla</a:t>
            </a:r>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127404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imikortt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i-FI" dirty="0"/>
              <a:t>Muokkaa ots. perustyyl. napsautt.</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dirty="0"/>
              <a:t>Muokkaa tekstin perustyylejä napsauttamalla</a:t>
            </a:r>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3521443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inauksen nimikortti">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i-FI" dirty="0"/>
              <a:t>Muokkaa ots. perustyyl. napsautt.</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i-FI" dirty="0"/>
              <a:t>Muokkaa tekstin perustyylejä napsauttamalla</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dirty="0"/>
              <a:t>Muokkaa tekstin perustyylejä napsauttamalla</a:t>
            </a:r>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36878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osi tai epätos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i-FI" dirty="0"/>
              <a:t>Muokkaa ots. perustyyl. napsautt.</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i-FI" dirty="0"/>
              <a:t>Muokkaa tekstin perustyylejä napsauttamalla</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dirty="0"/>
              <a:t>Muokkaa tekstin perustyylejä napsauttamalla</a:t>
            </a:r>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3609641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i-FI" dirty="0"/>
              <a:t>Muokkaa ots. perustyyl. napsautt.</a:t>
            </a:r>
            <a:endParaRPr lang="en-US" dirty="0"/>
          </a:p>
        </p:txBody>
      </p:sp>
      <p:sp>
        <p:nvSpPr>
          <p:cNvPr id="3" name="Vertical Text Placeholder 2"/>
          <p:cNvSpPr>
            <a:spLocks noGrp="1"/>
          </p:cNvSpPr>
          <p:nvPr>
            <p:ph type="body" orient="vert" idx="1"/>
          </p:nvPr>
        </p:nvSpPr>
        <p:spPr/>
        <p:txBody>
          <a:bodyPr vert="eaVert" anchor="t"/>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291747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i-FI" dirty="0"/>
              <a:t>Muokkaa ots. perustyyl. napsautt.</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169356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i-FI" dirty="0"/>
              <a:t>Muokkaa ots. perustyyl. napsautt.</a:t>
            </a:r>
            <a:endParaRPr lang="en-US" dirty="0"/>
          </a:p>
        </p:txBody>
      </p:sp>
      <p:sp>
        <p:nvSpPr>
          <p:cNvPr id="3" name="Content Placeholder 2"/>
          <p:cNvSpPr>
            <a:spLocks noGrp="1"/>
          </p:cNvSpPr>
          <p:nvPr>
            <p:ph idx="1"/>
          </p:nvPr>
        </p:nvSpPr>
        <p:spPr/>
        <p:txBody>
          <a:bodyPr anchor="ct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92514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i-FI" dirty="0"/>
              <a:t>Muokkaa ots. perustyyl. napsautt.</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dirty="0"/>
              <a:t>Muokkaa tekstin perustyylejä napsauttamalla</a:t>
            </a:r>
          </a:p>
        </p:txBody>
      </p:sp>
      <p:sp>
        <p:nvSpPr>
          <p:cNvPr id="4" name="Date Placeholder 3"/>
          <p:cNvSpPr>
            <a:spLocks noGrp="1"/>
          </p:cNvSpPr>
          <p:nvPr>
            <p:ph type="dt" sz="half" idx="10"/>
          </p:nvPr>
        </p:nvSpPr>
        <p:spPr/>
        <p:txBody>
          <a:bodyPr/>
          <a:lstStyle/>
          <a:p>
            <a:fld id="{A02ABAE3-D89C-4001-9AEC-5083F82B749C}" type="datetimeFigureOut">
              <a:rPr lang="fi-FI" smtClean="0"/>
              <a:t>31.3.2019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241107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i-FI" dirty="0"/>
              <a:t>Muokkaa ots. perustyyl. napsautt.</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5" name="Date Placeholder 4"/>
          <p:cNvSpPr>
            <a:spLocks noGrp="1"/>
          </p:cNvSpPr>
          <p:nvPr>
            <p:ph type="dt" sz="half" idx="10"/>
          </p:nvPr>
        </p:nvSpPr>
        <p:spPr/>
        <p:txBody>
          <a:bodyPr/>
          <a:lstStyle/>
          <a:p>
            <a:fld id="{A02ABAE3-D89C-4001-9AEC-5083F82B749C}" type="datetimeFigureOut">
              <a:rPr lang="fi-FI" smtClean="0"/>
              <a:t>31.3.2019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176429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dirty="0"/>
              <a:t>Muokkaa ots. perustyyl. napsautt.</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7" name="Date Placeholder 6"/>
          <p:cNvSpPr>
            <a:spLocks noGrp="1"/>
          </p:cNvSpPr>
          <p:nvPr>
            <p:ph type="dt" sz="half" idx="10"/>
          </p:nvPr>
        </p:nvSpPr>
        <p:spPr/>
        <p:txBody>
          <a:bodyPr/>
          <a:lstStyle/>
          <a:p>
            <a:fld id="{A02ABAE3-D89C-4001-9AEC-5083F82B749C}" type="datetimeFigureOut">
              <a:rPr lang="fi-FI" smtClean="0"/>
              <a:t>31.3.2019</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139492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i-FI" dirty="0"/>
              <a:t>Muokkaa ots. perustyyl. napsautt.</a:t>
            </a:r>
            <a:endParaRPr lang="en-US" dirty="0"/>
          </a:p>
        </p:txBody>
      </p:sp>
      <p:sp>
        <p:nvSpPr>
          <p:cNvPr id="3" name="Date Placeholder 2"/>
          <p:cNvSpPr>
            <a:spLocks noGrp="1"/>
          </p:cNvSpPr>
          <p:nvPr>
            <p:ph type="dt" sz="half" idx="10"/>
          </p:nvPr>
        </p:nvSpPr>
        <p:spPr/>
        <p:txBody>
          <a:bodyPr/>
          <a:lstStyle/>
          <a:p>
            <a:fld id="{A02ABAE3-D89C-4001-9AEC-5083F82B749C}" type="datetimeFigureOut">
              <a:rPr lang="fi-FI" smtClean="0"/>
              <a:t>31.3.2019</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262906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02ABAE3-D89C-4001-9AEC-5083F82B749C}" type="datetimeFigureOut">
              <a:rPr lang="fi-FI" smtClean="0"/>
              <a:t>31.3.2019</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272562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i-FI" dirty="0"/>
              <a:t>Muokkaa ots. perustyyl. napsautt.</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dirty="0"/>
              <a:t>Muokkaa tekstin perustyylejä napsauttamalla</a:t>
            </a:r>
          </a:p>
        </p:txBody>
      </p:sp>
      <p:sp>
        <p:nvSpPr>
          <p:cNvPr id="5" name="Date Placeholder 4"/>
          <p:cNvSpPr>
            <a:spLocks noGrp="1"/>
          </p:cNvSpPr>
          <p:nvPr>
            <p:ph type="dt" sz="half" idx="10"/>
          </p:nvPr>
        </p:nvSpPr>
        <p:spPr/>
        <p:txBody>
          <a:bodyPr/>
          <a:lstStyle/>
          <a:p>
            <a:fld id="{A02ABAE3-D89C-4001-9AEC-5083F82B749C}" type="datetimeFigureOut">
              <a:rPr lang="fi-FI" smtClean="0"/>
              <a:t>31.3.2019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81576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i-FI" dirty="0"/>
              <a:t>Muokkaa ots. perustyyl. napsautt.</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dirty="0"/>
              <a:t>Lisää kuva napsauttamalla kuvaketta</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dirty="0"/>
              <a:t>Muokkaa tekstin perustyylejä napsauttamalla</a:t>
            </a:r>
          </a:p>
        </p:txBody>
      </p:sp>
      <p:sp>
        <p:nvSpPr>
          <p:cNvPr id="5" name="Date Placeholder 4"/>
          <p:cNvSpPr>
            <a:spLocks noGrp="1"/>
          </p:cNvSpPr>
          <p:nvPr>
            <p:ph type="dt" sz="half" idx="10"/>
          </p:nvPr>
        </p:nvSpPr>
        <p:spPr/>
        <p:txBody>
          <a:bodyPr/>
          <a:lstStyle/>
          <a:p>
            <a:fld id="{A02ABAE3-D89C-4001-9AEC-5083F82B749C}" type="datetimeFigureOut">
              <a:rPr lang="fi-FI" smtClean="0"/>
              <a:t>31.3.2019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F4AEF5D-7FAC-4949-84D2-DA5A9BB3D225}" type="slidenum">
              <a:rPr lang="fi-FI" smtClean="0"/>
              <a:t>‹#›</a:t>
            </a:fld>
            <a:endParaRPr lang="fi-FI"/>
          </a:p>
        </p:txBody>
      </p:sp>
    </p:spTree>
    <p:extLst>
      <p:ext uri="{BB962C8B-B14F-4D97-AF65-F5344CB8AC3E}">
        <p14:creationId xmlns:p14="http://schemas.microsoft.com/office/powerpoint/2010/main" val="255358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i-FI" dirty="0"/>
              <a:t>Muokkaa ots. perustyyl. napsautt.</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2ABAE3-D89C-4001-9AEC-5083F82B749C}" type="datetimeFigureOut">
              <a:rPr lang="fi-FI" smtClean="0"/>
              <a:t>31.3.2019</a:t>
            </a:fld>
            <a:endParaRPr lang="fi-FI"/>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i-FI"/>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4AEF5D-7FAC-4949-84D2-DA5A9BB3D225}" type="slidenum">
              <a:rPr lang="fi-FI" smtClean="0"/>
              <a:t>‹#›</a:t>
            </a:fld>
            <a:endParaRPr lang="fi-FI"/>
          </a:p>
        </p:txBody>
      </p:sp>
    </p:spTree>
    <p:extLst>
      <p:ext uri="{BB962C8B-B14F-4D97-AF65-F5344CB8AC3E}">
        <p14:creationId xmlns:p14="http://schemas.microsoft.com/office/powerpoint/2010/main" val="103195056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lahti.tk/pel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audio-converter.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1168266"/>
            <a:ext cx="9144000" cy="955408"/>
          </a:xfrm>
        </p:spPr>
        <p:txBody>
          <a:bodyPr>
            <a:normAutofit/>
          </a:bodyPr>
          <a:lstStyle/>
          <a:p>
            <a:r>
              <a:rPr lang="fi-FI" dirty="0">
                <a:cs typeface="Calibri Light"/>
              </a:rPr>
              <a:t>CTWO</a:t>
            </a:r>
          </a:p>
        </p:txBody>
      </p:sp>
      <p:sp>
        <p:nvSpPr>
          <p:cNvPr id="3" name="Alaotsikko 2"/>
          <p:cNvSpPr>
            <a:spLocks noGrp="1"/>
          </p:cNvSpPr>
          <p:nvPr>
            <p:ph type="subTitle" idx="1"/>
          </p:nvPr>
        </p:nvSpPr>
        <p:spPr>
          <a:xfrm>
            <a:off x="1524000" y="3087918"/>
            <a:ext cx="9144000" cy="2656460"/>
          </a:xfrm>
        </p:spPr>
        <p:txBody>
          <a:bodyPr vert="horz" lIns="91440" tIns="45720" rIns="91440" bIns="45720" rtlCol="0" anchor="t">
            <a:normAutofit/>
          </a:bodyPr>
          <a:lstStyle/>
          <a:p>
            <a:r>
              <a:rPr lang="fi-FI" dirty="0">
                <a:cs typeface="Calibri"/>
              </a:rPr>
              <a:t>Projektityö ja hankintaprosessi</a:t>
            </a:r>
          </a:p>
          <a:p>
            <a:endParaRPr lang="fi-FI" dirty="0">
              <a:cs typeface="Calibri"/>
            </a:endParaRPr>
          </a:p>
          <a:p>
            <a:r>
              <a:rPr lang="fi-FI" dirty="0">
                <a:cs typeface="Calibri"/>
              </a:rPr>
              <a:t>Eetu Aittamäki</a:t>
            </a:r>
          </a:p>
          <a:p>
            <a:r>
              <a:rPr lang="fi-FI" dirty="0">
                <a:cs typeface="Calibri"/>
              </a:rPr>
              <a:t>Taavi Lahti</a:t>
            </a:r>
          </a:p>
          <a:p>
            <a:r>
              <a:rPr lang="fi-FI" dirty="0">
                <a:cs typeface="Calibri"/>
              </a:rPr>
              <a:t>Teemu Nenonen</a:t>
            </a:r>
          </a:p>
          <a:p>
            <a:r>
              <a:rPr lang="fi-FI" dirty="0">
                <a:cs typeface="Calibri"/>
              </a:rPr>
              <a:t>Eetu Koskela</a:t>
            </a:r>
          </a:p>
        </p:txBody>
      </p:sp>
    </p:spTree>
    <p:extLst>
      <p:ext uri="{BB962C8B-B14F-4D97-AF65-F5344CB8AC3E}">
        <p14:creationId xmlns:p14="http://schemas.microsoft.com/office/powerpoint/2010/main" val="78238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C7BFE43-C108-4DFE-B2E8-C4B7462BB7EA}"/>
              </a:ext>
            </a:extLst>
          </p:cNvPr>
          <p:cNvSpPr>
            <a:spLocks noGrp="1"/>
          </p:cNvSpPr>
          <p:nvPr>
            <p:ph type="title"/>
          </p:nvPr>
        </p:nvSpPr>
        <p:spPr/>
        <p:txBody>
          <a:bodyPr/>
          <a:lstStyle/>
          <a:p>
            <a:r>
              <a:rPr lang="fi-FI" dirty="0"/>
              <a:t>Itsearviointi</a:t>
            </a:r>
          </a:p>
        </p:txBody>
      </p:sp>
      <p:sp>
        <p:nvSpPr>
          <p:cNvPr id="3" name="Sisällön paikkamerkki 2">
            <a:extLst>
              <a:ext uri="{FF2B5EF4-FFF2-40B4-BE49-F238E27FC236}">
                <a16:creationId xmlns:a16="http://schemas.microsoft.com/office/drawing/2014/main" id="{3F98DF70-1076-45AE-9BF7-7DB29ACCC76B}"/>
              </a:ext>
            </a:extLst>
          </p:cNvPr>
          <p:cNvSpPr>
            <a:spLocks noGrp="1"/>
          </p:cNvSpPr>
          <p:nvPr>
            <p:ph idx="1"/>
          </p:nvPr>
        </p:nvSpPr>
        <p:spPr/>
        <p:txBody>
          <a:bodyPr vert="horz" lIns="91440" tIns="45720" rIns="91440" bIns="45720" rtlCol="0" anchor="t">
            <a:normAutofit/>
          </a:bodyPr>
          <a:lstStyle/>
          <a:p>
            <a:r>
              <a:rPr lang="fi-FI" dirty="0"/>
              <a:t>Onnistuimme ryhmänä hienosti jakamaan kaikille sopivat työte1htävät, eikä kellekään tullut liikaa ylitöitä. Teimme töitä hyvällä yhteistyöllä ja keskustelimme keskenämme tilanteista, sekä edistymisestä. Jokainen jäi välillä jälkeen syystä tai toisesta, mutta kiri muun joukkueen kiinni ripeästi.</a:t>
            </a:r>
          </a:p>
          <a:p>
            <a:r>
              <a:rPr lang="fi-FI" sz="1400" dirty="0"/>
              <a:t>"Mielestäni ryhmä toimi yhteen erittäin hyvin ja olen ylpeä jokaisesta tiimin jäsenestä. Arvostan jokaisen työpanosta minulla ollessa todennäköisesti helpoin ja mukavin rooli työssä"</a:t>
            </a:r>
            <a:r>
              <a:rPr lang="fi-FI" sz="1400" b="1" dirty="0"/>
              <a:t> </a:t>
            </a:r>
            <a:r>
              <a:rPr lang="fi-FI" sz="1400" b="1" i="1" dirty="0"/>
              <a:t>~</a:t>
            </a:r>
            <a:r>
              <a:rPr lang="fi-FI" sz="1400" i="1" dirty="0"/>
              <a:t> </a:t>
            </a:r>
            <a:r>
              <a:rPr lang="fi-FI" sz="1400" b="1" i="1" dirty="0"/>
              <a:t>Eetu A</a:t>
            </a:r>
          </a:p>
          <a:p>
            <a:r>
              <a:rPr lang="fi-FI" sz="1400" dirty="0"/>
              <a:t>"Omasta mielestäni toimin asiallisesti pyysin mielipiteitä töistäni ja kysyin ryhmän jäseniltä mitä he haluaisivat minun tekemän mutta samalla tein itsenäisesti uusia ideoita ja sen avulla avustin muita ryhmän jäseniä uusilla ideoillani" </a:t>
            </a:r>
            <a:r>
              <a:rPr lang="fi-FI" sz="1400" b="1" i="1" dirty="0"/>
              <a:t>~ Eetu "</a:t>
            </a:r>
            <a:r>
              <a:rPr lang="fi-FI" sz="1400" b="1" i="1" err="1"/>
              <a:t>doG</a:t>
            </a:r>
            <a:r>
              <a:rPr lang="fi-FI" sz="1400" b="1" i="1" dirty="0"/>
              <a:t>" </a:t>
            </a:r>
            <a:r>
              <a:rPr lang="fi-FI" sz="1400" b="1" i="1"/>
              <a:t>Koskela</a:t>
            </a:r>
            <a:endParaRPr lang="fi-FI" sz="1400" b="1" i="1">
              <a:cs typeface="Calibri"/>
            </a:endParaRPr>
          </a:p>
          <a:p>
            <a:r>
              <a:rPr lang="fi-FI" sz="1400" dirty="0"/>
              <a:t>"</a:t>
            </a:r>
            <a:r>
              <a:rPr lang="fi-FI" sz="1400" dirty="0" err="1"/>
              <a:t>gg</a:t>
            </a:r>
            <a:r>
              <a:rPr lang="fi-FI" sz="1400" dirty="0"/>
              <a:t> </a:t>
            </a:r>
            <a:r>
              <a:rPr lang="fi-FI" sz="1400" dirty="0" err="1"/>
              <a:t>ez</a:t>
            </a:r>
            <a:r>
              <a:rPr lang="fi-FI" sz="1400" dirty="0"/>
              <a:t>"</a:t>
            </a:r>
            <a:r>
              <a:rPr lang="fi-FI" sz="1400" b="1" i="1" dirty="0"/>
              <a:t> ~ Taavi "</a:t>
            </a:r>
            <a:r>
              <a:rPr lang="fi-FI" sz="1400" b="1" i="1" dirty="0" err="1"/>
              <a:t>The</a:t>
            </a:r>
            <a:r>
              <a:rPr lang="fi-FI" sz="1400" b="1" i="1" dirty="0"/>
              <a:t> K00dar1" Lahti</a:t>
            </a:r>
          </a:p>
          <a:p>
            <a:r>
              <a:rPr lang="fi-FI" sz="1400" dirty="0"/>
              <a:t>"Projektin alku oli kyllä yks tuskallinen ylämäki, mutta jätkät hoitaa homman kotiin. "Kukaan meistä ei ole yhtä älykäs kuin me kaikki yhdessä""</a:t>
            </a:r>
            <a:r>
              <a:rPr lang="fi-FI" sz="1400" b="1" i="1" dirty="0"/>
              <a:t> ~ Teemu "Päänsärky6000" Nenonen</a:t>
            </a:r>
          </a:p>
        </p:txBody>
      </p:sp>
    </p:spTree>
    <p:extLst>
      <p:ext uri="{BB962C8B-B14F-4D97-AF65-F5344CB8AC3E}">
        <p14:creationId xmlns:p14="http://schemas.microsoft.com/office/powerpoint/2010/main" val="224126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3765DDA-E001-4680-A346-5E8A4C2935E1}"/>
              </a:ext>
            </a:extLst>
          </p:cNvPr>
          <p:cNvSpPr>
            <a:spLocks noGrp="1"/>
          </p:cNvSpPr>
          <p:nvPr>
            <p:ph type="title"/>
          </p:nvPr>
        </p:nvSpPr>
        <p:spPr/>
        <p:txBody>
          <a:bodyPr/>
          <a:lstStyle/>
          <a:p>
            <a:r>
              <a:rPr lang="fi-FI" dirty="0"/>
              <a:t>Lisätietoa</a:t>
            </a:r>
          </a:p>
        </p:txBody>
      </p:sp>
      <p:sp>
        <p:nvSpPr>
          <p:cNvPr id="3" name="Sisällön paikkamerkki 2">
            <a:extLst>
              <a:ext uri="{FF2B5EF4-FFF2-40B4-BE49-F238E27FC236}">
                <a16:creationId xmlns:a16="http://schemas.microsoft.com/office/drawing/2014/main" id="{367AC838-0FF1-4B23-9E20-8BCBFFE25C05}"/>
              </a:ext>
            </a:extLst>
          </p:cNvPr>
          <p:cNvSpPr>
            <a:spLocks noGrp="1"/>
          </p:cNvSpPr>
          <p:nvPr>
            <p:ph idx="1"/>
          </p:nvPr>
        </p:nvSpPr>
        <p:spPr/>
        <p:txBody>
          <a:bodyPr vert="horz" lIns="91440" tIns="45720" rIns="91440" bIns="45720" rtlCol="0" anchor="t">
            <a:normAutofit fontScale="92500" lnSpcReduction="10000"/>
          </a:bodyPr>
          <a:lstStyle/>
          <a:p>
            <a:r>
              <a:rPr lang="fi-FI" dirty="0"/>
              <a:t>Pelin pyörittämiseen vaaditaan: Toimiva tietokone Linuxilla tai Windowsilla.</a:t>
            </a:r>
          </a:p>
          <a:p>
            <a:r>
              <a:rPr lang="fi-FI" dirty="0"/>
              <a:t>Kokeile peliä tästä: </a:t>
            </a:r>
            <a:r>
              <a:rPr lang="fi-FI" dirty="0">
                <a:hlinkClick r:id="rId2"/>
              </a:rPr>
              <a:t>https://tlahti.tk/peli/</a:t>
            </a:r>
            <a:endParaRPr lang="fi-FI" dirty="0">
              <a:cs typeface="Calibri"/>
            </a:endParaRPr>
          </a:p>
          <a:p>
            <a:endParaRPr lang="fi-FI" dirty="0">
              <a:cs typeface="Calibri"/>
            </a:endParaRPr>
          </a:p>
          <a:p>
            <a:endParaRPr lang="fi-FI" dirty="0">
              <a:cs typeface="Calibri"/>
            </a:endParaRPr>
          </a:p>
          <a:p>
            <a:endParaRPr lang="fi-FI" dirty="0">
              <a:cs typeface="Calibri"/>
            </a:endParaRPr>
          </a:p>
          <a:p>
            <a:endParaRPr lang="fi-FI" dirty="0">
              <a:cs typeface="Calibri"/>
            </a:endParaRPr>
          </a:p>
          <a:p>
            <a:endParaRPr lang="fi-FI" dirty="0">
              <a:cs typeface="Calibri"/>
            </a:endParaRPr>
          </a:p>
          <a:p>
            <a:endParaRPr lang="fi-FI" dirty="0">
              <a:cs typeface="Calibri"/>
            </a:endParaRPr>
          </a:p>
          <a:p>
            <a:pPr marL="0" indent="0">
              <a:buNone/>
            </a:pPr>
            <a:r>
              <a:rPr lang="fi-FI" sz="4800" b="1" dirty="0">
                <a:cs typeface="Calibri"/>
              </a:rPr>
              <a:t>Kiitos kaikille!</a:t>
            </a:r>
          </a:p>
        </p:txBody>
      </p:sp>
    </p:spTree>
    <p:extLst>
      <p:ext uri="{BB962C8B-B14F-4D97-AF65-F5344CB8AC3E}">
        <p14:creationId xmlns:p14="http://schemas.microsoft.com/office/powerpoint/2010/main" val="414108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F164D06-7F16-48AF-8D97-01743632B1FD}"/>
              </a:ext>
            </a:extLst>
          </p:cNvPr>
          <p:cNvSpPr>
            <a:spLocks noGrp="1"/>
          </p:cNvSpPr>
          <p:nvPr>
            <p:ph type="title"/>
          </p:nvPr>
        </p:nvSpPr>
        <p:spPr>
          <a:xfrm>
            <a:off x="1361187" y="1030288"/>
            <a:ext cx="4099947" cy="1035579"/>
          </a:xfrm>
        </p:spPr>
        <p:txBody>
          <a:bodyPr>
            <a:normAutofit/>
          </a:bodyPr>
          <a:lstStyle/>
          <a:p>
            <a:r>
              <a:rPr lang="fi-FI" dirty="0"/>
              <a:t>Mikä projekti?</a:t>
            </a:r>
          </a:p>
        </p:txBody>
      </p:sp>
      <p:sp>
        <p:nvSpPr>
          <p:cNvPr id="10" name="Rectangle 9">
            <a:extLst>
              <a:ext uri="{FF2B5EF4-FFF2-40B4-BE49-F238E27FC236}">
                <a16:creationId xmlns:a16="http://schemas.microsoft.com/office/drawing/2014/main" id="{F3DB8A80-BEAF-4E98-9282-88E5F0C98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isällön paikkamerkki 2">
            <a:extLst>
              <a:ext uri="{FF2B5EF4-FFF2-40B4-BE49-F238E27FC236}">
                <a16:creationId xmlns:a16="http://schemas.microsoft.com/office/drawing/2014/main" id="{F6581C8B-B897-4002-A86B-D02E3F487404}"/>
              </a:ext>
            </a:extLst>
          </p:cNvPr>
          <p:cNvSpPr>
            <a:spLocks noGrp="1"/>
          </p:cNvSpPr>
          <p:nvPr>
            <p:ph idx="1"/>
          </p:nvPr>
        </p:nvSpPr>
        <p:spPr>
          <a:xfrm>
            <a:off x="1361187" y="2142067"/>
            <a:ext cx="4099947" cy="3649133"/>
          </a:xfrm>
        </p:spPr>
        <p:txBody>
          <a:bodyPr vert="horz" lIns="91440" tIns="45720" rIns="91440" bIns="45720" rtlCol="0">
            <a:normAutofit/>
          </a:bodyPr>
          <a:lstStyle/>
          <a:p>
            <a:pPr>
              <a:lnSpc>
                <a:spcPct val="90000"/>
              </a:lnSpc>
            </a:pPr>
            <a:r>
              <a:rPr lang="fi-FI" dirty="0"/>
              <a:t>Tehtävänämme oli työstää noin neljän hengen ryhmässä jokin peli tai sivusto. Ryhmämme päätyi suunnittelemaan, sekä rakentamaan oman pelin.</a:t>
            </a:r>
            <a:endParaRPr lang="fi-FI"/>
          </a:p>
          <a:p>
            <a:pPr>
              <a:lnSpc>
                <a:spcPct val="90000"/>
              </a:lnSpc>
            </a:pPr>
            <a:r>
              <a:rPr lang="fi-FI" dirty="0"/>
              <a:t>Loimme yksinkertaisen ylhäältä päin kuvatun räiskintäpelin, jota voi pelata </a:t>
            </a:r>
            <a:r>
              <a:rPr lang="fi-FI" dirty="0" err="1"/>
              <a:t>moninpelinä</a:t>
            </a:r>
            <a:r>
              <a:rPr lang="fi-FI" dirty="0"/>
              <a:t>.</a:t>
            </a:r>
            <a:endParaRPr lang="fi-FI"/>
          </a:p>
          <a:p>
            <a:pPr>
              <a:lnSpc>
                <a:spcPct val="90000"/>
              </a:lnSpc>
            </a:pPr>
            <a:r>
              <a:rPr lang="fi-FI" dirty="0"/>
              <a:t>Projektissa oli tarkoitus luoda aikataulu, sekä työtehtävät jokaiselle jäsenelle. Aikataulussa pyrittiin pysymään ja henkilöt pyrkivät kommunikoimaan.</a:t>
            </a:r>
            <a:endParaRPr lang="fi-FI"/>
          </a:p>
          <a:p>
            <a:pPr>
              <a:lnSpc>
                <a:spcPct val="90000"/>
              </a:lnSpc>
            </a:pPr>
            <a:endParaRPr lang="fi-FI"/>
          </a:p>
          <a:p>
            <a:pPr>
              <a:lnSpc>
                <a:spcPct val="90000"/>
              </a:lnSpc>
            </a:pPr>
            <a:endParaRPr lang="fi-FI"/>
          </a:p>
        </p:txBody>
      </p:sp>
      <p:sp>
        <p:nvSpPr>
          <p:cNvPr id="12" name="Rounded Rectangle 30">
            <a:extLst>
              <a:ext uri="{FF2B5EF4-FFF2-40B4-BE49-F238E27FC236}">
                <a16:creationId xmlns:a16="http://schemas.microsoft.com/office/drawing/2014/main" id="{486DF671-1997-42F6-A87A-16FF49BD5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uva 5" descr="Kuva, joka sisältää kohteen taivas, objekti, kevyt, liikenne&#10;&#10;Kuvaus luotu, erittäin korkea luotettavuus">
            <a:extLst>
              <a:ext uri="{FF2B5EF4-FFF2-40B4-BE49-F238E27FC236}">
                <a16:creationId xmlns:a16="http://schemas.microsoft.com/office/drawing/2014/main" id="{5D3AE266-00A2-434D-A2DD-F255B6B1CD44}"/>
              </a:ext>
            </a:extLst>
          </p:cNvPr>
          <p:cNvPicPr>
            <a:picLocks noChangeAspect="1"/>
          </p:cNvPicPr>
          <p:nvPr/>
        </p:nvPicPr>
        <p:blipFill>
          <a:blip r:embed="rId3"/>
          <a:stretch>
            <a:fillRect/>
          </a:stretch>
        </p:blipFill>
        <p:spPr>
          <a:xfrm rot="5400000">
            <a:off x="7562054" y="728133"/>
            <a:ext cx="2497667" cy="2497667"/>
          </a:xfrm>
          <a:prstGeom prst="roundRect">
            <a:avLst>
              <a:gd name="adj" fmla="val 5453"/>
            </a:avLst>
          </a:prstGeom>
          <a:ln w="50800" cap="sq" cmpd="dbl">
            <a:noFill/>
            <a:miter lim="800000"/>
          </a:ln>
          <a:effectLst/>
        </p:spPr>
      </p:pic>
      <p:sp>
        <p:nvSpPr>
          <p:cNvPr id="14" name="Rounded Rectangle 35">
            <a:extLst>
              <a:ext uri="{FF2B5EF4-FFF2-40B4-BE49-F238E27FC236}">
                <a16:creationId xmlns:a16="http://schemas.microsoft.com/office/drawing/2014/main" id="{6771D16E-6F08-4154-BB82-11660C2AD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Kuva 4" descr="Kuva, joka sisältää kohteen taivas, objekti&#10;&#10;Kuvaus luotu, korkea luotettavuus">
            <a:extLst>
              <a:ext uri="{FF2B5EF4-FFF2-40B4-BE49-F238E27FC236}">
                <a16:creationId xmlns:a16="http://schemas.microsoft.com/office/drawing/2014/main" id="{830FA363-EDBB-414E-A782-900BF1E6ABDB}"/>
              </a:ext>
            </a:extLst>
          </p:cNvPr>
          <p:cNvPicPr>
            <a:picLocks noChangeAspect="1"/>
          </p:cNvPicPr>
          <p:nvPr/>
        </p:nvPicPr>
        <p:blipFill>
          <a:blip r:embed="rId4"/>
          <a:stretch>
            <a:fillRect/>
          </a:stretch>
        </p:blipFill>
        <p:spPr>
          <a:xfrm>
            <a:off x="7562054" y="3617588"/>
            <a:ext cx="2497667" cy="249766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222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80BA6A-9E4C-4A53-9C2E-FFC66DF85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31A6988-4CC3-42CD-9431-EDE8BA82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wrap="square" rtlCol="0" anchor="ctr">
            <a:noAutofit/>
          </a:bodyPr>
          <a:lstStyle/>
          <a:p>
            <a:pPr algn="ctr"/>
            <a:endParaRPr lang="en-US"/>
          </a:p>
        </p:txBody>
      </p:sp>
      <p:sp>
        <p:nvSpPr>
          <p:cNvPr id="2" name="Otsikko 1">
            <a:extLst>
              <a:ext uri="{FF2B5EF4-FFF2-40B4-BE49-F238E27FC236}">
                <a16:creationId xmlns:a16="http://schemas.microsoft.com/office/drawing/2014/main" id="{CDC142F3-17CB-439B-ADC7-AAAA91C00E7D}"/>
              </a:ext>
            </a:extLst>
          </p:cNvPr>
          <p:cNvSpPr>
            <a:spLocks noGrp="1"/>
          </p:cNvSpPr>
          <p:nvPr>
            <p:ph type="title"/>
          </p:nvPr>
        </p:nvSpPr>
        <p:spPr>
          <a:xfrm>
            <a:off x="685801" y="643466"/>
            <a:ext cx="2590799" cy="4995333"/>
          </a:xfrm>
        </p:spPr>
        <p:txBody>
          <a:bodyPr>
            <a:normAutofit/>
          </a:bodyPr>
          <a:lstStyle/>
          <a:p>
            <a:r>
              <a:rPr lang="fi-FI">
                <a:solidFill>
                  <a:srgbClr val="FFFFFF"/>
                </a:solidFill>
              </a:rPr>
              <a:t>Roolit</a:t>
            </a:r>
          </a:p>
        </p:txBody>
      </p:sp>
      <p:graphicFrame>
        <p:nvGraphicFramePr>
          <p:cNvPr id="6" name="Sisällön paikkamerkki 2">
            <a:extLst>
              <a:ext uri="{FF2B5EF4-FFF2-40B4-BE49-F238E27FC236}">
                <a16:creationId xmlns:a16="http://schemas.microsoft.com/office/drawing/2014/main" id="{B0576015-7C4E-43F8-8A7F-F725320CB800}"/>
              </a:ext>
            </a:extLst>
          </p:cNvPr>
          <p:cNvGraphicFramePr>
            <a:graphicFrameLocks noGrp="1"/>
          </p:cNvGraphicFramePr>
          <p:nvPr>
            <p:ph idx="1"/>
            <p:extLst>
              <p:ext uri="{D42A27DB-BD31-4B8C-83A1-F6EECF244321}">
                <p14:modId xmlns:p14="http://schemas.microsoft.com/office/powerpoint/2010/main" val="3852250864"/>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6612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3765DDA-E001-4680-A346-5E8A4C2935E1}"/>
              </a:ext>
            </a:extLst>
          </p:cNvPr>
          <p:cNvSpPr>
            <a:spLocks noGrp="1"/>
          </p:cNvSpPr>
          <p:nvPr>
            <p:ph type="title"/>
          </p:nvPr>
        </p:nvSpPr>
        <p:spPr>
          <a:xfrm>
            <a:off x="650846" y="1030288"/>
            <a:ext cx="4812897" cy="1035579"/>
          </a:xfrm>
        </p:spPr>
        <p:txBody>
          <a:bodyPr>
            <a:normAutofit/>
          </a:bodyPr>
          <a:lstStyle/>
          <a:p>
            <a:r>
              <a:rPr lang="fi-FI" dirty="0"/>
              <a:t>Käytetyt ohjelmat</a:t>
            </a:r>
          </a:p>
        </p:txBody>
      </p:sp>
      <p:sp>
        <p:nvSpPr>
          <p:cNvPr id="3" name="Sisällön paikkamerkki 2">
            <a:extLst>
              <a:ext uri="{FF2B5EF4-FFF2-40B4-BE49-F238E27FC236}">
                <a16:creationId xmlns:a16="http://schemas.microsoft.com/office/drawing/2014/main" id="{367AC838-0FF1-4B23-9E20-8BCBFFE25C05}"/>
              </a:ext>
            </a:extLst>
          </p:cNvPr>
          <p:cNvSpPr>
            <a:spLocks noGrp="1"/>
          </p:cNvSpPr>
          <p:nvPr>
            <p:ph idx="1"/>
          </p:nvPr>
        </p:nvSpPr>
        <p:spPr>
          <a:xfrm>
            <a:off x="650846" y="2142067"/>
            <a:ext cx="4812897" cy="3649133"/>
          </a:xfrm>
        </p:spPr>
        <p:txBody>
          <a:bodyPr vert="horz" lIns="91440" tIns="45720" rIns="91440" bIns="45720" rtlCol="0">
            <a:normAutofit/>
          </a:bodyPr>
          <a:lstStyle/>
          <a:p>
            <a:pPr marL="0" indent="0">
              <a:lnSpc>
                <a:spcPct val="90000"/>
              </a:lnSpc>
              <a:buNone/>
            </a:pPr>
            <a:r>
              <a:rPr lang="fi-FI" dirty="0"/>
              <a:t>Pelin luomiseen käytimme </a:t>
            </a:r>
            <a:r>
              <a:rPr lang="fi-FI" dirty="0" err="1"/>
              <a:t>Unity</a:t>
            </a:r>
            <a:r>
              <a:rPr lang="fi-FI" dirty="0"/>
              <a:t>-ohjelmaa. </a:t>
            </a:r>
            <a:r>
              <a:rPr lang="fi-FI" dirty="0" err="1"/>
              <a:t>Unity</a:t>
            </a:r>
            <a:r>
              <a:rPr lang="fi-FI" dirty="0"/>
              <a:t>-ohjelmasta on maksullinen versio, mutta käytimme ilmaista.</a:t>
            </a:r>
            <a:endParaRPr lang="fi-FI"/>
          </a:p>
          <a:p>
            <a:pPr marL="0" indent="0">
              <a:lnSpc>
                <a:spcPct val="90000"/>
              </a:lnSpc>
              <a:buNone/>
            </a:pPr>
            <a:r>
              <a:rPr lang="fi-FI" dirty="0"/>
              <a:t>Pelin grafiikat on tehty simppelisti käyttäen </a:t>
            </a:r>
            <a:r>
              <a:rPr lang="fi-FI" dirty="0" err="1"/>
              <a:t>Paint.nettiä</a:t>
            </a:r>
            <a:r>
              <a:rPr lang="fi-FI" dirty="0"/>
              <a:t>. </a:t>
            </a:r>
            <a:endParaRPr lang="fi-FI"/>
          </a:p>
          <a:p>
            <a:pPr marL="0" indent="0">
              <a:lnSpc>
                <a:spcPct val="90000"/>
              </a:lnSpc>
              <a:buNone/>
            </a:pPr>
            <a:r>
              <a:rPr lang="fi-FI" dirty="0"/>
              <a:t>Pelin äänimaalima on luotu </a:t>
            </a:r>
            <a:r>
              <a:rPr lang="fi-FI" dirty="0" err="1"/>
              <a:t>fl</a:t>
            </a:r>
            <a:r>
              <a:rPr lang="fi-FI" dirty="0"/>
              <a:t>-studio 20:llä. Musiikin äänitiedostojen </a:t>
            </a:r>
            <a:r>
              <a:rPr lang="fi-FI" dirty="0" err="1"/>
              <a:t>kovertointiin</a:t>
            </a:r>
            <a:r>
              <a:rPr lang="fi-FI" dirty="0"/>
              <a:t> käytettiin </a:t>
            </a:r>
            <a:r>
              <a:rPr lang="fi-FI">
                <a:hlinkClick r:id="rId3"/>
              </a:rPr>
              <a:t>https://online-audio-converter.com/</a:t>
            </a:r>
            <a:r>
              <a:rPr lang="fi-FI" dirty="0"/>
              <a:t> - sivustoa. Tiedostoja muokattiin </a:t>
            </a:r>
            <a:r>
              <a:rPr lang="fi-FI" dirty="0" err="1"/>
              <a:t>Audacityllä</a:t>
            </a:r>
            <a:r>
              <a:rPr lang="fi-FI" dirty="0"/>
              <a:t>.</a:t>
            </a:r>
            <a:endParaRPr lang="fi-FI"/>
          </a:p>
          <a:p>
            <a:pPr marL="0" indent="0">
              <a:lnSpc>
                <a:spcPct val="90000"/>
              </a:lnSpc>
              <a:buNone/>
            </a:pPr>
            <a:endParaRPr lang="fi-FI"/>
          </a:p>
          <a:p>
            <a:pPr marL="0" indent="0">
              <a:lnSpc>
                <a:spcPct val="90000"/>
              </a:lnSpc>
              <a:buNone/>
            </a:pPr>
            <a:r>
              <a:rPr lang="fi-FI" dirty="0"/>
              <a:t>Kaikki tiedoston on jaettu ryhmän yhteiseen käyttöön OneDriven kautta.</a:t>
            </a:r>
            <a:endParaRPr lang="fi-FI"/>
          </a:p>
        </p:txBody>
      </p:sp>
      <p:sp>
        <p:nvSpPr>
          <p:cNvPr id="13" name="Rounded Rectangle 10">
            <a:extLst>
              <a:ext uri="{FF2B5EF4-FFF2-40B4-BE49-F238E27FC236}">
                <a16:creationId xmlns:a16="http://schemas.microsoft.com/office/drawing/2014/main" id="{B39E7E1F-1C77-41F6-AAB6-75A47D2E1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Kuva 4">
            <a:extLst>
              <a:ext uri="{FF2B5EF4-FFF2-40B4-BE49-F238E27FC236}">
                <a16:creationId xmlns:a16="http://schemas.microsoft.com/office/drawing/2014/main" id="{B8975752-FF93-405F-8E9B-781E2271616D}"/>
              </a:ext>
            </a:extLst>
          </p:cNvPr>
          <p:cNvPicPr>
            <a:picLocks noChangeAspect="1"/>
          </p:cNvPicPr>
          <p:nvPr/>
        </p:nvPicPr>
        <p:blipFill>
          <a:blip r:embed="rId4"/>
          <a:stretch>
            <a:fillRect/>
          </a:stretch>
        </p:blipFill>
        <p:spPr>
          <a:xfrm>
            <a:off x="6208876" y="1318026"/>
            <a:ext cx="5204358" cy="1886579"/>
          </a:xfrm>
          <a:prstGeom prst="roundRect">
            <a:avLst>
              <a:gd name="adj" fmla="val 5453"/>
            </a:avLst>
          </a:prstGeom>
          <a:ln w="50800" cap="sq" cmpd="dbl">
            <a:noFill/>
            <a:miter lim="800000"/>
          </a:ln>
          <a:effectLst/>
        </p:spPr>
      </p:pic>
      <p:sp>
        <p:nvSpPr>
          <p:cNvPr id="15" name="Rounded Rectangle 12">
            <a:extLst>
              <a:ext uri="{FF2B5EF4-FFF2-40B4-BE49-F238E27FC236}">
                <a16:creationId xmlns:a16="http://schemas.microsoft.com/office/drawing/2014/main" id="{465C0CBA-C8C4-4C7A-AAB2-7B131D8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Kuva 8" descr="Kuva, joka sisältää kohteen näyttökuva&#10;&#10;Kuvaus luotu, erittäin korkea luotettavuus">
            <a:extLst>
              <a:ext uri="{FF2B5EF4-FFF2-40B4-BE49-F238E27FC236}">
                <a16:creationId xmlns:a16="http://schemas.microsoft.com/office/drawing/2014/main" id="{9AF0A51B-B6A8-4C90-82AB-80430793C173}"/>
              </a:ext>
            </a:extLst>
          </p:cNvPr>
          <p:cNvPicPr>
            <a:picLocks noChangeAspect="1"/>
          </p:cNvPicPr>
          <p:nvPr/>
        </p:nvPicPr>
        <p:blipFill>
          <a:blip r:embed="rId5"/>
          <a:stretch>
            <a:fillRect/>
          </a:stretch>
        </p:blipFill>
        <p:spPr>
          <a:xfrm rot="21600000">
            <a:off x="6208876" y="4226564"/>
            <a:ext cx="2398979" cy="1865205"/>
          </a:xfrm>
          <a:prstGeom prst="roundRect">
            <a:avLst>
              <a:gd name="adj" fmla="val 5453"/>
            </a:avLst>
          </a:prstGeom>
          <a:ln w="50800" cap="sq" cmpd="dbl">
            <a:noFill/>
            <a:miter lim="800000"/>
          </a:ln>
          <a:effectLst/>
        </p:spPr>
      </p:pic>
      <p:sp>
        <p:nvSpPr>
          <p:cNvPr id="17" name="Rounded Rectangle 14">
            <a:extLst>
              <a:ext uri="{FF2B5EF4-FFF2-40B4-BE49-F238E27FC236}">
                <a16:creationId xmlns:a16="http://schemas.microsoft.com/office/drawing/2014/main" id="{CFA9D308-D98B-44A3-B7EB-8A1D78228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Kuva 6" descr="Kuva, joka sisältää kohteen sisä, elektroniikka, tietokone&#10;&#10;Kuvaus luotu, korkea luotettavuus">
            <a:extLst>
              <a:ext uri="{FF2B5EF4-FFF2-40B4-BE49-F238E27FC236}">
                <a16:creationId xmlns:a16="http://schemas.microsoft.com/office/drawing/2014/main" id="{91884CAF-D9D2-43B5-8723-9255F2E29804}"/>
              </a:ext>
            </a:extLst>
          </p:cNvPr>
          <p:cNvPicPr>
            <a:picLocks noChangeAspect="1"/>
          </p:cNvPicPr>
          <p:nvPr/>
        </p:nvPicPr>
        <p:blipFill>
          <a:blip r:embed="rId6"/>
          <a:stretch>
            <a:fillRect/>
          </a:stretch>
        </p:blipFill>
        <p:spPr>
          <a:xfrm>
            <a:off x="9019809" y="4484454"/>
            <a:ext cx="2398979" cy="1349425"/>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156039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8293-94F1-4101-A64B-2E33AE2F447E}"/>
              </a:ext>
            </a:extLst>
          </p:cNvPr>
          <p:cNvSpPr>
            <a:spLocks noGrp="1"/>
          </p:cNvSpPr>
          <p:nvPr>
            <p:ph type="title"/>
          </p:nvPr>
        </p:nvSpPr>
        <p:spPr>
          <a:xfrm>
            <a:off x="242105" y="98385"/>
            <a:ext cx="10131425" cy="1456267"/>
          </a:xfrm>
        </p:spPr>
        <p:txBody>
          <a:bodyPr/>
          <a:lstStyle/>
          <a:p>
            <a:r>
              <a:rPr lang="en-US" dirty="0" err="1">
                <a:cs typeface="Calibri Light"/>
              </a:rPr>
              <a:t>Kuvaa</a:t>
            </a:r>
            <a:r>
              <a:rPr lang="en-US" dirty="0">
                <a:cs typeface="Calibri Light"/>
              </a:rPr>
              <a:t> </a:t>
            </a:r>
            <a:r>
              <a:rPr lang="en-US" dirty="0" err="1">
                <a:cs typeface="Calibri Light"/>
              </a:rPr>
              <a:t>Taavin</a:t>
            </a:r>
            <a:r>
              <a:rPr lang="en-US" dirty="0">
                <a:cs typeface="Calibri Light"/>
              </a:rPr>
              <a:t> </a:t>
            </a:r>
            <a:r>
              <a:rPr lang="en-US" dirty="0" err="1">
                <a:cs typeface="Calibri Light"/>
              </a:rPr>
              <a:t>tuottamasta</a:t>
            </a:r>
            <a:r>
              <a:rPr lang="en-US" dirty="0">
                <a:cs typeface="Calibri Light"/>
              </a:rPr>
              <a:t> </a:t>
            </a:r>
            <a:r>
              <a:rPr lang="en-US" dirty="0" err="1">
                <a:cs typeface="Calibri Light"/>
              </a:rPr>
              <a:t>koodista</a:t>
            </a:r>
            <a:endParaRPr lang="en-US" dirty="0" err="1"/>
          </a:p>
        </p:txBody>
      </p:sp>
      <p:pic>
        <p:nvPicPr>
          <p:cNvPr id="6" name="Picture 6" descr="A screenshot of a cell phone&#10;&#10;Description generated with very high confidence">
            <a:extLst>
              <a:ext uri="{FF2B5EF4-FFF2-40B4-BE49-F238E27FC236}">
                <a16:creationId xmlns:a16="http://schemas.microsoft.com/office/drawing/2014/main" id="{1EEAA6BE-239F-4F10-A5F6-7DC62FEE7A04}"/>
              </a:ext>
            </a:extLst>
          </p:cNvPr>
          <p:cNvPicPr>
            <a:picLocks noChangeAspect="1"/>
          </p:cNvPicPr>
          <p:nvPr/>
        </p:nvPicPr>
        <p:blipFill>
          <a:blip r:embed="rId2"/>
          <a:stretch>
            <a:fillRect/>
          </a:stretch>
        </p:blipFill>
        <p:spPr>
          <a:xfrm>
            <a:off x="239210" y="1326547"/>
            <a:ext cx="10343907" cy="5198398"/>
          </a:xfrm>
          <a:prstGeom prst="rect">
            <a:avLst/>
          </a:prstGeom>
        </p:spPr>
      </p:pic>
      <p:sp>
        <p:nvSpPr>
          <p:cNvPr id="9" name="Content Placeholder 8">
            <a:extLst>
              <a:ext uri="{FF2B5EF4-FFF2-40B4-BE49-F238E27FC236}">
                <a16:creationId xmlns:a16="http://schemas.microsoft.com/office/drawing/2014/main" id="{16CDE4FF-780C-449F-9BB6-EDFF826974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142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3203-5294-4C63-BDDA-03035A999FA5}"/>
              </a:ext>
            </a:extLst>
          </p:cNvPr>
          <p:cNvSpPr>
            <a:spLocks noGrp="1"/>
          </p:cNvSpPr>
          <p:nvPr>
            <p:ph type="title"/>
          </p:nvPr>
        </p:nvSpPr>
        <p:spPr>
          <a:xfrm>
            <a:off x="637573" y="69448"/>
            <a:ext cx="10131425" cy="1456267"/>
          </a:xfrm>
        </p:spPr>
        <p:txBody>
          <a:bodyPr/>
          <a:lstStyle/>
          <a:p>
            <a:r>
              <a:rPr lang="en-US" dirty="0" err="1">
                <a:cs typeface="Calibri Light"/>
              </a:rPr>
              <a:t>Kuva</a:t>
            </a:r>
            <a:r>
              <a:rPr lang="en-US" dirty="0">
                <a:cs typeface="Calibri Light"/>
              </a:rPr>
              <a:t> </a:t>
            </a:r>
            <a:r>
              <a:rPr lang="en-US" dirty="0" err="1">
                <a:cs typeface="Calibri Light"/>
              </a:rPr>
              <a:t>Taavin</a:t>
            </a:r>
            <a:r>
              <a:rPr lang="en-US" dirty="0">
                <a:cs typeface="Calibri Light"/>
              </a:rPr>
              <a:t> </a:t>
            </a:r>
            <a:r>
              <a:rPr lang="en-US" dirty="0" err="1">
                <a:cs typeface="Calibri Light"/>
              </a:rPr>
              <a:t>muokkausnäkymästä</a:t>
            </a:r>
            <a:endParaRPr lang="en-US" dirty="0" err="1"/>
          </a:p>
        </p:txBody>
      </p:sp>
      <p:pic>
        <p:nvPicPr>
          <p:cNvPr id="8" name="Picture 8" descr="A screenshot of a computer&#10;&#10;Description generated with very high confidence">
            <a:extLst>
              <a:ext uri="{FF2B5EF4-FFF2-40B4-BE49-F238E27FC236}">
                <a16:creationId xmlns:a16="http://schemas.microsoft.com/office/drawing/2014/main" id="{A1716B2F-49BF-45DE-B5AD-793393E0B923}"/>
              </a:ext>
            </a:extLst>
          </p:cNvPr>
          <p:cNvPicPr>
            <a:picLocks noGrp="1" noChangeAspect="1"/>
          </p:cNvPicPr>
          <p:nvPr>
            <p:ph idx="1"/>
          </p:nvPr>
        </p:nvPicPr>
        <p:blipFill>
          <a:blip r:embed="rId2"/>
          <a:stretch>
            <a:fillRect/>
          </a:stretch>
        </p:blipFill>
        <p:spPr>
          <a:xfrm>
            <a:off x="471947" y="1245029"/>
            <a:ext cx="9440248" cy="5308170"/>
          </a:xfrm>
          <a:prstGeom prst="rect">
            <a:avLst/>
          </a:prstGeom>
        </p:spPr>
      </p:pic>
    </p:spTree>
    <p:extLst>
      <p:ext uri="{BB962C8B-B14F-4D97-AF65-F5344CB8AC3E}">
        <p14:creationId xmlns:p14="http://schemas.microsoft.com/office/powerpoint/2010/main" val="264135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CE51C-5483-47B5-B191-B0093F548FFA}"/>
              </a:ext>
            </a:extLst>
          </p:cNvPr>
          <p:cNvSpPr>
            <a:spLocks noGrp="1"/>
          </p:cNvSpPr>
          <p:nvPr>
            <p:ph type="title"/>
          </p:nvPr>
        </p:nvSpPr>
        <p:spPr>
          <a:xfrm>
            <a:off x="685801" y="683046"/>
            <a:ext cx="10131425" cy="1456267"/>
          </a:xfrm>
        </p:spPr>
        <p:txBody>
          <a:bodyPr/>
          <a:lstStyle/>
          <a:p>
            <a:r>
              <a:rPr lang="fi-FI" dirty="0"/>
              <a:t>Budjetti &amp; aikataulu</a:t>
            </a:r>
          </a:p>
        </p:txBody>
      </p:sp>
      <p:sp>
        <p:nvSpPr>
          <p:cNvPr id="3" name="Sisällön paikkamerkki 2">
            <a:extLst>
              <a:ext uri="{FF2B5EF4-FFF2-40B4-BE49-F238E27FC236}">
                <a16:creationId xmlns:a16="http://schemas.microsoft.com/office/drawing/2014/main" id="{6A17040F-E3EA-46BF-93D1-172CF48DB7D0}"/>
              </a:ext>
            </a:extLst>
          </p:cNvPr>
          <p:cNvSpPr>
            <a:spLocks noGrp="1"/>
          </p:cNvSpPr>
          <p:nvPr>
            <p:ph idx="1"/>
          </p:nvPr>
        </p:nvSpPr>
        <p:spPr/>
        <p:txBody>
          <a:bodyPr vert="horz" lIns="91440" tIns="45720" rIns="91440" bIns="45720" rtlCol="0" anchor="t">
            <a:normAutofit/>
          </a:bodyPr>
          <a:lstStyle/>
          <a:p>
            <a:r>
              <a:rPr lang="fi-FI" dirty="0"/>
              <a:t>Projekti on kuluton, sillä se tehdään ilmaisohjelmilla. </a:t>
            </a:r>
          </a:p>
          <a:p>
            <a:r>
              <a:rPr lang="fi-FI" dirty="0"/>
              <a:t>Projektin jokainen henkilö vastasi omasta osuudestaan.</a:t>
            </a:r>
          </a:p>
          <a:p>
            <a:r>
              <a:rPr lang="fi-FI" dirty="0"/>
              <a:t>Työtä sai tehdä joko koulussa tai kotona, kumpi sitten sopikaan omaan rooliin paremmin. Kaikki työskentelivät rennosti ja hyvällä mielellä. Kotona ollessaan piti jakaa opettajalle tuloksia.</a:t>
            </a:r>
          </a:p>
          <a:p>
            <a:r>
              <a:rPr lang="fi-FI" dirty="0"/>
              <a:t>Projekti pysyi alkua lukuun ottamatta hyvin aikataulussa, eikä aika jäänyt liian vähiin. </a:t>
            </a:r>
          </a:p>
        </p:txBody>
      </p:sp>
      <p:pic>
        <p:nvPicPr>
          <p:cNvPr id="4" name="Kuva 4" descr="Kuva, joka sisältää kohteen kello, objekti, lukeminen, aika&#10;&#10;Kuvaus luotu, erittäin korkea luotettavuus">
            <a:extLst>
              <a:ext uri="{FF2B5EF4-FFF2-40B4-BE49-F238E27FC236}">
                <a16:creationId xmlns:a16="http://schemas.microsoft.com/office/drawing/2014/main" id="{DE3FB888-1193-495A-ADEC-5238CBD573FA}"/>
              </a:ext>
            </a:extLst>
          </p:cNvPr>
          <p:cNvPicPr>
            <a:picLocks noChangeAspect="1"/>
          </p:cNvPicPr>
          <p:nvPr/>
        </p:nvPicPr>
        <p:blipFill>
          <a:blip r:embed="rId2"/>
          <a:stretch>
            <a:fillRect/>
          </a:stretch>
        </p:blipFill>
        <p:spPr>
          <a:xfrm rot="-900000">
            <a:off x="8653750" y="3673207"/>
            <a:ext cx="4111127" cy="4111127"/>
          </a:xfrm>
          <a:prstGeom prst="rect">
            <a:avLst/>
          </a:prstGeom>
        </p:spPr>
      </p:pic>
      <p:pic>
        <p:nvPicPr>
          <p:cNvPr id="6" name="Kuva 6">
            <a:extLst>
              <a:ext uri="{FF2B5EF4-FFF2-40B4-BE49-F238E27FC236}">
                <a16:creationId xmlns:a16="http://schemas.microsoft.com/office/drawing/2014/main" id="{49DE4FA5-47E0-42C6-8C7C-748B26A078C3}"/>
              </a:ext>
            </a:extLst>
          </p:cNvPr>
          <p:cNvPicPr>
            <a:picLocks noChangeAspect="1"/>
          </p:cNvPicPr>
          <p:nvPr/>
        </p:nvPicPr>
        <p:blipFill>
          <a:blip r:embed="rId3"/>
          <a:stretch>
            <a:fillRect/>
          </a:stretch>
        </p:blipFill>
        <p:spPr>
          <a:xfrm rot="-1080000">
            <a:off x="9351484" y="-1174214"/>
            <a:ext cx="6130886" cy="6140067"/>
          </a:xfrm>
          <a:prstGeom prst="rect">
            <a:avLst/>
          </a:prstGeom>
        </p:spPr>
      </p:pic>
    </p:spTree>
    <p:extLst>
      <p:ext uri="{BB962C8B-B14F-4D97-AF65-F5344CB8AC3E}">
        <p14:creationId xmlns:p14="http://schemas.microsoft.com/office/powerpoint/2010/main" val="365750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B104-F965-44AB-88DF-9903107ACECD}"/>
              </a:ext>
            </a:extLst>
          </p:cNvPr>
          <p:cNvSpPr>
            <a:spLocks noGrp="1"/>
          </p:cNvSpPr>
          <p:nvPr>
            <p:ph type="title"/>
          </p:nvPr>
        </p:nvSpPr>
        <p:spPr>
          <a:xfrm>
            <a:off x="550763" y="204486"/>
            <a:ext cx="10131425" cy="1456267"/>
          </a:xfrm>
        </p:spPr>
        <p:txBody>
          <a:bodyPr/>
          <a:lstStyle/>
          <a:p>
            <a:r>
              <a:rPr lang="en-US" dirty="0" err="1">
                <a:cs typeface="Calibri Light"/>
              </a:rPr>
              <a:t>Kuva</a:t>
            </a:r>
            <a:r>
              <a:rPr lang="en-US" dirty="0">
                <a:cs typeface="Calibri Light"/>
              </a:rPr>
              <a:t> </a:t>
            </a:r>
            <a:r>
              <a:rPr lang="en-US" dirty="0" err="1">
                <a:cs typeface="Calibri Light"/>
              </a:rPr>
              <a:t>projektin</a:t>
            </a:r>
            <a:r>
              <a:rPr lang="en-US" dirty="0">
                <a:cs typeface="Calibri Light"/>
              </a:rPr>
              <a:t> </a:t>
            </a:r>
            <a:r>
              <a:rPr lang="en-US" dirty="0" err="1">
                <a:cs typeface="Calibri Light"/>
              </a:rPr>
              <a:t>etenemissuunnitelmasta</a:t>
            </a:r>
          </a:p>
        </p:txBody>
      </p:sp>
      <p:pic>
        <p:nvPicPr>
          <p:cNvPr id="4" name="Picture 4" descr="A close up of text on a white background&#10;&#10;Description generated with high confidence">
            <a:extLst>
              <a:ext uri="{FF2B5EF4-FFF2-40B4-BE49-F238E27FC236}">
                <a16:creationId xmlns:a16="http://schemas.microsoft.com/office/drawing/2014/main" id="{01317E78-0B43-42FF-B114-C48ACEE3B39E}"/>
              </a:ext>
            </a:extLst>
          </p:cNvPr>
          <p:cNvPicPr>
            <a:picLocks noGrp="1" noChangeAspect="1"/>
          </p:cNvPicPr>
          <p:nvPr>
            <p:ph idx="1"/>
          </p:nvPr>
        </p:nvPicPr>
        <p:blipFill>
          <a:blip r:embed="rId2"/>
          <a:stretch>
            <a:fillRect/>
          </a:stretch>
        </p:blipFill>
        <p:spPr>
          <a:xfrm>
            <a:off x="-2224" y="1582625"/>
            <a:ext cx="3684918" cy="5067031"/>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33B31-46B5-4B2B-B011-7F1052F26A75}"/>
              </a:ext>
            </a:extLst>
          </p:cNvPr>
          <p:cNvPicPr>
            <a:picLocks noChangeAspect="1"/>
          </p:cNvPicPr>
          <p:nvPr/>
        </p:nvPicPr>
        <p:blipFill>
          <a:blip r:embed="rId3"/>
          <a:stretch>
            <a:fillRect/>
          </a:stretch>
        </p:blipFill>
        <p:spPr>
          <a:xfrm>
            <a:off x="3499412" y="1587396"/>
            <a:ext cx="5887655" cy="5072170"/>
          </a:xfrm>
          <a:prstGeom prst="rect">
            <a:avLst/>
          </a:prstGeom>
        </p:spPr>
      </p:pic>
      <p:pic>
        <p:nvPicPr>
          <p:cNvPr id="8" name="Picture 8" descr="A close up of a logo&#10;&#10;Description generated with high confidence">
            <a:extLst>
              <a:ext uri="{FF2B5EF4-FFF2-40B4-BE49-F238E27FC236}">
                <a16:creationId xmlns:a16="http://schemas.microsoft.com/office/drawing/2014/main" id="{FD17496F-BF6D-4788-ACAE-E7F736E86639}"/>
              </a:ext>
            </a:extLst>
          </p:cNvPr>
          <p:cNvPicPr>
            <a:picLocks noChangeAspect="1"/>
          </p:cNvPicPr>
          <p:nvPr/>
        </p:nvPicPr>
        <p:blipFill>
          <a:blip r:embed="rId4"/>
          <a:stretch>
            <a:fillRect/>
          </a:stretch>
        </p:blipFill>
        <p:spPr>
          <a:xfrm>
            <a:off x="8129286" y="2310360"/>
            <a:ext cx="4267199" cy="4349662"/>
          </a:xfrm>
          <a:prstGeom prst="rect">
            <a:avLst/>
          </a:prstGeom>
        </p:spPr>
      </p:pic>
    </p:spTree>
    <p:extLst>
      <p:ext uri="{BB962C8B-B14F-4D97-AF65-F5344CB8AC3E}">
        <p14:creationId xmlns:p14="http://schemas.microsoft.com/office/powerpoint/2010/main" val="108526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4FBA-5EE7-451C-BD96-5D31C2F7C4F2}"/>
              </a:ext>
            </a:extLst>
          </p:cNvPr>
          <p:cNvSpPr>
            <a:spLocks noGrp="1"/>
          </p:cNvSpPr>
          <p:nvPr>
            <p:ph type="title"/>
          </p:nvPr>
        </p:nvSpPr>
        <p:spPr>
          <a:xfrm>
            <a:off x="560409" y="397397"/>
            <a:ext cx="10131425" cy="1456267"/>
          </a:xfrm>
        </p:spPr>
        <p:txBody>
          <a:bodyPr/>
          <a:lstStyle/>
          <a:p>
            <a:r>
              <a:rPr lang="en-US" dirty="0" err="1">
                <a:cs typeface="Calibri Light"/>
              </a:rPr>
              <a:t>Projektin</a:t>
            </a:r>
            <a:r>
              <a:rPr lang="en-US" dirty="0">
                <a:cs typeface="Calibri Light"/>
              </a:rPr>
              <a:t> </a:t>
            </a:r>
            <a:r>
              <a:rPr lang="en-US" dirty="0" err="1">
                <a:cs typeface="Calibri Light"/>
              </a:rPr>
              <a:t>alkuperäinen</a:t>
            </a:r>
            <a:r>
              <a:rPr lang="en-US" dirty="0">
                <a:cs typeface="Calibri Light"/>
              </a:rPr>
              <a:t> </a:t>
            </a:r>
            <a:r>
              <a:rPr lang="en-US" dirty="0" err="1">
                <a:cs typeface="Calibri Light"/>
              </a:rPr>
              <a:t>aikataulu</a:t>
            </a:r>
            <a:r>
              <a:rPr lang="en-US" dirty="0">
                <a:cs typeface="Calibri Light"/>
              </a:rPr>
              <a:t> ja </a:t>
            </a:r>
            <a:r>
              <a:rPr lang="en-US" dirty="0" err="1">
                <a:cs typeface="Calibri Light"/>
              </a:rPr>
              <a:t>tehtävienjako</a:t>
            </a:r>
            <a:endParaRPr lang="en-US" dirty="0" err="1"/>
          </a:p>
        </p:txBody>
      </p:sp>
      <p:pic>
        <p:nvPicPr>
          <p:cNvPr id="4" name="Picture 4" descr="A screenshot of a cell phone&#10;&#10;Description generated with very high confidence">
            <a:extLst>
              <a:ext uri="{FF2B5EF4-FFF2-40B4-BE49-F238E27FC236}">
                <a16:creationId xmlns:a16="http://schemas.microsoft.com/office/drawing/2014/main" id="{71F4025B-D837-4020-BDCD-ABF33ECCED35}"/>
              </a:ext>
            </a:extLst>
          </p:cNvPr>
          <p:cNvPicPr>
            <a:picLocks noGrp="1" noChangeAspect="1"/>
          </p:cNvPicPr>
          <p:nvPr>
            <p:ph idx="1"/>
          </p:nvPr>
        </p:nvPicPr>
        <p:blipFill>
          <a:blip r:embed="rId2"/>
          <a:stretch>
            <a:fillRect/>
          </a:stretch>
        </p:blipFill>
        <p:spPr>
          <a:xfrm>
            <a:off x="514390" y="2064903"/>
            <a:ext cx="8120725" cy="4430423"/>
          </a:xfrm>
          <a:prstGeom prst="rect">
            <a:avLst/>
          </a:prstGeom>
        </p:spPr>
      </p:pic>
    </p:spTree>
    <p:extLst>
      <p:ext uri="{BB962C8B-B14F-4D97-AF65-F5344CB8AC3E}">
        <p14:creationId xmlns:p14="http://schemas.microsoft.com/office/powerpoint/2010/main" val="394686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ivaallinen">
  <a:themeElements>
    <a:clrScheme name="Taivaallinen">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Taivaalline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aivaallinen">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Laajakuva</PresentationFormat>
  <Paragraphs>0</Paragraphs>
  <Slides>11</Slides>
  <Notes>0</Notes>
  <HiddenSlides>0</HiddenSlides>
  <MMClips>0</MMClips>
  <ScaleCrop>false</ScaleCrop>
  <HeadingPairs>
    <vt:vector size="4" baseType="variant">
      <vt:variant>
        <vt:lpstr>Teema</vt:lpstr>
      </vt:variant>
      <vt:variant>
        <vt:i4>1</vt:i4>
      </vt:variant>
      <vt:variant>
        <vt:lpstr>Dian otsikot</vt:lpstr>
      </vt:variant>
      <vt:variant>
        <vt:i4>11</vt:i4>
      </vt:variant>
    </vt:vector>
  </HeadingPairs>
  <TitlesOfParts>
    <vt:vector size="12" baseType="lpstr">
      <vt:lpstr>Taivaallinen</vt:lpstr>
      <vt:lpstr>CTWO</vt:lpstr>
      <vt:lpstr>Mikä projekti?</vt:lpstr>
      <vt:lpstr>Roolit</vt:lpstr>
      <vt:lpstr>Käytetyt ohjelmat</vt:lpstr>
      <vt:lpstr>Kuvaa Taavin tuottamasta koodista</vt:lpstr>
      <vt:lpstr>Kuva Taavin muokkausnäkymästä</vt:lpstr>
      <vt:lpstr>Budjetti &amp; aikataulu</vt:lpstr>
      <vt:lpstr>Kuva projektin etenemissuunnitelmasta</vt:lpstr>
      <vt:lpstr>Projektin alkuperäinen aikataulu ja tehtävienjako</vt:lpstr>
      <vt:lpstr>Itsearviointi</vt:lpstr>
      <vt:lpstr>Lisätietoa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
  <cp:lastModifiedBy/>
  <cp:revision>595</cp:revision>
  <dcterms:created xsi:type="dcterms:W3CDTF">2012-08-08T08:08:12Z</dcterms:created>
  <dcterms:modified xsi:type="dcterms:W3CDTF">2019-03-31T17:21:56Z</dcterms:modified>
</cp:coreProperties>
</file>