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7"/>
  </p:notesMasterIdLst>
  <p:sldIdLst>
    <p:sldId id="257" r:id="rId2"/>
    <p:sldId id="298" r:id="rId3"/>
    <p:sldId id="293" r:id="rId4"/>
    <p:sldId id="290" r:id="rId5"/>
    <p:sldId id="291" r:id="rId6"/>
    <p:sldId id="296" r:id="rId7"/>
    <p:sldId id="297" r:id="rId8"/>
    <p:sldId id="292" r:id="rId9"/>
    <p:sldId id="294" r:id="rId10"/>
    <p:sldId id="295" r:id="rId11"/>
    <p:sldId id="288" r:id="rId12"/>
    <p:sldId id="289" r:id="rId13"/>
    <p:sldId id="300" r:id="rId14"/>
    <p:sldId id="29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2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191A3B-ED27-5B7E-304F-07C990ADF2D8}" v="42" dt="2023-04-04T02:09:47.391"/>
    <p1510:client id="{4B5DCAAA-7AB2-FC5D-A344-BBAD00FABF36}" v="306" dt="2023-04-04T02:21:32.868"/>
    <p1510:client id="{62E1B905-A8E9-09BB-3BE1-84D8A8DB1CBA}" v="125" dt="2023-03-31T19:11:27.100"/>
    <p1510:client id="{72C01D89-835C-AD97-92B9-07320EFC702F}" v="47" dt="2023-03-31T19:04:15.890"/>
    <p1510:client id="{755AAF04-BB45-7804-E4F5-37076C3D1A33}" v="21" dt="2023-04-03T21:10:07.239"/>
    <p1510:client id="{7FFA7829-DD17-B990-36EF-145109BC12C9}" v="73" dt="2023-03-29T00:04:10.480"/>
    <p1510:client id="{948744AD-A52C-F026-DC7A-FBEAB3253BE5}" v="873" dt="2023-04-04T02:13:14.858"/>
    <p1510:client id="{C5B94CE7-C7FF-ECEE-7BD9-FE0AB8625167}" v="733" dt="2023-04-04T14:39:11.245"/>
    <p1510:client id="{D36CF683-FCC4-4A4E-9762-CDB55D641861}" v="30" dt="2023-03-28T23:58:27.295"/>
    <p1510:client id="{D48839C5-7F13-90F2-13D2-1EBD47037EF4}" v="30" dt="2023-03-31T19:10:44.838"/>
    <p1510:client id="{E9AD5849-A5FD-3814-8F57-4BC87C8371A3}" v="954" dt="2023-03-31T19:06:33.225"/>
    <p1510:client id="{EC9B9955-28CB-0E70-9D94-2D8A8605C11A}" v="29" dt="2023-04-04T12:37:48.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D2D03-A007-4F22-971F-4FD553520660}" type="datetimeFigureOut">
              <a:t>4/5/2023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97446-F13E-4944-B5D3-B4D276EF7CBB}" type="slidenum">
              <a:t>‹#›</a:t>
            </a:fld>
            <a:endParaRPr lang="en-US"/>
          </a:p>
        </p:txBody>
      </p:sp>
    </p:spTree>
    <p:extLst>
      <p:ext uri="{BB962C8B-B14F-4D97-AF65-F5344CB8AC3E}">
        <p14:creationId xmlns:p14="http://schemas.microsoft.com/office/powerpoint/2010/main" val="3861485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juan@demo.com"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mailto:Juan@demo.com" TargetMode="External"/><Relationship Id="rId4" Type="http://schemas.openxmlformats.org/officeDocument/2006/relationships/hyperlink" Target="mailto:jasmine@demo.co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@Tanisha</a:t>
            </a:r>
            <a:endParaRPr lang="en-US"/>
          </a:p>
          <a:p>
            <a:endParaRPr lang="en-US"/>
          </a:p>
          <a:p>
            <a:r>
              <a:rPr lang="en-US"/>
              <a:t>Have you ever missed an important family event or struggled to keep track of your family's schedule? </a:t>
            </a:r>
            <a:endParaRPr lang="en-US">
              <a:cs typeface="Calibri"/>
            </a:endParaRPr>
          </a:p>
          <a:p>
            <a:endParaRPr lang="en-US"/>
          </a:p>
          <a:p>
            <a:r>
              <a:rPr lang="en-US"/>
              <a:t>Imagine having a tool that could help you stay organized and connected with your loved ones</a:t>
            </a:r>
            <a:endParaRPr lang="en-US">
              <a:cs typeface="Calibri"/>
            </a:endParaRPr>
          </a:p>
          <a:p>
            <a:endParaRPr lang="en-US"/>
          </a:p>
          <a:p>
            <a:r>
              <a:rPr lang="en-US"/>
              <a:t>That's exactly what our web-based application, </a:t>
            </a:r>
            <a:r>
              <a:rPr lang="en-US" err="1"/>
              <a:t>FamilyHub</a:t>
            </a:r>
            <a:r>
              <a:rPr lang="en-US"/>
              <a:t>, is designed to do.</a:t>
            </a:r>
            <a:endParaRPr lang="en-US">
              <a:cs typeface="Calibri"/>
            </a:endParaRPr>
          </a:p>
          <a:p>
            <a:endParaRPr lang="en-US"/>
          </a:p>
          <a:p>
            <a:r>
              <a:rPr lang="en-US"/>
              <a:t>We are team : We Tried and Today, we're excited to share with you how </a:t>
            </a:r>
            <a:r>
              <a:rPr lang="en-US" err="1"/>
              <a:t>FamilyHub</a:t>
            </a:r>
            <a:r>
              <a:rPr lang="en-US"/>
              <a:t> can help you reduce friction and conflict within your family, </a:t>
            </a:r>
            <a:endParaRPr lang="en-US">
              <a:cs typeface="Calibri"/>
            </a:endParaRPr>
          </a:p>
          <a:p>
            <a:r>
              <a:rPr lang="en-US"/>
              <a:t>while strengthening your bonds and creating lasting memories together.</a:t>
            </a:r>
            <a:endParaRPr lang="en-US">
              <a:cs typeface="Calibri"/>
            </a:endParaRPr>
          </a:p>
          <a:p>
            <a:endParaRPr lang="en-US">
              <a:cs typeface="Calibri"/>
            </a:endParaRPr>
          </a:p>
          <a:p>
            <a:r>
              <a:rPr lang="en-US" err="1">
                <a:cs typeface="Calibri"/>
              </a:rPr>
              <a:t>FamilyHub</a:t>
            </a:r>
            <a:r>
              <a:rPr lang="en-US">
                <a:cs typeface="Calibri"/>
              </a:rPr>
              <a:t>: Because Family is Complicated Enough</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@Tanisha </a:t>
            </a:r>
            <a:endParaRPr lang="en-US"/>
          </a:p>
          <a:p>
            <a:endParaRPr lang="en-US"/>
          </a:p>
          <a:p>
            <a:r>
              <a:rPr lang="en-US"/>
              <a:t>As I mentioned there were some features that we had originally planned for our project that we wound up leaving out of our final product.</a:t>
            </a:r>
            <a:endParaRPr lang="en-US">
              <a:cs typeface="Calibri"/>
            </a:endParaRPr>
          </a:p>
          <a:p>
            <a:r>
              <a:rPr lang="en-US">
                <a:cs typeface="Calibri"/>
              </a:rPr>
              <a:t>These features were left out due to time constraints that we had to work with.</a:t>
            </a:r>
          </a:p>
          <a:p>
            <a:endParaRPr lang="en-US">
              <a:cs typeface="Calibri"/>
            </a:endParaRPr>
          </a:p>
          <a:p>
            <a:r>
              <a:rPr lang="en-US">
                <a:cs typeface="Calibri"/>
              </a:rPr>
              <a:t>These features include the</a:t>
            </a:r>
          </a:p>
          <a:p>
            <a:endParaRPr lang="en-US">
              <a:cs typeface="Calibri"/>
            </a:endParaRPr>
          </a:p>
          <a:p>
            <a:r>
              <a:rPr lang="en-US">
                <a:cs typeface="Calibri"/>
              </a:rPr>
              <a:t>Message board:  which was a place where families could post images and messages viewable by other members of their family groups</a:t>
            </a:r>
          </a:p>
          <a:p>
            <a:r>
              <a:rPr lang="en-US">
                <a:cs typeface="Calibri"/>
              </a:rPr>
              <a:t>Customization – customizable </a:t>
            </a:r>
            <a:r>
              <a:rPr lang="en-US" err="1">
                <a:cs typeface="Calibri"/>
              </a:rPr>
              <a:t>colours</a:t>
            </a:r>
            <a:r>
              <a:rPr lang="en-US">
                <a:cs typeface="Calibri"/>
              </a:rPr>
              <a:t> for different events on the calendar. This would allow any individual to choose the color that certain events appeared as on their view of the calendar</a:t>
            </a:r>
          </a:p>
          <a:p>
            <a:r>
              <a:rPr lang="en-US">
                <a:cs typeface="Calibri"/>
              </a:rPr>
              <a:t>Automatic Birthday Events –  which would automatically add users birthdays to the shared calendars of family groups that they were a part of</a:t>
            </a:r>
          </a:p>
          <a:p>
            <a:r>
              <a:rPr lang="en-US">
                <a:cs typeface="Calibri"/>
              </a:rPr>
              <a:t>Family Group Invitations – so users can email invitations to family their groups</a:t>
            </a:r>
          </a:p>
          <a:p>
            <a:endParaRPr lang="en-US">
              <a:cs typeface="Calibri"/>
            </a:endParaRPr>
          </a:p>
          <a:p>
            <a:r>
              <a:rPr lang="en-US">
                <a:cs typeface="Calibri"/>
              </a:rPr>
              <a:t>Next I will pass to Freyja to talk about our development process</a:t>
            </a:r>
          </a:p>
          <a:p>
            <a:endParaRPr lang="en-US">
              <a:cs typeface="Calibri"/>
            </a:endParaRPr>
          </a:p>
          <a:p>
            <a:endParaRPr lang="en-US">
              <a:cs typeface="Calibri"/>
            </a:endParaRPr>
          </a:p>
        </p:txBody>
      </p:sp>
    </p:spTree>
    <p:extLst>
      <p:ext uri="{BB962C8B-B14F-4D97-AF65-F5344CB8AC3E}">
        <p14:creationId xmlns:p14="http://schemas.microsoft.com/office/powerpoint/2010/main" val="4179539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@Freyja </a:t>
            </a:r>
          </a:p>
          <a:p>
            <a:endParaRPr lang="en-US"/>
          </a:p>
          <a:p>
            <a:r>
              <a:rPr lang="en-US"/>
              <a:t>Next, we want to talk about what went right and what went wrong in our development process.</a:t>
            </a:r>
            <a:endParaRPr lang="en-US">
              <a:cs typeface="Calibri" panose="020F0502020204030204"/>
            </a:endParaRPr>
          </a:p>
          <a:p>
            <a:r>
              <a:rPr lang="en-US"/>
              <a:t> </a:t>
            </a:r>
            <a:endParaRPr lang="en-US">
              <a:cs typeface="Calibri" panose="020F0502020204030204"/>
            </a:endParaRPr>
          </a:p>
          <a:p>
            <a:r>
              <a:rPr lang="en-US"/>
              <a:t>Our coding and documentation process was organized and easy to maintain, we set up our GitHub early on, and used discord to keep each other informed on our individual progress and alert the rest of the team when we made a pull request. We were also able to have consistent meetings, which, depending on where in a sprint we were, mostly occurred weekly, and everyone was always able to attend.</a:t>
            </a:r>
            <a:endParaRPr lang="en-US">
              <a:cs typeface="Calibri" panose="020F0502020204030204"/>
            </a:endParaRPr>
          </a:p>
          <a:p>
            <a:r>
              <a:rPr lang="en-US"/>
              <a:t> </a:t>
            </a:r>
            <a:endParaRPr lang="en-US">
              <a:cs typeface="Calibri" panose="020F0502020204030204"/>
            </a:endParaRPr>
          </a:p>
          <a:p>
            <a:r>
              <a:rPr lang="en-US"/>
              <a:t>Due to how we divided up the work, we were each working on a fairly isolated portion of the project, which meant that while we always did code reviews and made sure the changes didn’t break any tests (both automatic and manual), there wasn’t much code overlap, meaning there were hardly ever any merge conflicts. This made the process smooth and efficient. We each became more knowledgeable about the area we worked on, but still felt confident in what the rest of the team was doing.</a:t>
            </a:r>
            <a:endParaRPr lang="en-US">
              <a:cs typeface="Calibri" panose="020F0502020204030204"/>
            </a:endParaRPr>
          </a:p>
          <a:p>
            <a:r>
              <a:rPr lang="en-US"/>
              <a:t> </a:t>
            </a:r>
            <a:endParaRPr lang="en-US">
              <a:cs typeface="Calibri" panose="020F0502020204030204"/>
            </a:endParaRPr>
          </a:p>
          <a:p>
            <a:r>
              <a:rPr lang="en-US"/>
              <a:t>Two other technical things that went right were: one, we were able to complete all of our core features we originally planned, and two, connecting the front and back end was easier than expected.</a:t>
            </a:r>
            <a:endParaRPr lang="en-US">
              <a:cs typeface="Calibri" panose="020F0502020204030204"/>
            </a:endParaRPr>
          </a:p>
          <a:p>
            <a:r>
              <a:rPr lang="en-US"/>
              <a:t> </a:t>
            </a:r>
            <a:endParaRPr lang="en-US">
              <a:cs typeface="Calibri" panose="020F0502020204030204"/>
            </a:endParaRPr>
          </a:p>
          <a:p>
            <a:r>
              <a:rPr lang="en-US"/>
              <a:t>In terms of what went wrong, there was not anything major, but there were several annoyances and inconveniences. We dealt with some time constraint issues, we were busy with other courses and life sometimes got in the way, of both the quality and quantity of work we were hoping to achieve.</a:t>
            </a:r>
            <a:endParaRPr lang="en-US">
              <a:cs typeface="Calibri" panose="020F0502020204030204"/>
            </a:endParaRPr>
          </a:p>
          <a:p>
            <a:r>
              <a:rPr lang="en-US"/>
              <a:t> </a:t>
            </a:r>
            <a:endParaRPr lang="en-US">
              <a:cs typeface="Calibri" panose="020F0502020204030204"/>
            </a:endParaRPr>
          </a:p>
          <a:p>
            <a:r>
              <a:rPr lang="en-US"/>
              <a:t>We also encountered library error messages generated by dependencies used in our application. We couldn't solve a few console errors because they were part of the library's code, not ours. These are well-known issues that have yet to be fixed by the providers. To address this, we created a frequently asked questions page to specify and document them. It is important to note that these do not affect the operation of our application.</a:t>
            </a:r>
            <a:endParaRPr lang="en-US">
              <a:cs typeface="Calibri"/>
            </a:endParaRPr>
          </a:p>
          <a:p>
            <a:endParaRPr lang="en-US">
              <a:cs typeface="Calibri"/>
            </a:endParaRPr>
          </a:p>
          <a:p>
            <a:r>
              <a:rPr lang="en-US">
                <a:cs typeface="Calibri"/>
              </a:rPr>
              <a:t>Another issue we had was with </a:t>
            </a:r>
            <a:r>
              <a:rPr lang="en-US" err="1">
                <a:cs typeface="Calibri"/>
              </a:rPr>
              <a:t>ToastUI</a:t>
            </a:r>
            <a:r>
              <a:rPr lang="en-US">
                <a:cs typeface="Calibri"/>
              </a:rPr>
              <a:t>, the calendar API we used. The documentation was both incomplete and out of date, which made the API very difficult to navigate. </a:t>
            </a:r>
          </a:p>
          <a:p>
            <a:r>
              <a:rPr lang="en-US">
                <a:cs typeface="Calibri"/>
              </a:rPr>
              <a:t>There were also issues with the API itself, which caused some functionality problems with our application that we had to work around, like multi-day events showing up as all day events in the daily view of the calendar.</a:t>
            </a:r>
          </a:p>
          <a:p>
            <a:endParaRPr lang="en-US">
              <a:cs typeface="Calibri"/>
            </a:endParaRPr>
          </a:p>
          <a:p>
            <a:r>
              <a:rPr lang="en-US"/>
              <a:t>The thing we struggled with the most, was being able to add and edit recurring events. Dealing with recurring dates is a challenging task. You have to consider time zones, leap years, the different lengths of months, etc. On the frontend you have to get the information from the user in a way that makes sense to them and is able to be converted into a format that the backend understands. We had issues with all three of these stages. </a:t>
            </a:r>
            <a:endParaRPr lang="en-US">
              <a:cs typeface="Calibri"/>
            </a:endParaRPr>
          </a:p>
          <a:p>
            <a:endParaRPr lang="en-US"/>
          </a:p>
          <a:p>
            <a:r>
              <a:rPr lang="en-US"/>
              <a:t>The frontend calendar API we chose did not have built-in recurring event capabilities, so we had to implement that ourselves. And because of this, we spent a lot of time on what was supposed to be a minor but important feature of our website. </a:t>
            </a:r>
            <a:endParaRPr lang="en-US">
              <a:cs typeface="Calibri"/>
            </a:endParaRPr>
          </a:p>
          <a:p>
            <a:endParaRPr lang="en-US"/>
          </a:p>
          <a:p>
            <a:r>
              <a:rPr lang="en-US"/>
              <a:t>Unfortunately, the solution that we ended up using is not a particularly good one. On the frontend it is not very versatile, and on the backend, it is clunky and not scalable. But, we felt that for our purposes, it was suitable.</a:t>
            </a:r>
            <a:endParaRPr lang="en-US">
              <a:cs typeface="Calibri"/>
            </a:endParaRPr>
          </a:p>
          <a:p>
            <a:endParaRPr lang="en-US"/>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14897446-F13E-4944-B5D3-B4D276EF7CBB}" type="slidenum">
              <a:rPr lang="en-US"/>
              <a:t>11</a:t>
            </a:fld>
            <a:endParaRPr lang="en-US"/>
          </a:p>
        </p:txBody>
      </p:sp>
    </p:spTree>
    <p:extLst>
      <p:ext uri="{BB962C8B-B14F-4D97-AF65-F5344CB8AC3E}">
        <p14:creationId xmlns:p14="http://schemas.microsoft.com/office/powerpoint/2010/main" val="3152675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@Freyja </a:t>
            </a:r>
          </a:p>
          <a:p>
            <a:endParaRPr lang="en-US"/>
          </a:p>
          <a:p>
            <a:r>
              <a:rPr lang="en-US"/>
              <a:t>Next, we want to talk about what we would do differently. Due to the nature of group projects and the difficulties surrounding them, there is not a whole lot that we feel we could have done differently, but there are two things we should have done and one that would have been nice to have. </a:t>
            </a:r>
          </a:p>
          <a:p>
            <a:endParaRPr lang="en-US">
              <a:cs typeface="Calibri" panose="020F0502020204030204"/>
            </a:endParaRPr>
          </a:p>
          <a:p>
            <a:r>
              <a:rPr lang="en-US"/>
              <a:t>First, we did not formally discuss or document any coding standards or styling that we would follow before we began, and while it wasn’t too much of a challenge to update at the end, we did waste time that could have been avoided. </a:t>
            </a:r>
            <a:endParaRPr lang="en-US">
              <a:cs typeface="Calibri"/>
            </a:endParaRPr>
          </a:p>
          <a:p>
            <a:endParaRPr lang="en-US"/>
          </a:p>
          <a:p>
            <a:r>
              <a:rPr lang="en-US"/>
              <a:t>Secondly, we should have done a bit more research on the calendar API we used before we began. An API that had recurring events integrated would have made our lives so much easier. </a:t>
            </a:r>
            <a:endParaRPr lang="en-US">
              <a:cs typeface="Calibri"/>
            </a:endParaRPr>
          </a:p>
          <a:p>
            <a:endParaRPr lang="en-US"/>
          </a:p>
          <a:p>
            <a:r>
              <a:rPr lang="en-US"/>
              <a:t>Lastly, if we could start over, we would have considered making our features less complex and opting for building a more secure system instead.</a:t>
            </a:r>
            <a:endParaRPr lang="en-US">
              <a:cs typeface="Calibri"/>
            </a:endParaRPr>
          </a:p>
          <a:p>
            <a:endParaRPr lang="en-US">
              <a:cs typeface="Calibri"/>
            </a:endParaRPr>
          </a:p>
          <a:p>
            <a:r>
              <a:rPr lang="en-US">
                <a:cs typeface="Calibri"/>
              </a:rPr>
              <a:t>And now Tanisha will talk about what we learned.</a:t>
            </a:r>
          </a:p>
          <a:p>
            <a:endParaRPr lang="en-US">
              <a:cs typeface="Calibri"/>
            </a:endParaRPr>
          </a:p>
        </p:txBody>
      </p:sp>
      <p:sp>
        <p:nvSpPr>
          <p:cNvPr id="4" name="Slide Number Placeholder 3"/>
          <p:cNvSpPr>
            <a:spLocks noGrp="1"/>
          </p:cNvSpPr>
          <p:nvPr>
            <p:ph type="sldNum" sz="quarter" idx="5"/>
          </p:nvPr>
        </p:nvSpPr>
        <p:spPr/>
        <p:txBody>
          <a:bodyPr/>
          <a:lstStyle/>
          <a:p>
            <a:fld id="{14897446-F13E-4944-B5D3-B4D276EF7CBB}" type="slidenum">
              <a:rPr lang="en-US"/>
              <a:t>12</a:t>
            </a:fld>
            <a:endParaRPr lang="en-US"/>
          </a:p>
        </p:txBody>
      </p:sp>
    </p:spTree>
    <p:extLst>
      <p:ext uri="{BB962C8B-B14F-4D97-AF65-F5344CB8AC3E}">
        <p14:creationId xmlns:p14="http://schemas.microsoft.com/office/powerpoint/2010/main" val="242664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Throughout the creation of our product, our team learned a great deal. The parts that we feel we learned the most about, both individually and as a group are</a:t>
            </a:r>
          </a:p>
          <a:p>
            <a:endParaRPr lang="en-US">
              <a:cs typeface="Calibri"/>
            </a:endParaRPr>
          </a:p>
          <a:p>
            <a:r>
              <a:rPr lang="en-US">
                <a:cs typeface="Calibri"/>
              </a:rPr>
              <a:t>Web development: including libraries and tools that can assist with the process</a:t>
            </a:r>
          </a:p>
          <a:p>
            <a:r>
              <a:rPr lang="en-US">
                <a:cs typeface="Calibri"/>
              </a:rPr>
              <a:t>Security scanning: which was easier to implement than we had originally thought and provided valuable feedback on our application</a:t>
            </a:r>
          </a:p>
          <a:p>
            <a:r>
              <a:rPr lang="en-US">
                <a:cs typeface="Calibri"/>
              </a:rPr>
              <a:t>CICD pipeline: which helped us keep our project up to date and tested throughout the development process</a:t>
            </a:r>
          </a:p>
        </p:txBody>
      </p:sp>
      <p:sp>
        <p:nvSpPr>
          <p:cNvPr id="4" name="Slide Number Placeholder 3"/>
          <p:cNvSpPr>
            <a:spLocks noGrp="1"/>
          </p:cNvSpPr>
          <p:nvPr>
            <p:ph type="sldNum" sz="quarter" idx="5"/>
          </p:nvPr>
        </p:nvSpPr>
        <p:spPr/>
        <p:txBody>
          <a:bodyPr/>
          <a:lstStyle/>
          <a:p>
            <a:fld id="{14897446-F13E-4944-B5D3-B4D276EF7CBB}" type="slidenum">
              <a:rPr lang="en-US"/>
              <a:t>13</a:t>
            </a:fld>
            <a:endParaRPr lang="en-US"/>
          </a:p>
        </p:txBody>
      </p:sp>
    </p:spTree>
    <p:extLst>
      <p:ext uri="{BB962C8B-B14F-4D97-AF65-F5344CB8AC3E}">
        <p14:creationId xmlns:p14="http://schemas.microsoft.com/office/powerpoint/2010/main" val="1620967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@Tanisha</a:t>
            </a:r>
          </a:p>
          <a:p>
            <a:endParaRPr lang="en-US">
              <a:cs typeface="Calibri"/>
            </a:endParaRPr>
          </a:p>
          <a:p>
            <a:r>
              <a:rPr lang="en-US"/>
              <a:t>In conclusion, </a:t>
            </a:r>
            <a:r>
              <a:rPr lang="en-US" err="1"/>
              <a:t>FamilyHub</a:t>
            </a:r>
            <a:r>
              <a:rPr lang="en-US"/>
              <a:t> is a powerful tool that has the potential to revolutionize the way families stay organized and connected. </a:t>
            </a:r>
            <a:endParaRPr lang="en-US">
              <a:cs typeface="Calibri"/>
            </a:endParaRPr>
          </a:p>
          <a:p>
            <a:r>
              <a:rPr lang="en-US"/>
              <a:t> </a:t>
            </a:r>
            <a:endParaRPr lang="en-US">
              <a:cs typeface="Calibri"/>
            </a:endParaRPr>
          </a:p>
          <a:p>
            <a:r>
              <a:rPr lang="en-US"/>
              <a:t>By streamlining communication and providing a shared platform for important events, </a:t>
            </a:r>
            <a:r>
              <a:rPr lang="en-US" err="1"/>
              <a:t>FamilyHub</a:t>
            </a:r>
            <a:r>
              <a:rPr lang="en-US"/>
              <a:t> simplifies the process of staying in touch with loved ones. </a:t>
            </a:r>
            <a:endParaRPr lang="en-US">
              <a:cs typeface="Calibri"/>
            </a:endParaRPr>
          </a:p>
          <a:p>
            <a:r>
              <a:rPr lang="en-US"/>
              <a:t> </a:t>
            </a:r>
            <a:endParaRPr lang="en-US">
              <a:cs typeface="Calibri"/>
            </a:endParaRPr>
          </a:p>
          <a:p>
            <a:r>
              <a:rPr lang="en-US"/>
              <a:t> </a:t>
            </a:r>
            <a:endParaRPr lang="en-US">
              <a:cs typeface="Calibri"/>
            </a:endParaRPr>
          </a:p>
          <a:p>
            <a:r>
              <a:rPr lang="en-US"/>
              <a:t>But what truly sets </a:t>
            </a:r>
            <a:r>
              <a:rPr lang="en-US" err="1"/>
              <a:t>FamilyHub</a:t>
            </a:r>
            <a:r>
              <a:rPr lang="en-US"/>
              <a:t> apart is its ease of use and accessibility. </a:t>
            </a:r>
            <a:endParaRPr lang="en-US">
              <a:cs typeface="Calibri"/>
            </a:endParaRPr>
          </a:p>
          <a:p>
            <a:r>
              <a:rPr lang="en-US"/>
              <a:t>Our user-friendly interface and comprehensive features make it easy for anyone to get started, regardless of technical ability.</a:t>
            </a:r>
            <a:endParaRPr lang="en-US">
              <a:cs typeface="Calibri"/>
            </a:endParaRPr>
          </a:p>
          <a:p>
            <a:r>
              <a:rPr lang="en-US"/>
              <a:t> </a:t>
            </a:r>
            <a:endParaRPr lang="en-US">
              <a:cs typeface="Calibri"/>
            </a:endParaRPr>
          </a:p>
          <a:p>
            <a:r>
              <a:rPr lang="en-US"/>
              <a:t>So whether you're a busy parent juggling work and family responsibilities or a grandparent wanting to stay connected with your loved ones, </a:t>
            </a:r>
            <a:r>
              <a:rPr lang="en-US" err="1"/>
              <a:t>FamilyHub</a:t>
            </a:r>
            <a:r>
              <a:rPr lang="en-US"/>
              <a:t> has something for everyone. </a:t>
            </a:r>
            <a:endParaRPr lang="en-US">
              <a:cs typeface="Calibri"/>
            </a:endParaRPr>
          </a:p>
          <a:p>
            <a:r>
              <a:rPr lang="en-US"/>
              <a:t> </a:t>
            </a:r>
            <a:endParaRPr lang="en-US">
              <a:cs typeface="Calibri"/>
            </a:endParaRPr>
          </a:p>
          <a:p>
            <a:r>
              <a:rPr lang="en-US"/>
              <a:t>We believe that </a:t>
            </a:r>
            <a:r>
              <a:rPr lang="en-US" err="1"/>
              <a:t>FamilyHub</a:t>
            </a:r>
            <a:r>
              <a:rPr lang="en-US"/>
              <a:t> is not just a marketable product, but a game-changer for families looking to build stronger bonds and reduce friction in their daily lives. </a:t>
            </a:r>
            <a:endParaRPr lang="en-US">
              <a:cs typeface="Calibri"/>
            </a:endParaRPr>
          </a:p>
          <a:p>
            <a:r>
              <a:rPr lang="en-US"/>
              <a:t> </a:t>
            </a:r>
            <a:endParaRPr lang="en-US">
              <a:cs typeface="Calibri"/>
            </a:endParaRPr>
          </a:p>
          <a:p>
            <a:r>
              <a:rPr lang="en-US"/>
              <a:t>So if you're ready to take the first step towards a more organized and connected family life, we invite you to join the </a:t>
            </a:r>
            <a:r>
              <a:rPr lang="en-US" err="1"/>
              <a:t>FamilyHub</a:t>
            </a:r>
            <a:r>
              <a:rPr lang="en-US"/>
              <a:t> community.</a:t>
            </a:r>
          </a:p>
          <a:p>
            <a:endParaRPr lang="en-US">
              <a:cs typeface="Calibri"/>
            </a:endParaRPr>
          </a:p>
          <a:p>
            <a:r>
              <a:rPr lang="en-US">
                <a:cs typeface="Calibri"/>
              </a:rPr>
              <a:t>Because family is not an important thing, its everything!</a:t>
            </a:r>
          </a:p>
          <a:p>
            <a:endParaRPr lang="en-US">
              <a:cs typeface="Calibri"/>
            </a:endParaRPr>
          </a:p>
          <a:p>
            <a:r>
              <a:rPr lang="en-US">
                <a:cs typeface="Calibri"/>
              </a:rPr>
              <a:t>Thank you so much for your time, we hope you enjoyed our presentation.</a:t>
            </a:r>
          </a:p>
        </p:txBody>
      </p:sp>
      <p:sp>
        <p:nvSpPr>
          <p:cNvPr id="4" name="Slide Number Placeholder 3"/>
          <p:cNvSpPr>
            <a:spLocks noGrp="1"/>
          </p:cNvSpPr>
          <p:nvPr>
            <p:ph type="sldNum" sz="quarter" idx="5"/>
          </p:nvPr>
        </p:nvSpPr>
        <p:spPr/>
        <p:txBody>
          <a:bodyPr/>
          <a:lstStyle/>
          <a:p>
            <a:fld id="{14897446-F13E-4944-B5D3-B4D276EF7CBB}" type="slidenum">
              <a:rPr lang="en-US"/>
              <a:t>14</a:t>
            </a:fld>
            <a:endParaRPr lang="en-US"/>
          </a:p>
        </p:txBody>
      </p:sp>
    </p:spTree>
    <p:extLst>
      <p:ext uri="{BB962C8B-B14F-4D97-AF65-F5344CB8AC3E}">
        <p14:creationId xmlns:p14="http://schemas.microsoft.com/office/powerpoint/2010/main" val="3743713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@Tanisha</a:t>
            </a:r>
          </a:p>
          <a:p>
            <a:endParaRPr lang="en-US">
              <a:cs typeface="Calibri"/>
            </a:endParaRPr>
          </a:p>
          <a:p>
            <a:r>
              <a:rPr lang="en-US" err="1">
                <a:cs typeface="Calibri"/>
              </a:rPr>
              <a:t>FamilyHub</a:t>
            </a:r>
            <a:r>
              <a:rPr lang="en-US">
                <a:cs typeface="Calibri"/>
              </a:rPr>
              <a:t> has a number of featured to help you keep up to date with all of the important events in your families lives</a:t>
            </a:r>
          </a:p>
          <a:p>
            <a:endParaRPr lang="en-US">
              <a:cs typeface="Calibri"/>
            </a:endParaRPr>
          </a:p>
          <a:p>
            <a:r>
              <a:rPr lang="en-US">
                <a:cs typeface="Calibri"/>
              </a:rPr>
              <a:t>These features include </a:t>
            </a:r>
            <a:endParaRPr lang="en-US"/>
          </a:p>
          <a:p>
            <a:endParaRPr lang="en-US">
              <a:cs typeface="Calibri"/>
            </a:endParaRPr>
          </a:p>
          <a:p>
            <a:r>
              <a:rPr lang="en-US">
                <a:cs typeface="Calibri"/>
              </a:rPr>
              <a:t>The shared calendar, where you can view all past and upcoming family events</a:t>
            </a:r>
          </a:p>
          <a:p>
            <a:endParaRPr lang="en-US">
              <a:cs typeface="Calibri"/>
            </a:endParaRPr>
          </a:p>
          <a:p>
            <a:r>
              <a:rPr lang="en-US">
                <a:cs typeface="Calibri"/>
              </a:rPr>
              <a:t>Your individual profile, where you can display your contact info so everyone in your family will be able to reach you</a:t>
            </a:r>
          </a:p>
          <a:p>
            <a:endParaRPr lang="en-US">
              <a:cs typeface="Calibri"/>
            </a:endParaRPr>
          </a:p>
          <a:p>
            <a:r>
              <a:rPr lang="en-US">
                <a:cs typeface="Calibri"/>
              </a:rPr>
              <a:t>And finally, the family groups, which can be made by any user to help them stay close with the people that matter the most</a:t>
            </a:r>
          </a:p>
          <a:p>
            <a:endParaRPr lang="en-US">
              <a:cs typeface="Calibri"/>
            </a:endParaRPr>
          </a:p>
          <a:p>
            <a:r>
              <a:rPr lang="en-US">
                <a:cs typeface="Calibri"/>
              </a:rPr>
              <a:t>And now here is a demonstration of our application</a:t>
            </a:r>
          </a:p>
        </p:txBody>
      </p:sp>
      <p:sp>
        <p:nvSpPr>
          <p:cNvPr id="4" name="Slide Number Placeholder 3"/>
          <p:cNvSpPr>
            <a:spLocks noGrp="1"/>
          </p:cNvSpPr>
          <p:nvPr>
            <p:ph type="sldNum" sz="quarter" idx="5"/>
          </p:nvPr>
        </p:nvSpPr>
        <p:spPr/>
        <p:txBody>
          <a:bodyPr/>
          <a:lstStyle/>
          <a:p>
            <a:fld id="{14897446-F13E-4944-B5D3-B4D276EF7CBB}" type="slidenum">
              <a:rPr lang="en-US"/>
              <a:t>2</a:t>
            </a:fld>
            <a:endParaRPr lang="en-US"/>
          </a:p>
        </p:txBody>
      </p:sp>
    </p:spTree>
    <p:extLst>
      <p:ext uri="{BB962C8B-B14F-4D97-AF65-F5344CB8AC3E}">
        <p14:creationId xmlns:p14="http://schemas.microsoft.com/office/powerpoint/2010/main" val="2530649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@Jasmine </a:t>
            </a:r>
            <a:endParaRPr lang="en-US"/>
          </a:p>
          <a:p>
            <a:endParaRPr lang="en-US"/>
          </a:p>
          <a:p>
            <a:r>
              <a:rPr lang="en-US"/>
              <a:t>Pre-Demo </a:t>
            </a:r>
          </a:p>
          <a:p>
            <a:pPr marL="171450" indent="-171450">
              <a:buFont typeface="Arial"/>
              <a:buChar char="•"/>
            </a:pPr>
            <a:r>
              <a:rPr lang="en-US"/>
              <a:t>Create account #2 </a:t>
            </a:r>
            <a:endParaRPr lang="en-US">
              <a:cs typeface="Calibri"/>
            </a:endParaRPr>
          </a:p>
          <a:p>
            <a:pPr marL="628650" lvl="1" indent="-171450">
              <a:buFont typeface="Arial"/>
              <a:buChar char="•"/>
            </a:pPr>
            <a:r>
              <a:rPr lang="en-US">
                <a:hlinkClick r:id="rId3"/>
              </a:rPr>
              <a:t>juan@demo.com</a:t>
            </a:r>
            <a:endParaRPr lang="en-US"/>
          </a:p>
          <a:p>
            <a:pPr marL="628650" lvl="1" indent="-171450">
              <a:buFont typeface="Arial"/>
              <a:buChar char="•"/>
            </a:pPr>
            <a:endParaRPr lang="en-US"/>
          </a:p>
          <a:p>
            <a:pPr lvl="1"/>
            <a:r>
              <a:rPr lang="en-US" err="1"/>
              <a:t>FamilyHub</a:t>
            </a:r>
            <a:r>
              <a:rPr lang="en-US"/>
              <a:t> Demo </a:t>
            </a:r>
            <a:endParaRPr lang="en-US">
              <a:cs typeface="Calibri"/>
            </a:endParaRPr>
          </a:p>
          <a:p>
            <a:pPr lvl="1"/>
            <a:endParaRPr lang="en-US"/>
          </a:p>
          <a:p>
            <a:pPr marL="228600" indent="-228600">
              <a:buAutoNum type="arabicPeriod"/>
            </a:pPr>
            <a:r>
              <a:rPr lang="en-US"/>
              <a:t>Create account #1</a:t>
            </a:r>
            <a:endParaRPr lang="en-US">
              <a:cs typeface="Calibri" panose="020F0502020204030204"/>
            </a:endParaRPr>
          </a:p>
          <a:p>
            <a:pPr marL="685800" lvl="1" indent="-228600">
              <a:buFont typeface="Arial"/>
              <a:buChar char="•"/>
            </a:pPr>
            <a:r>
              <a:rPr lang="en-US">
                <a:hlinkClick r:id="rId4"/>
              </a:rPr>
              <a:t>jasmine@demo.com</a:t>
            </a:r>
            <a:endParaRPr lang="en-US">
              <a:cs typeface="Calibri" panose="020F0502020204030204"/>
            </a:endParaRPr>
          </a:p>
          <a:p>
            <a:pPr marL="228600" indent="-228600">
              <a:buAutoNum type="arabicPeriod"/>
            </a:pPr>
            <a:r>
              <a:rPr lang="en-US"/>
              <a:t>Navigate/view calendar </a:t>
            </a:r>
            <a:endParaRPr lang="en-US">
              <a:cs typeface="Calibri" panose="020F0502020204030204"/>
            </a:endParaRPr>
          </a:p>
          <a:p>
            <a:pPr marL="685800" lvl="1" indent="-228600">
              <a:buFont typeface="Arial"/>
              <a:buChar char="•"/>
            </a:pPr>
            <a:r>
              <a:rPr lang="en-US"/>
              <a:t>Prev, next, today </a:t>
            </a:r>
            <a:endParaRPr lang="en-US">
              <a:cs typeface="Calibri" panose="020F0502020204030204"/>
            </a:endParaRPr>
          </a:p>
          <a:p>
            <a:pPr marL="685800" lvl="1" indent="-228600">
              <a:buFont typeface="Arial"/>
              <a:buChar char="•"/>
            </a:pPr>
            <a:r>
              <a:rPr lang="en-US"/>
              <a:t>Weekly, monthly, daily </a:t>
            </a:r>
            <a:endParaRPr lang="en-US">
              <a:cs typeface="Calibri" panose="020F0502020204030204"/>
            </a:endParaRPr>
          </a:p>
          <a:p>
            <a:pPr marL="685800" lvl="1" indent="-228600">
              <a:buFont typeface="Arial"/>
              <a:buChar char="•"/>
            </a:pPr>
            <a:r>
              <a:rPr lang="en-US"/>
              <a:t>Calendar date selector </a:t>
            </a:r>
            <a:endParaRPr lang="en-US">
              <a:cs typeface="Calibri" panose="020F0502020204030204"/>
            </a:endParaRPr>
          </a:p>
          <a:p>
            <a:pPr marL="228600" indent="-228600">
              <a:buAutoNum type="arabicPeriod"/>
            </a:pPr>
            <a:r>
              <a:rPr lang="en-US"/>
              <a:t>Family groups </a:t>
            </a:r>
            <a:endParaRPr lang="en-US">
              <a:cs typeface="Calibri" panose="020F0502020204030204"/>
            </a:endParaRPr>
          </a:p>
          <a:p>
            <a:pPr marL="685800" lvl="1" indent="-228600">
              <a:buFont typeface="Arial"/>
              <a:buChar char="•"/>
            </a:pPr>
            <a:r>
              <a:rPr lang="en-US"/>
              <a:t>Create group </a:t>
            </a:r>
            <a:endParaRPr lang="en-US">
              <a:cs typeface="Calibri" panose="020F0502020204030204"/>
            </a:endParaRPr>
          </a:p>
          <a:p>
            <a:pPr marL="1143000" lvl="2" indent="-228600">
              <a:buFont typeface="Arial"/>
              <a:buChar char="•"/>
            </a:pPr>
            <a:r>
              <a:rPr lang="en-US"/>
              <a:t>We Tried </a:t>
            </a:r>
            <a:endParaRPr lang="en-US">
              <a:cs typeface="Calibri" panose="020F0502020204030204"/>
            </a:endParaRPr>
          </a:p>
          <a:p>
            <a:pPr marL="228600" indent="-228600">
              <a:buAutoNum type="arabicPeriod"/>
            </a:pPr>
            <a:r>
              <a:rPr lang="en-US"/>
              <a:t>Create events</a:t>
            </a:r>
            <a:endParaRPr lang="en-US">
              <a:cs typeface="Calibri" panose="020F0502020204030204"/>
            </a:endParaRPr>
          </a:p>
          <a:p>
            <a:pPr marL="685800" lvl="1" indent="-228600">
              <a:buFont typeface="Arial"/>
              <a:buChar char="•"/>
            </a:pPr>
            <a:r>
              <a:rPr lang="en-US"/>
              <a:t>Single - presentation</a:t>
            </a:r>
            <a:endParaRPr lang="en-US">
              <a:cs typeface="Calibri" panose="020F0502020204030204"/>
            </a:endParaRPr>
          </a:p>
          <a:p>
            <a:pPr marL="685800" lvl="1" indent="-228600">
              <a:buFont typeface="Arial"/>
              <a:buChar char="•"/>
            </a:pPr>
            <a:r>
              <a:rPr lang="en-US"/>
              <a:t>All day - vacation</a:t>
            </a:r>
            <a:endParaRPr lang="en-US">
              <a:cs typeface="Calibri" panose="020F0502020204030204"/>
            </a:endParaRPr>
          </a:p>
          <a:p>
            <a:pPr marL="685800" lvl="1" indent="-228600">
              <a:buFont typeface="Arial"/>
              <a:buChar char="•"/>
            </a:pPr>
            <a:r>
              <a:rPr lang="en-US"/>
              <a:t>Recurring - birthday</a:t>
            </a:r>
            <a:endParaRPr lang="en-US">
              <a:cs typeface="Calibri" panose="020F0502020204030204"/>
            </a:endParaRPr>
          </a:p>
          <a:p>
            <a:pPr marL="228600" indent="-228600">
              <a:buAutoNum type="arabicPeriod"/>
            </a:pPr>
            <a:r>
              <a:rPr lang="en-US"/>
              <a:t>View/edit events</a:t>
            </a:r>
            <a:endParaRPr lang="en-US">
              <a:cs typeface="Calibri" panose="020F0502020204030204"/>
            </a:endParaRPr>
          </a:p>
          <a:p>
            <a:pPr marL="685800" lvl="1" indent="-228600">
              <a:buFont typeface="Arial"/>
              <a:buChar char="•"/>
            </a:pPr>
            <a:r>
              <a:rPr lang="en-US"/>
              <a:t>Single</a:t>
            </a:r>
            <a:endParaRPr lang="en-US">
              <a:cs typeface="Calibri" panose="020F0502020204030204"/>
            </a:endParaRPr>
          </a:p>
          <a:p>
            <a:pPr marL="685800" lvl="1" indent="-228600">
              <a:buFont typeface="Arial"/>
              <a:buChar char="•"/>
            </a:pPr>
            <a:r>
              <a:rPr lang="en-US"/>
              <a:t>Recurring </a:t>
            </a:r>
            <a:endParaRPr lang="en-US">
              <a:cs typeface="Calibri" panose="020F0502020204030204"/>
            </a:endParaRPr>
          </a:p>
          <a:p>
            <a:pPr marL="228600" indent="-228600">
              <a:buAutoNum type="arabicPeriod"/>
            </a:pPr>
            <a:r>
              <a:rPr lang="en-US"/>
              <a:t>Delete events</a:t>
            </a:r>
            <a:endParaRPr lang="en-US">
              <a:cs typeface="Calibri" panose="020F0502020204030204"/>
            </a:endParaRPr>
          </a:p>
          <a:p>
            <a:pPr marL="685800" lvl="1" indent="-228600">
              <a:buFont typeface="Arial"/>
              <a:buChar char="•"/>
            </a:pPr>
            <a:r>
              <a:rPr lang="en-US"/>
              <a:t>Single</a:t>
            </a:r>
            <a:endParaRPr lang="en-US">
              <a:cs typeface="Calibri" panose="020F0502020204030204"/>
            </a:endParaRPr>
          </a:p>
          <a:p>
            <a:pPr marL="685800" lvl="1" indent="-228600">
              <a:buFont typeface="Arial"/>
              <a:buChar char="•"/>
            </a:pPr>
            <a:r>
              <a:rPr lang="en-US"/>
              <a:t>Recurring – single</a:t>
            </a:r>
            <a:endParaRPr lang="en-US">
              <a:cs typeface="Calibri" panose="020F0502020204030204"/>
            </a:endParaRPr>
          </a:p>
          <a:p>
            <a:pPr marL="685800" lvl="1" indent="-228600">
              <a:buFont typeface="Arial"/>
              <a:buChar char="•"/>
            </a:pPr>
            <a:r>
              <a:rPr lang="en-US"/>
              <a:t>Recurring – series </a:t>
            </a:r>
            <a:endParaRPr lang="en-US">
              <a:cs typeface="Calibri" panose="020F0502020204030204"/>
            </a:endParaRPr>
          </a:p>
          <a:p>
            <a:pPr marL="228600" indent="-228600">
              <a:buAutoNum type="arabicPeriod"/>
            </a:pPr>
            <a:r>
              <a:rPr lang="en-US"/>
              <a:t>Shared Calendar</a:t>
            </a:r>
            <a:endParaRPr lang="en-US">
              <a:cs typeface="Calibri" panose="020F0502020204030204"/>
            </a:endParaRPr>
          </a:p>
          <a:p>
            <a:pPr marL="685800" lvl="1" indent="-228600">
              <a:buFont typeface="Arial"/>
              <a:buChar char="•"/>
            </a:pPr>
            <a:r>
              <a:rPr lang="en-US"/>
              <a:t>Add member </a:t>
            </a:r>
            <a:endParaRPr lang="en-US">
              <a:cs typeface="Calibri" panose="020F0502020204030204"/>
            </a:endParaRPr>
          </a:p>
          <a:p>
            <a:pPr marL="1143000" lvl="2" indent="-228600">
              <a:buFont typeface="Arial"/>
              <a:buChar char="•"/>
            </a:pPr>
            <a:r>
              <a:rPr lang="en-US">
                <a:hlinkClick r:id="rId5"/>
              </a:rPr>
              <a:t>Juan@demo.com</a:t>
            </a:r>
            <a:endParaRPr lang="en-US">
              <a:cs typeface="Calibri" panose="020F0502020204030204"/>
            </a:endParaRPr>
          </a:p>
          <a:p>
            <a:pPr marL="228600" indent="-228600">
              <a:buAutoNum type="arabicPeriod"/>
            </a:pPr>
            <a:r>
              <a:rPr lang="en-US"/>
              <a:t>Logout </a:t>
            </a:r>
            <a:endParaRPr lang="en-US">
              <a:cs typeface="Calibri" panose="020F0502020204030204"/>
            </a:endParaRPr>
          </a:p>
          <a:p>
            <a:pPr marL="228600" indent="-228600">
              <a:buAutoNum type="arabicPeriod"/>
            </a:pPr>
            <a:r>
              <a:rPr lang="en-US"/>
              <a:t>Log in as </a:t>
            </a:r>
            <a:r>
              <a:rPr lang="en-US">
                <a:hlinkClick r:id="rId3"/>
              </a:rPr>
              <a:t>juan@demo.com</a:t>
            </a:r>
            <a:endParaRPr lang="en-US">
              <a:cs typeface="Calibri" panose="020F0502020204030204"/>
            </a:endParaRPr>
          </a:p>
          <a:p>
            <a:pPr marL="228600" indent="-228600">
              <a:buAutoNum type="arabicPeriod"/>
            </a:pPr>
            <a:r>
              <a:rPr lang="en-US"/>
              <a:t>See events </a:t>
            </a:r>
            <a:endParaRPr lang="en-US">
              <a:cs typeface="Calibri" panose="020F0502020204030204"/>
            </a:endParaRPr>
          </a:p>
          <a:p>
            <a:pPr marL="685800" lvl="1" indent="-228600">
              <a:buFont typeface="Arial"/>
              <a:buChar char="•"/>
            </a:pPr>
            <a:r>
              <a:rPr lang="en-US"/>
              <a:t>Can’t edit or delete </a:t>
            </a:r>
            <a:endParaRPr lang="en-US">
              <a:cs typeface="Calibri" panose="020F0502020204030204"/>
            </a:endParaRPr>
          </a:p>
          <a:p>
            <a:pPr marL="228600" indent="-228600">
              <a:buAutoNum type="arabicPeriod"/>
            </a:pPr>
            <a:r>
              <a:rPr lang="en-US"/>
              <a:t>Filter group </a:t>
            </a:r>
            <a:endParaRPr lang="en-US">
              <a:cs typeface="Calibri" panose="020F0502020204030204"/>
            </a:endParaRPr>
          </a:p>
          <a:p>
            <a:pPr marL="228600" indent="-228600">
              <a:buAutoNum type="arabicPeriod"/>
            </a:pPr>
            <a:r>
              <a:rPr lang="en-US"/>
              <a:t>View group member profiles</a:t>
            </a:r>
            <a:endParaRPr lang="en-US">
              <a:cs typeface="Calibri" panose="020F0502020204030204"/>
            </a:endParaRPr>
          </a:p>
          <a:p>
            <a:pPr marL="228600" indent="-228600">
              <a:buAutoNum type="arabicPeriod"/>
            </a:pPr>
            <a:r>
              <a:rPr lang="en-US"/>
              <a:t>Leave group </a:t>
            </a:r>
            <a:endParaRPr lang="en-US">
              <a:cs typeface="Calibri" panose="020F0502020204030204"/>
            </a:endParaRPr>
          </a:p>
          <a:p>
            <a:pPr marL="228600" indent="-228600">
              <a:buAutoNum type="arabicPeriod"/>
            </a:pPr>
            <a:r>
              <a:rPr lang="en-US"/>
              <a:t>Return to calendar </a:t>
            </a:r>
            <a:endParaRPr lang="en-US">
              <a:cs typeface="Calibri" panose="020F0502020204030204"/>
            </a:endParaRPr>
          </a:p>
          <a:p>
            <a:pPr marL="228600" indent="-228600">
              <a:buAutoNum type="arabicPeriod"/>
            </a:pPr>
            <a:r>
              <a:rPr lang="en-US"/>
              <a:t>Relog in as </a:t>
            </a:r>
            <a:r>
              <a:rPr lang="en-US">
                <a:hlinkClick r:id="rId4"/>
              </a:rPr>
              <a:t>jasmine@demo.com</a:t>
            </a:r>
            <a:r>
              <a:rPr lang="en-US"/>
              <a:t> </a:t>
            </a:r>
            <a:endParaRPr lang="en-US">
              <a:cs typeface="Calibri" panose="020F0502020204030204"/>
            </a:endParaRPr>
          </a:p>
          <a:p>
            <a:pPr marL="685800" lvl="1" indent="-228600">
              <a:buFont typeface="Arial"/>
              <a:buChar char="•"/>
            </a:pPr>
            <a:r>
              <a:rPr lang="en-US"/>
              <a:t>See that Juan is no longer a member</a:t>
            </a:r>
            <a:endParaRPr lang="en-US">
              <a:cs typeface="Calibri" panose="020F0502020204030204"/>
            </a:endParaRPr>
          </a:p>
          <a:p>
            <a:pPr marL="228600" indent="-228600">
              <a:buAutoNum type="arabicPeriod"/>
            </a:pPr>
            <a:r>
              <a:rPr lang="en-US"/>
              <a:t>Profile</a:t>
            </a:r>
            <a:endParaRPr lang="en-US">
              <a:cs typeface="Calibri" panose="020F0502020204030204"/>
            </a:endParaRPr>
          </a:p>
          <a:p>
            <a:pPr marL="685800" lvl="1" indent="-228600">
              <a:buFont typeface="Arial"/>
              <a:buChar char="•"/>
            </a:pPr>
            <a:r>
              <a:rPr lang="en-US"/>
              <a:t>Edit details</a:t>
            </a:r>
            <a:endParaRPr lang="en-US">
              <a:cs typeface="Calibri" panose="020F0502020204030204"/>
            </a:endParaRPr>
          </a:p>
          <a:p>
            <a:pPr marL="685800" lvl="1" indent="-228600">
              <a:buFont typeface="Arial"/>
              <a:buChar char="•"/>
            </a:pPr>
            <a:r>
              <a:rPr lang="en-US"/>
              <a:t>Delete account</a:t>
            </a:r>
            <a:endParaRPr lang="en-US">
              <a:cs typeface="Calibri" panose="020F0502020204030204"/>
            </a:endParaRPr>
          </a:p>
          <a:p>
            <a:pPr marL="228600" indent="-228600">
              <a:buAutoNum type="arabicPeriod"/>
            </a:pPr>
            <a:r>
              <a:rPr lang="en-US"/>
              <a:t>Attempt to login again </a:t>
            </a:r>
            <a:endParaRPr lang="en-US">
              <a:cs typeface="Calibri" panose="020F0502020204030204"/>
            </a:endParaRPr>
          </a:p>
          <a:p>
            <a:r>
              <a:rPr lang="en-US"/>
              <a:t>--End of Demo--</a:t>
            </a:r>
            <a:endParaRPr lang="en-US">
              <a:cs typeface="Calibri"/>
            </a:endParaRPr>
          </a:p>
          <a:p>
            <a:pPr marL="0" lvl="0" indent="0" algn="l">
              <a:spcBef>
                <a:spcPts val="0"/>
              </a:spcBef>
              <a:spcAft>
                <a:spcPts val="0"/>
              </a:spcAft>
              <a:buNone/>
            </a:pPr>
            <a:endParaRPr>
              <a:cs typeface="Calibri"/>
            </a:endParaRPr>
          </a:p>
        </p:txBody>
      </p:sp>
    </p:spTree>
    <p:extLst>
      <p:ext uri="{BB962C8B-B14F-4D97-AF65-F5344CB8AC3E}">
        <p14:creationId xmlns:p14="http://schemas.microsoft.com/office/powerpoint/2010/main" val="3811458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@Juan</a:t>
            </a:r>
          </a:p>
          <a:p>
            <a:r>
              <a:rPr lang="en-US"/>
              <a:t>As you might have noticed, we use a two-tier architecture, the most common among web applications. We also use the MERN stack, composed of MongoDB, Express.js, React, and Node.js. </a:t>
            </a:r>
            <a:endParaRPr lang="en-US">
              <a:cs typeface="Calibri"/>
            </a:endParaRPr>
          </a:p>
          <a:p>
            <a:r>
              <a:rPr lang="en-US"/>
              <a:t>On the client side, we use tools such as:</a:t>
            </a:r>
            <a:endParaRPr lang="en-US">
              <a:cs typeface="Calibri"/>
            </a:endParaRPr>
          </a:p>
          <a:p>
            <a:r>
              <a:rPr lang="en-US"/>
              <a:t>React: for creating user interfaces with reusable components.</a:t>
            </a:r>
            <a:endParaRPr lang="en-US">
              <a:cs typeface="Calibri"/>
            </a:endParaRPr>
          </a:p>
          <a:p>
            <a:r>
              <a:rPr lang="en-US"/>
              <a:t>Vite: for building and bundling JavaScript code.</a:t>
            </a:r>
            <a:endParaRPr lang="en-US">
              <a:cs typeface="Calibri"/>
            </a:endParaRPr>
          </a:p>
          <a:p>
            <a:r>
              <a:rPr lang="en-US"/>
              <a:t>Next UI and Toast UI are a collection of open-source </a:t>
            </a:r>
            <a:r>
              <a:rPr lang="en-US" err="1"/>
              <a:t>javascript</a:t>
            </a:r>
            <a:r>
              <a:rPr lang="en-US"/>
              <a:t> UI components. The calendar specifically is a component of Toast UI.</a:t>
            </a:r>
            <a:endParaRPr lang="en-US">
              <a:cs typeface="Calibri"/>
            </a:endParaRPr>
          </a:p>
          <a:p>
            <a:r>
              <a:rPr lang="en-US"/>
              <a:t> </a:t>
            </a:r>
            <a:endParaRPr lang="en-US">
              <a:cs typeface="Calibri"/>
            </a:endParaRPr>
          </a:p>
          <a:p>
            <a:r>
              <a:rPr lang="en-US"/>
              <a:t>On the server side, we use Node.js with the framework Express.js for building the server and setting up routes and controllers. And Mongoose to interact with our database, which is Mongo DB.</a:t>
            </a:r>
          </a:p>
        </p:txBody>
      </p:sp>
    </p:spTree>
    <p:extLst>
      <p:ext uri="{BB962C8B-B14F-4D97-AF65-F5344CB8AC3E}">
        <p14:creationId xmlns:p14="http://schemas.microsoft.com/office/powerpoint/2010/main" val="1097218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a:t>@Juan</a:t>
            </a:r>
          </a:p>
          <a:p>
            <a:r>
              <a:rPr lang="en-US"/>
              <a:t>Moving on to the Testing tools, we used Jest for unit and integration testing. It was helpful in automatic mocking, snapshot testing, and, most importantly, code coverage analysis. That's how we got this nice screenshot.</a:t>
            </a:r>
          </a:p>
        </p:txBody>
      </p:sp>
    </p:spTree>
    <p:extLst>
      <p:ext uri="{BB962C8B-B14F-4D97-AF65-F5344CB8AC3E}">
        <p14:creationId xmlns:p14="http://schemas.microsoft.com/office/powerpoint/2010/main" val="1215913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a:t>@Juan</a:t>
            </a:r>
          </a:p>
          <a:p>
            <a:r>
              <a:rPr lang="en-US"/>
              <a:t>For Load Testing, we used Artillery because it was easy to implement, had good documentation, and could generate HTML reports on how the application performed during the test.</a:t>
            </a:r>
            <a:endParaRPr lang="en-US">
              <a:cs typeface="Calibri"/>
            </a:endParaRPr>
          </a:p>
        </p:txBody>
      </p:sp>
    </p:spTree>
    <p:extLst>
      <p:ext uri="{BB962C8B-B14F-4D97-AF65-F5344CB8AC3E}">
        <p14:creationId xmlns:p14="http://schemas.microsoft.com/office/powerpoint/2010/main" val="268735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a:t>@Juan</a:t>
            </a:r>
          </a:p>
          <a:p>
            <a:r>
              <a:rPr lang="en-US"/>
              <a:t>And for Security Analysis, we integrated </a:t>
            </a:r>
            <a:r>
              <a:rPr lang="en-US" err="1"/>
              <a:t>CodeQL</a:t>
            </a:r>
            <a:r>
              <a:rPr lang="en-US"/>
              <a:t> in GitHub Actions. It only took an extra workflow script. It also had very straightforward documentation. And it showed us all our potential security breaches.</a:t>
            </a:r>
          </a:p>
        </p:txBody>
      </p:sp>
    </p:spTree>
    <p:extLst>
      <p:ext uri="{BB962C8B-B14F-4D97-AF65-F5344CB8AC3E}">
        <p14:creationId xmlns:p14="http://schemas.microsoft.com/office/powerpoint/2010/main" val="4288851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a:t>@Juan</a:t>
            </a:r>
          </a:p>
          <a:p>
            <a:r>
              <a:rPr lang="en-US"/>
              <a:t>Next, these are the tools we used to test our application during the development process:</a:t>
            </a:r>
            <a:endParaRPr lang="en-US">
              <a:cs typeface="Calibri"/>
            </a:endParaRPr>
          </a:p>
          <a:p>
            <a:r>
              <a:rPr lang="en-US"/>
              <a:t> </a:t>
            </a:r>
            <a:endParaRPr lang="en-US">
              <a:cs typeface="Calibri"/>
            </a:endParaRPr>
          </a:p>
          <a:p>
            <a:r>
              <a:rPr lang="en-US"/>
              <a:t>We used Postman to manually send HTTP requests to our API endpoints and see the values returned. It was before we had a working front end.</a:t>
            </a:r>
            <a:endParaRPr lang="en-US">
              <a:cs typeface="Calibri"/>
            </a:endParaRPr>
          </a:p>
          <a:p>
            <a:r>
              <a:rPr lang="en-US"/>
              <a:t> </a:t>
            </a:r>
            <a:endParaRPr lang="en-US">
              <a:cs typeface="Calibri"/>
            </a:endParaRPr>
          </a:p>
          <a:p>
            <a:r>
              <a:rPr lang="en-US"/>
              <a:t>MongoDB Management Console was also helpful, mainly in solving data inconsistencies or leaks in our application. We could see the data without having to write queries.</a:t>
            </a:r>
            <a:endParaRPr lang="en-US">
              <a:cs typeface="Calibri"/>
            </a:endParaRPr>
          </a:p>
          <a:p>
            <a:r>
              <a:rPr lang="en-US"/>
              <a:t> </a:t>
            </a:r>
            <a:endParaRPr lang="en-US">
              <a:cs typeface="Calibri"/>
            </a:endParaRPr>
          </a:p>
          <a:p>
            <a:r>
              <a:rPr lang="en-US"/>
              <a:t>And for testing the user interface, we tested every edge case, and when reviewing a Pull Request, we often tried to break each other code to ensure everything was working correctly.</a:t>
            </a:r>
            <a:endParaRPr lang="en-US">
              <a:cs typeface="Calibri"/>
            </a:endParaRPr>
          </a:p>
        </p:txBody>
      </p:sp>
    </p:spTree>
    <p:extLst>
      <p:ext uri="{BB962C8B-B14F-4D97-AF65-F5344CB8AC3E}">
        <p14:creationId xmlns:p14="http://schemas.microsoft.com/office/powerpoint/2010/main" val="2760712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a:cs typeface="Calibri"/>
            </a:endParaRPr>
          </a:p>
          <a:p>
            <a:r>
              <a:rPr lang="en-US">
                <a:cs typeface="Calibri"/>
              </a:rPr>
              <a:t>Our biggest core feature, which took the most time, and the most lines of code is our shared calendar.</a:t>
            </a:r>
            <a:endParaRPr lang="en-US"/>
          </a:p>
          <a:p>
            <a:endParaRPr lang="en-US">
              <a:cs typeface="Calibri"/>
            </a:endParaRPr>
          </a:p>
          <a:p>
            <a:r>
              <a:rPr lang="en-US">
                <a:cs typeface="Calibri"/>
              </a:rPr>
              <a:t>While we used </a:t>
            </a:r>
            <a:r>
              <a:rPr lang="en-US" err="1">
                <a:cs typeface="Calibri"/>
              </a:rPr>
              <a:t>ToastUI</a:t>
            </a:r>
            <a:r>
              <a:rPr lang="en-US">
                <a:cs typeface="Calibri"/>
              </a:rPr>
              <a:t> to create our calendar there were unfortunately, some problems that resulted from that choice, which we will go into more detail on later.</a:t>
            </a:r>
          </a:p>
          <a:p>
            <a:endParaRPr lang="en-US">
              <a:cs typeface="Calibri"/>
            </a:endParaRPr>
          </a:p>
          <a:p>
            <a:r>
              <a:rPr lang="en-US">
                <a:cs typeface="Calibri"/>
              </a:rPr>
              <a:t>In addition to the calendar itself, we also implemented</a:t>
            </a:r>
          </a:p>
          <a:p>
            <a:endParaRPr lang="en-US">
              <a:cs typeface="Calibri"/>
            </a:endParaRPr>
          </a:p>
          <a:p>
            <a:r>
              <a:rPr lang="en-US">
                <a:cs typeface="Calibri"/>
              </a:rPr>
              <a:t>One time events, which required us to create a custom create event form from scratch, as the default one was unable to support our needs</a:t>
            </a:r>
          </a:p>
          <a:p>
            <a:r>
              <a:rPr lang="en-US">
                <a:cs typeface="Calibri"/>
              </a:rPr>
              <a:t>Recurring events, which we had to implement entirely ourselves as they were not supported at all by </a:t>
            </a:r>
            <a:r>
              <a:rPr lang="en-US" err="1">
                <a:cs typeface="Calibri"/>
              </a:rPr>
              <a:t>ToastUI</a:t>
            </a:r>
            <a:endParaRPr lang="en-US">
              <a:cs typeface="Calibri"/>
            </a:endParaRPr>
          </a:p>
          <a:p>
            <a:r>
              <a:rPr lang="en-US">
                <a:cs typeface="Calibri"/>
              </a:rPr>
              <a:t>And family group filters, which are calendar event filters that allow users to choose which family groups events appear on the calendar at any given time, which also required quite a bit of time to implement.</a:t>
            </a:r>
          </a:p>
          <a:p>
            <a:endParaRPr lang="en-US">
              <a:cs typeface="Calibri"/>
            </a:endParaRPr>
          </a:p>
          <a:p>
            <a:r>
              <a:rPr lang="en-US">
                <a:cs typeface="Calibri"/>
              </a:rPr>
              <a:t>Speaking of time, not all of the ideas we had made it into our application.</a:t>
            </a:r>
          </a:p>
          <a:p>
            <a:r>
              <a:rPr lang="en-US">
                <a:cs typeface="Calibri"/>
              </a:rPr>
              <a:t>Next I will talk about some of the things that did not make it into </a:t>
            </a:r>
            <a:r>
              <a:rPr lang="en-US" err="1">
                <a:cs typeface="Calibri"/>
              </a:rPr>
              <a:t>FamilyHub</a:t>
            </a:r>
            <a:r>
              <a:rPr lang="en-US">
                <a:cs typeface="Calibri"/>
              </a:rPr>
              <a:t>.</a:t>
            </a:r>
          </a:p>
        </p:txBody>
      </p:sp>
    </p:spTree>
    <p:extLst>
      <p:ext uri="{BB962C8B-B14F-4D97-AF65-F5344CB8AC3E}">
        <p14:creationId xmlns:p14="http://schemas.microsoft.com/office/powerpoint/2010/main" val="2855418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308100" y="-104133"/>
            <a:ext cx="15355125" cy="6962069"/>
            <a:chOff x="-981075" y="-78100"/>
            <a:chExt cx="11516344" cy="5221552"/>
          </a:xfrm>
        </p:grpSpPr>
        <p:sp>
          <p:nvSpPr>
            <p:cNvPr id="11" name="Google Shape;11;p2"/>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2" name="Google Shape;12;p2"/>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3" name="Google Shape;13;p2"/>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4" name="Google Shape;14;p2"/>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5" name="Google Shape;15;p2"/>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6" name="Google Shape;16;p2"/>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7" name="Google Shape;17;p2"/>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8" name="Google Shape;18;p2"/>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9" name="Google Shape;19;p2"/>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20" name="Google Shape;20;p2"/>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21" name="Google Shape;21;p2"/>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22" name="Google Shape;22;p2"/>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23" name="Google Shape;23;p2"/>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24" name="Google Shape;24;p2"/>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25" name="Google Shape;25;p2"/>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26" name="Google Shape;26;p2"/>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27" name="Google Shape;27;p2"/>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28" name="Google Shape;28;p2"/>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29" name="Google Shape;29;p2"/>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sp>
        <p:nvSpPr>
          <p:cNvPr id="30" name="Google Shape;30;p2"/>
          <p:cNvSpPr txBox="1">
            <a:spLocks noGrp="1"/>
          </p:cNvSpPr>
          <p:nvPr>
            <p:ph type="ctrTitle"/>
          </p:nvPr>
        </p:nvSpPr>
        <p:spPr>
          <a:xfrm>
            <a:off x="937200" y="4333433"/>
            <a:ext cx="6606800" cy="15464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solidFill>
          <a:schemeClr val="accent1"/>
        </a:solidFill>
        <a:effectLst/>
      </p:bgPr>
    </p:bg>
    <p:spTree>
      <p:nvGrpSpPr>
        <p:cNvPr id="1" name="Shape 172"/>
        <p:cNvGrpSpPr/>
        <p:nvPr/>
      </p:nvGrpSpPr>
      <p:grpSpPr>
        <a:xfrm>
          <a:off x="0" y="0"/>
          <a:ext cx="0" cy="0"/>
          <a:chOff x="0" y="0"/>
          <a:chExt cx="0" cy="0"/>
        </a:xfrm>
      </p:grpSpPr>
      <p:sp>
        <p:nvSpPr>
          <p:cNvPr id="173" name="Google Shape;173;p11"/>
          <p:cNvSpPr txBox="1">
            <a:spLocks noGrp="1"/>
          </p:cNvSpPr>
          <p:nvPr>
            <p:ph type="sldNum" idx="12"/>
          </p:nvPr>
        </p:nvSpPr>
        <p:spPr>
          <a:xfrm>
            <a:off x="11307445" y="6333135"/>
            <a:ext cx="731600" cy="524800"/>
          </a:xfrm>
          <a:prstGeom prst="rect">
            <a:avLst/>
          </a:prstGeom>
          <a:noFill/>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174" name="Google Shape;174;p11"/>
          <p:cNvGrpSpPr/>
          <p:nvPr/>
        </p:nvGrpSpPr>
        <p:grpSpPr>
          <a:xfrm>
            <a:off x="-1308100" y="-104133"/>
            <a:ext cx="15355125" cy="6962069"/>
            <a:chOff x="-981075" y="-78100"/>
            <a:chExt cx="11516344" cy="5221552"/>
          </a:xfrm>
        </p:grpSpPr>
        <p:sp>
          <p:nvSpPr>
            <p:cNvPr id="175" name="Google Shape;175;p11"/>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76" name="Google Shape;176;p11"/>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77" name="Google Shape;177;p11"/>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78" name="Google Shape;178;p11"/>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79" name="Google Shape;179;p11"/>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80" name="Google Shape;180;p11"/>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81" name="Google Shape;181;p11"/>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82" name="Google Shape;182;p11"/>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83" name="Google Shape;183;p11"/>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84" name="Google Shape;184;p11"/>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85" name="Google Shape;185;p11"/>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86" name="Google Shape;186;p11"/>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87" name="Google Shape;187;p11"/>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88" name="Google Shape;188;p11"/>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89" name="Google Shape;189;p11"/>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90" name="Google Shape;190;p11"/>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91" name="Google Shape;191;p11"/>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92" name="Google Shape;192;p11"/>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93" name="Google Shape;193;p11"/>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1"/>
        <p:cNvGrpSpPr/>
        <p:nvPr/>
      </p:nvGrpSpPr>
      <p:grpSpPr>
        <a:xfrm>
          <a:off x="0" y="0"/>
          <a:ext cx="0" cy="0"/>
          <a:chOff x="0" y="0"/>
          <a:chExt cx="0" cy="0"/>
        </a:xfrm>
      </p:grpSpPr>
      <p:grpSp>
        <p:nvGrpSpPr>
          <p:cNvPr id="32" name="Google Shape;32;p3"/>
          <p:cNvGrpSpPr/>
          <p:nvPr/>
        </p:nvGrpSpPr>
        <p:grpSpPr>
          <a:xfrm>
            <a:off x="-1308100" y="-104133"/>
            <a:ext cx="15355125" cy="6962069"/>
            <a:chOff x="-981075" y="-78100"/>
            <a:chExt cx="11516344" cy="5221552"/>
          </a:xfrm>
        </p:grpSpPr>
        <p:sp>
          <p:nvSpPr>
            <p:cNvPr id="33" name="Google Shape;33;p3"/>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34" name="Google Shape;34;p3"/>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35" name="Google Shape;35;p3"/>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36" name="Google Shape;36;p3"/>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37" name="Google Shape;37;p3"/>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38" name="Google Shape;38;p3"/>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39" name="Google Shape;39;p3"/>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0" name="Google Shape;40;p3"/>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1" name="Google Shape;41;p3"/>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2" name="Google Shape;42;p3"/>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3" name="Google Shape;43;p3"/>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4" name="Google Shape;44;p3"/>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5" name="Google Shape;45;p3"/>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6" name="Google Shape;46;p3"/>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7" name="Google Shape;47;p3"/>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8" name="Google Shape;48;p3"/>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9" name="Google Shape;49;p3"/>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50" name="Google Shape;50;p3"/>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51" name="Google Shape;51;p3"/>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sp>
        <p:nvSpPr>
          <p:cNvPr id="52" name="Google Shape;52;p3"/>
          <p:cNvSpPr txBox="1">
            <a:spLocks noGrp="1"/>
          </p:cNvSpPr>
          <p:nvPr>
            <p:ph type="ctrTitle"/>
          </p:nvPr>
        </p:nvSpPr>
        <p:spPr>
          <a:xfrm>
            <a:off x="3073533" y="3845837"/>
            <a:ext cx="7748000" cy="6344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53" name="Google Shape;53;p3"/>
          <p:cNvSpPr txBox="1">
            <a:spLocks noGrp="1"/>
          </p:cNvSpPr>
          <p:nvPr>
            <p:ph type="subTitle" idx="1"/>
          </p:nvPr>
        </p:nvSpPr>
        <p:spPr>
          <a:xfrm>
            <a:off x="3073533" y="4513915"/>
            <a:ext cx="7748000" cy="5476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600"/>
              <a:buNone/>
              <a:defRPr/>
            </a:lvl1pPr>
            <a:lvl2pPr lvl="1" rtl="0">
              <a:spcBef>
                <a:spcPts val="1067"/>
              </a:spcBef>
              <a:spcAft>
                <a:spcPts val="0"/>
              </a:spcAft>
              <a:buClr>
                <a:schemeClr val="dk1"/>
              </a:buClr>
              <a:buSzPts val="3000"/>
              <a:buNone/>
              <a:defRPr sz="4000"/>
            </a:lvl2pPr>
            <a:lvl3pPr lvl="2" rtl="0">
              <a:spcBef>
                <a:spcPts val="1067"/>
              </a:spcBef>
              <a:spcAft>
                <a:spcPts val="0"/>
              </a:spcAft>
              <a:buClr>
                <a:schemeClr val="dk1"/>
              </a:buClr>
              <a:buSzPts val="3000"/>
              <a:buNone/>
              <a:defRPr sz="4000"/>
            </a:lvl3pPr>
            <a:lvl4pPr lvl="3" rtl="0">
              <a:spcBef>
                <a:spcPts val="1067"/>
              </a:spcBef>
              <a:spcAft>
                <a:spcPts val="0"/>
              </a:spcAft>
              <a:buSzPts val="3000"/>
              <a:buNone/>
              <a:defRPr sz="4000"/>
            </a:lvl4pPr>
            <a:lvl5pPr lvl="4" rtl="0">
              <a:spcBef>
                <a:spcPts val="1067"/>
              </a:spcBef>
              <a:spcAft>
                <a:spcPts val="0"/>
              </a:spcAft>
              <a:buSzPts val="3000"/>
              <a:buNone/>
              <a:defRPr sz="4000"/>
            </a:lvl5pPr>
            <a:lvl6pPr lvl="5" rtl="0">
              <a:spcBef>
                <a:spcPts val="1067"/>
              </a:spcBef>
              <a:spcAft>
                <a:spcPts val="0"/>
              </a:spcAft>
              <a:buSzPts val="3000"/>
              <a:buNone/>
              <a:defRPr sz="4000"/>
            </a:lvl6pPr>
            <a:lvl7pPr lvl="6" rtl="0">
              <a:spcBef>
                <a:spcPts val="1067"/>
              </a:spcBef>
              <a:spcAft>
                <a:spcPts val="0"/>
              </a:spcAft>
              <a:buSzPts val="3000"/>
              <a:buNone/>
              <a:defRPr sz="4000"/>
            </a:lvl7pPr>
            <a:lvl8pPr lvl="7" rtl="0">
              <a:spcBef>
                <a:spcPts val="1067"/>
              </a:spcBef>
              <a:spcAft>
                <a:spcPts val="0"/>
              </a:spcAft>
              <a:buSzPts val="3000"/>
              <a:buNone/>
              <a:defRPr sz="4000"/>
            </a:lvl8pPr>
            <a:lvl9pPr lvl="8" rtl="0">
              <a:spcBef>
                <a:spcPts val="1067"/>
              </a:spcBef>
              <a:spcAft>
                <a:spcPts val="1067"/>
              </a:spcAft>
              <a:buSzPts val="3000"/>
              <a:buNone/>
              <a:defRPr sz="4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54"/>
        <p:cNvGrpSpPr/>
        <p:nvPr/>
      </p:nvGrpSpPr>
      <p:grpSpPr>
        <a:xfrm>
          <a:off x="0" y="0"/>
          <a:ext cx="0" cy="0"/>
          <a:chOff x="0" y="0"/>
          <a:chExt cx="0" cy="0"/>
        </a:xfrm>
      </p:grpSpPr>
      <p:sp>
        <p:nvSpPr>
          <p:cNvPr id="55" name="Google Shape;55;p4"/>
          <p:cNvSpPr/>
          <p:nvPr/>
        </p:nvSpPr>
        <p:spPr>
          <a:xfrm>
            <a:off x="3334400" y="380634"/>
            <a:ext cx="5523184" cy="6096729"/>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56" name="Google Shape;56;p4"/>
          <p:cNvSpPr/>
          <p:nvPr/>
        </p:nvSpPr>
        <p:spPr>
          <a:xfrm>
            <a:off x="5652191" y="139864"/>
            <a:ext cx="887605" cy="979851"/>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1"/>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57" name="Google Shape;57;p4"/>
          <p:cNvSpPr txBox="1">
            <a:spLocks noGrp="1"/>
          </p:cNvSpPr>
          <p:nvPr>
            <p:ph type="body" idx="1"/>
          </p:nvPr>
        </p:nvSpPr>
        <p:spPr>
          <a:xfrm>
            <a:off x="3671933" y="1119700"/>
            <a:ext cx="4848000" cy="4848400"/>
          </a:xfrm>
          <a:prstGeom prst="rect">
            <a:avLst/>
          </a:prstGeom>
        </p:spPr>
        <p:txBody>
          <a:bodyPr spcFirstLastPara="1" wrap="square" lIns="0" tIns="0" rIns="0" bIns="0" anchor="ctr" anchorCtr="0">
            <a:noAutofit/>
          </a:bodyPr>
          <a:lstStyle>
            <a:lvl1pPr marL="609585" lvl="0" indent="-440256" algn="ctr" rtl="0">
              <a:spcBef>
                <a:spcPts val="0"/>
              </a:spcBef>
              <a:spcAft>
                <a:spcPts val="0"/>
              </a:spcAft>
              <a:buClr>
                <a:schemeClr val="lt1"/>
              </a:buClr>
              <a:buSzPts val="1600"/>
              <a:buChar char="⬢"/>
              <a:defRPr i="1">
                <a:solidFill>
                  <a:schemeClr val="lt1"/>
                </a:solidFill>
              </a:defRPr>
            </a:lvl1pPr>
            <a:lvl2pPr marL="1219170" lvl="1" indent="-440256" algn="ctr" rtl="0">
              <a:spcBef>
                <a:spcPts val="1067"/>
              </a:spcBef>
              <a:spcAft>
                <a:spcPts val="0"/>
              </a:spcAft>
              <a:buClr>
                <a:schemeClr val="lt1"/>
              </a:buClr>
              <a:buSzPts val="1600"/>
              <a:buChar char="⬡"/>
              <a:defRPr i="1">
                <a:solidFill>
                  <a:schemeClr val="lt1"/>
                </a:solidFill>
              </a:defRPr>
            </a:lvl2pPr>
            <a:lvl3pPr marL="1828754" lvl="2" indent="-440256" algn="ctr" rtl="0">
              <a:spcBef>
                <a:spcPts val="1067"/>
              </a:spcBef>
              <a:spcAft>
                <a:spcPts val="0"/>
              </a:spcAft>
              <a:buClr>
                <a:schemeClr val="lt1"/>
              </a:buClr>
              <a:buSzPts val="1600"/>
              <a:buChar char="⬡"/>
              <a:defRPr i="1">
                <a:solidFill>
                  <a:schemeClr val="lt1"/>
                </a:solidFill>
              </a:defRPr>
            </a:lvl3pPr>
            <a:lvl4pPr marL="2438339" lvl="3" indent="-507987" algn="ctr" rtl="0">
              <a:spcBef>
                <a:spcPts val="1067"/>
              </a:spcBef>
              <a:spcAft>
                <a:spcPts val="0"/>
              </a:spcAft>
              <a:buClr>
                <a:schemeClr val="lt1"/>
              </a:buClr>
              <a:buSzPts val="2400"/>
              <a:buChar char="●"/>
              <a:defRPr i="1">
                <a:solidFill>
                  <a:schemeClr val="lt1"/>
                </a:solidFill>
              </a:defRPr>
            </a:lvl4pPr>
            <a:lvl5pPr marL="3047924" lvl="4" indent="-507987" algn="ctr" rtl="0">
              <a:spcBef>
                <a:spcPts val="1067"/>
              </a:spcBef>
              <a:spcAft>
                <a:spcPts val="0"/>
              </a:spcAft>
              <a:buClr>
                <a:schemeClr val="lt1"/>
              </a:buClr>
              <a:buSzPts val="2400"/>
              <a:buChar char="○"/>
              <a:defRPr i="1">
                <a:solidFill>
                  <a:schemeClr val="lt1"/>
                </a:solidFill>
              </a:defRPr>
            </a:lvl5pPr>
            <a:lvl6pPr marL="3657509" lvl="5" indent="-507987" algn="ctr" rtl="0">
              <a:spcBef>
                <a:spcPts val="1067"/>
              </a:spcBef>
              <a:spcAft>
                <a:spcPts val="0"/>
              </a:spcAft>
              <a:buClr>
                <a:schemeClr val="lt1"/>
              </a:buClr>
              <a:buSzPts val="2400"/>
              <a:buChar char="■"/>
              <a:defRPr i="1">
                <a:solidFill>
                  <a:schemeClr val="lt1"/>
                </a:solidFill>
              </a:defRPr>
            </a:lvl6pPr>
            <a:lvl7pPr marL="4267093" lvl="6" indent="-507987" algn="ctr" rtl="0">
              <a:spcBef>
                <a:spcPts val="1067"/>
              </a:spcBef>
              <a:spcAft>
                <a:spcPts val="0"/>
              </a:spcAft>
              <a:buClr>
                <a:schemeClr val="lt1"/>
              </a:buClr>
              <a:buSzPts val="2400"/>
              <a:buChar char="●"/>
              <a:defRPr i="1">
                <a:solidFill>
                  <a:schemeClr val="lt1"/>
                </a:solidFill>
              </a:defRPr>
            </a:lvl7pPr>
            <a:lvl8pPr marL="4876678" lvl="7" indent="-507987" algn="ctr" rtl="0">
              <a:spcBef>
                <a:spcPts val="1067"/>
              </a:spcBef>
              <a:spcAft>
                <a:spcPts val="0"/>
              </a:spcAft>
              <a:buClr>
                <a:schemeClr val="lt1"/>
              </a:buClr>
              <a:buSzPts val="2400"/>
              <a:buChar char="○"/>
              <a:defRPr i="1">
                <a:solidFill>
                  <a:schemeClr val="lt1"/>
                </a:solidFill>
              </a:defRPr>
            </a:lvl8pPr>
            <a:lvl9pPr marL="5486263" lvl="8" indent="-507987" algn="ctr" rtl="0">
              <a:spcBef>
                <a:spcPts val="1067"/>
              </a:spcBef>
              <a:spcAft>
                <a:spcPts val="1067"/>
              </a:spcAft>
              <a:buClr>
                <a:schemeClr val="lt1"/>
              </a:buClr>
              <a:buSzPts val="2400"/>
              <a:buChar char="■"/>
              <a:defRPr i="1">
                <a:solidFill>
                  <a:schemeClr val="lt1"/>
                </a:solidFill>
              </a:defRPr>
            </a:lvl9pPr>
          </a:lstStyle>
          <a:p>
            <a:endParaRPr/>
          </a:p>
        </p:txBody>
      </p:sp>
      <p:sp>
        <p:nvSpPr>
          <p:cNvPr id="58" name="Google Shape;58;p4"/>
          <p:cNvSpPr txBox="1"/>
          <p:nvPr/>
        </p:nvSpPr>
        <p:spPr>
          <a:xfrm>
            <a:off x="4791200" y="5122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1"/>
                </a:solidFill>
                <a:latin typeface="Catamaran"/>
                <a:ea typeface="Catamaran"/>
                <a:cs typeface="Catamaran"/>
                <a:sym typeface="Catamaran"/>
              </a:rPr>
              <a:t>“</a:t>
            </a:r>
            <a:endParaRPr sz="12800">
              <a:solidFill>
                <a:schemeClr val="accent1"/>
              </a:solidFill>
              <a:latin typeface="Catamaran"/>
              <a:ea typeface="Catamaran"/>
              <a:cs typeface="Catamaran"/>
              <a:sym typeface="Catamaran"/>
            </a:endParaRPr>
          </a:p>
        </p:txBody>
      </p:sp>
      <p:sp>
        <p:nvSpPr>
          <p:cNvPr id="59" name="Google Shape;59;p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60" name="Google Shape;60;p4"/>
          <p:cNvSpPr/>
          <p:nvPr/>
        </p:nvSpPr>
        <p:spPr>
          <a:xfrm rot="10800000">
            <a:off x="9219436" y="-4"/>
            <a:ext cx="2670048" cy="979837"/>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61" name="Google Shape;61;p4"/>
          <p:cNvSpPr/>
          <p:nvPr/>
        </p:nvSpPr>
        <p:spPr>
          <a:xfrm rot="10800000">
            <a:off x="2919985" y="-4"/>
            <a:ext cx="2670048" cy="979837"/>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62" name="Google Shape;62;p4"/>
          <p:cNvSpPr/>
          <p:nvPr/>
        </p:nvSpPr>
        <p:spPr>
          <a:xfrm>
            <a:off x="2146200" y="5385637"/>
            <a:ext cx="2668248" cy="1472299"/>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63" name="Google Shape;63;p4"/>
          <p:cNvSpPr/>
          <p:nvPr/>
        </p:nvSpPr>
        <p:spPr>
          <a:xfrm>
            <a:off x="10121584" y="5385637"/>
            <a:ext cx="2668248" cy="1472299"/>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64" name="Google Shape;64;p4"/>
          <p:cNvSpPr/>
          <p:nvPr/>
        </p:nvSpPr>
        <p:spPr>
          <a:xfrm>
            <a:off x="1167002" y="4144996"/>
            <a:ext cx="1651383" cy="1823001"/>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65" name="Google Shape;65;p4"/>
          <p:cNvSpPr/>
          <p:nvPr/>
        </p:nvSpPr>
        <p:spPr>
          <a:xfrm>
            <a:off x="9000133" y="3420920"/>
            <a:ext cx="2227617" cy="2458899"/>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66" name="Google Shape;66;p4"/>
          <p:cNvSpPr/>
          <p:nvPr/>
        </p:nvSpPr>
        <p:spPr>
          <a:xfrm>
            <a:off x="10771337" y="2195064"/>
            <a:ext cx="1651383" cy="1822929"/>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67" name="Google Shape;67;p4"/>
          <p:cNvSpPr/>
          <p:nvPr/>
        </p:nvSpPr>
        <p:spPr>
          <a:xfrm>
            <a:off x="-368299" y="496117"/>
            <a:ext cx="2668217" cy="294530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68" name="Google Shape;68;p4"/>
          <p:cNvSpPr/>
          <p:nvPr/>
        </p:nvSpPr>
        <p:spPr>
          <a:xfrm>
            <a:off x="9000134" y="1325242"/>
            <a:ext cx="1166004" cy="1287071"/>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69" name="Google Shape;69;p4"/>
          <p:cNvSpPr/>
          <p:nvPr/>
        </p:nvSpPr>
        <p:spPr>
          <a:xfrm>
            <a:off x="-281433" y="5385642"/>
            <a:ext cx="1166004" cy="1287071"/>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70"/>
        <p:cNvGrpSpPr/>
        <p:nvPr/>
      </p:nvGrpSpPr>
      <p:grpSpPr>
        <a:xfrm>
          <a:off x="0" y="0"/>
          <a:ext cx="0" cy="0"/>
          <a:chOff x="0" y="0"/>
          <a:chExt cx="0" cy="0"/>
        </a:xfrm>
      </p:grpSpPr>
      <p:sp>
        <p:nvSpPr>
          <p:cNvPr id="71" name="Google Shape;71;p5"/>
          <p:cNvSpPr/>
          <p:nvPr/>
        </p:nvSpPr>
        <p:spPr>
          <a:xfrm>
            <a:off x="-60690" y="919669"/>
            <a:ext cx="832027" cy="918392"/>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nvGrpSpPr>
          <p:cNvPr id="72" name="Google Shape;72;p5"/>
          <p:cNvGrpSpPr/>
          <p:nvPr/>
        </p:nvGrpSpPr>
        <p:grpSpPr>
          <a:xfrm>
            <a:off x="8427988" y="-9"/>
            <a:ext cx="4841091" cy="6857997"/>
            <a:chOff x="6320991" y="-7"/>
            <a:chExt cx="3630818" cy="5143498"/>
          </a:xfrm>
        </p:grpSpPr>
        <p:sp>
          <p:nvSpPr>
            <p:cNvPr id="73" name="Google Shape;73;p5"/>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74" name="Google Shape;74;p5"/>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75" name="Google Shape;75;p5"/>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76" name="Google Shape;76;p5"/>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77" name="Google Shape;77;p5"/>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78" name="Google Shape;78;p5"/>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79" name="Google Shape;79;p5"/>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80" name="Google Shape;80;p5"/>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81" name="Google Shape;81;p5"/>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82" name="Google Shape;82;p5"/>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83" name="Google Shape;83;p5"/>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sp>
        <p:nvSpPr>
          <p:cNvPr id="84" name="Google Shape;84;p5"/>
          <p:cNvSpPr txBox="1">
            <a:spLocks noGrp="1"/>
          </p:cNvSpPr>
          <p:nvPr>
            <p:ph type="title"/>
          </p:nvPr>
        </p:nvSpPr>
        <p:spPr>
          <a:xfrm>
            <a:off x="1038800" y="1114667"/>
            <a:ext cx="8014000" cy="528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5" name="Google Shape;85;p5"/>
          <p:cNvSpPr txBox="1">
            <a:spLocks noGrp="1"/>
          </p:cNvSpPr>
          <p:nvPr>
            <p:ph type="body" idx="1"/>
          </p:nvPr>
        </p:nvSpPr>
        <p:spPr>
          <a:xfrm>
            <a:off x="1038800" y="2004733"/>
            <a:ext cx="8014000" cy="3845600"/>
          </a:xfrm>
          <a:prstGeom prst="rect">
            <a:avLst/>
          </a:prstGeom>
        </p:spPr>
        <p:txBody>
          <a:bodyPr spcFirstLastPara="1" wrap="square" lIns="0" tIns="0" rIns="0" bIns="0" anchor="t" anchorCtr="0">
            <a:noAutofit/>
          </a:bodyPr>
          <a:lstStyle>
            <a:lvl1pPr marL="609585" lvl="0" indent="-440256" rtl="0">
              <a:spcBef>
                <a:spcPts val="0"/>
              </a:spcBef>
              <a:spcAft>
                <a:spcPts val="0"/>
              </a:spcAft>
              <a:buSzPts val="1600"/>
              <a:buChar char="⬢"/>
              <a:defRPr/>
            </a:lvl1pPr>
            <a:lvl2pPr marL="1219170" lvl="1" indent="-440256" rtl="0">
              <a:spcBef>
                <a:spcPts val="1067"/>
              </a:spcBef>
              <a:spcAft>
                <a:spcPts val="0"/>
              </a:spcAft>
              <a:buSzPts val="1600"/>
              <a:buChar char="⬡"/>
              <a:defRPr/>
            </a:lvl2pPr>
            <a:lvl3pPr marL="1828754" lvl="2" indent="-440256" rtl="0">
              <a:spcBef>
                <a:spcPts val="1067"/>
              </a:spcBef>
              <a:spcAft>
                <a:spcPts val="0"/>
              </a:spcAft>
              <a:buSzPts val="16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endParaRPr/>
          </a:p>
        </p:txBody>
      </p:sp>
      <p:sp>
        <p:nvSpPr>
          <p:cNvPr id="86" name="Google Shape;86;p5"/>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
        <p:cNvGrpSpPr/>
        <p:nvPr/>
      </p:nvGrpSpPr>
      <p:grpSpPr>
        <a:xfrm>
          <a:off x="0" y="0"/>
          <a:ext cx="0" cy="0"/>
          <a:chOff x="0" y="0"/>
          <a:chExt cx="0" cy="0"/>
        </a:xfrm>
      </p:grpSpPr>
      <p:sp>
        <p:nvSpPr>
          <p:cNvPr id="88" name="Google Shape;88;p6"/>
          <p:cNvSpPr/>
          <p:nvPr/>
        </p:nvSpPr>
        <p:spPr>
          <a:xfrm>
            <a:off x="-60690" y="919669"/>
            <a:ext cx="832027" cy="918392"/>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nvGrpSpPr>
          <p:cNvPr id="89" name="Google Shape;89;p6"/>
          <p:cNvGrpSpPr/>
          <p:nvPr/>
        </p:nvGrpSpPr>
        <p:grpSpPr>
          <a:xfrm>
            <a:off x="8427988" y="-9"/>
            <a:ext cx="4841091" cy="6857997"/>
            <a:chOff x="6320991" y="-7"/>
            <a:chExt cx="3630818" cy="5143498"/>
          </a:xfrm>
        </p:grpSpPr>
        <p:sp>
          <p:nvSpPr>
            <p:cNvPr id="90" name="Google Shape;90;p6"/>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91" name="Google Shape;91;p6"/>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92" name="Google Shape;92;p6"/>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93" name="Google Shape;93;p6"/>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94" name="Google Shape;94;p6"/>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95" name="Google Shape;95;p6"/>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96" name="Google Shape;96;p6"/>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97" name="Google Shape;97;p6"/>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98" name="Google Shape;98;p6"/>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99" name="Google Shape;99;p6"/>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00" name="Google Shape;100;p6"/>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sp>
        <p:nvSpPr>
          <p:cNvPr id="101" name="Google Shape;101;p6"/>
          <p:cNvSpPr txBox="1">
            <a:spLocks noGrp="1"/>
          </p:cNvSpPr>
          <p:nvPr>
            <p:ph type="title"/>
          </p:nvPr>
        </p:nvSpPr>
        <p:spPr>
          <a:xfrm>
            <a:off x="1038800" y="1114667"/>
            <a:ext cx="8014000" cy="528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2" name="Google Shape;102;p6"/>
          <p:cNvSpPr txBox="1">
            <a:spLocks noGrp="1"/>
          </p:cNvSpPr>
          <p:nvPr>
            <p:ph type="body" idx="1"/>
          </p:nvPr>
        </p:nvSpPr>
        <p:spPr>
          <a:xfrm>
            <a:off x="1038767" y="2004733"/>
            <a:ext cx="3744400" cy="4358000"/>
          </a:xfrm>
          <a:prstGeom prst="rect">
            <a:avLst/>
          </a:prstGeom>
        </p:spPr>
        <p:txBody>
          <a:bodyPr spcFirstLastPara="1" wrap="square" lIns="0" tIns="0" rIns="0" bIns="0" anchor="t" anchorCtr="0">
            <a:noAutofit/>
          </a:bodyPr>
          <a:lstStyle>
            <a:lvl1pPr marL="609585" lvl="0" indent="-423323" rtl="0">
              <a:spcBef>
                <a:spcPts val="0"/>
              </a:spcBef>
              <a:spcAft>
                <a:spcPts val="0"/>
              </a:spcAft>
              <a:buSzPts val="1400"/>
              <a:buChar char="⬢"/>
              <a:defRPr sz="2667"/>
            </a:lvl1pPr>
            <a:lvl2pPr marL="1219170" lvl="1" indent="-423323" rtl="0">
              <a:spcBef>
                <a:spcPts val="1067"/>
              </a:spcBef>
              <a:spcAft>
                <a:spcPts val="0"/>
              </a:spcAft>
              <a:buSzPts val="1400"/>
              <a:buChar char="⬡"/>
              <a:defRPr sz="2667"/>
            </a:lvl2pPr>
            <a:lvl3pPr marL="1828754" lvl="2" indent="-423323" rtl="0">
              <a:spcBef>
                <a:spcPts val="1067"/>
              </a:spcBef>
              <a:spcAft>
                <a:spcPts val="0"/>
              </a:spcAft>
              <a:buSzPts val="14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endParaRPr/>
          </a:p>
        </p:txBody>
      </p:sp>
      <p:sp>
        <p:nvSpPr>
          <p:cNvPr id="103" name="Google Shape;103;p6"/>
          <p:cNvSpPr txBox="1">
            <a:spLocks noGrp="1"/>
          </p:cNvSpPr>
          <p:nvPr>
            <p:ph type="body" idx="2"/>
          </p:nvPr>
        </p:nvSpPr>
        <p:spPr>
          <a:xfrm>
            <a:off x="5308405" y="2004733"/>
            <a:ext cx="3744400" cy="4358000"/>
          </a:xfrm>
          <a:prstGeom prst="rect">
            <a:avLst/>
          </a:prstGeom>
        </p:spPr>
        <p:txBody>
          <a:bodyPr spcFirstLastPara="1" wrap="square" lIns="0" tIns="0" rIns="0" bIns="0" anchor="t" anchorCtr="0">
            <a:noAutofit/>
          </a:bodyPr>
          <a:lstStyle>
            <a:lvl1pPr marL="609585" lvl="0" indent="-423323" rtl="0">
              <a:spcBef>
                <a:spcPts val="0"/>
              </a:spcBef>
              <a:spcAft>
                <a:spcPts val="0"/>
              </a:spcAft>
              <a:buSzPts val="1400"/>
              <a:buChar char="⬢"/>
              <a:defRPr sz="2667"/>
            </a:lvl1pPr>
            <a:lvl2pPr marL="1219170" lvl="1" indent="-423323" rtl="0">
              <a:spcBef>
                <a:spcPts val="1067"/>
              </a:spcBef>
              <a:spcAft>
                <a:spcPts val="0"/>
              </a:spcAft>
              <a:buSzPts val="1400"/>
              <a:buChar char="⬡"/>
              <a:defRPr sz="2667"/>
            </a:lvl2pPr>
            <a:lvl3pPr marL="1828754" lvl="2" indent="-423323" rtl="0">
              <a:spcBef>
                <a:spcPts val="1067"/>
              </a:spcBef>
              <a:spcAft>
                <a:spcPts val="0"/>
              </a:spcAft>
              <a:buSzPts val="14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endParaRPr/>
          </a:p>
        </p:txBody>
      </p:sp>
      <p:sp>
        <p:nvSpPr>
          <p:cNvPr id="104" name="Google Shape;104;p6"/>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5"/>
        <p:cNvGrpSpPr/>
        <p:nvPr/>
      </p:nvGrpSpPr>
      <p:grpSpPr>
        <a:xfrm>
          <a:off x="0" y="0"/>
          <a:ext cx="0" cy="0"/>
          <a:chOff x="0" y="0"/>
          <a:chExt cx="0" cy="0"/>
        </a:xfrm>
      </p:grpSpPr>
      <p:sp>
        <p:nvSpPr>
          <p:cNvPr id="106" name="Google Shape;106;p7"/>
          <p:cNvSpPr/>
          <p:nvPr/>
        </p:nvSpPr>
        <p:spPr>
          <a:xfrm>
            <a:off x="-60690" y="919669"/>
            <a:ext cx="832027" cy="918392"/>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nvGrpSpPr>
          <p:cNvPr id="107" name="Google Shape;107;p7"/>
          <p:cNvGrpSpPr/>
          <p:nvPr/>
        </p:nvGrpSpPr>
        <p:grpSpPr>
          <a:xfrm>
            <a:off x="8427988" y="-9"/>
            <a:ext cx="4841091" cy="6857997"/>
            <a:chOff x="6320991" y="-7"/>
            <a:chExt cx="3630818" cy="5143498"/>
          </a:xfrm>
        </p:grpSpPr>
        <p:sp>
          <p:nvSpPr>
            <p:cNvPr id="108" name="Google Shape;108;p7"/>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09" name="Google Shape;109;p7"/>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10" name="Google Shape;110;p7"/>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11" name="Google Shape;111;p7"/>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12" name="Google Shape;112;p7"/>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13" name="Google Shape;113;p7"/>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14" name="Google Shape;114;p7"/>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15" name="Google Shape;115;p7"/>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16" name="Google Shape;116;p7"/>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17" name="Google Shape;117;p7"/>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18" name="Google Shape;118;p7"/>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sp>
        <p:nvSpPr>
          <p:cNvPr id="119" name="Google Shape;119;p7"/>
          <p:cNvSpPr txBox="1">
            <a:spLocks noGrp="1"/>
          </p:cNvSpPr>
          <p:nvPr>
            <p:ph type="title"/>
          </p:nvPr>
        </p:nvSpPr>
        <p:spPr>
          <a:xfrm>
            <a:off x="1038800" y="1114667"/>
            <a:ext cx="8902800" cy="528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0" name="Google Shape;120;p7"/>
          <p:cNvSpPr txBox="1">
            <a:spLocks noGrp="1"/>
          </p:cNvSpPr>
          <p:nvPr>
            <p:ph type="body" idx="1"/>
          </p:nvPr>
        </p:nvSpPr>
        <p:spPr>
          <a:xfrm>
            <a:off x="1038800" y="2004733"/>
            <a:ext cx="2773200" cy="4358000"/>
          </a:xfrm>
          <a:prstGeom prst="rect">
            <a:avLst/>
          </a:prstGeom>
        </p:spPr>
        <p:txBody>
          <a:bodyPr spcFirstLastPara="1" wrap="square" lIns="0" tIns="0" rIns="0" bIns="0" anchor="t" anchorCtr="0">
            <a:noAutofit/>
          </a:bodyPr>
          <a:lstStyle>
            <a:lvl1pPr marL="609585" lvl="0" indent="-423323" rtl="0">
              <a:spcBef>
                <a:spcPts val="0"/>
              </a:spcBef>
              <a:spcAft>
                <a:spcPts val="0"/>
              </a:spcAft>
              <a:buSzPts val="1400"/>
              <a:buChar char="⬢"/>
              <a:defRPr sz="2400"/>
            </a:lvl1pPr>
            <a:lvl2pPr marL="1219170" lvl="1" indent="-423323" rtl="0">
              <a:spcBef>
                <a:spcPts val="1067"/>
              </a:spcBef>
              <a:spcAft>
                <a:spcPts val="0"/>
              </a:spcAft>
              <a:buSzPts val="1400"/>
              <a:buChar char="⬡"/>
              <a:defRPr sz="2400"/>
            </a:lvl2pPr>
            <a:lvl3pPr marL="1828754" lvl="2" indent="-423323" rtl="0">
              <a:spcBef>
                <a:spcPts val="1067"/>
              </a:spcBef>
              <a:spcAft>
                <a:spcPts val="0"/>
              </a:spcAft>
              <a:buSzPts val="14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endParaRPr/>
          </a:p>
        </p:txBody>
      </p:sp>
      <p:sp>
        <p:nvSpPr>
          <p:cNvPr id="121" name="Google Shape;121;p7"/>
          <p:cNvSpPr txBox="1">
            <a:spLocks noGrp="1"/>
          </p:cNvSpPr>
          <p:nvPr>
            <p:ph type="body" idx="2"/>
          </p:nvPr>
        </p:nvSpPr>
        <p:spPr>
          <a:xfrm>
            <a:off x="4103559" y="2004733"/>
            <a:ext cx="2773200" cy="4358000"/>
          </a:xfrm>
          <a:prstGeom prst="rect">
            <a:avLst/>
          </a:prstGeom>
        </p:spPr>
        <p:txBody>
          <a:bodyPr spcFirstLastPara="1" wrap="square" lIns="0" tIns="0" rIns="0" bIns="0" anchor="t" anchorCtr="0">
            <a:noAutofit/>
          </a:bodyPr>
          <a:lstStyle>
            <a:lvl1pPr marL="609585" lvl="0" indent="-423323" rtl="0">
              <a:spcBef>
                <a:spcPts val="0"/>
              </a:spcBef>
              <a:spcAft>
                <a:spcPts val="0"/>
              </a:spcAft>
              <a:buSzPts val="1400"/>
              <a:buChar char="⬢"/>
              <a:defRPr sz="2400"/>
            </a:lvl1pPr>
            <a:lvl2pPr marL="1219170" lvl="1" indent="-423323" rtl="0">
              <a:spcBef>
                <a:spcPts val="1067"/>
              </a:spcBef>
              <a:spcAft>
                <a:spcPts val="0"/>
              </a:spcAft>
              <a:buSzPts val="1400"/>
              <a:buChar char="⬡"/>
              <a:defRPr sz="2400"/>
            </a:lvl2pPr>
            <a:lvl3pPr marL="1828754" lvl="2" indent="-423323" rtl="0">
              <a:spcBef>
                <a:spcPts val="1067"/>
              </a:spcBef>
              <a:spcAft>
                <a:spcPts val="0"/>
              </a:spcAft>
              <a:buSzPts val="14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endParaRPr/>
          </a:p>
        </p:txBody>
      </p:sp>
      <p:sp>
        <p:nvSpPr>
          <p:cNvPr id="122" name="Google Shape;122;p7"/>
          <p:cNvSpPr txBox="1">
            <a:spLocks noGrp="1"/>
          </p:cNvSpPr>
          <p:nvPr>
            <p:ph type="body" idx="3"/>
          </p:nvPr>
        </p:nvSpPr>
        <p:spPr>
          <a:xfrm>
            <a:off x="7168317" y="2004733"/>
            <a:ext cx="2773200" cy="4358000"/>
          </a:xfrm>
          <a:prstGeom prst="rect">
            <a:avLst/>
          </a:prstGeom>
        </p:spPr>
        <p:txBody>
          <a:bodyPr spcFirstLastPara="1" wrap="square" lIns="0" tIns="0" rIns="0" bIns="0" anchor="t" anchorCtr="0">
            <a:noAutofit/>
          </a:bodyPr>
          <a:lstStyle>
            <a:lvl1pPr marL="609585" lvl="0" indent="-423323" rtl="0">
              <a:spcBef>
                <a:spcPts val="0"/>
              </a:spcBef>
              <a:spcAft>
                <a:spcPts val="0"/>
              </a:spcAft>
              <a:buSzPts val="1400"/>
              <a:buChar char="⬢"/>
              <a:defRPr sz="2400"/>
            </a:lvl1pPr>
            <a:lvl2pPr marL="1219170" lvl="1" indent="-423323" rtl="0">
              <a:spcBef>
                <a:spcPts val="1067"/>
              </a:spcBef>
              <a:spcAft>
                <a:spcPts val="0"/>
              </a:spcAft>
              <a:buSzPts val="1400"/>
              <a:buChar char="⬡"/>
              <a:defRPr sz="2400"/>
            </a:lvl2pPr>
            <a:lvl3pPr marL="1828754" lvl="2" indent="-423323" rtl="0">
              <a:spcBef>
                <a:spcPts val="1067"/>
              </a:spcBef>
              <a:spcAft>
                <a:spcPts val="0"/>
              </a:spcAft>
              <a:buSzPts val="14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endParaRPr/>
          </a:p>
        </p:txBody>
      </p:sp>
      <p:sp>
        <p:nvSpPr>
          <p:cNvPr id="123" name="Google Shape;123;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8"/>
          <p:cNvSpPr/>
          <p:nvPr/>
        </p:nvSpPr>
        <p:spPr>
          <a:xfrm>
            <a:off x="-60690" y="919669"/>
            <a:ext cx="832027" cy="918392"/>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nvGrpSpPr>
          <p:cNvPr id="126" name="Google Shape;126;p8"/>
          <p:cNvGrpSpPr/>
          <p:nvPr/>
        </p:nvGrpSpPr>
        <p:grpSpPr>
          <a:xfrm>
            <a:off x="8427988" y="-9"/>
            <a:ext cx="4841091" cy="6857997"/>
            <a:chOff x="6320991" y="-7"/>
            <a:chExt cx="3630818" cy="5143498"/>
          </a:xfrm>
        </p:grpSpPr>
        <p:sp>
          <p:nvSpPr>
            <p:cNvPr id="127" name="Google Shape;127;p8"/>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28" name="Google Shape;128;p8"/>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29" name="Google Shape;129;p8"/>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30" name="Google Shape;130;p8"/>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31" name="Google Shape;131;p8"/>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32" name="Google Shape;132;p8"/>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33" name="Google Shape;133;p8"/>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34" name="Google Shape;134;p8"/>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35" name="Google Shape;135;p8"/>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36" name="Google Shape;136;p8"/>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37" name="Google Shape;137;p8"/>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sp>
        <p:nvSpPr>
          <p:cNvPr id="138" name="Google Shape;138;p8"/>
          <p:cNvSpPr txBox="1">
            <a:spLocks noGrp="1"/>
          </p:cNvSpPr>
          <p:nvPr>
            <p:ph type="title"/>
          </p:nvPr>
        </p:nvSpPr>
        <p:spPr>
          <a:xfrm>
            <a:off x="1038800" y="1114667"/>
            <a:ext cx="8014000" cy="528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9" name="Google Shape;139;p8"/>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0"/>
        <p:cNvGrpSpPr/>
        <p:nvPr/>
      </p:nvGrpSpPr>
      <p:grpSpPr>
        <a:xfrm>
          <a:off x="0" y="0"/>
          <a:ext cx="0" cy="0"/>
          <a:chOff x="0" y="0"/>
          <a:chExt cx="0" cy="0"/>
        </a:xfrm>
      </p:grpSpPr>
      <p:grpSp>
        <p:nvGrpSpPr>
          <p:cNvPr id="141" name="Google Shape;141;p9"/>
          <p:cNvGrpSpPr/>
          <p:nvPr/>
        </p:nvGrpSpPr>
        <p:grpSpPr>
          <a:xfrm>
            <a:off x="-1308100" y="-3"/>
            <a:ext cx="15355125" cy="6857940"/>
            <a:chOff x="-981075" y="-3"/>
            <a:chExt cx="11516344" cy="5143455"/>
          </a:xfrm>
        </p:grpSpPr>
        <p:sp>
          <p:nvSpPr>
            <p:cNvPr id="142" name="Google Shape;142;p9"/>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43" name="Google Shape;143;p9"/>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44" name="Google Shape;144;p9"/>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45" name="Google Shape;145;p9"/>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46" name="Google Shape;146;p9"/>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47" name="Google Shape;147;p9"/>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48" name="Google Shape;148;p9"/>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49" name="Google Shape;149;p9"/>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50" name="Google Shape;150;p9"/>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51" name="Google Shape;151;p9"/>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52" name="Google Shape;152;p9"/>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53" name="Google Shape;153;p9"/>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sp>
        <p:nvSpPr>
          <p:cNvPr id="154" name="Google Shape;154;p9"/>
          <p:cNvSpPr txBox="1">
            <a:spLocks noGrp="1"/>
          </p:cNvSpPr>
          <p:nvPr>
            <p:ph type="body" idx="1"/>
          </p:nvPr>
        </p:nvSpPr>
        <p:spPr>
          <a:xfrm>
            <a:off x="1140400" y="5773467"/>
            <a:ext cx="9911200" cy="3736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800"/>
              <a:buNone/>
              <a:defRPr sz="2400"/>
            </a:lvl1pPr>
          </a:lstStyle>
          <a:p>
            <a:endParaRPr/>
          </a:p>
        </p:txBody>
      </p:sp>
      <p:sp>
        <p:nvSpPr>
          <p:cNvPr id="155" name="Google Shape;155;p9"/>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56" name="Google Shape;156;p9"/>
          <p:cNvSpPr/>
          <p:nvPr/>
        </p:nvSpPr>
        <p:spPr>
          <a:xfrm>
            <a:off x="5679984" y="6248742"/>
            <a:ext cx="832032" cy="609188"/>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accent1"/>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7"/>
        <p:cNvGrpSpPr/>
        <p:nvPr/>
      </p:nvGrpSpPr>
      <p:grpSpPr>
        <a:xfrm>
          <a:off x="0" y="0"/>
          <a:ext cx="0" cy="0"/>
          <a:chOff x="0" y="0"/>
          <a:chExt cx="0" cy="0"/>
        </a:xfrm>
      </p:grpSpPr>
      <p:grpSp>
        <p:nvGrpSpPr>
          <p:cNvPr id="158" name="Google Shape;158;p10"/>
          <p:cNvGrpSpPr/>
          <p:nvPr/>
        </p:nvGrpSpPr>
        <p:grpSpPr>
          <a:xfrm>
            <a:off x="-1308100" y="-3"/>
            <a:ext cx="15355125" cy="6857940"/>
            <a:chOff x="-981075" y="-3"/>
            <a:chExt cx="11516344" cy="5143455"/>
          </a:xfrm>
        </p:grpSpPr>
        <p:sp>
          <p:nvSpPr>
            <p:cNvPr id="159" name="Google Shape;159;p10"/>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60" name="Google Shape;160;p10"/>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61" name="Google Shape;161;p10"/>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62" name="Google Shape;162;p10"/>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63" name="Google Shape;163;p10"/>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64" name="Google Shape;164;p10"/>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65" name="Google Shape;165;p10"/>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66" name="Google Shape;166;p10"/>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67" name="Google Shape;167;p10"/>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68" name="Google Shape;168;p10"/>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69" name="Google Shape;169;p10"/>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70" name="Google Shape;170;p10"/>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sp>
        <p:nvSpPr>
          <p:cNvPr id="171" name="Google Shape;171;p10"/>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8800" y="1114667"/>
            <a:ext cx="8014000" cy="528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1038800" y="2004733"/>
            <a:ext cx="8014000" cy="38456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1pPr>
            <a:lvl2pPr marL="914400" lvl="1" indent="-330200" rtl="0">
              <a:lnSpc>
                <a:spcPct val="115000"/>
              </a:lnSpc>
              <a:spcBef>
                <a:spcPts val="80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2pPr>
            <a:lvl3pPr marL="1371600" lvl="2" indent="-330200" rtl="0">
              <a:lnSpc>
                <a:spcPct val="115000"/>
              </a:lnSpc>
              <a:spcBef>
                <a:spcPts val="800"/>
              </a:spcBef>
              <a:spcAft>
                <a:spcPts val="0"/>
              </a:spcAft>
              <a:buClr>
                <a:schemeClr val="dk2"/>
              </a:buClr>
              <a:buSzPts val="16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11307445" y="6333135"/>
            <a:ext cx="731600" cy="524800"/>
          </a:xfrm>
          <a:prstGeom prst="rect">
            <a:avLst/>
          </a:prstGeom>
          <a:noFill/>
          <a:ln>
            <a:noFill/>
          </a:ln>
        </p:spPr>
        <p:txBody>
          <a:bodyPr spcFirstLastPara="1" wrap="square" lIns="0" tIns="0" rIns="0" bIns="0" anchor="ctr" anchorCtr="0">
            <a:noAutofit/>
          </a:bodyPr>
          <a:lstStyle>
            <a:lvl1pPr lvl="0" algn="r" rtl="0">
              <a:buNone/>
              <a:defRPr sz="1733">
                <a:solidFill>
                  <a:schemeClr val="accent1"/>
                </a:solidFill>
                <a:latin typeface="Catamaran"/>
                <a:ea typeface="Catamaran"/>
                <a:cs typeface="Catamaran"/>
                <a:sym typeface="Catamaran"/>
              </a:defRPr>
            </a:lvl1pPr>
            <a:lvl2pPr lvl="1" algn="r" rtl="0">
              <a:buNone/>
              <a:defRPr sz="1733">
                <a:solidFill>
                  <a:schemeClr val="accent1"/>
                </a:solidFill>
                <a:latin typeface="Catamaran"/>
                <a:ea typeface="Catamaran"/>
                <a:cs typeface="Catamaran"/>
                <a:sym typeface="Catamaran"/>
              </a:defRPr>
            </a:lvl2pPr>
            <a:lvl3pPr lvl="2" algn="r" rtl="0">
              <a:buNone/>
              <a:defRPr sz="1733">
                <a:solidFill>
                  <a:schemeClr val="accent1"/>
                </a:solidFill>
                <a:latin typeface="Catamaran"/>
                <a:ea typeface="Catamaran"/>
                <a:cs typeface="Catamaran"/>
                <a:sym typeface="Catamaran"/>
              </a:defRPr>
            </a:lvl3pPr>
            <a:lvl4pPr lvl="3" algn="r" rtl="0">
              <a:buNone/>
              <a:defRPr sz="1733">
                <a:solidFill>
                  <a:schemeClr val="accent1"/>
                </a:solidFill>
                <a:latin typeface="Catamaran"/>
                <a:ea typeface="Catamaran"/>
                <a:cs typeface="Catamaran"/>
                <a:sym typeface="Catamaran"/>
              </a:defRPr>
            </a:lvl4pPr>
            <a:lvl5pPr lvl="4" algn="r" rtl="0">
              <a:buNone/>
              <a:defRPr sz="1733">
                <a:solidFill>
                  <a:schemeClr val="accent1"/>
                </a:solidFill>
                <a:latin typeface="Catamaran"/>
                <a:ea typeface="Catamaran"/>
                <a:cs typeface="Catamaran"/>
                <a:sym typeface="Catamaran"/>
              </a:defRPr>
            </a:lvl5pPr>
            <a:lvl6pPr lvl="5" algn="r" rtl="0">
              <a:buNone/>
              <a:defRPr sz="1733">
                <a:solidFill>
                  <a:schemeClr val="accent1"/>
                </a:solidFill>
                <a:latin typeface="Catamaran"/>
                <a:ea typeface="Catamaran"/>
                <a:cs typeface="Catamaran"/>
                <a:sym typeface="Catamaran"/>
              </a:defRPr>
            </a:lvl6pPr>
            <a:lvl7pPr lvl="6" algn="r" rtl="0">
              <a:buNone/>
              <a:defRPr sz="1733">
                <a:solidFill>
                  <a:schemeClr val="accent1"/>
                </a:solidFill>
                <a:latin typeface="Catamaran"/>
                <a:ea typeface="Catamaran"/>
                <a:cs typeface="Catamaran"/>
                <a:sym typeface="Catamaran"/>
              </a:defRPr>
            </a:lvl7pPr>
            <a:lvl8pPr lvl="7" algn="r" rtl="0">
              <a:buNone/>
              <a:defRPr sz="1733">
                <a:solidFill>
                  <a:schemeClr val="accent1"/>
                </a:solidFill>
                <a:latin typeface="Catamaran"/>
                <a:ea typeface="Catamaran"/>
                <a:cs typeface="Catamaran"/>
                <a:sym typeface="Catamaran"/>
              </a:defRPr>
            </a:lvl8pPr>
            <a:lvl9pPr lvl="8" algn="r" rtl="0">
              <a:buNone/>
              <a:defRPr sz="1733">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12" descr="Logo, company name&#10;&#10;Description automatically generated"/>
          <p:cNvPicPr preferRelativeResize="0"/>
          <p:nvPr/>
        </p:nvPicPr>
        <p:blipFill rotWithShape="1">
          <a:blip r:embed="rId3"/>
          <a:srcRect l="24984" r="24984"/>
          <a:stretch/>
        </p:blipFill>
        <p:spPr>
          <a:xfrm>
            <a:off x="5743967" y="467933"/>
            <a:ext cx="5513552" cy="6221265"/>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
        <p:nvSpPr>
          <p:cNvPr id="199" name="Google Shape;199;p12"/>
          <p:cNvSpPr txBox="1">
            <a:spLocks noGrp="1"/>
          </p:cNvSpPr>
          <p:nvPr>
            <p:ph type="ctrTitle"/>
          </p:nvPr>
        </p:nvSpPr>
        <p:spPr>
          <a:xfrm>
            <a:off x="937200" y="4333433"/>
            <a:ext cx="6606800" cy="1546400"/>
          </a:xfrm>
          <a:prstGeom prst="rect">
            <a:avLst/>
          </a:prstGeom>
        </p:spPr>
        <p:txBody>
          <a:bodyPr spcFirstLastPara="1" wrap="square" lIns="0" tIns="0" rIns="0" bIns="0" anchor="b" anchorCtr="0">
            <a:noAutofit/>
          </a:bodyPr>
          <a:lstStyle/>
          <a:p>
            <a:r>
              <a:rPr lang="en"/>
              <a:t>FamilyHub</a:t>
            </a:r>
            <a:br>
              <a:rPr lang="en"/>
            </a:br>
            <a:r>
              <a:rPr lang="en" sz="2800"/>
              <a:t>Team: We Tried</a:t>
            </a:r>
          </a:p>
        </p:txBody>
      </p:sp>
    </p:spTree>
    <p:extLst>
      <p:ext uri="{BB962C8B-B14F-4D97-AF65-F5344CB8AC3E}">
        <p14:creationId xmlns:p14="http://schemas.microsoft.com/office/powerpoint/2010/main" val="2213586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9"/>
          <p:cNvSpPr txBox="1">
            <a:spLocks noGrp="1"/>
          </p:cNvSpPr>
          <p:nvPr>
            <p:ph type="body" idx="1"/>
          </p:nvPr>
        </p:nvSpPr>
        <p:spPr>
          <a:xfrm>
            <a:off x="1038767" y="2351867"/>
            <a:ext cx="10345639" cy="3994235"/>
          </a:xfrm>
          <a:prstGeom prst="rect">
            <a:avLst/>
          </a:prstGeom>
        </p:spPr>
        <p:txBody>
          <a:bodyPr spcFirstLastPara="1" wrap="square" lIns="0" tIns="0" rIns="0" bIns="0" anchor="t" anchorCtr="0">
            <a:noAutofit/>
          </a:bodyPr>
          <a:lstStyle/>
          <a:p>
            <a:pPr marL="608965" indent="-422910">
              <a:lnSpc>
                <a:spcPct val="150000"/>
              </a:lnSpc>
            </a:pPr>
            <a:r>
              <a:rPr lang="en" sz="2650"/>
              <a:t>Message Board</a:t>
            </a:r>
            <a:endParaRPr lang="en-US"/>
          </a:p>
          <a:p>
            <a:pPr marL="608965" indent="-422910">
              <a:lnSpc>
                <a:spcPct val="150000"/>
              </a:lnSpc>
            </a:pPr>
            <a:r>
              <a:rPr lang="en" sz="2650"/>
              <a:t>Customization</a:t>
            </a:r>
          </a:p>
          <a:p>
            <a:pPr marL="608965" indent="-422910">
              <a:lnSpc>
                <a:spcPct val="150000"/>
              </a:lnSpc>
            </a:pPr>
            <a:r>
              <a:rPr lang="en" sz="2650"/>
              <a:t>Automatic Birthday Events</a:t>
            </a:r>
          </a:p>
          <a:p>
            <a:pPr marL="608965" indent="-422910">
              <a:lnSpc>
                <a:spcPct val="150000"/>
              </a:lnSpc>
            </a:pPr>
            <a:r>
              <a:rPr lang="en" sz="2650"/>
              <a:t>Family Group Invitations</a:t>
            </a:r>
          </a:p>
        </p:txBody>
      </p:sp>
      <p:sp>
        <p:nvSpPr>
          <p:cNvPr id="273" name="Google Shape;273;p19"/>
          <p:cNvSpPr txBox="1">
            <a:spLocks noGrp="1"/>
          </p:cNvSpPr>
          <p:nvPr>
            <p:ph type="title"/>
          </p:nvPr>
        </p:nvSpPr>
        <p:spPr>
          <a:xfrm>
            <a:off x="1038800" y="1114667"/>
            <a:ext cx="8014000" cy="528400"/>
          </a:xfrm>
          <a:prstGeom prst="rect">
            <a:avLst/>
          </a:prstGeom>
        </p:spPr>
        <p:txBody>
          <a:bodyPr spcFirstLastPara="1" wrap="square" lIns="0" tIns="0" rIns="0" bIns="0" anchor="ctr" anchorCtr="0">
            <a:noAutofit/>
          </a:bodyPr>
          <a:lstStyle/>
          <a:p>
            <a:r>
              <a:rPr lang="en"/>
              <a:t>What We Left Out</a:t>
            </a:r>
          </a:p>
        </p:txBody>
      </p:sp>
      <p:sp>
        <p:nvSpPr>
          <p:cNvPr id="275" name="Google Shape;275;p19"/>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pPr/>
              <a:t>10</a:t>
            </a:fld>
            <a:endParaRPr/>
          </a:p>
        </p:txBody>
      </p:sp>
      <p:sp>
        <p:nvSpPr>
          <p:cNvPr id="5" name="Google Shape;1009;p47">
            <a:extLst>
              <a:ext uri="{FF2B5EF4-FFF2-40B4-BE49-F238E27FC236}">
                <a16:creationId xmlns:a16="http://schemas.microsoft.com/office/drawing/2014/main" id="{D73705A8-549D-6BD8-5DE3-2C20F2A3DD0B}"/>
              </a:ext>
            </a:extLst>
          </p:cNvPr>
          <p:cNvSpPr/>
          <p:nvPr/>
        </p:nvSpPr>
        <p:spPr>
          <a:xfrm>
            <a:off x="111400" y="1139399"/>
            <a:ext cx="473733" cy="473705"/>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dk1"/>
          </a:solidFill>
          <a:ln>
            <a:noFill/>
          </a:ln>
        </p:spPr>
        <p:txBody>
          <a:bodyPr spcFirstLastPara="1" wrap="square" lIns="121900" tIns="121900" rIns="121900" bIns="121900" anchor="ctr" anchorCtr="0">
            <a:noAutofit/>
          </a:bodyPr>
          <a:lstStyle/>
          <a:p>
            <a:endParaRPr sz="2533">
              <a:solidFill>
                <a:schemeClr val="dk1"/>
              </a:solidFill>
            </a:endParaRPr>
          </a:p>
        </p:txBody>
      </p:sp>
    </p:spTree>
    <p:extLst>
      <p:ext uri="{BB962C8B-B14F-4D97-AF65-F5344CB8AC3E}">
        <p14:creationId xmlns:p14="http://schemas.microsoft.com/office/powerpoint/2010/main" val="364209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7441-E53B-FAF0-45C4-F3C5FCA7113D}"/>
              </a:ext>
            </a:extLst>
          </p:cNvPr>
          <p:cNvSpPr>
            <a:spLocks noGrp="1"/>
          </p:cNvSpPr>
          <p:nvPr>
            <p:ph type="title"/>
          </p:nvPr>
        </p:nvSpPr>
        <p:spPr/>
        <p:txBody>
          <a:bodyPr/>
          <a:lstStyle/>
          <a:p>
            <a:r>
              <a:rPr lang="en-US"/>
              <a:t>Development Process </a:t>
            </a:r>
          </a:p>
        </p:txBody>
      </p:sp>
      <p:sp>
        <p:nvSpPr>
          <p:cNvPr id="3" name="Text Placeholder 2">
            <a:extLst>
              <a:ext uri="{FF2B5EF4-FFF2-40B4-BE49-F238E27FC236}">
                <a16:creationId xmlns:a16="http://schemas.microsoft.com/office/drawing/2014/main" id="{FD21F20C-2816-75E4-A558-F8EAD54ED6AF}"/>
              </a:ext>
            </a:extLst>
          </p:cNvPr>
          <p:cNvSpPr>
            <a:spLocks noGrp="1"/>
          </p:cNvSpPr>
          <p:nvPr>
            <p:ph type="body" idx="1"/>
          </p:nvPr>
        </p:nvSpPr>
        <p:spPr/>
        <p:txBody>
          <a:bodyPr/>
          <a:lstStyle/>
          <a:p>
            <a:pPr marL="186055" indent="0">
              <a:buNone/>
            </a:pPr>
            <a:r>
              <a:rPr lang="en-US" sz="2650" b="1"/>
              <a:t>     </a:t>
            </a:r>
            <a:r>
              <a:rPr lang="en-US" sz="2650" b="1" u="sng"/>
              <a:t>Right</a:t>
            </a:r>
            <a:endParaRPr lang="en-US" b="1" u="sng"/>
          </a:p>
          <a:p>
            <a:pPr marL="608965" indent="-422910">
              <a:lnSpc>
                <a:spcPct val="114999"/>
              </a:lnSpc>
            </a:pPr>
            <a:r>
              <a:rPr lang="en-US" sz="2650"/>
              <a:t>GitHub</a:t>
            </a:r>
          </a:p>
          <a:p>
            <a:pPr marL="608965" indent="-422910">
              <a:lnSpc>
                <a:spcPct val="114999"/>
              </a:lnSpc>
            </a:pPr>
            <a:r>
              <a:rPr lang="en-US" sz="2650"/>
              <a:t>Discord</a:t>
            </a:r>
          </a:p>
          <a:p>
            <a:pPr marL="608965" indent="-422910">
              <a:lnSpc>
                <a:spcPct val="114999"/>
              </a:lnSpc>
            </a:pPr>
            <a:r>
              <a:rPr lang="en-US" sz="2650"/>
              <a:t>Meetings</a:t>
            </a:r>
          </a:p>
          <a:p>
            <a:pPr marL="608965" indent="-422910">
              <a:lnSpc>
                <a:spcPct val="114999"/>
              </a:lnSpc>
            </a:pPr>
            <a:r>
              <a:rPr lang="en-US" sz="2650"/>
              <a:t>No merge conflicts</a:t>
            </a:r>
          </a:p>
          <a:p>
            <a:pPr marL="608965" indent="-422910">
              <a:lnSpc>
                <a:spcPct val="114999"/>
              </a:lnSpc>
            </a:pPr>
            <a:r>
              <a:rPr lang="en-US" sz="2650"/>
              <a:t>Core features</a:t>
            </a:r>
          </a:p>
          <a:p>
            <a:pPr marL="608965" indent="-422910">
              <a:lnSpc>
                <a:spcPct val="114999"/>
              </a:lnSpc>
            </a:pPr>
            <a:r>
              <a:rPr lang="en-US" sz="2650"/>
              <a:t>Frontend and backend connection</a:t>
            </a:r>
          </a:p>
          <a:p>
            <a:pPr marL="608965" indent="-422910">
              <a:lnSpc>
                <a:spcPct val="114999"/>
              </a:lnSpc>
            </a:pPr>
            <a:endParaRPr lang="en-US" sz="2650"/>
          </a:p>
        </p:txBody>
      </p:sp>
      <p:sp>
        <p:nvSpPr>
          <p:cNvPr id="4" name="Text Placeholder 3">
            <a:extLst>
              <a:ext uri="{FF2B5EF4-FFF2-40B4-BE49-F238E27FC236}">
                <a16:creationId xmlns:a16="http://schemas.microsoft.com/office/drawing/2014/main" id="{4B57406C-45D8-DB92-5013-B40AEB0E5F23}"/>
              </a:ext>
            </a:extLst>
          </p:cNvPr>
          <p:cNvSpPr>
            <a:spLocks noGrp="1"/>
          </p:cNvSpPr>
          <p:nvPr>
            <p:ph type="body" idx="2"/>
          </p:nvPr>
        </p:nvSpPr>
        <p:spPr/>
        <p:txBody>
          <a:bodyPr/>
          <a:lstStyle/>
          <a:p>
            <a:pPr marL="186055" indent="0">
              <a:buNone/>
            </a:pPr>
            <a:r>
              <a:rPr lang="en-US" sz="2650" b="1"/>
              <a:t>     </a:t>
            </a:r>
            <a:r>
              <a:rPr lang="en-US" sz="2650" b="1" u="sng"/>
              <a:t>Wrong</a:t>
            </a:r>
            <a:endParaRPr lang="en-US" u="sng"/>
          </a:p>
          <a:p>
            <a:pPr marL="608965" indent="-422910">
              <a:lnSpc>
                <a:spcPct val="114999"/>
              </a:lnSpc>
            </a:pPr>
            <a:r>
              <a:rPr lang="en-US" sz="2650"/>
              <a:t>Time got in the way of quality and quantity</a:t>
            </a:r>
          </a:p>
          <a:p>
            <a:pPr marL="608965" indent="-422910">
              <a:lnSpc>
                <a:spcPct val="114999"/>
              </a:lnSpc>
            </a:pPr>
            <a:r>
              <a:rPr lang="en-US" sz="2650"/>
              <a:t>Library error messages</a:t>
            </a:r>
          </a:p>
          <a:p>
            <a:pPr marL="608965" indent="-422910">
              <a:lnSpc>
                <a:spcPct val="114999"/>
              </a:lnSpc>
            </a:pPr>
            <a:r>
              <a:rPr lang="en-US" sz="2650" err="1"/>
              <a:t>ToastUI</a:t>
            </a:r>
            <a:endParaRPr lang="en-US" sz="2650"/>
          </a:p>
          <a:p>
            <a:pPr marL="608965" indent="-422910">
              <a:lnSpc>
                <a:spcPct val="114999"/>
              </a:lnSpc>
            </a:pPr>
            <a:r>
              <a:rPr lang="en-US" sz="2650"/>
              <a:t>Recurring events</a:t>
            </a:r>
          </a:p>
          <a:p>
            <a:pPr marL="608965" indent="-422910">
              <a:lnSpc>
                <a:spcPct val="114999"/>
              </a:lnSpc>
            </a:pPr>
            <a:endParaRPr lang="en-US" sz="2650"/>
          </a:p>
        </p:txBody>
      </p:sp>
      <p:sp>
        <p:nvSpPr>
          <p:cNvPr id="5" name="Slide Number Placeholder 4">
            <a:extLst>
              <a:ext uri="{FF2B5EF4-FFF2-40B4-BE49-F238E27FC236}">
                <a16:creationId xmlns:a16="http://schemas.microsoft.com/office/drawing/2014/main" id="{09857597-3D39-C57F-1D37-487E7CA75F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lang="en"/>
          </a:p>
        </p:txBody>
      </p:sp>
      <p:sp>
        <p:nvSpPr>
          <p:cNvPr id="7" name="Google Shape;1071;p47">
            <a:extLst>
              <a:ext uri="{FF2B5EF4-FFF2-40B4-BE49-F238E27FC236}">
                <a16:creationId xmlns:a16="http://schemas.microsoft.com/office/drawing/2014/main" id="{B0D0FC94-6FD5-C965-9304-152A272C6ABB}"/>
              </a:ext>
            </a:extLst>
          </p:cNvPr>
          <p:cNvSpPr/>
          <p:nvPr/>
        </p:nvSpPr>
        <p:spPr>
          <a:xfrm>
            <a:off x="1116204" y="2003274"/>
            <a:ext cx="453279" cy="453307"/>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dk1"/>
          </a:solidFill>
          <a:ln>
            <a:noFill/>
          </a:ln>
        </p:spPr>
        <p:txBody>
          <a:bodyPr spcFirstLastPara="1" wrap="square" lIns="121900" tIns="121900" rIns="121900" bIns="121900" anchor="ctr" anchorCtr="0">
            <a:noAutofit/>
          </a:bodyPr>
          <a:lstStyle/>
          <a:p>
            <a:endParaRPr sz="2533">
              <a:solidFill>
                <a:schemeClr val="dk1"/>
              </a:solidFill>
            </a:endParaRPr>
          </a:p>
        </p:txBody>
      </p:sp>
      <p:sp>
        <p:nvSpPr>
          <p:cNvPr id="13" name="Google Shape;1073;p47">
            <a:extLst>
              <a:ext uri="{FF2B5EF4-FFF2-40B4-BE49-F238E27FC236}">
                <a16:creationId xmlns:a16="http://schemas.microsoft.com/office/drawing/2014/main" id="{5B9962C0-CF88-883C-56A9-5343C145DCD9}"/>
              </a:ext>
            </a:extLst>
          </p:cNvPr>
          <p:cNvSpPr/>
          <p:nvPr/>
        </p:nvSpPr>
        <p:spPr>
          <a:xfrm>
            <a:off x="5381625" y="2001239"/>
            <a:ext cx="457404" cy="457376"/>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chemeClr val="dk1"/>
          </a:solidFill>
          <a:ln>
            <a:noFill/>
          </a:ln>
        </p:spPr>
        <p:txBody>
          <a:bodyPr spcFirstLastPara="1" wrap="square" lIns="121900" tIns="121900" rIns="121900" bIns="121900" anchor="ctr" anchorCtr="0">
            <a:noAutofit/>
          </a:bodyPr>
          <a:lstStyle/>
          <a:p>
            <a:endParaRPr sz="2533">
              <a:solidFill>
                <a:schemeClr val="dk1"/>
              </a:solidFill>
            </a:endParaRPr>
          </a:p>
        </p:txBody>
      </p:sp>
    </p:spTree>
    <p:extLst>
      <p:ext uri="{BB962C8B-B14F-4D97-AF65-F5344CB8AC3E}">
        <p14:creationId xmlns:p14="http://schemas.microsoft.com/office/powerpoint/2010/main" val="3964427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C08C-0B14-4DEC-096C-B0A8DF855FE0}"/>
              </a:ext>
            </a:extLst>
          </p:cNvPr>
          <p:cNvSpPr>
            <a:spLocks noGrp="1"/>
          </p:cNvSpPr>
          <p:nvPr>
            <p:ph type="title"/>
          </p:nvPr>
        </p:nvSpPr>
        <p:spPr/>
        <p:txBody>
          <a:bodyPr/>
          <a:lstStyle/>
          <a:p>
            <a:r>
              <a:rPr lang="en-US"/>
              <a:t>What We Would Do Differently </a:t>
            </a:r>
          </a:p>
        </p:txBody>
      </p:sp>
      <p:sp>
        <p:nvSpPr>
          <p:cNvPr id="3" name="Text Placeholder 2">
            <a:extLst>
              <a:ext uri="{FF2B5EF4-FFF2-40B4-BE49-F238E27FC236}">
                <a16:creationId xmlns:a16="http://schemas.microsoft.com/office/drawing/2014/main" id="{E4F0E5D4-4B11-BB2F-9EA3-2CCE412262E6}"/>
              </a:ext>
            </a:extLst>
          </p:cNvPr>
          <p:cNvSpPr>
            <a:spLocks noGrp="1"/>
          </p:cNvSpPr>
          <p:nvPr>
            <p:ph type="body" idx="1"/>
          </p:nvPr>
        </p:nvSpPr>
        <p:spPr/>
        <p:txBody>
          <a:bodyPr/>
          <a:lstStyle/>
          <a:p>
            <a:pPr marL="608965" indent="-440055"/>
            <a:r>
              <a:rPr lang="en-US"/>
              <a:t>Set coding standards earlier </a:t>
            </a:r>
          </a:p>
          <a:p>
            <a:pPr marL="608965" indent="-440055">
              <a:lnSpc>
                <a:spcPct val="114999"/>
              </a:lnSpc>
            </a:pPr>
            <a:r>
              <a:rPr lang="en-US"/>
              <a:t>Research the calendar API more, look at alternatives</a:t>
            </a:r>
          </a:p>
          <a:p>
            <a:pPr marL="608965" indent="-440055">
              <a:lnSpc>
                <a:spcPct val="114999"/>
              </a:lnSpc>
            </a:pPr>
            <a:r>
              <a:rPr lang="en-US"/>
              <a:t>Focus on creating a secure system</a:t>
            </a:r>
          </a:p>
          <a:p>
            <a:pPr marL="608965" indent="-440055">
              <a:lnSpc>
                <a:spcPct val="114999"/>
              </a:lnSpc>
            </a:pPr>
            <a:endParaRPr lang="en-US"/>
          </a:p>
          <a:p>
            <a:pPr marL="608965" indent="-440055">
              <a:lnSpc>
                <a:spcPct val="114999"/>
              </a:lnSpc>
            </a:pPr>
            <a:endParaRPr lang="en-US"/>
          </a:p>
        </p:txBody>
      </p:sp>
      <p:sp>
        <p:nvSpPr>
          <p:cNvPr id="4" name="Slide Number Placeholder 3">
            <a:extLst>
              <a:ext uri="{FF2B5EF4-FFF2-40B4-BE49-F238E27FC236}">
                <a16:creationId xmlns:a16="http://schemas.microsoft.com/office/drawing/2014/main" id="{841555D3-B939-6A06-1DA4-B5BAA06F81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lang="en"/>
          </a:p>
        </p:txBody>
      </p:sp>
    </p:spTree>
    <p:extLst>
      <p:ext uri="{BB962C8B-B14F-4D97-AF65-F5344CB8AC3E}">
        <p14:creationId xmlns:p14="http://schemas.microsoft.com/office/powerpoint/2010/main" val="2546721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FE42-8732-AC6D-CCD8-6D78EAD1705A}"/>
              </a:ext>
            </a:extLst>
          </p:cNvPr>
          <p:cNvSpPr>
            <a:spLocks noGrp="1"/>
          </p:cNvSpPr>
          <p:nvPr>
            <p:ph type="title"/>
          </p:nvPr>
        </p:nvSpPr>
        <p:spPr/>
        <p:txBody>
          <a:bodyPr/>
          <a:lstStyle/>
          <a:p>
            <a:r>
              <a:rPr lang="en-US"/>
              <a:t>What We Learned</a:t>
            </a:r>
          </a:p>
        </p:txBody>
      </p:sp>
      <p:sp>
        <p:nvSpPr>
          <p:cNvPr id="3" name="Text Placeholder 2">
            <a:extLst>
              <a:ext uri="{FF2B5EF4-FFF2-40B4-BE49-F238E27FC236}">
                <a16:creationId xmlns:a16="http://schemas.microsoft.com/office/drawing/2014/main" id="{3B63ABCF-08CC-A61C-8025-11E47029C06E}"/>
              </a:ext>
            </a:extLst>
          </p:cNvPr>
          <p:cNvSpPr>
            <a:spLocks noGrp="1"/>
          </p:cNvSpPr>
          <p:nvPr>
            <p:ph type="body" idx="1"/>
          </p:nvPr>
        </p:nvSpPr>
        <p:spPr/>
        <p:txBody>
          <a:bodyPr/>
          <a:lstStyle/>
          <a:p>
            <a:pPr marL="608965" indent="-440055">
              <a:lnSpc>
                <a:spcPct val="150000"/>
              </a:lnSpc>
            </a:pPr>
            <a:r>
              <a:rPr lang="en-US"/>
              <a:t>Web Development</a:t>
            </a:r>
          </a:p>
          <a:p>
            <a:pPr marL="608965" indent="-440055">
              <a:lnSpc>
                <a:spcPct val="150000"/>
              </a:lnSpc>
            </a:pPr>
            <a:r>
              <a:rPr lang="en-US"/>
              <a:t>Security Scanning</a:t>
            </a:r>
          </a:p>
          <a:p>
            <a:pPr marL="608965" indent="-440055">
              <a:lnSpc>
                <a:spcPct val="150000"/>
              </a:lnSpc>
            </a:pPr>
            <a:r>
              <a:rPr lang="en-US"/>
              <a:t>CI/CD Pipeline</a:t>
            </a:r>
          </a:p>
        </p:txBody>
      </p:sp>
      <p:sp>
        <p:nvSpPr>
          <p:cNvPr id="4" name="Slide Number Placeholder 3">
            <a:extLst>
              <a:ext uri="{FF2B5EF4-FFF2-40B4-BE49-F238E27FC236}">
                <a16:creationId xmlns:a16="http://schemas.microsoft.com/office/drawing/2014/main" id="{B0946C06-44D2-7D95-776B-4E75525688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lang="en"/>
          </a:p>
        </p:txBody>
      </p:sp>
    </p:spTree>
    <p:extLst>
      <p:ext uri="{BB962C8B-B14F-4D97-AF65-F5344CB8AC3E}">
        <p14:creationId xmlns:p14="http://schemas.microsoft.com/office/powerpoint/2010/main" val="1592457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84FCC20-98F8-298C-6A8A-027DB80025AF}"/>
              </a:ext>
            </a:extLst>
          </p:cNvPr>
          <p:cNvSpPr>
            <a:spLocks noGrp="1"/>
          </p:cNvSpPr>
          <p:nvPr>
            <p:ph type="body" idx="1"/>
          </p:nvPr>
        </p:nvSpPr>
        <p:spPr>
          <a:xfrm>
            <a:off x="3310986" y="317596"/>
            <a:ext cx="5583262" cy="6118398"/>
          </a:xfrm>
        </p:spPr>
        <p:txBody>
          <a:bodyPr/>
          <a:lstStyle/>
          <a:p>
            <a:pPr marL="168910" indent="0">
              <a:buNone/>
            </a:pPr>
            <a:r>
              <a:rPr lang="en-US" sz="2800"/>
              <a:t>Family is not an important thing.</a:t>
            </a:r>
            <a:endParaRPr lang="en-US"/>
          </a:p>
          <a:p>
            <a:pPr marL="168910" indent="0">
              <a:lnSpc>
                <a:spcPct val="114999"/>
              </a:lnSpc>
              <a:buNone/>
            </a:pPr>
            <a:r>
              <a:rPr lang="en-US" sz="2800"/>
              <a:t>It's everything.</a:t>
            </a:r>
            <a:endParaRPr lang="en-US"/>
          </a:p>
          <a:p>
            <a:pPr marL="168910" indent="0">
              <a:lnSpc>
                <a:spcPct val="114999"/>
              </a:lnSpc>
              <a:buNone/>
            </a:pPr>
            <a:r>
              <a:rPr lang="en-US" sz="2000"/>
              <a:t>Michael J. Fox</a:t>
            </a:r>
          </a:p>
        </p:txBody>
      </p:sp>
      <p:sp>
        <p:nvSpPr>
          <p:cNvPr id="4" name="Slide Number Placeholder 3">
            <a:extLst>
              <a:ext uri="{FF2B5EF4-FFF2-40B4-BE49-F238E27FC236}">
                <a16:creationId xmlns:a16="http://schemas.microsoft.com/office/drawing/2014/main" id="{3A965D50-0234-61AD-733B-B2E9E51020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lang="en"/>
          </a:p>
        </p:txBody>
      </p:sp>
    </p:spTree>
    <p:extLst>
      <p:ext uri="{BB962C8B-B14F-4D97-AF65-F5344CB8AC3E}">
        <p14:creationId xmlns:p14="http://schemas.microsoft.com/office/powerpoint/2010/main" val="4082659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8"/>
          <p:cNvSpPr txBox="1">
            <a:spLocks noGrp="1"/>
          </p:cNvSpPr>
          <p:nvPr>
            <p:ph type="ctrTitle" idx="4294967295"/>
          </p:nvPr>
        </p:nvSpPr>
        <p:spPr>
          <a:xfrm>
            <a:off x="3110" y="918233"/>
            <a:ext cx="12193766" cy="2636442"/>
          </a:xfrm>
          <a:prstGeom prst="rect">
            <a:avLst/>
          </a:prstGeom>
        </p:spPr>
        <p:txBody>
          <a:bodyPr spcFirstLastPara="1" wrap="square" lIns="0" tIns="0" rIns="0" bIns="0" anchor="t" anchorCtr="0">
            <a:noAutofit/>
          </a:bodyPr>
          <a:lstStyle/>
          <a:p>
            <a:pPr algn="ctr"/>
            <a:r>
              <a:rPr lang="en" sz="9600">
                <a:solidFill>
                  <a:schemeClr val="lt1"/>
                </a:solidFill>
              </a:rPr>
              <a:t>Thank You!</a:t>
            </a:r>
            <a:endParaRPr lang="en-US"/>
          </a:p>
        </p:txBody>
      </p:sp>
      <p:sp>
        <p:nvSpPr>
          <p:cNvPr id="253" name="Google Shape;253;p18"/>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solidFill>
                  <a:schemeClr val="lt1"/>
                </a:solidFill>
              </a:rPr>
              <a:pPr/>
              <a:t>15</a:t>
            </a:fld>
            <a:endParaRPr>
              <a:solidFill>
                <a:schemeClr val="lt1"/>
              </a:solidFill>
            </a:endParaRPr>
          </a:p>
        </p:txBody>
      </p:sp>
      <p:sp>
        <p:nvSpPr>
          <p:cNvPr id="254" name="Google Shape;254;p18"/>
          <p:cNvSpPr/>
          <p:nvPr/>
        </p:nvSpPr>
        <p:spPr>
          <a:xfrm>
            <a:off x="2396428" y="2228603"/>
            <a:ext cx="7758991" cy="4629403"/>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1"/>
          </a:solidFill>
          <a:ln>
            <a:noFill/>
          </a:ln>
          <a:effectLst>
            <a:outerShdw blurRad="428625" dist="95250" dir="16200000" algn="bl" rotWithShape="0">
              <a:schemeClr val="dk1">
                <a:alpha val="25000"/>
              </a:schemeClr>
            </a:outerShdw>
          </a:effectLst>
        </p:spPr>
        <p:txBody>
          <a:bodyPr spcFirstLastPara="1" wrap="square" lIns="60933" tIns="60933" rIns="60933" bIns="60933" anchor="ctr" anchorCtr="0">
            <a:noAutofit/>
          </a:bodyPr>
          <a:lstStyle/>
          <a:p>
            <a:pPr>
              <a:buSzPts val="1800"/>
            </a:pPr>
            <a:endParaRPr sz="2400">
              <a:latin typeface="Calibri"/>
              <a:ea typeface="Calibri"/>
              <a:cs typeface="Calibri"/>
              <a:sym typeface="Calibri"/>
            </a:endParaRPr>
          </a:p>
        </p:txBody>
      </p:sp>
      <p:pic>
        <p:nvPicPr>
          <p:cNvPr id="2" name="Picture 2" descr="Logo, company name&#10;&#10;Description automatically generated">
            <a:extLst>
              <a:ext uri="{FF2B5EF4-FFF2-40B4-BE49-F238E27FC236}">
                <a16:creationId xmlns:a16="http://schemas.microsoft.com/office/drawing/2014/main" id="{95377D16-3AE2-D4BB-D8AF-B9493750E8BF}"/>
              </a:ext>
            </a:extLst>
          </p:cNvPr>
          <p:cNvPicPr>
            <a:picLocks noChangeAspect="1"/>
          </p:cNvPicPr>
          <p:nvPr/>
        </p:nvPicPr>
        <p:blipFill rotWithShape="1">
          <a:blip r:embed="rId3"/>
          <a:srcRect l="10787" t="13584" r="10144" b="16957"/>
          <a:stretch/>
        </p:blipFill>
        <p:spPr>
          <a:xfrm>
            <a:off x="3748506" y="3297613"/>
            <a:ext cx="5053513" cy="3450251"/>
          </a:xfrm>
          <a:prstGeom prst="rect">
            <a:avLst/>
          </a:prstGeom>
        </p:spPr>
      </p:pic>
    </p:spTree>
    <p:extLst>
      <p:ext uri="{BB962C8B-B14F-4D97-AF65-F5344CB8AC3E}">
        <p14:creationId xmlns:p14="http://schemas.microsoft.com/office/powerpoint/2010/main" val="374236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62D1-B642-D8D9-83C2-4B767CE0BD08}"/>
              </a:ext>
            </a:extLst>
          </p:cNvPr>
          <p:cNvSpPr>
            <a:spLocks noGrp="1"/>
          </p:cNvSpPr>
          <p:nvPr>
            <p:ph type="title"/>
          </p:nvPr>
        </p:nvSpPr>
        <p:spPr/>
        <p:txBody>
          <a:bodyPr/>
          <a:lstStyle/>
          <a:p>
            <a:r>
              <a:rPr lang="en-US"/>
              <a:t>Core Features</a:t>
            </a:r>
          </a:p>
        </p:txBody>
      </p:sp>
      <p:sp>
        <p:nvSpPr>
          <p:cNvPr id="3" name="Subtitle 2">
            <a:extLst>
              <a:ext uri="{FF2B5EF4-FFF2-40B4-BE49-F238E27FC236}">
                <a16:creationId xmlns:a16="http://schemas.microsoft.com/office/drawing/2014/main" id="{DB06E7F3-745E-9635-386D-94470A0C6A7A}"/>
              </a:ext>
            </a:extLst>
          </p:cNvPr>
          <p:cNvSpPr>
            <a:spLocks noGrp="1"/>
          </p:cNvSpPr>
          <p:nvPr>
            <p:ph type="body" idx="1"/>
          </p:nvPr>
        </p:nvSpPr>
        <p:spPr>
          <a:xfrm>
            <a:off x="1038800" y="2004733"/>
            <a:ext cx="6743621" cy="4358000"/>
          </a:xfrm>
        </p:spPr>
        <p:txBody>
          <a:bodyPr/>
          <a:lstStyle/>
          <a:p>
            <a:pPr marL="608965" indent="-422910">
              <a:lnSpc>
                <a:spcPct val="200000"/>
              </a:lnSpc>
            </a:pPr>
            <a:r>
              <a:rPr lang="en-US"/>
              <a:t>Shared Calendar</a:t>
            </a:r>
          </a:p>
          <a:p>
            <a:pPr marL="608965" indent="-422910">
              <a:lnSpc>
                <a:spcPct val="200000"/>
              </a:lnSpc>
            </a:pPr>
            <a:r>
              <a:rPr lang="en-US"/>
              <a:t>Individual Profiles</a:t>
            </a:r>
          </a:p>
          <a:p>
            <a:pPr marL="608965" indent="-422910">
              <a:lnSpc>
                <a:spcPct val="200000"/>
              </a:lnSpc>
            </a:pPr>
            <a:r>
              <a:rPr lang="en-US"/>
              <a:t>Family Groups</a:t>
            </a:r>
          </a:p>
        </p:txBody>
      </p:sp>
    </p:spTree>
    <p:extLst>
      <p:ext uri="{BB962C8B-B14F-4D97-AF65-F5344CB8AC3E}">
        <p14:creationId xmlns:p14="http://schemas.microsoft.com/office/powerpoint/2010/main" val="85309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xfrm>
            <a:off x="3073533" y="3845837"/>
            <a:ext cx="7748000" cy="634400"/>
          </a:xfrm>
          <a:prstGeom prst="rect">
            <a:avLst/>
          </a:prstGeom>
        </p:spPr>
        <p:txBody>
          <a:bodyPr spcFirstLastPara="1" wrap="square" lIns="0" tIns="0" rIns="0" bIns="0" anchor="ctr" anchorCtr="0">
            <a:noAutofit/>
          </a:bodyPr>
          <a:lstStyle/>
          <a:p>
            <a:r>
              <a:rPr lang="en"/>
              <a:t>DEMO</a:t>
            </a:r>
            <a:endParaRPr lang="en-US"/>
          </a:p>
        </p:txBody>
      </p:sp>
      <p:sp>
        <p:nvSpPr>
          <p:cNvPr id="227" name="Google Shape;227;p15"/>
          <p:cNvSpPr txBox="1">
            <a:spLocks noGrp="1"/>
          </p:cNvSpPr>
          <p:nvPr>
            <p:ph type="subTitle" idx="1"/>
          </p:nvPr>
        </p:nvSpPr>
        <p:spPr>
          <a:xfrm>
            <a:off x="3073533" y="4513915"/>
            <a:ext cx="7748000" cy="547600"/>
          </a:xfrm>
          <a:prstGeom prst="rect">
            <a:avLst/>
          </a:prstGeom>
        </p:spPr>
        <p:txBody>
          <a:bodyPr spcFirstLastPara="1" wrap="square" lIns="0" tIns="0" rIns="0" bIns="0" anchor="t" anchorCtr="0">
            <a:noAutofit/>
          </a:bodyPr>
          <a:lstStyle/>
          <a:p>
            <a:pPr marL="0" indent="0">
              <a:spcAft>
                <a:spcPts val="1067"/>
              </a:spcAft>
            </a:pPr>
            <a:endParaRPr lang="en"/>
          </a:p>
        </p:txBody>
      </p:sp>
      <p:sp>
        <p:nvSpPr>
          <p:cNvPr id="228" name="Google Shape;228;p15"/>
          <p:cNvSpPr txBox="1"/>
          <p:nvPr/>
        </p:nvSpPr>
        <p:spPr>
          <a:xfrm>
            <a:off x="103467" y="2935100"/>
            <a:ext cx="2672000" cy="2935200"/>
          </a:xfrm>
          <a:prstGeom prst="rect">
            <a:avLst/>
          </a:prstGeom>
          <a:noFill/>
          <a:ln>
            <a:noFill/>
          </a:ln>
        </p:spPr>
        <p:txBody>
          <a:bodyPr spcFirstLastPara="1" wrap="square" lIns="121900" tIns="121900" rIns="121900" bIns="121900" anchor="ctr" anchorCtr="0">
            <a:noAutofit/>
          </a:bodyPr>
          <a:lstStyle/>
          <a:p>
            <a:pPr algn="ctr">
              <a:lnSpc>
                <a:spcPct val="90000"/>
              </a:lnSpc>
            </a:pPr>
            <a:endParaRPr lang="en" sz="12800" b="1">
              <a:solidFill>
                <a:schemeClr val="lt1"/>
              </a:solidFill>
              <a:latin typeface="Catamaran"/>
              <a:ea typeface="Catamaran"/>
              <a:cs typeface="Catamaran"/>
            </a:endParaRPr>
          </a:p>
        </p:txBody>
      </p:sp>
    </p:spTree>
    <p:extLst>
      <p:ext uri="{BB962C8B-B14F-4D97-AF65-F5344CB8AC3E}">
        <p14:creationId xmlns:p14="http://schemas.microsoft.com/office/powerpoint/2010/main" val="923406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9"/>
          <p:cNvSpPr txBox="1">
            <a:spLocks noGrp="1"/>
          </p:cNvSpPr>
          <p:nvPr>
            <p:ph type="body" idx="1"/>
          </p:nvPr>
        </p:nvSpPr>
        <p:spPr>
          <a:xfrm>
            <a:off x="980789" y="3271237"/>
            <a:ext cx="3744400" cy="4010800"/>
          </a:xfrm>
          <a:prstGeom prst="rect">
            <a:avLst/>
          </a:prstGeom>
        </p:spPr>
        <p:txBody>
          <a:bodyPr spcFirstLastPara="1" wrap="square" lIns="0" tIns="0" rIns="0" bIns="0" anchor="t" anchorCtr="0">
            <a:noAutofit/>
          </a:bodyPr>
          <a:lstStyle/>
          <a:p>
            <a:pPr marL="0" indent="0">
              <a:buNone/>
            </a:pPr>
            <a:r>
              <a:rPr lang="en" sz="2650" b="1"/>
              <a:t>Client</a:t>
            </a:r>
            <a:endParaRPr b="1"/>
          </a:p>
          <a:p>
            <a:pPr marL="608965" indent="-422910">
              <a:lnSpc>
                <a:spcPct val="114999"/>
              </a:lnSpc>
            </a:pPr>
            <a:r>
              <a:rPr lang="en" sz="2650"/>
              <a:t>React</a:t>
            </a:r>
            <a:endParaRPr lang="en-US" sz="2650"/>
          </a:p>
          <a:p>
            <a:pPr marL="608965" indent="-422910">
              <a:lnSpc>
                <a:spcPct val="114999"/>
              </a:lnSpc>
            </a:pPr>
            <a:r>
              <a:rPr lang="en-US" sz="2650"/>
              <a:t>Vite</a:t>
            </a:r>
          </a:p>
          <a:p>
            <a:pPr marL="608965" indent="-422910">
              <a:lnSpc>
                <a:spcPct val="114999"/>
              </a:lnSpc>
            </a:pPr>
            <a:r>
              <a:rPr lang="en-US" sz="2650"/>
              <a:t>Toast UI</a:t>
            </a:r>
          </a:p>
          <a:p>
            <a:pPr marL="608965" indent="-422910">
              <a:lnSpc>
                <a:spcPct val="114999"/>
              </a:lnSpc>
            </a:pPr>
            <a:r>
              <a:rPr lang="en-US" sz="2650"/>
              <a:t>Next UI</a:t>
            </a:r>
          </a:p>
          <a:p>
            <a:pPr marL="608965" indent="-422910">
              <a:lnSpc>
                <a:spcPct val="114999"/>
              </a:lnSpc>
            </a:pPr>
            <a:endParaRPr lang="en-US" sz="2650"/>
          </a:p>
        </p:txBody>
      </p:sp>
      <p:sp>
        <p:nvSpPr>
          <p:cNvPr id="273" name="Google Shape;273;p19"/>
          <p:cNvSpPr txBox="1">
            <a:spLocks noGrp="1"/>
          </p:cNvSpPr>
          <p:nvPr>
            <p:ph type="title"/>
          </p:nvPr>
        </p:nvSpPr>
        <p:spPr>
          <a:xfrm>
            <a:off x="1038800" y="1114667"/>
            <a:ext cx="8014000" cy="528400"/>
          </a:xfrm>
          <a:prstGeom prst="rect">
            <a:avLst/>
          </a:prstGeom>
        </p:spPr>
        <p:txBody>
          <a:bodyPr spcFirstLastPara="1" wrap="square" lIns="0" tIns="0" rIns="0" bIns="0" anchor="ctr" anchorCtr="0">
            <a:noAutofit/>
          </a:bodyPr>
          <a:lstStyle/>
          <a:p>
            <a:r>
              <a:rPr lang="en"/>
              <a:t>Two-Tier Architecture</a:t>
            </a:r>
            <a:endParaRPr lang="en-US"/>
          </a:p>
        </p:txBody>
      </p:sp>
      <p:sp>
        <p:nvSpPr>
          <p:cNvPr id="274" name="Google Shape;274;p19"/>
          <p:cNvSpPr txBox="1">
            <a:spLocks noGrp="1"/>
          </p:cNvSpPr>
          <p:nvPr>
            <p:ph type="body" idx="2"/>
          </p:nvPr>
        </p:nvSpPr>
        <p:spPr>
          <a:xfrm>
            <a:off x="5250425" y="3271237"/>
            <a:ext cx="3744400" cy="4010800"/>
          </a:xfrm>
          <a:prstGeom prst="rect">
            <a:avLst/>
          </a:prstGeom>
        </p:spPr>
        <p:txBody>
          <a:bodyPr spcFirstLastPara="1" wrap="square" lIns="0" tIns="0" rIns="0" bIns="0" anchor="t" anchorCtr="0">
            <a:noAutofit/>
          </a:bodyPr>
          <a:lstStyle/>
          <a:p>
            <a:pPr marL="0" indent="0">
              <a:buNone/>
            </a:pPr>
            <a:r>
              <a:rPr lang="en" sz="2650" b="1"/>
              <a:t>Server </a:t>
            </a:r>
            <a:endParaRPr b="1"/>
          </a:p>
          <a:p>
            <a:pPr marL="608965" indent="-422910">
              <a:lnSpc>
                <a:spcPct val="114999"/>
              </a:lnSpc>
            </a:pPr>
            <a:r>
              <a:rPr lang="en" sz="2650"/>
              <a:t>Node JS</a:t>
            </a:r>
            <a:endParaRPr lang="en-US" sz="2650"/>
          </a:p>
          <a:p>
            <a:pPr marL="608965" indent="-422910">
              <a:lnSpc>
                <a:spcPct val="114999"/>
              </a:lnSpc>
            </a:pPr>
            <a:r>
              <a:rPr lang="en-US" sz="2650"/>
              <a:t>Express JS</a:t>
            </a:r>
          </a:p>
          <a:p>
            <a:pPr marL="608965" indent="-422910">
              <a:lnSpc>
                <a:spcPct val="114999"/>
              </a:lnSpc>
            </a:pPr>
            <a:r>
              <a:rPr lang="en-US" sz="2650"/>
              <a:t>MongoDB</a:t>
            </a:r>
          </a:p>
          <a:p>
            <a:pPr marL="608965" indent="-422910">
              <a:lnSpc>
                <a:spcPct val="114999"/>
              </a:lnSpc>
            </a:pPr>
            <a:r>
              <a:rPr lang="en-US" sz="2650"/>
              <a:t>Mongoose</a:t>
            </a:r>
          </a:p>
        </p:txBody>
      </p:sp>
      <p:sp>
        <p:nvSpPr>
          <p:cNvPr id="275" name="Google Shape;275;p19"/>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pPr/>
              <a:t>4</a:t>
            </a:fld>
            <a:endParaRPr/>
          </a:p>
        </p:txBody>
      </p:sp>
      <p:sp>
        <p:nvSpPr>
          <p:cNvPr id="6" name="Google Shape;272;p19">
            <a:extLst>
              <a:ext uri="{FF2B5EF4-FFF2-40B4-BE49-F238E27FC236}">
                <a16:creationId xmlns:a16="http://schemas.microsoft.com/office/drawing/2014/main" id="{4BF41F47-263B-6C7B-FA64-0EA58DF7B8E8}"/>
              </a:ext>
            </a:extLst>
          </p:cNvPr>
          <p:cNvSpPr txBox="1">
            <a:spLocks/>
          </p:cNvSpPr>
          <p:nvPr/>
        </p:nvSpPr>
        <p:spPr>
          <a:xfrm>
            <a:off x="984103" y="2164681"/>
            <a:ext cx="9964639" cy="581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0"/>
              </a:spcBef>
              <a:spcAft>
                <a:spcPts val="0"/>
              </a:spcAft>
              <a:buClr>
                <a:schemeClr val="accent5"/>
              </a:buClr>
              <a:buSzPts val="1400"/>
              <a:buFont typeface="Catamaran Thin"/>
              <a:buChar char="⬢"/>
              <a:defRPr sz="2667" b="0" i="0" u="none" strike="noStrike" cap="none">
                <a:solidFill>
                  <a:schemeClr val="dk1"/>
                </a:solidFill>
                <a:latin typeface="Catamaran Thin"/>
                <a:ea typeface="Catamaran Thin"/>
                <a:cs typeface="Catamaran Thin"/>
                <a:sym typeface="Catamaran Thin"/>
              </a:defRPr>
            </a:lvl1pPr>
            <a:lvl2pPr marL="1219170" marR="0" lvl="1" indent="-423323" algn="l" rtl="0">
              <a:lnSpc>
                <a:spcPct val="115000"/>
              </a:lnSpc>
              <a:spcBef>
                <a:spcPts val="1067"/>
              </a:spcBef>
              <a:spcAft>
                <a:spcPts val="0"/>
              </a:spcAft>
              <a:buClr>
                <a:schemeClr val="accent5"/>
              </a:buClr>
              <a:buSzPts val="1400"/>
              <a:buFont typeface="Catamaran Thin"/>
              <a:buChar char="⬡"/>
              <a:defRPr sz="2667" b="0" i="0" u="none" strike="noStrike" cap="none">
                <a:solidFill>
                  <a:schemeClr val="dk1"/>
                </a:solidFill>
                <a:latin typeface="Catamaran Thin"/>
                <a:ea typeface="Catamaran Thin"/>
                <a:cs typeface="Catamaran Thin"/>
                <a:sym typeface="Catamaran Thin"/>
              </a:defRPr>
            </a:lvl2pPr>
            <a:lvl3pPr marL="1828754" marR="0" lvl="2" indent="-423323" algn="l" rtl="0">
              <a:lnSpc>
                <a:spcPct val="115000"/>
              </a:lnSpc>
              <a:spcBef>
                <a:spcPts val="1067"/>
              </a:spcBef>
              <a:spcAft>
                <a:spcPts val="0"/>
              </a:spcAft>
              <a:buClr>
                <a:schemeClr val="dk2"/>
              </a:buClr>
              <a:buSzPts val="1400"/>
              <a:buFont typeface="Catamaran Thin"/>
              <a:buChar char="⬡"/>
              <a:defRPr sz="2667" b="0" i="0" u="none" strike="noStrike" cap="none">
                <a:solidFill>
                  <a:schemeClr val="dk1"/>
                </a:solidFill>
                <a:latin typeface="Catamaran Thin"/>
                <a:ea typeface="Catamaran Thin"/>
                <a:cs typeface="Catamaran Thin"/>
                <a:sym typeface="Catamaran Thin"/>
              </a:defRPr>
            </a:lvl3pPr>
            <a:lvl4pPr marL="2438339" marR="0" lvl="3" indent="-474121" algn="l" rtl="0">
              <a:lnSpc>
                <a:spcPct val="115000"/>
              </a:lnSpc>
              <a:spcBef>
                <a:spcPts val="1067"/>
              </a:spcBef>
              <a:spcAft>
                <a:spcPts val="0"/>
              </a:spcAft>
              <a:buClr>
                <a:schemeClr val="dk1"/>
              </a:buClr>
              <a:buSzPts val="2000"/>
              <a:buFont typeface="Catamaran Thin"/>
              <a:buChar char="●"/>
              <a:defRPr sz="2667" b="0" i="0" u="none" strike="noStrike" cap="none">
                <a:solidFill>
                  <a:schemeClr val="dk1"/>
                </a:solidFill>
                <a:latin typeface="Catamaran Thin"/>
                <a:ea typeface="Catamaran Thin"/>
                <a:cs typeface="Catamaran Thin"/>
                <a:sym typeface="Catamaran Thin"/>
              </a:defRPr>
            </a:lvl4pPr>
            <a:lvl5pPr marL="3047924" marR="0" lvl="4" indent="-474121" algn="l" rtl="0">
              <a:lnSpc>
                <a:spcPct val="115000"/>
              </a:lnSpc>
              <a:spcBef>
                <a:spcPts val="1067"/>
              </a:spcBef>
              <a:spcAft>
                <a:spcPts val="0"/>
              </a:spcAft>
              <a:buClr>
                <a:schemeClr val="dk1"/>
              </a:buClr>
              <a:buSzPts val="2000"/>
              <a:buFont typeface="Catamaran Thin"/>
              <a:buChar char="○"/>
              <a:defRPr sz="2667" b="0" i="0" u="none" strike="noStrike" cap="none">
                <a:solidFill>
                  <a:schemeClr val="dk1"/>
                </a:solidFill>
                <a:latin typeface="Catamaran Thin"/>
                <a:ea typeface="Catamaran Thin"/>
                <a:cs typeface="Catamaran Thin"/>
                <a:sym typeface="Catamaran Thin"/>
              </a:defRPr>
            </a:lvl5pPr>
            <a:lvl6pPr marL="3657509" marR="0" lvl="5" indent="-474121" algn="l" rtl="0">
              <a:lnSpc>
                <a:spcPct val="115000"/>
              </a:lnSpc>
              <a:spcBef>
                <a:spcPts val="1067"/>
              </a:spcBef>
              <a:spcAft>
                <a:spcPts val="0"/>
              </a:spcAft>
              <a:buClr>
                <a:schemeClr val="dk1"/>
              </a:buClr>
              <a:buSzPts val="2000"/>
              <a:buFont typeface="Catamaran Thin"/>
              <a:buChar char="■"/>
              <a:defRPr sz="2667" b="0" i="0" u="none" strike="noStrike" cap="none">
                <a:solidFill>
                  <a:schemeClr val="dk1"/>
                </a:solidFill>
                <a:latin typeface="Catamaran Thin"/>
                <a:ea typeface="Catamaran Thin"/>
                <a:cs typeface="Catamaran Thin"/>
                <a:sym typeface="Catamaran Thin"/>
              </a:defRPr>
            </a:lvl6pPr>
            <a:lvl7pPr marL="4267093" marR="0" lvl="6" indent="-474121" algn="l" rtl="0">
              <a:lnSpc>
                <a:spcPct val="115000"/>
              </a:lnSpc>
              <a:spcBef>
                <a:spcPts val="1067"/>
              </a:spcBef>
              <a:spcAft>
                <a:spcPts val="0"/>
              </a:spcAft>
              <a:buClr>
                <a:schemeClr val="dk1"/>
              </a:buClr>
              <a:buSzPts val="2000"/>
              <a:buFont typeface="Catamaran Thin"/>
              <a:buChar char="●"/>
              <a:defRPr sz="2667" b="0" i="0" u="none" strike="noStrike" cap="none">
                <a:solidFill>
                  <a:schemeClr val="dk1"/>
                </a:solidFill>
                <a:latin typeface="Catamaran Thin"/>
                <a:ea typeface="Catamaran Thin"/>
                <a:cs typeface="Catamaran Thin"/>
                <a:sym typeface="Catamaran Thin"/>
              </a:defRPr>
            </a:lvl7pPr>
            <a:lvl8pPr marL="4876678" marR="0" lvl="7" indent="-474121" algn="l" rtl="0">
              <a:lnSpc>
                <a:spcPct val="115000"/>
              </a:lnSpc>
              <a:spcBef>
                <a:spcPts val="1067"/>
              </a:spcBef>
              <a:spcAft>
                <a:spcPts val="0"/>
              </a:spcAft>
              <a:buClr>
                <a:schemeClr val="dk1"/>
              </a:buClr>
              <a:buSzPts val="2000"/>
              <a:buFont typeface="Catamaran Thin"/>
              <a:buChar char="○"/>
              <a:defRPr sz="2667" b="0" i="0" u="none" strike="noStrike" cap="none">
                <a:solidFill>
                  <a:schemeClr val="dk1"/>
                </a:solidFill>
                <a:latin typeface="Catamaran Thin"/>
                <a:ea typeface="Catamaran Thin"/>
                <a:cs typeface="Catamaran Thin"/>
                <a:sym typeface="Catamaran Thin"/>
              </a:defRPr>
            </a:lvl8pPr>
            <a:lvl9pPr marL="5486263" marR="0" lvl="8" indent="-474121" algn="l" rtl="0">
              <a:lnSpc>
                <a:spcPct val="115000"/>
              </a:lnSpc>
              <a:spcBef>
                <a:spcPts val="1067"/>
              </a:spcBef>
              <a:spcAft>
                <a:spcPts val="1067"/>
              </a:spcAft>
              <a:buClr>
                <a:schemeClr val="dk1"/>
              </a:buClr>
              <a:buSzPts val="2000"/>
              <a:buFont typeface="Catamaran Thin"/>
              <a:buChar char="■"/>
              <a:defRPr sz="2667" b="0" i="0" u="none" strike="noStrike" cap="none">
                <a:solidFill>
                  <a:schemeClr val="dk1"/>
                </a:solidFill>
                <a:latin typeface="Catamaran Thin"/>
                <a:ea typeface="Catamaran Thin"/>
                <a:cs typeface="Catamaran Thin"/>
                <a:sym typeface="Catamaran Thin"/>
              </a:defRPr>
            </a:lvl9pPr>
          </a:lstStyle>
          <a:p>
            <a:pPr marL="0" indent="0">
              <a:buNone/>
            </a:pPr>
            <a:r>
              <a:rPr lang="en-US" sz="2650" b="1" kern="0"/>
              <a:t>MERN Stack: </a:t>
            </a:r>
            <a:r>
              <a:rPr lang="en" sz="2650" kern="0"/>
              <a:t>MongoDB, Express.js, React, and Node.js</a:t>
            </a:r>
            <a:endParaRPr lang="en-US" b="1" kern="0"/>
          </a:p>
        </p:txBody>
      </p:sp>
      <p:pic>
        <p:nvPicPr>
          <p:cNvPr id="2" name="Picture 2">
            <a:extLst>
              <a:ext uri="{FF2B5EF4-FFF2-40B4-BE49-F238E27FC236}">
                <a16:creationId xmlns:a16="http://schemas.microsoft.com/office/drawing/2014/main" id="{4FAA80E6-85EB-0ABE-640D-F367F50E2D0D}"/>
              </a:ext>
            </a:extLst>
          </p:cNvPr>
          <p:cNvPicPr>
            <a:picLocks noChangeAspect="1"/>
          </p:cNvPicPr>
          <p:nvPr/>
        </p:nvPicPr>
        <p:blipFill>
          <a:blip r:embed="rId3"/>
          <a:stretch>
            <a:fillRect/>
          </a:stretch>
        </p:blipFill>
        <p:spPr>
          <a:xfrm>
            <a:off x="3274943" y="3528391"/>
            <a:ext cx="730527" cy="646044"/>
          </a:xfrm>
          <a:prstGeom prst="rect">
            <a:avLst/>
          </a:prstGeom>
        </p:spPr>
      </p:pic>
      <p:pic>
        <p:nvPicPr>
          <p:cNvPr id="3" name="Picture 3">
            <a:extLst>
              <a:ext uri="{FF2B5EF4-FFF2-40B4-BE49-F238E27FC236}">
                <a16:creationId xmlns:a16="http://schemas.microsoft.com/office/drawing/2014/main" id="{CEC52BB4-09F3-AE39-6FAD-0DAA391D7E01}"/>
              </a:ext>
            </a:extLst>
          </p:cNvPr>
          <p:cNvPicPr>
            <a:picLocks noChangeAspect="1"/>
          </p:cNvPicPr>
          <p:nvPr/>
        </p:nvPicPr>
        <p:blipFill>
          <a:blip r:embed="rId4"/>
          <a:stretch>
            <a:fillRect/>
          </a:stretch>
        </p:blipFill>
        <p:spPr>
          <a:xfrm>
            <a:off x="3274943" y="4086638"/>
            <a:ext cx="672549" cy="705679"/>
          </a:xfrm>
          <a:prstGeom prst="rect">
            <a:avLst/>
          </a:prstGeom>
        </p:spPr>
      </p:pic>
      <p:pic>
        <p:nvPicPr>
          <p:cNvPr id="4" name="Picture 4">
            <a:extLst>
              <a:ext uri="{FF2B5EF4-FFF2-40B4-BE49-F238E27FC236}">
                <a16:creationId xmlns:a16="http://schemas.microsoft.com/office/drawing/2014/main" id="{9798C7A9-4AD3-01CB-1C6E-012BBFBB3CD8}"/>
              </a:ext>
            </a:extLst>
          </p:cNvPr>
          <p:cNvPicPr>
            <a:picLocks noChangeAspect="1"/>
          </p:cNvPicPr>
          <p:nvPr/>
        </p:nvPicPr>
        <p:blipFill>
          <a:blip r:embed="rId5"/>
          <a:stretch>
            <a:fillRect/>
          </a:stretch>
        </p:blipFill>
        <p:spPr>
          <a:xfrm>
            <a:off x="2852530" y="4722644"/>
            <a:ext cx="1807265" cy="411016"/>
          </a:xfrm>
          <a:prstGeom prst="rect">
            <a:avLst/>
          </a:prstGeom>
        </p:spPr>
      </p:pic>
      <p:pic>
        <p:nvPicPr>
          <p:cNvPr id="5" name="Picture 6">
            <a:extLst>
              <a:ext uri="{FF2B5EF4-FFF2-40B4-BE49-F238E27FC236}">
                <a16:creationId xmlns:a16="http://schemas.microsoft.com/office/drawing/2014/main" id="{D650061D-A7C0-5073-F2B0-195A3F108A96}"/>
              </a:ext>
            </a:extLst>
          </p:cNvPr>
          <p:cNvPicPr>
            <a:picLocks noChangeAspect="1"/>
          </p:cNvPicPr>
          <p:nvPr/>
        </p:nvPicPr>
        <p:blipFill>
          <a:blip r:embed="rId6"/>
          <a:stretch>
            <a:fillRect/>
          </a:stretch>
        </p:blipFill>
        <p:spPr>
          <a:xfrm>
            <a:off x="3308902" y="5081380"/>
            <a:ext cx="679174" cy="654327"/>
          </a:xfrm>
          <a:prstGeom prst="rect">
            <a:avLst/>
          </a:prstGeom>
        </p:spPr>
      </p:pic>
      <p:pic>
        <p:nvPicPr>
          <p:cNvPr id="7" name="Picture 7">
            <a:extLst>
              <a:ext uri="{FF2B5EF4-FFF2-40B4-BE49-F238E27FC236}">
                <a16:creationId xmlns:a16="http://schemas.microsoft.com/office/drawing/2014/main" id="{B93F5A57-8AB6-4611-BBEC-8653E29A85DA}"/>
              </a:ext>
            </a:extLst>
          </p:cNvPr>
          <p:cNvPicPr>
            <a:picLocks noChangeAspect="1"/>
          </p:cNvPicPr>
          <p:nvPr/>
        </p:nvPicPr>
        <p:blipFill>
          <a:blip r:embed="rId7"/>
          <a:stretch>
            <a:fillRect/>
          </a:stretch>
        </p:blipFill>
        <p:spPr>
          <a:xfrm>
            <a:off x="8426726" y="3490290"/>
            <a:ext cx="680831" cy="680832"/>
          </a:xfrm>
          <a:prstGeom prst="rect">
            <a:avLst/>
          </a:prstGeom>
        </p:spPr>
      </p:pic>
      <p:pic>
        <p:nvPicPr>
          <p:cNvPr id="8" name="Picture 8">
            <a:extLst>
              <a:ext uri="{FF2B5EF4-FFF2-40B4-BE49-F238E27FC236}">
                <a16:creationId xmlns:a16="http://schemas.microsoft.com/office/drawing/2014/main" id="{8EAD3036-9BA0-3171-4D71-51B2A2851B3C}"/>
              </a:ext>
            </a:extLst>
          </p:cNvPr>
          <p:cNvPicPr>
            <a:picLocks noChangeAspect="1"/>
          </p:cNvPicPr>
          <p:nvPr/>
        </p:nvPicPr>
        <p:blipFill>
          <a:blip r:embed="rId8"/>
          <a:stretch>
            <a:fillRect/>
          </a:stretch>
        </p:blipFill>
        <p:spPr>
          <a:xfrm>
            <a:off x="8054009" y="4172194"/>
            <a:ext cx="1417983" cy="402047"/>
          </a:xfrm>
          <a:prstGeom prst="rect">
            <a:avLst/>
          </a:prstGeom>
        </p:spPr>
      </p:pic>
      <p:pic>
        <p:nvPicPr>
          <p:cNvPr id="10" name="Picture 6">
            <a:extLst>
              <a:ext uri="{FF2B5EF4-FFF2-40B4-BE49-F238E27FC236}">
                <a16:creationId xmlns:a16="http://schemas.microsoft.com/office/drawing/2014/main" id="{26DB4777-687F-E264-CACD-79FA128A7255}"/>
              </a:ext>
            </a:extLst>
          </p:cNvPr>
          <p:cNvPicPr>
            <a:picLocks noChangeAspect="1"/>
          </p:cNvPicPr>
          <p:nvPr/>
        </p:nvPicPr>
        <p:blipFill>
          <a:blip r:embed="rId9"/>
          <a:stretch>
            <a:fillRect/>
          </a:stretch>
        </p:blipFill>
        <p:spPr>
          <a:xfrm>
            <a:off x="7871791" y="4566745"/>
            <a:ext cx="1666462" cy="441205"/>
          </a:xfrm>
          <a:prstGeom prst="rect">
            <a:avLst/>
          </a:prstGeom>
        </p:spPr>
      </p:pic>
      <p:pic>
        <p:nvPicPr>
          <p:cNvPr id="11" name="Picture 11">
            <a:extLst>
              <a:ext uri="{FF2B5EF4-FFF2-40B4-BE49-F238E27FC236}">
                <a16:creationId xmlns:a16="http://schemas.microsoft.com/office/drawing/2014/main" id="{F7CEFC26-8F46-75C8-5101-5EE7F3EA7F8C}"/>
              </a:ext>
            </a:extLst>
          </p:cNvPr>
          <p:cNvPicPr>
            <a:picLocks noChangeAspect="1"/>
          </p:cNvPicPr>
          <p:nvPr/>
        </p:nvPicPr>
        <p:blipFill>
          <a:blip r:embed="rId10"/>
          <a:stretch>
            <a:fillRect/>
          </a:stretch>
        </p:blipFill>
        <p:spPr>
          <a:xfrm>
            <a:off x="8128552" y="5009910"/>
            <a:ext cx="1152940" cy="581921"/>
          </a:xfrm>
          <a:prstGeom prst="rect">
            <a:avLst/>
          </a:prstGeom>
        </p:spPr>
      </p:pic>
    </p:spTree>
    <p:extLst>
      <p:ext uri="{BB962C8B-B14F-4D97-AF65-F5344CB8AC3E}">
        <p14:creationId xmlns:p14="http://schemas.microsoft.com/office/powerpoint/2010/main" val="327580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9"/>
          <p:cNvSpPr txBox="1">
            <a:spLocks noGrp="1"/>
          </p:cNvSpPr>
          <p:nvPr>
            <p:ph type="body" idx="1"/>
          </p:nvPr>
        </p:nvSpPr>
        <p:spPr>
          <a:xfrm>
            <a:off x="1038767" y="2351867"/>
            <a:ext cx="10345639" cy="3994235"/>
          </a:xfrm>
          <a:prstGeom prst="rect">
            <a:avLst/>
          </a:prstGeom>
        </p:spPr>
        <p:txBody>
          <a:bodyPr spcFirstLastPara="1" wrap="square" lIns="0" tIns="0" rIns="0" bIns="0" anchor="t" anchorCtr="0">
            <a:noAutofit/>
          </a:bodyPr>
          <a:lstStyle/>
          <a:p>
            <a:pPr marL="608965" indent="-422910">
              <a:lnSpc>
                <a:spcPct val="114999"/>
              </a:lnSpc>
            </a:pPr>
            <a:r>
              <a:rPr lang="en" sz="2650"/>
              <a:t>Unit and Integration Testing</a:t>
            </a:r>
            <a:endParaRPr lang="en"/>
          </a:p>
          <a:p>
            <a:pPr marL="1218565" lvl="1" indent="-422910">
              <a:lnSpc>
                <a:spcPct val="114999"/>
              </a:lnSpc>
            </a:pPr>
            <a:r>
              <a:rPr lang="en" sz="2650"/>
              <a:t>Jest</a:t>
            </a:r>
          </a:p>
          <a:p>
            <a:pPr marL="186055" indent="0">
              <a:lnSpc>
                <a:spcPct val="114999"/>
              </a:lnSpc>
              <a:buNone/>
            </a:pPr>
            <a:endParaRPr lang="en-US" sz="2650"/>
          </a:p>
        </p:txBody>
      </p:sp>
      <p:sp>
        <p:nvSpPr>
          <p:cNvPr id="273" name="Google Shape;273;p19"/>
          <p:cNvSpPr txBox="1">
            <a:spLocks noGrp="1"/>
          </p:cNvSpPr>
          <p:nvPr>
            <p:ph type="title"/>
          </p:nvPr>
        </p:nvSpPr>
        <p:spPr>
          <a:xfrm>
            <a:off x="1038800" y="1114667"/>
            <a:ext cx="8014000" cy="528400"/>
          </a:xfrm>
          <a:prstGeom prst="rect">
            <a:avLst/>
          </a:prstGeom>
        </p:spPr>
        <p:txBody>
          <a:bodyPr spcFirstLastPara="1" wrap="square" lIns="0" tIns="0" rIns="0" bIns="0" anchor="ctr" anchorCtr="0">
            <a:noAutofit/>
          </a:bodyPr>
          <a:lstStyle/>
          <a:p>
            <a:r>
              <a:rPr lang="en"/>
              <a:t>Testing Tools</a:t>
            </a:r>
          </a:p>
        </p:txBody>
      </p:sp>
      <p:sp>
        <p:nvSpPr>
          <p:cNvPr id="275" name="Google Shape;275;p19"/>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pPr/>
              <a:t>5</a:t>
            </a:fld>
            <a:endParaRPr/>
          </a:p>
        </p:txBody>
      </p:sp>
      <p:sp>
        <p:nvSpPr>
          <p:cNvPr id="5" name="Google Shape;1009;p47">
            <a:extLst>
              <a:ext uri="{FF2B5EF4-FFF2-40B4-BE49-F238E27FC236}">
                <a16:creationId xmlns:a16="http://schemas.microsoft.com/office/drawing/2014/main" id="{D73705A8-549D-6BD8-5DE3-2C20F2A3DD0B}"/>
              </a:ext>
            </a:extLst>
          </p:cNvPr>
          <p:cNvSpPr/>
          <p:nvPr/>
        </p:nvSpPr>
        <p:spPr>
          <a:xfrm>
            <a:off x="111400" y="1139399"/>
            <a:ext cx="473733" cy="473705"/>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dk1"/>
          </a:solidFill>
          <a:ln>
            <a:noFill/>
          </a:ln>
        </p:spPr>
        <p:txBody>
          <a:bodyPr spcFirstLastPara="1" wrap="square" lIns="121900" tIns="121900" rIns="121900" bIns="121900" anchor="ctr" anchorCtr="0">
            <a:noAutofit/>
          </a:bodyPr>
          <a:lstStyle/>
          <a:p>
            <a:endParaRPr sz="2533">
              <a:solidFill>
                <a:schemeClr val="dk1"/>
              </a:solidFill>
            </a:endParaRPr>
          </a:p>
        </p:txBody>
      </p:sp>
      <p:pic>
        <p:nvPicPr>
          <p:cNvPr id="6" name="Picture 6">
            <a:extLst>
              <a:ext uri="{FF2B5EF4-FFF2-40B4-BE49-F238E27FC236}">
                <a16:creationId xmlns:a16="http://schemas.microsoft.com/office/drawing/2014/main" id="{8F652E95-9A51-50C6-F9AE-9D502A41C450}"/>
              </a:ext>
            </a:extLst>
          </p:cNvPr>
          <p:cNvPicPr>
            <a:picLocks noChangeAspect="1"/>
          </p:cNvPicPr>
          <p:nvPr/>
        </p:nvPicPr>
        <p:blipFill>
          <a:blip r:embed="rId3"/>
          <a:stretch>
            <a:fillRect/>
          </a:stretch>
        </p:blipFill>
        <p:spPr>
          <a:xfrm>
            <a:off x="1096618" y="3468958"/>
            <a:ext cx="4913243" cy="3075758"/>
          </a:xfrm>
          <a:prstGeom prst="rect">
            <a:avLst/>
          </a:prstGeom>
        </p:spPr>
      </p:pic>
      <p:pic>
        <p:nvPicPr>
          <p:cNvPr id="2" name="Picture 2">
            <a:extLst>
              <a:ext uri="{FF2B5EF4-FFF2-40B4-BE49-F238E27FC236}">
                <a16:creationId xmlns:a16="http://schemas.microsoft.com/office/drawing/2014/main" id="{07A3A71C-B44A-F783-E51F-C13315BCD528}"/>
              </a:ext>
            </a:extLst>
          </p:cNvPr>
          <p:cNvPicPr>
            <a:picLocks noChangeAspect="1"/>
          </p:cNvPicPr>
          <p:nvPr/>
        </p:nvPicPr>
        <p:blipFill>
          <a:blip r:embed="rId4"/>
          <a:stretch>
            <a:fillRect/>
          </a:stretch>
        </p:blipFill>
        <p:spPr>
          <a:xfrm>
            <a:off x="6215270" y="2352085"/>
            <a:ext cx="1103244" cy="547006"/>
          </a:xfrm>
          <a:prstGeom prst="rect">
            <a:avLst/>
          </a:prstGeom>
        </p:spPr>
      </p:pic>
    </p:spTree>
    <p:extLst>
      <p:ext uri="{BB962C8B-B14F-4D97-AF65-F5344CB8AC3E}">
        <p14:creationId xmlns:p14="http://schemas.microsoft.com/office/powerpoint/2010/main" val="5800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9"/>
          <p:cNvSpPr txBox="1">
            <a:spLocks noGrp="1"/>
          </p:cNvSpPr>
          <p:nvPr>
            <p:ph type="body" idx="1"/>
          </p:nvPr>
        </p:nvSpPr>
        <p:spPr>
          <a:xfrm>
            <a:off x="1038767" y="2351867"/>
            <a:ext cx="10345639" cy="3994235"/>
          </a:xfrm>
          <a:prstGeom prst="rect">
            <a:avLst/>
          </a:prstGeom>
        </p:spPr>
        <p:txBody>
          <a:bodyPr spcFirstLastPara="1" wrap="square" lIns="0" tIns="0" rIns="0" bIns="0" anchor="t" anchorCtr="0">
            <a:noAutofit/>
          </a:bodyPr>
          <a:lstStyle/>
          <a:p>
            <a:pPr marL="608965" indent="-422910">
              <a:lnSpc>
                <a:spcPct val="114999"/>
              </a:lnSpc>
            </a:pPr>
            <a:r>
              <a:rPr lang="en-US" sz="2650"/>
              <a:t>Load Testing</a:t>
            </a:r>
            <a:endParaRPr lang="en"/>
          </a:p>
          <a:p>
            <a:pPr marL="1218565" lvl="1" indent="-422910">
              <a:lnSpc>
                <a:spcPct val="114999"/>
              </a:lnSpc>
            </a:pPr>
            <a:r>
              <a:rPr lang="en-US" sz="2650"/>
              <a:t>Artillery</a:t>
            </a:r>
          </a:p>
          <a:p>
            <a:pPr marL="608965" indent="-422910">
              <a:lnSpc>
                <a:spcPct val="114999"/>
              </a:lnSpc>
            </a:pPr>
            <a:endParaRPr lang="en-US" sz="2650"/>
          </a:p>
        </p:txBody>
      </p:sp>
      <p:sp>
        <p:nvSpPr>
          <p:cNvPr id="273" name="Google Shape;273;p19"/>
          <p:cNvSpPr txBox="1">
            <a:spLocks noGrp="1"/>
          </p:cNvSpPr>
          <p:nvPr>
            <p:ph type="title"/>
          </p:nvPr>
        </p:nvSpPr>
        <p:spPr>
          <a:xfrm>
            <a:off x="1038800" y="1114667"/>
            <a:ext cx="8014000" cy="528400"/>
          </a:xfrm>
          <a:prstGeom prst="rect">
            <a:avLst/>
          </a:prstGeom>
        </p:spPr>
        <p:txBody>
          <a:bodyPr spcFirstLastPara="1" wrap="square" lIns="0" tIns="0" rIns="0" bIns="0" anchor="ctr" anchorCtr="0">
            <a:noAutofit/>
          </a:bodyPr>
          <a:lstStyle/>
          <a:p>
            <a:r>
              <a:rPr lang="en"/>
              <a:t>Testing Tools</a:t>
            </a:r>
          </a:p>
        </p:txBody>
      </p:sp>
      <p:sp>
        <p:nvSpPr>
          <p:cNvPr id="275" name="Google Shape;275;p19"/>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pPr/>
              <a:t>6</a:t>
            </a:fld>
            <a:endParaRPr/>
          </a:p>
        </p:txBody>
      </p:sp>
      <p:sp>
        <p:nvSpPr>
          <p:cNvPr id="5" name="Google Shape;1009;p47">
            <a:extLst>
              <a:ext uri="{FF2B5EF4-FFF2-40B4-BE49-F238E27FC236}">
                <a16:creationId xmlns:a16="http://schemas.microsoft.com/office/drawing/2014/main" id="{D73705A8-549D-6BD8-5DE3-2C20F2A3DD0B}"/>
              </a:ext>
            </a:extLst>
          </p:cNvPr>
          <p:cNvSpPr/>
          <p:nvPr/>
        </p:nvSpPr>
        <p:spPr>
          <a:xfrm>
            <a:off x="111400" y="1139399"/>
            <a:ext cx="473733" cy="473705"/>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dk1"/>
          </a:solidFill>
          <a:ln>
            <a:noFill/>
          </a:ln>
        </p:spPr>
        <p:txBody>
          <a:bodyPr spcFirstLastPara="1" wrap="square" lIns="121900" tIns="121900" rIns="121900" bIns="121900" anchor="ctr" anchorCtr="0">
            <a:noAutofit/>
          </a:bodyPr>
          <a:lstStyle/>
          <a:p>
            <a:endParaRPr sz="2533">
              <a:solidFill>
                <a:schemeClr val="dk1"/>
              </a:solidFill>
            </a:endParaRPr>
          </a:p>
        </p:txBody>
      </p:sp>
      <p:pic>
        <p:nvPicPr>
          <p:cNvPr id="2" name="Picture 2">
            <a:extLst>
              <a:ext uri="{FF2B5EF4-FFF2-40B4-BE49-F238E27FC236}">
                <a16:creationId xmlns:a16="http://schemas.microsoft.com/office/drawing/2014/main" id="{D04A2509-8C97-A9BF-77D9-13D6F1414F3D}"/>
              </a:ext>
            </a:extLst>
          </p:cNvPr>
          <p:cNvPicPr>
            <a:picLocks noChangeAspect="1"/>
          </p:cNvPicPr>
          <p:nvPr/>
        </p:nvPicPr>
        <p:blipFill>
          <a:blip r:embed="rId3"/>
          <a:stretch>
            <a:fillRect/>
          </a:stretch>
        </p:blipFill>
        <p:spPr>
          <a:xfrm>
            <a:off x="1038639" y="3499289"/>
            <a:ext cx="5037481" cy="2832877"/>
          </a:xfrm>
          <a:prstGeom prst="rect">
            <a:avLst/>
          </a:prstGeom>
        </p:spPr>
      </p:pic>
      <p:pic>
        <p:nvPicPr>
          <p:cNvPr id="3" name="Picture 3">
            <a:extLst>
              <a:ext uri="{FF2B5EF4-FFF2-40B4-BE49-F238E27FC236}">
                <a16:creationId xmlns:a16="http://schemas.microsoft.com/office/drawing/2014/main" id="{C94E3B59-595A-6488-2502-4930CD96A022}"/>
              </a:ext>
            </a:extLst>
          </p:cNvPr>
          <p:cNvPicPr>
            <a:picLocks noChangeAspect="1"/>
          </p:cNvPicPr>
          <p:nvPr/>
        </p:nvPicPr>
        <p:blipFill>
          <a:blip r:embed="rId4"/>
          <a:stretch>
            <a:fillRect/>
          </a:stretch>
        </p:blipFill>
        <p:spPr>
          <a:xfrm>
            <a:off x="6215270" y="3497840"/>
            <a:ext cx="5749787" cy="1278645"/>
          </a:xfrm>
          <a:prstGeom prst="rect">
            <a:avLst/>
          </a:prstGeom>
        </p:spPr>
      </p:pic>
      <p:pic>
        <p:nvPicPr>
          <p:cNvPr id="4" name="Picture 5">
            <a:extLst>
              <a:ext uri="{FF2B5EF4-FFF2-40B4-BE49-F238E27FC236}">
                <a16:creationId xmlns:a16="http://schemas.microsoft.com/office/drawing/2014/main" id="{D87ED61C-2CC6-DCE2-67C7-5AAB7B38B97A}"/>
              </a:ext>
            </a:extLst>
          </p:cNvPr>
          <p:cNvPicPr>
            <a:picLocks noChangeAspect="1"/>
          </p:cNvPicPr>
          <p:nvPr/>
        </p:nvPicPr>
        <p:blipFill>
          <a:blip r:embed="rId5"/>
          <a:stretch>
            <a:fillRect/>
          </a:stretch>
        </p:blipFill>
        <p:spPr>
          <a:xfrm>
            <a:off x="4646543" y="2186609"/>
            <a:ext cx="795131" cy="803413"/>
          </a:xfrm>
          <a:prstGeom prst="rect">
            <a:avLst/>
          </a:prstGeom>
        </p:spPr>
      </p:pic>
    </p:spTree>
    <p:extLst>
      <p:ext uri="{BB962C8B-B14F-4D97-AF65-F5344CB8AC3E}">
        <p14:creationId xmlns:p14="http://schemas.microsoft.com/office/powerpoint/2010/main" val="129020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9"/>
          <p:cNvSpPr txBox="1">
            <a:spLocks noGrp="1"/>
          </p:cNvSpPr>
          <p:nvPr>
            <p:ph type="body" idx="1"/>
          </p:nvPr>
        </p:nvSpPr>
        <p:spPr>
          <a:xfrm>
            <a:off x="1038767" y="2351867"/>
            <a:ext cx="10345639" cy="3994235"/>
          </a:xfrm>
          <a:prstGeom prst="rect">
            <a:avLst/>
          </a:prstGeom>
        </p:spPr>
        <p:txBody>
          <a:bodyPr spcFirstLastPara="1" wrap="square" lIns="0" tIns="0" rIns="0" bIns="0" anchor="t" anchorCtr="0">
            <a:noAutofit/>
          </a:bodyPr>
          <a:lstStyle/>
          <a:p>
            <a:pPr marL="608965" indent="-422910">
              <a:lnSpc>
                <a:spcPct val="114999"/>
              </a:lnSpc>
            </a:pPr>
            <a:r>
              <a:rPr lang="en-US" sz="2650"/>
              <a:t>Security Analysis</a:t>
            </a:r>
            <a:endParaRPr lang="en-US"/>
          </a:p>
          <a:p>
            <a:pPr marL="1218565" lvl="1" indent="-422910">
              <a:lnSpc>
                <a:spcPct val="114999"/>
              </a:lnSpc>
            </a:pPr>
            <a:r>
              <a:rPr lang="en-US" sz="2650"/>
              <a:t>CodeQL</a:t>
            </a:r>
          </a:p>
        </p:txBody>
      </p:sp>
      <p:sp>
        <p:nvSpPr>
          <p:cNvPr id="273" name="Google Shape;273;p19"/>
          <p:cNvSpPr txBox="1">
            <a:spLocks noGrp="1"/>
          </p:cNvSpPr>
          <p:nvPr>
            <p:ph type="title"/>
          </p:nvPr>
        </p:nvSpPr>
        <p:spPr>
          <a:xfrm>
            <a:off x="1038800" y="1114667"/>
            <a:ext cx="8014000" cy="528400"/>
          </a:xfrm>
          <a:prstGeom prst="rect">
            <a:avLst/>
          </a:prstGeom>
        </p:spPr>
        <p:txBody>
          <a:bodyPr spcFirstLastPara="1" wrap="square" lIns="0" tIns="0" rIns="0" bIns="0" anchor="ctr" anchorCtr="0">
            <a:noAutofit/>
          </a:bodyPr>
          <a:lstStyle/>
          <a:p>
            <a:r>
              <a:rPr lang="en"/>
              <a:t>Testing Tools</a:t>
            </a:r>
          </a:p>
        </p:txBody>
      </p:sp>
      <p:sp>
        <p:nvSpPr>
          <p:cNvPr id="275" name="Google Shape;275;p19"/>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pPr/>
              <a:t>7</a:t>
            </a:fld>
            <a:endParaRPr/>
          </a:p>
        </p:txBody>
      </p:sp>
      <p:sp>
        <p:nvSpPr>
          <p:cNvPr id="5" name="Google Shape;1009;p47">
            <a:extLst>
              <a:ext uri="{FF2B5EF4-FFF2-40B4-BE49-F238E27FC236}">
                <a16:creationId xmlns:a16="http://schemas.microsoft.com/office/drawing/2014/main" id="{D73705A8-549D-6BD8-5DE3-2C20F2A3DD0B}"/>
              </a:ext>
            </a:extLst>
          </p:cNvPr>
          <p:cNvSpPr/>
          <p:nvPr/>
        </p:nvSpPr>
        <p:spPr>
          <a:xfrm>
            <a:off x="111400" y="1139399"/>
            <a:ext cx="473733" cy="473705"/>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dk1"/>
          </a:solidFill>
          <a:ln>
            <a:noFill/>
          </a:ln>
        </p:spPr>
        <p:txBody>
          <a:bodyPr spcFirstLastPara="1" wrap="square" lIns="121900" tIns="121900" rIns="121900" bIns="121900" anchor="ctr" anchorCtr="0">
            <a:noAutofit/>
          </a:bodyPr>
          <a:lstStyle/>
          <a:p>
            <a:endParaRPr sz="2533">
              <a:solidFill>
                <a:schemeClr val="dk1"/>
              </a:solidFill>
            </a:endParaRPr>
          </a:p>
        </p:txBody>
      </p:sp>
      <p:pic>
        <p:nvPicPr>
          <p:cNvPr id="2" name="Picture 2">
            <a:extLst>
              <a:ext uri="{FF2B5EF4-FFF2-40B4-BE49-F238E27FC236}">
                <a16:creationId xmlns:a16="http://schemas.microsoft.com/office/drawing/2014/main" id="{F287E05B-97D5-2994-D039-EF52504FC2BF}"/>
              </a:ext>
            </a:extLst>
          </p:cNvPr>
          <p:cNvPicPr>
            <a:picLocks noChangeAspect="1"/>
          </p:cNvPicPr>
          <p:nvPr/>
        </p:nvPicPr>
        <p:blipFill>
          <a:blip r:embed="rId3"/>
          <a:stretch>
            <a:fillRect/>
          </a:stretch>
        </p:blipFill>
        <p:spPr>
          <a:xfrm>
            <a:off x="1212574" y="3611036"/>
            <a:ext cx="3314700" cy="2824731"/>
          </a:xfrm>
          <a:prstGeom prst="rect">
            <a:avLst/>
          </a:prstGeom>
        </p:spPr>
      </p:pic>
      <p:pic>
        <p:nvPicPr>
          <p:cNvPr id="3" name="Picture 3">
            <a:extLst>
              <a:ext uri="{FF2B5EF4-FFF2-40B4-BE49-F238E27FC236}">
                <a16:creationId xmlns:a16="http://schemas.microsoft.com/office/drawing/2014/main" id="{604E31B3-7C47-B5CE-C155-5A0C3A2777F9}"/>
              </a:ext>
            </a:extLst>
          </p:cNvPr>
          <p:cNvPicPr>
            <a:picLocks noChangeAspect="1"/>
          </p:cNvPicPr>
          <p:nvPr/>
        </p:nvPicPr>
        <p:blipFill>
          <a:blip r:embed="rId4"/>
          <a:stretch>
            <a:fillRect/>
          </a:stretch>
        </p:blipFill>
        <p:spPr>
          <a:xfrm>
            <a:off x="4542183" y="3613334"/>
            <a:ext cx="7646504" cy="2671050"/>
          </a:xfrm>
          <a:prstGeom prst="rect">
            <a:avLst/>
          </a:prstGeom>
        </p:spPr>
      </p:pic>
      <p:pic>
        <p:nvPicPr>
          <p:cNvPr id="4" name="Picture 5">
            <a:extLst>
              <a:ext uri="{FF2B5EF4-FFF2-40B4-BE49-F238E27FC236}">
                <a16:creationId xmlns:a16="http://schemas.microsoft.com/office/drawing/2014/main" id="{F70F1D8D-F5E5-8157-2A3B-7A3A4BC10896}"/>
              </a:ext>
            </a:extLst>
          </p:cNvPr>
          <p:cNvPicPr>
            <a:picLocks noChangeAspect="1"/>
          </p:cNvPicPr>
          <p:nvPr/>
        </p:nvPicPr>
        <p:blipFill>
          <a:blip r:embed="rId5"/>
          <a:stretch>
            <a:fillRect/>
          </a:stretch>
        </p:blipFill>
        <p:spPr>
          <a:xfrm>
            <a:off x="4679674" y="2120348"/>
            <a:ext cx="728870" cy="728870"/>
          </a:xfrm>
          <a:prstGeom prst="rect">
            <a:avLst/>
          </a:prstGeom>
        </p:spPr>
      </p:pic>
    </p:spTree>
    <p:extLst>
      <p:ext uri="{BB962C8B-B14F-4D97-AF65-F5344CB8AC3E}">
        <p14:creationId xmlns:p14="http://schemas.microsoft.com/office/powerpoint/2010/main" val="514561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9"/>
          <p:cNvSpPr txBox="1">
            <a:spLocks noGrp="1"/>
          </p:cNvSpPr>
          <p:nvPr>
            <p:ph type="body" idx="1"/>
          </p:nvPr>
        </p:nvSpPr>
        <p:spPr>
          <a:xfrm>
            <a:off x="1038767" y="2351867"/>
            <a:ext cx="10345639" cy="3994235"/>
          </a:xfrm>
          <a:prstGeom prst="rect">
            <a:avLst/>
          </a:prstGeom>
        </p:spPr>
        <p:txBody>
          <a:bodyPr spcFirstLastPara="1" wrap="square" lIns="0" tIns="0" rIns="0" bIns="0" anchor="t" anchorCtr="0">
            <a:noAutofit/>
          </a:bodyPr>
          <a:lstStyle/>
          <a:p>
            <a:pPr marL="0" indent="0">
              <a:lnSpc>
                <a:spcPct val="114999"/>
              </a:lnSpc>
              <a:buNone/>
            </a:pPr>
            <a:r>
              <a:rPr lang="en" sz="2650" b="1"/>
              <a:t>Server:</a:t>
            </a:r>
          </a:p>
          <a:p>
            <a:pPr marL="457200" indent="-457200">
              <a:lnSpc>
                <a:spcPct val="114999"/>
              </a:lnSpc>
            </a:pPr>
            <a:r>
              <a:rPr lang="en" sz="2650" b="1"/>
              <a:t>Postman</a:t>
            </a:r>
            <a:endParaRPr lang="en"/>
          </a:p>
          <a:p>
            <a:pPr marL="1218565" lvl="1" indent="-422910">
              <a:lnSpc>
                <a:spcPct val="114999"/>
              </a:lnSpc>
            </a:pPr>
            <a:r>
              <a:rPr lang="en" sz="2650"/>
              <a:t>Sending HTTP requests to our API.</a:t>
            </a:r>
            <a:endParaRPr lang="en"/>
          </a:p>
          <a:p>
            <a:pPr marL="457200" indent="-457200">
              <a:lnSpc>
                <a:spcPct val="114999"/>
              </a:lnSpc>
            </a:pPr>
            <a:r>
              <a:rPr lang="en" sz="2650" b="1"/>
              <a:t>MongoDB Management Console </a:t>
            </a:r>
            <a:endParaRPr lang="en" sz="2650"/>
          </a:p>
          <a:p>
            <a:pPr marL="1218565" lvl="1" indent="-422910">
              <a:lnSpc>
                <a:spcPct val="114999"/>
              </a:lnSpc>
            </a:pPr>
            <a:r>
              <a:rPr lang="en" sz="2650"/>
              <a:t>Check state of data</a:t>
            </a:r>
          </a:p>
          <a:p>
            <a:pPr marL="0" indent="0">
              <a:lnSpc>
                <a:spcPct val="114999"/>
              </a:lnSpc>
              <a:buNone/>
            </a:pPr>
            <a:r>
              <a:rPr lang="en" sz="2650" b="1"/>
              <a:t>Client:</a:t>
            </a:r>
            <a:endParaRPr lang="en" sz="2650"/>
          </a:p>
          <a:p>
            <a:pPr marL="457200" indent="-457200">
              <a:lnSpc>
                <a:spcPct val="114999"/>
              </a:lnSpc>
            </a:pPr>
            <a:r>
              <a:rPr lang="en" sz="2650" b="1"/>
              <a:t>Manual Testing</a:t>
            </a:r>
            <a:endParaRPr lang="en" sz="2650"/>
          </a:p>
          <a:p>
            <a:pPr marL="1504315" lvl="1" indent="-285750">
              <a:lnSpc>
                <a:spcPct val="114999"/>
              </a:lnSpc>
            </a:pPr>
            <a:r>
              <a:rPr lang="en" sz="2650"/>
              <a:t>Trying to break the application with edge cases</a:t>
            </a:r>
          </a:p>
          <a:p>
            <a:pPr marL="795655" lvl="1" indent="0">
              <a:lnSpc>
                <a:spcPct val="114999"/>
              </a:lnSpc>
              <a:buNone/>
            </a:pPr>
            <a:endParaRPr lang="en" sz="2650"/>
          </a:p>
          <a:p>
            <a:pPr marL="0" indent="0">
              <a:lnSpc>
                <a:spcPct val="114999"/>
              </a:lnSpc>
              <a:buNone/>
            </a:pPr>
            <a:endParaRPr lang="en" sz="2650"/>
          </a:p>
          <a:p>
            <a:pPr marL="0" indent="0">
              <a:lnSpc>
                <a:spcPct val="114999"/>
              </a:lnSpc>
              <a:buNone/>
            </a:pPr>
            <a:endParaRPr lang="en" sz="2650"/>
          </a:p>
          <a:p>
            <a:pPr marL="0" indent="0">
              <a:lnSpc>
                <a:spcPct val="114999"/>
              </a:lnSpc>
              <a:buNone/>
            </a:pPr>
            <a:endParaRPr lang="en" sz="2650" b="1"/>
          </a:p>
        </p:txBody>
      </p:sp>
      <p:sp>
        <p:nvSpPr>
          <p:cNvPr id="273" name="Google Shape;273;p19"/>
          <p:cNvSpPr txBox="1">
            <a:spLocks noGrp="1"/>
          </p:cNvSpPr>
          <p:nvPr>
            <p:ph type="title"/>
          </p:nvPr>
        </p:nvSpPr>
        <p:spPr>
          <a:xfrm>
            <a:off x="1038800" y="1114667"/>
            <a:ext cx="8014000" cy="528400"/>
          </a:xfrm>
          <a:prstGeom prst="rect">
            <a:avLst/>
          </a:prstGeom>
        </p:spPr>
        <p:txBody>
          <a:bodyPr spcFirstLastPara="1" wrap="square" lIns="0" tIns="0" rIns="0" bIns="0" anchor="ctr" anchorCtr="0">
            <a:noAutofit/>
          </a:bodyPr>
          <a:lstStyle/>
          <a:p>
            <a:r>
              <a:rPr lang="en"/>
              <a:t>Development Testing</a:t>
            </a:r>
          </a:p>
        </p:txBody>
      </p:sp>
      <p:sp>
        <p:nvSpPr>
          <p:cNvPr id="275" name="Google Shape;275;p19"/>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fld id="{00000000-1234-1234-1234-123412341234}" type="slidenum">
              <a:rPr lang="en"/>
              <a:pPr/>
              <a:t>8</a:t>
            </a:fld>
            <a:endParaRPr/>
          </a:p>
        </p:txBody>
      </p:sp>
      <p:grpSp>
        <p:nvGrpSpPr>
          <p:cNvPr id="5" name="Google Shape;1010;p47">
            <a:extLst>
              <a:ext uri="{FF2B5EF4-FFF2-40B4-BE49-F238E27FC236}">
                <a16:creationId xmlns:a16="http://schemas.microsoft.com/office/drawing/2014/main" id="{832EE7CB-BC00-D30D-86C5-61B3A23DC739}"/>
              </a:ext>
            </a:extLst>
          </p:cNvPr>
          <p:cNvGrpSpPr/>
          <p:nvPr/>
        </p:nvGrpSpPr>
        <p:grpSpPr>
          <a:xfrm>
            <a:off x="93664" y="1165131"/>
            <a:ext cx="570375" cy="421985"/>
            <a:chOff x="5255200" y="3006475"/>
            <a:chExt cx="511700" cy="378575"/>
          </a:xfrm>
        </p:grpSpPr>
        <p:sp>
          <p:nvSpPr>
            <p:cNvPr id="3" name="Google Shape;1011;p47">
              <a:extLst>
                <a:ext uri="{FF2B5EF4-FFF2-40B4-BE49-F238E27FC236}">
                  <a16:creationId xmlns:a16="http://schemas.microsoft.com/office/drawing/2014/main" id="{4DFF4516-ADF6-90EC-29C1-A21FEFB04B17}"/>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spcFirstLastPara="1" wrap="square" lIns="121900" tIns="121900" rIns="121900" bIns="121900" anchor="ctr" anchorCtr="0">
              <a:noAutofit/>
            </a:bodyPr>
            <a:lstStyle/>
            <a:p>
              <a:endParaRPr sz="2533">
                <a:solidFill>
                  <a:schemeClr val="dk1"/>
                </a:solidFill>
              </a:endParaRPr>
            </a:p>
          </p:txBody>
        </p:sp>
        <p:sp>
          <p:nvSpPr>
            <p:cNvPr id="4" name="Google Shape;1012;p47">
              <a:extLst>
                <a:ext uri="{FF2B5EF4-FFF2-40B4-BE49-F238E27FC236}">
                  <a16:creationId xmlns:a16="http://schemas.microsoft.com/office/drawing/2014/main" id="{53A55357-B95E-B254-F892-93BF933C8354}"/>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spcFirstLastPara="1" wrap="square" lIns="121900" tIns="121900" rIns="121900" bIns="121900" anchor="ctr" anchorCtr="0">
              <a:noAutofit/>
            </a:bodyPr>
            <a:lstStyle/>
            <a:p>
              <a:endParaRPr sz="2533">
                <a:solidFill>
                  <a:schemeClr val="dk1"/>
                </a:solidFill>
              </a:endParaRPr>
            </a:p>
          </p:txBody>
        </p:sp>
      </p:grpSp>
      <p:pic>
        <p:nvPicPr>
          <p:cNvPr id="2" name="Picture 5">
            <a:extLst>
              <a:ext uri="{FF2B5EF4-FFF2-40B4-BE49-F238E27FC236}">
                <a16:creationId xmlns:a16="http://schemas.microsoft.com/office/drawing/2014/main" id="{53EF5A44-2F91-D612-9F4D-2DD470728B7A}"/>
              </a:ext>
            </a:extLst>
          </p:cNvPr>
          <p:cNvPicPr>
            <a:picLocks noChangeAspect="1"/>
          </p:cNvPicPr>
          <p:nvPr/>
        </p:nvPicPr>
        <p:blipFill>
          <a:blip r:embed="rId3"/>
          <a:stretch>
            <a:fillRect/>
          </a:stretch>
        </p:blipFill>
        <p:spPr>
          <a:xfrm>
            <a:off x="7867236" y="2988779"/>
            <a:ext cx="880442" cy="880442"/>
          </a:xfrm>
          <a:prstGeom prst="rect">
            <a:avLst/>
          </a:prstGeom>
        </p:spPr>
      </p:pic>
      <p:pic>
        <p:nvPicPr>
          <p:cNvPr id="6" name="Picture 6">
            <a:extLst>
              <a:ext uri="{FF2B5EF4-FFF2-40B4-BE49-F238E27FC236}">
                <a16:creationId xmlns:a16="http://schemas.microsoft.com/office/drawing/2014/main" id="{6C0E42BF-625B-7439-846C-382A922E54DF}"/>
              </a:ext>
            </a:extLst>
          </p:cNvPr>
          <p:cNvPicPr>
            <a:picLocks noChangeAspect="1"/>
          </p:cNvPicPr>
          <p:nvPr/>
        </p:nvPicPr>
        <p:blipFill>
          <a:blip r:embed="rId4"/>
          <a:stretch>
            <a:fillRect/>
          </a:stretch>
        </p:blipFill>
        <p:spPr>
          <a:xfrm>
            <a:off x="5652052" y="4293419"/>
            <a:ext cx="2643809" cy="714531"/>
          </a:xfrm>
          <a:prstGeom prst="rect">
            <a:avLst/>
          </a:prstGeom>
        </p:spPr>
      </p:pic>
    </p:spTree>
    <p:extLst>
      <p:ext uri="{BB962C8B-B14F-4D97-AF65-F5344CB8AC3E}">
        <p14:creationId xmlns:p14="http://schemas.microsoft.com/office/powerpoint/2010/main" val="199284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Google Shape;273;p19"/>
          <p:cNvSpPr txBox="1">
            <a:spLocks noGrp="1"/>
          </p:cNvSpPr>
          <p:nvPr>
            <p:ph type="title"/>
          </p:nvPr>
        </p:nvSpPr>
        <p:spPr>
          <a:prstGeom prst="rect">
            <a:avLst/>
          </a:prstGeom>
        </p:spPr>
        <p:txBody>
          <a:bodyPr spcFirstLastPara="1" wrap="square" lIns="0" tIns="0" rIns="0" bIns="0" anchor="ctr" anchorCtr="0">
            <a:noAutofit/>
          </a:bodyPr>
          <a:lstStyle/>
          <a:p>
            <a:r>
              <a:rPr lang="en"/>
              <a:t>Biggest Core Feature</a:t>
            </a:r>
          </a:p>
        </p:txBody>
      </p:sp>
      <p:sp>
        <p:nvSpPr>
          <p:cNvPr id="275" name="Google Shape;275;p19"/>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9</a:t>
            </a:fld>
            <a:endParaRPr/>
          </a:p>
        </p:txBody>
      </p:sp>
      <p:sp>
        <p:nvSpPr>
          <p:cNvPr id="5" name="Google Shape;1009;p47">
            <a:extLst>
              <a:ext uri="{FF2B5EF4-FFF2-40B4-BE49-F238E27FC236}">
                <a16:creationId xmlns:a16="http://schemas.microsoft.com/office/drawing/2014/main" id="{D73705A8-549D-6BD8-5DE3-2C20F2A3DD0B}"/>
              </a:ext>
            </a:extLst>
          </p:cNvPr>
          <p:cNvSpPr/>
          <p:nvPr/>
        </p:nvSpPr>
        <p:spPr>
          <a:xfrm>
            <a:off x="111400" y="1139399"/>
            <a:ext cx="473733" cy="473705"/>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dk1"/>
          </a:solidFill>
          <a:ln>
            <a:noFill/>
          </a:ln>
        </p:spPr>
        <p:txBody>
          <a:bodyPr spcFirstLastPara="1" wrap="square" lIns="121900" tIns="121900" rIns="121900" bIns="121900" anchor="ctr" anchorCtr="0">
            <a:noAutofit/>
          </a:bodyPr>
          <a:lstStyle/>
          <a:p>
            <a:endParaRPr sz="2533">
              <a:solidFill>
                <a:schemeClr val="dk1"/>
              </a:solidFill>
            </a:endParaRPr>
          </a:p>
        </p:txBody>
      </p:sp>
      <p:pic>
        <p:nvPicPr>
          <p:cNvPr id="7" name="Picture 7" descr="Calendar&#10;&#10;Description automatically generated">
            <a:extLst>
              <a:ext uri="{FF2B5EF4-FFF2-40B4-BE49-F238E27FC236}">
                <a16:creationId xmlns:a16="http://schemas.microsoft.com/office/drawing/2014/main" id="{2C800BF8-94C2-2566-23A6-760F70F39829}"/>
              </a:ext>
            </a:extLst>
          </p:cNvPr>
          <p:cNvPicPr>
            <a:picLocks noChangeAspect="1"/>
          </p:cNvPicPr>
          <p:nvPr/>
        </p:nvPicPr>
        <p:blipFill>
          <a:blip r:embed="rId3"/>
          <a:stretch>
            <a:fillRect/>
          </a:stretch>
        </p:blipFill>
        <p:spPr>
          <a:xfrm>
            <a:off x="5348" y="738775"/>
            <a:ext cx="12141199" cy="6035502"/>
          </a:xfrm>
          <a:prstGeom prst="rect">
            <a:avLst/>
          </a:prstGeom>
        </p:spPr>
      </p:pic>
      <p:pic>
        <p:nvPicPr>
          <p:cNvPr id="10" name="Picture 10">
            <a:extLst>
              <a:ext uri="{FF2B5EF4-FFF2-40B4-BE49-F238E27FC236}">
                <a16:creationId xmlns:a16="http://schemas.microsoft.com/office/drawing/2014/main" id="{E5C3EA11-896B-55C2-B5F6-77F97EE88DAC}"/>
              </a:ext>
            </a:extLst>
          </p:cNvPr>
          <p:cNvPicPr>
            <a:picLocks noChangeAspect="1"/>
          </p:cNvPicPr>
          <p:nvPr/>
        </p:nvPicPr>
        <p:blipFill>
          <a:blip r:embed="rId4"/>
          <a:stretch>
            <a:fillRect/>
          </a:stretch>
        </p:blipFill>
        <p:spPr>
          <a:xfrm>
            <a:off x="5348" y="5498"/>
            <a:ext cx="9026358" cy="1098586"/>
          </a:xfrm>
          <a:prstGeom prst="rect">
            <a:avLst/>
          </a:prstGeom>
        </p:spPr>
      </p:pic>
      <p:pic>
        <p:nvPicPr>
          <p:cNvPr id="11" name="Picture 11" descr="A picture containing text, tool&#10;&#10;Description automatically generated">
            <a:extLst>
              <a:ext uri="{FF2B5EF4-FFF2-40B4-BE49-F238E27FC236}">
                <a16:creationId xmlns:a16="http://schemas.microsoft.com/office/drawing/2014/main" id="{46ADDCE5-BF66-BE8B-D7D8-C8957A48739A}"/>
              </a:ext>
            </a:extLst>
          </p:cNvPr>
          <p:cNvPicPr>
            <a:picLocks noChangeAspect="1"/>
          </p:cNvPicPr>
          <p:nvPr/>
        </p:nvPicPr>
        <p:blipFill>
          <a:blip r:embed="rId5"/>
          <a:stretch>
            <a:fillRect/>
          </a:stretch>
        </p:blipFill>
        <p:spPr>
          <a:xfrm>
            <a:off x="8927432" y="-67761"/>
            <a:ext cx="3374189" cy="1178259"/>
          </a:xfrm>
          <a:prstGeom prst="rect">
            <a:avLst/>
          </a:prstGeom>
        </p:spPr>
      </p:pic>
    </p:spTree>
    <p:extLst>
      <p:ext uri="{BB962C8B-B14F-4D97-AF65-F5344CB8AC3E}">
        <p14:creationId xmlns:p14="http://schemas.microsoft.com/office/powerpoint/2010/main" val="1057698428"/>
      </p:ext>
    </p:extLst>
  </p:cSld>
  <p:clrMapOvr>
    <a:masterClrMapping/>
  </p:clrMapOvr>
</p:sld>
</file>

<file path=ppt/theme/theme1.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15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Dauphin template</vt:lpstr>
      <vt:lpstr>FamilyHub Team: We Tried</vt:lpstr>
      <vt:lpstr>Core Features</vt:lpstr>
      <vt:lpstr>DEMO</vt:lpstr>
      <vt:lpstr>Two-Tier Architecture</vt:lpstr>
      <vt:lpstr>Testing Tools</vt:lpstr>
      <vt:lpstr>Testing Tools</vt:lpstr>
      <vt:lpstr>Testing Tools</vt:lpstr>
      <vt:lpstr>Development Testing</vt:lpstr>
      <vt:lpstr>Biggest Core Feature</vt:lpstr>
      <vt:lpstr>What We Left Out</vt:lpstr>
      <vt:lpstr>Development Process </vt:lpstr>
      <vt:lpstr>What We Would Do Differently </vt:lpstr>
      <vt:lpstr>What We Learned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2023-03-28T23:49:43Z</dcterms:created>
  <dcterms:modified xsi:type="dcterms:W3CDTF">2023-04-05T18:00:02Z</dcterms:modified>
</cp:coreProperties>
</file>