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353" r:id="rId3"/>
    <p:sldId id="357" r:id="rId4"/>
    <p:sldId id="419" r:id="rId5"/>
    <p:sldId id="430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1" r:id="rId17"/>
    <p:sldId id="409" r:id="rId18"/>
    <p:sldId id="43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2" autoAdjust="0"/>
    <p:restoredTop sz="89431" autoAdjust="0"/>
  </p:normalViewPr>
  <p:slideViewPr>
    <p:cSldViewPr>
      <p:cViewPr varScale="1">
        <p:scale>
          <a:sx n="65" d="100"/>
          <a:sy n="65" d="100"/>
        </p:scale>
        <p:origin x="16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7F84-7AFE-4B7B-B98A-EC5F23A8ECC3}" type="datetimeFigureOut">
              <a:rPr lang="pt-BR" smtClean="0"/>
              <a:pPr/>
              <a:t>21/03/2018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92B6C-9257-4492-9894-19493344C2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2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69B-20DC-473E-A445-822ADDA6691E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56DE-C53F-4471-AF2E-62D4127A1C1E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06734"/>
            <a:ext cx="821925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85032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FA6-A694-4E44-8F62-FD6A2176E816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D1FA6A45-C6BA-4769-B4A4-53085ED9B27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453812"/>
            <a:ext cx="9144000" cy="228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4703"/>
            <a:ext cx="1080120" cy="317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9312-8482-4BFE-8116-4E2812B00EA0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EB95-5BF6-45BB-BD69-BF9E67BD5847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B265-96FA-4639-B42B-8A7F33F49B20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8B6-CCEB-42EC-86DF-3D73BC7506B5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F005-5297-48CF-BD01-242117E90186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871-27C5-4A88-BF54-11F7C5C363B4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3D-EC31-4A8D-8217-25E536B1CD47}" type="datetime1">
              <a:rPr lang="pt-BR" smtClean="0"/>
              <a:pPr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510B-63E9-439A-905F-FC68F1B72E43}" type="datetime1">
              <a:rPr lang="pt-BR" smtClean="0"/>
              <a:pPr/>
              <a:t>21/03/2018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573016"/>
            <a:ext cx="8568952" cy="1362075"/>
          </a:xfrm>
        </p:spPr>
        <p:txBody>
          <a:bodyPr>
            <a:normAutofit/>
          </a:bodyPr>
          <a:lstStyle/>
          <a:p>
            <a: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Análise Exploratória de Dados</a:t>
            </a:r>
            <a:b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32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Aula 06 – Importação e Análises de Dados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5013176"/>
            <a:ext cx="7772400" cy="720080"/>
          </a:xfrm>
        </p:spPr>
        <p:txBody>
          <a:bodyPr anchor="ctr" anchorCtr="0">
            <a:normAutofit fontScale="92500" lnSpcReduction="20000"/>
          </a:bodyPr>
          <a:lstStyle/>
          <a:p>
            <a:pPr algn="r"/>
            <a:r>
              <a:rPr lang="en-GB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Frederico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 Cohrs</a:t>
            </a:r>
          </a:p>
          <a:p>
            <a:pPr algn="r"/>
            <a:r>
              <a:rPr lang="en-GB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fcohrs@gmail.com</a:t>
            </a:r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82" y="1741268"/>
            <a:ext cx="3781241" cy="1111668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467544" y="5013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pandas para conhecer 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Métodos para um Série de dados</a:t>
            </a:r>
          </a:p>
          <a:p>
            <a:pPr lvl="1"/>
            <a:r>
              <a:rPr lang="pt-BR" sz="2000" dirty="0" err="1"/>
              <a:t>value_counts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 err="1"/>
              <a:t>unique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 err="1"/>
              <a:t>nunique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 err="1"/>
              <a:t>duplicated</a:t>
            </a:r>
            <a:r>
              <a:rPr lang="pt-BR" sz="2000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2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pandas para conhecer 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3"/>
            <a:ext cx="8229600" cy="4719513"/>
          </a:xfrm>
        </p:spPr>
        <p:txBody>
          <a:bodyPr>
            <a:normAutofit/>
          </a:bodyPr>
          <a:lstStyle/>
          <a:p>
            <a:r>
              <a:rPr lang="pt-BR" sz="2400" dirty="0"/>
              <a:t>Estatísticas</a:t>
            </a:r>
          </a:p>
          <a:p>
            <a:pPr lvl="1"/>
            <a:r>
              <a:rPr lang="pt-BR" sz="2000" dirty="0"/>
              <a:t>sum()</a:t>
            </a:r>
          </a:p>
          <a:p>
            <a:pPr lvl="1"/>
            <a:r>
              <a:rPr lang="pt-BR" sz="2000" dirty="0" err="1"/>
              <a:t>mean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 err="1"/>
              <a:t>quantile</a:t>
            </a:r>
            <a:r>
              <a:rPr lang="pt-BR" sz="2000" dirty="0"/>
              <a:t>(X), onde X é a porcentagem desejada. Se vazio, trará a mediana</a:t>
            </a:r>
          </a:p>
          <a:p>
            <a:pPr lvl="1"/>
            <a:r>
              <a:rPr lang="pt-BR" sz="2000" dirty="0" err="1"/>
              <a:t>describe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/>
              <a:t>min()</a:t>
            </a:r>
          </a:p>
          <a:p>
            <a:pPr lvl="1"/>
            <a:r>
              <a:rPr lang="pt-BR" sz="2000" dirty="0" err="1"/>
              <a:t>max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/>
              <a:t>var()</a:t>
            </a:r>
          </a:p>
          <a:p>
            <a:pPr lvl="1"/>
            <a:r>
              <a:rPr lang="pt-BR" sz="2000" dirty="0" err="1"/>
              <a:t>std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 err="1"/>
              <a:t>skew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 err="1"/>
              <a:t>kurt</a:t>
            </a:r>
            <a:r>
              <a:rPr lang="pt-BR" sz="2000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8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pandas com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85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/>
              <a:t>import</a:t>
            </a:r>
            <a:r>
              <a:rPr lang="pt-BR" sz="2400" dirty="0"/>
              <a:t> pandas as </a:t>
            </a:r>
            <a:r>
              <a:rPr lang="pt-BR" sz="2400" dirty="0" err="1"/>
              <a:t>pd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df</a:t>
            </a:r>
            <a:r>
              <a:rPr lang="pt-BR" sz="2400" dirty="0"/>
              <a:t> = </a:t>
            </a:r>
            <a:r>
              <a:rPr lang="pt-BR" sz="2400" dirty="0" err="1"/>
              <a:t>pd.DataFrame</a:t>
            </a:r>
            <a:r>
              <a:rPr lang="pt-BR" sz="2400" dirty="0"/>
              <a:t>({“Crescimento”:[0.5, 0.7, 1.2], ”Nome”: [“Paulo”, “Jorge”, “Renato”]})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df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15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”Arquivo”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err="1"/>
              <a:t>usuarios</a:t>
            </a:r>
            <a:r>
              <a:rPr lang="pt-BR" sz="1600" dirty="0"/>
              <a:t> = </a:t>
            </a:r>
            <a:r>
              <a:rPr lang="pt-BR" sz="1600" dirty="0" err="1"/>
              <a:t>pd.DataFrame</a:t>
            </a:r>
            <a:r>
              <a:rPr lang="pt-BR" sz="1600" dirty="0"/>
              <a:t>([{"Nome":"Roberto","Idade":34,"Altura":1.80,"Peso":78},{"Nome":"Nair","Idade":38,"Altura":1.69,"Peso":55},{"Nome":"Lilian","Idade":34,"Altura":1.61,"Peso":59},{"Nome":"Claudia","Idade":36,"Altura":1.55,"Peso":50},{"Nome":"Marcelo","Idade":32,"Altura":1.76,"Peso":85},{"Nome":"Joel","Idade":33,"Altura":1.68,"Peso":72},{"Nome":"Olivia","Idade":37,"Altura":1.58,"Peso":62},{"Nome":"Ana","Idade":33,"Altura":1.69,"Peso":65},{"Nome":"Luciana","Idade":36,"Altura":1.61,"Peso":1.62},{"Nome":"Renan","Idade":31,"Altura":1.81,"Peso":92},{"Nome":"Josue","Idade":35,"Altura":1.71,"Peso":69},{"Nome":"Carlos","Idade":39,"Altura":1.75,"Peso":82},{"Nome":"Wagner","Idade":38,"Altura":1.73,"Peso":75}]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58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arquivo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usuarios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[{"Nome":"Roberto","Idade":34,"Altura":1.80,"Peso":78},{"Nome":"Nair","Idade":38,"Altura":1.69,"Peso":55},{"Nome":"Lilian","Idade":34,"Altura":1.61,"Peso":59},{"Nome":"Claudia","Idade":36,"Altura":1.55,"Peso":50},{"Nome":"Marcelo","Idade":32,"Altura":1.76,"Peso":85},{"Nome":"Joel","Idade":33,"Altura":1.68,"Peso":72},{"Nome":"Olivia","Idade":37,"Altura":1.58,"Peso":62},{"Nome":"Ana","Idade":33,"Altura":1.69,"Peso":65},{"Nome":"Luciana","Idade":36,"Altura":1.61,"Peso":1.62},{"Nome":"Renan","Idade":31,"Altura":1.81,"Peso":92},{"Nome":"Josue","Idade":35,"Altura":1.71,"Peso":69},{"Nome":"Carlos","Idade":39,"Altura":1.75,"Peso":82},{"Nome":"Wagner","Idade":38,"Altura":1.73,"Peso":75}]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Chave Esquerda 4"/>
          <p:cNvSpPr/>
          <p:nvPr/>
        </p:nvSpPr>
        <p:spPr>
          <a:xfrm>
            <a:off x="323528" y="2204864"/>
            <a:ext cx="288032" cy="324036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1560" y="5805264"/>
            <a:ext cx="718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Essa linha está em um arquivo arquivo01.txt no Google</a:t>
            </a:r>
          </a:p>
        </p:txBody>
      </p:sp>
      <p:cxnSp>
        <p:nvCxnSpPr>
          <p:cNvPr id="10" name="Conector Angulado 9"/>
          <p:cNvCxnSpPr>
            <a:stCxn id="5" idx="1"/>
            <a:endCxn id="6" idx="1"/>
          </p:cNvCxnSpPr>
          <p:nvPr/>
        </p:nvCxnSpPr>
        <p:spPr>
          <a:xfrm rot="10800000" flipH="1" flipV="1">
            <a:off x="323528" y="3825043"/>
            <a:ext cx="288032" cy="2211053"/>
          </a:xfrm>
          <a:prstGeom prst="bentConnector3">
            <a:avLst>
              <a:gd name="adj1" fmla="val -793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arquivo 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4994182" cy="446449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44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C5600-2AEC-4AFE-8BFA-902E561C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arquivo CSV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042C4-379A-49C8-9168-CA5C2EA8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err="1"/>
              <a:t>import</a:t>
            </a:r>
            <a:r>
              <a:rPr lang="pt-BR" sz="2800" dirty="0"/>
              <a:t> pandas as </a:t>
            </a:r>
            <a:r>
              <a:rPr lang="pt-BR" sz="2800" dirty="0" err="1"/>
              <a:t>pd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 err="1"/>
              <a:t>df</a:t>
            </a:r>
            <a:r>
              <a:rPr lang="pt-BR" sz="2800" dirty="0"/>
              <a:t> = </a:t>
            </a:r>
            <a:r>
              <a:rPr lang="pt-BR" sz="2800" dirty="0" err="1"/>
              <a:t>pd.read_csv</a:t>
            </a:r>
            <a:r>
              <a:rPr lang="pt-BR" sz="2800" dirty="0"/>
              <a:t> (‘local/arquivo.csv’)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 err="1"/>
              <a:t>df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674937-2EEA-4E7A-949A-FF2E98D8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72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06734"/>
            <a:ext cx="8352928" cy="651556"/>
          </a:xfrm>
        </p:spPr>
        <p:txBody>
          <a:bodyPr/>
          <a:lstStyle/>
          <a:p>
            <a:r>
              <a:rPr lang="pt-BR" dirty="0"/>
              <a:t>Descrevendo o conteúdo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1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Qual a porcentagem de municípios, no Brasil</a:t>
            </a:r>
          </a:p>
          <a:p>
            <a:r>
              <a:rPr lang="pt-BR" sz="2400" dirty="0"/>
              <a:t>com até 5mil habitantes</a:t>
            </a:r>
          </a:p>
          <a:p>
            <a:r>
              <a:rPr lang="pt-BR" sz="2400" dirty="0"/>
              <a:t>com até 10mil habitantes</a:t>
            </a:r>
          </a:p>
          <a:p>
            <a:r>
              <a:rPr lang="pt-BR" sz="2400" dirty="0"/>
              <a:t>com até 50mil habitantes</a:t>
            </a:r>
          </a:p>
          <a:p>
            <a:r>
              <a:rPr lang="pt-BR" sz="2400" dirty="0"/>
              <a:t>com até 100mil habitantes</a:t>
            </a:r>
          </a:p>
          <a:p>
            <a:r>
              <a:rPr lang="pt-BR" sz="2400" dirty="0"/>
              <a:t>com até 500mil habitantes</a:t>
            </a:r>
          </a:p>
          <a:p>
            <a:r>
              <a:rPr lang="pt-BR" sz="2400" dirty="0"/>
              <a:t>com mais de 500mil habitantes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84256" y="3861048"/>
            <a:ext cx="3202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Entregável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459CEF-3D1E-4F87-B73E-CC10EE456DC5}"/>
              </a:ext>
            </a:extLst>
          </p:cNvPr>
          <p:cNvSpPr/>
          <p:nvPr/>
        </p:nvSpPr>
        <p:spPr>
          <a:xfrm>
            <a:off x="457200" y="5443524"/>
            <a:ext cx="595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Arquivo</a:t>
            </a:r>
            <a:r>
              <a:rPr lang="pt-BR" sz="2400" dirty="0"/>
              <a:t>: Estimativa_Populacional_Brasil_2015</a:t>
            </a:r>
          </a:p>
        </p:txBody>
      </p:sp>
    </p:spTree>
    <p:extLst>
      <p:ext uri="{BB962C8B-B14F-4D97-AF65-F5344CB8AC3E}">
        <p14:creationId xmlns:p14="http://schemas.microsoft.com/office/powerpoint/2010/main" val="87194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06734"/>
            <a:ext cx="8352928" cy="651556"/>
          </a:xfrm>
        </p:spPr>
        <p:txBody>
          <a:bodyPr/>
          <a:lstStyle/>
          <a:p>
            <a:r>
              <a:rPr lang="pt-BR" dirty="0"/>
              <a:t>Descrevendo o conteúdo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1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Descreva Valores Apresentados, Pagos, Perdidos</a:t>
            </a:r>
          </a:p>
          <a:p>
            <a:pPr marL="0" indent="0">
              <a:buNone/>
            </a:pPr>
            <a:r>
              <a:rPr lang="pt-BR" sz="2400" dirty="0"/>
              <a:t>Descreva Quantidades de Procedimentos Apresentadas, Pagas e Perdidas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Descrição = Tendência Central e Dispersão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84256" y="3861048"/>
            <a:ext cx="3202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Entregável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459CEF-3D1E-4F87-B73E-CC10EE456DC5}"/>
              </a:ext>
            </a:extLst>
          </p:cNvPr>
          <p:cNvSpPr/>
          <p:nvPr/>
        </p:nvSpPr>
        <p:spPr>
          <a:xfrm>
            <a:off x="457200" y="5443524"/>
            <a:ext cx="7007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Arquivo</a:t>
            </a:r>
            <a:r>
              <a:rPr lang="pt-BR" sz="2400" dirty="0"/>
              <a:t>: Producao_ambulatorial_SUS-Jan_2018_Brasil</a:t>
            </a:r>
          </a:p>
        </p:txBody>
      </p:sp>
    </p:spTree>
    <p:extLst>
      <p:ext uri="{BB962C8B-B14F-4D97-AF65-F5344CB8AC3E}">
        <p14:creationId xmlns:p14="http://schemas.microsoft.com/office/powerpoint/2010/main" val="10919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do 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Biblioteca Pandas</a:t>
            </a:r>
          </a:p>
          <a:p>
            <a:r>
              <a:rPr lang="pt-BR" dirty="0"/>
              <a:t>Leitura de arquivos CSV</a:t>
            </a:r>
          </a:p>
          <a:p>
            <a:r>
              <a:rPr lang="pt-BR" sz="2800" dirty="0"/>
              <a:t>Distribuição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5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Variáveis Numéricas (Discretas ou Contínuas)</a:t>
            </a:r>
          </a:p>
          <a:p>
            <a:pPr lvl="1"/>
            <a:r>
              <a:rPr lang="pt-BR" sz="2400" dirty="0"/>
              <a:t>tendência central</a:t>
            </a:r>
          </a:p>
          <a:p>
            <a:pPr lvl="2"/>
            <a:r>
              <a:rPr lang="pt-BR" sz="2000" dirty="0"/>
              <a:t>média / mediana / moda</a:t>
            </a:r>
          </a:p>
          <a:p>
            <a:pPr lvl="1"/>
            <a:r>
              <a:rPr lang="pt-BR" sz="2400" dirty="0"/>
              <a:t>dispersão</a:t>
            </a:r>
          </a:p>
          <a:p>
            <a:pPr lvl="2"/>
            <a:r>
              <a:rPr lang="pt-BR" sz="2000" dirty="0"/>
              <a:t>desvio padrão / variância / quartis</a:t>
            </a:r>
          </a:p>
          <a:p>
            <a:pPr lvl="1"/>
            <a:r>
              <a:rPr lang="pt-BR" sz="2400" dirty="0" err="1"/>
              <a:t>outliers</a:t>
            </a:r>
            <a:r>
              <a:rPr lang="pt-BR" sz="2400" dirty="0"/>
              <a:t> </a:t>
            </a:r>
          </a:p>
          <a:p>
            <a:pPr lvl="2"/>
            <a:r>
              <a:rPr lang="pt-BR" sz="2000" dirty="0"/>
              <a:t>valores extremos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40" y="2618537"/>
            <a:ext cx="3778560" cy="25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dados em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84376" y="6206930"/>
            <a:ext cx="610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err="1"/>
              <a:t>https</a:t>
            </a:r>
            <a:r>
              <a:rPr lang="pt-BR" sz="1400" i="1" dirty="0"/>
              <a:t>://</a:t>
            </a:r>
            <a:r>
              <a:rPr lang="pt-BR" sz="1400" i="1" dirty="0" err="1"/>
              <a:t>python.swaroopch.com</a:t>
            </a:r>
            <a:r>
              <a:rPr lang="pt-BR" sz="1400" i="1" dirty="0"/>
              <a:t>/</a:t>
            </a:r>
            <a:r>
              <a:rPr lang="pt-BR" sz="1400" i="1" dirty="0" err="1"/>
              <a:t>about_python.html</a:t>
            </a:r>
            <a:endParaRPr lang="pt-BR" sz="1400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23" y="460906"/>
            <a:ext cx="1738783" cy="49165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637650" y="5849523"/>
            <a:ext cx="204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/>
              <a:t>https</a:t>
            </a:r>
            <a:r>
              <a:rPr lang="pt-BR" sz="1400" dirty="0"/>
              <a:t>://</a:t>
            </a:r>
            <a:r>
              <a:rPr lang="pt-BR" sz="1400" dirty="0" err="1"/>
              <a:t>www.python.org</a:t>
            </a:r>
            <a:r>
              <a:rPr lang="pt-BR" sz="1400" dirty="0"/>
              <a:t>/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124549"/>
              </p:ext>
            </p:extLst>
          </p:nvPr>
        </p:nvGraphicFramePr>
        <p:xfrm>
          <a:off x="467544" y="2376354"/>
          <a:ext cx="8229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Estrutura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Dimensionalidade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Análogo à Planilha de Cálculo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 </a:t>
                      </a:r>
                      <a:r>
                        <a:rPr lang="pt-BR" sz="2400" dirty="0" err="1"/>
                        <a:t>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DataFrame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 </a:t>
                      </a:r>
                      <a:r>
                        <a:rPr lang="pt-BR" sz="2400" dirty="0" err="1"/>
                        <a:t>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Folha</a:t>
                      </a:r>
                      <a:r>
                        <a:rPr lang="pt-BR" sz="2400" baseline="0" dirty="0"/>
                        <a:t> de Cálculo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Panel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 </a:t>
                      </a:r>
                      <a:r>
                        <a:rPr lang="pt-BR" sz="2400" dirty="0" err="1"/>
                        <a:t>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Toda a Planilha</a:t>
                      </a:r>
                      <a:r>
                        <a:rPr lang="pt-BR" sz="2400" baseline="0" dirty="0"/>
                        <a:t> de Cálculo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67544" y="1717727"/>
            <a:ext cx="716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Diferentes dimensionalidades das estruturas de dados</a:t>
            </a:r>
          </a:p>
        </p:txBody>
      </p:sp>
    </p:spTree>
    <p:extLst>
      <p:ext uri="{BB962C8B-B14F-4D97-AF65-F5344CB8AC3E}">
        <p14:creationId xmlns:p14="http://schemas.microsoft.com/office/powerpoint/2010/main" val="19428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dados em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23" y="460906"/>
            <a:ext cx="1738783" cy="491656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323528" y="1602112"/>
          <a:ext cx="18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2347515" y="1595912"/>
          <a:ext cx="16484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/>
          </p:nvPr>
        </p:nvGraphicFramePr>
        <p:xfrm>
          <a:off x="4219723" y="1604118"/>
          <a:ext cx="19364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6160965" y="1604118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Séries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37914"/>
              </p:ext>
            </p:extLst>
          </p:nvPr>
        </p:nvGraphicFramePr>
        <p:xfrm>
          <a:off x="334789" y="4221088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113783" y="4216970"/>
            <a:ext cx="165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Data Frame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DFB152-BEC2-4941-AC72-433B8812CFE3}"/>
              </a:ext>
            </a:extLst>
          </p:cNvPr>
          <p:cNvSpPr txBox="1"/>
          <p:nvPr/>
        </p:nvSpPr>
        <p:spPr>
          <a:xfrm>
            <a:off x="6425750" y="202795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Uma única variável por série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DCF983A-F968-40DC-B8E5-C0BE4372E16B}"/>
              </a:ext>
            </a:extLst>
          </p:cNvPr>
          <p:cNvSpPr txBox="1"/>
          <p:nvPr/>
        </p:nvSpPr>
        <p:spPr>
          <a:xfrm>
            <a:off x="4292150" y="4600670"/>
            <a:ext cx="2368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Várias variáveis em cada Data Frame</a:t>
            </a:r>
          </a:p>
        </p:txBody>
      </p:sp>
    </p:spTree>
    <p:extLst>
      <p:ext uri="{BB962C8B-B14F-4D97-AF65-F5344CB8AC3E}">
        <p14:creationId xmlns:p14="http://schemas.microsoft.com/office/powerpoint/2010/main" val="48456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dados em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23" y="460906"/>
            <a:ext cx="1738783" cy="491656"/>
          </a:xfrm>
          <a:prstGeom prst="rect">
            <a:avLst/>
          </a:prstGeom>
        </p:spPr>
      </p:pic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26106"/>
              </p:ext>
            </p:extLst>
          </p:nvPr>
        </p:nvGraphicFramePr>
        <p:xfrm>
          <a:off x="1412174" y="1667272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35974"/>
              </p:ext>
            </p:extLst>
          </p:nvPr>
        </p:nvGraphicFramePr>
        <p:xfrm>
          <a:off x="1564574" y="1819672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70780"/>
              </p:ext>
            </p:extLst>
          </p:nvPr>
        </p:nvGraphicFramePr>
        <p:xfrm>
          <a:off x="1716974" y="1972072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470195" y="3245255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Panel</a:t>
            </a:r>
            <a:endParaRPr lang="pt-BR" sz="2400" b="1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2560"/>
              </p:ext>
            </p:extLst>
          </p:nvPr>
        </p:nvGraphicFramePr>
        <p:xfrm>
          <a:off x="1869374" y="2124472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5031"/>
              </p:ext>
            </p:extLst>
          </p:nvPr>
        </p:nvGraphicFramePr>
        <p:xfrm>
          <a:off x="2021774" y="2276872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550D29-FA21-4447-95AA-A17496BBFC65}"/>
              </a:ext>
            </a:extLst>
          </p:cNvPr>
          <p:cNvSpPr txBox="1"/>
          <p:nvPr/>
        </p:nvSpPr>
        <p:spPr>
          <a:xfrm>
            <a:off x="532933" y="3769489"/>
            <a:ext cx="2368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Um conjunto de Data Frames</a:t>
            </a:r>
          </a:p>
        </p:txBody>
      </p:sp>
    </p:spTree>
    <p:extLst>
      <p:ext uri="{BB962C8B-B14F-4D97-AF65-F5344CB8AC3E}">
        <p14:creationId xmlns:p14="http://schemas.microsoft.com/office/powerpoint/2010/main" val="107395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pandas com 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507288" cy="438503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 err="1">
                <a:latin typeface="Andale Mono" charset="0"/>
                <a:ea typeface="Andale Mono" charset="0"/>
                <a:cs typeface="Andale Mono" charset="0"/>
              </a:rPr>
              <a:t>import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pandas </a:t>
            </a:r>
            <a:r>
              <a:rPr lang="pt-BR" sz="2000" b="1" dirty="0">
                <a:latin typeface="Andale Mono" charset="0"/>
                <a:ea typeface="Andale Mono" charset="0"/>
                <a:cs typeface="Andale Mono" charset="0"/>
              </a:rPr>
              <a:t>as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pd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idades =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pd.Series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([45,42,38,51],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="idade")</a:t>
            </a: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idades [Shift]+[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Enter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Será exibida a Série IDADE</a:t>
            </a: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23" y="460906"/>
            <a:ext cx="1738783" cy="4916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4680520" cy="21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pandas com 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507288" cy="438503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Em Python o index pode ser um atributo do objeto, e pode ser texto ou número</a:t>
            </a:r>
          </a:p>
          <a:p>
            <a:pPr marL="0" indent="0" fontAlgn="base">
              <a:buNone/>
            </a:pPr>
            <a:endParaRPr lang="pt-BR" sz="2000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r>
              <a:rPr lang="pt-BR" sz="2000" b="1" dirty="0" err="1">
                <a:latin typeface="Andale Mono" charset="0"/>
                <a:ea typeface="Andale Mono" charset="0"/>
                <a:cs typeface="Andale Mono" charset="0"/>
              </a:rPr>
              <a:t>import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pandas </a:t>
            </a:r>
            <a:r>
              <a:rPr lang="pt-BR" sz="2000" b="1" dirty="0">
                <a:latin typeface="Andale Mono" charset="0"/>
                <a:ea typeface="Andale Mono" charset="0"/>
                <a:cs typeface="Andale Mono" charset="0"/>
              </a:rPr>
              <a:t>as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pd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idades =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pd.Series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([45,42,38,51],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="idade”, index=[”Rogério”,”Martha”,”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Racquel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”,”Joel”])</a:t>
            </a: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idades [Shift]+[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Enter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Será exibida a Série IDADE com os nomes como índice</a:t>
            </a: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23" y="460906"/>
            <a:ext cx="1738783" cy="4916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68272"/>
            <a:ext cx="4251333" cy="18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pandas com 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507288" cy="438503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Para inspecionar apenas o índice...</a:t>
            </a:r>
          </a:p>
          <a:p>
            <a:pPr marL="0" indent="0" fontAlgn="base">
              <a:buNone/>
            </a:pPr>
            <a:endParaRPr lang="pt-BR" sz="2000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r>
              <a:rPr lang="pt-BR" sz="2000" b="1" dirty="0" err="1">
                <a:latin typeface="Andale Mono" charset="0"/>
                <a:ea typeface="Andale Mono" charset="0"/>
                <a:cs typeface="Andale Mono" charset="0"/>
              </a:rPr>
              <a:t>import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pandas </a:t>
            </a:r>
            <a:r>
              <a:rPr lang="pt-BR" sz="2000" b="1" dirty="0">
                <a:latin typeface="Andale Mono" charset="0"/>
                <a:ea typeface="Andale Mono" charset="0"/>
                <a:cs typeface="Andale Mono" charset="0"/>
              </a:rPr>
              <a:t>as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pd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idades =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pd.Series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([45,42,38,51], 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="idade”, index=[”Rogério”,”Martha”,”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Racquel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”,”Joel”])</a:t>
            </a:r>
          </a:p>
          <a:p>
            <a:pPr marL="0" indent="0" fontAlgn="base">
              <a:buNone/>
            </a:pP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idades.index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 [Shift]+[</a:t>
            </a:r>
            <a:r>
              <a:rPr lang="pt-BR" sz="2000" dirty="0" err="1">
                <a:latin typeface="Andale Mono" charset="0"/>
                <a:ea typeface="Andale Mono" charset="0"/>
                <a:cs typeface="Andale Mono" charset="0"/>
              </a:rPr>
              <a:t>Enter</a:t>
            </a: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marL="0" indent="0" fontAlgn="base">
              <a:buNone/>
            </a:pPr>
            <a:r>
              <a:rPr lang="pt-BR" sz="2000" dirty="0">
                <a:latin typeface="Andale Mono" charset="0"/>
                <a:ea typeface="Andale Mono" charset="0"/>
                <a:cs typeface="Andale Mono" charset="0"/>
              </a:rPr>
              <a:t>Será exibido o Índice da Série IDADE</a:t>
            </a: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fontAlgn="base">
              <a:buNone/>
            </a:pPr>
            <a:endParaRPr lang="pt-BR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6A45-C6BA-4769-B4A4-53085ED9B279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23" y="460906"/>
            <a:ext cx="1738783" cy="4916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53136"/>
            <a:ext cx="727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8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1089</Words>
  <Application>Microsoft Office PowerPoint</Application>
  <PresentationFormat>Apresentação na tela (4:3)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Andale Mono</vt:lpstr>
      <vt:lpstr>Arial</vt:lpstr>
      <vt:lpstr>Calibri</vt:lpstr>
      <vt:lpstr>Tema do Office</vt:lpstr>
      <vt:lpstr>Análise Exploratória de Dados Aula 06 – Importação e Análises de Dados</vt:lpstr>
      <vt:lpstr>Agenda do dia</vt:lpstr>
      <vt:lpstr>Descrição de dados</vt:lpstr>
      <vt:lpstr>Acesso a dados em Python</vt:lpstr>
      <vt:lpstr>Acesso a dados em Python</vt:lpstr>
      <vt:lpstr>Acesso a dados em Python</vt:lpstr>
      <vt:lpstr>Usando o pandas com Series</vt:lpstr>
      <vt:lpstr>Usando o pandas com Series</vt:lpstr>
      <vt:lpstr>Usando o pandas com Series</vt:lpstr>
      <vt:lpstr>Usando o pandas para conhecer os dados</vt:lpstr>
      <vt:lpstr>Usando o pandas para conhecer os dados</vt:lpstr>
      <vt:lpstr>Usando pandas com DataFrames</vt:lpstr>
      <vt:lpstr>”Arquivo” de dados</vt:lpstr>
      <vt:lpstr>Descrevendo o arquivo</vt:lpstr>
      <vt:lpstr>Descrevendo o arquivo </vt:lpstr>
      <vt:lpstr>Lendo arquivo CSV</vt:lpstr>
      <vt:lpstr>Descrevendo o conteúdo dos arquivos</vt:lpstr>
      <vt:lpstr>Descrevendo o conteúdo dos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Renato R O da Silva</dc:creator>
  <cp:lastModifiedBy>Frederico Cohrs</cp:lastModifiedBy>
  <cp:revision>285</cp:revision>
  <dcterms:created xsi:type="dcterms:W3CDTF">2010-12-14T20:42:31Z</dcterms:created>
  <dcterms:modified xsi:type="dcterms:W3CDTF">2018-03-21T20:28:09Z</dcterms:modified>
</cp:coreProperties>
</file>