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7"/>
  </p:notesMasterIdLst>
  <p:sldIdLst>
    <p:sldId id="343" r:id="rId2"/>
    <p:sldId id="337" r:id="rId3"/>
    <p:sldId id="342" r:id="rId4"/>
    <p:sldId id="340" r:id="rId5"/>
    <p:sldId id="344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03E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1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5824761-90EB-4C6E-A67F-89F008A7C3D3}" type="datetimeFigureOut">
              <a:rPr lang="zh-CN" altLang="en-US"/>
              <a:pPr>
                <a:defRPr/>
              </a:pPr>
              <a:t>2016-12-29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055267B-5A9B-4E7B-9510-97E99EC3E8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719B8-8727-4B5D-8C83-F78CE4C3899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55267B-5A9B-4E7B-9510-97E99EC3E88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D1422-02CF-4257-9712-EE05B6682633}" type="datetimeFigureOut">
              <a:rPr lang="zh-CN" altLang="en-US" smtClean="0"/>
              <a:pPr>
                <a:defRPr/>
              </a:pPr>
              <a:t>2016-12-29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C8486-02AA-4D15-87F6-EE96A5B9869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4FDC43-6782-48C6-B076-F76CF26E3B1F}" type="datetimeFigureOut">
              <a:rPr lang="zh-CN" altLang="en-US" smtClean="0"/>
              <a:pPr>
                <a:defRPr/>
              </a:pPr>
              <a:t>2016-12-29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3334C-6915-4871-B6C7-44B6A33B36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5A02FD-D509-456E-AC48-DFD4DD8AD564}" type="datetimeFigureOut">
              <a:rPr lang="zh-CN" altLang="en-US" smtClean="0"/>
              <a:pPr>
                <a:defRPr/>
              </a:pPr>
              <a:t>2016-12-29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72C968-2BB9-40D0-B11D-CF919F626A4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46ED1-1C4F-430A-861A-FA08B9660371}" type="datetimeFigureOut">
              <a:rPr lang="zh-CN" altLang="en-US" smtClean="0"/>
              <a:pPr>
                <a:defRPr/>
              </a:pPr>
              <a:t>2016-12-29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CFEA2-DCC6-4A19-9160-B7166D4BF24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BD57E0-4EE6-4E4F-850B-FA7D9A507930}" type="datetimeFigureOut">
              <a:rPr lang="zh-CN" altLang="en-US" smtClean="0"/>
              <a:pPr>
                <a:defRPr/>
              </a:pPr>
              <a:t>2016-12-29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B87B75-3C6C-46A4-9561-B62158EB0D1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E984BB-1EA6-4028-AEB9-A4FFFB67824B}" type="datetimeFigureOut">
              <a:rPr lang="zh-CN" altLang="en-US" smtClean="0"/>
              <a:pPr>
                <a:defRPr/>
              </a:pPr>
              <a:t>2016-12-29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6C4AA-1F6E-40CD-AB44-A70153C5B3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C6C665-1C9A-4FE1-B510-0FD76E388AFD}" type="datetimeFigureOut">
              <a:rPr lang="zh-CN" altLang="en-US" smtClean="0"/>
              <a:pPr>
                <a:defRPr/>
              </a:pPr>
              <a:t>2016-12-29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54181-F2A0-43EC-9FA8-734481233FC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631528-84B5-4DDE-B7F2-68FD28F6BCE1}" type="datetimeFigureOut">
              <a:rPr lang="zh-CN" altLang="en-US" smtClean="0"/>
              <a:pPr>
                <a:defRPr/>
              </a:pPr>
              <a:t>2016-12-29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50C4CA-754A-42B8-B7E3-915EC56FEA9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4B689D-B414-4187-9341-3D337711DB39}" type="datetimeFigureOut">
              <a:rPr lang="zh-CN" altLang="en-US" smtClean="0"/>
              <a:pPr>
                <a:defRPr/>
              </a:pPr>
              <a:t>2016-12-29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2B8CA-63A5-477F-AC85-16DE45B4DEB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43C11D-94C9-493F-9B2F-705F7C859A71}" type="datetimeFigureOut">
              <a:rPr lang="zh-CN" altLang="en-US" smtClean="0"/>
              <a:pPr>
                <a:defRPr/>
              </a:pPr>
              <a:t>2016-12-29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B7151-9338-4977-B37D-76CA61C95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FB5022-BE3E-4043-832C-FE19EFE85121}" type="datetimeFigureOut">
              <a:rPr lang="zh-CN" altLang="en-US" smtClean="0"/>
              <a:pPr>
                <a:defRPr/>
              </a:pPr>
              <a:t>2016-12-29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12FD0-1B33-46CF-86E5-DFAF9EB9646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8E4D708-B018-45CA-8956-6C27FEA7E92E}" type="datetimeFigureOut">
              <a:rPr lang="zh-CN" altLang="en-US" smtClean="0"/>
              <a:pPr>
                <a:defRPr/>
              </a:pPr>
              <a:t>2016-12-29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866FD32-A105-44E6-BB22-B0383670BD4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&#21069;&#31243;-320\ksq.mp3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0" descr="D:\图片库\新建文件夹\b_B0BEBD2E963CDB918EFFCD6DE873C971副本.jpg"/>
          <p:cNvPicPr>
            <a:picLocks noChangeAspect="1" noChangeArrowheads="1"/>
          </p:cNvPicPr>
          <p:nvPr/>
        </p:nvPicPr>
        <p:blipFill>
          <a:blip r:embed="rId5"/>
          <a:srcRect l="3349" t="3056" r="2254"/>
          <a:stretch>
            <a:fillRect/>
          </a:stretch>
        </p:blipFill>
        <p:spPr bwMode="auto">
          <a:xfrm>
            <a:off x="-36513" y="0"/>
            <a:ext cx="9144001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779912" y="1982257"/>
            <a:ext cx="1368152" cy="13747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ts val="5000"/>
              </a:lnSpc>
              <a:defRPr/>
            </a:pPr>
            <a:r>
              <a:rPr lang="zh-CN" altLang="en-US" sz="4800" b="1" kern="900" spc="-45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汉仪秀英体简" pitchFamily="49" charset="-122"/>
                <a:ea typeface="汉仪秀英体简" pitchFamily="49" charset="-122"/>
              </a:rPr>
              <a:t>前程</a:t>
            </a:r>
            <a:endParaRPr lang="en-US" altLang="zh-CN" sz="4800" b="1" kern="900" spc="-45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汉仪秀英体简" pitchFamily="49" charset="-122"/>
              <a:ea typeface="汉仪秀英体简" pitchFamily="49" charset="-122"/>
            </a:endParaRPr>
          </a:p>
          <a:p>
            <a:pPr algn="ctr">
              <a:lnSpc>
                <a:spcPts val="5000"/>
              </a:lnSpc>
              <a:defRPr/>
            </a:pPr>
            <a:r>
              <a:rPr lang="en-US" altLang="zh-CN" sz="5400" b="1" kern="900" spc="-45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方正大标宋简体" pitchFamily="65" charset="-122"/>
                <a:ea typeface="方正大标宋简体" pitchFamily="65" charset="-122"/>
              </a:rPr>
              <a:t>ABC</a:t>
            </a:r>
            <a:endParaRPr lang="zh-CN" altLang="en-US" sz="5400" b="1" kern="900" spc="-45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方正大标宋简体" pitchFamily="65" charset="-122"/>
              <a:ea typeface="方正大标宋简体" pitchFamily="65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50515" y="4409236"/>
            <a:ext cx="5041765" cy="110799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6600" b="1" spc="-3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红包互赠游戏</a:t>
            </a:r>
            <a:endParaRPr lang="zh-CN" altLang="en-US" sz="7200" b="1" kern="900" cap="all" spc="-300" dirty="0">
              <a:ln w="0">
                <a:solidFill>
                  <a:srgbClr val="92D050"/>
                </a:solidFill>
              </a:ln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12700" stA="50000" endPos="50000" dist="5000" dir="5400000" sy="-100000" rotWithShape="0"/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03575" y="5589588"/>
            <a:ext cx="29845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www.future-abc.com</a:t>
            </a:r>
            <a:endParaRPr lang="zh-CN" alt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124075" y="6237288"/>
            <a:ext cx="6173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Internet Training Practical Network  In the United States</a:t>
            </a:r>
            <a:endParaRPr lang="zh-CN" altLang="en-US"/>
          </a:p>
        </p:txBody>
      </p:sp>
      <p:pic>
        <p:nvPicPr>
          <p:cNvPr id="10247" name="Picture 7" descr="D:\图片库\20081199755930_2副本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-915012">
            <a:off x="7126288" y="3892550"/>
            <a:ext cx="392112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7" descr="D:\图片库\20081199755930_2副本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-915012">
            <a:off x="833438" y="804863"/>
            <a:ext cx="392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7" descr="D:\图片库\20081199755930_2副本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1479119">
            <a:off x="7858125" y="600075"/>
            <a:ext cx="3905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7" descr="D:\图片库\20081199755930_2副本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63587">
            <a:off x="1500188" y="4205288"/>
            <a:ext cx="392112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ksq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1770576" y="5385410"/>
            <a:ext cx="5897768" cy="70788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000" b="1" kern="900" cap="all" spc="-300" dirty="0">
                <a:ln w="0">
                  <a:solidFill>
                    <a:srgbClr val="92D05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  <a:latin typeface="方正大黑简体" pitchFamily="65" charset="-122"/>
                <a:ea typeface="方正大黑简体" pitchFamily="65" charset="-122"/>
              </a:rPr>
              <a:t>一个将理论付诸实践的实例</a:t>
            </a:r>
          </a:p>
        </p:txBody>
      </p:sp>
      <p:sp>
        <p:nvSpPr>
          <p:cNvPr id="15" name="矩形 14"/>
          <p:cNvSpPr/>
          <p:nvPr/>
        </p:nvSpPr>
        <p:spPr>
          <a:xfrm>
            <a:off x="1907704" y="5385410"/>
            <a:ext cx="5421677" cy="70788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000" b="1" kern="900" cap="all" spc="-300" dirty="0">
                <a:ln w="0">
                  <a:solidFill>
                    <a:srgbClr val="92D05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  <a:latin typeface="方正大黑简体" pitchFamily="65" charset="-122"/>
                <a:ea typeface="方正大黑简体" pitchFamily="65" charset="-122"/>
              </a:rPr>
              <a:t>一个让平民变富翁的游戏</a:t>
            </a:r>
          </a:p>
        </p:txBody>
      </p:sp>
      <p:sp>
        <p:nvSpPr>
          <p:cNvPr id="16" name="矩形 15"/>
          <p:cNvSpPr/>
          <p:nvPr/>
        </p:nvSpPr>
        <p:spPr>
          <a:xfrm>
            <a:off x="3434477" y="214290"/>
            <a:ext cx="2275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www.future-abc.com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 orient="vert"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3" presetClass="entr" presetSubtype="16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7000" showWhenStopped="0">
                <p:cTn id="43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2844" y="71414"/>
            <a:ext cx="8858312" cy="116955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系统说明： </a:t>
            </a:r>
            <a:endParaRPr lang="en-US" altLang="zh-CN" sz="1400" b="1" dirty="0" smtClean="0">
              <a:solidFill>
                <a:srgbClr val="2403EB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1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、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ID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号码分为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ABC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三个级别，由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A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级逐步升级为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B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级、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C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级。（见升级规则）</a:t>
            </a:r>
            <a:endParaRPr lang="en-US" altLang="zh-CN" sz="1400" b="1" dirty="0" smtClean="0">
              <a:solidFill>
                <a:srgbClr val="2403EB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2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、每个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ID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号下只能注册两个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ID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号。</a:t>
            </a:r>
            <a:endParaRPr lang="en-US" altLang="zh-CN" sz="1400" b="1" dirty="0" smtClean="0">
              <a:solidFill>
                <a:srgbClr val="2403EB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3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、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A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级用绿色表示、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B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级用蓝色表示、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C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级用黄色色表示、新注册未激活时用红色表示。未激活不能注册新会员</a:t>
            </a:r>
            <a:endParaRPr lang="en-US" altLang="zh-CN" sz="1400" b="1" dirty="0" smtClean="0">
              <a:solidFill>
                <a:srgbClr val="2403EB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4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、红包大小：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1000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元、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5000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元、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1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万元、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2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万元（四个大小的红包相互之间都是独立的）。以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A B C D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表示</a:t>
            </a:r>
            <a:endParaRPr lang="en-US" altLang="zh-CN" sz="2000" b="1" dirty="0" smtClean="0">
              <a:solidFill>
                <a:srgbClr val="2403EB"/>
              </a:solidFill>
              <a:latin typeface="+mn-ea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2844" y="1396545"/>
            <a:ext cx="8858312" cy="224676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A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级注册规则：</a:t>
            </a:r>
            <a:endParaRPr lang="en-US" altLang="zh-CN" sz="1400" b="1" dirty="0" smtClean="0">
              <a:solidFill>
                <a:srgbClr val="2403EB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1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：注册信息：姓名、手机、农行卡</a:t>
            </a:r>
            <a:endParaRPr lang="en-US" altLang="zh-CN" sz="1400" b="1" dirty="0" smtClean="0">
              <a:solidFill>
                <a:srgbClr val="2403EB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2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、注册提交后取得</a:t>
            </a:r>
            <a:r>
              <a:rPr lang="en-US" altLang="zh-CN" sz="1400" b="1" dirty="0">
                <a:solidFill>
                  <a:srgbClr val="2403EB"/>
                </a:solidFill>
                <a:latin typeface="+mn-ea"/>
                <a:ea typeface="+mn-ea"/>
              </a:rPr>
              <a:t>ID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号、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ID 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号码由系统自动发放，前缀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+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数字（原始密码设为：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123456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）。</a:t>
            </a:r>
            <a:endParaRPr lang="en-US" altLang="zh-CN" sz="1400" b="1" dirty="0" smtClean="0">
              <a:solidFill>
                <a:srgbClr val="2403EB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3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、刚注册的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ID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号显示红色为未激活状态。</a:t>
            </a:r>
            <a:endParaRPr lang="en-US" altLang="zh-CN" sz="1400" b="1" dirty="0" smtClean="0">
              <a:solidFill>
                <a:srgbClr val="2403EB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4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、未激活的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ID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号不能注册新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ID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号，但可以登录。</a:t>
            </a:r>
            <a:endParaRPr lang="en-US" altLang="zh-CN" sz="1400" b="1" dirty="0" smtClean="0">
              <a:solidFill>
                <a:srgbClr val="2403EB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5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、注册确认后系统自动把服务平台资料和上面第二层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ID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号码的资料发到新   </a:t>
            </a:r>
            <a:endParaRPr lang="en-US" altLang="zh-CN" sz="1400" b="1" dirty="0" smtClean="0">
              <a:solidFill>
                <a:srgbClr val="2403EB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    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注册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ID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号码的邮箱，点击邮箱即可看到。</a:t>
            </a:r>
            <a:endParaRPr lang="en-US" altLang="zh-CN" sz="1400" b="1" dirty="0" smtClean="0">
              <a:solidFill>
                <a:srgbClr val="2403EB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6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、新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ID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号由服务平台和第二层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ID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号负责激活。两个人都激活后新点位变为绿色。</a:t>
            </a:r>
            <a:endParaRPr lang="en-US" altLang="zh-CN" sz="1400" b="1" dirty="0" smtClean="0">
              <a:solidFill>
                <a:srgbClr val="2403EB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7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、点位激活后信箱内信息自动消除。</a:t>
            </a:r>
            <a:endParaRPr lang="en-US" altLang="zh-CN" sz="1400" b="1" dirty="0" smtClean="0">
              <a:solidFill>
                <a:srgbClr val="2403EB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solidFill>
                  <a:srgbClr val="2403EB"/>
                </a:solidFill>
                <a:latin typeface="+mn-ea"/>
                <a:ea typeface="+mn-ea"/>
              </a:rPr>
              <a:t>8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、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  <a:ea typeface="+mn-ea"/>
              </a:rPr>
              <a:t>24</a:t>
            </a:r>
            <a:r>
              <a:rPr lang="zh-CN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小时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  <a:ea typeface="+mn-ea"/>
              </a:rPr>
              <a:t>未激活则自动取消该点位。</a:t>
            </a:r>
            <a:endParaRPr lang="en-US" altLang="zh-CN" sz="1400" b="1" dirty="0" smtClean="0">
              <a:solidFill>
                <a:srgbClr val="2403EB"/>
              </a:solidFill>
              <a:latin typeface="+mn-ea"/>
              <a:ea typeface="+mn-ea"/>
            </a:endParaRPr>
          </a:p>
        </p:txBody>
      </p:sp>
      <p:sp>
        <p:nvSpPr>
          <p:cNvPr id="5" name="内容占位符 3"/>
          <p:cNvSpPr>
            <a:spLocks noGrp="1" noChangeArrowheads="1"/>
          </p:cNvSpPr>
          <p:nvPr>
            <p:ph idx="1"/>
          </p:nvPr>
        </p:nvSpPr>
        <p:spPr bwMode="auto">
          <a:xfrm>
            <a:off x="142844" y="3714752"/>
            <a:ext cx="8858312" cy="16004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b="1" dirty="0" smtClean="0">
                <a:solidFill>
                  <a:srgbClr val="2403EB"/>
                </a:solidFill>
                <a:latin typeface="仿宋"/>
                <a:ea typeface="仿宋"/>
                <a:cs typeface="仿宋"/>
              </a:rPr>
              <a:t>B</a:t>
            </a:r>
            <a:r>
              <a:rPr lang="zh-CN" altLang="en-US" sz="1400" b="1" dirty="0" smtClean="0">
                <a:solidFill>
                  <a:srgbClr val="2403EB"/>
                </a:solidFill>
                <a:latin typeface="仿宋"/>
                <a:ea typeface="仿宋"/>
                <a:cs typeface="仿宋"/>
              </a:rPr>
              <a:t>级升级步骤</a:t>
            </a:r>
            <a:r>
              <a:rPr lang="en-US" altLang="zh-CN" sz="1400" b="1" dirty="0" smtClean="0">
                <a:solidFill>
                  <a:srgbClr val="2403EB"/>
                </a:solidFill>
                <a:latin typeface="仿宋"/>
                <a:ea typeface="仿宋"/>
                <a:cs typeface="仿宋"/>
              </a:rPr>
              <a:t>  </a:t>
            </a:r>
            <a:endParaRPr lang="en-US" altLang="zh-CN" sz="1400" b="1" dirty="0">
              <a:solidFill>
                <a:srgbClr val="2403EB"/>
              </a:solidFill>
              <a:latin typeface="仿宋"/>
              <a:ea typeface="仿宋"/>
              <a:cs typeface="仿宋"/>
            </a:endParaRPr>
          </a:p>
          <a:p>
            <a:pPr>
              <a:buNone/>
            </a:pPr>
            <a:r>
              <a:rPr lang="en-US" altLang="zh-CN" sz="1400" b="1" dirty="0" smtClean="0">
                <a:solidFill>
                  <a:srgbClr val="2403EB"/>
                </a:solidFill>
                <a:latin typeface="宋体" pitchFamily="2" charset="-122"/>
              </a:rPr>
              <a:t>1</a:t>
            </a:r>
            <a:r>
              <a:rPr lang="zh-CN" altLang="en-US" sz="1400" b="1" dirty="0" smtClean="0">
                <a:solidFill>
                  <a:srgbClr val="2403EB"/>
                </a:solidFill>
                <a:latin typeface="宋体" pitchFamily="2" charset="-122"/>
              </a:rPr>
              <a:t>、</a:t>
            </a:r>
            <a:r>
              <a:rPr lang="en-US" altLang="zh-CN" sz="1400" b="1" dirty="0" smtClean="0">
                <a:solidFill>
                  <a:srgbClr val="2403EB"/>
                </a:solidFill>
                <a:latin typeface="宋体" pitchFamily="2" charset="-122"/>
              </a:rPr>
              <a:t> A3</a:t>
            </a:r>
            <a:r>
              <a:rPr lang="zh-CN" altLang="en-US" sz="1400" b="1" dirty="0" smtClean="0">
                <a:solidFill>
                  <a:srgbClr val="2403EB"/>
                </a:solidFill>
                <a:latin typeface="宋体" pitchFamily="2" charset="-122"/>
              </a:rPr>
              <a:t>点位被激活的</a:t>
            </a:r>
            <a:r>
              <a:rPr lang="zh-CN" altLang="en-US" sz="1400" b="1" dirty="0">
                <a:solidFill>
                  <a:srgbClr val="2403EB"/>
                </a:solidFill>
                <a:latin typeface="宋体" pitchFamily="2" charset="-122"/>
              </a:rPr>
              <a:t>同时</a:t>
            </a:r>
            <a:r>
              <a:rPr lang="zh-CN" altLang="en-US" sz="1400" b="1" dirty="0" smtClean="0">
                <a:solidFill>
                  <a:srgbClr val="2403EB"/>
                </a:solidFill>
                <a:latin typeface="宋体" pitchFamily="2" charset="-122"/>
              </a:rPr>
              <a:t>，本</a:t>
            </a:r>
            <a:r>
              <a:rPr lang="zh-CN" altLang="en-US" sz="1400" b="1" dirty="0" smtClean="0">
                <a:solidFill>
                  <a:srgbClr val="2403EB"/>
                </a:solidFill>
                <a:latin typeface="Calibri" pitchFamily="34" charset="0"/>
              </a:rPr>
              <a:t>点位变成红色以示升级</a:t>
            </a:r>
            <a:r>
              <a:rPr lang="zh-CN" altLang="en-US" sz="1400" b="1" dirty="0" smtClean="0">
                <a:solidFill>
                  <a:srgbClr val="2403EB"/>
                </a:solidFill>
                <a:latin typeface="宋体" pitchFamily="2" charset="-122"/>
              </a:rPr>
              <a:t>提醒！</a:t>
            </a:r>
            <a:r>
              <a:rPr lang="en-US" altLang="zh-CN" sz="1400" b="1" dirty="0" smtClean="0">
                <a:solidFill>
                  <a:srgbClr val="2403EB"/>
                </a:solidFill>
                <a:latin typeface="宋体" pitchFamily="2" charset="-122"/>
              </a:rPr>
              <a:t>(</a:t>
            </a:r>
            <a:r>
              <a:rPr lang="zh-CN" altLang="en-US" sz="1400" b="1" dirty="0" smtClean="0">
                <a:solidFill>
                  <a:srgbClr val="2403EB"/>
                </a:solidFill>
                <a:latin typeface="宋体" pitchFamily="2" charset="-122"/>
              </a:rPr>
              <a:t>见图</a:t>
            </a:r>
            <a:r>
              <a:rPr lang="en-US" altLang="zh-CN" sz="1400" b="1" dirty="0" smtClean="0">
                <a:solidFill>
                  <a:srgbClr val="2403EB"/>
                </a:solidFill>
                <a:latin typeface="宋体" pitchFamily="2" charset="-122"/>
              </a:rPr>
              <a:t>1)</a:t>
            </a:r>
          </a:p>
          <a:p>
            <a:pPr>
              <a:buNone/>
            </a:pPr>
            <a:r>
              <a:rPr lang="en-US" altLang="zh-CN" sz="1400" b="1" dirty="0" smtClean="0">
                <a:solidFill>
                  <a:srgbClr val="2403EB"/>
                </a:solidFill>
                <a:latin typeface="宋体" pitchFamily="2" charset="-122"/>
              </a:rPr>
              <a:t>2</a:t>
            </a:r>
            <a:r>
              <a:rPr lang="zh-CN" altLang="en-US" sz="1400" b="1" dirty="0" smtClean="0">
                <a:solidFill>
                  <a:srgbClr val="2403EB"/>
                </a:solidFill>
                <a:latin typeface="宋体" pitchFamily="2" charset="-122"/>
              </a:rPr>
              <a:t>、此时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</a:rPr>
              <a:t>系统自动将点位上面二、四、六、八层 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zh-CN" altLang="en-US" sz="1400" b="1" dirty="0" smtClean="0">
                <a:solidFill>
                  <a:srgbClr val="FF0000"/>
                </a:solidFill>
                <a:latin typeface="+mn-ea"/>
              </a:rPr>
              <a:t>级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lang="zh-CN" altLang="en-US" sz="1400" b="1" dirty="0" smtClean="0">
                <a:solidFill>
                  <a:srgbClr val="FF0000"/>
                </a:solidFill>
                <a:latin typeface="+mn-ea"/>
              </a:rPr>
              <a:t>号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</a:rPr>
              <a:t>资料发到邮箱。</a:t>
            </a:r>
            <a:endParaRPr lang="en-US" altLang="zh-CN" sz="1400" b="1" dirty="0" smtClean="0">
              <a:solidFill>
                <a:srgbClr val="2403EB"/>
              </a:solidFill>
              <a:latin typeface="+mn-ea"/>
            </a:endParaRPr>
          </a:p>
          <a:p>
            <a:pPr>
              <a:buNone/>
            </a:pPr>
            <a:r>
              <a:rPr lang="en-US" altLang="zh-CN" sz="1400" b="1" dirty="0" smtClean="0">
                <a:solidFill>
                  <a:srgbClr val="2403EB"/>
                </a:solidFill>
                <a:latin typeface="+mn-ea"/>
              </a:rPr>
              <a:t>3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</a:rPr>
              <a:t>、如果发生二四六八层之中有不是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</a:rPr>
              <a:t>B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</a:rPr>
              <a:t>级的情况，则显示服务平台资料。</a:t>
            </a:r>
            <a:endParaRPr lang="en-US" altLang="zh-CN" sz="1400" b="1" dirty="0" smtClean="0">
              <a:solidFill>
                <a:srgbClr val="FF0000"/>
              </a:solidFill>
              <a:latin typeface="+mn-ea"/>
            </a:endParaRPr>
          </a:p>
          <a:p>
            <a:pPr>
              <a:buNone/>
            </a:pPr>
            <a:r>
              <a:rPr lang="en-US" altLang="zh-CN" sz="1400" b="1" dirty="0" smtClean="0">
                <a:solidFill>
                  <a:srgbClr val="2403EB"/>
                </a:solidFill>
                <a:latin typeface="+mn-ea"/>
              </a:rPr>
              <a:t>4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</a:rPr>
              <a:t>、四个人都给与激活后点位变为蓝色（缺一不可），即表示升级成功。</a:t>
            </a:r>
            <a:endParaRPr lang="en-US" altLang="zh-CN" sz="1400" b="1" dirty="0" smtClean="0">
              <a:solidFill>
                <a:srgbClr val="2403EB"/>
              </a:solidFill>
              <a:latin typeface="宋体" pitchFamily="2" charset="-122"/>
            </a:endParaRPr>
          </a:p>
          <a:p>
            <a:pPr>
              <a:buNone/>
            </a:pPr>
            <a:r>
              <a:rPr lang="en-US" altLang="zh-CN" sz="1400" b="1" dirty="0" smtClean="0">
                <a:solidFill>
                  <a:srgbClr val="2403EB"/>
                </a:solidFill>
                <a:latin typeface="宋体" pitchFamily="2" charset="-122"/>
              </a:rPr>
              <a:t>5</a:t>
            </a:r>
            <a:r>
              <a:rPr lang="zh-CN" altLang="en-US" sz="1400" b="1" dirty="0" smtClean="0">
                <a:solidFill>
                  <a:srgbClr val="2403EB"/>
                </a:solidFill>
                <a:latin typeface="宋体" pitchFamily="2" charset="-122"/>
              </a:rPr>
              <a:t>、升级限时：</a:t>
            </a:r>
            <a:r>
              <a:rPr lang="en-US" altLang="zh-CN" sz="1400" b="1" dirty="0" smtClean="0">
                <a:solidFill>
                  <a:srgbClr val="FF0000"/>
                </a:solidFill>
                <a:latin typeface="宋体" pitchFamily="2" charset="-122"/>
              </a:rPr>
              <a:t>72</a:t>
            </a:r>
            <a:r>
              <a:rPr lang="zh-CN" altLang="en-US" sz="1400" b="1" dirty="0" smtClean="0">
                <a:solidFill>
                  <a:srgbClr val="FF0000"/>
                </a:solidFill>
                <a:latin typeface="宋体" pitchFamily="2" charset="-122"/>
              </a:rPr>
              <a:t>小时。</a:t>
            </a:r>
            <a:r>
              <a:rPr lang="zh-CN" altLang="en-US" sz="1400" b="1" dirty="0" smtClean="0">
                <a:solidFill>
                  <a:srgbClr val="2403EB"/>
                </a:solidFill>
                <a:latin typeface="宋体" pitchFamily="2" charset="-122"/>
              </a:rPr>
              <a:t>（超时未升级则在点位上有一个显示）</a:t>
            </a:r>
            <a:endParaRPr lang="en-US" altLang="zh-CN" sz="1400" b="1" dirty="0" smtClean="0">
              <a:solidFill>
                <a:srgbClr val="2403EB"/>
              </a:solidFill>
              <a:latin typeface="宋体" pitchFamily="2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42844" y="5357826"/>
            <a:ext cx="8858312" cy="138499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2403EB"/>
                </a:solidFill>
                <a:latin typeface="仿宋"/>
                <a:ea typeface="仿宋"/>
                <a:cs typeface="仿宋"/>
              </a:rPr>
              <a:t>C</a:t>
            </a:r>
            <a:r>
              <a:rPr lang="zh-CN" altLang="en-US" sz="1400" b="1" dirty="0" smtClean="0">
                <a:solidFill>
                  <a:srgbClr val="2403EB"/>
                </a:solidFill>
                <a:latin typeface="仿宋"/>
                <a:ea typeface="仿宋"/>
                <a:cs typeface="仿宋"/>
              </a:rPr>
              <a:t>级会员升级步骤</a:t>
            </a:r>
            <a:r>
              <a:rPr lang="en-US" altLang="zh-CN" sz="1400" b="1" dirty="0" smtClean="0">
                <a:solidFill>
                  <a:srgbClr val="2403EB"/>
                </a:solidFill>
                <a:latin typeface="仿宋"/>
                <a:ea typeface="仿宋"/>
                <a:cs typeface="仿宋"/>
              </a:rPr>
              <a:t>  </a:t>
            </a:r>
            <a:endParaRPr lang="en-US" altLang="zh-CN" sz="1400" b="1" dirty="0">
              <a:solidFill>
                <a:srgbClr val="2403EB"/>
              </a:solidFill>
              <a:latin typeface="仿宋"/>
              <a:ea typeface="仿宋"/>
              <a:cs typeface="仿宋"/>
            </a:endParaRPr>
          </a:p>
          <a:p>
            <a:r>
              <a:rPr lang="en-US" altLang="zh-CN" sz="1400" b="1" dirty="0" smtClean="0">
                <a:solidFill>
                  <a:srgbClr val="2403EB"/>
                </a:solidFill>
                <a:latin typeface="宋体" pitchFamily="2" charset="-122"/>
              </a:rPr>
              <a:t>1</a:t>
            </a:r>
            <a:r>
              <a:rPr lang="zh-CN" altLang="en-US" sz="1400" b="1" dirty="0" smtClean="0">
                <a:solidFill>
                  <a:srgbClr val="2403EB"/>
                </a:solidFill>
                <a:latin typeface="宋体" pitchFamily="2" charset="-122"/>
              </a:rPr>
              <a:t>、</a:t>
            </a:r>
            <a:r>
              <a:rPr lang="en-US" altLang="zh-CN" sz="1400" b="1" dirty="0" smtClean="0">
                <a:solidFill>
                  <a:srgbClr val="2403EB"/>
                </a:solidFill>
                <a:latin typeface="宋体" pitchFamily="2" charset="-122"/>
              </a:rPr>
              <a:t> B3</a:t>
            </a:r>
            <a:r>
              <a:rPr lang="zh-CN" altLang="en-US" sz="1400" b="1" dirty="0" smtClean="0">
                <a:solidFill>
                  <a:srgbClr val="2403EB"/>
                </a:solidFill>
                <a:latin typeface="宋体" pitchFamily="2" charset="-122"/>
              </a:rPr>
              <a:t>点位被激活的</a:t>
            </a:r>
            <a:r>
              <a:rPr lang="zh-CN" altLang="en-US" sz="1400" b="1" dirty="0">
                <a:solidFill>
                  <a:srgbClr val="2403EB"/>
                </a:solidFill>
                <a:latin typeface="宋体" pitchFamily="2" charset="-122"/>
              </a:rPr>
              <a:t>同时</a:t>
            </a:r>
            <a:r>
              <a:rPr lang="zh-CN" altLang="en-US" sz="1400" b="1" dirty="0" smtClean="0">
                <a:solidFill>
                  <a:srgbClr val="2403EB"/>
                </a:solidFill>
                <a:latin typeface="宋体" pitchFamily="2" charset="-122"/>
              </a:rPr>
              <a:t>，本人</a:t>
            </a:r>
            <a:r>
              <a:rPr lang="zh-CN" altLang="en-US" sz="1400" b="1" dirty="0" smtClean="0">
                <a:solidFill>
                  <a:srgbClr val="2403EB"/>
                </a:solidFill>
                <a:latin typeface="Calibri" pitchFamily="34" charset="0"/>
              </a:rPr>
              <a:t>点位变成红色以示升级</a:t>
            </a:r>
            <a:r>
              <a:rPr lang="zh-CN" altLang="en-US" sz="1400" b="1" dirty="0" smtClean="0">
                <a:solidFill>
                  <a:srgbClr val="2403EB"/>
                </a:solidFill>
                <a:latin typeface="宋体" pitchFamily="2" charset="-122"/>
              </a:rPr>
              <a:t>提醒！</a:t>
            </a:r>
            <a:r>
              <a:rPr lang="en-US" altLang="zh-CN" sz="1400" b="1" dirty="0" smtClean="0">
                <a:solidFill>
                  <a:srgbClr val="2403EB"/>
                </a:solidFill>
                <a:latin typeface="宋体" pitchFamily="2" charset="-122"/>
              </a:rPr>
              <a:t>(</a:t>
            </a:r>
            <a:r>
              <a:rPr lang="zh-CN" altLang="en-US" sz="1400" b="1" dirty="0" smtClean="0">
                <a:solidFill>
                  <a:srgbClr val="2403EB"/>
                </a:solidFill>
                <a:latin typeface="宋体" pitchFamily="2" charset="-122"/>
              </a:rPr>
              <a:t>见图</a:t>
            </a:r>
            <a:r>
              <a:rPr lang="en-US" altLang="zh-CN" sz="1400" b="1" dirty="0" smtClean="0">
                <a:solidFill>
                  <a:srgbClr val="2403EB"/>
                </a:solidFill>
                <a:latin typeface="宋体" pitchFamily="2" charset="-122"/>
              </a:rPr>
              <a:t>2)</a:t>
            </a:r>
          </a:p>
          <a:p>
            <a:r>
              <a:rPr lang="en-US" altLang="zh-CN" sz="1400" b="1" dirty="0" smtClean="0">
                <a:solidFill>
                  <a:srgbClr val="2403EB"/>
                </a:solidFill>
                <a:latin typeface="宋体" pitchFamily="2" charset="-122"/>
              </a:rPr>
              <a:t>2</a:t>
            </a:r>
            <a:r>
              <a:rPr lang="zh-CN" altLang="en-US" sz="1400" b="1" dirty="0" smtClean="0">
                <a:solidFill>
                  <a:srgbClr val="2403EB"/>
                </a:solidFill>
                <a:latin typeface="宋体" pitchFamily="2" charset="-122"/>
              </a:rPr>
              <a:t>、此时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</a:rPr>
              <a:t>系统自动将点位上面四、六、八层 、十层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400" b="1" dirty="0" smtClean="0">
                <a:solidFill>
                  <a:srgbClr val="FF0000"/>
                </a:solidFill>
                <a:latin typeface="+mn-ea"/>
              </a:rPr>
              <a:t>级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lang="zh-CN" altLang="en-US" sz="1400" b="1" dirty="0" smtClean="0">
                <a:solidFill>
                  <a:srgbClr val="FF0000"/>
                </a:solidFill>
                <a:latin typeface="+mn-ea"/>
              </a:rPr>
              <a:t>号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</a:rPr>
              <a:t>资料发到邮箱。</a:t>
            </a:r>
            <a:endParaRPr lang="en-US" altLang="zh-CN" sz="1400" b="1" dirty="0" smtClean="0">
              <a:solidFill>
                <a:srgbClr val="2403EB"/>
              </a:solidFill>
              <a:latin typeface="+mn-ea"/>
            </a:endParaRPr>
          </a:p>
          <a:p>
            <a:r>
              <a:rPr lang="en-US" altLang="zh-CN" sz="1400" b="1" dirty="0" smtClean="0">
                <a:solidFill>
                  <a:srgbClr val="2403EB"/>
                </a:solidFill>
                <a:latin typeface="+mn-ea"/>
              </a:rPr>
              <a:t>3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</a:rPr>
              <a:t>、如果发生四六八层十层之中有不是</a:t>
            </a:r>
            <a:r>
              <a:rPr lang="en-US" altLang="zh-CN" sz="1400" b="1" dirty="0" smtClean="0">
                <a:solidFill>
                  <a:srgbClr val="2403EB"/>
                </a:solidFill>
                <a:latin typeface="+mn-ea"/>
              </a:rPr>
              <a:t>C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</a:rPr>
              <a:t>级的情况，则显示服务平台资料。</a:t>
            </a:r>
            <a:endParaRPr lang="en-US" altLang="zh-CN" sz="1400" b="1" dirty="0" smtClean="0">
              <a:solidFill>
                <a:srgbClr val="2403EB"/>
              </a:solidFill>
              <a:latin typeface="+mn-ea"/>
            </a:endParaRPr>
          </a:p>
          <a:p>
            <a:r>
              <a:rPr lang="en-US" altLang="zh-CN" sz="1400" b="1" dirty="0" smtClean="0">
                <a:solidFill>
                  <a:srgbClr val="2403EB"/>
                </a:solidFill>
                <a:latin typeface="+mn-ea"/>
              </a:rPr>
              <a:t>4</a:t>
            </a:r>
            <a:r>
              <a:rPr lang="zh-CN" altLang="en-US" sz="1400" b="1" dirty="0" smtClean="0">
                <a:solidFill>
                  <a:srgbClr val="2403EB"/>
                </a:solidFill>
                <a:latin typeface="+mn-ea"/>
              </a:rPr>
              <a:t>、四个人都给与激活后点位变为黄色（缺一不可），即表示升级成功。</a:t>
            </a:r>
            <a:endParaRPr lang="en-US" altLang="zh-CN" sz="1400" b="1" dirty="0" smtClean="0">
              <a:solidFill>
                <a:srgbClr val="2403EB"/>
              </a:solidFill>
              <a:latin typeface="宋体" pitchFamily="2" charset="-122"/>
            </a:endParaRPr>
          </a:p>
          <a:p>
            <a:r>
              <a:rPr lang="en-US" altLang="zh-CN" sz="1400" b="1" dirty="0" smtClean="0">
                <a:solidFill>
                  <a:srgbClr val="2403EB"/>
                </a:solidFill>
                <a:latin typeface="宋体" pitchFamily="2" charset="-122"/>
              </a:rPr>
              <a:t>5</a:t>
            </a:r>
            <a:r>
              <a:rPr lang="zh-CN" altLang="en-US" sz="1400" b="1" dirty="0" smtClean="0">
                <a:solidFill>
                  <a:srgbClr val="2403EB"/>
                </a:solidFill>
                <a:latin typeface="宋体" pitchFamily="2" charset="-122"/>
              </a:rPr>
              <a:t>、升级限时：</a:t>
            </a:r>
            <a:r>
              <a:rPr lang="en-US" altLang="zh-CN" sz="1400" b="1" dirty="0" smtClean="0">
                <a:solidFill>
                  <a:srgbClr val="FF0000"/>
                </a:solidFill>
                <a:latin typeface="宋体" pitchFamily="2" charset="-122"/>
              </a:rPr>
              <a:t>72</a:t>
            </a:r>
            <a:r>
              <a:rPr lang="zh-CN" altLang="en-US" sz="1400" b="1" dirty="0" smtClean="0">
                <a:solidFill>
                  <a:srgbClr val="FF0000"/>
                </a:solidFill>
                <a:latin typeface="宋体" pitchFamily="2" charset="-122"/>
              </a:rPr>
              <a:t>小时。</a:t>
            </a:r>
            <a:r>
              <a:rPr lang="zh-CN" altLang="en-US" sz="1400" b="1" dirty="0" smtClean="0">
                <a:solidFill>
                  <a:srgbClr val="2403EB"/>
                </a:solidFill>
                <a:latin typeface="宋体" pitchFamily="2" charset="-122"/>
              </a:rPr>
              <a:t>（超时未升级则在点位上有一个显示）</a:t>
            </a:r>
            <a:endParaRPr lang="en-US" altLang="zh-CN" sz="1400" b="1" dirty="0" smtClean="0">
              <a:solidFill>
                <a:srgbClr val="2403EB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build="p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4"/>
          <p:cNvGrpSpPr/>
          <p:nvPr/>
        </p:nvGrpSpPr>
        <p:grpSpPr>
          <a:xfrm>
            <a:off x="0" y="-26988"/>
            <a:ext cx="9180513" cy="954088"/>
            <a:chOff x="0" y="-26988"/>
            <a:chExt cx="9180513" cy="954088"/>
          </a:xfrm>
        </p:grpSpPr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0" y="-26988"/>
              <a:ext cx="9180513" cy="954088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en-US" altLang="zh-CN" sz="2800" b="1">
                <a:solidFill>
                  <a:srgbClr val="FFFF00"/>
                </a:solidFill>
                <a:latin typeface="Calibri" pitchFamily="34" charset="0"/>
              </a:endParaRPr>
            </a:p>
            <a:p>
              <a:pPr eaLnBrk="0" hangingPunct="0"/>
              <a:endParaRPr lang="zh-CN" altLang="en-US" sz="2800" b="1">
                <a:solidFill>
                  <a:srgbClr val="FFFF00"/>
                </a:solidFill>
                <a:latin typeface="Calibri" pitchFamily="34" charset="0"/>
              </a:endParaRPr>
            </a:p>
          </p:txBody>
        </p:sp>
        <p:sp>
          <p:nvSpPr>
            <p:cNvPr id="9" name="Rectangle 2"/>
            <p:cNvSpPr txBox="1">
              <a:spLocks noChangeArrowheads="1"/>
            </p:cNvSpPr>
            <p:nvPr/>
          </p:nvSpPr>
          <p:spPr bwMode="auto">
            <a:xfrm>
              <a:off x="2267744" y="115987"/>
              <a:ext cx="4968528" cy="72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3600" b="1" dirty="0" smtClean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sz="3600" b="1" dirty="0" smtClean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级会员注册流程</a:t>
              </a:r>
              <a:endParaRPr lang="en-US" altLang="zh-CN" sz="36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498975" y="1014413"/>
            <a:ext cx="4465638" cy="83026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2403EB"/>
                </a:solidFill>
                <a:latin typeface="+mn-ea"/>
                <a:ea typeface="+mn-ea"/>
              </a:rPr>
              <a:t>               </a:t>
            </a:r>
            <a:r>
              <a:rPr lang="en-US" altLang="zh-CN" sz="1600" b="1" dirty="0" smtClean="0">
                <a:solidFill>
                  <a:srgbClr val="2403EB"/>
                </a:solidFill>
                <a:latin typeface="+mn-ea"/>
                <a:ea typeface="+mn-ea"/>
              </a:rPr>
              <a:t>A</a:t>
            </a:r>
            <a:r>
              <a:rPr lang="zh-CN" altLang="en-US" sz="1600" b="1" dirty="0" smtClean="0">
                <a:solidFill>
                  <a:srgbClr val="2403EB"/>
                </a:solidFill>
                <a:latin typeface="+mn-ea"/>
                <a:ea typeface="+mn-ea"/>
              </a:rPr>
              <a:t>级会员</a:t>
            </a:r>
            <a:r>
              <a:rPr lang="zh-CN" altLang="en-US" sz="1600" b="1" dirty="0">
                <a:solidFill>
                  <a:srgbClr val="2403EB"/>
                </a:solidFill>
                <a:latin typeface="+mn-ea"/>
                <a:ea typeface="+mn-ea"/>
              </a:rPr>
              <a:t>规则</a:t>
            </a:r>
            <a:endParaRPr lang="en-US" altLang="zh-CN" sz="1600" b="1" dirty="0">
              <a:solidFill>
                <a:srgbClr val="2403EB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2403EB"/>
                </a:solidFill>
                <a:latin typeface="+mn-ea"/>
                <a:ea typeface="+mn-ea"/>
              </a:rPr>
              <a:t>       红包</a:t>
            </a:r>
            <a:r>
              <a:rPr lang="zh-CN" altLang="en-US" sz="1600" b="1" dirty="0" smtClean="0">
                <a:solidFill>
                  <a:srgbClr val="2403EB"/>
                </a:solidFill>
                <a:latin typeface="+mn-ea"/>
                <a:ea typeface="+mn-ea"/>
              </a:rPr>
              <a:t>：</a:t>
            </a:r>
            <a:r>
              <a:rPr lang="en-US" altLang="zh-CN" sz="1600" b="1" dirty="0" smtClean="0">
                <a:solidFill>
                  <a:srgbClr val="2403EB"/>
                </a:solidFill>
                <a:latin typeface="+mn-ea"/>
                <a:ea typeface="+mn-ea"/>
              </a:rPr>
              <a:t>1000</a:t>
            </a:r>
            <a:r>
              <a:rPr lang="zh-CN" altLang="en-US" sz="1600" b="1" dirty="0" smtClean="0">
                <a:solidFill>
                  <a:srgbClr val="2403EB"/>
                </a:solidFill>
                <a:latin typeface="+mn-ea"/>
                <a:ea typeface="+mn-ea"/>
              </a:rPr>
              <a:t>元 </a:t>
            </a:r>
            <a:r>
              <a:rPr lang="zh-CN" altLang="en-US" sz="1600" b="1" dirty="0">
                <a:solidFill>
                  <a:srgbClr val="2403EB"/>
                </a:solidFill>
                <a:latin typeface="+mn-ea"/>
                <a:ea typeface="+mn-ea"/>
              </a:rPr>
              <a:t>（服务费</a:t>
            </a:r>
            <a:r>
              <a:rPr lang="zh-CN" altLang="en-US" sz="1600" b="1" dirty="0" smtClean="0">
                <a:solidFill>
                  <a:srgbClr val="2403EB"/>
                </a:solidFill>
                <a:latin typeface="+mn-ea"/>
                <a:ea typeface="+mn-ea"/>
              </a:rPr>
              <a:t>：</a:t>
            </a:r>
            <a:r>
              <a:rPr lang="en-US" altLang="zh-CN" sz="1600" b="1" dirty="0" smtClean="0">
                <a:solidFill>
                  <a:srgbClr val="2403EB"/>
                </a:solidFill>
                <a:latin typeface="+mn-ea"/>
                <a:ea typeface="+mn-ea"/>
              </a:rPr>
              <a:t>80</a:t>
            </a:r>
            <a:r>
              <a:rPr lang="zh-CN" altLang="en-US" sz="1600" b="1" dirty="0" smtClean="0">
                <a:solidFill>
                  <a:srgbClr val="2403EB"/>
                </a:solidFill>
                <a:latin typeface="+mn-ea"/>
                <a:ea typeface="+mn-ea"/>
              </a:rPr>
              <a:t>元</a:t>
            </a:r>
            <a:r>
              <a:rPr lang="zh-CN" altLang="en-US" sz="1600" b="1" dirty="0">
                <a:solidFill>
                  <a:srgbClr val="2403EB"/>
                </a:solidFill>
                <a:latin typeface="+mn-ea"/>
                <a:ea typeface="+mn-ea"/>
              </a:rPr>
              <a:t>）</a:t>
            </a:r>
            <a:endParaRPr lang="en-US" altLang="zh-CN" sz="1600" b="1" dirty="0">
              <a:solidFill>
                <a:srgbClr val="2403EB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2403EB"/>
                </a:solidFill>
                <a:latin typeface="+mn-ea"/>
                <a:ea typeface="+mn-ea"/>
              </a:rPr>
              <a:t>     红包赠给个人点位上面第二层的会员</a:t>
            </a:r>
            <a:endParaRPr lang="en-US" altLang="zh-CN" sz="1600" b="1" dirty="0">
              <a:solidFill>
                <a:srgbClr val="2403EB"/>
              </a:solidFill>
              <a:latin typeface="+mn-ea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500563" y="1928802"/>
            <a:ext cx="4464050" cy="83099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第一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步：注册取得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号（原始密码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123456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sz="1600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注册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资料：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姓名、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手机 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、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农行卡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（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农行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卡必须开通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短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信通知服务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业务）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500563" y="2857496"/>
            <a:ext cx="4464050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第二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步：赠送红包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FF00"/>
                </a:solidFill>
                <a:latin typeface="+mn-ea"/>
                <a:ea typeface="+mn-ea"/>
              </a:rPr>
              <a:t>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用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新注册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号码登陆，点击信箱。系统自动把接受你红包会员的资料提供给你。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4" name="组合 53"/>
          <p:cNvGrpSpPr>
            <a:grpSpLocks/>
          </p:cNvGrpSpPr>
          <p:nvPr/>
        </p:nvGrpSpPr>
        <p:grpSpPr bwMode="auto">
          <a:xfrm>
            <a:off x="285750" y="1124744"/>
            <a:ext cx="3782194" cy="854646"/>
            <a:chOff x="285720" y="1417055"/>
            <a:chExt cx="3782194" cy="854658"/>
          </a:xfrm>
        </p:grpSpPr>
        <p:sp>
          <p:nvSpPr>
            <p:cNvPr id="15" name="矩形 31"/>
            <p:cNvSpPr>
              <a:spLocks noChangeArrowheads="1"/>
            </p:cNvSpPr>
            <p:nvPr/>
          </p:nvSpPr>
          <p:spPr bwMode="auto">
            <a:xfrm>
              <a:off x="285720" y="1903408"/>
              <a:ext cx="3782194" cy="368305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FFFF00"/>
                  </a:solidFill>
                  <a:latin typeface="+mn-ea"/>
                  <a:ea typeface="+mn-ea"/>
                </a:rPr>
                <a:t>第</a:t>
              </a:r>
              <a:r>
                <a:rPr lang="en-US" altLang="zh-CN" b="1" dirty="0">
                  <a:solidFill>
                    <a:srgbClr val="FFFF00"/>
                  </a:solidFill>
                  <a:latin typeface="+mn-ea"/>
                  <a:ea typeface="+mn-ea"/>
                </a:rPr>
                <a:t>2</a:t>
              </a:r>
              <a:r>
                <a:rPr lang="zh-CN" altLang="en-US" b="1" dirty="0">
                  <a:solidFill>
                    <a:srgbClr val="FFFF00"/>
                  </a:solidFill>
                  <a:latin typeface="+mn-ea"/>
                  <a:ea typeface="+mn-ea"/>
                </a:rPr>
                <a:t>层姓名、手机、农行卡</a:t>
              </a:r>
              <a:r>
                <a:rPr lang="en-US" altLang="zh-CN" b="1" dirty="0" smtClean="0">
                  <a:solidFill>
                    <a:srgbClr val="FFFF00"/>
                  </a:solidFill>
                  <a:latin typeface="+mn-ea"/>
                  <a:ea typeface="+mn-ea"/>
                </a:rPr>
                <a:t>-1000</a:t>
              </a:r>
              <a:r>
                <a:rPr lang="zh-CN" altLang="en-US" b="1" dirty="0" smtClean="0">
                  <a:solidFill>
                    <a:srgbClr val="FFFF00"/>
                  </a:solidFill>
                  <a:latin typeface="Arial" charset="0"/>
                  <a:ea typeface="+mn-ea"/>
                </a:rPr>
                <a:t>元</a:t>
              </a:r>
              <a:endParaRPr lang="en-US" altLang="zh-CN" b="1" dirty="0">
                <a:solidFill>
                  <a:srgbClr val="FFFF00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6" name="矩形 31"/>
            <p:cNvSpPr>
              <a:spLocks noChangeArrowheads="1"/>
            </p:cNvSpPr>
            <p:nvPr/>
          </p:nvSpPr>
          <p:spPr bwMode="auto">
            <a:xfrm>
              <a:off x="285720" y="1417055"/>
              <a:ext cx="3782194" cy="36933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FFFF00"/>
                  </a:solidFill>
                  <a:latin typeface="+mn-ea"/>
                  <a:ea typeface="+mn-ea"/>
                </a:rPr>
                <a:t>平台</a:t>
              </a:r>
              <a:r>
                <a:rPr lang="en-US" altLang="zh-CN" b="1" dirty="0">
                  <a:solidFill>
                    <a:srgbClr val="FFFF00"/>
                  </a:solidFill>
                  <a:latin typeface="+mn-ea"/>
                  <a:ea typeface="+mn-ea"/>
                </a:rPr>
                <a:t>-</a:t>
              </a:r>
              <a:r>
                <a:rPr lang="zh-CN" altLang="en-US" b="1" dirty="0">
                  <a:solidFill>
                    <a:srgbClr val="FFFF00"/>
                  </a:solidFill>
                  <a:latin typeface="+mn-ea"/>
                  <a:ea typeface="+mn-ea"/>
                </a:rPr>
                <a:t>姓名、手机、农行卡 </a:t>
              </a:r>
              <a:r>
                <a:rPr lang="en-US" altLang="zh-CN" b="1" dirty="0">
                  <a:solidFill>
                    <a:srgbClr val="FFFF00"/>
                  </a:solidFill>
                  <a:latin typeface="+mn-ea"/>
                  <a:ea typeface="+mn-ea"/>
                </a:rPr>
                <a:t>- </a:t>
              </a:r>
              <a:r>
                <a:rPr lang="en-US" altLang="zh-CN" b="1" dirty="0" smtClean="0">
                  <a:solidFill>
                    <a:srgbClr val="FFFF00"/>
                  </a:solidFill>
                  <a:latin typeface="+mn-ea"/>
                  <a:ea typeface="+mn-ea"/>
                </a:rPr>
                <a:t>80</a:t>
              </a:r>
              <a:r>
                <a:rPr lang="zh-CN" altLang="en-US" b="1" dirty="0" smtClean="0">
                  <a:solidFill>
                    <a:srgbClr val="FFFF00"/>
                  </a:solidFill>
                  <a:latin typeface="Arial" charset="0"/>
                  <a:ea typeface="+mn-ea"/>
                </a:rPr>
                <a:t>元</a:t>
              </a:r>
              <a:endParaRPr lang="en-US" altLang="zh-CN" b="1" dirty="0">
                <a:solidFill>
                  <a:srgbClr val="FFFF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0" name="上箭头 19"/>
          <p:cNvSpPr/>
          <p:nvPr/>
        </p:nvSpPr>
        <p:spPr>
          <a:xfrm>
            <a:off x="1546920" y="1988840"/>
            <a:ext cx="72752" cy="792461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上箭头 20"/>
          <p:cNvSpPr/>
          <p:nvPr/>
        </p:nvSpPr>
        <p:spPr>
          <a:xfrm>
            <a:off x="2195736" y="1484784"/>
            <a:ext cx="144017" cy="129614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500563" y="3781435"/>
            <a:ext cx="4464050" cy="107721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第三步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：发信息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    送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完红包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马上给接红包的人发信息。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A666888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、红包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1000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元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、汇款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时间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15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点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30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分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50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秒，收到请开通，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谢谢！”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500563" y="4954604"/>
            <a:ext cx="4456112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第四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步：回复信息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接到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红包的会员要马上回个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信息（平台不回复）（例）：“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谢谢你的红包，我马上开通！”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1071538" y="2786058"/>
            <a:ext cx="2117427" cy="858837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+mn-ea"/>
                <a:ea typeface="+mn-ea"/>
              </a:rPr>
              <a:t>  注册成功 </a:t>
            </a:r>
            <a:endParaRPr lang="en-US" altLang="zh-CN" sz="2400" b="1" dirty="0">
              <a:solidFill>
                <a:srgbClr val="FFFF00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+mn-ea"/>
                <a:ea typeface="+mn-ea"/>
              </a:rPr>
              <a:t>   FA666888</a:t>
            </a:r>
            <a:endParaRPr lang="zh-CN" altLang="en-US" sz="20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1071538" y="2786058"/>
            <a:ext cx="2117427" cy="858837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FF0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FFFF00"/>
                </a:solidFill>
                <a:latin typeface="+mn-ea"/>
                <a:ea typeface="+mn-ea"/>
              </a:rPr>
              <a:t> 1000</a:t>
            </a:r>
            <a:r>
              <a:rPr lang="zh-CN" altLang="en-US" sz="2000" b="1" dirty="0" smtClean="0">
                <a:solidFill>
                  <a:srgbClr val="FFFF00"/>
                </a:solidFill>
                <a:latin typeface="+mn-ea"/>
                <a:ea typeface="+mn-ea"/>
              </a:rPr>
              <a:t>元</a:t>
            </a:r>
            <a:r>
              <a:rPr lang="en-US" altLang="zh-CN" sz="2000" b="1" dirty="0" smtClean="0">
                <a:solidFill>
                  <a:srgbClr val="FFFF00"/>
                </a:solidFill>
                <a:latin typeface="+mn-ea"/>
                <a:ea typeface="+mn-ea"/>
              </a:rPr>
              <a:t>+80</a:t>
            </a:r>
            <a:r>
              <a:rPr lang="zh-CN" altLang="en-US" sz="2000" b="1" dirty="0" smtClean="0">
                <a:solidFill>
                  <a:srgbClr val="FFFF00"/>
                </a:solidFill>
                <a:latin typeface="+mn-ea"/>
                <a:ea typeface="+mn-ea"/>
              </a:rPr>
              <a:t>元 </a:t>
            </a:r>
            <a:endParaRPr lang="en-US" altLang="zh-CN" sz="2000" b="1" dirty="0">
              <a:solidFill>
                <a:srgbClr val="FFFF00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+mn-ea"/>
                <a:ea typeface="+mn-ea"/>
              </a:rPr>
              <a:t>    A666888</a:t>
            </a:r>
            <a:endParaRPr lang="zh-CN" altLang="en-US" sz="20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1071538" y="2786058"/>
            <a:ext cx="2117427" cy="858837"/>
          </a:xfrm>
          <a:prstGeom prst="rect">
            <a:avLst/>
          </a:prstGeom>
          <a:solidFill>
            <a:srgbClr val="00B050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+mn-ea"/>
                <a:ea typeface="+mn-ea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+mn-ea"/>
                <a:ea typeface="+mn-ea"/>
              </a:rPr>
              <a:t>A666888</a:t>
            </a:r>
            <a:endParaRPr lang="zh-CN" altLang="en-US" sz="32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4500563" y="5883298"/>
            <a:ext cx="4464050" cy="83099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第五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步：开通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激活（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24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小时内必须开通）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接红包的会员马上为你激活点位！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  【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】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未激活的点位下面不能注册新会员！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5" name="组合 54"/>
          <p:cNvGrpSpPr>
            <a:grpSpLocks/>
          </p:cNvGrpSpPr>
          <p:nvPr/>
        </p:nvGrpSpPr>
        <p:grpSpPr bwMode="auto">
          <a:xfrm>
            <a:off x="285720" y="2143116"/>
            <a:ext cx="3782224" cy="2499326"/>
            <a:chOff x="285720" y="2124918"/>
            <a:chExt cx="3782224" cy="2499326"/>
          </a:xfrm>
        </p:grpSpPr>
        <p:sp>
          <p:nvSpPr>
            <p:cNvPr id="34" name="上弧形箭头 33"/>
            <p:cNvSpPr/>
            <p:nvPr/>
          </p:nvSpPr>
          <p:spPr>
            <a:xfrm rot="16200000">
              <a:off x="-114862" y="3242725"/>
              <a:ext cx="1801293" cy="285755"/>
            </a:xfrm>
            <a:prstGeom prst="curved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35" name="Picture 12" descr="http://pic1.nipic.com/20090325/_131646066_2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2974" y="3778252"/>
              <a:ext cx="698630" cy="845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矩形 31"/>
            <p:cNvSpPr>
              <a:spLocks noChangeArrowheads="1"/>
            </p:cNvSpPr>
            <p:nvPr/>
          </p:nvSpPr>
          <p:spPr bwMode="auto">
            <a:xfrm>
              <a:off x="285720" y="2124918"/>
              <a:ext cx="3782224" cy="369332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FFFF00"/>
                  </a:solidFill>
                  <a:latin typeface="Arial" charset="0"/>
                  <a:ea typeface="+mn-ea"/>
                </a:rPr>
                <a:t>第</a:t>
              </a:r>
              <a:r>
                <a:rPr lang="en-US" altLang="zh-CN" b="1" dirty="0">
                  <a:solidFill>
                    <a:srgbClr val="FFFF00"/>
                  </a:solidFill>
                  <a:latin typeface="+mn-ea"/>
                  <a:ea typeface="+mn-ea"/>
                </a:rPr>
                <a:t>1</a:t>
              </a:r>
              <a:r>
                <a:rPr lang="zh-CN" altLang="en-US" b="1" dirty="0">
                  <a:solidFill>
                    <a:srgbClr val="FFFF00"/>
                  </a:solidFill>
                  <a:latin typeface="+mn-ea"/>
                  <a:ea typeface="+mn-ea"/>
                </a:rPr>
                <a:t>层姓名、手机、农行卡</a:t>
              </a:r>
              <a:r>
                <a:rPr lang="en-US" altLang="zh-CN" b="1" dirty="0" smtClean="0">
                  <a:solidFill>
                    <a:srgbClr val="FFFF00"/>
                  </a:solidFill>
                  <a:latin typeface="+mn-ea"/>
                  <a:ea typeface="+mn-ea"/>
                </a:rPr>
                <a:t>-1000</a:t>
              </a:r>
              <a:r>
                <a:rPr lang="zh-CN" altLang="en-US" b="1" dirty="0" smtClean="0">
                  <a:solidFill>
                    <a:srgbClr val="FFFF00"/>
                  </a:solidFill>
                  <a:latin typeface="Arial" charset="0"/>
                  <a:ea typeface="+mn-ea"/>
                </a:rPr>
                <a:t>元    </a:t>
              </a:r>
              <a:endParaRPr lang="en-US" altLang="zh-CN" b="1" dirty="0">
                <a:solidFill>
                  <a:srgbClr val="FFFF00"/>
                </a:solidFill>
                <a:latin typeface="Arial" charset="0"/>
                <a:ea typeface="+mn-ea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643174" y="2500306"/>
            <a:ext cx="1071570" cy="2131876"/>
            <a:chOff x="2714612" y="3571876"/>
            <a:chExt cx="1071570" cy="2131876"/>
          </a:xfrm>
        </p:grpSpPr>
        <p:pic>
          <p:nvPicPr>
            <p:cNvPr id="68" name="Picture 12" descr="http://pic1.nipic.com/20090325/_131646066_2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14612" y="4857760"/>
              <a:ext cx="698630" cy="845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下弧形箭头 70"/>
            <p:cNvSpPr/>
            <p:nvPr/>
          </p:nvSpPr>
          <p:spPr>
            <a:xfrm rot="16200000">
              <a:off x="2643174" y="4286256"/>
              <a:ext cx="1857388" cy="428628"/>
            </a:xfrm>
            <a:prstGeom prst="curved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142844" y="214290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FF00"/>
                </a:solidFill>
              </a:rPr>
              <a:t>红包互赠小游戏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7"/>
          <p:cNvSpPr>
            <a:spLocks noChangeArrowheads="1"/>
          </p:cNvSpPr>
          <p:nvPr/>
        </p:nvSpPr>
        <p:spPr bwMode="auto">
          <a:xfrm>
            <a:off x="-1" y="-26988"/>
            <a:ext cx="9180513" cy="954088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altLang="zh-CN" sz="2800" b="1">
              <a:solidFill>
                <a:srgbClr val="FFFF00"/>
              </a:solidFill>
              <a:latin typeface="Calibri" pitchFamily="34" charset="0"/>
            </a:endParaRPr>
          </a:p>
          <a:p>
            <a:pPr eaLnBrk="0" hangingPunct="0"/>
            <a:endParaRPr lang="zh-CN" altLang="en-US" sz="2800" b="1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483768" y="118373"/>
            <a:ext cx="49685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   </a:t>
            </a:r>
            <a:r>
              <a:rPr lang="en-US" altLang="zh-CN" sz="3600" b="1" dirty="0" smtClean="0">
                <a:solidFill>
                  <a:srgbClr val="FFFF00"/>
                </a:solidFill>
                <a:latin typeface="+mn-ea"/>
                <a:ea typeface="+mn-ea"/>
              </a:rPr>
              <a:t>B</a:t>
            </a:r>
            <a:r>
              <a:rPr lang="zh-CN" altLang="en-US" sz="3600" b="1" dirty="0" smtClean="0">
                <a:solidFill>
                  <a:srgbClr val="FFFF00"/>
                </a:solidFill>
                <a:latin typeface="+mn-ea"/>
                <a:ea typeface="+mn-ea"/>
              </a:rPr>
              <a:t>级会员升级流程</a:t>
            </a:r>
            <a:endParaRPr lang="zh-CN" altLang="en-US" sz="3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14282" y="4034387"/>
            <a:ext cx="4573588" cy="150810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仿宋"/>
                <a:ea typeface="仿宋"/>
                <a:cs typeface="仿宋"/>
              </a:rPr>
              <a:t>         </a:t>
            </a:r>
            <a:r>
              <a:rPr lang="en-US" altLang="zh-CN" sz="2000" b="1" dirty="0" smtClean="0">
                <a:solidFill>
                  <a:srgbClr val="00B050"/>
                </a:solidFill>
                <a:latin typeface="仿宋"/>
                <a:ea typeface="仿宋"/>
                <a:cs typeface="仿宋"/>
              </a:rPr>
              <a:t>B</a:t>
            </a:r>
            <a:r>
              <a:rPr lang="zh-CN" altLang="en-US" sz="2000" b="1" dirty="0" smtClean="0">
                <a:solidFill>
                  <a:srgbClr val="00B050"/>
                </a:solidFill>
                <a:latin typeface="仿宋"/>
                <a:ea typeface="仿宋"/>
                <a:cs typeface="仿宋"/>
              </a:rPr>
              <a:t>级会员升级步骤</a:t>
            </a:r>
            <a:r>
              <a:rPr lang="en-US" altLang="zh-CN" sz="2000" b="1" dirty="0" smtClean="0">
                <a:solidFill>
                  <a:srgbClr val="00B050"/>
                </a:solidFill>
                <a:latin typeface="仿宋"/>
                <a:ea typeface="仿宋"/>
                <a:cs typeface="仿宋"/>
              </a:rPr>
              <a:t>  </a:t>
            </a:r>
            <a:endParaRPr lang="en-US" altLang="zh-CN" sz="2000" b="1" dirty="0">
              <a:solidFill>
                <a:srgbClr val="00B050"/>
              </a:solidFill>
              <a:latin typeface="仿宋"/>
              <a:ea typeface="仿宋"/>
              <a:cs typeface="仿宋"/>
            </a:endParaRPr>
          </a:p>
          <a:p>
            <a:r>
              <a:rPr lang="en-US" altLang="zh-CN" b="1" dirty="0" smtClean="0">
                <a:solidFill>
                  <a:srgbClr val="2403EB"/>
                </a:solidFill>
                <a:latin typeface="宋体" pitchFamily="2" charset="-122"/>
              </a:rPr>
              <a:t>  A3</a:t>
            </a:r>
            <a:r>
              <a:rPr lang="zh-CN" altLang="en-US" b="1" dirty="0" smtClean="0">
                <a:solidFill>
                  <a:srgbClr val="2403EB"/>
                </a:solidFill>
                <a:latin typeface="宋体" pitchFamily="2" charset="-122"/>
              </a:rPr>
              <a:t>点位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被激活的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同时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，本人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点位变成红色。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系统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自动提醒你升级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！</a:t>
            </a:r>
            <a:r>
              <a:rPr lang="zh-CN" altLang="en-US" b="1" dirty="0" smtClean="0">
                <a:solidFill>
                  <a:srgbClr val="2403EB"/>
                </a:solidFill>
                <a:latin typeface="宋体" pitchFamily="2" charset="-122"/>
              </a:rPr>
              <a:t>升级限时：</a:t>
            </a:r>
            <a:r>
              <a:rPr lang="en-US" altLang="zh-CN" b="1" dirty="0" smtClean="0">
                <a:solidFill>
                  <a:srgbClr val="2403EB"/>
                </a:solidFill>
                <a:latin typeface="宋体" pitchFamily="2" charset="-122"/>
              </a:rPr>
              <a:t>72</a:t>
            </a:r>
            <a:r>
              <a:rPr lang="zh-CN" altLang="en-US" b="1" dirty="0" smtClean="0">
                <a:solidFill>
                  <a:srgbClr val="2403EB"/>
                </a:solidFill>
                <a:latin typeface="宋体" pitchFamily="2" charset="-122"/>
              </a:rPr>
              <a:t>小时。</a:t>
            </a:r>
            <a:endParaRPr lang="en-US" altLang="zh-CN" b="1" dirty="0" smtClean="0">
              <a:solidFill>
                <a:srgbClr val="2403EB"/>
              </a:solidFill>
              <a:latin typeface="宋体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  升级操作：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点击信箱</a:t>
            </a:r>
            <a:r>
              <a:rPr lang="en-US" altLang="zh-CN" b="1" dirty="0" smtClean="0">
                <a:solidFill>
                  <a:srgbClr val="FF0000"/>
                </a:solidFill>
                <a:latin typeface="Calibri" pitchFamily="34" charset="0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系统自动把接受你升级红包的会员资料提供给你。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51520" y="6245498"/>
            <a:ext cx="4608512" cy="4238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FFFF00"/>
                </a:solidFill>
                <a:latin typeface="宋体" pitchFamily="2" charset="-122"/>
              </a:rPr>
              <a:t> B</a:t>
            </a:r>
            <a:r>
              <a:rPr lang="zh-CN" altLang="en-US" sz="2400" b="1" dirty="0" smtClean="0">
                <a:solidFill>
                  <a:srgbClr val="FFFF00"/>
                </a:solidFill>
                <a:latin typeface="宋体" pitchFamily="2" charset="-122"/>
              </a:rPr>
              <a:t>级</a:t>
            </a:r>
            <a:r>
              <a:rPr lang="zh-CN" altLang="en-US" sz="2400" b="1" dirty="0">
                <a:solidFill>
                  <a:srgbClr val="FFFF00"/>
                </a:solidFill>
                <a:latin typeface="宋体" pitchFamily="2" charset="-122"/>
              </a:rPr>
              <a:t>升级</a:t>
            </a:r>
            <a:r>
              <a:rPr lang="zh-CN" altLang="en-US" sz="2400" b="1" dirty="0" smtClean="0">
                <a:solidFill>
                  <a:srgbClr val="FFFF00"/>
                </a:solidFill>
                <a:latin typeface="宋体" pitchFamily="2" charset="-122"/>
              </a:rPr>
              <a:t>红包送给正式</a:t>
            </a:r>
            <a:r>
              <a:rPr lang="en-US" altLang="zh-CN" sz="2400" b="1" dirty="0" smtClean="0">
                <a:solidFill>
                  <a:srgbClr val="FFFF00"/>
                </a:solidFill>
                <a:latin typeface="宋体" pitchFamily="2" charset="-122"/>
              </a:rPr>
              <a:t>B</a:t>
            </a:r>
            <a:r>
              <a:rPr lang="zh-CN" altLang="en-US" sz="2400" b="1" dirty="0" smtClean="0">
                <a:solidFill>
                  <a:srgbClr val="FFFF00"/>
                </a:solidFill>
                <a:latin typeface="宋体" pitchFamily="2" charset="-122"/>
              </a:rPr>
              <a:t>级</a:t>
            </a:r>
            <a:r>
              <a:rPr lang="zh-CN" altLang="en-US" sz="2400" b="1" dirty="0">
                <a:solidFill>
                  <a:srgbClr val="FFFF00"/>
                </a:solidFill>
                <a:latin typeface="宋体" pitchFamily="2" charset="-122"/>
              </a:rPr>
              <a:t>会员</a:t>
            </a:r>
            <a:endParaRPr lang="zh-CN" altLang="en-US" sz="2400" dirty="0">
              <a:solidFill>
                <a:srgbClr val="FF0000"/>
              </a:solidFill>
              <a:latin typeface="宋体" pitchFamily="2" charset="-122"/>
            </a:endParaRPr>
          </a:p>
        </p:txBody>
      </p:sp>
      <p:grpSp>
        <p:nvGrpSpPr>
          <p:cNvPr id="4" name="组合 35"/>
          <p:cNvGrpSpPr/>
          <p:nvPr/>
        </p:nvGrpSpPr>
        <p:grpSpPr>
          <a:xfrm>
            <a:off x="4964113" y="1196752"/>
            <a:ext cx="4071937" cy="2808312"/>
            <a:chOff x="4964113" y="1196752"/>
            <a:chExt cx="4071937" cy="2808312"/>
          </a:xfrm>
        </p:grpSpPr>
        <p:grpSp>
          <p:nvGrpSpPr>
            <p:cNvPr id="5" name="组合 53"/>
            <p:cNvGrpSpPr>
              <a:grpSpLocks/>
            </p:cNvGrpSpPr>
            <p:nvPr/>
          </p:nvGrpSpPr>
          <p:grpSpPr bwMode="auto">
            <a:xfrm>
              <a:off x="4964113" y="1196752"/>
              <a:ext cx="4071937" cy="2376264"/>
              <a:chOff x="4714875" y="637352"/>
              <a:chExt cx="4071996" cy="2376253"/>
            </a:xfrm>
          </p:grpSpPr>
          <p:sp>
            <p:nvSpPr>
              <p:cNvPr id="8233" name="Line 16"/>
              <p:cNvSpPr>
                <a:spLocks noChangeShapeType="1"/>
              </p:cNvSpPr>
              <p:nvPr/>
            </p:nvSpPr>
            <p:spPr bwMode="auto">
              <a:xfrm flipV="1">
                <a:off x="6771064" y="2357302"/>
                <a:ext cx="0" cy="656303"/>
              </a:xfrm>
              <a:prstGeom prst="line">
                <a:avLst/>
              </a:prstGeom>
              <a:noFill/>
              <a:ln w="63500">
                <a:solidFill>
                  <a:srgbClr val="00B05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4" name="Rectangle 20"/>
              <p:cNvSpPr>
                <a:spLocks noChangeArrowheads="1"/>
              </p:cNvSpPr>
              <p:nvPr/>
            </p:nvSpPr>
            <p:spPr bwMode="auto">
              <a:xfrm>
                <a:off x="4714875" y="1141402"/>
                <a:ext cx="4071995" cy="360042"/>
              </a:xfrm>
              <a:prstGeom prst="rect">
                <a:avLst/>
              </a:prstGeom>
              <a:noFill/>
              <a:ln w="25400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Calibri" pitchFamily="34" charset="0"/>
                  </a:rPr>
                  <a:t>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6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层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B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 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alibri" pitchFamily="34" charset="0"/>
                  </a:rPr>
                  <a:t>姓名、手机、农行卡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alibri" pitchFamily="34" charset="0"/>
                  </a:rPr>
                  <a:t>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 -  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250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元</a:t>
                </a:r>
                <a:endParaRPr lang="en-US" altLang="zh-CN" b="1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235" name="Rectangle 20"/>
              <p:cNvSpPr>
                <a:spLocks noChangeArrowheads="1"/>
              </p:cNvSpPr>
              <p:nvPr/>
            </p:nvSpPr>
            <p:spPr bwMode="auto">
              <a:xfrm>
                <a:off x="4714875" y="637352"/>
                <a:ext cx="4071995" cy="360041"/>
              </a:xfrm>
              <a:prstGeom prst="rect">
                <a:avLst/>
              </a:prstGeom>
              <a:noFill/>
              <a:ln w="25400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Calibri" pitchFamily="34" charset="0"/>
                  </a:rPr>
                  <a:t>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8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层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B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alibri" pitchFamily="34" charset="0"/>
                  </a:rPr>
                  <a:t>姓名、手机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、 农行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alibri" pitchFamily="34" charset="0"/>
                  </a:rPr>
                  <a:t>卡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alibri" pitchFamily="34" charset="0"/>
                  </a:rPr>
                  <a:t>  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- 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400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元</a:t>
                </a:r>
                <a:endParaRPr lang="en-US" altLang="zh-CN" b="1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236" name="Rectangle 20"/>
              <p:cNvSpPr>
                <a:spLocks noChangeArrowheads="1"/>
              </p:cNvSpPr>
              <p:nvPr/>
            </p:nvSpPr>
            <p:spPr bwMode="auto">
              <a:xfrm>
                <a:off x="4714875" y="2005494"/>
                <a:ext cx="4071995" cy="360042"/>
              </a:xfrm>
              <a:prstGeom prst="rect">
                <a:avLst/>
              </a:prstGeom>
              <a:noFill/>
              <a:ln w="25400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Calibri" pitchFamily="34" charset="0"/>
                  </a:rPr>
                  <a:t>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2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层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B  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姓名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alibri" pitchFamily="34" charset="0"/>
                  </a:rPr>
                  <a:t>、手机、农行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卡  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- 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150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元</a:t>
                </a:r>
                <a:endParaRPr lang="en-US" altLang="zh-CN" b="1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237" name="Rectangle 20"/>
              <p:cNvSpPr>
                <a:spLocks noChangeArrowheads="1"/>
              </p:cNvSpPr>
              <p:nvPr/>
            </p:nvSpPr>
            <p:spPr bwMode="auto">
              <a:xfrm>
                <a:off x="4714876" y="1573448"/>
                <a:ext cx="4071995" cy="360042"/>
              </a:xfrm>
              <a:prstGeom prst="rect">
                <a:avLst/>
              </a:prstGeom>
              <a:noFill/>
              <a:ln w="25400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Calibri" pitchFamily="34" charset="0"/>
                  </a:rPr>
                  <a:t>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4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层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B  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姓名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alibri" pitchFamily="34" charset="0"/>
                  </a:rPr>
                  <a:t>、手机、农行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卡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  - 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200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元</a:t>
                </a:r>
                <a:endParaRPr lang="en-US" altLang="zh-CN" b="1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46" name="Rectangle 2"/>
            <p:cNvSpPr txBox="1">
              <a:spLocks noChangeArrowheads="1"/>
            </p:cNvSpPr>
            <p:nvPr/>
          </p:nvSpPr>
          <p:spPr bwMode="auto">
            <a:xfrm>
              <a:off x="5220072" y="3428801"/>
              <a:ext cx="3528392" cy="57626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rgbClr val="FFFF00"/>
                  </a:solidFill>
                  <a:latin typeface="+mn-ea"/>
                  <a:ea typeface="+mn-ea"/>
                </a:rPr>
                <a:t>B</a:t>
              </a:r>
              <a:r>
                <a:rPr lang="zh-CN" altLang="en-US" sz="2400" b="1" dirty="0" smtClean="0">
                  <a:solidFill>
                    <a:srgbClr val="FFFF00"/>
                  </a:solidFill>
                  <a:latin typeface="+mn-ea"/>
                  <a:ea typeface="+mn-ea"/>
                </a:rPr>
                <a:t>级升级</a:t>
              </a:r>
              <a:r>
                <a:rPr lang="zh-CN" altLang="en-US" sz="2400" b="1" dirty="0" smtClean="0">
                  <a:solidFill>
                    <a:srgbClr val="FFFF00"/>
                  </a:solidFill>
                  <a:latin typeface="+mn-ea"/>
                  <a:ea typeface="+mn-ea"/>
                </a:rPr>
                <a:t>红包</a:t>
              </a:r>
              <a:r>
                <a:rPr lang="en-US" altLang="zh-CN" sz="2400" b="1" dirty="0" smtClean="0">
                  <a:solidFill>
                    <a:srgbClr val="FFFF00"/>
                  </a:solidFill>
                  <a:latin typeface="+mn-ea"/>
                  <a:ea typeface="+mn-ea"/>
                </a:rPr>
                <a:t>1</a:t>
              </a:r>
              <a:r>
                <a:rPr lang="en-US" altLang="zh-CN" sz="2400" b="1" dirty="0" smtClean="0">
                  <a:solidFill>
                    <a:srgbClr val="FFFF00"/>
                  </a:solidFill>
                  <a:latin typeface="+mn-ea"/>
                  <a:ea typeface="+mn-ea"/>
                </a:rPr>
                <a:t>000</a:t>
              </a:r>
              <a:r>
                <a:rPr lang="zh-CN" altLang="en-US" sz="2400" b="1" dirty="0" smtClean="0">
                  <a:solidFill>
                    <a:srgbClr val="FFFF00"/>
                  </a:solidFill>
                  <a:latin typeface="+mn-ea"/>
                  <a:ea typeface="+mn-ea"/>
                </a:rPr>
                <a:t>元</a:t>
              </a:r>
              <a:endParaRPr lang="en-US" altLang="zh-CN" sz="2400" b="1" dirty="0">
                <a:solidFill>
                  <a:srgbClr val="FFFF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" name="组合 46"/>
          <p:cNvGrpSpPr/>
          <p:nvPr/>
        </p:nvGrpSpPr>
        <p:grpSpPr>
          <a:xfrm>
            <a:off x="323528" y="1214422"/>
            <a:ext cx="2471139" cy="2536044"/>
            <a:chOff x="611188" y="4132993"/>
            <a:chExt cx="2471139" cy="2536044"/>
          </a:xfrm>
        </p:grpSpPr>
        <p:grpSp>
          <p:nvGrpSpPr>
            <p:cNvPr id="8" name="组合 59"/>
            <p:cNvGrpSpPr>
              <a:grpSpLocks/>
            </p:cNvGrpSpPr>
            <p:nvPr/>
          </p:nvGrpSpPr>
          <p:grpSpPr bwMode="auto">
            <a:xfrm>
              <a:off x="611188" y="4648199"/>
              <a:ext cx="1987881" cy="2020838"/>
              <a:chOff x="467544" y="4648273"/>
              <a:chExt cx="1987399" cy="2021032"/>
            </a:xfrm>
          </p:grpSpPr>
          <p:cxnSp>
            <p:nvCxnSpPr>
              <p:cNvPr id="52" name="直接箭头连接符 51"/>
              <p:cNvCxnSpPr/>
              <p:nvPr/>
            </p:nvCxnSpPr>
            <p:spPr bwMode="auto">
              <a:xfrm rot="5400000">
                <a:off x="717258" y="4685827"/>
                <a:ext cx="1517796" cy="14426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54" idx="5"/>
              </p:cNvCxnSpPr>
              <p:nvPr/>
            </p:nvCxnSpPr>
            <p:spPr bwMode="auto">
              <a:xfrm>
                <a:off x="1741635" y="5502559"/>
                <a:ext cx="382857" cy="59047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AutoShape 8"/>
              <p:cNvSpPr>
                <a:spLocks noChangeAspect="1" noChangeArrowheads="1"/>
              </p:cNvSpPr>
              <p:nvPr/>
            </p:nvSpPr>
            <p:spPr bwMode="auto">
              <a:xfrm>
                <a:off x="1110325" y="4948389"/>
                <a:ext cx="739626" cy="649250"/>
              </a:xfrm>
              <a:prstGeom prst="smileyFace">
                <a:avLst>
                  <a:gd name="adj" fmla="val 4653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 smtClean="0">
                    <a:solidFill>
                      <a:srgbClr val="FFFF00"/>
                    </a:solidFill>
                    <a:latin typeface="+mn-lt"/>
                    <a:ea typeface="+mn-ea"/>
                  </a:rPr>
                  <a:t>A1</a:t>
                </a:r>
                <a:endParaRPr lang="zh-CN" altLang="en-US" sz="2400" b="1" dirty="0">
                  <a:solidFill>
                    <a:srgbClr val="FFFF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utoShape 8"/>
              <p:cNvSpPr>
                <a:spLocks noChangeAspect="1" noChangeArrowheads="1"/>
              </p:cNvSpPr>
              <p:nvPr/>
            </p:nvSpPr>
            <p:spPr bwMode="auto">
              <a:xfrm>
                <a:off x="467544" y="6020055"/>
                <a:ext cx="739626" cy="649250"/>
              </a:xfrm>
              <a:prstGeom prst="smileyFace">
                <a:avLst>
                  <a:gd name="adj" fmla="val 4653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 smtClean="0">
                    <a:solidFill>
                      <a:srgbClr val="FFFF00"/>
                    </a:solidFill>
                    <a:latin typeface="+mn-lt"/>
                    <a:ea typeface="+mn-ea"/>
                  </a:rPr>
                  <a:t>A2</a:t>
                </a:r>
                <a:endParaRPr lang="zh-CN" altLang="en-US" sz="2400" b="1" dirty="0">
                  <a:solidFill>
                    <a:srgbClr val="FFFF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AutoShape 8"/>
              <p:cNvSpPr>
                <a:spLocks noChangeAspect="1" noChangeArrowheads="1"/>
              </p:cNvSpPr>
              <p:nvPr/>
            </p:nvSpPr>
            <p:spPr bwMode="auto">
              <a:xfrm>
                <a:off x="1715317" y="5990584"/>
                <a:ext cx="739626" cy="649250"/>
              </a:xfrm>
              <a:prstGeom prst="smileyFace">
                <a:avLst>
                  <a:gd name="adj" fmla="val 4653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FFFF00"/>
                    </a:solidFill>
                    <a:latin typeface="Calibri" pitchFamily="34" charset="0"/>
                  </a:rPr>
                  <a:t>A3</a:t>
                </a:r>
                <a:endParaRPr lang="zh-CN" altLang="en-US" sz="2400" b="1" dirty="0">
                  <a:solidFill>
                    <a:srgbClr val="FFFF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0" name="AutoShape 8"/>
            <p:cNvSpPr>
              <a:spLocks noChangeAspect="1" noChangeArrowheads="1"/>
            </p:cNvSpPr>
            <p:nvPr/>
          </p:nvSpPr>
          <p:spPr bwMode="auto">
            <a:xfrm>
              <a:off x="2002140" y="4132993"/>
              <a:ext cx="1080187" cy="735675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 b="1">
                  <a:solidFill>
                    <a:srgbClr val="00B050"/>
                  </a:solidFill>
                  <a:latin typeface="Calibri" pitchFamily="34" charset="0"/>
                </a:rPr>
                <a:t>    </a:t>
              </a:r>
              <a:endParaRPr lang="zh-CN" altLang="en-US" sz="2800" b="1">
                <a:solidFill>
                  <a:srgbClr val="00B050"/>
                </a:solidFill>
                <a:latin typeface="Calibri" pitchFamily="34" charset="0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142844" y="214290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FF00"/>
                </a:solidFill>
              </a:rPr>
              <a:t>红包互赠小游戏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571604" y="1214422"/>
            <a:ext cx="1223063" cy="2506576"/>
            <a:chOff x="2705995" y="1366822"/>
            <a:chExt cx="1223063" cy="2506576"/>
          </a:xfrm>
        </p:grpSpPr>
        <p:sp>
          <p:nvSpPr>
            <p:cNvPr id="37" name="AutoShape 8"/>
            <p:cNvSpPr>
              <a:spLocks noChangeAspect="1" noChangeArrowheads="1"/>
            </p:cNvSpPr>
            <p:nvPr/>
          </p:nvSpPr>
          <p:spPr bwMode="auto">
            <a:xfrm>
              <a:off x="2705995" y="3224210"/>
              <a:ext cx="739805" cy="649188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rgbClr val="FFFF00"/>
                  </a:solidFill>
                  <a:latin typeface="+mn-lt"/>
                  <a:ea typeface="+mn-ea"/>
                </a:rPr>
                <a:t>A3</a:t>
              </a:r>
              <a:endParaRPr lang="zh-CN" altLang="en-US" sz="2400" b="1" dirty="0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AutoShape 8"/>
            <p:cNvSpPr>
              <a:spLocks noChangeAspect="1" noChangeArrowheads="1"/>
            </p:cNvSpPr>
            <p:nvPr/>
          </p:nvSpPr>
          <p:spPr bwMode="auto">
            <a:xfrm>
              <a:off x="2848871" y="1366822"/>
              <a:ext cx="1080187" cy="735675"/>
            </a:xfrm>
            <a:prstGeom prst="smileyFace">
              <a:avLst>
                <a:gd name="adj" fmla="val 465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Calibri" pitchFamily="34" charset="0"/>
                </a:rPr>
                <a:t>    </a:t>
              </a:r>
              <a:endParaRPr lang="zh-CN" altLang="en-US" sz="28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2920701" y="1500218"/>
              <a:ext cx="1008357" cy="42858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 b="1" dirty="0" smtClean="0">
                  <a:solidFill>
                    <a:srgbClr val="FFFF00"/>
                  </a:solidFill>
                  <a:latin typeface="Calibri" pitchFamily="34" charset="0"/>
                </a:rPr>
                <a:t>提醒升级</a:t>
              </a:r>
              <a:endParaRPr lang="en-US" altLang="zh-CN" sz="1600" b="1" dirty="0">
                <a:solidFill>
                  <a:srgbClr val="FFFF00"/>
                </a:solidFill>
                <a:latin typeface="Calibri" pitchFamily="34" charset="0"/>
              </a:endParaRPr>
            </a:p>
          </p:txBody>
        </p:sp>
      </p:grpSp>
      <p:grpSp>
        <p:nvGrpSpPr>
          <p:cNvPr id="44" name="组合 42"/>
          <p:cNvGrpSpPr/>
          <p:nvPr/>
        </p:nvGrpSpPr>
        <p:grpSpPr>
          <a:xfrm>
            <a:off x="180852" y="1214422"/>
            <a:ext cx="4534024" cy="4900704"/>
            <a:chOff x="1643042" y="1214422"/>
            <a:chExt cx="4534024" cy="4900704"/>
          </a:xfrm>
        </p:grpSpPr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1643042" y="5715016"/>
              <a:ext cx="4534024" cy="40011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Calibri" pitchFamily="34" charset="0"/>
                  <a:ea typeface="+mn-ea"/>
                </a:rPr>
                <a:t>   升级成功后点位变成  蓝色。</a:t>
              </a:r>
              <a:endParaRPr lang="en-US" altLang="zh-CN" sz="2000" b="1" dirty="0">
                <a:solidFill>
                  <a:srgbClr val="FF0000"/>
                </a:solidFill>
                <a:latin typeface="Calibri" pitchFamily="34" charset="0"/>
                <a:ea typeface="+mn-ea"/>
              </a:endParaRPr>
            </a:p>
          </p:txBody>
        </p:sp>
        <p:grpSp>
          <p:nvGrpSpPr>
            <p:cNvPr id="47" name="组合 41"/>
            <p:cNvGrpSpPr/>
            <p:nvPr/>
          </p:nvGrpSpPr>
          <p:grpSpPr>
            <a:xfrm>
              <a:off x="3157427" y="1214422"/>
              <a:ext cx="1090813" cy="735875"/>
              <a:chOff x="3157427" y="1214422"/>
              <a:chExt cx="1090813" cy="735875"/>
            </a:xfrm>
          </p:grpSpPr>
          <p:sp>
            <p:nvSpPr>
              <p:cNvPr id="48" name="AutoShape 8"/>
              <p:cNvSpPr>
                <a:spLocks noChangeAspect="1" noChangeArrowheads="1"/>
              </p:cNvSpPr>
              <p:nvPr/>
            </p:nvSpPr>
            <p:spPr bwMode="auto">
              <a:xfrm>
                <a:off x="3157427" y="1214422"/>
                <a:ext cx="1090813" cy="735875"/>
              </a:xfrm>
              <a:prstGeom prst="smileyFace">
                <a:avLst>
                  <a:gd name="adj" fmla="val 4653"/>
                </a:avLst>
              </a:prstGeom>
              <a:solidFill>
                <a:srgbClr val="2403E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alibri" pitchFamily="34" charset="0"/>
                  </a:rPr>
                  <a:t>   </a:t>
                </a:r>
                <a:r>
                  <a:rPr lang="en-US" altLang="zh-CN" sz="2800" b="1" dirty="0" smtClean="0">
                    <a:solidFill>
                      <a:srgbClr val="2403EB"/>
                    </a:solidFill>
                    <a:latin typeface="Calibri" pitchFamily="34" charset="0"/>
                  </a:rPr>
                  <a:t>A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libri" pitchFamily="34" charset="0"/>
                  </a:rPr>
                  <a:t> </a:t>
                </a:r>
                <a:endParaRPr lang="zh-CN" altLang="en-US" sz="2000" b="1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57" name="Rectangle 20"/>
              <p:cNvSpPr>
                <a:spLocks noChangeArrowheads="1"/>
              </p:cNvSpPr>
              <p:nvPr/>
            </p:nvSpPr>
            <p:spPr bwMode="auto">
              <a:xfrm>
                <a:off x="3206876" y="1357298"/>
                <a:ext cx="1007934" cy="42870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zh-CN" sz="2000" b="1" dirty="0" smtClean="0">
                    <a:solidFill>
                      <a:srgbClr val="FFFF00"/>
                    </a:solidFill>
                    <a:latin typeface="Calibri" pitchFamily="34" charset="0"/>
                  </a:rPr>
                  <a:t>B</a:t>
                </a:r>
                <a:r>
                  <a:rPr lang="zh-CN" altLang="en-US" sz="1600" b="1" dirty="0" smtClean="0">
                    <a:solidFill>
                      <a:srgbClr val="FFFF00"/>
                    </a:solidFill>
                    <a:latin typeface="Calibri" pitchFamily="34" charset="0"/>
                  </a:rPr>
                  <a:t>级会员</a:t>
                </a:r>
                <a:endParaRPr lang="en-US" altLang="zh-CN" sz="1600" b="1" dirty="0">
                  <a:solidFill>
                    <a:srgbClr val="FFFF00"/>
                  </a:solidFill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7"/>
          <p:cNvSpPr>
            <a:spLocks noChangeArrowheads="1"/>
          </p:cNvSpPr>
          <p:nvPr/>
        </p:nvSpPr>
        <p:spPr bwMode="auto">
          <a:xfrm>
            <a:off x="-1" y="-26988"/>
            <a:ext cx="9180513" cy="954088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altLang="zh-CN" sz="2800" b="1">
              <a:solidFill>
                <a:srgbClr val="FFFF00"/>
              </a:solidFill>
              <a:latin typeface="Calibri" pitchFamily="34" charset="0"/>
            </a:endParaRPr>
          </a:p>
          <a:p>
            <a:pPr eaLnBrk="0" hangingPunct="0"/>
            <a:endParaRPr lang="zh-CN" altLang="en-US" sz="2800" b="1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483768" y="118373"/>
            <a:ext cx="49685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   </a:t>
            </a:r>
            <a:r>
              <a:rPr lang="en-US" altLang="zh-CN" sz="3600" b="1" dirty="0" smtClean="0">
                <a:solidFill>
                  <a:srgbClr val="FFFF00"/>
                </a:solidFill>
                <a:latin typeface="+mn-ea"/>
                <a:ea typeface="+mn-ea"/>
              </a:rPr>
              <a:t>C</a:t>
            </a:r>
            <a:r>
              <a:rPr lang="zh-CN" altLang="en-US" sz="3600" b="1" dirty="0" smtClean="0">
                <a:solidFill>
                  <a:srgbClr val="FFFF00"/>
                </a:solidFill>
                <a:latin typeface="+mn-ea"/>
                <a:ea typeface="+mn-ea"/>
              </a:rPr>
              <a:t>级会员升级流程</a:t>
            </a:r>
            <a:endParaRPr lang="zh-CN" altLang="en-US" sz="3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42844" y="214290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FF00"/>
                </a:solidFill>
              </a:rPr>
              <a:t>红包互赠小游戏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323528" y="1142984"/>
            <a:ext cx="4184425" cy="2556879"/>
            <a:chOff x="323528" y="1264565"/>
            <a:chExt cx="4184425" cy="2556879"/>
          </a:xfrm>
        </p:grpSpPr>
        <p:grpSp>
          <p:nvGrpSpPr>
            <p:cNvPr id="9" name="组合 59"/>
            <p:cNvGrpSpPr>
              <a:grpSpLocks/>
            </p:cNvGrpSpPr>
            <p:nvPr/>
          </p:nvGrpSpPr>
          <p:grpSpPr bwMode="auto">
            <a:xfrm>
              <a:off x="323528" y="1713997"/>
              <a:ext cx="2016224" cy="2107447"/>
              <a:chOff x="467544" y="4561687"/>
              <a:chExt cx="2015735" cy="2107649"/>
            </a:xfrm>
          </p:grpSpPr>
          <p:cxnSp>
            <p:nvCxnSpPr>
              <p:cNvPr id="52" name="直接箭头连接符 51"/>
              <p:cNvCxnSpPr/>
              <p:nvPr/>
            </p:nvCxnSpPr>
            <p:spPr bwMode="auto">
              <a:xfrm rot="5400000">
                <a:off x="611425" y="4705074"/>
                <a:ext cx="1604382" cy="13176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54" idx="5"/>
              </p:cNvCxnSpPr>
              <p:nvPr/>
            </p:nvCxnSpPr>
            <p:spPr bwMode="auto">
              <a:xfrm>
                <a:off x="1741635" y="5502559"/>
                <a:ext cx="382857" cy="59047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AutoShape 8"/>
              <p:cNvSpPr>
                <a:spLocks noChangeAspect="1" noChangeArrowheads="1"/>
              </p:cNvSpPr>
              <p:nvPr/>
            </p:nvSpPr>
            <p:spPr bwMode="auto">
              <a:xfrm>
                <a:off x="1110325" y="4948389"/>
                <a:ext cx="739626" cy="649250"/>
              </a:xfrm>
              <a:prstGeom prst="smileyFace">
                <a:avLst>
                  <a:gd name="adj" fmla="val 4653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 smtClean="0">
                    <a:solidFill>
                      <a:srgbClr val="FFFF00"/>
                    </a:solidFill>
                    <a:latin typeface="+mn-lt"/>
                    <a:ea typeface="+mn-ea"/>
                  </a:rPr>
                  <a:t>A1</a:t>
                </a:r>
                <a:endParaRPr lang="zh-CN" altLang="en-US" sz="2400" b="1" dirty="0">
                  <a:solidFill>
                    <a:srgbClr val="FFFF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utoShape 8"/>
              <p:cNvSpPr>
                <a:spLocks noChangeAspect="1" noChangeArrowheads="1"/>
              </p:cNvSpPr>
              <p:nvPr/>
            </p:nvSpPr>
            <p:spPr bwMode="auto">
              <a:xfrm>
                <a:off x="467544" y="6020055"/>
                <a:ext cx="739626" cy="649250"/>
              </a:xfrm>
              <a:prstGeom prst="smileyFace">
                <a:avLst>
                  <a:gd name="adj" fmla="val 4653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 smtClean="0">
                    <a:solidFill>
                      <a:srgbClr val="FFFF00"/>
                    </a:solidFill>
                    <a:latin typeface="+mn-lt"/>
                    <a:ea typeface="+mn-ea"/>
                  </a:rPr>
                  <a:t>A2</a:t>
                </a:r>
                <a:endParaRPr lang="zh-CN" altLang="en-US" sz="2400" b="1" dirty="0">
                  <a:solidFill>
                    <a:srgbClr val="FFFF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AutoShape 8"/>
              <p:cNvSpPr>
                <a:spLocks noChangeAspect="1" noChangeArrowheads="1"/>
              </p:cNvSpPr>
              <p:nvPr/>
            </p:nvSpPr>
            <p:spPr bwMode="auto">
              <a:xfrm>
                <a:off x="1743653" y="6020086"/>
                <a:ext cx="739626" cy="649250"/>
              </a:xfrm>
              <a:prstGeom prst="smileyFace">
                <a:avLst>
                  <a:gd name="adj" fmla="val 4653"/>
                </a:avLst>
              </a:prstGeom>
              <a:solidFill>
                <a:srgbClr val="00B050"/>
              </a:solidFill>
              <a:ln w="952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FFFF00"/>
                    </a:solidFill>
                    <a:latin typeface="Calibri" pitchFamily="34" charset="0"/>
                  </a:rPr>
                  <a:t>A3</a:t>
                </a:r>
                <a:endParaRPr lang="zh-CN" altLang="en-US" sz="2400" b="1" dirty="0">
                  <a:solidFill>
                    <a:srgbClr val="FFFF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0" name="组合 59"/>
            <p:cNvGrpSpPr>
              <a:grpSpLocks/>
            </p:cNvGrpSpPr>
            <p:nvPr/>
          </p:nvGrpSpPr>
          <p:grpSpPr bwMode="auto">
            <a:xfrm>
              <a:off x="2643175" y="1856872"/>
              <a:ext cx="1864778" cy="1964079"/>
              <a:chOff x="630771" y="4705067"/>
              <a:chExt cx="1864325" cy="1964267"/>
            </a:xfrm>
          </p:grpSpPr>
          <p:cxnSp>
            <p:nvCxnSpPr>
              <p:cNvPr id="42" name="直接箭头连接符 41"/>
              <p:cNvCxnSpPr/>
              <p:nvPr/>
            </p:nvCxnSpPr>
            <p:spPr bwMode="auto">
              <a:xfrm rot="5400000">
                <a:off x="809153" y="5312482"/>
                <a:ext cx="1000229" cy="78562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 bwMode="auto">
              <a:xfrm rot="16200000" flipH="1">
                <a:off x="755067" y="4723610"/>
                <a:ext cx="1387968" cy="13508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AutoShape 8"/>
              <p:cNvSpPr>
                <a:spLocks noChangeAspect="1" noChangeArrowheads="1"/>
              </p:cNvSpPr>
              <p:nvPr/>
            </p:nvSpPr>
            <p:spPr bwMode="auto">
              <a:xfrm>
                <a:off x="1059293" y="4948387"/>
                <a:ext cx="721597" cy="649250"/>
              </a:xfrm>
              <a:prstGeom prst="smileyFace">
                <a:avLst>
                  <a:gd name="adj" fmla="val 4653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 smtClean="0">
                    <a:solidFill>
                      <a:srgbClr val="FFFF00"/>
                    </a:solidFill>
                    <a:latin typeface="+mn-lt"/>
                    <a:ea typeface="+mn-ea"/>
                  </a:rPr>
                  <a:t>B1</a:t>
                </a:r>
                <a:endParaRPr lang="zh-CN" altLang="en-US" sz="2400" b="1" dirty="0">
                  <a:solidFill>
                    <a:srgbClr val="FFFF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AutoShape 8"/>
              <p:cNvSpPr>
                <a:spLocks noChangeAspect="1" noChangeArrowheads="1"/>
              </p:cNvSpPr>
              <p:nvPr/>
            </p:nvSpPr>
            <p:spPr bwMode="auto">
              <a:xfrm>
                <a:off x="630771" y="6020053"/>
                <a:ext cx="721597" cy="649250"/>
              </a:xfrm>
              <a:prstGeom prst="smileyFace">
                <a:avLst>
                  <a:gd name="adj" fmla="val 4653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 smtClean="0">
                    <a:solidFill>
                      <a:srgbClr val="FFFF00"/>
                    </a:solidFill>
                    <a:latin typeface="+mn-lt"/>
                    <a:ea typeface="+mn-ea"/>
                  </a:rPr>
                  <a:t>B2</a:t>
                </a:r>
                <a:endParaRPr lang="zh-CN" altLang="en-US" sz="2400" b="1" dirty="0">
                  <a:solidFill>
                    <a:srgbClr val="FFFF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AutoShape 8"/>
              <p:cNvSpPr>
                <a:spLocks noChangeAspect="1" noChangeArrowheads="1"/>
              </p:cNvSpPr>
              <p:nvPr/>
            </p:nvSpPr>
            <p:spPr bwMode="auto">
              <a:xfrm>
                <a:off x="1773500" y="6020084"/>
                <a:ext cx="721596" cy="649250"/>
              </a:xfrm>
              <a:prstGeom prst="smileyFace">
                <a:avLst>
                  <a:gd name="adj" fmla="val 4653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FFFF00"/>
                    </a:solidFill>
                    <a:latin typeface="Calibri" pitchFamily="34" charset="0"/>
                  </a:rPr>
                  <a:t>B3</a:t>
                </a:r>
                <a:endParaRPr lang="zh-CN" altLang="en-US" sz="2400" b="1" dirty="0">
                  <a:solidFill>
                    <a:srgbClr val="FFFF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7" name="AutoShape 8"/>
            <p:cNvSpPr>
              <a:spLocks noChangeAspect="1" noChangeArrowheads="1"/>
            </p:cNvSpPr>
            <p:nvPr/>
          </p:nvSpPr>
          <p:spPr bwMode="auto">
            <a:xfrm>
              <a:off x="1785918" y="1264565"/>
              <a:ext cx="1080187" cy="735675"/>
            </a:xfrm>
            <a:prstGeom prst="smileyFace">
              <a:avLst>
                <a:gd name="adj" fmla="val 4653"/>
              </a:avLst>
            </a:prstGeom>
            <a:solidFill>
              <a:srgbClr val="2403E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Calibri" pitchFamily="34" charset="0"/>
                </a:rPr>
                <a:t>    </a:t>
              </a:r>
              <a:endParaRPr lang="zh-CN" altLang="en-US" sz="28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785918" y="1142984"/>
            <a:ext cx="2722035" cy="2571768"/>
            <a:chOff x="3643306" y="1863610"/>
            <a:chExt cx="2722035" cy="2571768"/>
          </a:xfrm>
        </p:grpSpPr>
        <p:sp>
          <p:nvSpPr>
            <p:cNvPr id="60" name="AutoShape 8"/>
            <p:cNvSpPr>
              <a:spLocks noChangeAspect="1" noChangeArrowheads="1"/>
            </p:cNvSpPr>
            <p:nvPr/>
          </p:nvSpPr>
          <p:spPr bwMode="auto">
            <a:xfrm>
              <a:off x="5643570" y="3786190"/>
              <a:ext cx="721771" cy="649188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FF00"/>
                  </a:solidFill>
                  <a:latin typeface="Calibri" pitchFamily="34" charset="0"/>
                </a:rPr>
                <a:t>B3</a:t>
              </a:r>
              <a:endParaRPr lang="zh-CN" altLang="en-US" sz="2400" b="1" dirty="0">
                <a:solidFill>
                  <a:srgbClr val="FFFF00"/>
                </a:solidFill>
                <a:latin typeface="Calibri" pitchFamily="34" charset="0"/>
              </a:endParaRPr>
            </a:p>
          </p:txBody>
        </p:sp>
        <p:sp>
          <p:nvSpPr>
            <p:cNvPr id="61" name="AutoShape 8"/>
            <p:cNvSpPr>
              <a:spLocks noChangeAspect="1" noChangeArrowheads="1"/>
            </p:cNvSpPr>
            <p:nvPr/>
          </p:nvSpPr>
          <p:spPr bwMode="auto">
            <a:xfrm>
              <a:off x="3643306" y="1863610"/>
              <a:ext cx="1080187" cy="735675"/>
            </a:xfrm>
            <a:prstGeom prst="smileyFace">
              <a:avLst>
                <a:gd name="adj" fmla="val 465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Calibri" pitchFamily="34" charset="0"/>
                </a:rPr>
                <a:t>    </a:t>
              </a:r>
              <a:endParaRPr lang="zh-CN" altLang="en-US" sz="28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62" name="Rectangle 20"/>
            <p:cNvSpPr>
              <a:spLocks noChangeArrowheads="1"/>
            </p:cNvSpPr>
            <p:nvPr/>
          </p:nvSpPr>
          <p:spPr bwMode="auto">
            <a:xfrm>
              <a:off x="3643306" y="2006530"/>
              <a:ext cx="1008357" cy="42858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 b="1" dirty="0" smtClean="0">
                  <a:solidFill>
                    <a:srgbClr val="FFFF00"/>
                  </a:solidFill>
                  <a:latin typeface="Calibri" pitchFamily="34" charset="0"/>
                </a:rPr>
                <a:t>提醒升级</a:t>
              </a:r>
              <a:endParaRPr lang="en-US" altLang="zh-CN" sz="1600" b="1" dirty="0">
                <a:solidFill>
                  <a:srgbClr val="FFFF00"/>
                </a:solidFill>
                <a:latin typeface="Calibri" pitchFamily="34" charset="0"/>
              </a:endParaRPr>
            </a:p>
          </p:txBody>
        </p:sp>
      </p:grp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214282" y="4034387"/>
            <a:ext cx="4573588" cy="150810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仿宋"/>
                <a:ea typeface="仿宋"/>
                <a:cs typeface="仿宋"/>
              </a:rPr>
              <a:t>         </a:t>
            </a:r>
            <a:r>
              <a:rPr lang="en-US" altLang="zh-CN" sz="2000" b="1" dirty="0" smtClean="0">
                <a:solidFill>
                  <a:srgbClr val="00B050"/>
                </a:solidFill>
                <a:latin typeface="仿宋"/>
                <a:ea typeface="仿宋"/>
                <a:cs typeface="仿宋"/>
              </a:rPr>
              <a:t>C</a:t>
            </a:r>
            <a:r>
              <a:rPr lang="zh-CN" altLang="en-US" sz="2000" b="1" dirty="0" smtClean="0">
                <a:solidFill>
                  <a:srgbClr val="00B050"/>
                </a:solidFill>
                <a:latin typeface="仿宋"/>
                <a:ea typeface="仿宋"/>
                <a:cs typeface="仿宋"/>
              </a:rPr>
              <a:t>级会员升级步骤</a:t>
            </a:r>
            <a:r>
              <a:rPr lang="en-US" altLang="zh-CN" sz="2000" b="1" dirty="0" smtClean="0">
                <a:solidFill>
                  <a:srgbClr val="00B050"/>
                </a:solidFill>
                <a:latin typeface="仿宋"/>
                <a:ea typeface="仿宋"/>
                <a:cs typeface="仿宋"/>
              </a:rPr>
              <a:t>  </a:t>
            </a:r>
            <a:endParaRPr lang="en-US" altLang="zh-CN" sz="2000" b="1" dirty="0">
              <a:solidFill>
                <a:srgbClr val="00B050"/>
              </a:solidFill>
              <a:latin typeface="仿宋"/>
              <a:ea typeface="仿宋"/>
              <a:cs typeface="仿宋"/>
            </a:endParaRPr>
          </a:p>
          <a:p>
            <a:r>
              <a:rPr lang="en-US" altLang="zh-CN" b="1" dirty="0" smtClean="0">
                <a:solidFill>
                  <a:srgbClr val="2403EB"/>
                </a:solidFill>
                <a:latin typeface="宋体" pitchFamily="2" charset="-122"/>
              </a:rPr>
              <a:t>  B3</a:t>
            </a:r>
            <a:r>
              <a:rPr lang="zh-CN" altLang="en-US" b="1" dirty="0" smtClean="0">
                <a:solidFill>
                  <a:srgbClr val="2403EB"/>
                </a:solidFill>
                <a:latin typeface="宋体" pitchFamily="2" charset="-122"/>
              </a:rPr>
              <a:t>点位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被激活的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同时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，本人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点位变成红色。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系统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自动提醒你升级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！</a:t>
            </a:r>
            <a:r>
              <a:rPr lang="zh-CN" altLang="en-US" b="1" dirty="0" smtClean="0">
                <a:solidFill>
                  <a:srgbClr val="2403EB"/>
                </a:solidFill>
                <a:latin typeface="宋体" pitchFamily="2" charset="-122"/>
              </a:rPr>
              <a:t>升级限时：</a:t>
            </a:r>
            <a:r>
              <a:rPr lang="en-US" altLang="zh-CN" b="1" dirty="0" smtClean="0">
                <a:solidFill>
                  <a:srgbClr val="2403EB"/>
                </a:solidFill>
                <a:latin typeface="宋体" pitchFamily="2" charset="-122"/>
              </a:rPr>
              <a:t>72</a:t>
            </a:r>
            <a:r>
              <a:rPr lang="zh-CN" altLang="en-US" b="1" dirty="0" smtClean="0">
                <a:solidFill>
                  <a:srgbClr val="2403EB"/>
                </a:solidFill>
                <a:latin typeface="宋体" pitchFamily="2" charset="-122"/>
              </a:rPr>
              <a:t>小时。</a:t>
            </a:r>
            <a:endParaRPr lang="en-US" altLang="zh-CN" b="1" dirty="0" smtClean="0">
              <a:solidFill>
                <a:srgbClr val="2403EB"/>
              </a:solidFill>
              <a:latin typeface="宋体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  升级操作：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点击信箱</a:t>
            </a:r>
            <a:r>
              <a:rPr lang="en-US" altLang="zh-CN" b="1" dirty="0" smtClean="0">
                <a:solidFill>
                  <a:srgbClr val="FF0000"/>
                </a:solidFill>
                <a:latin typeface="Calibri" pitchFamily="34" charset="0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系统自动把接受你红包的会员资料提供给你。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</a:endParaRPr>
          </a:p>
        </p:txBody>
      </p:sp>
      <p:grpSp>
        <p:nvGrpSpPr>
          <p:cNvPr id="69" name="组合 66"/>
          <p:cNvGrpSpPr/>
          <p:nvPr/>
        </p:nvGrpSpPr>
        <p:grpSpPr>
          <a:xfrm>
            <a:off x="4964113" y="1196752"/>
            <a:ext cx="4071937" cy="2808312"/>
            <a:chOff x="4964113" y="1196752"/>
            <a:chExt cx="4071937" cy="2808312"/>
          </a:xfrm>
        </p:grpSpPr>
        <p:grpSp>
          <p:nvGrpSpPr>
            <p:cNvPr id="70" name="组合 53"/>
            <p:cNvGrpSpPr>
              <a:grpSpLocks/>
            </p:cNvGrpSpPr>
            <p:nvPr/>
          </p:nvGrpSpPr>
          <p:grpSpPr bwMode="auto">
            <a:xfrm>
              <a:off x="4964181" y="1196752"/>
              <a:ext cx="4071996" cy="2376264"/>
              <a:chOff x="4714875" y="637352"/>
              <a:chExt cx="4071996" cy="2376253"/>
            </a:xfrm>
          </p:grpSpPr>
          <p:sp>
            <p:nvSpPr>
              <p:cNvPr id="72" name="Line 16"/>
              <p:cNvSpPr>
                <a:spLocks noChangeShapeType="1"/>
              </p:cNvSpPr>
              <p:nvPr/>
            </p:nvSpPr>
            <p:spPr bwMode="auto">
              <a:xfrm flipV="1">
                <a:off x="6771064" y="2357302"/>
                <a:ext cx="0" cy="656303"/>
              </a:xfrm>
              <a:prstGeom prst="line">
                <a:avLst/>
              </a:prstGeom>
              <a:noFill/>
              <a:ln w="63500">
                <a:solidFill>
                  <a:srgbClr val="00B05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Rectangle 20"/>
              <p:cNvSpPr>
                <a:spLocks noChangeArrowheads="1"/>
              </p:cNvSpPr>
              <p:nvPr/>
            </p:nvSpPr>
            <p:spPr bwMode="auto">
              <a:xfrm>
                <a:off x="4714875" y="1141402"/>
                <a:ext cx="4071995" cy="360042"/>
              </a:xfrm>
              <a:prstGeom prst="rect">
                <a:avLst/>
              </a:prstGeom>
              <a:noFill/>
              <a:ln w="25400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Calibri" pitchFamily="34" charset="0"/>
                  </a:rPr>
                  <a:t> 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 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8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层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C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   姓名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alibri" pitchFamily="34" charset="0"/>
                  </a:rPr>
                  <a:t>、手机、农行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卡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  -  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250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元</a:t>
                </a:r>
                <a:endParaRPr lang="en-US" altLang="zh-CN" b="1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4" name="Rectangle 20"/>
              <p:cNvSpPr>
                <a:spLocks noChangeArrowheads="1"/>
              </p:cNvSpPr>
              <p:nvPr/>
            </p:nvSpPr>
            <p:spPr bwMode="auto">
              <a:xfrm>
                <a:off x="4714875" y="637352"/>
                <a:ext cx="4071995" cy="360041"/>
              </a:xfrm>
              <a:prstGeom prst="rect">
                <a:avLst/>
              </a:prstGeom>
              <a:noFill/>
              <a:ln w="25400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Calibri" pitchFamily="34" charset="0"/>
                  </a:rPr>
                  <a:t>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10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层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C 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alibri" pitchFamily="34" charset="0"/>
                  </a:rPr>
                  <a:t>姓名、手机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、 农行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alibri" pitchFamily="34" charset="0"/>
                  </a:rPr>
                  <a:t>卡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alibri" pitchFamily="34" charset="0"/>
                  </a:rPr>
                  <a:t>  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-  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400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元</a:t>
                </a:r>
                <a:endParaRPr lang="en-US" altLang="zh-CN" b="1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5" name="Rectangle 20"/>
              <p:cNvSpPr>
                <a:spLocks noChangeArrowheads="1"/>
              </p:cNvSpPr>
              <p:nvPr/>
            </p:nvSpPr>
            <p:spPr bwMode="auto">
              <a:xfrm>
                <a:off x="4714875" y="2005494"/>
                <a:ext cx="4071995" cy="360042"/>
              </a:xfrm>
              <a:prstGeom prst="rect">
                <a:avLst/>
              </a:prstGeom>
              <a:noFill/>
              <a:ln w="25400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  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4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层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C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  姓名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alibri" pitchFamily="34" charset="0"/>
                  </a:rPr>
                  <a:t>、手机、农行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卡   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-  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150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元</a:t>
                </a:r>
                <a:endParaRPr lang="en-US" altLang="zh-CN" b="1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6" name="Rectangle 20"/>
              <p:cNvSpPr>
                <a:spLocks noChangeArrowheads="1"/>
              </p:cNvSpPr>
              <p:nvPr/>
            </p:nvSpPr>
            <p:spPr bwMode="auto">
              <a:xfrm>
                <a:off x="4714876" y="1573448"/>
                <a:ext cx="4071995" cy="360042"/>
              </a:xfrm>
              <a:prstGeom prst="rect">
                <a:avLst/>
              </a:prstGeom>
              <a:noFill/>
              <a:ln w="25400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Calibri" pitchFamily="34" charset="0"/>
                  </a:rPr>
                  <a:t> 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 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6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层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C   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姓名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alibri" pitchFamily="34" charset="0"/>
                  </a:rPr>
                  <a:t>、手机、农行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卡 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  - 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libri" pitchFamily="34" charset="0"/>
                  </a:rPr>
                  <a:t>200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libri" pitchFamily="34" charset="0"/>
                  </a:rPr>
                  <a:t>元</a:t>
                </a:r>
                <a:endParaRPr lang="en-US" altLang="zh-CN" b="1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71" name="Rectangle 2"/>
            <p:cNvSpPr txBox="1">
              <a:spLocks noChangeArrowheads="1"/>
            </p:cNvSpPr>
            <p:nvPr/>
          </p:nvSpPr>
          <p:spPr bwMode="auto">
            <a:xfrm>
              <a:off x="5220072" y="3428801"/>
              <a:ext cx="3528392" cy="576263"/>
            </a:xfrm>
            <a:prstGeom prst="rect">
              <a:avLst/>
            </a:prstGeom>
            <a:solidFill>
              <a:srgbClr val="2403E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rgbClr val="FFFF00"/>
                  </a:solidFill>
                  <a:latin typeface="+mn-ea"/>
                  <a:ea typeface="+mn-ea"/>
                </a:rPr>
                <a:t>C</a:t>
              </a:r>
              <a:r>
                <a:rPr lang="zh-CN" altLang="en-US" sz="2400" b="1" dirty="0" smtClean="0">
                  <a:solidFill>
                    <a:srgbClr val="FFFF00"/>
                  </a:solidFill>
                  <a:latin typeface="+mn-ea"/>
                  <a:ea typeface="+mn-ea"/>
                </a:rPr>
                <a:t>级升级</a:t>
              </a:r>
              <a:r>
                <a:rPr lang="zh-CN" altLang="en-US" sz="2400" b="1" dirty="0" smtClean="0">
                  <a:solidFill>
                    <a:srgbClr val="FFFF00"/>
                  </a:solidFill>
                  <a:latin typeface="+mn-ea"/>
                  <a:ea typeface="+mn-ea"/>
                </a:rPr>
                <a:t>红包</a:t>
              </a:r>
              <a:r>
                <a:rPr lang="en-US" altLang="zh-CN" sz="2400" b="1" dirty="0" smtClean="0">
                  <a:solidFill>
                    <a:srgbClr val="FFFF00"/>
                  </a:solidFill>
                  <a:latin typeface="+mn-ea"/>
                  <a:ea typeface="+mn-ea"/>
                </a:rPr>
                <a:t>1</a:t>
              </a:r>
              <a:r>
                <a:rPr lang="en-US" altLang="zh-CN" sz="2400" b="1" dirty="0" smtClean="0">
                  <a:solidFill>
                    <a:srgbClr val="FFFF00"/>
                  </a:solidFill>
                  <a:latin typeface="+mn-ea"/>
                  <a:ea typeface="+mn-ea"/>
                </a:rPr>
                <a:t>000</a:t>
              </a:r>
              <a:r>
                <a:rPr lang="zh-CN" altLang="en-US" sz="2400" b="1" dirty="0" smtClean="0">
                  <a:solidFill>
                    <a:srgbClr val="FFFF00"/>
                  </a:solidFill>
                  <a:latin typeface="+mn-ea"/>
                  <a:ea typeface="+mn-ea"/>
                </a:rPr>
                <a:t>元</a:t>
              </a:r>
              <a:endParaRPr lang="en-US" altLang="zh-CN" sz="2400" b="1" dirty="0">
                <a:solidFill>
                  <a:srgbClr val="FFFF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14282" y="1142984"/>
            <a:ext cx="4534024" cy="4929222"/>
            <a:chOff x="3714744" y="5000636"/>
            <a:chExt cx="4534024" cy="4929222"/>
          </a:xfrm>
        </p:grpSpPr>
        <p:sp>
          <p:nvSpPr>
            <p:cNvPr id="67" name="AutoShape 8"/>
            <p:cNvSpPr>
              <a:spLocks noChangeAspect="1" noChangeArrowheads="1"/>
            </p:cNvSpPr>
            <p:nvPr/>
          </p:nvSpPr>
          <p:spPr bwMode="auto">
            <a:xfrm>
              <a:off x="5286380" y="5000636"/>
              <a:ext cx="1080187" cy="735675"/>
            </a:xfrm>
            <a:prstGeom prst="smileyFace">
              <a:avLst>
                <a:gd name="adj" fmla="val 4653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Calibri" pitchFamily="34" charset="0"/>
                </a:rPr>
                <a:t>    </a:t>
              </a:r>
              <a:endParaRPr lang="zh-CN" altLang="en-US" sz="28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77" name="矩形 76"/>
            <p:cNvSpPr>
              <a:spLocks noChangeArrowheads="1"/>
            </p:cNvSpPr>
            <p:nvPr/>
          </p:nvSpPr>
          <p:spPr bwMode="auto">
            <a:xfrm>
              <a:off x="3714744" y="9529748"/>
              <a:ext cx="4534024" cy="40011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Calibri" pitchFamily="34" charset="0"/>
                  <a:ea typeface="+mn-ea"/>
                </a:rPr>
                <a:t>   升级成功后点位变成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Calibri" pitchFamily="34" charset="0"/>
                  <a:ea typeface="+mn-ea"/>
                </a:rPr>
                <a:t>  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Calibri" pitchFamily="34" charset="0"/>
                  <a:ea typeface="+mn-ea"/>
                </a:rPr>
                <a:t>金黄色。</a:t>
              </a:r>
              <a:endParaRPr lang="en-US" altLang="zh-CN" sz="2000" b="1" dirty="0">
                <a:solidFill>
                  <a:srgbClr val="FF0000"/>
                </a:solidFill>
                <a:latin typeface="Calibri" pitchFamily="34" charset="0"/>
                <a:ea typeface="+mn-ea"/>
              </a:endParaRPr>
            </a:p>
          </p:txBody>
        </p:sp>
      </p:grpSp>
      <p:sp>
        <p:nvSpPr>
          <p:cNvPr id="79" name="矩形 78"/>
          <p:cNvSpPr>
            <a:spLocks noChangeArrowheads="1"/>
          </p:cNvSpPr>
          <p:nvPr/>
        </p:nvSpPr>
        <p:spPr bwMode="auto">
          <a:xfrm>
            <a:off x="251520" y="6245498"/>
            <a:ext cx="4608512" cy="4247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FFFF00"/>
                </a:solidFill>
                <a:latin typeface="宋体" pitchFamily="2" charset="-122"/>
              </a:rPr>
              <a:t>    C</a:t>
            </a:r>
            <a:r>
              <a:rPr lang="zh-CN" altLang="en-US" sz="2400" b="1" dirty="0" smtClean="0">
                <a:solidFill>
                  <a:srgbClr val="FFFF00"/>
                </a:solidFill>
                <a:latin typeface="宋体" pitchFamily="2" charset="-122"/>
              </a:rPr>
              <a:t>级会员兼得</a:t>
            </a:r>
            <a:r>
              <a:rPr lang="en-US" altLang="zh-CN" sz="2400" b="1" dirty="0" smtClean="0">
                <a:solidFill>
                  <a:srgbClr val="FFFF00"/>
                </a:solidFill>
                <a:latin typeface="宋体" pitchFamily="2" charset="-122"/>
              </a:rPr>
              <a:t>B</a:t>
            </a:r>
            <a:r>
              <a:rPr lang="zh-CN" altLang="en-US" sz="2400" b="1" dirty="0" smtClean="0">
                <a:solidFill>
                  <a:srgbClr val="FFFF00"/>
                </a:solidFill>
                <a:latin typeface="宋体" pitchFamily="2" charset="-122"/>
              </a:rPr>
              <a:t>级红包！</a:t>
            </a:r>
            <a:endParaRPr lang="zh-CN" altLang="en-US" sz="2400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5796</TotalTime>
  <Words>1117</Words>
  <Application>Microsoft Office PowerPoint</Application>
  <PresentationFormat>全屏显示(4:3)</PresentationFormat>
  <Paragraphs>107</Paragraphs>
  <Slides>5</Slides>
  <Notes>2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renyi</cp:lastModifiedBy>
  <cp:revision>831</cp:revision>
  <dcterms:modified xsi:type="dcterms:W3CDTF">2016-12-29T10:38:30Z</dcterms:modified>
</cp:coreProperties>
</file>