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308" r:id="rId2"/>
    <p:sldId id="332" r:id="rId3"/>
    <p:sldId id="309" r:id="rId4"/>
    <p:sldId id="310" r:id="rId5"/>
    <p:sldId id="311" r:id="rId6"/>
    <p:sldId id="312" r:id="rId7"/>
    <p:sldId id="313" r:id="rId8"/>
    <p:sldId id="314" r:id="rId9"/>
    <p:sldId id="337" r:id="rId10"/>
    <p:sldId id="315" r:id="rId11"/>
    <p:sldId id="338" r:id="rId12"/>
    <p:sldId id="316" r:id="rId13"/>
    <p:sldId id="317" r:id="rId14"/>
    <p:sldId id="321" r:id="rId15"/>
    <p:sldId id="322" r:id="rId16"/>
    <p:sldId id="323" r:id="rId17"/>
    <p:sldId id="324" r:id="rId18"/>
    <p:sldId id="333" r:id="rId19"/>
    <p:sldId id="334" r:id="rId20"/>
    <p:sldId id="327" r:id="rId21"/>
    <p:sldId id="328" r:id="rId22"/>
    <p:sldId id="329" r:id="rId23"/>
    <p:sldId id="330" r:id="rId24"/>
    <p:sldId id="331" r:id="rId25"/>
    <p:sldId id="335" r:id="rId26"/>
    <p:sldId id="413" r:id="rId27"/>
    <p:sldId id="345" r:id="rId28"/>
    <p:sldId id="340" r:id="rId29"/>
    <p:sldId id="341" r:id="rId30"/>
    <p:sldId id="342" r:id="rId31"/>
    <p:sldId id="343" r:id="rId32"/>
    <p:sldId id="344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4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294" r:id="rId68"/>
    <p:sldId id="295" r:id="rId69"/>
    <p:sldId id="296" r:id="rId70"/>
    <p:sldId id="297" r:id="rId71"/>
    <p:sldId id="398" r:id="rId72"/>
    <p:sldId id="399" r:id="rId73"/>
    <p:sldId id="400" r:id="rId74"/>
    <p:sldId id="401" r:id="rId75"/>
    <p:sldId id="402" r:id="rId76"/>
    <p:sldId id="403" r:id="rId77"/>
    <p:sldId id="407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28"/>
  </p:normalViewPr>
  <p:slideViewPr>
    <p:cSldViewPr>
      <p:cViewPr varScale="1">
        <p:scale>
          <a:sx n="116" d="100"/>
          <a:sy n="116" d="100"/>
        </p:scale>
        <p:origin x="10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02240-B583-4C34-8E16-48E274AAF5DD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DD48F-E909-42ED-A0BA-4D7B58E8F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68B48D-AF00-4CAB-A496-169FA5ABE17D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81098C-4C07-4D8D-9B73-41F3D4454D6E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CF89F6-5FF4-4C35-BFE0-417DD41CF75C}" type="slidenum">
              <a:rPr lang="en-US" altLang="en-US" sz="1100"/>
              <a:pPr/>
              <a:t>67</a:t>
            </a:fld>
            <a:endParaRPr lang="en-US" altLang="en-US" sz="11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noProof="1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6ABD8B-E98E-478A-A358-E3050DD9722A}" type="slidenum">
              <a:rPr lang="en-US" altLang="en-US" sz="1100"/>
              <a:pPr/>
              <a:t>68</a:t>
            </a:fld>
            <a:endParaRPr lang="en-US" altLang="en-US" sz="11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F5C0A5-A06E-456C-9452-4CA6A97FA44F}" type="slidenum">
              <a:rPr lang="en-US" altLang="en-US" sz="1100"/>
              <a:pPr/>
              <a:t>69</a:t>
            </a:fld>
            <a:endParaRPr lang="en-US" altLang="en-US" sz="11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noProof="1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3A0ACB-171F-42C9-BB84-E01A9CA75F0E}" type="slidenum">
              <a:rPr lang="en-US" altLang="en-US" sz="1100"/>
              <a:pPr/>
              <a:t>70</a:t>
            </a:fld>
            <a:endParaRPr lang="en-US" altLang="en-US" sz="11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noProof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F57331AF-31B3-416F-BF27-EBEBAC833D14}" type="slidenum">
              <a:rPr lang="en-US" altLang="en-US" sz="1100" i="0">
                <a:latin typeface="Times New Roman" pitchFamily="18" charset="0"/>
              </a:rPr>
              <a:pPr/>
              <a:t>71</a:t>
            </a:fld>
            <a:endParaRPr lang="en-US" altLang="en-US" sz="1100" i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DFA478AE-F4C2-4822-AB5F-70AB2A94C0DB}" type="slidenum">
              <a:rPr lang="en-US" altLang="en-US" sz="1100" i="0">
                <a:latin typeface="Times New Roman" pitchFamily="18" charset="0"/>
              </a:rPr>
              <a:pPr/>
              <a:t>72</a:t>
            </a:fld>
            <a:endParaRPr lang="en-US" altLang="en-US" sz="1100" i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FA56877-A544-4A5E-9C1F-D6C28EB76775}" type="slidenum">
              <a:rPr lang="en-US" altLang="en-US" sz="1100" i="0">
                <a:latin typeface="Times New Roman" pitchFamily="18" charset="0"/>
              </a:rPr>
              <a:pPr/>
              <a:t>73</a:t>
            </a:fld>
            <a:endParaRPr lang="en-US" altLang="en-US" sz="1100" i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E30D9E77-BE0F-4C74-BBBA-EF05669D4A8F}" type="slidenum">
              <a:rPr lang="en-US" altLang="en-US" sz="1100" i="0">
                <a:solidFill>
                  <a:srgbClr val="000000"/>
                </a:solidFill>
                <a:latin typeface="Times New Roman" pitchFamily="18" charset="0"/>
              </a:rPr>
              <a:pPr/>
              <a:t>74</a:t>
            </a:fld>
            <a:endParaRPr lang="en-US" altLang="en-US" sz="11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38B5F043-59FC-457E-885E-684607169D59}" type="slidenum">
              <a:rPr lang="en-US" altLang="en-US" sz="1100" i="0">
                <a:solidFill>
                  <a:srgbClr val="000000"/>
                </a:solidFill>
                <a:latin typeface="Times New Roman" pitchFamily="18" charset="0"/>
              </a:rPr>
              <a:pPr/>
              <a:t>75</a:t>
            </a:fld>
            <a:endParaRPr lang="en-US" altLang="en-US" sz="11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30261AE1-3C78-41AB-9BA8-2659DA883329}" type="slidenum">
              <a:rPr lang="en-US" altLang="en-US" sz="1100" i="0">
                <a:solidFill>
                  <a:srgbClr val="000000"/>
                </a:solidFill>
                <a:latin typeface="Times New Roman" pitchFamily="18" charset="0"/>
              </a:rPr>
              <a:pPr/>
              <a:t>76</a:t>
            </a:fld>
            <a:endParaRPr lang="en-US" altLang="en-US" sz="11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02756" indent="-270291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081164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513629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1946095" indent="-216233" defTabSz="912983"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378560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811026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243491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675957" indent="-216233" defTabSz="912983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B7C274DE-59B3-47FB-B47B-A13A356DEF0A}" type="slidenum">
              <a:rPr lang="en-US" altLang="en-US" sz="1100" i="0">
                <a:solidFill>
                  <a:srgbClr val="000000"/>
                </a:solidFill>
                <a:latin typeface="Times New Roman" pitchFamily="18" charset="0"/>
              </a:rPr>
              <a:pPr/>
              <a:t>77</a:t>
            </a:fld>
            <a:endParaRPr lang="en-US" altLang="en-US" sz="1100" i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02756" indent="-270291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14485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9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7641-1E44-4E2E-8DF7-2EA30A1E7E12}" type="datetimeFigureOut">
              <a:rPr lang="en-US" smtClean="0"/>
              <a:t>22/03/2024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9F8E-527B-46A8-9C23-50C827562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144"/>
            <a:ext cx="8229600" cy="490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DB287641-1E44-4E2E-8DF7-2EA30A1E7E12}" type="datetimeFigureOut">
              <a:rPr lang="en-US" smtClean="0"/>
              <a:pPr/>
              <a:t>22/03/2024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8EB29F8E-527B-46A8-9C23-50C827562A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8" y="132642"/>
            <a:ext cx="1097735" cy="6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8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ollision-detection-csmacd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1_RTS/CTS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8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Medium Access Control (MAC)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12040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at the same time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 dirty="0">
                <a:solidFill>
                  <a:srgbClr val="0070C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collision</a:t>
            </a:r>
            <a:r>
              <a:rPr lang="ja-JP" altLang="en-US" dirty="0">
                <a:solidFill>
                  <a:srgbClr val="0070C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b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b="1" dirty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recover from collisions </a:t>
            </a:r>
            <a:r>
              <a:rPr lang="en-US" dirty="0">
                <a:latin typeface="Gill Sans MT" charset="0"/>
              </a:rPr>
              <a:t>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200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U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nslotted Aloha: </a:t>
            </a:r>
            <a:r>
              <a:rPr lang="en-US" sz="2400" dirty="0">
                <a:latin typeface="Gill Sans MT" charset="0"/>
                <a:cs typeface="+mn-cs"/>
              </a:rPr>
              <a:t>simpler, no synchronization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when frame first arrives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transmit immediately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collision probability increases: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 collides with other frames sent in [t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-1,t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3871913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3828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slots</a:t>
            </a:r>
            <a:r>
              <a:rPr lang="en-US" sz="2400" dirty="0">
                <a:latin typeface="Gill Sans MT" charset="0"/>
                <a:cs typeface="+mn-cs"/>
              </a:rPr>
              <a:t> (time to transmit 1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at the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beginning of slot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O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</a:t>
            </a:r>
            <a:r>
              <a:rPr lang="en-US" i="1" dirty="0">
                <a:solidFill>
                  <a:srgbClr val="0070C0"/>
                </a:solidFill>
                <a:latin typeface="Gill Sans MT" charset="0"/>
              </a:rPr>
              <a:t>no collision</a:t>
            </a:r>
            <a:r>
              <a:rPr lang="en-US" i="1" dirty="0"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</a:t>
            </a:r>
            <a:r>
              <a:rPr lang="en-US" i="1" dirty="0">
                <a:solidFill>
                  <a:srgbClr val="0070C0"/>
                </a:solidFill>
                <a:latin typeface="Gill Sans MT" charset="0"/>
              </a:rPr>
              <a:t>collision</a:t>
            </a:r>
            <a:r>
              <a:rPr lang="en-US" i="1" dirty="0"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node retransmits frame in each subsequent slot with probability </a:t>
            </a:r>
            <a:r>
              <a:rPr lang="en-US" i="1" dirty="0">
                <a:solidFill>
                  <a:srgbClr val="0070C0"/>
                </a:solidFill>
                <a:latin typeface="Gill Sans MT" charset="0"/>
              </a:rPr>
              <a:t>p</a:t>
            </a:r>
            <a:r>
              <a:rPr lang="en-US" dirty="0">
                <a:latin typeface="Gill Sans MT" charset="0"/>
              </a:rPr>
              <a:t>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72824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active node can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continuously transmit </a:t>
            </a:r>
            <a:r>
              <a:rPr lang="en-US" sz="2400" dirty="0">
                <a:latin typeface="Gill Sans MT" charset="0"/>
                <a:cs typeface="+mn-cs"/>
              </a:rPr>
              <a:t>at full rate of channel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highly decentralized: only slots in nodes need to be in sync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collisions,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nodes may be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able to detect collision</a:t>
            </a:r>
            <a:r>
              <a:rPr lang="en-US" sz="2400" dirty="0">
                <a:latin typeface="Gill Sans MT" charset="0"/>
                <a:cs typeface="+mn-cs"/>
              </a:rPr>
              <a:t>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C00000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C00000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C00000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61970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</a:t>
            </a:r>
            <a:r>
              <a:rPr lang="en-US" dirty="0">
                <a:solidFill>
                  <a:srgbClr val="FF0000"/>
                </a:solidFill>
                <a:cs typeface="+mn-cs"/>
              </a:rPr>
              <a:t>entire</a:t>
            </a:r>
            <a:r>
              <a:rPr lang="en-US" dirty="0">
                <a:cs typeface="+mn-cs"/>
              </a:rPr>
              <a:t>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>
              <a:defRPr/>
            </a:pPr>
            <a:r>
              <a:rPr lang="en-US" b="1" dirty="0">
                <a:cs typeface="+mn-cs"/>
              </a:rPr>
              <a:t>human analogy: </a:t>
            </a:r>
            <a:r>
              <a:rPr lang="en-US" dirty="0">
                <a:cs typeface="+mn-cs"/>
              </a:rPr>
              <a:t>don</a:t>
            </a:r>
            <a:r>
              <a:rPr lang="ja-JP" altLang="en-US" dirty="0">
                <a:cs typeface="+mn-cs"/>
              </a:rPr>
              <a:t>’</a:t>
            </a:r>
            <a:r>
              <a:rPr lang="en-US" dirty="0">
                <a:cs typeface="+mn-cs"/>
              </a:rPr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7165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835525" y="1652585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185863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04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b="1" dirty="0">
                <a:latin typeface="Gill Sans MT" charset="0"/>
              </a:rPr>
              <a:t>easy in wired LANs: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measure signal strengths</a:t>
            </a:r>
            <a:r>
              <a:rPr lang="en-US" dirty="0">
                <a:latin typeface="Gill Sans MT" charset="0"/>
              </a:rPr>
              <a:t>, compare transmitted, received signals</a:t>
            </a:r>
          </a:p>
          <a:p>
            <a:pPr lvl="1">
              <a:defRPr/>
            </a:pPr>
            <a:r>
              <a:rPr lang="en-US" b="1" dirty="0">
                <a:latin typeface="Gill Sans MT" charset="0"/>
              </a:rPr>
              <a:t>difficult in wireless LANs: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received signal strength overwhelmed</a:t>
            </a:r>
            <a:r>
              <a:rPr lang="en-US" dirty="0">
                <a:latin typeface="Gill Sans MT" charset="0"/>
              </a:rPr>
              <a:t> by local transmission strength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H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uman analogy: </a:t>
            </a:r>
            <a:r>
              <a:rPr lang="en-US" dirty="0">
                <a:latin typeface="Gill Sans MT" charset="0"/>
                <a:cs typeface="+mn-cs"/>
              </a:rPr>
              <a:t>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18B8C-EDE5-2E12-8A0F-DB050CAA88B5}"/>
              </a:ext>
            </a:extLst>
          </p:cNvPr>
          <p:cNvSpPr txBox="1"/>
          <p:nvPr/>
        </p:nvSpPr>
        <p:spPr>
          <a:xfrm>
            <a:off x="533400" y="6335358"/>
            <a:ext cx="693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hlinkClick r:id="rId4"/>
              </a:rPr>
              <a:t>https://www.geeksforgeeks.org/collision-detection-csmacd/</a:t>
            </a:r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181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9690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6"/>
          <p:cNvGrpSpPr>
            <a:grpSpLocks/>
          </p:cNvGrpSpPr>
          <p:nvPr/>
        </p:nvGrpSpPr>
        <p:grpSpPr bwMode="auto">
          <a:xfrm>
            <a:off x="336550" y="2522538"/>
            <a:ext cx="8648700" cy="3695700"/>
            <a:chOff x="212" y="1805"/>
            <a:chExt cx="5448" cy="2328"/>
          </a:xfrm>
        </p:grpSpPr>
        <p:sp>
          <p:nvSpPr>
            <p:cNvPr id="47110" name="Text Box 4"/>
            <p:cNvSpPr txBox="1">
              <a:spLocks noChangeArrowheads="1"/>
            </p:cNvSpPr>
            <p:nvPr/>
          </p:nvSpPr>
          <p:spPr bwMode="auto">
            <a:xfrm>
              <a:off x="5148" y="180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Time</a:t>
              </a:r>
            </a:p>
          </p:txBody>
        </p:sp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313" y="1844"/>
              <a:ext cx="1209" cy="216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12" name="Text Box 6"/>
            <p:cNvSpPr txBox="1">
              <a:spLocks noChangeArrowheads="1"/>
            </p:cNvSpPr>
            <p:nvPr/>
          </p:nvSpPr>
          <p:spPr bwMode="auto">
            <a:xfrm>
              <a:off x="297" y="1830"/>
              <a:ext cx="11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MS A’s frame</a:t>
              </a:r>
            </a:p>
          </p:txBody>
        </p:sp>
        <p:sp>
          <p:nvSpPr>
            <p:cNvPr id="47113" name="Line 7"/>
            <p:cNvSpPr>
              <a:spLocks noChangeShapeType="1"/>
            </p:cNvSpPr>
            <p:nvPr/>
          </p:nvSpPr>
          <p:spPr bwMode="auto">
            <a:xfrm flipV="1">
              <a:off x="1516" y="2060"/>
              <a:ext cx="0" cy="6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864" y="2688"/>
              <a:ext cx="1211" cy="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lang="en-US" altLang="en-US" sz="1800"/>
                <a:t>MSs B &amp; C </a:t>
              </a:r>
              <a:r>
                <a:rPr lang="en-US" altLang="en-US" sz="1800">
                  <a:solidFill>
                    <a:srgbClr val="0000FF"/>
                  </a:solidFill>
                </a:rPr>
                <a:t>sense</a:t>
              </a:r>
              <a:r>
                <a:rPr lang="en-US" altLang="en-US" sz="1800"/>
                <a:t> the medium</a:t>
              </a:r>
            </a:p>
          </p:txBody>
        </p:sp>
        <p:sp>
          <p:nvSpPr>
            <p:cNvPr id="47115" name="Line 9"/>
            <p:cNvSpPr>
              <a:spLocks noChangeShapeType="1"/>
            </p:cNvSpPr>
            <p:nvPr/>
          </p:nvSpPr>
          <p:spPr bwMode="auto">
            <a:xfrm flipV="1">
              <a:off x="2401" y="2060"/>
              <a:ext cx="0" cy="107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16" name="Text Box 10"/>
            <p:cNvSpPr txBox="1">
              <a:spLocks noChangeArrowheads="1"/>
            </p:cNvSpPr>
            <p:nvPr/>
          </p:nvSpPr>
          <p:spPr bwMode="auto">
            <a:xfrm>
              <a:off x="1749" y="3136"/>
              <a:ext cx="1629" cy="5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lang="en-US" altLang="en-US" sz="1800"/>
                <a:t>MS B </a:t>
              </a:r>
              <a:r>
                <a:rPr lang="en-US" altLang="en-US" sz="1800">
                  <a:solidFill>
                    <a:srgbClr val="0000FF"/>
                  </a:solidFill>
                </a:rPr>
                <a:t>resenses</a:t>
              </a:r>
              <a:r>
                <a:rPr lang="en-US" altLang="en-US" sz="1800"/>
                <a:t> the medium and </a:t>
              </a:r>
              <a:r>
                <a:rPr lang="en-US" altLang="en-US" sz="1800">
                  <a:solidFill>
                    <a:srgbClr val="0000FF"/>
                  </a:solidFill>
                </a:rPr>
                <a:t>transmits</a:t>
              </a:r>
              <a:r>
                <a:rPr lang="en-US" altLang="en-US" sz="1800"/>
                <a:t> its frame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47117" name="Rectangle 11"/>
            <p:cNvSpPr>
              <a:spLocks noChangeArrowheads="1"/>
            </p:cNvSpPr>
            <p:nvPr/>
          </p:nvSpPr>
          <p:spPr bwMode="auto">
            <a:xfrm>
              <a:off x="2401" y="1813"/>
              <a:ext cx="2409" cy="247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18" name="Text Box 12"/>
            <p:cNvSpPr txBox="1">
              <a:spLocks noChangeArrowheads="1"/>
            </p:cNvSpPr>
            <p:nvPr/>
          </p:nvSpPr>
          <p:spPr bwMode="auto">
            <a:xfrm>
              <a:off x="2486" y="1823"/>
              <a:ext cx="2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/>
                <a:t>MS B’s frame</a:t>
              </a:r>
            </a:p>
          </p:txBody>
        </p:sp>
        <p:sp>
          <p:nvSpPr>
            <p:cNvPr id="47119" name="Rectangle 13"/>
            <p:cNvSpPr>
              <a:spLocks noChangeArrowheads="1"/>
            </p:cNvSpPr>
            <p:nvPr/>
          </p:nvSpPr>
          <p:spPr bwMode="auto">
            <a:xfrm>
              <a:off x="212" y="1844"/>
              <a:ext cx="140" cy="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>
              <a:off x="1516" y="2468"/>
              <a:ext cx="885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21" name="Text Box 15"/>
            <p:cNvSpPr txBox="1">
              <a:spLocks noChangeArrowheads="1"/>
            </p:cNvSpPr>
            <p:nvPr/>
          </p:nvSpPr>
          <p:spPr bwMode="auto">
            <a:xfrm>
              <a:off x="1516" y="2139"/>
              <a:ext cx="885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hlink"/>
                  </a:solidFill>
                </a:rPr>
                <a:t>Backoff -delay for B</a:t>
              </a:r>
            </a:p>
          </p:txBody>
        </p:sp>
        <p:sp>
          <p:nvSpPr>
            <p:cNvPr id="47122" name="Text Box 16"/>
            <p:cNvSpPr txBox="1">
              <a:spLocks noChangeArrowheads="1"/>
            </p:cNvSpPr>
            <p:nvPr/>
          </p:nvSpPr>
          <p:spPr bwMode="auto">
            <a:xfrm>
              <a:off x="2540" y="2302"/>
              <a:ext cx="885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6600"/>
                  </a:solidFill>
                </a:rPr>
                <a:t>Backoff - delay for C</a:t>
              </a:r>
            </a:p>
          </p:txBody>
        </p:sp>
        <p:sp>
          <p:nvSpPr>
            <p:cNvPr id="47123" name="Line 17"/>
            <p:cNvSpPr>
              <a:spLocks noChangeShapeType="1"/>
            </p:cNvSpPr>
            <p:nvPr/>
          </p:nvSpPr>
          <p:spPr bwMode="auto">
            <a:xfrm>
              <a:off x="305" y="2060"/>
              <a:ext cx="50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24" name="Line 18"/>
            <p:cNvSpPr>
              <a:spLocks noChangeShapeType="1"/>
            </p:cNvSpPr>
            <p:nvPr/>
          </p:nvSpPr>
          <p:spPr bwMode="auto">
            <a:xfrm flipV="1">
              <a:off x="3616" y="2067"/>
              <a:ext cx="0" cy="16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47125" name="Text Box 19"/>
            <p:cNvSpPr txBox="1">
              <a:spLocks noChangeArrowheads="1"/>
            </p:cNvSpPr>
            <p:nvPr/>
          </p:nvSpPr>
          <p:spPr bwMode="auto">
            <a:xfrm>
              <a:off x="3099" y="3741"/>
              <a:ext cx="1825" cy="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500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MS C </a:t>
              </a:r>
              <a:r>
                <a:rPr lang="en-US" altLang="en-US" sz="1800" dirty="0" err="1">
                  <a:solidFill>
                    <a:srgbClr val="0000FF"/>
                  </a:solidFill>
                </a:rPr>
                <a:t>resenses</a:t>
              </a:r>
              <a:r>
                <a:rPr lang="en-US" altLang="en-US" sz="1800" dirty="0"/>
                <a:t> the medium but </a:t>
              </a:r>
              <a:r>
                <a:rPr lang="en-US" altLang="en-US" sz="1800" dirty="0">
                  <a:solidFill>
                    <a:srgbClr val="0000FF"/>
                  </a:solidFill>
                </a:rPr>
                <a:t>defers to</a:t>
              </a:r>
              <a:r>
                <a:rPr lang="en-US" altLang="en-US" sz="1800" dirty="0"/>
                <a:t> MS B</a:t>
              </a:r>
            </a:p>
          </p:txBody>
        </p:sp>
        <p:sp>
          <p:nvSpPr>
            <p:cNvPr id="47126" name="Line 20"/>
            <p:cNvSpPr>
              <a:spLocks noChangeShapeType="1"/>
            </p:cNvSpPr>
            <p:nvPr/>
          </p:nvSpPr>
          <p:spPr bwMode="auto">
            <a:xfrm flipV="1">
              <a:off x="1519" y="2614"/>
              <a:ext cx="2092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47107" name="Rectangle 21"/>
          <p:cNvSpPr>
            <a:spLocks noChangeArrowheads="1"/>
          </p:cNvSpPr>
          <p:nvPr/>
        </p:nvSpPr>
        <p:spPr bwMode="auto">
          <a:xfrm>
            <a:off x="0" y="12700"/>
            <a:ext cx="91440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/>
              <a:t>CSMA/CA</a:t>
            </a:r>
            <a:br>
              <a:rPr lang="en-US" altLang="en-US" sz="3200" dirty="0"/>
            </a:br>
            <a:r>
              <a:rPr lang="en-US" altLang="en-US" sz="3200" dirty="0"/>
              <a:t>(CSMA with Collision Avoidance)</a:t>
            </a:r>
          </a:p>
        </p:txBody>
      </p:sp>
      <p:sp>
        <p:nvSpPr>
          <p:cNvPr id="47108" name="Rectangle 22"/>
          <p:cNvSpPr>
            <a:spLocks noChangeArrowheads="1"/>
          </p:cNvSpPr>
          <p:nvPr/>
        </p:nvSpPr>
        <p:spPr bwMode="auto">
          <a:xfrm>
            <a:off x="419100" y="1308100"/>
            <a:ext cx="8724900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C00000"/>
                </a:solidFill>
              </a:rPr>
              <a:t>basic collision avoidance (CA) </a:t>
            </a:r>
            <a:r>
              <a:rPr lang="en-US" altLang="en-US" sz="2400" dirty="0"/>
              <a:t>scheme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dirty="0"/>
              <a:t>CSMA/CA rule: </a:t>
            </a:r>
            <a:r>
              <a:rPr lang="en-US" altLang="en-US" sz="2400" dirty="0" err="1">
                <a:solidFill>
                  <a:srgbClr val="0000FF"/>
                </a:solidFill>
              </a:rPr>
              <a:t>Backoff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u="sng" dirty="0">
                <a:solidFill>
                  <a:srgbClr val="0000FF"/>
                </a:solidFill>
              </a:rPr>
              <a:t>before</a:t>
            </a:r>
            <a:r>
              <a:rPr lang="en-US" altLang="en-US" sz="2400" dirty="0">
                <a:solidFill>
                  <a:srgbClr val="0000FF"/>
                </a:solidFill>
              </a:rPr>
              <a:t> collision (to avoid collisions)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47109" name="Text Box 25"/>
          <p:cNvSpPr txBox="1">
            <a:spLocks noChangeArrowheads="1"/>
          </p:cNvSpPr>
          <p:nvPr/>
        </p:nvSpPr>
        <p:spPr bwMode="auto">
          <a:xfrm>
            <a:off x="7086600" y="65532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(Modified by LTL)</a:t>
            </a:r>
          </a:p>
        </p:txBody>
      </p:sp>
    </p:spTree>
    <p:extLst>
      <p:ext uri="{BB962C8B-B14F-4D97-AF65-F5344CB8AC3E}">
        <p14:creationId xmlns:p14="http://schemas.microsoft.com/office/powerpoint/2010/main" val="28346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34950" y="1441450"/>
            <a:ext cx="9144000" cy="1538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When </a:t>
            </a:r>
            <a:r>
              <a:rPr lang="en-US" altLang="en-US" sz="2400" dirty="0">
                <a:solidFill>
                  <a:srgbClr val="0000FF"/>
                </a:solidFill>
              </a:rPr>
              <a:t>medium idle for</a:t>
            </a:r>
            <a:r>
              <a:rPr lang="en-US" altLang="en-US" sz="2400" dirty="0"/>
              <a:t> a period </a:t>
            </a:r>
            <a:r>
              <a:rPr lang="en-US" altLang="en-US" sz="2400" dirty="0">
                <a:solidFill>
                  <a:srgbClr val="0000FF"/>
                </a:solidFill>
                <a:cs typeface="Tahoma" pitchFamily="34" charset="0"/>
              </a:rPr>
              <a:t>≥</a:t>
            </a:r>
            <a:r>
              <a:rPr lang="en-US" altLang="en-US" sz="2400" dirty="0">
                <a:solidFill>
                  <a:srgbClr val="0000FF"/>
                </a:solidFill>
              </a:rPr>
              <a:t> DIFS</a:t>
            </a:r>
            <a:r>
              <a:rPr lang="en-US" altLang="en-US" sz="2400" dirty="0"/>
              <a:t> =&gt; </a:t>
            </a:r>
            <a:r>
              <a:rPr lang="en-US" altLang="en-US" sz="2400" dirty="0">
                <a:solidFill>
                  <a:srgbClr val="0000FF"/>
                </a:solidFill>
              </a:rPr>
              <a:t>can </a:t>
            </a:r>
            <a:r>
              <a:rPr lang="en-US" altLang="en-US" dirty="0">
                <a:solidFill>
                  <a:srgbClr val="0000FF"/>
                </a:solidFill>
              </a:rPr>
              <a:t>trans</a:t>
            </a:r>
            <a:r>
              <a:rPr lang="en-US" altLang="en-US" sz="2400" dirty="0">
                <a:solidFill>
                  <a:srgbClr val="0000FF"/>
                </a:solidFill>
              </a:rPr>
              <a:t>mit</a:t>
            </a:r>
            <a:r>
              <a:rPr lang="en-US" altLang="en-US" sz="2400" dirty="0"/>
              <a:t> immediately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DIFS</a:t>
            </a:r>
            <a:r>
              <a:rPr lang="en-US" altLang="en-US" sz="2400" dirty="0"/>
              <a:t> = Distributed </a:t>
            </a:r>
            <a:r>
              <a:rPr lang="en-US" altLang="en-US" sz="2400" dirty="0" err="1"/>
              <a:t>InterFrame</a:t>
            </a:r>
            <a:r>
              <a:rPr lang="en-US" altLang="en-US" sz="2400" dirty="0"/>
              <a:t> Space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In 802.11b networks, </a:t>
            </a:r>
            <a:r>
              <a:rPr lang="en-US" altLang="en-US" dirty="0">
                <a:solidFill>
                  <a:srgbClr val="0070C0"/>
                </a:solidFill>
              </a:rPr>
              <a:t>DIFS = 50 </a:t>
            </a:r>
            <a:r>
              <a:rPr lang="en-US" altLang="en-US" dirty="0" err="1">
                <a:solidFill>
                  <a:srgbClr val="0070C0"/>
                </a:solidFill>
              </a:rPr>
              <a:t>μs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48131" name="Text Box 8"/>
          <p:cNvSpPr txBox="1">
            <a:spLocks noChangeArrowheads="1"/>
          </p:cNvSpPr>
          <p:nvPr/>
        </p:nvSpPr>
        <p:spPr bwMode="auto">
          <a:xfrm>
            <a:off x="1169988" y="6610350"/>
            <a:ext cx="6467475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© 2006, Michael Hall</a:t>
            </a:r>
            <a:r>
              <a:rPr lang="en-US" altLang="en-US" sz="1600"/>
              <a:t>, Helsinki Univ. of Technology</a:t>
            </a:r>
          </a:p>
        </p:txBody>
      </p:sp>
      <p:grpSp>
        <p:nvGrpSpPr>
          <p:cNvPr id="48132" name="Group 22"/>
          <p:cNvGrpSpPr>
            <a:grpSpLocks/>
          </p:cNvGrpSpPr>
          <p:nvPr/>
        </p:nvGrpSpPr>
        <p:grpSpPr bwMode="auto">
          <a:xfrm>
            <a:off x="1391443" y="2742406"/>
            <a:ext cx="6831013" cy="3500437"/>
            <a:chOff x="610" y="1547"/>
            <a:chExt cx="4303" cy="2205"/>
          </a:xfrm>
        </p:grpSpPr>
        <p:sp>
          <p:nvSpPr>
            <p:cNvPr id="48135" name="Text Box 16"/>
            <p:cNvSpPr txBox="1">
              <a:spLocks noChangeArrowheads="1"/>
            </p:cNvSpPr>
            <p:nvPr/>
          </p:nvSpPr>
          <p:spPr bwMode="auto">
            <a:xfrm>
              <a:off x="1942" y="3013"/>
              <a:ext cx="691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669900"/>
                  </a:solidFill>
                </a:rPr>
                <a:t>DIFS</a:t>
              </a:r>
            </a:p>
          </p:txBody>
        </p:sp>
        <p:pic>
          <p:nvPicPr>
            <p:cNvPr id="48136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" y="1547"/>
              <a:ext cx="1921" cy="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8137" name="Group 20"/>
            <p:cNvGrpSpPr>
              <a:grpSpLocks/>
            </p:cNvGrpSpPr>
            <p:nvPr/>
          </p:nvGrpSpPr>
          <p:grpSpPr bwMode="auto">
            <a:xfrm>
              <a:off x="2142" y="1909"/>
              <a:ext cx="2771" cy="1843"/>
              <a:chOff x="2134" y="1933"/>
              <a:chExt cx="2771" cy="1843"/>
            </a:xfrm>
          </p:grpSpPr>
          <p:pic>
            <p:nvPicPr>
              <p:cNvPr id="48139" name="Picture 1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1" y="1933"/>
                <a:ext cx="2714" cy="18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8140" name="Rectangle 19"/>
              <p:cNvSpPr>
                <a:spLocks noChangeArrowheads="1"/>
              </p:cNvSpPr>
              <p:nvPr/>
            </p:nvSpPr>
            <p:spPr bwMode="auto">
              <a:xfrm>
                <a:off x="2134" y="2409"/>
                <a:ext cx="314" cy="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sz="2600">
                    <a:solidFill>
                      <a:schemeClr val="tx1"/>
                    </a:solidFill>
                    <a:latin typeface="Gill Sans MT" pitchFamily="34" charset="0"/>
                  </a:defRPr>
                </a:lvl1pPr>
                <a:lvl2pPr marL="742950" indent="-285750" eaLnBrk="0" hangingPunct="0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sz="2300">
                    <a:solidFill>
                      <a:schemeClr val="tx2"/>
                    </a:solidFill>
                    <a:latin typeface="Gill Sans MT" pitchFamily="34" charset="0"/>
                  </a:defRPr>
                </a:lvl2pPr>
                <a:lvl3pPr marL="1143000" indent="-228600" eaLnBrk="0" hangingPunct="0">
                  <a:spcBef>
                    <a:spcPts val="500"/>
                  </a:spcBef>
                  <a:buClr>
                    <a:srgbClr val="BCBCBC"/>
                  </a:buClr>
                  <a:buSzPct val="76000"/>
                  <a:buFont typeface="Wingdings 3"/>
                  <a:buChar char=""/>
                  <a:defRPr sz="2000">
                    <a:solidFill>
                      <a:schemeClr val="tx1"/>
                    </a:solidFill>
                    <a:latin typeface="Gill Sans MT" pitchFamily="34" charset="0"/>
                  </a:defRPr>
                </a:lvl3pPr>
                <a:lvl4pPr marL="1600200" indent="-228600" eaLnBrk="0" hangingPunct="0">
                  <a:spcBef>
                    <a:spcPts val="400"/>
                  </a:spcBef>
                  <a:buClr>
                    <a:srgbClr val="8BA2B4"/>
                  </a:buClr>
                  <a:buSzPct val="70000"/>
                  <a:buFont typeface="Wingdings" pitchFamily="2" charset="2"/>
                  <a:buChar char=""/>
                  <a:defRPr>
                    <a:solidFill>
                      <a:schemeClr val="tx1"/>
                    </a:solidFill>
                    <a:latin typeface="Gill Sans MT" pitchFamily="34" charset="0"/>
                  </a:defRPr>
                </a:lvl4pPr>
                <a:lvl5pPr marL="2057400" indent="-228600" eaLnBrk="0" hangingPunct="0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"/>
                  <a:defRPr sz="1600">
                    <a:solidFill>
                      <a:schemeClr val="tx1"/>
                    </a:solidFill>
                    <a:latin typeface="Gill Sans MT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48138" name="Text Box 13"/>
            <p:cNvSpPr txBox="1">
              <a:spLocks noChangeArrowheads="1"/>
            </p:cNvSpPr>
            <p:nvPr/>
          </p:nvSpPr>
          <p:spPr bwMode="auto">
            <a:xfrm>
              <a:off x="1571" y="2320"/>
              <a:ext cx="23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sz="2600">
                  <a:solidFill>
                    <a:schemeClr val="tx1"/>
                  </a:solidFill>
                  <a:latin typeface="Gill Sans MT" pitchFamily="34" charset="0"/>
                </a:defRPr>
              </a:lvl1pPr>
              <a:lvl2pPr marL="742950" indent="-285750" eaLnBrk="0" hangingPunct="0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sz="2300">
                  <a:solidFill>
                    <a:schemeClr val="tx2"/>
                  </a:solidFill>
                  <a:latin typeface="Gill Sans MT" pitchFamily="34" charset="0"/>
                </a:defRPr>
              </a:lvl2pPr>
              <a:lvl3pPr marL="1143000" indent="-228600" eaLnBrk="0" hangingPunct="0">
                <a:spcBef>
                  <a:spcPts val="500"/>
                </a:spcBef>
                <a:buClr>
                  <a:srgbClr val="BCBCBC"/>
                </a:buClr>
                <a:buSzPct val="76000"/>
                <a:buFont typeface="Wingdings 3"/>
                <a:buChar char=""/>
                <a:defRPr sz="2000">
                  <a:solidFill>
                    <a:schemeClr val="tx1"/>
                  </a:solidFill>
                  <a:latin typeface="Gill Sans MT" pitchFamily="34" charset="0"/>
                </a:defRPr>
              </a:lvl3pPr>
              <a:lvl4pPr marL="1600200" indent="-228600" eaLnBrk="0" hangingPunct="0">
                <a:spcBef>
                  <a:spcPts val="400"/>
                </a:spcBef>
                <a:buClr>
                  <a:srgbClr val="8BA2B4"/>
                </a:buClr>
                <a:buSzPct val="70000"/>
                <a:buFont typeface="Wingdings" pitchFamily="2" charset="2"/>
                <a:buChar char=""/>
                <a:defRPr>
                  <a:solidFill>
                    <a:schemeClr val="tx1"/>
                  </a:solidFill>
                  <a:latin typeface="Gill Sans MT" pitchFamily="34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"/>
                <a:defRPr sz="1600">
                  <a:solidFill>
                    <a:schemeClr val="tx1"/>
                  </a:solidFill>
                  <a:latin typeface="Gill Sans MT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/>
                <a:t>-&gt;</a:t>
              </a:r>
            </a:p>
          </p:txBody>
        </p:sp>
      </p:grpSp>
      <p:sp>
        <p:nvSpPr>
          <p:cNvPr id="48133" name="Text Box 23"/>
          <p:cNvSpPr txBox="1">
            <a:spLocks noChangeArrowheads="1"/>
          </p:cNvSpPr>
          <p:nvPr/>
        </p:nvSpPr>
        <p:spPr bwMode="auto">
          <a:xfrm>
            <a:off x="7086600" y="65532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(Modified by LTL)</a:t>
            </a:r>
          </a:p>
        </p:txBody>
      </p:sp>
      <p:sp>
        <p:nvSpPr>
          <p:cNvPr id="48134" name="Rectangle 21"/>
          <p:cNvSpPr>
            <a:spLocks noChangeArrowheads="1"/>
          </p:cNvSpPr>
          <p:nvPr/>
        </p:nvSpPr>
        <p:spPr bwMode="auto">
          <a:xfrm>
            <a:off x="0" y="12700"/>
            <a:ext cx="91440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/>
              <a:t>CSMA/CA</a:t>
            </a:r>
            <a:br>
              <a:rPr lang="en-US" altLang="en-US" sz="3200" dirty="0"/>
            </a:br>
            <a:r>
              <a:rPr lang="en-US" altLang="en-US" sz="3200" dirty="0"/>
              <a:t>(CSMA with Collision Avoidance)</a:t>
            </a:r>
          </a:p>
        </p:txBody>
      </p:sp>
    </p:spTree>
    <p:extLst>
      <p:ext uri="{BB962C8B-B14F-4D97-AF65-F5344CB8AC3E}">
        <p14:creationId xmlns:p14="http://schemas.microsoft.com/office/powerpoint/2010/main" val="28983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4.1 Allocation problem for a broadcast channel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- Multiple access problem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4.2. Control access protocols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Slotted 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CSMA (CA/CD)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Collision-free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4.3. LAN technologies 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LAN MAC Address &amp;ARP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Ethernet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Wi-Fi 802.11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WiMax</a:t>
            </a:r>
            <a:r>
              <a:rPr lang="en-US" dirty="0">
                <a:solidFill>
                  <a:srgbClr val="C00000"/>
                </a:solidFill>
              </a:rPr>
              <a:t> 802.16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Bluetooth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4G LTE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387484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6892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slave nodes </a:t>
            </a:r>
            <a:r>
              <a:rPr lang="en-US" sz="2400" dirty="0">
                <a:latin typeface="Gill Sans MT" charset="0"/>
                <a:cs typeface="+mn-cs"/>
              </a:rPr>
              <a:t>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438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73744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623888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1885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00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569913" y="4814888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40Mbps downstream (broadcast) channels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single CMTS transmits into channels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30 Mbps upstream channels</a:t>
            </a:r>
          </a:p>
          <a:p>
            <a:pPr marL="681038" lvl="1" indent="-223838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 access: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all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users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compete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certain upstream channel time slots (others assigned)</a:t>
            </a:r>
            <a:endParaRPr lang="en-US" sz="2000" i="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5723" name="Picture 18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969696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969696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downstream at 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8788" y="3644900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upstream at different frequencies in 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8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039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915988" y="4119563"/>
            <a:ext cx="7832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DOCSIS: </a:t>
            </a:r>
            <a:r>
              <a:rPr lang="en-US" sz="2800" i="0" dirty="0">
                <a:latin typeface="Gill Sans MT" charset="0"/>
                <a:cs typeface="+mn-cs"/>
              </a:rPr>
              <a:t>data over cable service interface spec </a:t>
            </a:r>
            <a:endParaRPr lang="en-US" sz="2800" b="1" i="0" dirty="0"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FDM over upstream, downstream frequency channels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TDM upstream: some slots assigned, some have contention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downstream MAP frame: assigns upstream slots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>
                <a:latin typeface="Gill Sans MT" charset="0"/>
                <a:cs typeface="+mn-cs"/>
              </a:rPr>
              <a:t>request for upstream slots (and data) transmitted random access (binary backoff) in selected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16740" name="Group 3"/>
          <p:cNvGrpSpPr>
            <a:grpSpLocks/>
          </p:cNvGrpSpPr>
          <p:nvPr/>
        </p:nvGrpSpPr>
        <p:grpSpPr bwMode="auto">
          <a:xfrm>
            <a:off x="636588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4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Interval [t1, t2]</a:t>
              </a:r>
            </a:p>
          </p:txBody>
        </p:sp>
        <p:sp>
          <p:nvSpPr>
            <p:cNvPr id="116745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8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Downstream channel i</a:t>
              </a:r>
            </a:p>
          </p:txBody>
        </p:sp>
        <p:sp>
          <p:nvSpPr>
            <p:cNvPr id="116749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783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Assigned minislots containing cable modem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116789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Minislots containing 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minislots request frames</a:t>
              </a:r>
            </a:p>
          </p:txBody>
        </p:sp>
        <p:sp>
          <p:nvSpPr>
            <p:cNvPr id="116790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6791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i="0" dirty="0">
                  <a:solidFill>
                    <a:srgbClr val="000000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4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5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5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3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3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3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16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19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20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22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0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0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0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/>
          <p:cNvSpPr>
            <a:spLocks/>
          </p:cNvSpPr>
          <p:nvPr/>
        </p:nvSpPr>
        <p:spPr bwMode="auto">
          <a:xfrm>
            <a:off x="2063876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6742" name="Picture 18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579" y="873126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4264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99570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CSMA/CD vs CSMA/CA ?</a:t>
            </a:r>
          </a:p>
        </p:txBody>
      </p:sp>
    </p:spTree>
    <p:extLst>
      <p:ext uri="{BB962C8B-B14F-4D97-AF65-F5344CB8AC3E}">
        <p14:creationId xmlns:p14="http://schemas.microsoft.com/office/powerpoint/2010/main" val="1839973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4.1 Allocation problem for a broadcast channel</a:t>
            </a:r>
          </a:p>
          <a:p>
            <a:pPr marL="0" indent="0">
              <a:buNone/>
            </a:pPr>
            <a:r>
              <a:rPr lang="en-US" dirty="0"/>
              <a:t>	- Multiple access problem</a:t>
            </a:r>
          </a:p>
          <a:p>
            <a:pPr marL="0" indent="0">
              <a:buNone/>
            </a:pPr>
            <a:r>
              <a:rPr lang="en-US" dirty="0"/>
              <a:t>4.2. Control access protocols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Slotted 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CSMA (CD/CA)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Collision-free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4.3. LAN technologies 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LAN MAC Address &amp; ARP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Ethernet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Wi-Fi 802.11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WiMax</a:t>
            </a:r>
            <a:r>
              <a:rPr lang="en-US" dirty="0">
                <a:solidFill>
                  <a:srgbClr val="C00000"/>
                </a:solidFill>
              </a:rPr>
              <a:t> 802.16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Bluetooth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4G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 err="1">
                <a:solidFill>
                  <a:srgbClr val="C00000"/>
                </a:solidFill>
              </a:rPr>
              <a:t>IoT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1837749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 and </a:t>
            </a:r>
            <a:r>
              <a:rPr lang="en-US" sz="4000" dirty="0">
                <a:latin typeface="Gill Sans MT" charset="0"/>
                <a:cs typeface="+mj-cs"/>
              </a:rPr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32-bit IP </a:t>
            </a:r>
            <a:r>
              <a:rPr lang="en-US" dirty="0">
                <a:latin typeface="Gill Sans MT" charset="0"/>
                <a:cs typeface="+mn-cs"/>
              </a:rPr>
              <a:t>address: 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network-layer</a:t>
            </a:r>
            <a:r>
              <a:rPr lang="en-US" dirty="0">
                <a:latin typeface="Gill Sans MT" charset="0"/>
              </a:rPr>
              <a:t> address for interface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used for layer 3 (network layer) forwarding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used ‘locally” to get 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48 bit MAC address </a:t>
            </a:r>
            <a:r>
              <a:rPr lang="en-US" dirty="0">
                <a:latin typeface="Gill Sans MT" charset="0"/>
              </a:rPr>
              <a:t>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812141" y="5591175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116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2331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MAC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91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  <a:cs typeface="+mn-cs"/>
              </a:rPr>
              <a:t>each adapter on LAN has </a:t>
            </a:r>
            <a:r>
              <a:rPr lang="en-US" sz="2800" i="0" dirty="0">
                <a:solidFill>
                  <a:srgbClr val="C00000"/>
                </a:solidFill>
                <a:latin typeface="Gill Sans MT" charset="0"/>
                <a:cs typeface="+mn-cs"/>
              </a:rPr>
              <a:t>unique</a:t>
            </a:r>
            <a:r>
              <a:rPr lang="en-US" sz="2800" i="0" dirty="0">
                <a:latin typeface="Gill Sans MT" charset="0"/>
                <a:cs typeface="+mn-cs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MAC</a:t>
            </a:r>
            <a:r>
              <a:rPr lang="en-US" sz="2800" i="0" dirty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5482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 (discussed in Chapter 2&amp;3)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shared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802.11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79760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MAC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like Social Security Number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like 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hierarchical address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portable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address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6700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ARP table: </a:t>
            </a:r>
            <a:r>
              <a:rPr lang="en-US" sz="2400" dirty="0">
                <a:latin typeface="Gill Sans MT" charset="0"/>
                <a:cs typeface="+mn-cs"/>
              </a:rPr>
              <a:t>each IP node (host, router) on LAN has table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IP/MAC address mappings </a:t>
            </a:r>
            <a:r>
              <a:rPr lang="en-US" dirty="0">
                <a:latin typeface="Gill Sans MT" charset="0"/>
              </a:rPr>
              <a:t>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cs typeface="+mn-cs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TTL</a:t>
            </a:r>
            <a:r>
              <a:rPr lang="en-US" dirty="0">
                <a:latin typeface="Gill Sans MT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Time To Live</a:t>
            </a:r>
            <a:r>
              <a:rPr lang="en-US" dirty="0">
                <a:latin typeface="Gill Sans MT" charset="0"/>
              </a:rPr>
              <a:t>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Arial" charset="0"/>
                  <a:cs typeface="+mn-cs"/>
                </a:rPr>
                <a:t>Question:</a:t>
              </a:r>
              <a:r>
                <a:rPr lang="en-US" sz="2400" i="0" dirty="0">
                  <a:latin typeface="Arial" charset="0"/>
                  <a:cs typeface="+mn-cs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>
                  <a:latin typeface="Arial" charset="0"/>
                  <a:cs typeface="+mn-cs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9435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277938"/>
            <a:ext cx="3810000" cy="4648200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B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not in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ARP query </a:t>
            </a:r>
            <a:r>
              <a:rPr lang="en-US" sz="2400" dirty="0">
                <a:latin typeface="Gill Sans MT" charset="0"/>
                <a:cs typeface="+mn-cs"/>
              </a:rPr>
              <a:t>packet, containing B's IP address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destination MAC address = </a:t>
            </a:r>
            <a:r>
              <a:rPr lang="en-US" sz="2000" dirty="0">
                <a:solidFill>
                  <a:srgbClr val="0070C0"/>
                </a:solidFill>
                <a:latin typeface="Gill Sans MT" charset="0"/>
              </a:rPr>
              <a:t>FF-FF-FF-FF-FF-FF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B receives ARP packet,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replies</a:t>
            </a:r>
            <a:r>
              <a:rPr lang="en-US" sz="2400" dirty="0">
                <a:latin typeface="Gill Sans MT" charset="0"/>
                <a:cs typeface="+mn-cs"/>
              </a:rPr>
              <a:t> to A with its (B's) MAC address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 sent to A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s MAC address (unicast)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95863" y="1878013"/>
            <a:ext cx="38100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caches</a:t>
            </a:r>
            <a:r>
              <a:rPr lang="en-US" sz="2400" dirty="0">
                <a:latin typeface="Gill Sans MT" charset="0"/>
                <a:cs typeface="+mn-cs"/>
              </a:rPr>
              <a:t> (saves) IP-to-MAC address pair in its ARP table until information becomes old (times out)</a:t>
            </a:r>
            <a:r>
              <a:rPr lang="en-US" sz="2000" dirty="0">
                <a:latin typeface="Gill Sans MT" charset="0"/>
                <a:cs typeface="+mn-cs"/>
              </a:rPr>
              <a:t> 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0078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4"/>
            <a:ext cx="8675688" cy="2143125"/>
          </a:xfrm>
        </p:spPr>
        <p:txBody>
          <a:bodyPr>
            <a:noAutofit/>
          </a:bodyPr>
          <a:lstStyle/>
          <a:p>
            <a:pPr marL="111125" indent="-111125"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walkthrough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focus on addressing – at IP 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B</a:t>
            </a:r>
            <a:r>
              <a:rPr lang="ja-JP" altLang="en-US" dirty="0"/>
              <a:t>’</a:t>
            </a:r>
            <a:r>
              <a:rPr lang="en-US" dirty="0"/>
              <a:t>s IP address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IP address of first hop router, R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R</a:t>
            </a:r>
            <a:r>
              <a:rPr lang="ja-JP" altLang="en-US" dirty="0"/>
              <a:t>’</a:t>
            </a:r>
            <a:r>
              <a:rPr lang="en-US" dirty="0"/>
              <a:t>s MAC address (how?)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49157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link-layer frame with R's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55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8289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2710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864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6962095" y="5191351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1028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06195" y="4218213"/>
            <a:ext cx="376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</a:t>
            </a:r>
            <a:endParaRPr lang="en-US" i="0" dirty="0">
              <a:latin typeface="+mn-lt"/>
              <a:ea typeface="+mn-ea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50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3998232" y="5042126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3026682" y="5631088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34357" y="5873976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24832" y="5691413"/>
            <a:ext cx="13223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691470" y="4578576"/>
            <a:ext cx="1322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12107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2347232" y="4273776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44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67845" y="5197701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66382" y="4791301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083707" y="5548538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58295" y="4326163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36307" y="4857976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17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00995" y="3992788"/>
            <a:ext cx="390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26932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7354207" y="4681763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25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51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55757" y="5648551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58932" y="5823176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Arial" charset="0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55732" y="5150076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190695" y="5491388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6185807" y="4276951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289245" y="3910238"/>
            <a:ext cx="35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7160532" y="3870551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3739470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1464582" y="5150076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700995" y="1405164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01745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6208032" y="2290988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6331857" y="2541813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5782582" y="1883001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8043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83430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339826" y="6271334"/>
            <a:ext cx="4507165" cy="44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40127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4.1 Allocation problem for a broadcast channel</a:t>
            </a:r>
          </a:p>
          <a:p>
            <a:pPr marL="0" indent="0">
              <a:buNone/>
            </a:pPr>
            <a:r>
              <a:rPr lang="en-US" dirty="0"/>
              <a:t>	- Multiple access problem</a:t>
            </a:r>
          </a:p>
          <a:p>
            <a:pPr marL="0" indent="0">
              <a:buNone/>
            </a:pPr>
            <a:r>
              <a:rPr lang="en-US" dirty="0"/>
              <a:t>4.2. Control access protocols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Slotted 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CSMA (CD/CA)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Collision-free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4.3. LAN technologies 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LAN MAC Address &amp; ARP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Ethernet 802.3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Wi-Fi 802.11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WiMax</a:t>
            </a:r>
            <a:r>
              <a:rPr lang="en-US" dirty="0">
                <a:solidFill>
                  <a:srgbClr val="FFC000"/>
                </a:solidFill>
              </a:rPr>
              <a:t> 802.16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Bluetooth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4G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 err="1">
                <a:solidFill>
                  <a:srgbClr val="FFC000"/>
                </a:solidFill>
              </a:rPr>
              <a:t>IoT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FFC000"/>
                </a:solidFill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23039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504746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interference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When nodes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</a:t>
            </a:r>
            <a:r>
              <a:rPr lang="en-US" sz="2000" dirty="0">
                <a:latin typeface="Gill Sans MT" charset="0"/>
              </a:rPr>
              <a:t>o out-of-band channel for coordination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3022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cheap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078237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>
                <a:latin typeface="Gill Sans MT" charset="0"/>
                <a:cs typeface="+mn-cs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can collide with each other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>
                <a:latin typeface="Gill Sans MT" charset="0"/>
                <a:cs typeface="+mn-cs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nodes do not collide with each other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441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  <a:cs typeface="+mn-cs"/>
              </a:rPr>
              <a:t>ending adapter encapsulates IP datagram (or other network layer protocol packet) in </a:t>
            </a:r>
            <a:r>
              <a:rPr lang="en-US" b="1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7 bytes </a:t>
            </a:r>
            <a:r>
              <a:rPr lang="en-US" dirty="0">
                <a:latin typeface="Gill Sans MT" charset="0"/>
                <a:cs typeface="+mn-cs"/>
              </a:rPr>
              <a:t>with pattern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10101010</a:t>
            </a:r>
            <a:r>
              <a:rPr lang="en-US" dirty="0">
                <a:latin typeface="Gill Sans MT" charset="0"/>
                <a:cs typeface="+mn-cs"/>
              </a:rPr>
              <a:t> followed by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one byte </a:t>
            </a:r>
            <a:r>
              <a:rPr lang="en-US" dirty="0">
                <a:latin typeface="Gill Sans MT" charset="0"/>
                <a:cs typeface="+mn-cs"/>
              </a:rPr>
              <a:t>with pattern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8046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byte source, destination MAC addresses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>
                <a:latin typeface="Gill Sans MT" charset="0"/>
                <a:cs typeface="+mn-cs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266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no handshaking </a:t>
            </a:r>
            <a:r>
              <a:rPr lang="en-US" dirty="0">
                <a:latin typeface="Gill Sans MT" charset="0"/>
                <a:cs typeface="+mn-cs"/>
              </a:rPr>
              <a:t>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acks</a:t>
            </a:r>
            <a:r>
              <a:rPr lang="en-US" dirty="0">
                <a:latin typeface="Gill Sans MT" charset="0"/>
                <a:cs typeface="+mn-cs"/>
              </a:rPr>
              <a:t> or </a:t>
            </a:r>
            <a:r>
              <a:rPr lang="en-US" dirty="0">
                <a:solidFill>
                  <a:srgbClr val="0070C0"/>
                </a:solidFill>
                <a:latin typeface="Gill Sans MT" charset="0"/>
                <a:cs typeface="+mn-cs"/>
              </a:rPr>
              <a:t>nacks</a:t>
            </a:r>
            <a:r>
              <a:rPr lang="en-US" dirty="0">
                <a:latin typeface="Gill Sans MT" charset="0"/>
                <a:cs typeface="+mn-cs"/>
              </a:rPr>
              <a:t> to sending NIC</a:t>
            </a: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71797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10 Gbps, 40 Gbps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9961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48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Ethernet (IEEE 802.3)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39713" y="757238"/>
            <a:ext cx="8305800" cy="5562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Arial" charset="0"/>
                <a:cs typeface="Arial" charset="0"/>
              </a:rPr>
              <a:t>Classic Ethernet</a:t>
            </a: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Shared medium </a:t>
            </a:r>
          </a:p>
          <a:p>
            <a:pPr lvl="1"/>
            <a:endParaRPr lang="en-US" altLang="en-US" sz="2600" dirty="0">
              <a:latin typeface="Arial" charset="0"/>
              <a:cs typeface="Arial" charset="0"/>
            </a:endParaRP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2.5 km max + 4 repeaters</a:t>
            </a:r>
          </a:p>
          <a:p>
            <a:r>
              <a:rPr lang="en-US" altLang="en-US" sz="2800" b="1" dirty="0">
                <a:latin typeface="Arial" charset="0"/>
                <a:cs typeface="Arial" charset="0"/>
              </a:rPr>
              <a:t>Switched Ethernet</a:t>
            </a: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Fast Ethernet : 100 </a:t>
            </a:r>
            <a:r>
              <a:rPr lang="en-US" altLang="en-US" sz="2600" dirty="0" smtClean="0">
                <a:latin typeface="Arial" charset="0"/>
                <a:cs typeface="Arial" charset="0"/>
              </a:rPr>
              <a:t>Mbps (0.1 </a:t>
            </a:r>
            <a:r>
              <a:rPr lang="en-US" altLang="en-US" sz="2600" dirty="0" err="1" smtClean="0">
                <a:latin typeface="Arial" charset="0"/>
                <a:cs typeface="Arial" charset="0"/>
              </a:rPr>
              <a:t>Gbps</a:t>
            </a:r>
            <a:r>
              <a:rPr lang="en-US" altLang="en-US" sz="2600" dirty="0" smtClean="0">
                <a:latin typeface="Arial" charset="0"/>
                <a:cs typeface="Arial" charset="0"/>
              </a:rPr>
              <a:t>)</a:t>
            </a:r>
            <a:endParaRPr lang="en-US" altLang="en-US" sz="2600" dirty="0">
              <a:latin typeface="Arial" charset="0"/>
              <a:cs typeface="Arial" charset="0"/>
            </a:endParaRP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Gigabit Ethernet </a:t>
            </a:r>
            <a:r>
              <a:rPr lang="en-US" altLang="en-US" sz="2600" dirty="0" smtClean="0">
                <a:latin typeface="Arial" charset="0"/>
                <a:cs typeface="Arial" charset="0"/>
              </a:rPr>
              <a:t>(1 </a:t>
            </a:r>
            <a:r>
              <a:rPr lang="en-US" altLang="en-US" sz="2600" dirty="0" err="1" smtClean="0">
                <a:latin typeface="Arial" charset="0"/>
                <a:cs typeface="Arial" charset="0"/>
              </a:rPr>
              <a:t>Gbps</a:t>
            </a:r>
            <a:r>
              <a:rPr lang="en-US" altLang="en-US" sz="2600" dirty="0" smtClean="0">
                <a:latin typeface="Arial" charset="0"/>
                <a:cs typeface="Arial" charset="0"/>
              </a:rPr>
              <a:t>)</a:t>
            </a:r>
            <a:endParaRPr lang="en-US" altLang="en-US" sz="2600" dirty="0">
              <a:latin typeface="Arial" charset="0"/>
              <a:cs typeface="Arial" charset="0"/>
            </a:endParaRPr>
          </a:p>
          <a:p>
            <a:pPr lvl="1"/>
            <a:r>
              <a:rPr lang="en-US" altLang="en-US" sz="2600" dirty="0">
                <a:latin typeface="Arial" charset="0"/>
                <a:cs typeface="Arial" charset="0"/>
              </a:rPr>
              <a:t>10 Gigabit </a:t>
            </a:r>
            <a:r>
              <a:rPr lang="en-US" altLang="en-US" sz="2600" dirty="0" smtClean="0">
                <a:latin typeface="Arial" charset="0"/>
                <a:cs typeface="Arial" charset="0"/>
              </a:rPr>
              <a:t>Ethernet (10 </a:t>
            </a:r>
            <a:r>
              <a:rPr lang="en-US" altLang="en-US" sz="2600" dirty="0" err="1" smtClean="0">
                <a:latin typeface="Arial" charset="0"/>
                <a:cs typeface="Arial" charset="0"/>
              </a:rPr>
              <a:t>Gbps</a:t>
            </a:r>
            <a:r>
              <a:rPr lang="en-US" altLang="en-US" sz="2600" dirty="0" smtClean="0">
                <a:latin typeface="Arial" charset="0"/>
                <a:cs typeface="Arial" charset="0"/>
              </a:rPr>
              <a:t>)</a:t>
            </a:r>
            <a:endParaRPr lang="en-US" altLang="en-US" sz="26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2800" dirty="0">
              <a:latin typeface="Arial" charset="0"/>
              <a:cs typeface="Arial" charset="0"/>
            </a:endParaRPr>
          </a:p>
        </p:txBody>
      </p:sp>
      <p:sp>
        <p:nvSpPr>
          <p:cNvPr id="23556" name="Left Brace 3"/>
          <p:cNvSpPr>
            <a:spLocks/>
          </p:cNvSpPr>
          <p:nvPr/>
        </p:nvSpPr>
        <p:spPr bwMode="auto">
          <a:xfrm>
            <a:off x="3924300" y="1181100"/>
            <a:ext cx="663575" cy="881063"/>
          </a:xfrm>
          <a:prstGeom prst="leftBrace">
            <a:avLst>
              <a:gd name="adj1" fmla="val 834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4621213" y="1130300"/>
            <a:ext cx="4206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Thick Ethernet : 500 m, 100 users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Thin Ethernet: 185 m, 30 users</a:t>
            </a:r>
          </a:p>
        </p:txBody>
      </p:sp>
    </p:spTree>
    <p:extLst>
      <p:ext uri="{BB962C8B-B14F-4D97-AF65-F5344CB8AC3E}">
        <p14:creationId xmlns:p14="http://schemas.microsoft.com/office/powerpoint/2010/main" val="3877366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Arial" charset="0"/>
                <a:cs typeface="Arial" charset="0"/>
              </a:rPr>
              <a:t>Ethernet: CSMA/CD with </a:t>
            </a:r>
            <a:br>
              <a:rPr lang="en-US" altLang="en-US" sz="3200" b="1" dirty="0">
                <a:latin typeface="Arial" charset="0"/>
                <a:cs typeface="Arial" charset="0"/>
              </a:rPr>
            </a:br>
            <a:r>
              <a:rPr lang="en-US" altLang="en-US" sz="3200" b="1" dirty="0">
                <a:latin typeface="Arial" charset="0"/>
                <a:cs typeface="Arial" charset="0"/>
              </a:rPr>
              <a:t>Binary Exponential </a:t>
            </a:r>
            <a:r>
              <a:rPr lang="en-US" altLang="en-US" sz="3200" b="1" dirty="0" err="1">
                <a:latin typeface="Arial" charset="0"/>
                <a:cs typeface="Arial" charset="0"/>
              </a:rPr>
              <a:t>Backoff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612900"/>
            <a:ext cx="9144000" cy="49403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After </a:t>
            </a:r>
            <a:r>
              <a:rPr lang="en-US" altLang="en-US" sz="2000" dirty="0" err="1">
                <a:solidFill>
                  <a:srgbClr val="0070C0"/>
                </a:solidFill>
                <a:latin typeface="Arial" charset="0"/>
                <a:cs typeface="Arial" charset="0"/>
              </a:rPr>
              <a:t>i’th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 consecutive collision</a:t>
            </a:r>
            <a:r>
              <a:rPr lang="en-US" altLang="en-US" sz="2000" dirty="0">
                <a:latin typeface="Arial" charset="0"/>
                <a:cs typeface="Arial" charset="0"/>
              </a:rPr>
              <a:t>, the sender nodes wait a random number of time slots between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0</a:t>
            </a:r>
            <a:r>
              <a:rPr lang="en-US" altLang="en-US" sz="2000" dirty="0">
                <a:latin typeface="Arial" charset="0"/>
                <a:cs typeface="Arial" charset="0"/>
              </a:rPr>
              <a:t> and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2^</a:t>
            </a:r>
            <a:r>
              <a:rPr lang="en-US" altLang="en-US" sz="2000" i="1" dirty="0">
                <a:solidFill>
                  <a:srgbClr val="0070C0"/>
                </a:solidFill>
                <a:latin typeface="Arial" charset="0"/>
                <a:cs typeface="Arial" charset="0"/>
              </a:rPr>
              <a:t>i − 1</a:t>
            </a:r>
            <a:r>
              <a:rPr lang="en-US" altLang="en-US" sz="2000" i="1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Each Time slot = 51.2 </a:t>
            </a:r>
            <a:r>
              <a:rPr lang="el-GR" altLang="en-US" sz="2000" dirty="0">
                <a:latin typeface="Arial" charset="0"/>
                <a:cs typeface="Arial" charset="0"/>
              </a:rPr>
              <a:t>μ</a:t>
            </a:r>
            <a:r>
              <a:rPr lang="en-US" altLang="en-US" sz="2000" dirty="0">
                <a:latin typeface="Arial" charset="0"/>
                <a:cs typeface="Arial" charset="0"/>
              </a:rPr>
              <a:t>sec = 512 bit times</a:t>
            </a:r>
          </a:p>
          <a:p>
            <a:pPr>
              <a:spcBef>
                <a:spcPts val="18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after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10</a:t>
            </a:r>
            <a:r>
              <a:rPr lang="en-US" altLang="en-US" sz="2000" dirty="0">
                <a:latin typeface="Arial" charset="0"/>
                <a:cs typeface="Arial" charset="0"/>
              </a:rPr>
              <a:t> collisions, the interval is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frozen at maximum 1023 slots</a:t>
            </a:r>
            <a:r>
              <a:rPr lang="en-US" altLang="en-US" sz="2000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After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16</a:t>
            </a:r>
            <a:r>
              <a:rPr lang="en-US" altLang="en-US" sz="2000" dirty="0">
                <a:latin typeface="Arial" charset="0"/>
                <a:cs typeface="Arial" charset="0"/>
              </a:rPr>
              <a:t> collisions, the controller reports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failure back</a:t>
            </a:r>
          </a:p>
        </p:txBody>
      </p:sp>
    </p:spTree>
    <p:extLst>
      <p:ext uri="{BB962C8B-B14F-4D97-AF65-F5344CB8AC3E}">
        <p14:creationId xmlns:p14="http://schemas.microsoft.com/office/powerpoint/2010/main" val="1446952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>
                <a:latin typeface="Arial" charset="0"/>
                <a:cs typeface="Arial" charset="0"/>
              </a:rPr>
              <a:t>Efficiency of Ethernet at 10 Mbps with 512-bit slot times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250950"/>
            <a:ext cx="621665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82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Switched Ethernet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US" dirty="0"/>
              <a:t>Hub.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(b) </a:t>
            </a:r>
            <a:r>
              <a:rPr lang="en-US" dirty="0"/>
              <a:t>Switch.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779588"/>
            <a:ext cx="8099425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21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Desired rate: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R</a:t>
            </a:r>
            <a:r>
              <a:rPr lang="en-US" dirty="0">
                <a:latin typeface="Gill Sans MT" charset="0"/>
              </a:rPr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80896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Switched Ethernet 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An Ethernet switch.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305050"/>
            <a:ext cx="8172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752600" y="2286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Switch</a:t>
            </a: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5257800" y="39624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Twisted pair</a:t>
            </a:r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5562600" y="3581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Switch ports</a:t>
            </a: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7315200" y="2982913"/>
            <a:ext cx="6096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3865917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Fast Ethernet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0663" y="2943225"/>
            <a:ext cx="8856662" cy="3527425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100B-T4: </a:t>
            </a:r>
            <a:r>
              <a:rPr lang="en-US" altLang="en-US" dirty="0">
                <a:latin typeface="Arial" charset="0"/>
                <a:cs typeface="Arial" charset="0"/>
              </a:rPr>
              <a:t>uses 4 twisted pairs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25 MHz BW</a:t>
            </a:r>
            <a:r>
              <a:rPr lang="en-US" altLang="en-US" dirty="0">
                <a:latin typeface="Arial" charset="0"/>
                <a:cs typeface="Arial" charset="0"/>
              </a:rPr>
              <a:t>. 1 to the switch, 1 from the switch and other 2 are interchangeable. Using 3 voltage levels for symbols.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Manchester encoding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100B-TX: 4B/5B encoding</a:t>
            </a:r>
            <a:r>
              <a:rPr lang="en-US" altLang="en-US" dirty="0">
                <a:latin typeface="Arial" charset="0"/>
                <a:cs typeface="Arial" charset="0"/>
              </a:rPr>
              <a:t>.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125 MHz BW </a:t>
            </a:r>
            <a:r>
              <a:rPr lang="en-US" altLang="en-US" dirty="0">
                <a:latin typeface="Arial" charset="0"/>
                <a:cs typeface="Arial" charset="0"/>
              </a:rPr>
              <a:t>results 100 Mbps. 2 pairs of cable required.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100B-FX: </a:t>
            </a:r>
            <a:r>
              <a:rPr lang="en-US" altLang="en-US" dirty="0">
                <a:latin typeface="Arial" charset="0"/>
                <a:cs typeface="Arial" charset="0"/>
              </a:rPr>
              <a:t>only works with switches because the maximum cable length should be less than 250 m for CD to work.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246188"/>
            <a:ext cx="86106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310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Gigabit Ethernet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1096963"/>
            <a:ext cx="8645525" cy="545623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Two ways to enhance cable length to 200 m when using hubs: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Hardware </a:t>
            </a:r>
            <a:r>
              <a:rPr lang="en-US" altLang="en-US" b="1" dirty="0">
                <a:latin typeface="Arial" charset="0"/>
                <a:cs typeface="Arial" charset="0"/>
              </a:rPr>
              <a:t>carrier extension </a:t>
            </a:r>
            <a:r>
              <a:rPr lang="en-US" altLang="en-US" dirty="0">
                <a:latin typeface="Arial" charset="0"/>
                <a:cs typeface="Arial" charset="0"/>
              </a:rPr>
              <a:t>to 512 bytes</a:t>
            </a:r>
            <a:r>
              <a:rPr lang="en-US" altLang="en-US" b="1" dirty="0">
                <a:latin typeface="Arial" charset="0"/>
                <a:cs typeface="Arial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en-US" b="1" dirty="0">
                <a:latin typeface="Arial" charset="0"/>
                <a:cs typeface="Arial" charset="0"/>
              </a:rPr>
              <a:t>frame bursting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8B/10B encoding</a:t>
            </a:r>
            <a:r>
              <a:rPr lang="en-US" altLang="en-US" sz="2000" dirty="0">
                <a:latin typeface="Arial" charset="0"/>
                <a:cs typeface="Arial" charset="0"/>
              </a:rPr>
              <a:t> is used to maintain synchronization.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In UTP cables all 4 pairs are used in simultaneous full-duplex mode! With 5 voltage levels 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Pause frames are defined to cease the communication speed.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4630738"/>
            <a:ext cx="878363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342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10 Gigabit Ethernet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1181100"/>
            <a:ext cx="8856662" cy="53721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dirty="0">
                <a:latin typeface="Arial" charset="0"/>
                <a:cs typeface="Arial" charset="0"/>
              </a:rPr>
              <a:t>Fiber cables use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64B/66B coding </a:t>
            </a:r>
            <a:r>
              <a:rPr lang="en-US" altLang="en-US" dirty="0">
                <a:latin typeface="Arial" charset="0"/>
                <a:cs typeface="Arial" charset="0"/>
              </a:rPr>
              <a:t>is used.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dirty="0">
                <a:latin typeface="Arial" charset="0"/>
                <a:cs typeface="Arial" charset="0"/>
              </a:rPr>
              <a:t>CX cables use 8B/10B coding and 3.125 </a:t>
            </a:r>
            <a:r>
              <a:rPr lang="en-US" altLang="en-US" dirty="0" err="1">
                <a:latin typeface="Arial" charset="0"/>
                <a:cs typeface="Arial" charset="0"/>
              </a:rPr>
              <a:t>Gsymbol</a:t>
            </a:r>
            <a:r>
              <a:rPr lang="en-US" altLang="en-US" dirty="0">
                <a:latin typeface="Arial" charset="0"/>
                <a:cs typeface="Arial" charset="0"/>
              </a:rPr>
              <a:t>/sec on each pair. 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dirty="0">
                <a:latin typeface="Arial" charset="0"/>
                <a:cs typeface="Arial" charset="0"/>
              </a:rPr>
              <a:t>T cabling requires 16 voltage levels. LDPC (Low Density Parity Check) is used.</a:t>
            </a:r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dirty="0">
                <a:latin typeface="Arial" charset="0"/>
                <a:cs typeface="Arial" charset="0"/>
              </a:rPr>
              <a:t>40Gbps and 100Gbps Ethernet standards are in the way.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4067175"/>
            <a:ext cx="867886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62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Ethernet benefits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1430338"/>
            <a:ext cx="9144000" cy="512286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Reliable</a:t>
            </a:r>
            <a:r>
              <a:rPr lang="en-US" altLang="en-US" dirty="0">
                <a:latin typeface="Arial" charset="0"/>
                <a:cs typeface="Arial" charset="0"/>
              </a:rPr>
              <a:t>: by introducing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switches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Cheap</a:t>
            </a:r>
            <a:r>
              <a:rPr lang="en-US" altLang="en-US" dirty="0">
                <a:latin typeface="Arial" charset="0"/>
                <a:cs typeface="Arial" charset="0"/>
              </a:rPr>
              <a:t>: twisted pairs and NICs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Easy to maintain</a:t>
            </a:r>
            <a:r>
              <a:rPr lang="en-US" altLang="en-US" dirty="0">
                <a:latin typeface="Arial" charset="0"/>
                <a:cs typeface="Arial" charset="0"/>
              </a:rPr>
              <a:t>: no software requirement. Easy configuration.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Well integration with IP</a:t>
            </a:r>
            <a:r>
              <a:rPr lang="en-US" altLang="en-US" dirty="0">
                <a:latin typeface="Arial" charset="0"/>
                <a:cs typeface="Arial" charset="0"/>
              </a:rPr>
              <a:t>: both are connection less.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Flexible</a:t>
            </a:r>
            <a:r>
              <a:rPr lang="en-US" altLang="en-US" dirty="0">
                <a:latin typeface="Arial" charset="0"/>
                <a:cs typeface="Arial" charset="0"/>
              </a:rPr>
              <a:t>: evolve by time in speed requirements with minimum reconfiguration and changes.</a:t>
            </a:r>
          </a:p>
          <a:p>
            <a:pPr>
              <a:spcBef>
                <a:spcPts val="1800"/>
              </a:spcBef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Wireless LAN 802.11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33588"/>
            <a:ext cx="8534400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3200" dirty="0">
                <a:latin typeface="Arial" charset="0"/>
                <a:cs typeface="Arial" charset="0"/>
              </a:rPr>
              <a:t>802.11 architecture and protocol stack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rial" charset="0"/>
                <a:cs typeface="Arial" charset="0"/>
              </a:rPr>
              <a:t>802.11 physical layer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rial" charset="0"/>
                <a:cs typeface="Arial" charset="0"/>
              </a:rPr>
              <a:t>802.11 MAC sublayer protocol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rial" charset="0"/>
                <a:cs typeface="Arial" charset="0"/>
              </a:rPr>
              <a:t>802.11 frame structure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rial" charset="0"/>
                <a:cs typeface="Arial" charset="0"/>
              </a:rPr>
              <a:t>Services</a:t>
            </a:r>
          </a:p>
          <a:p>
            <a:pPr eaLnBrk="1" hangingPunct="1">
              <a:buFontTx/>
              <a:buChar char="•"/>
            </a:pPr>
            <a:endParaRPr lang="en-US" altLang="en-US" sz="32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864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802.11 Architecture and Protocol Stack (1)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altLang="en-US">
                <a:latin typeface="Arial" charset="0"/>
                <a:cs typeface="Arial" charset="0"/>
              </a:rPr>
              <a:t>802.11 architecture –  infrastructure mode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752600"/>
            <a:ext cx="5757862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762000" y="16764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Access</a:t>
            </a:r>
            <a:br>
              <a:rPr lang="en-US" altLang="en-US" sz="1800"/>
            </a:br>
            <a:r>
              <a:rPr lang="en-US" altLang="en-US" sz="1800"/>
              <a:t>Point</a:t>
            </a:r>
          </a:p>
        </p:txBody>
      </p:sp>
      <p:sp>
        <p:nvSpPr>
          <p:cNvPr id="37894" name="TextBox 5"/>
          <p:cNvSpPr txBox="1">
            <a:spLocks noChangeArrowheads="1"/>
          </p:cNvSpPr>
          <p:nvPr/>
        </p:nvSpPr>
        <p:spPr bwMode="auto">
          <a:xfrm>
            <a:off x="838200" y="32766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Client</a:t>
            </a:r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3810000" y="1447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AutoNum type="alphaLcParenR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To Network</a:t>
            </a:r>
          </a:p>
        </p:txBody>
      </p:sp>
    </p:spTree>
    <p:extLst>
      <p:ext uri="{BB962C8B-B14F-4D97-AF65-F5344CB8AC3E}">
        <p14:creationId xmlns:p14="http://schemas.microsoft.com/office/powerpoint/2010/main" val="3316671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802.11 Architecture and Protocol Stack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7912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fr-FR" altLang="en-US">
                <a:latin typeface="Arial" charset="0"/>
                <a:cs typeface="Arial" charset="0"/>
              </a:rPr>
              <a:t>802.11 architecture –  </a:t>
            </a:r>
            <a:r>
              <a:rPr lang="en-US" altLang="en-US">
                <a:latin typeface="Arial" charset="0"/>
                <a:cs typeface="Arial" charset="0"/>
              </a:rPr>
              <a:t>ad-hoc mode- 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90625"/>
            <a:ext cx="4419600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8970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802.11 Protocol Stack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553075"/>
            <a:ext cx="8856662" cy="10001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000" b="1">
                <a:solidFill>
                  <a:srgbClr val="00B050"/>
                </a:solidFill>
                <a:latin typeface="Arial" charset="0"/>
                <a:cs typeface="Arial" charset="0"/>
              </a:rPr>
              <a:t>       1-2 Mbps	        11 Mbps	       54 Mbps	600 Mbps</a:t>
            </a: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00163"/>
            <a:ext cx="88106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350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802.11b PHY Layer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0" y="1096963"/>
            <a:ext cx="9144000" cy="54562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1 Mbps : 11 chip barker code to spread the signal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BPSK</a:t>
            </a:r>
            <a:r>
              <a:rPr lang="en-US" altLang="en-US" dirty="0">
                <a:latin typeface="Arial" charset="0"/>
                <a:cs typeface="Arial" charset="0"/>
              </a:rPr>
              <a:t> to send 1 bit per 11 chip. The chip rate is 11 </a:t>
            </a:r>
            <a:r>
              <a:rPr lang="en-US" altLang="en-US" dirty="0" err="1">
                <a:latin typeface="Arial" charset="0"/>
                <a:cs typeface="Arial" charset="0"/>
              </a:rPr>
              <a:t>Mchips</a:t>
            </a:r>
            <a:r>
              <a:rPr lang="en-US" altLang="en-US" dirty="0">
                <a:latin typeface="Arial" charset="0"/>
                <a:cs typeface="Arial" charset="0"/>
              </a:rPr>
              <a:t>/sec.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2 Mbps :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QPSK</a:t>
            </a:r>
            <a:r>
              <a:rPr lang="en-US" altLang="en-US" dirty="0">
                <a:latin typeface="Arial" charset="0"/>
                <a:cs typeface="Arial" charset="0"/>
              </a:rPr>
              <a:t> to send 2 bits per 11 chip.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5.5 Mbps: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CCK</a:t>
            </a:r>
            <a:r>
              <a:rPr lang="en-US" altLang="en-US" dirty="0">
                <a:latin typeface="Arial" charset="0"/>
                <a:cs typeface="Arial" charset="0"/>
              </a:rPr>
              <a:t> (Complementary Code Keying)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4 bits per 8 chips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11 Mbps: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CCK</a:t>
            </a:r>
            <a:r>
              <a:rPr lang="en-US" altLang="en-US" dirty="0">
                <a:latin typeface="Arial" charset="0"/>
                <a:cs typeface="Arial" charset="0"/>
              </a:rPr>
              <a:t> with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8 bits per 8 chips</a:t>
            </a:r>
            <a:r>
              <a:rPr lang="en-US" altLang="en-US" dirty="0">
                <a:latin typeface="Arial" charset="0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139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T</a:t>
            </a:r>
            <a:r>
              <a:rPr lang="en-US" dirty="0">
                <a:latin typeface="Gill Sans MT" charset="0"/>
                <a:cs typeface="+mn-cs"/>
              </a:rPr>
              <a:t>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divide channel into smaller </a:t>
            </a: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pieces</a:t>
            </a:r>
            <a:r>
              <a:rPr lang="ja-JP" altLang="en-US" sz="2000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2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time </a:t>
            </a:r>
            <a:r>
              <a:rPr lang="en-US" dirty="0" smtClean="0">
                <a:solidFill>
                  <a:srgbClr val="0070C0"/>
                </a:solidFill>
                <a:latin typeface="Gill Sans MT" charset="0"/>
              </a:rPr>
              <a:t>slots (TDMA)</a:t>
            </a:r>
            <a:r>
              <a:rPr lang="en-US" dirty="0" smtClean="0">
                <a:latin typeface="Gill Sans MT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Gill Sans MT" charset="0"/>
              </a:rPr>
              <a:t>frequency (FDMA)</a:t>
            </a:r>
            <a:r>
              <a:rPr lang="en-US" dirty="0" smtClean="0">
                <a:latin typeface="Gill Sans MT" charset="0"/>
              </a:rPr>
              <a:t>, </a:t>
            </a:r>
            <a:r>
              <a:rPr lang="en-US" dirty="0" smtClean="0">
                <a:solidFill>
                  <a:srgbClr val="0070C0"/>
                </a:solidFill>
                <a:latin typeface="Gill Sans MT" charset="0"/>
              </a:rPr>
              <a:t>code (CDMA)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allocate piece to node for exclusive use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</a:t>
            </a:r>
            <a:r>
              <a:rPr lang="en-US" sz="2000" dirty="0">
                <a:solidFill>
                  <a:srgbClr val="0070C0"/>
                </a:solidFill>
                <a:latin typeface="Gill Sans MT" charset="0"/>
              </a:rPr>
              <a:t>collisions</a:t>
            </a:r>
          </a:p>
          <a:p>
            <a:pPr lvl="1">
              <a:defRPr/>
            </a:pP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30496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802.11a, g, n PHY Layer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0" y="1319213"/>
            <a:ext cx="9144000" cy="55387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802.11a Works in 5GHz band.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Uses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OFDM</a:t>
            </a:r>
            <a:r>
              <a:rPr lang="en-US" altLang="en-US" sz="2000" dirty="0">
                <a:latin typeface="Arial" charset="0"/>
                <a:cs typeface="Arial" charset="0"/>
              </a:rPr>
              <a:t> with 52 subcarriers 48 for data and 4 for sync.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Each symbol lasts 4μs and sends 1, 2, 4, or 6 bits. 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Supports 8 data rates from 6 up to 54Mbps. 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Communication range is 1/7 802.11b because of freq. band.</a:t>
            </a:r>
          </a:p>
          <a:p>
            <a:pPr>
              <a:spcBef>
                <a:spcPts val="1200"/>
              </a:spcBef>
            </a:pPr>
            <a:endParaRPr lang="en-US" altLang="en-US" sz="2000" dirty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802.11 g </a:t>
            </a:r>
            <a:r>
              <a:rPr lang="en-US" altLang="en-US" sz="2000" dirty="0">
                <a:latin typeface="Arial" charset="0"/>
                <a:cs typeface="Arial" charset="0"/>
              </a:rPr>
              <a:t>uses OFDM in 2.4GHz band.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Supports same rates of 802.11a with same range of 802.11b</a:t>
            </a:r>
          </a:p>
          <a:p>
            <a:pPr marL="0" indent="0">
              <a:spcBef>
                <a:spcPts val="1200"/>
              </a:spcBef>
              <a:buNone/>
            </a:pPr>
            <a:endParaRPr lang="en-US" altLang="en-US" sz="2000" dirty="0">
              <a:latin typeface="Arial" charset="0"/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802.11n</a:t>
            </a:r>
            <a:r>
              <a:rPr lang="en-US" altLang="en-US" sz="2000" dirty="0">
                <a:latin typeface="Arial" charset="0"/>
                <a:cs typeface="Arial" charset="0"/>
              </a:rPr>
              <a:t> doubles the channel width from </a:t>
            </a:r>
            <a:r>
              <a:rPr lang="en-US" alt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20 to 40MHz</a:t>
            </a:r>
            <a:r>
              <a:rPr lang="en-US" altLang="en-US" sz="2000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000" dirty="0">
                <a:latin typeface="Arial" charset="0"/>
                <a:cs typeface="Arial" charset="0"/>
              </a:rPr>
              <a:t>Uses multiple antennas and MIMO techniques to increase BW.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The 802.11 MAC Sublayer Protocol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154613"/>
            <a:ext cx="8856662" cy="1398587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Sending a frame with CSMA/CA.</a:t>
            </a:r>
          </a:p>
          <a:p>
            <a:pPr algn="ctr" eaLnBrk="1" hangingPunct="1">
              <a:buFontTx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166688" indent="-166688" eaLnBrk="1" hangingPunct="1">
              <a:buFontTx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The initial backoff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cs typeface="Arial" charset="0"/>
              </a:rPr>
              <a:t>gets exponentially bigger if no ack is received</a:t>
            </a:r>
            <a:r>
              <a:rPr lang="en-US" sz="2000" dirty="0"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271588"/>
            <a:ext cx="78962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9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Collision Avoidance mechanism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319713"/>
            <a:ext cx="8856662" cy="123348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The use of virtual channel sensing using CSMA/CA.</a:t>
            </a:r>
          </a:p>
          <a:p>
            <a:pPr algn="ctr" eaLnBrk="1" hangingPunct="1">
              <a:buFontTx/>
              <a:buNone/>
            </a:pPr>
            <a:r>
              <a:rPr lang="en-US" altLang="en-US" b="1">
                <a:latin typeface="Arial" charset="0"/>
                <a:cs typeface="Arial" charset="0"/>
              </a:rPr>
              <a:t>NAV (Network Allocation Vector)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49413"/>
            <a:ext cx="80867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9D73C-9C62-AD9C-A3D6-D71D726F1ABE}"/>
              </a:ext>
            </a:extLst>
          </p:cNvPr>
          <p:cNvSpPr txBox="1"/>
          <p:nvPr/>
        </p:nvSpPr>
        <p:spPr>
          <a:xfrm>
            <a:off x="1371600" y="6368534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hlinkClick r:id="rId3"/>
              </a:rPr>
              <a:t>https://en.wikipedia.org/wiki/IEEE_802.11_RTS/CTS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4849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CSMA/CA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0" y="1163638"/>
            <a:ext cx="9144000" cy="5389562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>
                <a:latin typeface="Arial" charset="0"/>
                <a:cs typeface="Arial" charset="0"/>
              </a:rPr>
              <a:t>RTS/CTS mechanism is seldom used, because it slows down the communication.</a:t>
            </a:r>
          </a:p>
          <a:p>
            <a:pPr>
              <a:spcBef>
                <a:spcPts val="2400"/>
              </a:spcBef>
            </a:pPr>
            <a:r>
              <a:rPr lang="en-US" altLang="en-US">
                <a:latin typeface="Arial" charset="0"/>
                <a:cs typeface="Arial" charset="0"/>
              </a:rPr>
              <a:t>The random back-off mechanism as well as virtual carrier sensing (by overhearing the NAV field) are the main mechanisms to avoid collision.</a:t>
            </a:r>
          </a:p>
          <a:p>
            <a:pPr>
              <a:spcBef>
                <a:spcPts val="2400"/>
              </a:spcBef>
            </a:pPr>
            <a:r>
              <a:rPr lang="en-US" altLang="en-US">
                <a:latin typeface="Arial" charset="0"/>
                <a:cs typeface="Arial" charset="0"/>
              </a:rPr>
              <a:t>Fragmentation is also used to keep the frame error rates small.</a:t>
            </a:r>
          </a:p>
          <a:p>
            <a:pPr>
              <a:spcBef>
                <a:spcPts val="2400"/>
              </a:spcBef>
            </a:pPr>
            <a:r>
              <a:rPr lang="en-US" altLang="en-US">
                <a:latin typeface="Arial" charset="0"/>
                <a:cs typeface="Arial" charset="0"/>
              </a:rPr>
              <a:t>Fragments are sent in bursts when channel is acquired and each fragment should be acknowledged before the next one is sent.</a:t>
            </a:r>
          </a:p>
        </p:txBody>
      </p:sp>
    </p:spTree>
    <p:extLst>
      <p:ext uri="{BB962C8B-B14F-4D97-AF65-F5344CB8AC3E}">
        <p14:creationId xmlns:p14="http://schemas.microsoft.com/office/powerpoint/2010/main" val="16438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Power management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0" y="1401763"/>
            <a:ext cx="9144000" cy="54562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Nodes go to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sleep mode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inform AP </a:t>
            </a:r>
            <a:r>
              <a:rPr lang="en-US" altLang="en-US" dirty="0">
                <a:latin typeface="Arial" charset="0"/>
                <a:cs typeface="Arial" charset="0"/>
              </a:rPr>
              <a:t>of it.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AP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buffers traffic </a:t>
            </a:r>
            <a:r>
              <a:rPr lang="en-US" altLang="en-US" dirty="0">
                <a:latin typeface="Arial" charset="0"/>
                <a:cs typeface="Arial" charset="0"/>
              </a:rPr>
              <a:t>for sleeping nodes.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AP sends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periodic </a:t>
            </a:r>
            <a:r>
              <a:rPr lang="en-US" altLang="en-US" b="1" i="1" dirty="0">
                <a:solidFill>
                  <a:srgbClr val="0070C0"/>
                </a:solidFill>
                <a:latin typeface="Arial" charset="0"/>
                <a:cs typeface="Arial" charset="0"/>
              </a:rPr>
              <a:t>beacons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to announce which node has a buffered frame.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Nodes should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wake up at beacon intervals </a:t>
            </a:r>
            <a:r>
              <a:rPr lang="en-US" altLang="en-US" dirty="0">
                <a:latin typeface="Arial" charset="0"/>
                <a:cs typeface="Arial" charset="0"/>
              </a:rPr>
              <a:t>(typically </a:t>
            </a:r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100msec</a:t>
            </a:r>
            <a:r>
              <a:rPr lang="en-US" altLang="en-US" dirty="0">
                <a:latin typeface="Arial" charset="0"/>
                <a:cs typeface="Arial" charset="0"/>
              </a:rPr>
              <a:t>) to see if they have frames.</a:t>
            </a:r>
          </a:p>
          <a:p>
            <a:pPr>
              <a:spcBef>
                <a:spcPts val="2400"/>
              </a:spcBef>
            </a:pPr>
            <a:r>
              <a:rPr lang="en-US" altLang="en-US" dirty="0">
                <a:latin typeface="Arial" charset="0"/>
                <a:cs typeface="Arial" charset="0"/>
              </a:rPr>
              <a:t>If so they tell the AP to send them the frames.</a:t>
            </a:r>
          </a:p>
        </p:txBody>
      </p:sp>
    </p:spTree>
    <p:extLst>
      <p:ext uri="{BB962C8B-B14F-4D97-AF65-F5344CB8AC3E}">
        <p14:creationId xmlns:p14="http://schemas.microsoft.com/office/powerpoint/2010/main" val="4051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Interframe timing for QoS purposes</a:t>
            </a:r>
          </a:p>
        </p:txBody>
      </p:sp>
      <p:pic>
        <p:nvPicPr>
          <p:cNvPr id="4710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296988"/>
            <a:ext cx="82772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Content Placeholder 4"/>
          <p:cNvSpPr>
            <a:spLocks noGrp="1"/>
          </p:cNvSpPr>
          <p:nvPr>
            <p:ph idx="1"/>
          </p:nvPr>
        </p:nvSpPr>
        <p:spPr>
          <a:xfrm>
            <a:off x="0" y="4389438"/>
            <a:ext cx="9144000" cy="2163762"/>
          </a:xfrm>
        </p:spPr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SIFS</a:t>
            </a:r>
            <a:r>
              <a:rPr lang="en-US" altLang="en-US" dirty="0">
                <a:latin typeface="Arial" charset="0"/>
                <a:cs typeface="Arial" charset="0"/>
              </a:rPr>
              <a:t> (Short </a:t>
            </a:r>
            <a:r>
              <a:rPr lang="en-US" altLang="en-US" dirty="0" err="1">
                <a:latin typeface="Arial" charset="0"/>
                <a:cs typeface="Arial" charset="0"/>
              </a:rPr>
              <a:t>InterFrame</a:t>
            </a:r>
            <a:r>
              <a:rPr lang="en-US" altLang="en-US" dirty="0">
                <a:latin typeface="Arial" charset="0"/>
                <a:cs typeface="Arial" charset="0"/>
              </a:rPr>
              <a:t> Spacing)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DIFS</a:t>
            </a:r>
            <a:r>
              <a:rPr lang="en-US" altLang="en-US" dirty="0">
                <a:latin typeface="Arial" charset="0"/>
                <a:cs typeface="Arial" charset="0"/>
              </a:rPr>
              <a:t> (Distributed Coordination Function </a:t>
            </a:r>
            <a:r>
              <a:rPr lang="en-US" altLang="en-US" dirty="0" err="1">
                <a:latin typeface="Arial" charset="0"/>
                <a:cs typeface="Arial" charset="0"/>
              </a:rPr>
              <a:t>InterFrame</a:t>
            </a:r>
            <a:r>
              <a:rPr lang="en-US" altLang="en-US" dirty="0">
                <a:latin typeface="Arial" charset="0"/>
                <a:cs typeface="Arial" charset="0"/>
              </a:rPr>
              <a:t> Spacing)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AIFS</a:t>
            </a:r>
            <a:r>
              <a:rPr lang="en-US" altLang="en-US" dirty="0">
                <a:latin typeface="Arial" charset="0"/>
                <a:cs typeface="Arial" charset="0"/>
              </a:rPr>
              <a:t> (Arbitration </a:t>
            </a:r>
            <a:r>
              <a:rPr lang="en-US" altLang="en-US" dirty="0" err="1">
                <a:latin typeface="Arial" charset="0"/>
                <a:cs typeface="Arial" charset="0"/>
              </a:rPr>
              <a:t>InterFrame</a:t>
            </a:r>
            <a:r>
              <a:rPr lang="en-US" altLang="en-US" dirty="0">
                <a:latin typeface="Arial" charset="0"/>
                <a:cs typeface="Arial" charset="0"/>
              </a:rPr>
              <a:t> Space)</a:t>
            </a:r>
          </a:p>
          <a:p>
            <a:r>
              <a:rPr lang="en-US" alt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EIFS</a:t>
            </a:r>
            <a:r>
              <a:rPr lang="en-US" altLang="en-US" dirty="0">
                <a:latin typeface="Arial" charset="0"/>
                <a:cs typeface="Arial" charset="0"/>
              </a:rPr>
              <a:t> (Extended </a:t>
            </a:r>
            <a:r>
              <a:rPr lang="en-US" altLang="en-US" dirty="0" err="1">
                <a:latin typeface="Arial" charset="0"/>
                <a:cs typeface="Arial" charset="0"/>
              </a:rPr>
              <a:t>InterFrame</a:t>
            </a:r>
            <a:r>
              <a:rPr lang="en-US" altLang="en-US" dirty="0">
                <a:latin typeface="Arial" charset="0"/>
                <a:cs typeface="Arial" charset="0"/>
              </a:rPr>
              <a:t> Spacing)</a:t>
            </a:r>
          </a:p>
        </p:txBody>
      </p:sp>
    </p:spTree>
    <p:extLst>
      <p:ext uri="{BB962C8B-B14F-4D97-AF65-F5344CB8AC3E}">
        <p14:creationId xmlns:p14="http://schemas.microsoft.com/office/powerpoint/2010/main" val="33421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802.11 Frame Structure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Format of the 802.11 data frame</a:t>
            </a:r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047875"/>
            <a:ext cx="81248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2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Hub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77900"/>
            <a:ext cx="7772400" cy="231933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b="1" dirty="0"/>
              <a:t>Hub</a:t>
            </a:r>
            <a:r>
              <a:rPr lang="en-US" altLang="en-US" dirty="0"/>
              <a:t> is the </a:t>
            </a:r>
            <a:r>
              <a:rPr lang="en-US" altLang="en-US" dirty="0">
                <a:solidFill>
                  <a:srgbClr val="0070C0"/>
                </a:solidFill>
              </a:rPr>
              <a:t>repeating device </a:t>
            </a:r>
            <a:r>
              <a:rPr lang="en-US" altLang="en-US" dirty="0"/>
              <a:t>of the </a:t>
            </a:r>
            <a:r>
              <a:rPr lang="en-US" altLang="en-US" b="1" dirty="0">
                <a:solidFill>
                  <a:srgbClr val="0070C0"/>
                </a:solidFill>
              </a:rPr>
              <a:t>physical layer</a:t>
            </a:r>
            <a:r>
              <a:rPr lang="en-US" altLang="en-US" dirty="0"/>
              <a:t>: </a:t>
            </a:r>
          </a:p>
          <a:p>
            <a:pPr>
              <a:defRPr/>
            </a:pPr>
            <a:r>
              <a:rPr lang="en-US" altLang="en-US" dirty="0"/>
              <a:t>Bits coming from one link will come out any other links  with the same speed </a:t>
            </a:r>
          </a:p>
          <a:p>
            <a:pPr>
              <a:defRPr/>
            </a:pPr>
            <a:r>
              <a:rPr lang="en-US" altLang="en-US" dirty="0"/>
              <a:t>No buffer frame </a:t>
            </a:r>
          </a:p>
          <a:p>
            <a:pPr>
              <a:defRPr/>
            </a:pPr>
            <a:r>
              <a:rPr lang="en-US" altLang="en-US" dirty="0"/>
              <a:t>No CSMA/CD at hub:</a:t>
            </a:r>
          </a:p>
          <a:p>
            <a:pPr>
              <a:defRPr/>
            </a:pPr>
            <a:r>
              <a:rPr lang="en-US" altLang="en-US" dirty="0"/>
              <a:t>Provides network administration function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latin typeface="Arial" pitchFamily="34" charset="0"/>
              </a:rPr>
              <a:t>1-</a:t>
            </a:r>
            <a:fld id="{DA0BF255-B32F-4768-AC25-84FD2C7995F9}" type="slidenum">
              <a:rPr lang="en-US" altLang="en-US" sz="1400" smtClean="0">
                <a:latin typeface="Arial" pitchFamily="34" charset="0"/>
              </a:rPr>
              <a:pPr/>
              <a:t>67</a:t>
            </a:fld>
            <a:endParaRPr lang="en-US" altLang="en-US" sz="1400">
              <a:latin typeface="Arial" pitchFamily="34" charset="0"/>
            </a:endParaRPr>
          </a:p>
        </p:txBody>
      </p:sp>
      <p:grpSp>
        <p:nvGrpSpPr>
          <p:cNvPr id="63493" name="Group 21"/>
          <p:cNvGrpSpPr>
            <a:grpSpLocks/>
          </p:cNvGrpSpPr>
          <p:nvPr/>
        </p:nvGrpSpPr>
        <p:grpSpPr bwMode="auto">
          <a:xfrm>
            <a:off x="2344738" y="4017965"/>
            <a:ext cx="3444158" cy="2708275"/>
            <a:chOff x="1234" y="2136"/>
            <a:chExt cx="2587" cy="1982"/>
          </a:xfrm>
        </p:grpSpPr>
        <p:sp>
          <p:nvSpPr>
            <p:cNvPr id="63494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graphicFrame>
          <p:nvGraphicFramePr>
            <p:cNvPr id="63495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6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7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8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9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3500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3501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3502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3503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4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5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6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7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100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itchFamily="66" charset="0"/>
                </a:rPr>
                <a:t>twisted pair</a:t>
              </a:r>
            </a:p>
          </p:txBody>
        </p:sp>
        <p:sp>
          <p:nvSpPr>
            <p:cNvPr id="63508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509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40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itchFamily="66" charset="0"/>
                </a:rPr>
                <a:t>hub</a:t>
              </a:r>
            </a:p>
          </p:txBody>
        </p:sp>
        <p:sp>
          <p:nvSpPr>
            <p:cNvPr id="63510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7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2">
                    <a:satMod val="130000"/>
                  </a:schemeClr>
                </a:solidFill>
              </a:rPr>
              <a:t>Connecting to hub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01614" y="1104900"/>
            <a:ext cx="8383587" cy="182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Backbone hub connects LAN segments </a:t>
            </a:r>
          </a:p>
          <a:p>
            <a:pPr>
              <a:defRPr/>
            </a:pPr>
            <a:r>
              <a:rPr lang="en-US" altLang="en-US" dirty="0"/>
              <a:t>Extend maximum distance among nodes </a:t>
            </a:r>
          </a:p>
          <a:p>
            <a:pPr>
              <a:defRPr/>
            </a:pPr>
            <a:r>
              <a:rPr lang="en-US" altLang="en-US" dirty="0"/>
              <a:t>But the segment's collision areas become larger </a:t>
            </a:r>
          </a:p>
          <a:p>
            <a:pPr>
              <a:defRPr/>
            </a:pPr>
            <a:r>
              <a:rPr lang="en-US" altLang="en-US" dirty="0"/>
              <a:t>Unable to connect 10BaseT and 100BaseT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latin typeface="Arial" pitchFamily="34" charset="0"/>
              </a:rPr>
              <a:t>1-</a:t>
            </a:r>
            <a:fld id="{42C58F1C-319C-46D8-9417-9072F8E51074}" type="slidenum">
              <a:rPr lang="en-US" altLang="en-US" sz="1400" smtClean="0">
                <a:latin typeface="Arial" pitchFamily="34" charset="0"/>
              </a:rPr>
              <a:pPr/>
              <a:t>68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3692525" y="5334002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graphicFrame>
        <p:nvGraphicFramePr>
          <p:cNvPr id="64518" name="Object 7"/>
          <p:cNvGraphicFramePr>
            <a:graphicFrameLocks noChangeAspect="1"/>
          </p:cNvGraphicFramePr>
          <p:nvPr/>
        </p:nvGraphicFramePr>
        <p:xfrm>
          <a:off x="1082675" y="5684840"/>
          <a:ext cx="520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5684840"/>
                        <a:ext cx="5207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8"/>
          <p:cNvGraphicFramePr>
            <a:graphicFrameLocks noChangeAspect="1"/>
          </p:cNvGraphicFramePr>
          <p:nvPr/>
        </p:nvGraphicFramePr>
        <p:xfrm>
          <a:off x="4168775" y="5699125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5699125"/>
                        <a:ext cx="522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9"/>
          <p:cNvGraphicFramePr>
            <a:graphicFrameLocks noChangeAspect="1"/>
          </p:cNvGraphicFramePr>
          <p:nvPr/>
        </p:nvGraphicFramePr>
        <p:xfrm>
          <a:off x="5097463" y="5648325"/>
          <a:ext cx="520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5648325"/>
                        <a:ext cx="5207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10"/>
          <p:cNvGraphicFramePr>
            <a:graphicFrameLocks noChangeAspect="1"/>
          </p:cNvGraphicFramePr>
          <p:nvPr/>
        </p:nvGraphicFramePr>
        <p:xfrm>
          <a:off x="1835150" y="5711825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11825"/>
                        <a:ext cx="522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1"/>
          <p:cNvSpPr>
            <a:spLocks noChangeArrowheads="1"/>
          </p:cNvSpPr>
          <p:nvPr/>
        </p:nvSpPr>
        <p:spPr bwMode="auto">
          <a:xfrm>
            <a:off x="5794376" y="5343527"/>
            <a:ext cx="360363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64523" name="Rectangle 12"/>
          <p:cNvSpPr>
            <a:spLocks noChangeArrowheads="1"/>
          </p:cNvSpPr>
          <p:nvPr/>
        </p:nvSpPr>
        <p:spPr bwMode="auto">
          <a:xfrm>
            <a:off x="1646238" y="5330827"/>
            <a:ext cx="361950" cy="746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  <p:graphicFrame>
        <p:nvGraphicFramePr>
          <p:cNvPr id="64524" name="Object 13"/>
          <p:cNvGraphicFramePr>
            <a:graphicFrameLocks noChangeAspect="1"/>
          </p:cNvGraphicFramePr>
          <p:nvPr/>
        </p:nvGraphicFramePr>
        <p:xfrm>
          <a:off x="2908300" y="5529265"/>
          <a:ext cx="5222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529265"/>
                        <a:ext cx="5222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4"/>
          <p:cNvGraphicFramePr>
            <a:graphicFrameLocks noChangeAspect="1"/>
          </p:cNvGraphicFramePr>
          <p:nvPr/>
        </p:nvGraphicFramePr>
        <p:xfrm>
          <a:off x="3408364" y="6059490"/>
          <a:ext cx="522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4" y="6059490"/>
                        <a:ext cx="5222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5"/>
          <p:cNvGraphicFramePr>
            <a:graphicFrameLocks noChangeAspect="1"/>
          </p:cNvGraphicFramePr>
          <p:nvPr/>
        </p:nvGraphicFramePr>
        <p:xfrm>
          <a:off x="6762750" y="5494340"/>
          <a:ext cx="5222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5494340"/>
                        <a:ext cx="5222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16"/>
          <p:cNvGraphicFramePr>
            <a:graphicFrameLocks noChangeAspect="1"/>
          </p:cNvGraphicFramePr>
          <p:nvPr/>
        </p:nvGraphicFramePr>
        <p:xfrm>
          <a:off x="5902325" y="5905500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5905500"/>
                        <a:ext cx="522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7"/>
          <p:cNvGraphicFramePr>
            <a:graphicFrameLocks noChangeAspect="1"/>
          </p:cNvGraphicFramePr>
          <p:nvPr/>
        </p:nvGraphicFramePr>
        <p:xfrm>
          <a:off x="581025" y="5153025"/>
          <a:ext cx="522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153025"/>
                        <a:ext cx="522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Line 18"/>
          <p:cNvSpPr>
            <a:spLocks noChangeShapeType="1"/>
          </p:cNvSpPr>
          <p:nvPr/>
        </p:nvSpPr>
        <p:spPr bwMode="auto">
          <a:xfrm flipH="1">
            <a:off x="1009650" y="5335590"/>
            <a:ext cx="6937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0" name="Line 19"/>
          <p:cNvSpPr>
            <a:spLocks noChangeShapeType="1"/>
          </p:cNvSpPr>
          <p:nvPr/>
        </p:nvSpPr>
        <p:spPr bwMode="auto">
          <a:xfrm flipH="1">
            <a:off x="1450976" y="5387977"/>
            <a:ext cx="341313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1" name="Line 20"/>
          <p:cNvSpPr>
            <a:spLocks noChangeShapeType="1"/>
          </p:cNvSpPr>
          <p:nvPr/>
        </p:nvSpPr>
        <p:spPr bwMode="auto">
          <a:xfrm>
            <a:off x="1930401" y="5419725"/>
            <a:ext cx="90488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2" name="Line 21"/>
          <p:cNvSpPr>
            <a:spLocks noChangeShapeType="1"/>
          </p:cNvSpPr>
          <p:nvPr/>
        </p:nvSpPr>
        <p:spPr bwMode="auto">
          <a:xfrm flipH="1">
            <a:off x="3352800" y="5378452"/>
            <a:ext cx="4318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3" name="Line 22"/>
          <p:cNvSpPr>
            <a:spLocks noChangeShapeType="1"/>
          </p:cNvSpPr>
          <p:nvPr/>
        </p:nvSpPr>
        <p:spPr bwMode="auto">
          <a:xfrm flipH="1">
            <a:off x="3709989" y="5399090"/>
            <a:ext cx="15875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4" name="Line 23"/>
          <p:cNvSpPr>
            <a:spLocks noChangeShapeType="1"/>
          </p:cNvSpPr>
          <p:nvPr/>
        </p:nvSpPr>
        <p:spPr bwMode="auto">
          <a:xfrm>
            <a:off x="4057650" y="5335588"/>
            <a:ext cx="287338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5" name="Line 24"/>
          <p:cNvSpPr>
            <a:spLocks noChangeShapeType="1"/>
          </p:cNvSpPr>
          <p:nvPr/>
        </p:nvSpPr>
        <p:spPr bwMode="auto">
          <a:xfrm flipH="1">
            <a:off x="5516564" y="5419727"/>
            <a:ext cx="5365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6" name="Line 25"/>
          <p:cNvSpPr>
            <a:spLocks noChangeShapeType="1"/>
          </p:cNvSpPr>
          <p:nvPr/>
        </p:nvSpPr>
        <p:spPr bwMode="auto">
          <a:xfrm flipH="1">
            <a:off x="6089651" y="5387975"/>
            <a:ext cx="14288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7" name="Line 26"/>
          <p:cNvSpPr>
            <a:spLocks noChangeShapeType="1"/>
          </p:cNvSpPr>
          <p:nvPr/>
        </p:nvSpPr>
        <p:spPr bwMode="auto">
          <a:xfrm>
            <a:off x="6232525" y="5302252"/>
            <a:ext cx="64135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8" name="Line 33"/>
          <p:cNvSpPr>
            <a:spLocks noChangeShapeType="1"/>
          </p:cNvSpPr>
          <p:nvPr/>
        </p:nvSpPr>
        <p:spPr bwMode="auto">
          <a:xfrm flipH="1">
            <a:off x="1919289" y="3992565"/>
            <a:ext cx="208280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39" name="Line 34"/>
          <p:cNvSpPr>
            <a:spLocks noChangeShapeType="1"/>
          </p:cNvSpPr>
          <p:nvPr/>
        </p:nvSpPr>
        <p:spPr bwMode="auto">
          <a:xfrm>
            <a:off x="3997325" y="3981450"/>
            <a:ext cx="0" cy="123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0" name="Line 35"/>
          <p:cNvSpPr>
            <a:spLocks noChangeShapeType="1"/>
          </p:cNvSpPr>
          <p:nvPr/>
        </p:nvSpPr>
        <p:spPr bwMode="auto">
          <a:xfrm flipH="1" flipV="1">
            <a:off x="4176713" y="3927477"/>
            <a:ext cx="1873250" cy="136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541" name="Text Box 36"/>
          <p:cNvSpPr txBox="1">
            <a:spLocks noChangeArrowheads="1"/>
          </p:cNvSpPr>
          <p:nvPr/>
        </p:nvSpPr>
        <p:spPr bwMode="auto">
          <a:xfrm>
            <a:off x="2120900" y="5113338"/>
            <a:ext cx="579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hub</a:t>
            </a:r>
          </a:p>
        </p:txBody>
      </p:sp>
      <p:sp>
        <p:nvSpPr>
          <p:cNvPr id="64542" name="Text Box 37"/>
          <p:cNvSpPr txBox="1">
            <a:spLocks noChangeArrowheads="1"/>
          </p:cNvSpPr>
          <p:nvPr/>
        </p:nvSpPr>
        <p:spPr bwMode="auto">
          <a:xfrm>
            <a:off x="4176713" y="5122863"/>
            <a:ext cx="574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hub</a:t>
            </a:r>
          </a:p>
        </p:txBody>
      </p:sp>
      <p:sp>
        <p:nvSpPr>
          <p:cNvPr id="64543" name="Text Box 38"/>
          <p:cNvSpPr txBox="1">
            <a:spLocks noChangeArrowheads="1"/>
          </p:cNvSpPr>
          <p:nvPr/>
        </p:nvSpPr>
        <p:spPr bwMode="auto">
          <a:xfrm>
            <a:off x="6265863" y="4983163"/>
            <a:ext cx="574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hub</a:t>
            </a:r>
          </a:p>
        </p:txBody>
      </p:sp>
      <p:sp>
        <p:nvSpPr>
          <p:cNvPr id="64544" name="Text Box 39"/>
          <p:cNvSpPr txBox="1">
            <a:spLocks noChangeArrowheads="1"/>
          </p:cNvSpPr>
          <p:nvPr/>
        </p:nvSpPr>
        <p:spPr bwMode="auto">
          <a:xfrm>
            <a:off x="4330700" y="3651251"/>
            <a:ext cx="574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itchFamily="66" charset="0"/>
              </a:rPr>
              <a:t>hub</a:t>
            </a:r>
          </a:p>
        </p:txBody>
      </p:sp>
      <p:sp>
        <p:nvSpPr>
          <p:cNvPr id="64545" name="Rectangle 40"/>
          <p:cNvSpPr>
            <a:spLocks noChangeArrowheads="1"/>
          </p:cNvSpPr>
          <p:nvPr/>
        </p:nvSpPr>
        <p:spPr bwMode="auto">
          <a:xfrm>
            <a:off x="3795713" y="3944938"/>
            <a:ext cx="361950" cy="746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solidFill>
                  <a:schemeClr val="tx2">
                    <a:satMod val="130000"/>
                  </a:schemeClr>
                </a:solidFill>
              </a:rPr>
              <a:t>Switch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925513" y="1231902"/>
            <a:ext cx="7772400" cy="4422775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switch</a:t>
            </a:r>
            <a:r>
              <a:rPr lang="en-US" altLang="en-US" dirty="0"/>
              <a:t> is the </a:t>
            </a:r>
            <a:r>
              <a:rPr lang="en-US" altLang="en-US" dirty="0">
                <a:solidFill>
                  <a:srgbClr val="0070C0"/>
                </a:solidFill>
              </a:rPr>
              <a:t>repeating device </a:t>
            </a:r>
            <a:r>
              <a:rPr lang="en-US" altLang="en-US" dirty="0"/>
              <a:t>of the </a:t>
            </a:r>
            <a:r>
              <a:rPr lang="en-US" altLang="en-US" b="1" dirty="0">
                <a:solidFill>
                  <a:srgbClr val="0070C0"/>
                </a:solidFill>
              </a:rPr>
              <a:t>datalink layer </a:t>
            </a:r>
          </a:p>
          <a:p>
            <a:pPr lvl="1" eaLnBrk="1" hangingPunct="1"/>
            <a:r>
              <a:rPr lang="en-US" altLang="en-US" dirty="0"/>
              <a:t>Store and forward Ethernet frames</a:t>
            </a:r>
          </a:p>
          <a:p>
            <a:pPr lvl="1" eaLnBrk="1" hangingPunct="1"/>
            <a:r>
              <a:rPr lang="en-US" altLang="en-US" dirty="0"/>
              <a:t>Check the frame header and select frame for forwarding based on the MAC target address</a:t>
            </a:r>
          </a:p>
          <a:p>
            <a:pPr lvl="1" eaLnBrk="1" hangingPunct="1"/>
            <a:r>
              <a:rPr lang="en-US" altLang="en-US" dirty="0"/>
              <a:t>When the frame is forwarded on the segment, it uses CSMA/CD to access the segment</a:t>
            </a:r>
          </a:p>
          <a:p>
            <a:pPr lvl="1" eaLnBrk="1" hangingPunct="1"/>
            <a:r>
              <a:rPr lang="en-US" altLang="en-US" dirty="0"/>
              <a:t>Transparent: Hosts don’t know the existence of the switch</a:t>
            </a:r>
            <a:endParaRPr lang="en-US" altLang="en-US" sz="2000" dirty="0"/>
          </a:p>
          <a:p>
            <a:pPr lvl="1"/>
            <a:r>
              <a:rPr lang="en-US" altLang="en-US" dirty="0"/>
              <a:t>plug-and-play: Switch does not require pre-configuration</a:t>
            </a:r>
            <a:endParaRPr lang="en-US" altLang="en-US" sz="2000" dirty="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latin typeface="Arial" pitchFamily="34" charset="0"/>
              </a:rPr>
              <a:t>1-</a:t>
            </a:r>
            <a:fld id="{16F7379F-CC10-4398-8A32-C0177012560C}" type="slidenum">
              <a:rPr lang="en-US" altLang="en-US" sz="1400" smtClean="0">
                <a:latin typeface="Arial" pitchFamily="34" charset="0"/>
              </a:rPr>
              <a:pPr/>
              <a:t>69</a:t>
            </a:fld>
            <a:endParaRPr lang="en-US" altLang="en-US" sz="14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2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TDMA: time division multiple access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access to channel in "rounds"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each station gets fixed length slot (length = packet transmission 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example: 6-station LAN, 1,3,4 have packets to send, slots 2,5,6 idle 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7634260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2">
                    <a:satMod val="130000"/>
                  </a:schemeClr>
                </a:solidFill>
              </a:rPr>
              <a:t>Forwarding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>
                <a:latin typeface="Arial" pitchFamily="34" charset="0"/>
              </a:rPr>
              <a:t>1-</a:t>
            </a:r>
            <a:fld id="{46B67495-CDD7-4CC4-BE59-F6CADD579BB6}" type="slidenum">
              <a:rPr lang="en-US" altLang="en-US" sz="1400" smtClean="0">
                <a:latin typeface="Arial" pitchFamily="34" charset="0"/>
              </a:rPr>
              <a:pPr/>
              <a:t>70</a:t>
            </a:fld>
            <a:endParaRPr lang="en-US" altLang="en-US" sz="1400">
              <a:latin typeface="Arial" pitchFamily="34" charset="0"/>
            </a:endParaRP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739775" y="5194301"/>
            <a:ext cx="7712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dirty="0">
                <a:latin typeface="Arial" pitchFamily="34" charset="0"/>
              </a:rPr>
              <a:t>How to determine which frame to be forwarded to LAN segment?  Similar to the routing problem...</a:t>
            </a:r>
          </a:p>
        </p:txBody>
      </p:sp>
      <p:grpSp>
        <p:nvGrpSpPr>
          <p:cNvPr id="66565" name="Group 55"/>
          <p:cNvGrpSpPr>
            <a:grpSpLocks/>
          </p:cNvGrpSpPr>
          <p:nvPr/>
        </p:nvGrpSpPr>
        <p:grpSpPr bwMode="auto">
          <a:xfrm>
            <a:off x="649373" y="1488762"/>
            <a:ext cx="7173912" cy="3317875"/>
            <a:chOff x="431" y="650"/>
            <a:chExt cx="4519" cy="2090"/>
          </a:xfrm>
        </p:grpSpPr>
        <p:sp>
          <p:nvSpPr>
            <p:cNvPr id="66569" name="Rectangle 7"/>
            <p:cNvSpPr>
              <a:spLocks noChangeArrowheads="1"/>
            </p:cNvSpPr>
            <p:nvPr/>
          </p:nvSpPr>
          <p:spPr bwMode="auto">
            <a:xfrm>
              <a:off x="2543" y="1914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graphicFrame>
          <p:nvGraphicFramePr>
            <p:cNvPr id="66570" name="Object 8"/>
            <p:cNvGraphicFramePr>
              <a:graphicFrameLocks noChangeAspect="1"/>
            </p:cNvGraphicFramePr>
            <p:nvPr/>
          </p:nvGraphicFramePr>
          <p:xfrm>
            <a:off x="771" y="2177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2177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1" name="Object 9"/>
            <p:cNvGraphicFramePr>
              <a:graphicFrameLocks noChangeAspect="1"/>
            </p:cNvGraphicFramePr>
            <p:nvPr/>
          </p:nvGraphicFramePr>
          <p:xfrm>
            <a:off x="2866" y="218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6" y="2188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Object 10"/>
            <p:cNvGraphicFramePr>
              <a:graphicFrameLocks noChangeAspect="1"/>
            </p:cNvGraphicFramePr>
            <p:nvPr/>
          </p:nvGraphicFramePr>
          <p:xfrm>
            <a:off x="3496" y="2150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2150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3" name="Object 11"/>
            <p:cNvGraphicFramePr>
              <a:graphicFrameLocks noChangeAspect="1"/>
            </p:cNvGraphicFramePr>
            <p:nvPr/>
          </p:nvGraphicFramePr>
          <p:xfrm>
            <a:off x="1282" y="219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198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Rectangle 24"/>
            <p:cNvSpPr>
              <a:spLocks noChangeArrowheads="1"/>
            </p:cNvSpPr>
            <p:nvPr/>
          </p:nvSpPr>
          <p:spPr bwMode="auto">
            <a:xfrm>
              <a:off x="3969" y="1921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66575" name="Rectangle 25"/>
            <p:cNvSpPr>
              <a:spLocks noChangeArrowheads="1"/>
            </p:cNvSpPr>
            <p:nvPr/>
          </p:nvSpPr>
          <p:spPr bwMode="auto">
            <a:xfrm>
              <a:off x="1154" y="1912"/>
              <a:ext cx="224" cy="5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Times New Roman" pitchFamily="18" charset="0"/>
              </a:endParaRPr>
            </a:p>
          </p:txBody>
        </p:sp>
        <p:graphicFrame>
          <p:nvGraphicFramePr>
            <p:cNvPr id="66576" name="Object 26"/>
            <p:cNvGraphicFramePr>
              <a:graphicFrameLocks noChangeAspect="1"/>
            </p:cNvGraphicFramePr>
            <p:nvPr/>
          </p:nvGraphicFramePr>
          <p:xfrm>
            <a:off x="2011" y="2061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1" y="2061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Object 27"/>
            <p:cNvGraphicFramePr>
              <a:graphicFrameLocks noChangeAspect="1"/>
            </p:cNvGraphicFramePr>
            <p:nvPr/>
          </p:nvGraphicFramePr>
          <p:xfrm>
            <a:off x="2350" y="2458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2458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Object 28"/>
            <p:cNvGraphicFramePr>
              <a:graphicFrameLocks noChangeAspect="1"/>
            </p:cNvGraphicFramePr>
            <p:nvPr/>
          </p:nvGraphicFramePr>
          <p:xfrm>
            <a:off x="4627" y="2035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" y="2035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9" name="Object 29"/>
            <p:cNvGraphicFramePr>
              <a:graphicFrameLocks noChangeAspect="1"/>
            </p:cNvGraphicFramePr>
            <p:nvPr/>
          </p:nvGraphicFramePr>
          <p:xfrm>
            <a:off x="4043" y="2342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2342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0" name="Object 30"/>
            <p:cNvGraphicFramePr>
              <a:graphicFrameLocks noChangeAspect="1"/>
            </p:cNvGraphicFramePr>
            <p:nvPr/>
          </p:nvGraphicFramePr>
          <p:xfrm>
            <a:off x="431" y="1779"/>
            <a:ext cx="32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79"/>
                          <a:ext cx="32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1" name="Line 31"/>
            <p:cNvSpPr>
              <a:spLocks noChangeShapeType="1"/>
            </p:cNvSpPr>
            <p:nvPr/>
          </p:nvSpPr>
          <p:spPr bwMode="auto">
            <a:xfrm flipH="1">
              <a:off x="722" y="1915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2" name="Line 32"/>
            <p:cNvSpPr>
              <a:spLocks noChangeShapeType="1"/>
            </p:cNvSpPr>
            <p:nvPr/>
          </p:nvSpPr>
          <p:spPr bwMode="auto">
            <a:xfrm flipH="1">
              <a:off x="1022" y="1955"/>
              <a:ext cx="21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3" name="Line 33"/>
            <p:cNvSpPr>
              <a:spLocks noChangeShapeType="1"/>
            </p:cNvSpPr>
            <p:nvPr/>
          </p:nvSpPr>
          <p:spPr bwMode="auto">
            <a:xfrm>
              <a:off x="1347" y="1979"/>
              <a:ext cx="5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4" name="Line 34"/>
            <p:cNvSpPr>
              <a:spLocks noChangeShapeType="1"/>
            </p:cNvSpPr>
            <p:nvPr/>
          </p:nvSpPr>
          <p:spPr bwMode="auto">
            <a:xfrm flipH="1">
              <a:off x="2312" y="1947"/>
              <a:ext cx="26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5" name="Line 36"/>
            <p:cNvSpPr>
              <a:spLocks noChangeShapeType="1"/>
            </p:cNvSpPr>
            <p:nvPr/>
          </p:nvSpPr>
          <p:spPr bwMode="auto">
            <a:xfrm flipH="1">
              <a:off x="2555" y="1963"/>
              <a:ext cx="98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6" name="Line 37"/>
            <p:cNvSpPr>
              <a:spLocks noChangeShapeType="1"/>
            </p:cNvSpPr>
            <p:nvPr/>
          </p:nvSpPr>
          <p:spPr bwMode="auto">
            <a:xfrm>
              <a:off x="2791" y="1915"/>
              <a:ext cx="178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7" name="Line 38"/>
            <p:cNvSpPr>
              <a:spLocks noChangeShapeType="1"/>
            </p:cNvSpPr>
            <p:nvPr/>
          </p:nvSpPr>
          <p:spPr bwMode="auto">
            <a:xfrm flipH="1">
              <a:off x="3781" y="1979"/>
              <a:ext cx="332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8" name="Line 39"/>
            <p:cNvSpPr>
              <a:spLocks noChangeShapeType="1"/>
            </p:cNvSpPr>
            <p:nvPr/>
          </p:nvSpPr>
          <p:spPr bwMode="auto">
            <a:xfrm flipH="1">
              <a:off x="4170" y="1955"/>
              <a:ext cx="8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89" name="Line 40"/>
            <p:cNvSpPr>
              <a:spLocks noChangeShapeType="1"/>
            </p:cNvSpPr>
            <p:nvPr/>
          </p:nvSpPr>
          <p:spPr bwMode="auto">
            <a:xfrm>
              <a:off x="4267" y="1890"/>
              <a:ext cx="39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6590" name="Group 41"/>
            <p:cNvGrpSpPr>
              <a:grpSpLocks/>
            </p:cNvGrpSpPr>
            <p:nvPr/>
          </p:nvGrpSpPr>
          <p:grpSpPr bwMode="auto">
            <a:xfrm>
              <a:off x="2583" y="698"/>
              <a:ext cx="288" cy="209"/>
              <a:chOff x="620" y="1640"/>
              <a:chExt cx="288" cy="209"/>
            </a:xfrm>
          </p:grpSpPr>
          <p:sp>
            <p:nvSpPr>
              <p:cNvPr id="66598" name="Line 42"/>
              <p:cNvSpPr>
                <a:spLocks noChangeShapeType="1"/>
              </p:cNvSpPr>
              <p:nvPr/>
            </p:nvSpPr>
            <p:spPr bwMode="auto">
              <a:xfrm>
                <a:off x="908" y="1640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599" name="Rectangle 43"/>
              <p:cNvSpPr>
                <a:spLocks noChangeArrowheads="1"/>
              </p:cNvSpPr>
              <p:nvPr/>
            </p:nvSpPr>
            <p:spPr bwMode="auto">
              <a:xfrm>
                <a:off x="620" y="1784"/>
                <a:ext cx="267" cy="65"/>
              </a:xfrm>
              <a:prstGeom prst="rect">
                <a:avLst/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l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"/>
                  <a:defRPr sz="2400">
                    <a:solidFill>
                      <a:schemeClr val="tx1"/>
                    </a:solidFill>
                    <a:latin typeface="Century Schoolbook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/>
                  <a:buChar char=""/>
                  <a:defRPr sz="2100">
                    <a:solidFill>
                      <a:schemeClr val="tx1"/>
                    </a:solidFill>
                    <a:latin typeface="Century Schoolbook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E0752F"/>
                  </a:buClr>
                  <a:buSzPct val="60000"/>
                  <a:buFont typeface="Wingdings" pitchFamily="2" charset="2"/>
                  <a:buChar char=""/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EC3AE"/>
                  </a:buClr>
                  <a:buSzPct val="60000"/>
                  <a:buFont typeface="Wingdings" pitchFamily="2" charset="2"/>
                  <a:buChar char=""/>
                  <a:defRPr>
                    <a:solidFill>
                      <a:schemeClr val="tx1"/>
                    </a:solidFill>
                    <a:latin typeface="Century Schoolbook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BDCAE9"/>
                  </a:buClr>
                  <a:buSzPct val="68000"/>
                  <a:buFont typeface="Wingdings 2"/>
                  <a:buChar char=""/>
                  <a:defRPr sz="1600">
                    <a:solidFill>
                      <a:schemeClr val="tx1"/>
                    </a:solidFill>
                    <a:latin typeface="Century Schoolbook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latin typeface="Times New Roman" pitchFamily="18" charset="0"/>
                </a:endParaRPr>
              </a:p>
            </p:txBody>
          </p:sp>
          <p:grpSp>
            <p:nvGrpSpPr>
              <p:cNvPr id="66600" name="Group 44"/>
              <p:cNvGrpSpPr>
                <a:grpSpLocks/>
              </p:cNvGrpSpPr>
              <p:nvPr/>
            </p:nvGrpSpPr>
            <p:grpSpPr bwMode="auto">
              <a:xfrm>
                <a:off x="764" y="1688"/>
                <a:ext cx="109" cy="91"/>
                <a:chOff x="576" y="3456"/>
                <a:chExt cx="288" cy="240"/>
              </a:xfrm>
            </p:grpSpPr>
            <p:sp>
              <p:nvSpPr>
                <p:cNvPr id="66601" name="Line 45"/>
                <p:cNvSpPr>
                  <a:spLocks noChangeShapeType="1"/>
                </p:cNvSpPr>
                <p:nvPr/>
              </p:nvSpPr>
              <p:spPr bwMode="auto">
                <a:xfrm>
                  <a:off x="624" y="3456"/>
                  <a:ext cx="192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60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576" y="3456"/>
                  <a:ext cx="288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6591" name="Line 47"/>
            <p:cNvSpPr>
              <a:spLocks noChangeShapeType="1"/>
            </p:cNvSpPr>
            <p:nvPr/>
          </p:nvSpPr>
          <p:spPr bwMode="auto">
            <a:xfrm flipH="1">
              <a:off x="1339" y="909"/>
              <a:ext cx="1290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2" name="Line 48"/>
            <p:cNvSpPr>
              <a:spLocks noChangeShapeType="1"/>
            </p:cNvSpPr>
            <p:nvPr/>
          </p:nvSpPr>
          <p:spPr bwMode="auto">
            <a:xfrm>
              <a:off x="2750" y="901"/>
              <a:ext cx="0" cy="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3" name="Line 50"/>
            <p:cNvSpPr>
              <a:spLocks noChangeShapeType="1"/>
            </p:cNvSpPr>
            <p:nvPr/>
          </p:nvSpPr>
          <p:spPr bwMode="auto">
            <a:xfrm flipH="1" flipV="1">
              <a:off x="2872" y="860"/>
              <a:ext cx="1160" cy="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94" name="Text Box 51"/>
            <p:cNvSpPr txBox="1">
              <a:spLocks noChangeArrowheads="1"/>
            </p:cNvSpPr>
            <p:nvPr/>
          </p:nvSpPr>
          <p:spPr bwMode="auto">
            <a:xfrm>
              <a:off x="1476" y="1749"/>
              <a:ext cx="3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hub</a:t>
              </a:r>
            </a:p>
          </p:txBody>
        </p:sp>
        <p:sp>
          <p:nvSpPr>
            <p:cNvPr id="66595" name="Text Box 52"/>
            <p:cNvSpPr txBox="1">
              <a:spLocks noChangeArrowheads="1"/>
            </p:cNvSpPr>
            <p:nvPr/>
          </p:nvSpPr>
          <p:spPr bwMode="auto">
            <a:xfrm>
              <a:off x="2871" y="1753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hub</a:t>
              </a:r>
            </a:p>
          </p:txBody>
        </p:sp>
        <p:sp>
          <p:nvSpPr>
            <p:cNvPr id="66596" name="Text Box 53"/>
            <p:cNvSpPr txBox="1">
              <a:spLocks noChangeArrowheads="1"/>
            </p:cNvSpPr>
            <p:nvPr/>
          </p:nvSpPr>
          <p:spPr bwMode="auto">
            <a:xfrm>
              <a:off x="4290" y="1648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hub</a:t>
              </a:r>
            </a:p>
          </p:txBody>
        </p:sp>
        <p:sp>
          <p:nvSpPr>
            <p:cNvPr id="66597" name="Text Box 54"/>
            <p:cNvSpPr txBox="1">
              <a:spLocks noChangeArrowheads="1"/>
            </p:cNvSpPr>
            <p:nvPr/>
          </p:nvSpPr>
          <p:spPr bwMode="auto">
            <a:xfrm>
              <a:off x="2976" y="650"/>
              <a:ext cx="5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"/>
                <a:defRPr sz="2400">
                  <a:solidFill>
                    <a:schemeClr val="tx1"/>
                  </a:solidFill>
                  <a:latin typeface="Century Schoolbook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/>
                <a:buChar char=""/>
                <a:defRPr sz="2100">
                  <a:solidFill>
                    <a:schemeClr val="tx1"/>
                  </a:solidFill>
                  <a:latin typeface="Century Schoolbook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0752F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EC3AE"/>
                </a:buClr>
                <a:buSzPct val="60000"/>
                <a:buFont typeface="Wingdings" pitchFamily="2" charset="2"/>
                <a:buChar char=""/>
                <a:defRPr>
                  <a:solidFill>
                    <a:schemeClr val="tx1"/>
                  </a:solidFill>
                  <a:latin typeface="Century Schoolbook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DCAE9"/>
                </a:buClr>
                <a:buSzPct val="68000"/>
                <a:buFont typeface="Wingdings 2"/>
                <a:buChar char=""/>
                <a:defRPr sz="1600">
                  <a:solidFill>
                    <a:schemeClr val="tx1"/>
                  </a:solidFill>
                  <a:latin typeface="Century Schoolbook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itchFamily="34" charset="0"/>
                </a:rPr>
                <a:t>switch</a:t>
              </a:r>
            </a:p>
          </p:txBody>
        </p:sp>
      </p:grpSp>
      <p:sp>
        <p:nvSpPr>
          <p:cNvPr id="66566" name="Text Box 56"/>
          <p:cNvSpPr txBox="1">
            <a:spLocks noChangeArrowheads="1"/>
          </p:cNvSpPr>
          <p:nvPr/>
        </p:nvSpPr>
        <p:spPr bwMode="auto">
          <a:xfrm>
            <a:off x="3746500" y="135413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itchFamily="34" charset="0"/>
              </a:rPr>
              <a:t>1</a:t>
            </a:r>
          </a:p>
        </p:txBody>
      </p:sp>
      <p:sp>
        <p:nvSpPr>
          <p:cNvPr id="66567" name="Text Box 57"/>
          <p:cNvSpPr txBox="1">
            <a:spLocks noChangeArrowheads="1"/>
          </p:cNvSpPr>
          <p:nvPr/>
        </p:nvSpPr>
        <p:spPr bwMode="auto">
          <a:xfrm>
            <a:off x="4079876" y="16764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itchFamily="34" charset="0"/>
              </a:rPr>
              <a:t>2</a:t>
            </a:r>
          </a:p>
        </p:txBody>
      </p:sp>
      <p:sp>
        <p:nvSpPr>
          <p:cNvPr id="66568" name="Text Box 58"/>
          <p:cNvSpPr txBox="1">
            <a:spLocks noChangeArrowheads="1"/>
          </p:cNvSpPr>
          <p:nvPr/>
        </p:nvSpPr>
        <p:spPr bwMode="auto">
          <a:xfrm>
            <a:off x="4545013" y="16129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itchFamily="2" charset="2"/>
              <a:buChar char=""/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06754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5-</a:t>
            </a:r>
            <a:fld id="{02891CD2-21F4-41F5-AED7-E2D0CBFE8856}" type="slidenum">
              <a:rPr lang="en-US" altLang="en-US" sz="1200" i="0">
                <a:latin typeface="Arial" pitchFamily="34" charset="0"/>
              </a:rPr>
              <a:pPr/>
              <a:t>71</a:t>
            </a:fld>
            <a:endParaRPr lang="en-US" altLang="en-US" sz="1200" i="0">
              <a:latin typeface="Arial" pitchFamily="34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CC0000"/>
                </a:solidFill>
              </a:rPr>
              <a:t>link-layer device: takes an </a:t>
            </a:r>
            <a:r>
              <a:rPr lang="en-US" altLang="en-US" i="1" dirty="0">
                <a:solidFill>
                  <a:srgbClr val="CC0000"/>
                </a:solidFill>
              </a:rPr>
              <a:t>active</a:t>
            </a:r>
            <a:r>
              <a:rPr lang="en-US" altLang="en-US" dirty="0">
                <a:solidFill>
                  <a:srgbClr val="CC0000"/>
                </a:solidFill>
              </a:rPr>
              <a:t> role</a:t>
            </a:r>
          </a:p>
          <a:p>
            <a:pPr lvl="1"/>
            <a:r>
              <a:rPr lang="en-US" altLang="en-US" sz="2800" dirty="0"/>
              <a:t>store, forward Ethernet frames</a:t>
            </a:r>
          </a:p>
          <a:p>
            <a:pPr lvl="1"/>
            <a:r>
              <a:rPr lang="en-US" altLang="en-US" sz="2800" dirty="0"/>
              <a:t>examine incoming frame</a:t>
            </a:r>
            <a:r>
              <a:rPr lang="ja-JP" altLang="en-US" sz="2800" dirty="0"/>
              <a:t>’</a:t>
            </a:r>
            <a:r>
              <a:rPr lang="en-US" altLang="ja-JP" sz="2800" dirty="0"/>
              <a:t>s MAC address, </a:t>
            </a:r>
            <a:r>
              <a:rPr lang="en-US" altLang="ja-JP" sz="2800" dirty="0">
                <a:solidFill>
                  <a:srgbClr val="CC0000"/>
                </a:solidFill>
              </a:rPr>
              <a:t>selectively</a:t>
            </a:r>
            <a:r>
              <a:rPr lang="en-US" altLang="ja-JP" sz="2800" dirty="0"/>
              <a:t> forward  frame to one-or-more outgoing links when frame is to be forwarded on segment, uses CSMA/CD to access segment</a:t>
            </a:r>
          </a:p>
          <a:p>
            <a:r>
              <a:rPr lang="en-US" altLang="en-US" i="1" dirty="0">
                <a:solidFill>
                  <a:srgbClr val="CC0000"/>
                </a:solidFill>
              </a:rPr>
              <a:t>transparent</a:t>
            </a:r>
          </a:p>
          <a:p>
            <a:pPr lvl="1"/>
            <a:r>
              <a:rPr lang="en-US" altLang="en-US" sz="2800" dirty="0"/>
              <a:t>hosts are unaware of presence of switches</a:t>
            </a:r>
          </a:p>
          <a:p>
            <a:r>
              <a:rPr lang="en-US" altLang="en-US" i="1" dirty="0">
                <a:solidFill>
                  <a:srgbClr val="CC0000"/>
                </a:solidFill>
              </a:rPr>
              <a:t>plug-and-play, self-learning</a:t>
            </a:r>
          </a:p>
          <a:p>
            <a:pPr lvl="1"/>
            <a:r>
              <a:rPr lang="en-US" altLang="en-US" sz="2800" dirty="0"/>
              <a:t>switches do not need to be configured</a:t>
            </a:r>
          </a:p>
          <a:p>
            <a:endParaRPr lang="en-US" altLang="en-US" sz="2400" dirty="0"/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0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5-</a:t>
            </a:r>
            <a:fld id="{6C28A1BB-A590-419E-8827-13A24E32D799}" type="slidenum">
              <a:rPr lang="en-US" altLang="en-US" sz="1200" i="0">
                <a:latin typeface="Arial" pitchFamily="34" charset="0"/>
              </a:rPr>
              <a:pPr/>
              <a:t>72</a:t>
            </a:fld>
            <a:endParaRPr lang="en-US" altLang="en-US" sz="1200" i="0">
              <a:latin typeface="Arial" pitchFamily="34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Switch: </a:t>
            </a:r>
            <a:r>
              <a:rPr lang="en-US" sz="3600" i="1">
                <a:ea typeface="ＭＳ Ｐゴシック" charset="0"/>
                <a:cs typeface="+mj-cs"/>
              </a:rPr>
              <a:t>multiple</a:t>
            </a:r>
            <a:r>
              <a:rPr lang="en-US" sz="3600">
                <a:ea typeface="ＭＳ Ｐゴシック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hosts have dedicated, direct connection to switch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switches buffer packets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Ethernet protocol used on </a:t>
            </a:r>
            <a:r>
              <a:rPr lang="en-US" altLang="en-US" sz="2400" i="1"/>
              <a:t>each</a:t>
            </a:r>
            <a:r>
              <a:rPr lang="en-US" altLang="en-US" sz="2400"/>
              <a:t> incoming link, but no collisions; full duplex</a:t>
            </a:r>
          </a:p>
          <a:p>
            <a:pPr lvl="1"/>
            <a:r>
              <a:rPr lang="en-US" altLang="en-US"/>
              <a:t>each link is its own collision domain</a:t>
            </a:r>
          </a:p>
          <a:p>
            <a:pPr>
              <a:lnSpc>
                <a:spcPct val="90000"/>
              </a:lnSpc>
            </a:pPr>
            <a:r>
              <a:rPr lang="en-US" altLang="en-US" sz="2400" i="1">
                <a:solidFill>
                  <a:srgbClr val="CC0000"/>
                </a:solidFill>
              </a:rPr>
              <a:t>switching: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A-to-A</a:t>
            </a:r>
            <a:r>
              <a:rPr lang="ja-JP" altLang="en-US" sz="2400"/>
              <a:t>’</a:t>
            </a:r>
            <a:r>
              <a:rPr lang="en-US" altLang="ja-JP" sz="2400"/>
              <a:t> and B-to-B</a:t>
            </a:r>
            <a:r>
              <a:rPr lang="ja-JP" altLang="en-US" sz="2400"/>
              <a:t>’</a:t>
            </a:r>
            <a:r>
              <a:rPr lang="en-US" altLang="ja-JP" sz="2400"/>
              <a:t> can transmit simultaneously, without collisions </a:t>
            </a:r>
            <a:endParaRPr lang="en-US" altLang="en-US" sz="2400"/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>
                  <a:latin typeface="Arial" charset="0"/>
                  <a:cs typeface="Arial" charset="0"/>
                </a:rPr>
                <a:t>)</a:t>
              </a:r>
              <a:r>
                <a:rPr lang="en-US" i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1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Link Layer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5-</a:t>
            </a:r>
            <a:fld id="{48C8671D-5654-4D07-9812-068990D30389}" type="slidenum">
              <a:rPr lang="en-US" altLang="en-US" sz="1200" i="0">
                <a:latin typeface="Arial" pitchFamily="34" charset="0"/>
              </a:rPr>
              <a:pPr/>
              <a:t>73</a:t>
            </a:fld>
            <a:endParaRPr lang="en-US" altLang="en-US" sz="1200" i="0">
              <a:latin typeface="Arial" pitchFamily="34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pitchFamily="2" charset="2"/>
              <a:buNone/>
            </a:pPr>
            <a:r>
              <a:rPr lang="en-US" altLang="en-US" i="1" u="sng">
                <a:solidFill>
                  <a:srgbClr val="CC0000"/>
                </a:solidFill>
              </a:rPr>
              <a:t>Q:</a:t>
            </a:r>
            <a:r>
              <a:rPr lang="en-US" altLang="en-US">
                <a:solidFill>
                  <a:srgbClr val="CC0000"/>
                </a:solidFill>
              </a:rPr>
              <a:t> </a:t>
            </a:r>
            <a:r>
              <a:rPr lang="en-US" altLang="en-US"/>
              <a:t>how does switch know A</a:t>
            </a:r>
            <a:r>
              <a:rPr lang="ja-JP" altLang="en-US"/>
              <a:t>’</a:t>
            </a:r>
            <a:r>
              <a:rPr lang="en-US" altLang="ja-JP"/>
              <a:t> reachable via interface 4, B</a:t>
            </a:r>
            <a:r>
              <a:rPr lang="ja-JP" altLang="en-US"/>
              <a:t>’</a:t>
            </a:r>
            <a:r>
              <a:rPr lang="en-US" altLang="ja-JP"/>
              <a:t> reachable via interface 5?</a:t>
            </a:r>
            <a:endParaRPr lang="en-US" altLang="en-US"/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>
                  <a:latin typeface="Arial" charset="0"/>
                  <a:cs typeface="Arial" charset="0"/>
                </a:rPr>
                <a:t>(</a:t>
              </a: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>
                  <a:latin typeface="Arial" charset="0"/>
                  <a:cs typeface="Arial" charset="0"/>
                </a:rPr>
                <a:t>)</a:t>
              </a:r>
              <a:r>
                <a:rPr lang="en-US" i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pitchFamily="66" charset="0"/>
                    <a:ea typeface="MS PGothic" pitchFamily="34" charset="-128"/>
                  </a:defRPr>
                </a:lvl9pPr>
              </a:lstStyle>
              <a:p>
                <a:r>
                  <a:rPr lang="en-US" altLang="en-US" sz="1800" i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ja-JP" altLang="en-US" sz="1800" i="0">
                    <a:latin typeface="Arial" pitchFamily="34" charset="0"/>
                    <a:cs typeface="Arial" pitchFamily="34" charset="0"/>
                  </a:rPr>
                  <a:t>’</a:t>
                </a:r>
                <a:endParaRPr lang="en-US" altLang="en-US" sz="1800" i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en-US" u="sng" dirty="0">
                <a:solidFill>
                  <a:srgbClr val="CC0000"/>
                </a:solidFill>
              </a:rPr>
              <a:t>A:</a:t>
            </a:r>
            <a:r>
              <a:rPr lang="en-US" dirty="0">
                <a:solidFill>
                  <a:srgbClr val="CC0000"/>
                </a:solidFill>
              </a:rPr>
              <a:t>  </a:t>
            </a:r>
            <a:r>
              <a:rPr lang="en-US" dirty="0"/>
              <a:t>each switch has a </a:t>
            </a:r>
            <a:r>
              <a:rPr lang="en-US" dirty="0">
                <a:solidFill>
                  <a:srgbClr val="CC0000"/>
                </a:solidFill>
              </a:rPr>
              <a:t>switch table,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(MAC address of host, interface to reach host,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looks like a routing table!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>
                <a:solidFill>
                  <a:srgbClr val="CC0000"/>
                </a:solidFill>
              </a:rPr>
              <a:t>Q: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how are entries created, maintained in switch table?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something like a routing protocol?</a:t>
            </a:r>
          </a:p>
        </p:txBody>
      </p:sp>
    </p:spTree>
    <p:extLst>
      <p:ext uri="{BB962C8B-B14F-4D97-AF65-F5344CB8AC3E}">
        <p14:creationId xmlns:p14="http://schemas.microsoft.com/office/powerpoint/2010/main" val="6033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D139CF09-0D04-4DEF-8893-C8DF1CEC2F6C}" type="slidenum"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pPr/>
              <a:t>74</a:t>
            </a:fld>
            <a:endParaRPr lang="en-US" alt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r>
              <a:rPr lang="en-US" altLang="en-US" sz="2400" dirty="0"/>
              <a:t>switch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CC0000"/>
                </a:solidFill>
              </a:rPr>
              <a:t>learns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400" dirty="0"/>
              <a:t>which hosts can be reached through which interfaces</a:t>
            </a:r>
          </a:p>
          <a:p>
            <a:pPr lvl="1"/>
            <a:r>
              <a:rPr lang="en-US" altLang="en-US" dirty="0"/>
              <a:t>when frame received, switch </a:t>
            </a:r>
            <a:r>
              <a:rPr lang="ja-JP" altLang="en-US" dirty="0"/>
              <a:t>“</a:t>
            </a:r>
            <a:r>
              <a:rPr lang="en-US" altLang="ja-JP" dirty="0"/>
              <a:t>learns</a:t>
            </a:r>
            <a:r>
              <a:rPr lang="ja-JP" altLang="en-US" dirty="0"/>
              <a:t>”</a:t>
            </a:r>
            <a:r>
              <a:rPr lang="en-US" altLang="ja-JP" dirty="0"/>
              <a:t>  location of sender: incoming LAN segment</a:t>
            </a:r>
          </a:p>
          <a:p>
            <a:pPr lvl="1"/>
            <a:r>
              <a:rPr lang="en-US" altLang="en-US" dirty="0"/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8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AA2F6371-719F-4B51-8A12-9AD8B48B1854}" type="slidenum"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pPr/>
              <a:t>75</a:t>
            </a:fld>
            <a:endParaRPr lang="en-US" alt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when  frame received at switch:</a:t>
            </a:r>
            <a:br>
              <a:rPr lang="en-US" dirty="0">
                <a:ea typeface="ＭＳ Ｐゴシック" charset="0"/>
                <a:cs typeface="+mn-cs"/>
              </a:rPr>
            </a:br>
            <a:endParaRPr lang="en-US" dirty="0">
              <a:ea typeface="ＭＳ Ｐゴシック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entry found for destination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ea typeface="ＭＳ Ｐゴシック" charset="0"/>
              </a:rPr>
              <a:t>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destination on segment from which frame arrived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 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then</a:t>
            </a:r>
            <a:r>
              <a:rPr lang="en-US" dirty="0">
                <a:ea typeface="ＭＳ Ｐゴシック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dirty="0">
                <a:ea typeface="ＭＳ Ｐゴシック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ea typeface="ＭＳ Ｐゴシック" charset="0"/>
              </a:rPr>
              <a:t>   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else</a:t>
            </a:r>
            <a:r>
              <a:rPr lang="en-US" dirty="0">
                <a:ea typeface="ＭＳ Ｐゴシック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9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lang="ja-JP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53975205-D9F2-4995-8BBA-BA57726BB8F0}" type="slidenum"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pPr/>
              <a:t>76</a:t>
            </a:fld>
            <a:endParaRPr lang="en-US" alt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Dest: A</a:t>
              </a:r>
              <a:r>
                <a:rPr lang="ja-JP" altLang="en-US" sz="16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600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 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frame destination, A’, location unknown:</a:t>
            </a:r>
            <a:endParaRPr lang="en-US" altLang="en-US" i="1" dirty="0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033435" y="1775509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’</a:t>
              </a:r>
              <a:r>
                <a:rPr lang="en-US" altLang="ja-JP" sz="1800" i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A</a:t>
              </a:r>
              <a:endParaRPr lang="en-US" altLang="en-US" sz="18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ea typeface="ＭＳ Ｐゴシック" charset="0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ja-JP" altLang="en-US" sz="18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’</a:t>
              </a:r>
              <a:endParaRPr lang="en-US" altLang="en-US" sz="1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58813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00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0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Link Layer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t>5-</a:t>
            </a:r>
            <a:fld id="{5F89E0AC-3D0D-44B6-A450-E2A6EE6A048D}" type="slidenum">
              <a:rPr lang="en-US" altLang="en-US" sz="1200" i="0">
                <a:solidFill>
                  <a:srgbClr val="000000"/>
                </a:solidFill>
                <a:latin typeface="Arial" pitchFamily="34" charset="0"/>
              </a:rPr>
              <a:pPr/>
              <a:t>77</a:t>
            </a:fld>
            <a:endParaRPr lang="en-US" altLang="en-US" sz="1200" i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  <a:cs typeface="+mn-cs"/>
              </a:rPr>
              <a:t>both are store-and-forward: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routers: </a:t>
            </a:r>
            <a:r>
              <a:rPr lang="en-US" sz="2400" dirty="0">
                <a:ea typeface="ＭＳ Ｐゴシック" charset="0"/>
                <a:cs typeface="+mn-cs"/>
              </a:rPr>
              <a:t>network-layer devices (examine network-layer headers)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switches</a:t>
            </a:r>
            <a:r>
              <a:rPr lang="en-US" sz="2400" i="1" dirty="0">
                <a:ea typeface="ＭＳ Ｐゴシック" charset="0"/>
                <a:cs typeface="+mn-cs"/>
              </a:rPr>
              <a:t>: </a:t>
            </a:r>
            <a:r>
              <a:rPr lang="en-US" sz="2400" dirty="0">
                <a:ea typeface="ＭＳ Ｐゴシック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charset="0"/>
                <a:cs typeface="+mn-cs"/>
              </a:rPr>
              <a:t>both have forwarding tables: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routers: </a:t>
            </a:r>
            <a:r>
              <a:rPr lang="en-US" sz="2400" dirty="0">
                <a:ea typeface="ＭＳ Ｐゴシック" charset="0"/>
                <a:cs typeface="+mn-cs"/>
              </a:rPr>
              <a:t>compute tables using routing algorithms, IP addresses</a:t>
            </a:r>
          </a:p>
          <a:p>
            <a:pPr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switches: </a:t>
            </a:r>
            <a:r>
              <a:rPr lang="en-US" sz="2400" dirty="0">
                <a:ea typeface="ＭＳ Ｐゴシック" charset="0"/>
                <a:cs typeface="+mn-cs"/>
              </a:rPr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 b="1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6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400" i="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9235" name="Group 1108"/>
          <p:cNvGrpSpPr>
            <a:grpSpLocks/>
          </p:cNvGrpSpPr>
          <p:nvPr/>
        </p:nvGrpSpPr>
        <p:grpSpPr bwMode="auto">
          <a:xfrm>
            <a:off x="5881688" y="3852863"/>
            <a:ext cx="812800" cy="360362"/>
            <a:chOff x="2356" y="1300"/>
            <a:chExt cx="555" cy="194"/>
          </a:xfrm>
        </p:grpSpPr>
        <p:sp>
          <p:nvSpPr>
            <p:cNvPr id="1792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pPr algn="ctr"/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endParaRPr lang="en-US" altLang="en-US" i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9240" name="Group 1112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9243" name="Freeform 111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244" name="Freeform 111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22" name="Line 1115"/>
            <p:cNvSpPr>
              <a:spLocks noChangeShapeType="1"/>
            </p:cNvSpPr>
            <p:nvPr/>
          </p:nvSpPr>
          <p:spPr bwMode="auto">
            <a:xfrm>
              <a:off x="2357" y="136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723" name="Line 1116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station assigned fixed frequency band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unused transmission time in frequency bands go idle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example: 6-station LAN, 1,3,4 have packet to send, frequency bands 2,5,6 idle 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753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4.1 Allocation problem for a broadcast channel</a:t>
            </a:r>
          </a:p>
          <a:p>
            <a:pPr marL="0" indent="0">
              <a:buNone/>
            </a:pPr>
            <a:r>
              <a:rPr lang="en-US" dirty="0"/>
              <a:t>	- Multiple access problem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4.2. Control access protocols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Slotted ALOHA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CSMA (CD/CA)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Collision-free</a:t>
            </a:r>
          </a:p>
          <a:p>
            <a:pPr marL="0" indent="0">
              <a:buNone/>
            </a:pPr>
            <a:r>
              <a:rPr lang="en-US" dirty="0"/>
              <a:t>4.3. LAN technologies 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LAN MAC Address &amp; ARP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Ethernet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Wi-Fi 802.11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 </a:t>
            </a:r>
            <a:r>
              <a:rPr lang="en-US" dirty="0" err="1"/>
              <a:t>WiMax</a:t>
            </a:r>
            <a:r>
              <a:rPr lang="en-US" dirty="0"/>
              <a:t> 802.16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Bluetooth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4G</a:t>
            </a:r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 err="1"/>
              <a:t>IoT</a:t>
            </a:r>
            <a:endParaRPr lang="en-US" dirty="0"/>
          </a:p>
          <a:p>
            <a:pPr lvl="1">
              <a:buFont typeface="Gill Sans MT" panose="020B0502020104020203" pitchFamily="34" charset="0"/>
              <a:buChar char="–"/>
            </a:pPr>
            <a:r>
              <a:rPr lang="en-US" dirty="0"/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3165897641"/>
      </p:ext>
    </p:extLst>
  </p:cSld>
  <p:clrMapOvr>
    <a:masterClrMapping/>
  </p:clrMapOvr>
</p:sld>
</file>

<file path=ppt/theme/theme1.xml><?xml version="1.0" encoding="utf-8"?>
<a:theme xmlns:a="http://schemas.openxmlformats.org/drawingml/2006/main" name="vku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vku_theme</Template>
  <TotalTime>1273</TotalTime>
  <Words>4564</Words>
  <Application>Microsoft Office PowerPoint</Application>
  <PresentationFormat>On-screen Show (4:3)</PresentationFormat>
  <Paragraphs>1069</Paragraphs>
  <Slides>77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ＭＳ Ｐゴシック</vt:lpstr>
      <vt:lpstr>ＭＳ Ｐゴシック</vt:lpstr>
      <vt:lpstr>Arial</vt:lpstr>
      <vt:lpstr>Calibri</vt:lpstr>
      <vt:lpstr>Comic Sans MS</vt:lpstr>
      <vt:lpstr>Gill Sans MT</vt:lpstr>
      <vt:lpstr>MS Mincho</vt:lpstr>
      <vt:lpstr>Tahoma</vt:lpstr>
      <vt:lpstr>Times New Roman</vt:lpstr>
      <vt:lpstr>Wingdings</vt:lpstr>
      <vt:lpstr>vku_theme</vt:lpstr>
      <vt:lpstr>Clip</vt:lpstr>
      <vt:lpstr>Medium Access Control (MAC) LAYER</vt:lpstr>
      <vt:lpstr>Chapter 4: outline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Chapter 4: outline</vt:lpstr>
      <vt:lpstr>Random access protocols</vt:lpstr>
      <vt:lpstr>Pure (unslotted) ALOHA</vt:lpstr>
      <vt:lpstr>Slotted ALOHA</vt:lpstr>
      <vt:lpstr>Slotted ALOHA</vt:lpstr>
      <vt:lpstr>CSMA (carrier sense multiple access)</vt:lpstr>
      <vt:lpstr>CSMA collisions</vt:lpstr>
      <vt:lpstr>CSMA/CD (collision detection)</vt:lpstr>
      <vt:lpstr>CSMA/CD (collision detection)</vt:lpstr>
      <vt:lpstr>PowerPoint Presentation</vt:lpstr>
      <vt:lpstr>PowerPoint Presentation</vt:lpstr>
      <vt:lpstr>“Taking turns” MAC protocols</vt:lpstr>
      <vt:lpstr>“Taking turns” MAC protocols</vt:lpstr>
      <vt:lpstr>“Taking turns” MAC protocols</vt:lpstr>
      <vt:lpstr>PowerPoint Presentation</vt:lpstr>
      <vt:lpstr>PowerPoint Presentation</vt:lpstr>
      <vt:lpstr> Summary of MAC protocols</vt:lpstr>
      <vt:lpstr>Exercise</vt:lpstr>
      <vt:lpstr>Chapter 4: outline</vt:lpstr>
      <vt:lpstr>MAC addresses and ARP</vt:lpstr>
      <vt:lpstr>MAC addresses and ARP</vt:lpstr>
      <vt:lpstr>MAC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Chapter 4: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Ethernet (IEEE 802.3)</vt:lpstr>
      <vt:lpstr>Ethernet: CSMA/CD with  Binary Exponential Backoff</vt:lpstr>
      <vt:lpstr>Efficiency of Ethernet at 10 Mbps with 512-bit slot times</vt:lpstr>
      <vt:lpstr>Switched Ethernet (1)</vt:lpstr>
      <vt:lpstr>Switched Ethernet (2)</vt:lpstr>
      <vt:lpstr>Fast Ethernet</vt:lpstr>
      <vt:lpstr>Gigabit Ethernet</vt:lpstr>
      <vt:lpstr>10 Gigabit Ethernet</vt:lpstr>
      <vt:lpstr>Ethernet benefits</vt:lpstr>
      <vt:lpstr>Wireless LAN 802.11</vt:lpstr>
      <vt:lpstr>802.11 Architecture and Protocol Stack (1)</vt:lpstr>
      <vt:lpstr>802.11 Architecture and Protocol Stack (2)</vt:lpstr>
      <vt:lpstr>802.11 Protocol Stack</vt:lpstr>
      <vt:lpstr>802.11b PHY Layer</vt:lpstr>
      <vt:lpstr>802.11a, g, n PHY Layer</vt:lpstr>
      <vt:lpstr>The 802.11 MAC Sublayer Protocol</vt:lpstr>
      <vt:lpstr>Collision Avoidance mechanism</vt:lpstr>
      <vt:lpstr>CSMA/CA</vt:lpstr>
      <vt:lpstr>Power management</vt:lpstr>
      <vt:lpstr>Interframe timing for QoS purposes</vt:lpstr>
      <vt:lpstr>802.11 Frame Structure</vt:lpstr>
      <vt:lpstr>Hub</vt:lpstr>
      <vt:lpstr>Connecting to hub</vt:lpstr>
      <vt:lpstr>Switch</vt:lpstr>
      <vt:lpstr>Forwarding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Switches vs. routers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the son</dc:creator>
  <cp:lastModifiedBy>Windows User</cp:lastModifiedBy>
  <cp:revision>117</cp:revision>
  <dcterms:created xsi:type="dcterms:W3CDTF">2021-08-09T10:07:43Z</dcterms:created>
  <dcterms:modified xsi:type="dcterms:W3CDTF">2024-03-22T09:19:22Z</dcterms:modified>
</cp:coreProperties>
</file>