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61" r:id="rId11"/>
    <p:sldId id="270" r:id="rId12"/>
    <p:sldId id="265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3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B"/>
    <a:srgbClr val="4FA226"/>
    <a:srgbClr val="B23333"/>
    <a:srgbClr val="AB5858"/>
    <a:srgbClr val="A14343"/>
    <a:srgbClr val="ED4545"/>
    <a:srgbClr val="99CC33"/>
    <a:srgbClr val="3CCF31"/>
    <a:srgbClr val="78A028"/>
    <a:srgbClr val="70B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ERB</a:t>
          </a:r>
        </a:p>
        <a:p>
          <a:r>
            <a:rPr lang="it-IT" dirty="0" smtClean="0"/>
            <a:t>HTML, </a:t>
          </a:r>
          <a:r>
            <a:rPr lang="it-IT" dirty="0" err="1" smtClean="0"/>
            <a:t>Sass</a:t>
          </a:r>
          <a:r>
            <a:rPr lang="it-IT" dirty="0" smtClean="0"/>
            <a:t>, JavaScript, </a:t>
          </a:r>
          <a:r>
            <a:rPr lang="it-IT" dirty="0" err="1" smtClean="0"/>
            <a:t>JQuery</a:t>
          </a:r>
          <a:r>
            <a:rPr lang="it-IT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Thymeleaf</a:t>
          </a:r>
          <a:endParaRPr lang="it-IT" dirty="0" smtClean="0"/>
        </a:p>
        <a:p>
          <a:r>
            <a:rPr lang="it-IT" dirty="0" smtClean="0"/>
            <a:t>HTML, CSS, …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Razor</a:t>
          </a:r>
          <a:endParaRPr lang="it-IT" dirty="0" smtClean="0"/>
        </a:p>
        <a:p>
          <a:r>
            <a:rPr lang="it-IT" dirty="0" smtClean="0"/>
            <a:t>HTML, </a:t>
          </a:r>
          <a:r>
            <a:rPr lang="it-IT" dirty="0" err="1" smtClean="0"/>
            <a:t>Sass</a:t>
          </a:r>
          <a:r>
            <a:rPr lang="it-IT" dirty="0" smtClean="0"/>
            <a:t>, …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Convention over </a:t>
          </a:r>
          <a:r>
            <a:rPr lang="it-IT" dirty="0" err="1" smtClean="0"/>
            <a:t>Configuration</a:t>
          </a:r>
          <a:endParaRPr lang="it-IT" dirty="0" smtClean="0"/>
        </a:p>
        <a:p>
          <a:r>
            <a:rPr lang="it-IT" dirty="0" err="1" smtClean="0"/>
            <a:t>Helpers</a:t>
          </a:r>
          <a:endParaRPr lang="it-IT" dirty="0" smtClean="0"/>
        </a:p>
        <a:p>
          <a:r>
            <a:rPr lang="it-IT" dirty="0" err="1" smtClean="0"/>
            <a:t>Filter</a:t>
          </a:r>
          <a:endParaRPr lang="it-IT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«</a:t>
          </a:r>
          <a:r>
            <a:rPr lang="it-IT" dirty="0" err="1" smtClean="0"/>
            <a:t>Configuration</a:t>
          </a:r>
          <a:r>
            <a:rPr lang="it-IT" dirty="0" smtClean="0"/>
            <a:t> over </a:t>
          </a:r>
          <a:r>
            <a:rPr lang="it-IT" dirty="0" err="1" smtClean="0"/>
            <a:t>Configuration</a:t>
          </a:r>
          <a:r>
            <a:rPr lang="it-IT" dirty="0" smtClean="0"/>
            <a:t>»</a:t>
          </a:r>
        </a:p>
        <a:p>
          <a:r>
            <a:rPr lang="it-IT" dirty="0" smtClean="0"/>
            <a:t>Service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Convention &amp; </a:t>
          </a:r>
          <a:r>
            <a:rPr lang="it-IT" dirty="0" err="1" smtClean="0"/>
            <a:t>Configuration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RubyMine</a:t>
          </a:r>
          <a:endParaRPr lang="it-IT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Eclipse</a:t>
          </a:r>
          <a:r>
            <a:rPr lang="it-IT" dirty="0" smtClean="0"/>
            <a:t> Luna + Spring </a:t>
          </a:r>
          <a:r>
            <a:rPr lang="it-IT" dirty="0" err="1" smtClean="0"/>
            <a:t>Tool</a:t>
          </a:r>
          <a:r>
            <a:rPr lang="it-IT" dirty="0" smtClean="0"/>
            <a:t> Suite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Visual Studio 2013 Ultimate Ed.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/>
      <dgm:spPr/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/>
      <dgm:spPr/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/>
      <dgm:spPr/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/>
      <dgm:spPr/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/>
      <dgm:spPr/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/>
      <dgm:spPr/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/>
      <dgm:spPr/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/>
      <dgm:spPr/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/>
      <dgm:spPr/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</dgm:pt>
    <dgm:pt modelId="{180908C7-BEE4-4F09-9D4E-DE602BA01834}" type="pres">
      <dgm:prSet presAssocID="{C7897C54-F800-44B8-B2E0-E3F6280CA0C8}" presName="linNode" presStyleCnt="0"/>
      <dgm:spPr/>
    </dgm:pt>
    <dgm:pt modelId="{F11A811D-BF03-46F9-903E-86A9AAAF8A3D}" type="pres">
      <dgm:prSet presAssocID="{C7897C54-F800-44B8-B2E0-E3F6280CA0C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</dgm:pt>
    <dgm:pt modelId="{70E1AE9D-A729-45FD-A9AF-BA05702B8525}" type="pres">
      <dgm:prSet presAssocID="{8874BCF8-81F5-4A6B-B3C3-5FDED006647A}" presName="sp" presStyleCnt="0"/>
      <dgm:spPr/>
    </dgm:pt>
    <dgm:pt modelId="{0B6032FF-CB46-499C-BAD7-61F4111F427F}" type="pres">
      <dgm:prSet presAssocID="{EAE98432-45EF-49FC-84CF-CAFF81DB5CD7}" presName="linNode" presStyleCnt="0"/>
      <dgm:spPr/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</dgm:pt>
    <dgm:pt modelId="{18F276F7-7329-41EE-9862-7D1207B3BD8B}" type="pres">
      <dgm:prSet presAssocID="{0F152F44-1198-43AC-86E7-8E96A8CB883F}" presName="linNode" presStyleCnt="0"/>
      <dgm:spPr/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82372E9-5AA5-4FD6-9726-8F7A03DE974F}" type="presOf" srcId="{60C267EA-503E-40EE-A033-A0D69762F4DE}" destId="{3DCABB5E-815A-4018-894D-BB2152A05B74}" srcOrd="0" destOrd="1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A8509B04-2146-4093-952C-B45A98B5261A}" srcId="{EAE98432-45EF-49FC-84CF-CAFF81DB5CD7}" destId="{5CA24573-BC92-4A10-A1B3-2B7F5A92872F}" srcOrd="1" destOrd="0" parTransId="{59C34C33-CF9C-4B06-993D-E9167933D4A6}" sibTransId="{AE0EC781-1BB0-4A1D-BEF1-E22640B4A60A}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8B8C56C6-02E8-4B27-975C-B8C808A6B68F}" type="presOf" srcId="{BC491DEC-2DE0-4650-8339-783DCFD8374B}" destId="{84E8FD5B-F47E-455E-849A-EF1F394AFB08}" srcOrd="0" destOrd="1" presId="urn:microsoft.com/office/officeart/2005/8/layout/vList5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DD126B35-DDAF-4A09-98E6-EAAAA1F0C85E}" srcId="{0F152F44-1198-43AC-86E7-8E96A8CB883F}" destId="{60C267EA-503E-40EE-A033-A0D69762F4DE}" srcOrd="1" destOrd="0" parTransId="{C1103FC2-D532-4D8D-9065-6C47D17A2331}" sibTransId="{A3B6FC1C-ECE9-4880-9A67-B011E171FB83}"/>
    <dgm:cxn modelId="{E521E888-6BF8-47D0-91A9-8DDF6A1AFBE2}" srcId="{C7897C54-F800-44B8-B2E0-E3F6280CA0C8}" destId="{BC491DEC-2DE0-4650-8339-783DCFD8374B}" srcOrd="1" destOrd="0" parTransId="{4ADB86D3-83DC-4CFA-9509-46BE32E09462}" sibTransId="{1AB16834-9CDF-434C-9DE7-82B4383238F5}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BEAC364D-7BE1-44AB-8350-521CDA18CE36}" type="presOf" srcId="{5CA24573-BC92-4A10-A1B3-2B7F5A92872F}" destId="{84047048-3489-45FD-AD42-23C8F293A5F6}" srcOrd="0" destOrd="1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>
          <a:noFill/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25400">
          <a:solidFill>
            <a:srgbClr val="B23333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25400"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Selenium</a:t>
          </a:r>
          <a:r>
            <a:rPr lang="it-IT" dirty="0" smtClean="0"/>
            <a:t> Java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25400">
          <a:solidFill>
            <a:srgbClr val="B23333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>
          <a:noFill/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err="1" smtClean="0"/>
            <a:t>PhantomJS</a:t>
          </a:r>
          <a:r>
            <a:rPr lang="it-IT" dirty="0" smtClean="0"/>
            <a:t>’ Driver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25400">
          <a:solidFill>
            <a:srgbClr val="B23333">
              <a:alpha val="90000"/>
            </a:srgbClr>
          </a:solidFill>
        </a:ln>
      </dgm:spPr>
      <dgm:t>
        <a:bodyPr/>
        <a:lstStyle/>
        <a:p>
          <a:r>
            <a:rPr lang="it-IT" dirty="0" smtClean="0"/>
            <a:t>Poltergeist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smtClean="0"/>
            <a:t>Nativo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Ghost</a:t>
          </a:r>
          <a:r>
            <a:rPr lang="it-IT" dirty="0" smtClean="0"/>
            <a:t> Driver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8C3FBAF2-361F-4A01-B3F0-26DDC4939391}" type="presOf" srcId="{68B53E48-986C-41BA-B23A-346AD8398B0A}" destId="{8A9EE0B1-FECF-45E2-A1AD-E15FF30DA4D7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57A949C7-7DD1-42CE-8455-4004A36DAC23}" type="presOf" srcId="{3845991D-A732-46C7-A6D5-AE3BCF7F68A9}" destId="{1EA30F96-72A7-4796-9932-46B98EEA3F23}" srcOrd="1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8C495A71-AEFC-4116-84BB-4AAE726A2E67}" type="presOf" srcId="{54C605E6-D99F-4B07-AF61-492E5AEB7EBC}" destId="{20A5544F-F7CA-4A17-A4C0-1EBAE0A5050C}" srcOrd="0" destOrd="0" presId="urn:microsoft.com/office/officeart/2005/8/layout/process4"/>
    <dgm:cxn modelId="{7CADD925-E589-4E96-AC24-2F95B3A68CA8}" type="presOf" srcId="{E947A4B8-7938-4322-AED1-1A41D1347B66}" destId="{BBDAF390-725F-4269-A40B-34C18BB3AFFC}" srcOrd="0" destOrd="0" presId="urn:microsoft.com/office/officeart/2005/8/layout/process4"/>
    <dgm:cxn modelId="{D750B782-AAAA-4ED6-9F63-52543D8BDDC0}" type="presOf" srcId="{3845991D-A732-46C7-A6D5-AE3BCF7F68A9}" destId="{D41FF3EB-7790-4A25-84E3-F88A5D9CF464}" srcOrd="0" destOrd="0" presId="urn:microsoft.com/office/officeart/2005/8/layout/process4"/>
    <dgm:cxn modelId="{2016E77B-28A4-4592-A5D4-41A1774CFD31}" type="presOf" srcId="{68B53E48-986C-41BA-B23A-346AD8398B0A}" destId="{60416D04-39CC-4776-A889-E2362D7EA31D}" srcOrd="1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12B35BAE-D3B0-4741-9788-1B1D4DB566A7}" type="presOf" srcId="{7B06B76E-B0CA-4321-9239-AD72C2C4C742}" destId="{C073383B-0A00-42A3-9829-F4F71E2A2DB8}" srcOrd="0" destOrd="0" presId="urn:microsoft.com/office/officeart/2005/8/layout/process4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928CA4EE-2A4F-4CB7-B8E3-AC9FE3E8C401}" type="presOf" srcId="{3E3BEF03-2DBC-4943-B1E2-F24F98CDDB48}" destId="{1127738B-00CC-49E2-9424-AFF2BC6B8BFE}" srcOrd="0" destOrd="0" presId="urn:microsoft.com/office/officeart/2005/8/layout/process4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FB71849C-60B4-4496-BA38-F233DB4AA1DB}" type="presParOf" srcId="{AF698AA4-1516-4993-8603-32221BD03F0E}" destId="{7450B4AE-7EE0-4865-9B41-177050A479AD}" srcOrd="0" destOrd="0" presId="urn:microsoft.com/office/officeart/2005/8/layout/process4"/>
    <dgm:cxn modelId="{544FB581-DCBD-4B6F-AC30-E66EE329E8C3}" type="presParOf" srcId="{7450B4AE-7EE0-4865-9B41-177050A479AD}" destId="{8A9EE0B1-FECF-45E2-A1AD-E15FF30DA4D7}" srcOrd="0" destOrd="0" presId="urn:microsoft.com/office/officeart/2005/8/layout/process4"/>
    <dgm:cxn modelId="{BB68FBD9-C40D-41E3-BB7A-801DBA5283D2}" type="presParOf" srcId="{7450B4AE-7EE0-4865-9B41-177050A479AD}" destId="{60416D04-39CC-4776-A889-E2362D7EA31D}" srcOrd="1" destOrd="0" presId="urn:microsoft.com/office/officeart/2005/8/layout/process4"/>
    <dgm:cxn modelId="{09D321D7-192F-4620-AB3B-BD45DF715564}" type="presParOf" srcId="{7450B4AE-7EE0-4865-9B41-177050A479AD}" destId="{0728668A-FC17-44CA-9939-0521539E0558}" srcOrd="2" destOrd="0" presId="urn:microsoft.com/office/officeart/2005/8/layout/process4"/>
    <dgm:cxn modelId="{CA6464A9-349B-4828-B8DE-DD25C05DD6E7}" type="presParOf" srcId="{0728668A-FC17-44CA-9939-0521539E0558}" destId="{1127738B-00CC-49E2-9424-AFF2BC6B8BFE}" srcOrd="0" destOrd="0" presId="urn:microsoft.com/office/officeart/2005/8/layout/process4"/>
    <dgm:cxn modelId="{56BE5D97-B101-4BCC-8568-3B5FD6E6E12E}" type="presParOf" srcId="{0728668A-FC17-44CA-9939-0521539E0558}" destId="{20A5544F-F7CA-4A17-A4C0-1EBAE0A5050C}" srcOrd="1" destOrd="0" presId="urn:microsoft.com/office/officeart/2005/8/layout/process4"/>
    <dgm:cxn modelId="{0429C206-3663-4BB0-81B6-45E68DDAB673}" type="presParOf" srcId="{0728668A-FC17-44CA-9939-0521539E0558}" destId="{BBDAF390-725F-4269-A40B-34C18BB3AFFC}" srcOrd="2" destOrd="0" presId="urn:microsoft.com/office/officeart/2005/8/layout/process4"/>
    <dgm:cxn modelId="{295CB0DD-592D-48A5-8636-520D6A9D3A81}" type="presParOf" srcId="{AF698AA4-1516-4993-8603-32221BD03F0E}" destId="{135054A9-8944-4A70-80C0-73F080B097A8}" srcOrd="1" destOrd="0" presId="urn:microsoft.com/office/officeart/2005/8/layout/process4"/>
    <dgm:cxn modelId="{D90EB31A-79D5-4DAC-91AC-5909AC68F016}" type="presParOf" srcId="{AF698AA4-1516-4993-8603-32221BD03F0E}" destId="{E5C60BBC-E031-4211-BBC2-09C78C6B321F}" srcOrd="2" destOrd="0" presId="urn:microsoft.com/office/officeart/2005/8/layout/process4"/>
    <dgm:cxn modelId="{B7399814-BC9D-4146-BAF3-EF0EFF0AB62C}" type="presParOf" srcId="{E5C60BBC-E031-4211-BBC2-09C78C6B321F}" destId="{D41FF3EB-7790-4A25-84E3-F88A5D9CF464}" srcOrd="0" destOrd="0" presId="urn:microsoft.com/office/officeart/2005/8/layout/process4"/>
    <dgm:cxn modelId="{D780AD8F-3EA5-4E9C-8873-C622834DA19B}" type="presParOf" srcId="{E5C60BBC-E031-4211-BBC2-09C78C6B321F}" destId="{1EA30F96-72A7-4796-9932-46B98EEA3F23}" srcOrd="1" destOrd="0" presId="urn:microsoft.com/office/officeart/2005/8/layout/process4"/>
    <dgm:cxn modelId="{2DA45281-EBA9-4114-8208-F20B66FC5547}" type="presParOf" srcId="{E5C60BBC-E031-4211-BBC2-09C78C6B321F}" destId="{FCD856B6-4340-4092-BE22-A3FC906EEAAC}" srcOrd="2" destOrd="0" presId="urn:microsoft.com/office/officeart/2005/8/layout/process4"/>
    <dgm:cxn modelId="{4D6037A9-DAFE-4506-ACE6-305AFC1BF56C}" type="presParOf" srcId="{FCD856B6-4340-4092-BE22-A3FC906EEAAC}" destId="{C073383B-0A00-42A3-9829-F4F71E2A2DB8}" srcOrd="0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1305057" y="2323"/>
          <a:ext cx="3972763" cy="12175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87630" rIns="163576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err="1" smtClean="0"/>
            <a:t>RBlog</a:t>
          </a:r>
          <a:endParaRPr lang="it-IT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err="1" smtClean="0"/>
            <a:t>RoR</a:t>
          </a:r>
          <a:endParaRPr lang="it-I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Ruby</a:t>
          </a:r>
          <a:endParaRPr lang="it-IT" sz="1800" kern="1200" dirty="0"/>
        </a:p>
      </dsp:txBody>
      <dsp:txXfrm rot="10800000">
        <a:off x="1609456" y="2323"/>
        <a:ext cx="3668364" cy="1217598"/>
      </dsp:txXfrm>
    </dsp:sp>
    <dsp:sp modelId="{571377F1-AD0E-4705-9DC8-0792E2A611AE}">
      <dsp:nvSpPr>
        <dsp:cNvPr id="0" name=""/>
        <dsp:cNvSpPr/>
      </dsp:nvSpPr>
      <dsp:spPr>
        <a:xfrm>
          <a:off x="101170" y="59270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1305057" y="1583383"/>
          <a:ext cx="3972763" cy="12175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87630" rIns="163576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err="1" smtClean="0"/>
            <a:t>SBlog</a:t>
          </a:r>
          <a:endParaRPr lang="it-IT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Spring</a:t>
          </a:r>
          <a:endParaRPr lang="it-I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Java</a:t>
          </a:r>
          <a:endParaRPr lang="it-IT" sz="1800" kern="1200" dirty="0"/>
        </a:p>
      </dsp:txBody>
      <dsp:txXfrm rot="10800000">
        <a:off x="1609456" y="1583383"/>
        <a:ext cx="3668364" cy="1217598"/>
      </dsp:txXfrm>
    </dsp:sp>
    <dsp:sp modelId="{F514C2E4-0D35-4EDE-A2DF-A22ECE07DB4D}">
      <dsp:nvSpPr>
        <dsp:cNvPr id="0" name=""/>
        <dsp:cNvSpPr/>
      </dsp:nvSpPr>
      <dsp:spPr>
        <a:xfrm>
          <a:off x="101596" y="1583383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1305057" y="3164443"/>
          <a:ext cx="3972763" cy="12175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87630" rIns="163576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 err="1" smtClean="0"/>
            <a:t>CSBlog</a:t>
          </a:r>
          <a:endParaRPr lang="it-IT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ASP.NET MVC5</a:t>
          </a:r>
          <a:endParaRPr lang="it-I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dirty="0" smtClean="0"/>
            <a:t>C#</a:t>
          </a:r>
          <a:endParaRPr lang="it-IT" sz="1800" kern="1200" dirty="0"/>
        </a:p>
      </dsp:txBody>
      <dsp:txXfrm rot="10800000">
        <a:off x="1609456" y="3164443"/>
        <a:ext cx="3668364" cy="1217598"/>
      </dsp:txXfrm>
    </dsp:sp>
    <dsp:sp modelId="{D4A3ECC3-511D-460F-9ADD-2419E4FE86B0}">
      <dsp:nvSpPr>
        <dsp:cNvPr id="0" name=""/>
        <dsp:cNvSpPr/>
      </dsp:nvSpPr>
      <dsp:spPr>
        <a:xfrm>
          <a:off x="116109" y="3166766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Active Record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JPA + </a:t>
          </a:r>
          <a:r>
            <a:rPr lang="it-IT" sz="2200" kern="1200" dirty="0" err="1" smtClean="0"/>
            <a:t>EclipseLink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Microsoft Express SQL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EF6 + ADO.NET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LINQ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smtClean="0"/>
            <a:t>ERB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smtClean="0"/>
            <a:t>HTML, </a:t>
          </a:r>
          <a:r>
            <a:rPr lang="it-IT" sz="3200" kern="1200" dirty="0" err="1" smtClean="0"/>
            <a:t>Sass</a:t>
          </a:r>
          <a:r>
            <a:rPr lang="it-IT" sz="3200" kern="1200" dirty="0" smtClean="0"/>
            <a:t>, JavaScript, </a:t>
          </a:r>
          <a:r>
            <a:rPr lang="it-IT" sz="3200" kern="1200" dirty="0" err="1" smtClean="0"/>
            <a:t>JQuery</a:t>
          </a:r>
          <a:r>
            <a:rPr lang="it-IT" sz="3200" kern="1200" dirty="0" smtClean="0"/>
            <a:t>, AJAX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err="1" smtClean="0"/>
            <a:t>Thymeleaf</a:t>
          </a:r>
          <a:endParaRPr lang="it-IT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smtClean="0"/>
            <a:t>HTML, CSS, …</a:t>
          </a:r>
          <a:endParaRPr lang="it-IT" sz="3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err="1" smtClean="0"/>
            <a:t>Razor</a:t>
          </a:r>
          <a:endParaRPr lang="it-IT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smtClean="0"/>
            <a:t>HTML, </a:t>
          </a:r>
          <a:r>
            <a:rPr lang="it-IT" sz="3200" kern="1200" dirty="0" err="1" smtClean="0"/>
            <a:t>Sass</a:t>
          </a:r>
          <a:r>
            <a:rPr lang="it-IT" sz="3200" kern="1200" dirty="0" smtClean="0"/>
            <a:t>, …</a:t>
          </a:r>
          <a:endParaRPr lang="it-IT" sz="3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Helpers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Filter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«</a:t>
          </a:r>
          <a:r>
            <a:rPr lang="it-IT" sz="2200" kern="1200" dirty="0" err="1" smtClean="0"/>
            <a:t>Configuration</a:t>
          </a:r>
          <a:r>
            <a:rPr lang="it-IT" sz="2200" kern="1200" dirty="0" smtClean="0"/>
            <a:t> over </a:t>
          </a:r>
          <a:r>
            <a:rPr lang="it-IT" sz="2200" kern="1200" dirty="0" err="1" smtClean="0"/>
            <a:t>Configuration</a:t>
          </a:r>
          <a:r>
            <a:rPr lang="it-IT" sz="2200" kern="1200" dirty="0" smtClean="0"/>
            <a:t>»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Service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&amp; </a:t>
          </a:r>
          <a:r>
            <a:rPr lang="it-IT" sz="2200" kern="1200" dirty="0" err="1" smtClean="0"/>
            <a:t>Configuration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600" kern="1200" dirty="0" err="1" smtClean="0"/>
            <a:t>RubyMine</a:t>
          </a:r>
          <a:endParaRPr lang="it-IT" sz="46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600" kern="1200" dirty="0" err="1" smtClean="0"/>
            <a:t>Eclipse</a:t>
          </a:r>
          <a:r>
            <a:rPr lang="it-IT" sz="4600" kern="1200" dirty="0" smtClean="0"/>
            <a:t> Luna + Spring </a:t>
          </a:r>
          <a:r>
            <a:rPr lang="it-IT" sz="4600" kern="1200" dirty="0" err="1" smtClean="0"/>
            <a:t>Tool</a:t>
          </a:r>
          <a:r>
            <a:rPr lang="it-IT" sz="4600" kern="1200" dirty="0" smtClean="0"/>
            <a:t> Suite</a:t>
          </a:r>
          <a:endParaRPr lang="it-IT" sz="46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600" kern="1200" dirty="0" smtClean="0"/>
            <a:t>Visual Studio 2013 Ultimate Ed.</a:t>
          </a:r>
          <a:endParaRPr lang="it-IT" sz="46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6185954" y="-2471675"/>
          <a:ext cx="1121965" cy="63500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700" kern="1200" dirty="0" smtClean="0"/>
            <a:t>Gratuito</a:t>
          </a:r>
          <a:endParaRPr lang="it-IT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700" kern="1200" dirty="0" smtClean="0"/>
            <a:t>Preferibilmente Open Source</a:t>
          </a:r>
          <a:endParaRPr lang="it-IT" sz="2700" kern="1200" dirty="0"/>
        </a:p>
      </dsp:txBody>
      <dsp:txXfrm rot="-5400000">
        <a:off x="3571908" y="197141"/>
        <a:ext cx="6295288" cy="1012425"/>
      </dsp:txXfrm>
    </dsp:sp>
    <dsp:sp modelId="{F11A811D-BF03-46F9-903E-86A9AAAF8A3D}">
      <dsp:nvSpPr>
        <dsp:cNvPr id="0" name=""/>
        <dsp:cNvSpPr/>
      </dsp:nvSpPr>
      <dsp:spPr>
        <a:xfrm>
          <a:off x="0" y="2124"/>
          <a:ext cx="3571907" cy="1402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500" kern="1200" dirty="0" smtClean="0"/>
            <a:t>Prodotto</a:t>
          </a:r>
          <a:endParaRPr lang="it-IT" sz="5500" kern="1200" dirty="0"/>
        </a:p>
      </dsp:txBody>
      <dsp:txXfrm>
        <a:off x="68462" y="70586"/>
        <a:ext cx="3434983" cy="1265532"/>
      </dsp:txXfrm>
    </dsp:sp>
    <dsp:sp modelId="{84047048-3489-45FD-AD42-23C8F293A5F6}">
      <dsp:nvSpPr>
        <dsp:cNvPr id="0" name=""/>
        <dsp:cNvSpPr/>
      </dsp:nvSpPr>
      <dsp:spPr>
        <a:xfrm rot="5400000">
          <a:off x="6185954" y="-999096"/>
          <a:ext cx="1121965" cy="63500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700" kern="1200" dirty="0" smtClean="0"/>
            <a:t>Correntemente attivo ed in evoluzione</a:t>
          </a:r>
          <a:endParaRPr lang="it-IT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700" kern="1200" dirty="0" smtClean="0"/>
            <a:t>Al passo con i tempi e le nuove tecnologie</a:t>
          </a:r>
          <a:endParaRPr lang="it-IT" sz="2700" kern="1200" dirty="0"/>
        </a:p>
      </dsp:txBody>
      <dsp:txXfrm rot="-5400000">
        <a:off x="3571908" y="1669720"/>
        <a:ext cx="6295288" cy="1012425"/>
      </dsp:txXfrm>
    </dsp:sp>
    <dsp:sp modelId="{D5BA7D7F-A832-4CB0-971D-4F0DE6BF012E}">
      <dsp:nvSpPr>
        <dsp:cNvPr id="0" name=""/>
        <dsp:cNvSpPr/>
      </dsp:nvSpPr>
      <dsp:spPr>
        <a:xfrm>
          <a:off x="0" y="1474704"/>
          <a:ext cx="3571907" cy="1402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500" kern="1200" dirty="0" smtClean="0"/>
            <a:t>Sviluppo</a:t>
          </a:r>
          <a:endParaRPr lang="it-IT" sz="5500" kern="1200" dirty="0"/>
        </a:p>
      </dsp:txBody>
      <dsp:txXfrm>
        <a:off x="68462" y="1543166"/>
        <a:ext cx="3434983" cy="1265532"/>
      </dsp:txXfrm>
    </dsp:sp>
    <dsp:sp modelId="{3DCABB5E-815A-4018-894D-BB2152A05B74}">
      <dsp:nvSpPr>
        <dsp:cNvPr id="0" name=""/>
        <dsp:cNvSpPr/>
      </dsp:nvSpPr>
      <dsp:spPr>
        <a:xfrm rot="5400000">
          <a:off x="6185954" y="473483"/>
          <a:ext cx="1121965" cy="63500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700" kern="1200" dirty="0" smtClean="0"/>
            <a:t>Esistente ed attiva</a:t>
          </a:r>
          <a:endParaRPr lang="it-IT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700" kern="1200" dirty="0" smtClean="0"/>
            <a:t>Partecipe allo sviluppo</a:t>
          </a:r>
          <a:endParaRPr lang="it-IT" sz="2700" kern="1200" dirty="0"/>
        </a:p>
      </dsp:txBody>
      <dsp:txXfrm rot="-5400000">
        <a:off x="3571908" y="3142299"/>
        <a:ext cx="6295288" cy="1012425"/>
      </dsp:txXfrm>
    </dsp:sp>
    <dsp:sp modelId="{B6BE7333-28CC-4023-A7F5-52E95F94DCDE}">
      <dsp:nvSpPr>
        <dsp:cNvPr id="0" name=""/>
        <dsp:cNvSpPr/>
      </dsp:nvSpPr>
      <dsp:spPr>
        <a:xfrm>
          <a:off x="0" y="2947284"/>
          <a:ext cx="3571907" cy="1402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5500" kern="1200" dirty="0" smtClean="0"/>
            <a:t>Comunità</a:t>
          </a:r>
          <a:endParaRPr lang="it-IT" sz="5500" kern="1200" dirty="0"/>
        </a:p>
      </dsp:txBody>
      <dsp:txXfrm>
        <a:off x="68462" y="3015746"/>
        <a:ext cx="3434983" cy="12655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</a:t>
          </a:r>
          <a:r>
            <a:rPr lang="it-IT" sz="2000" kern="1200" dirty="0" err="1" smtClean="0"/>
            <a:t>Browsing</a:t>
          </a:r>
          <a:r>
            <a:rPr lang="it-IT" sz="2000" kern="1200" dirty="0" smtClean="0"/>
            <a:t> Automation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Capybara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Selenium</a:t>
          </a:r>
          <a:r>
            <a:rPr lang="it-IT" sz="2900" kern="1200" dirty="0" smtClean="0"/>
            <a:t> Java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Coypu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BDD Framework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4864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23333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endParaRPr lang="it-IT" sz="2900" kern="1200" dirty="0"/>
        </a:p>
      </dsp:txBody>
      <dsp:txXfrm>
        <a:off x="4864" y="2188550"/>
        <a:ext cx="3317383" cy="487717"/>
      </dsp:txXfrm>
    </dsp:sp>
    <dsp:sp modelId="{490A8EDA-B215-48F5-9DB1-AC1BE94FCF43}">
      <dsp:nvSpPr>
        <dsp:cNvPr id="0" name=""/>
        <dsp:cNvSpPr/>
      </dsp:nvSpPr>
      <dsp:spPr>
        <a:xfrm>
          <a:off x="3322248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Cucumber</a:t>
          </a:r>
          <a:r>
            <a:rPr lang="it-IT" sz="2900" kern="1200" dirty="0" smtClean="0"/>
            <a:t> JVM</a:t>
          </a:r>
          <a:endParaRPr lang="it-IT" sz="2900" kern="1200" dirty="0"/>
        </a:p>
      </dsp:txBody>
      <dsp:txXfrm>
        <a:off x="3322248" y="2188550"/>
        <a:ext cx="3317383" cy="487717"/>
      </dsp:txXfrm>
    </dsp:sp>
    <dsp:sp modelId="{BF339E84-85A7-4002-8711-4AF0A870EDD2}">
      <dsp:nvSpPr>
        <dsp:cNvPr id="0" name=""/>
        <dsp:cNvSpPr/>
      </dsp:nvSpPr>
      <dsp:spPr>
        <a:xfrm>
          <a:off x="6639631" y="2188550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Specflow</a:t>
          </a:r>
          <a:endParaRPr lang="it-IT" sz="2900" kern="1200" dirty="0"/>
        </a:p>
      </dsp:txBody>
      <dsp:txXfrm>
        <a:off x="6639631" y="2188550"/>
        <a:ext cx="3317383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Test di accettazione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0" y="573296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Gherkin</a:t>
          </a:r>
          <a:endParaRPr lang="it-IT" sz="2900" kern="1200" dirty="0"/>
        </a:p>
      </dsp:txBody>
      <dsp:txXfrm>
        <a:off x="0" y="573296"/>
        <a:ext cx="9961880" cy="4877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PhantomJS</a:t>
          </a:r>
          <a:r>
            <a:rPr lang="it-IT" sz="2000" kern="1200" dirty="0" smtClean="0"/>
            <a:t>’ Driver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23333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Poltergeist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Ghost</a:t>
          </a:r>
          <a:r>
            <a:rPr lang="it-IT" sz="2900" kern="1200" dirty="0" smtClean="0"/>
            <a:t> Driver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Nativo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Browser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0" y="2188550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PhantomJS</a:t>
          </a:r>
          <a:endParaRPr lang="it-IT" sz="2900" kern="1200" dirty="0"/>
        </a:p>
      </dsp:txBody>
      <dsp:txXfrm>
        <a:off x="0" y="2188550"/>
        <a:ext cx="9961880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Testing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4864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23333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Rspec</a:t>
          </a:r>
          <a:endParaRPr lang="it-IT" sz="2900" kern="1200" dirty="0"/>
        </a:p>
      </dsp:txBody>
      <dsp:txXfrm>
        <a:off x="4864" y="573296"/>
        <a:ext cx="3317383" cy="487717"/>
      </dsp:txXfrm>
    </dsp:sp>
    <dsp:sp modelId="{88E75E72-AA14-4481-8840-DFD5EF2C0D6C}">
      <dsp:nvSpPr>
        <dsp:cNvPr id="0" name=""/>
        <dsp:cNvSpPr/>
      </dsp:nvSpPr>
      <dsp:spPr>
        <a:xfrm>
          <a:off x="3322248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Junit</a:t>
          </a:r>
          <a:endParaRPr lang="it-IT" sz="2900" kern="1200" dirty="0"/>
        </a:p>
      </dsp:txBody>
      <dsp:txXfrm>
        <a:off x="3322248" y="573296"/>
        <a:ext cx="3317383" cy="487717"/>
      </dsp:txXfrm>
    </dsp:sp>
    <dsp:sp modelId="{B3AE79A5-4341-4DD7-8216-ECBC9C528BD1}">
      <dsp:nvSpPr>
        <dsp:cNvPr id="0" name=""/>
        <dsp:cNvSpPr/>
      </dsp:nvSpPr>
      <dsp:spPr>
        <a:xfrm>
          <a:off x="6639631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NUnit</a:t>
          </a:r>
          <a:endParaRPr lang="it-IT" sz="2900" kern="1200" dirty="0"/>
        </a:p>
      </dsp:txBody>
      <dsp:txXfrm>
        <a:off x="6639631" y="573296"/>
        <a:ext cx="3317383" cy="48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40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05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6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51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2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5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78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39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96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54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2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01/12/2014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4800" b="1" dirty="0">
                <a:latin typeface="Calibri" panose="020F0502020204030204" pitchFamily="34" charset="0"/>
              </a:rPr>
              <a:t>Test di accettazione in</a:t>
            </a:r>
            <a:br>
              <a:rPr lang="it-IT" sz="4800" b="1" dirty="0">
                <a:latin typeface="Calibri" panose="020F0502020204030204" pitchFamily="34" charset="0"/>
              </a:rPr>
            </a:br>
            <a:r>
              <a:rPr lang="it-IT" sz="4800" b="1" dirty="0" err="1">
                <a:latin typeface="Calibri" panose="020F0502020204030204" pitchFamily="34" charset="0"/>
              </a:rPr>
              <a:t>framework</a:t>
            </a:r>
            <a:r>
              <a:rPr lang="it-IT" sz="4800" b="1" dirty="0">
                <a:latin typeface="Calibri" panose="020F0502020204030204" pitchFamily="34" charset="0"/>
              </a:rPr>
              <a:t> MVC a confronto</a:t>
            </a:r>
            <a:endParaRPr lang="it-IT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07" y="2085846"/>
            <a:ext cx="1669546" cy="216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52" y="4305383"/>
            <a:ext cx="2947656" cy="123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Scelta degli strumenti per l’ATDD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23957626"/>
              </p:ext>
            </p:extLst>
          </p:nvPr>
        </p:nvGraphicFramePr>
        <p:xfrm>
          <a:off x="1233714" y="1845735"/>
          <a:ext cx="9921966" cy="435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+mn-lt"/>
              </a:rPr>
              <a:t>Testing</a:t>
            </a:r>
            <a:r>
              <a:rPr lang="it-IT" dirty="0" smtClean="0">
                <a:latin typeface="+mn-lt"/>
              </a:rPr>
              <a:t> </a:t>
            </a:r>
            <a:r>
              <a:rPr lang="it-IT" dirty="0" err="1" smtClean="0">
                <a:latin typeface="+mn-lt"/>
              </a:rPr>
              <a:t>Stack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69781342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+mn-lt"/>
              </a:rPr>
              <a:t>Testing</a:t>
            </a:r>
            <a:r>
              <a:rPr lang="it-IT" dirty="0" smtClean="0">
                <a:latin typeface="+mn-lt"/>
              </a:rPr>
              <a:t> </a:t>
            </a:r>
            <a:r>
              <a:rPr lang="it-IT" dirty="0" err="1" smtClean="0">
                <a:latin typeface="+mn-lt"/>
              </a:rPr>
              <a:t>Stack</a:t>
            </a:r>
            <a:r>
              <a:rPr lang="it-IT" dirty="0" smtClean="0">
                <a:latin typeface="+mn-lt"/>
              </a:rPr>
              <a:t> (2)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35609351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Obbiettivo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”</a:t>
            </a:r>
            <a:r>
              <a:rPr lang="en-US" dirty="0"/>
              <a:t>A comparative Study of Maintainability of Web Application on J2EE</a:t>
            </a:r>
            <a:r>
              <a:rPr lang="en-US" dirty="0" smtClean="0"/>
              <a:t>, .</a:t>
            </a:r>
            <a:r>
              <a:rPr lang="en-US" dirty="0"/>
              <a:t>NET and Ruby on </a:t>
            </a:r>
            <a:r>
              <a:rPr lang="en-US" dirty="0" smtClean="0"/>
              <a:t>Rails”, </a:t>
            </a:r>
            <a:r>
              <a:rPr lang="it-IT" dirty="0"/>
              <a:t>Look </a:t>
            </a:r>
            <a:r>
              <a:rPr lang="it-IT" dirty="0" err="1"/>
              <a:t>Fang</a:t>
            </a:r>
            <a:r>
              <a:rPr lang="it-IT" dirty="0"/>
              <a:t> </a:t>
            </a:r>
            <a:r>
              <a:rPr lang="it-IT" dirty="0" err="1"/>
              <a:t>Fang</a:t>
            </a:r>
            <a:r>
              <a:rPr lang="it-IT" dirty="0"/>
              <a:t> Stella, Stan </a:t>
            </a:r>
            <a:r>
              <a:rPr lang="it-IT" dirty="0" err="1"/>
              <a:t>Jarzabek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Bimlesh</a:t>
            </a:r>
            <a:r>
              <a:rPr lang="it-IT" dirty="0" smtClean="0"/>
              <a:t> </a:t>
            </a:r>
            <a:r>
              <a:rPr lang="it-IT" dirty="0" err="1" smtClean="0"/>
              <a:t>Wadhwa</a:t>
            </a:r>
            <a:r>
              <a:rPr lang="it-IT" dirty="0" smtClean="0"/>
              <a:t>, 2008</a:t>
            </a:r>
          </a:p>
          <a:p>
            <a:pPr lvl="1"/>
            <a:r>
              <a:rPr lang="it-IT" dirty="0" smtClean="0"/>
              <a:t>Comparazione di </a:t>
            </a:r>
            <a:r>
              <a:rPr lang="it-IT" dirty="0" err="1" smtClean="0"/>
              <a:t>RoR</a:t>
            </a:r>
            <a:r>
              <a:rPr lang="it-IT" dirty="0" smtClean="0"/>
              <a:t>, Spring, .</a:t>
            </a:r>
            <a:r>
              <a:rPr lang="it-IT" dirty="0" smtClean="0"/>
              <a:t>NET(ASP.NET MVC </a:t>
            </a:r>
            <a:r>
              <a:rPr lang="it-IT" dirty="0" smtClean="0"/>
              <a:t>viene rilasciato nel 2009)</a:t>
            </a:r>
          </a:p>
          <a:p>
            <a:pPr lvl="1"/>
            <a:r>
              <a:rPr lang="it-IT" dirty="0" smtClean="0"/>
              <a:t>Focus sulla </a:t>
            </a:r>
            <a:r>
              <a:rPr lang="it-IT" dirty="0" smtClean="0"/>
              <a:t>manutenibilità, osservazione dello sviluppo introducendo una nuova funzionalità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Sviluppo </a:t>
            </a:r>
            <a:r>
              <a:rPr lang="it-IT" dirty="0" smtClean="0"/>
              <a:t>di tre applicazioni web in </a:t>
            </a:r>
            <a:r>
              <a:rPr lang="it-IT" dirty="0" err="1" smtClean="0"/>
              <a:t>RoR</a:t>
            </a:r>
            <a:r>
              <a:rPr lang="it-IT" dirty="0" smtClean="0"/>
              <a:t>, Spring, ASP.NET </a:t>
            </a:r>
            <a:r>
              <a:rPr lang="it-IT" dirty="0" smtClean="0"/>
              <a:t>MVC5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Utilizzando i </a:t>
            </a:r>
            <a:r>
              <a:rPr lang="it-IT" dirty="0" err="1" smtClean="0"/>
              <a:t>framework</a:t>
            </a:r>
            <a:r>
              <a:rPr lang="it-IT" dirty="0" smtClean="0"/>
              <a:t> MVC più diffusi e tecnologicamente avanzati;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Utilizzo di diversi strumenti per lo sviluppo web (CSS/SCSS, </a:t>
            </a:r>
            <a:r>
              <a:rPr lang="it-IT" dirty="0" err="1" smtClean="0"/>
              <a:t>Javascript</a:t>
            </a:r>
            <a:r>
              <a:rPr lang="it-IT" dirty="0" smtClean="0"/>
              <a:t>, </a:t>
            </a:r>
            <a:r>
              <a:rPr lang="it-IT" dirty="0" err="1" smtClean="0"/>
              <a:t>Jquery</a:t>
            </a:r>
            <a:r>
              <a:rPr lang="it-IT" dirty="0" smtClean="0"/>
              <a:t>, Ajax,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Comparazione delle potenzialità dei </a:t>
            </a:r>
            <a:r>
              <a:rPr lang="it-IT" dirty="0" err="1" smtClean="0"/>
              <a:t>framework</a:t>
            </a:r>
            <a:r>
              <a:rPr lang="it-IT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Implementazione di test di accettazione e comparazione degli </a:t>
            </a:r>
            <a:r>
              <a:rPr lang="it-IT" dirty="0" err="1" smtClean="0"/>
              <a:t>stack</a:t>
            </a:r>
            <a:r>
              <a:rPr lang="it-IT" dirty="0" smtClean="0"/>
              <a:t> di strumenti utilizzati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 </a:t>
            </a:r>
            <a:r>
              <a:rPr lang="it-IT" dirty="0" err="1" smtClean="0"/>
              <a:t>View</a:t>
            </a:r>
            <a:r>
              <a:rPr lang="it-IT" dirty="0" smtClean="0"/>
              <a:t> Controller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860" y="1883092"/>
            <a:ext cx="2743200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5029199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680" y="1889760"/>
            <a:ext cx="6598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Utilizzato per la definizione di interfacce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Suddiviso essenzialmente in tre componenti: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Il modello descrive il dominio e permette la persistenza delle informazioni;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Le viste rappresentano l’interfaccia dell’applicazione utilizzabili dall’utente e reagiscono in funzione dei cambiamenti sul modello;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 controlli ricevono ed interpretano le richieste effettuate dall’utente;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Soluzione teorica utilizzata per la descrizione dei </a:t>
            </a:r>
            <a:r>
              <a:rPr lang="it-IT" dirty="0" err="1" smtClean="0"/>
              <a:t>framework</a:t>
            </a:r>
            <a:r>
              <a:rPr lang="it-IT" dirty="0" smtClean="0"/>
              <a:t>, in pratica non implementata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Sono utilizzate variazioni architetturali come il MVP, Model 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r>
              <a:rPr lang="it-IT" dirty="0" err="1" smtClean="0"/>
              <a:t>Presenter</a:t>
            </a:r>
            <a:r>
              <a:rPr lang="it-IT" dirty="0" smtClean="0"/>
              <a:t>, con componenti che esplicitamente interagiscono fra loro.</a:t>
            </a: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BDD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Live Doc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it-IT" dirty="0"/>
              <a:t>Business </a:t>
            </a:r>
            <a:r>
              <a:rPr lang="it-IT" dirty="0" err="1"/>
              <a:t>Readable</a:t>
            </a:r>
            <a:r>
              <a:rPr lang="it-IT" dirty="0"/>
              <a:t> DSL, Martin </a:t>
            </a:r>
            <a:r>
              <a:rPr lang="it-IT" dirty="0" err="1"/>
              <a:t>Fowler</a:t>
            </a:r>
            <a:endParaRPr lang="it-IT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it-IT" dirty="0" err="1"/>
              <a:t>Gherkin</a:t>
            </a:r>
            <a:r>
              <a:rPr lang="it-IT" dirty="0"/>
              <a:t> (Esempio)</a:t>
            </a:r>
          </a:p>
          <a:p>
            <a:pPr marL="0" indent="0">
              <a:buNone/>
            </a:pPr>
            <a:r>
              <a:rPr lang="it-IT" dirty="0" smtClean="0"/>
              <a:t>ATDD</a:t>
            </a:r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Caso di studio</a:t>
            </a:r>
            <a:endParaRPr lang="it-IT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905000"/>
            <a:ext cx="4071620" cy="39640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Sviluppo e test di tre applicazioni web, identiche per: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Funzionalità;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Interfaccia </a:t>
            </a:r>
            <a:r>
              <a:rPr lang="it-IT" dirty="0" smtClean="0"/>
              <a:t>e layout;</a:t>
            </a:r>
            <a:endParaRPr lang="it-IT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Tecnologie </a:t>
            </a:r>
            <a:r>
              <a:rPr lang="it-IT" dirty="0" smtClean="0"/>
              <a:t>utilizzate;</a:t>
            </a:r>
            <a:endParaRPr lang="it-IT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Sviluppate </a:t>
            </a:r>
            <a:r>
              <a:rPr lang="it-IT" dirty="0"/>
              <a:t>tramite ATDD, </a:t>
            </a:r>
            <a:r>
              <a:rPr lang="it-IT" dirty="0" smtClean="0"/>
              <a:t>utilizzando una libreria di test di </a:t>
            </a:r>
            <a:r>
              <a:rPr lang="it-IT" dirty="0" smtClean="0"/>
              <a:t>accettazione: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Ogni funzionalità coincide con l’introduzione di un numero ridotto di tecnologie;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1831216"/>
              </p:ext>
            </p:extLst>
          </p:nvPr>
        </p:nvGraphicFramePr>
        <p:xfrm>
          <a:off x="5181600" y="1845734"/>
          <a:ext cx="5974080" cy="438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{R, S, </a:t>
            </a:r>
            <a:r>
              <a:rPr lang="it-IT" dirty="0" smtClean="0"/>
              <a:t>CS}Blog </a:t>
            </a:r>
            <a:r>
              <a:rPr lang="it-IT" sz="6000" b="1" dirty="0" smtClean="0"/>
              <a:t>M</a:t>
            </a:r>
            <a:r>
              <a:rPr lang="it-IT" dirty="0" smtClean="0"/>
              <a:t>VC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53063501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{R, S, </a:t>
            </a:r>
            <a:r>
              <a:rPr lang="it-IT" dirty="0" smtClean="0"/>
              <a:t>CS}Blog M</a:t>
            </a:r>
            <a:r>
              <a:rPr lang="it-IT" sz="6000" b="1" dirty="0" smtClean="0"/>
              <a:t>V</a:t>
            </a:r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84548170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{R, S, </a:t>
            </a:r>
            <a:r>
              <a:rPr lang="it-IT" dirty="0" smtClean="0"/>
              <a:t>CS}Blog MV</a:t>
            </a:r>
            <a:r>
              <a:rPr lang="it-IT" sz="6000" dirty="0" smtClean="0"/>
              <a:t>C</a:t>
            </a:r>
            <a:endParaRPr lang="it-IT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10733837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{R, S, </a:t>
            </a:r>
            <a:r>
              <a:rPr lang="it-IT" dirty="0" smtClean="0"/>
              <a:t>CS}Blog IDE</a:t>
            </a:r>
            <a:endParaRPr lang="it-IT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9587528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1619</TotalTime>
  <Words>442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Test di accettazione in framework MVC a confronto</vt:lpstr>
      <vt:lpstr>Obbiettivo</vt:lpstr>
      <vt:lpstr>Model View Controller</vt:lpstr>
      <vt:lpstr>BDD</vt:lpstr>
      <vt:lpstr>Caso di studio</vt:lpstr>
      <vt:lpstr>{R, S, CS}Blog MVC</vt:lpstr>
      <vt:lpstr>{R, S, CS}Blog MVC</vt:lpstr>
      <vt:lpstr>{R, S, CS}Blog MVC</vt:lpstr>
      <vt:lpstr>{R, S, CS}Blog IDE</vt:lpstr>
      <vt:lpstr>Scelta degli strumenti per l’ATDD</vt:lpstr>
      <vt:lpstr>Testing Stack</vt:lpstr>
      <vt:lpstr>Testing Stack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38</cp:revision>
  <dcterms:created xsi:type="dcterms:W3CDTF">2014-11-26T15:37:36Z</dcterms:created>
  <dcterms:modified xsi:type="dcterms:W3CDTF">2014-12-01T13:47:47Z</dcterms:modified>
</cp:coreProperties>
</file>