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2E1"/>
    <a:srgbClr val="006BAB"/>
    <a:srgbClr val="4FA226"/>
    <a:srgbClr val="B23333"/>
    <a:srgbClr val="AB5858"/>
    <a:srgbClr val="A14343"/>
    <a:srgbClr val="ED4545"/>
    <a:srgbClr val="99CC33"/>
    <a:srgbClr val="3CCF31"/>
    <a:srgbClr val="78A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ERB</a:t>
          </a:r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JavaScript, </a:t>
          </a:r>
          <a:r>
            <a:rPr lang="it-IT" dirty="0" err="1" smtClean="0"/>
            <a:t>JQuery</a:t>
          </a:r>
          <a:r>
            <a:rPr lang="it-IT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Thymeleaf</a:t>
          </a:r>
          <a:endParaRPr lang="it-IT" dirty="0" smtClean="0"/>
        </a:p>
        <a:p>
          <a:r>
            <a:rPr lang="it-IT" dirty="0" smtClean="0"/>
            <a:t>HTML, CSS, …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Razor</a:t>
          </a:r>
          <a:endParaRPr lang="it-IT" dirty="0" smtClean="0"/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…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over </a:t>
          </a:r>
          <a:r>
            <a:rPr lang="it-IT" dirty="0" err="1" smtClean="0"/>
            <a:t>Configuration</a:t>
          </a:r>
          <a:endParaRPr lang="it-IT" dirty="0" smtClean="0"/>
        </a:p>
        <a:p>
          <a:r>
            <a:rPr lang="it-IT" dirty="0" err="1" smtClean="0"/>
            <a:t>Helpers</a:t>
          </a:r>
          <a:endParaRPr lang="it-IT" dirty="0" smtClean="0"/>
        </a:p>
        <a:p>
          <a:r>
            <a:rPr lang="it-IT" dirty="0" err="1" smtClean="0"/>
            <a:t>Filter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«</a:t>
          </a:r>
          <a:r>
            <a:rPr lang="it-IT" dirty="0" err="1" smtClean="0"/>
            <a:t>Configuration</a:t>
          </a:r>
          <a:r>
            <a:rPr lang="it-IT" dirty="0" smtClean="0"/>
            <a:t> over </a:t>
          </a:r>
          <a:r>
            <a:rPr lang="it-IT" dirty="0" err="1" smtClean="0"/>
            <a:t>Configuration</a:t>
          </a:r>
          <a:r>
            <a:rPr lang="it-IT" dirty="0" smtClean="0"/>
            <a:t>»</a:t>
          </a:r>
        </a:p>
        <a:p>
          <a:r>
            <a:rPr lang="it-IT" dirty="0" smtClean="0"/>
            <a:t>Service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&amp; </a:t>
          </a:r>
          <a:r>
            <a:rPr lang="it-IT" dirty="0" err="1" smtClean="0"/>
            <a:t>Configuration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RubyMine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Eclipse</a:t>
          </a:r>
          <a:r>
            <a:rPr lang="it-IT" dirty="0" smtClean="0"/>
            <a:t> Luna + Spring </a:t>
          </a:r>
          <a:r>
            <a:rPr lang="it-IT" dirty="0" err="1" smtClean="0"/>
            <a:t>Tool</a:t>
          </a:r>
          <a:r>
            <a:rPr lang="it-IT" dirty="0" smtClean="0"/>
            <a:t> Suite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Visual Studio 2013 Ultimate Ed.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/>
      <dgm:spPr/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/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/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/>
      <dgm:spPr/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/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/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/>
      <dgm:spPr/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/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/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ERB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JavaScript, </a:t>
          </a:r>
          <a:r>
            <a:rPr lang="it-IT" sz="3200" kern="1200" dirty="0" err="1" smtClean="0"/>
            <a:t>JQuery</a:t>
          </a:r>
          <a:r>
            <a:rPr lang="it-IT" sz="3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Thymeleaf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CSS, …</a:t>
          </a:r>
          <a:endParaRPr lang="it-IT" sz="3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Razor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…</a:t>
          </a:r>
          <a:endParaRPr lang="it-IT" sz="3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Filter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«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»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&amp;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err="1" smtClean="0"/>
            <a:t>RubyMine</a:t>
          </a:r>
          <a:endParaRPr lang="it-IT" sz="38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err="1" smtClean="0"/>
            <a:t>Eclipse</a:t>
          </a:r>
          <a:r>
            <a:rPr lang="it-IT" sz="3800" kern="1200" dirty="0" smtClean="0"/>
            <a:t> Luna + Spring </a:t>
          </a:r>
          <a:r>
            <a:rPr lang="it-IT" sz="3800" kern="1200" dirty="0" err="1" smtClean="0"/>
            <a:t>Tool</a:t>
          </a:r>
          <a:r>
            <a:rPr lang="it-IT" sz="3800" kern="1200" dirty="0" smtClean="0"/>
            <a:t> Suite</a:t>
          </a:r>
          <a:endParaRPr lang="it-IT" sz="38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Visual Studio 2013 Ultimate Ed.</a:t>
          </a:r>
          <a:endParaRPr lang="it-IT" sz="38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212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70586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05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1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2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8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3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9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5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4800" b="1" dirty="0">
                <a:latin typeface="Calibri" panose="020F0502020204030204" pitchFamily="34" charset="0"/>
              </a:rPr>
              <a:t>Test di accettazione in</a:t>
            </a:r>
            <a:br>
              <a:rPr lang="it-IT" sz="4800" b="1" dirty="0">
                <a:latin typeface="Calibri" panose="020F0502020204030204" pitchFamily="34" charset="0"/>
              </a:rPr>
            </a:br>
            <a:r>
              <a:rPr lang="it-IT" sz="4800" b="1" dirty="0" err="1">
                <a:latin typeface="Calibri" panose="020F0502020204030204" pitchFamily="34" charset="0"/>
              </a:rPr>
              <a:t>framework</a:t>
            </a:r>
            <a:r>
              <a:rPr lang="it-IT" sz="4800" b="1" dirty="0">
                <a:latin typeface="Calibri" panose="020F0502020204030204" pitchFamily="34" charset="0"/>
              </a:rPr>
              <a:t> MVC a confronto</a:t>
            </a:r>
            <a:endParaRPr lang="it-IT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07" y="2085846"/>
            <a:ext cx="1669546" cy="216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2" y="4305383"/>
            <a:ext cx="2947656" cy="12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Conclusione Framework MCV?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35171" y="2573232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963262" y="335216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24" y="3646381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753778" y="3738245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Scelta degli strumenti per l’ATDD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23504834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9781342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r>
              <a:rPr lang="it-IT" dirty="0" smtClean="0">
                <a:latin typeface="+mn-lt"/>
              </a:rPr>
              <a:t> (2)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0717947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Gherkin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2042160"/>
            <a:ext cx="527026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Gherkin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/>
              <a:t>è un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DSL</a:t>
            </a:r>
            <a:r>
              <a:rPr lang="it-IT" sz="2400" dirty="0" smtClean="0"/>
              <a:t>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BDD Framework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889760"/>
            <a:ext cx="7646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(</a:t>
            </a:r>
            <a:r>
              <a:rPr lang="it-IT" dirty="0" err="1" smtClean="0"/>
              <a:t>tag</a:t>
            </a:r>
            <a:r>
              <a:rPr lang="it-IT" dirty="0" smtClean="0"/>
              <a:t>, hook,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restrittivo)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3043623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982465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845734"/>
            <a:ext cx="2095238" cy="89396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40056"/>
              </p:ext>
            </p:extLst>
          </p:nvPr>
        </p:nvGraphicFramePr>
        <p:xfrm>
          <a:off x="1223782" y="3921084"/>
          <a:ext cx="7739245" cy="232562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7399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Supporto a </a:t>
                      </a:r>
                      <a:r>
                        <a:rPr lang="it-IT" dirty="0" err="1" smtClean="0"/>
                        <a:t>Gherkin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Passi </a:t>
                      </a:r>
                      <a:r>
                        <a:rPr lang="it-IT" dirty="0" err="1" smtClean="0"/>
                        <a:t>Tipati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Ordinamento Hook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Plugin</a:t>
                      </a:r>
                      <a:r>
                        <a:rPr lang="it-IT" baseline="0" dirty="0" smtClean="0"/>
                        <a:t> IDE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  <a:tr h="739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r>
                        <a:rPr lang="it-IT" dirty="0" smtClean="0"/>
                        <a:t> JVM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Parziale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SpecFlow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Automation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58231"/>
              </p:ext>
            </p:extLst>
          </p:nvPr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45" y="3380845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10" y="1890363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4836445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66813" y="2162773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8457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5445059" y="18457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nel blog fossero </a:t>
            </a:r>
            <a:r>
              <a:rPr lang="it-IT" dirty="0" smtClean="0"/>
              <a:t>	presenti </a:t>
            </a:r>
            <a:r>
              <a:rPr lang="it-IT" dirty="0"/>
              <a:t>dei </a:t>
            </a:r>
            <a:r>
              <a:rPr lang="it-IT" dirty="0" smtClean="0"/>
              <a:t>post</a:t>
            </a:r>
          </a:p>
          <a:p>
            <a:r>
              <a:rPr lang="it-IT" dirty="0"/>
              <a:t>Per potermi informare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80" y="204216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del CSS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84573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5546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602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Asincronia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889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Consolas" panose="020B0609020204030204" pitchFamily="49" charset="0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Consolas" panose="020B0609020204030204" pitchFamily="49" charset="0"/>
              </a:rPr>
              <a:t>Egging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4998594" y="1889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927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5004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47546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Obbiettivo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dirty="0"/>
              <a:t>A comparative Study of Maintainability of Web Application on J2EE</a:t>
            </a:r>
            <a:r>
              <a:rPr lang="en-US" dirty="0" smtClean="0"/>
              <a:t>, .</a:t>
            </a:r>
            <a:r>
              <a:rPr lang="en-US" dirty="0"/>
              <a:t>NET and Ruby on </a:t>
            </a:r>
            <a:r>
              <a:rPr lang="en-US" dirty="0" smtClean="0"/>
              <a:t>Rails”,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dirty="0" err="1" smtClean="0"/>
              <a:t>RoR</a:t>
            </a:r>
            <a:r>
              <a:rPr lang="it-IT" dirty="0" smtClean="0"/>
              <a:t>, Spring, .NET(ASP.NET MVC viene rilasciato nel 2009)</a:t>
            </a:r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 in </a:t>
            </a:r>
            <a:r>
              <a:rPr lang="it-IT" dirty="0" err="1" smtClean="0"/>
              <a:t>RoR</a:t>
            </a:r>
            <a:r>
              <a:rPr lang="it-IT" dirty="0" smtClean="0"/>
              <a:t>, Spring, ASP.NET MVC5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tecnologicamente avanzati;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diversi strumenti per lo sviluppo web (CSS/SCSS, </a:t>
            </a:r>
            <a:r>
              <a:rPr lang="it-IT" dirty="0" err="1" smtClean="0"/>
              <a:t>Javascript</a:t>
            </a:r>
            <a:r>
              <a:rPr lang="it-IT" dirty="0" smtClean="0"/>
              <a:t>, </a:t>
            </a:r>
            <a:r>
              <a:rPr lang="it-IT" dirty="0" err="1" smtClean="0"/>
              <a:t>Jquery</a:t>
            </a:r>
            <a:r>
              <a:rPr lang="it-IT" dirty="0" smtClean="0"/>
              <a:t>, Ajax,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r>
              <a:rPr lang="it-I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Implementazione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Manutenibilità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Consolas" panose="020B0609020204030204" pitchFamily="49" charset="0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nsolas" panose="020B0609020204030204" pitchFamily="49" charset="0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Consolas" panose="020B0609020204030204" pitchFamily="49" charset="0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Conclusione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23782" y="3644086"/>
          <a:ext cx="7739245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80" y="4648921"/>
            <a:ext cx="9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3071283"/>
            <a:ext cx="1440000" cy="125746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445080" y="188976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4"/>
            <a:srcRect/>
            <a:stretch>
              <a:fillRect l="24525" r="24525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80" y="4680770"/>
            <a:ext cx="900000" cy="8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Controller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860" y="1883092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5029199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0" y="1889760"/>
            <a:ext cx="6598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Suddiviso essenzialmente in 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modello descrive il dominio e permette la persistenza delle informazioni;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viste rappresentano l’interfaccia dell’applicazione utilizzabili dall’utente e reagiscono in funzione dei cambiamenti sul modello;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controlli ricevono ed interpretano le richieste effettuate dall’utente;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Soluzione teorica utilizzata per la descrizione dei </a:t>
            </a:r>
            <a:r>
              <a:rPr lang="it-IT" dirty="0" err="1" smtClean="0"/>
              <a:t>framework</a:t>
            </a:r>
            <a:r>
              <a:rPr lang="it-IT" dirty="0" smtClean="0"/>
              <a:t>, in pratica non implementata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Sono utilizzate variazioni architetturali come il MVP, 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BDD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Live Doc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/>
              <a:t>Business </a:t>
            </a:r>
            <a:r>
              <a:rPr lang="it-IT" dirty="0" err="1"/>
              <a:t>Readable</a:t>
            </a:r>
            <a:r>
              <a:rPr lang="it-IT" dirty="0"/>
              <a:t> DSL, Martin </a:t>
            </a:r>
            <a:r>
              <a:rPr lang="it-IT" dirty="0" err="1"/>
              <a:t>Fowler</a:t>
            </a:r>
            <a:endParaRPr lang="it-IT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 err="1"/>
              <a:t>Gherkin</a:t>
            </a:r>
            <a:r>
              <a:rPr lang="it-IT" dirty="0"/>
              <a:t> (Esempio)</a:t>
            </a:r>
          </a:p>
          <a:p>
            <a:pPr marL="0" indent="0">
              <a:buNone/>
            </a:pPr>
            <a:r>
              <a:rPr lang="it-IT" dirty="0" smtClean="0"/>
              <a:t>ATDD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Caso di studio</a:t>
            </a:r>
            <a:endParaRPr lang="it-IT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05000"/>
            <a:ext cx="4071620" cy="39640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utilizzate;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accettazione: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funzionalità coincide con l’introduzione di un numero ridotto di tecnologie;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1831216"/>
              </p:ext>
            </p:extLst>
          </p:nvPr>
        </p:nvGraphicFramePr>
        <p:xfrm>
          <a:off x="5181600" y="184573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</a:t>
            </a:r>
            <a:r>
              <a:rPr lang="it-IT" sz="6000" b="1" dirty="0" smtClean="0"/>
              <a:t>M</a:t>
            </a:r>
            <a:r>
              <a:rPr lang="it-IT" dirty="0" smtClean="0"/>
              <a:t>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306350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</a:t>
            </a:r>
            <a:r>
              <a:rPr lang="it-IT" sz="6000" b="1" dirty="0" smtClean="0"/>
              <a:t>V</a:t>
            </a:r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4548170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MV</a:t>
            </a:r>
            <a:r>
              <a:rPr lang="it-IT" sz="6000" dirty="0" smtClean="0"/>
              <a:t>C</a:t>
            </a:r>
            <a:endParaRPr lang="it-I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0733837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IDE</a:t>
            </a:r>
            <a:endParaRPr lang="it-I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9587528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</TotalTime>
  <Words>718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Varela Round</vt:lpstr>
      <vt:lpstr>Retrospect</vt:lpstr>
      <vt:lpstr>Test di accettazione in framework MVC a confronto</vt:lpstr>
      <vt:lpstr>Obbiettivo</vt:lpstr>
      <vt:lpstr>Model View Controller</vt:lpstr>
      <vt:lpstr>BDD</vt:lpstr>
      <vt:lpstr>Caso di studio</vt:lpstr>
      <vt:lpstr>{R, S, CS}Blog MVC</vt:lpstr>
      <vt:lpstr>{R, S, CS}Blog MVC</vt:lpstr>
      <vt:lpstr>{R, S, CS}Blog MVC</vt:lpstr>
      <vt:lpstr>{R, S, CS}Blog IDE</vt:lpstr>
      <vt:lpstr>Conclusione Framework MCV?</vt:lpstr>
      <vt:lpstr>Scelta degli strumenti per l’ATDD</vt:lpstr>
      <vt:lpstr>Testing Stack</vt:lpstr>
      <vt:lpstr>Testing Stack (2)</vt:lpstr>
      <vt:lpstr>Gherkin</vt:lpstr>
      <vt:lpstr>BDD Framework</vt:lpstr>
      <vt:lpstr>Web Automation</vt:lpstr>
      <vt:lpstr>Funzionalità</vt:lpstr>
      <vt:lpstr>Gestione del CSS</vt:lpstr>
      <vt:lpstr>Asincronia</vt:lpstr>
      <vt:lpstr>Manutenibilità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54</cp:revision>
  <dcterms:created xsi:type="dcterms:W3CDTF">2014-11-26T15:37:36Z</dcterms:created>
  <dcterms:modified xsi:type="dcterms:W3CDTF">2014-12-01T16:34:15Z</dcterms:modified>
</cp:coreProperties>
</file>