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4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8A0"/>
    <a:srgbClr val="72D242"/>
    <a:srgbClr val="4FA226"/>
    <a:srgbClr val="006BAB"/>
    <a:srgbClr val="B23333"/>
    <a:srgbClr val="E7E7E7"/>
    <a:srgbClr val="70B2E1"/>
    <a:srgbClr val="0096DB"/>
    <a:srgbClr val="0099FF"/>
    <a:srgbClr val="AB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14:50.897" idx="20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6:31.897" idx="8">
    <p:pos x="4237" y="3126"/>
    <p:text>Solo in questo framework è possibile fare db first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8:25.076" idx="9">
    <p:pos x="10" y="10"/>
    <p:text>Ruby: corridore veloce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8:50.635" idx="10">
    <p:pos x="10" y="146"/>
    <p:text>Spring: ... 
.NET: ...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1:00.225" idx="11">
    <p:pos x="10" y="10"/>
    <p:text>Anticipare i driver</p:text>
    <p:extLst>
      <p:ext uri="{C676402C-5697-4E1C-873F-D02D1690AC5C}">
        <p15:threadingInfo xmlns:p15="http://schemas.microsoft.com/office/powerpoint/2012/main" timeZoneBias="-60"/>
      </p:ext>
    </p:extLst>
  </p:cm>
  <p:cm authorId="1" dt="2014-12-05T16:01:26.116" idx="12">
    <p:pos x="10" y="146"/>
    <p:text>Scolorire il colori, o ridurre grandezza</p:text>
    <p:extLst>
      <p:ext uri="{C676402C-5697-4E1C-873F-D02D1690AC5C}">
        <p15:threadingInfo xmlns:p15="http://schemas.microsoft.com/office/powerpoint/2012/main" timeZoneBias="-60">
          <p15:parentCm authorId="1" idx="1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1:35.974" idx="13">
    <p:pos x="10" y="10"/>
    <p:text>Cambiare esempio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2:01.601" idx="14">
    <p:pos x="5829" y="3182"/>
    <p:text>Coypu: Java in secondo piano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3:20.710" idx="17">
    <p:pos x="10" y="10"/>
    <p:text>Gif</p:text>
    <p:extLst>
      <p:ext uri="{C676402C-5697-4E1C-873F-D02D1690AC5C}">
        <p15:threadingInfo xmlns:p15="http://schemas.microsoft.com/office/powerpoint/2012/main" timeZoneBias="-60"/>
      </p:ext>
    </p:extLst>
  </p:cm>
  <p:cm authorId="1" dt="2014-12-05T16:03:26.179" idx="18">
    <p:pos x="10" y="146"/>
    <p:text>Menu</p:text>
    <p:extLst>
      <p:ext uri="{C676402C-5697-4E1C-873F-D02D1690AC5C}">
        <p15:threadingInfo xmlns:p15="http://schemas.microsoft.com/office/powerpoint/2012/main" timeZoneBias="-60">
          <p15:parentCm authorId="1" idx="17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2:48.038" idx="15">
    <p:pos x="10" y="10"/>
    <p:text>Note, come altra conclusione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6:03:16.114" idx="16">
    <p:pos x="10" y="146"/>
    <p:text>Piccola animazione</p:text>
    <p:extLst>
      <p:ext uri="{C676402C-5697-4E1C-873F-D02D1690AC5C}">
        <p15:threadingInfo xmlns:p15="http://schemas.microsoft.com/office/powerpoint/2012/main" timeZoneBias="-60">
          <p15:parentCm authorId="1" idx="15"/>
        </p15:threadingInfo>
      </p:ext>
    </p:extLst>
  </p:cm>
  <p:cm authorId="1" dt="2014-12-05T16:03:45.271" idx="19">
    <p:pos x="10" y="282"/>
    <p:text>Oppure due stack "Ideale" "Realisticamente"</p:text>
    <p:extLst>
      <p:ext uri="{C676402C-5697-4E1C-873F-D02D1690AC5C}">
        <p15:threadingInfo xmlns:p15="http://schemas.microsoft.com/office/powerpoint/2012/main" timeZoneBias="-60">
          <p15:parentCm authorId="1" idx="15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 custLinFactNeighborX="-656" custLinFactNeighborY="3714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F77431F0-9D69-4298-878D-580428FA3EE8}" type="pres">
      <dgm:prSet presAssocID="{57C60786-E147-4F30-B316-E5E7A9609322}" presName="Name10" presStyleLbl="parChTrans1D2" presStyleIdx="0" presStyleCnt="1"/>
      <dgm:spPr/>
      <dgm:t>
        <a:bodyPr/>
        <a:lstStyle/>
        <a:p>
          <a:endParaRPr lang="it-IT"/>
        </a:p>
      </dgm:t>
    </dgm:pt>
    <dgm:pt modelId="{E626E7CE-D38A-4C84-9FD6-5345F0D54123}" type="pres">
      <dgm:prSet presAssocID="{F839EF10-196D-4901-AF5F-1AA24E3AA716}" presName="hierRoot2" presStyleCnt="0"/>
      <dgm:spPr/>
    </dgm:pt>
    <dgm:pt modelId="{14223050-15E0-474E-83D1-37D17D58BF58}" type="pres">
      <dgm:prSet presAssocID="{F839EF10-196D-4901-AF5F-1AA24E3AA716}" presName="composite2" presStyleCnt="0"/>
      <dgm:spPr/>
    </dgm:pt>
    <dgm:pt modelId="{B245D789-1FA1-4988-B6F7-1F67AA4DCC09}" type="pres">
      <dgm:prSet presAssocID="{F839EF10-196D-4901-AF5F-1AA24E3AA716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82224E3-D7D2-4445-8F95-B8939C4614FB}" type="pres">
      <dgm:prSet presAssocID="{F839EF10-196D-4901-AF5F-1AA24E3AA716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6833889-C932-43EF-A466-B51E12792BB8}" type="pres">
      <dgm:prSet presAssocID="{F839EF10-196D-4901-AF5F-1AA24E3AA716}" presName="hierChild3" presStyleCnt="0"/>
      <dgm:spPr/>
    </dgm:pt>
    <dgm:pt modelId="{2B8E061B-CD29-4EC9-82FE-A5BC87ADE486}" type="pres">
      <dgm:prSet presAssocID="{5DB2870D-748C-4FD4-B620-D630C69144D6}" presName="Name17" presStyleLbl="parChTrans1D3" presStyleIdx="0" presStyleCnt="1"/>
      <dgm:spPr/>
      <dgm:t>
        <a:bodyPr/>
        <a:lstStyle/>
        <a:p>
          <a:endParaRPr lang="it-IT"/>
        </a:p>
      </dgm:t>
    </dgm:pt>
    <dgm:pt modelId="{AB78A5FC-A488-4859-8B6E-AF966456580A}" type="pres">
      <dgm:prSet presAssocID="{FFAEC13D-EDA4-4CF9-AF6D-1C7ED4118453}" presName="hierRoot3" presStyleCnt="0"/>
      <dgm:spPr/>
    </dgm:pt>
    <dgm:pt modelId="{E3E70017-39F0-45F0-98FF-7DF844AB79BA}" type="pres">
      <dgm:prSet presAssocID="{FFAEC13D-EDA4-4CF9-AF6D-1C7ED4118453}" presName="composite3" presStyleCnt="0"/>
      <dgm:spPr/>
    </dgm:pt>
    <dgm:pt modelId="{720746E0-17DB-46C1-AB50-537AC49D5CE8}" type="pres">
      <dgm:prSet presAssocID="{FFAEC13D-EDA4-4CF9-AF6D-1C7ED4118453}" presName="image3" presStyleLbl="node3" presStyleIdx="0" presStyleCnt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7EF85ED-2E25-4AD2-82C4-EEA66124418A}" type="pres">
      <dgm:prSet presAssocID="{FFAEC13D-EDA4-4CF9-AF6D-1C7ED4118453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524FB06-89C9-4C43-91F0-D55E7B9C2107}" type="pres">
      <dgm:prSet presAssocID="{FFAEC13D-EDA4-4CF9-AF6D-1C7ED4118453}" presName="hierChild4" presStyleCnt="0"/>
      <dgm:spPr/>
    </dgm:pt>
    <dgm:pt modelId="{AED498CE-2E42-494C-8FCB-C2751E4ABBBB}" type="pres">
      <dgm:prSet presAssocID="{98782E46-D816-48BC-A1C3-E5534B00DB16}" presName="Name23" presStyleLbl="parChTrans1D4" presStyleIdx="0" presStyleCnt="2"/>
      <dgm:spPr/>
      <dgm:t>
        <a:bodyPr/>
        <a:lstStyle/>
        <a:p>
          <a:endParaRPr lang="it-IT"/>
        </a:p>
      </dgm:t>
    </dgm:pt>
    <dgm:pt modelId="{9B7731D0-8A52-4C2E-9206-05C553F797EB}" type="pres">
      <dgm:prSet presAssocID="{8370A280-D612-479C-93C0-00FFE8E63675}" presName="hierRoot4" presStyleCnt="0"/>
      <dgm:spPr/>
    </dgm:pt>
    <dgm:pt modelId="{A25B9C03-90BE-4F2B-94BA-E25E428B5DEF}" type="pres">
      <dgm:prSet presAssocID="{8370A280-D612-479C-93C0-00FFE8E63675}" presName="composite4" presStyleCnt="0"/>
      <dgm:spPr/>
    </dgm:pt>
    <dgm:pt modelId="{67DC5338-5E87-4A7F-830B-7B70EF658694}" type="pres">
      <dgm:prSet presAssocID="{8370A280-D612-479C-93C0-00FFE8E63675}" presName="image4" presStyleLbl="node4" presStyleIdx="0" presStyleCnt="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4911A950-1559-4B80-9521-A26092A1FA74}" type="pres">
      <dgm:prSet presAssocID="{8370A280-D612-479C-93C0-00FFE8E63675}" presName="text4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93EDBE0-F3CF-4F9D-906D-4892C5F8BD5E}" type="pres">
      <dgm:prSet presAssocID="{8370A280-D612-479C-93C0-00FFE8E63675}" presName="hierChild5" presStyleCnt="0"/>
      <dgm:spPr/>
    </dgm:pt>
    <dgm:pt modelId="{768E25A1-58DF-4659-9B63-0D597F6911CE}" type="pres">
      <dgm:prSet presAssocID="{36475016-BB9C-452F-9F5C-C7349FC153E3}" presName="Name23" presStyleLbl="parChTrans1D4" presStyleIdx="1" presStyleCnt="2"/>
      <dgm:spPr/>
      <dgm:t>
        <a:bodyPr/>
        <a:lstStyle/>
        <a:p>
          <a:endParaRPr lang="it-IT"/>
        </a:p>
      </dgm:t>
    </dgm:pt>
    <dgm:pt modelId="{A451544D-6142-4FC2-A78A-B5DEDA066874}" type="pres">
      <dgm:prSet presAssocID="{3E3F29FF-4059-4E43-8E63-387A0A4270DC}" presName="hierRoot4" presStyleCnt="0"/>
      <dgm:spPr/>
    </dgm:pt>
    <dgm:pt modelId="{5B0F252D-F681-49F7-8D3F-8A2B2DC83AFB}" type="pres">
      <dgm:prSet presAssocID="{3E3F29FF-4059-4E43-8E63-387A0A4270DC}" presName="composite4" presStyleCnt="0"/>
      <dgm:spPr/>
    </dgm:pt>
    <dgm:pt modelId="{9DB19DA1-7F6D-46BA-BC8F-182E124B234D}" type="pres">
      <dgm:prSet presAssocID="{3E3F29FF-4059-4E43-8E63-387A0A4270DC}" presName="image4" presStyleLbl="node4" presStyleIdx="1" presStyleCnt="2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5AB449D-7944-4526-A007-A0456E91D90D}" type="pres">
      <dgm:prSet presAssocID="{3E3F29FF-4059-4E43-8E63-387A0A4270DC}" presName="text4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4E9795C-FA50-42B4-B5D7-05517281ADCF}" type="pres">
      <dgm:prSet presAssocID="{3E3F29FF-4059-4E43-8E63-387A0A4270DC}" presName="hierChild5" presStyleCnt="0"/>
      <dgm:spPr/>
    </dgm:pt>
  </dgm:ptLst>
  <dgm:cxnLst>
    <dgm:cxn modelId="{774A4ACC-E88C-4331-A79D-8E323AD8FF61}" type="presOf" srcId="{98782E46-D816-48BC-A1C3-E5534B00DB16}" destId="{AED498CE-2E42-494C-8FCB-C2751E4ABBBB}" srcOrd="0" destOrd="0" presId="urn:microsoft.com/office/officeart/2009/layout/CirclePictureHierarchy"/>
    <dgm:cxn modelId="{57020C72-968E-4954-B3D9-4F270CDEDFDB}" srcId="{24E4BE44-2D45-4731-8D8B-63D05DB69178}" destId="{F839EF10-196D-4901-AF5F-1AA24E3AA716}" srcOrd="0" destOrd="0" parTransId="{57C60786-E147-4F30-B316-E5E7A9609322}" sibTransId="{864F1236-3782-47B5-9D1E-A0AE819735FE}"/>
    <dgm:cxn modelId="{A3B14866-D563-4D0D-8153-D08C7878CA63}" type="presOf" srcId="{57C60786-E147-4F30-B316-E5E7A9609322}" destId="{F77431F0-9D69-4298-878D-580428FA3EE8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35B2F350-AD1F-4A1D-9E44-0A553523D000}" srcId="{F839EF10-196D-4901-AF5F-1AA24E3AA716}" destId="{FFAEC13D-EDA4-4CF9-AF6D-1C7ED4118453}" srcOrd="0" destOrd="0" parTransId="{5DB2870D-748C-4FD4-B620-D630C69144D6}" sibTransId="{0388CB98-6F82-4B70-B527-9A051CC9BAC7}"/>
    <dgm:cxn modelId="{8D560B2F-8556-4712-BC51-E38DFF72508B}" type="presOf" srcId="{F839EF10-196D-4901-AF5F-1AA24E3AA716}" destId="{B82224E3-D7D2-4445-8F95-B8939C4614FB}" srcOrd="0" destOrd="0" presId="urn:microsoft.com/office/officeart/2009/layout/CirclePictureHierarchy"/>
    <dgm:cxn modelId="{163C134E-C3B8-4C37-9BE7-812CC67E5D70}" srcId="{FFAEC13D-EDA4-4CF9-AF6D-1C7ED4118453}" destId="{3E3F29FF-4059-4E43-8E63-387A0A4270DC}" srcOrd="1" destOrd="0" parTransId="{36475016-BB9C-452F-9F5C-C7349FC153E3}" sibTransId="{E3B8112A-239A-4E3D-BA12-A04CAE913A70}"/>
    <dgm:cxn modelId="{9EF614AB-B11D-411D-835E-DB4966D6BA7C}" type="presOf" srcId="{3E3F29FF-4059-4E43-8E63-387A0A4270DC}" destId="{55AB449D-7944-4526-A007-A0456E91D90D}" srcOrd="0" destOrd="0" presId="urn:microsoft.com/office/officeart/2009/layout/CirclePictureHierarchy"/>
    <dgm:cxn modelId="{2F4D1535-F6B8-4ABC-9923-E64F21D34333}" type="presOf" srcId="{36475016-BB9C-452F-9F5C-C7349FC153E3}" destId="{768E25A1-58DF-4659-9B63-0D597F6911CE}" srcOrd="0" destOrd="0" presId="urn:microsoft.com/office/officeart/2009/layout/CirclePictureHierarchy"/>
    <dgm:cxn modelId="{6299BABA-E3A2-4828-BBA4-BA540C9263D6}" type="presOf" srcId="{5DB2870D-748C-4FD4-B620-D630C69144D6}" destId="{2B8E061B-CD29-4EC9-82FE-A5BC87ADE486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0E615E73-51BB-4BB3-B460-284A6011199A}" type="presOf" srcId="{8370A280-D612-479C-93C0-00FFE8E63675}" destId="{4911A950-1559-4B80-9521-A26092A1FA74}" srcOrd="0" destOrd="0" presId="urn:microsoft.com/office/officeart/2009/layout/CirclePictureHierarchy"/>
    <dgm:cxn modelId="{13D61162-1FC6-4027-9D3D-7DC5CEAB8EE2}" type="presOf" srcId="{FFAEC13D-EDA4-4CF9-AF6D-1C7ED4118453}" destId="{97EF85ED-2E25-4AD2-82C4-EEA66124418A}" srcOrd="0" destOrd="0" presId="urn:microsoft.com/office/officeart/2009/layout/CirclePictureHierarchy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34D5C15-E644-4D8D-AD7D-9A0B5D543191}" type="presOf" srcId="{24E4BE44-2D45-4731-8D8B-63D05DB69178}" destId="{753E0CD5-C603-4000-924A-7221CB61805C}" srcOrd="0" destOrd="0" presId="urn:microsoft.com/office/officeart/2009/layout/CirclePictureHierarchy"/>
    <dgm:cxn modelId="{63EDE7BD-B564-4244-ADB1-C1AD35924893}" type="presParOf" srcId="{81835404-A5E5-4C0D-8B74-752511A53B7B}" destId="{6775A3CD-8FCD-4028-8928-189B9EBBF468}" srcOrd="0" destOrd="0" presId="urn:microsoft.com/office/officeart/2009/layout/CirclePictureHierarchy"/>
    <dgm:cxn modelId="{7077C50B-E4DA-4059-9100-B8999EC043B1}" type="presParOf" srcId="{6775A3CD-8FCD-4028-8928-189B9EBBF468}" destId="{431518F7-AAC1-4F54-A278-A08154CBA87C}" srcOrd="0" destOrd="0" presId="urn:microsoft.com/office/officeart/2009/layout/CirclePictureHierarchy"/>
    <dgm:cxn modelId="{528ACDFA-5172-4A47-A4BF-1B17A507427D}" type="presParOf" srcId="{431518F7-AAC1-4F54-A278-A08154CBA87C}" destId="{8878B9EE-8CE0-46C2-8650-8DD0723C9725}" srcOrd="0" destOrd="0" presId="urn:microsoft.com/office/officeart/2009/layout/CirclePictureHierarchy"/>
    <dgm:cxn modelId="{D190A6F3-BD44-4933-900A-2E7CE3DB8C3B}" type="presParOf" srcId="{431518F7-AAC1-4F54-A278-A08154CBA87C}" destId="{753E0CD5-C603-4000-924A-7221CB61805C}" srcOrd="1" destOrd="0" presId="urn:microsoft.com/office/officeart/2009/layout/CirclePictureHierarchy"/>
    <dgm:cxn modelId="{C24B4596-9E98-4653-B3AB-B9CC2E34A687}" type="presParOf" srcId="{6775A3CD-8FCD-4028-8928-189B9EBBF468}" destId="{5089518C-4551-4B04-BA66-04E9981C2BB3}" srcOrd="1" destOrd="0" presId="urn:microsoft.com/office/officeart/2009/layout/CirclePictureHierarchy"/>
    <dgm:cxn modelId="{2E08D6F4-BED4-4524-8D0E-D4EC7526B51E}" type="presParOf" srcId="{5089518C-4551-4B04-BA66-04E9981C2BB3}" destId="{F77431F0-9D69-4298-878D-580428FA3EE8}" srcOrd="0" destOrd="0" presId="urn:microsoft.com/office/officeart/2009/layout/CirclePictureHierarchy"/>
    <dgm:cxn modelId="{AE5CEA61-1E56-4A82-98BC-4A917199724B}" type="presParOf" srcId="{5089518C-4551-4B04-BA66-04E9981C2BB3}" destId="{E626E7CE-D38A-4C84-9FD6-5345F0D54123}" srcOrd="1" destOrd="0" presId="urn:microsoft.com/office/officeart/2009/layout/CirclePictureHierarchy"/>
    <dgm:cxn modelId="{B6088A05-5183-4FBF-B704-192C62B91359}" type="presParOf" srcId="{E626E7CE-D38A-4C84-9FD6-5345F0D54123}" destId="{14223050-15E0-474E-83D1-37D17D58BF58}" srcOrd="0" destOrd="0" presId="urn:microsoft.com/office/officeart/2009/layout/CirclePictureHierarchy"/>
    <dgm:cxn modelId="{99C0AEA1-9350-4CD7-B50A-D72F8280472B}" type="presParOf" srcId="{14223050-15E0-474E-83D1-37D17D58BF58}" destId="{B245D789-1FA1-4988-B6F7-1F67AA4DCC09}" srcOrd="0" destOrd="0" presId="urn:microsoft.com/office/officeart/2009/layout/CirclePictureHierarchy"/>
    <dgm:cxn modelId="{E7336B12-6813-414C-B4BD-741002726844}" type="presParOf" srcId="{14223050-15E0-474E-83D1-37D17D58BF58}" destId="{B82224E3-D7D2-4445-8F95-B8939C4614FB}" srcOrd="1" destOrd="0" presId="urn:microsoft.com/office/officeart/2009/layout/CirclePictureHierarchy"/>
    <dgm:cxn modelId="{5C300FCA-CBEF-4808-8080-D0582D28E6AB}" type="presParOf" srcId="{E626E7CE-D38A-4C84-9FD6-5345F0D54123}" destId="{E6833889-C932-43EF-A466-B51E12792BB8}" srcOrd="1" destOrd="0" presId="urn:microsoft.com/office/officeart/2009/layout/CirclePictureHierarchy"/>
    <dgm:cxn modelId="{0C74CA01-797A-4191-A862-2C5EA2C74D85}" type="presParOf" srcId="{E6833889-C932-43EF-A466-B51E12792BB8}" destId="{2B8E061B-CD29-4EC9-82FE-A5BC87ADE486}" srcOrd="0" destOrd="0" presId="urn:microsoft.com/office/officeart/2009/layout/CirclePictureHierarchy"/>
    <dgm:cxn modelId="{5BAA3477-BFC9-4C3E-9F39-FDDF9491CF68}" type="presParOf" srcId="{E6833889-C932-43EF-A466-B51E12792BB8}" destId="{AB78A5FC-A488-4859-8B6E-AF966456580A}" srcOrd="1" destOrd="0" presId="urn:microsoft.com/office/officeart/2009/layout/CirclePictureHierarchy"/>
    <dgm:cxn modelId="{678C0D71-C135-4188-B481-0EA5C71DD9FB}" type="presParOf" srcId="{AB78A5FC-A488-4859-8B6E-AF966456580A}" destId="{E3E70017-39F0-45F0-98FF-7DF844AB79BA}" srcOrd="0" destOrd="0" presId="urn:microsoft.com/office/officeart/2009/layout/CirclePictureHierarchy"/>
    <dgm:cxn modelId="{20B88FDB-458E-4FE9-BDFB-75D50C7F9A31}" type="presParOf" srcId="{E3E70017-39F0-45F0-98FF-7DF844AB79BA}" destId="{720746E0-17DB-46C1-AB50-537AC49D5CE8}" srcOrd="0" destOrd="0" presId="urn:microsoft.com/office/officeart/2009/layout/CirclePictureHierarchy"/>
    <dgm:cxn modelId="{0A857BF5-78FD-48DF-9A68-ADA80EE763B3}" type="presParOf" srcId="{E3E70017-39F0-45F0-98FF-7DF844AB79BA}" destId="{97EF85ED-2E25-4AD2-82C4-EEA66124418A}" srcOrd="1" destOrd="0" presId="urn:microsoft.com/office/officeart/2009/layout/CirclePictureHierarchy"/>
    <dgm:cxn modelId="{CB0E6AA1-CC1D-4186-9B3D-0C5F0D37DB64}" type="presParOf" srcId="{AB78A5FC-A488-4859-8B6E-AF966456580A}" destId="{9524FB06-89C9-4C43-91F0-D55E7B9C2107}" srcOrd="1" destOrd="0" presId="urn:microsoft.com/office/officeart/2009/layout/CirclePictureHierarchy"/>
    <dgm:cxn modelId="{7B952EB5-8227-4E4F-BFEB-106D275C0E39}" type="presParOf" srcId="{9524FB06-89C9-4C43-91F0-D55E7B9C2107}" destId="{AED498CE-2E42-494C-8FCB-C2751E4ABBBB}" srcOrd="0" destOrd="0" presId="urn:microsoft.com/office/officeart/2009/layout/CirclePictureHierarchy"/>
    <dgm:cxn modelId="{374DFCE2-E16F-43BC-9B16-2965F2A0855D}" type="presParOf" srcId="{9524FB06-89C9-4C43-91F0-D55E7B9C2107}" destId="{9B7731D0-8A52-4C2E-9206-05C553F797EB}" srcOrd="1" destOrd="0" presId="urn:microsoft.com/office/officeart/2009/layout/CirclePictureHierarchy"/>
    <dgm:cxn modelId="{62670C6E-BA5C-4079-BC0F-6AB7ADBFB5FC}" type="presParOf" srcId="{9B7731D0-8A52-4C2E-9206-05C553F797EB}" destId="{A25B9C03-90BE-4F2B-94BA-E25E428B5DEF}" srcOrd="0" destOrd="0" presId="urn:microsoft.com/office/officeart/2009/layout/CirclePictureHierarchy"/>
    <dgm:cxn modelId="{DF04BC5E-4AA4-4BAB-9068-C2F18EB794A6}" type="presParOf" srcId="{A25B9C03-90BE-4F2B-94BA-E25E428B5DEF}" destId="{67DC5338-5E87-4A7F-830B-7B70EF658694}" srcOrd="0" destOrd="0" presId="urn:microsoft.com/office/officeart/2009/layout/CirclePictureHierarchy"/>
    <dgm:cxn modelId="{629AED6C-E16E-4406-8932-0F12D0FD2450}" type="presParOf" srcId="{A25B9C03-90BE-4F2B-94BA-E25E428B5DEF}" destId="{4911A950-1559-4B80-9521-A26092A1FA74}" srcOrd="1" destOrd="0" presId="urn:microsoft.com/office/officeart/2009/layout/CirclePictureHierarchy"/>
    <dgm:cxn modelId="{3B3FB4F1-F9AE-47E0-9286-70D61211627C}" type="presParOf" srcId="{9B7731D0-8A52-4C2E-9206-05C553F797EB}" destId="{393EDBE0-F3CF-4F9D-906D-4892C5F8BD5E}" srcOrd="1" destOrd="0" presId="urn:microsoft.com/office/officeart/2009/layout/CirclePictureHierarchy"/>
    <dgm:cxn modelId="{6914DC28-2317-4FA3-A413-76BAE4A4FEE6}" type="presParOf" srcId="{9524FB06-89C9-4C43-91F0-D55E7B9C2107}" destId="{768E25A1-58DF-4659-9B63-0D597F6911CE}" srcOrd="2" destOrd="0" presId="urn:microsoft.com/office/officeart/2009/layout/CirclePictureHierarchy"/>
    <dgm:cxn modelId="{6E713610-663A-4266-A80E-2333BE8B048B}" type="presParOf" srcId="{9524FB06-89C9-4C43-91F0-D55E7B9C2107}" destId="{A451544D-6142-4FC2-A78A-B5DEDA066874}" srcOrd="3" destOrd="0" presId="urn:microsoft.com/office/officeart/2009/layout/CirclePictureHierarchy"/>
    <dgm:cxn modelId="{141400E1-4362-469C-8684-71A207A12E36}" type="presParOf" srcId="{A451544D-6142-4FC2-A78A-B5DEDA066874}" destId="{5B0F252D-F681-49F7-8D3F-8A2B2DC83AFB}" srcOrd="0" destOrd="0" presId="urn:microsoft.com/office/officeart/2009/layout/CirclePictureHierarchy"/>
    <dgm:cxn modelId="{9FA8390D-11F1-4EB8-ACB2-8D85686FEC5E}" type="presParOf" srcId="{5B0F252D-F681-49F7-8D3F-8A2B2DC83AFB}" destId="{9DB19DA1-7F6D-46BA-BC8F-182E124B234D}" srcOrd="0" destOrd="0" presId="urn:microsoft.com/office/officeart/2009/layout/CirclePictureHierarchy"/>
    <dgm:cxn modelId="{E660AAEC-4172-433A-B2B5-6D64933DD437}" type="presParOf" srcId="{5B0F252D-F681-49F7-8D3F-8A2B2DC83AFB}" destId="{55AB449D-7944-4526-A007-A0456E91D90D}" srcOrd="1" destOrd="0" presId="urn:microsoft.com/office/officeart/2009/layout/CirclePictureHierarchy"/>
    <dgm:cxn modelId="{209ADB52-D724-41C0-892A-52A5EA4CFD28}" type="presParOf" srcId="{A451544D-6142-4FC2-A78A-B5DEDA066874}" destId="{24E9795C-FA50-42B4-B5D7-05517281ADC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0" i="0" kern="1200" dirty="0" smtClean="0"/>
            <a:t>Convention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i="0" u="none" kern="1200" dirty="0" err="1" smtClean="0"/>
            <a:t>Configuration</a:t>
          </a:r>
          <a:r>
            <a:rPr lang="it-IT" sz="2200" i="0" kern="1200" dirty="0" smtClean="0"/>
            <a:t> </a:t>
          </a:r>
          <a:r>
            <a:rPr lang="it-IT" sz="2200" kern="1200" dirty="0" smtClean="0"/>
            <a:t>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</a:t>
          </a:r>
          <a:r>
            <a:rPr lang="it-IT" sz="2200" b="1" i="0" kern="1200" dirty="0" smtClean="0">
              <a:effectLst/>
            </a:rPr>
            <a:t>&amp;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68462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2025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2025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E25A1-58DF-4659-9B63-0D597F6911CE}">
      <dsp:nvSpPr>
        <dsp:cNvPr id="0" name=""/>
        <dsp:cNvSpPr/>
      </dsp:nvSpPr>
      <dsp:spPr>
        <a:xfrm>
          <a:off x="338920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28"/>
              </a:lnTo>
              <a:lnTo>
                <a:pt x="1162609" y="134228"/>
              </a:lnTo>
              <a:lnTo>
                <a:pt x="1162609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498CE-2E42-494C-8FCB-C2751E4ABBBB}">
      <dsp:nvSpPr>
        <dsp:cNvPr id="0" name=""/>
        <dsp:cNvSpPr/>
      </dsp:nvSpPr>
      <dsp:spPr>
        <a:xfrm>
          <a:off x="2226599" y="3149762"/>
          <a:ext cx="1162609" cy="266343"/>
        </a:xfrm>
        <a:custGeom>
          <a:avLst/>
          <a:gdLst/>
          <a:ahLst/>
          <a:cxnLst/>
          <a:rect l="0" t="0" r="0" b="0"/>
          <a:pathLst>
            <a:path>
              <a:moveTo>
                <a:pt x="1162609" y="0"/>
              </a:moveTo>
              <a:lnTo>
                <a:pt x="1162609" y="134228"/>
              </a:lnTo>
              <a:lnTo>
                <a:pt x="0" y="134228"/>
              </a:lnTo>
              <a:lnTo>
                <a:pt x="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E061B-CD29-4EC9-82FE-A5BC87ADE486}">
      <dsp:nvSpPr>
        <dsp:cNvPr id="0" name=""/>
        <dsp:cNvSpPr/>
      </dsp:nvSpPr>
      <dsp:spPr>
        <a:xfrm>
          <a:off x="3343489" y="2037885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31F0-9D69-4298-878D-580428FA3EE8}">
      <dsp:nvSpPr>
        <dsp:cNvPr id="0" name=""/>
        <dsp:cNvSpPr/>
      </dsp:nvSpPr>
      <dsp:spPr>
        <a:xfrm>
          <a:off x="3343489" y="938927"/>
          <a:ext cx="91440" cy="253423"/>
        </a:xfrm>
        <a:custGeom>
          <a:avLst/>
          <a:gdLst/>
          <a:ahLst/>
          <a:cxnLst/>
          <a:rect l="0" t="0" r="0" b="0"/>
          <a:pathLst>
            <a:path>
              <a:moveTo>
                <a:pt x="48801" y="0"/>
              </a:moveTo>
              <a:lnTo>
                <a:pt x="48801" y="121308"/>
              </a:lnTo>
              <a:lnTo>
                <a:pt x="45720" y="121308"/>
              </a:lnTo>
              <a:lnTo>
                <a:pt x="45720" y="253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2944673" y="43878"/>
          <a:ext cx="895234" cy="89504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3824401" y="5360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Ruby on </a:t>
          </a:r>
          <a:r>
            <a:rPr lang="it-IT" sz="1400" kern="1200" dirty="0" err="1" smtClean="0"/>
            <a:t>Rails</a:t>
          </a:r>
          <a:endParaRPr lang="it-IT" sz="1400" kern="1200" dirty="0"/>
        </a:p>
      </dsp:txBody>
      <dsp:txXfrm>
        <a:off x="3824401" y="53602"/>
        <a:ext cx="1268301" cy="845534"/>
      </dsp:txXfrm>
    </dsp:sp>
    <dsp:sp modelId="{B245D789-1FA1-4988-B6F7-1F67AA4DCC09}">
      <dsp:nvSpPr>
        <dsp:cNvPr id="0" name=""/>
        <dsp:cNvSpPr/>
      </dsp:nvSpPr>
      <dsp:spPr>
        <a:xfrm>
          <a:off x="2966442" y="1192350"/>
          <a:ext cx="845534" cy="845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224E3-D7D2-4445-8F95-B8939C4614FB}">
      <dsp:nvSpPr>
        <dsp:cNvPr id="0" name=""/>
        <dsp:cNvSpPr/>
      </dsp:nvSpPr>
      <dsp:spPr>
        <a:xfrm>
          <a:off x="3811976" y="1190237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Cucumber</a:t>
          </a:r>
          <a:endParaRPr lang="it-IT" sz="1400" kern="1200" dirty="0"/>
        </a:p>
      </dsp:txBody>
      <dsp:txXfrm>
        <a:off x="3811976" y="1190237"/>
        <a:ext cx="1268301" cy="845534"/>
      </dsp:txXfrm>
    </dsp:sp>
    <dsp:sp modelId="{720746E0-17DB-46C1-AB50-537AC49D5CE8}">
      <dsp:nvSpPr>
        <dsp:cNvPr id="0" name=""/>
        <dsp:cNvSpPr/>
      </dsp:nvSpPr>
      <dsp:spPr>
        <a:xfrm>
          <a:off x="2966442" y="2304228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F85ED-2E25-4AD2-82C4-EEA66124418A}">
      <dsp:nvSpPr>
        <dsp:cNvPr id="0" name=""/>
        <dsp:cNvSpPr/>
      </dsp:nvSpPr>
      <dsp:spPr>
        <a:xfrm>
          <a:off x="3811976" y="2302114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Rspec</a:t>
          </a:r>
          <a:r>
            <a:rPr lang="it-IT" sz="1400" kern="1200" dirty="0" smtClean="0"/>
            <a:t> </a:t>
          </a:r>
          <a:r>
            <a:rPr lang="it-IT" sz="1400" kern="1200" dirty="0" err="1" smtClean="0"/>
            <a:t>Expectations</a:t>
          </a:r>
          <a:endParaRPr lang="it-IT" sz="1400" kern="1200" dirty="0"/>
        </a:p>
      </dsp:txBody>
      <dsp:txXfrm>
        <a:off x="3811976" y="2302114"/>
        <a:ext cx="1268301" cy="845534"/>
      </dsp:txXfrm>
    </dsp:sp>
    <dsp:sp modelId="{67DC5338-5E87-4A7F-830B-7B70EF658694}">
      <dsp:nvSpPr>
        <dsp:cNvPr id="0" name=""/>
        <dsp:cNvSpPr/>
      </dsp:nvSpPr>
      <dsp:spPr>
        <a:xfrm>
          <a:off x="1803832" y="3416105"/>
          <a:ext cx="845534" cy="8455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A950-1559-4B80-9521-A26092A1FA74}">
      <dsp:nvSpPr>
        <dsp:cNvPr id="0" name=""/>
        <dsp:cNvSpPr/>
      </dsp:nvSpPr>
      <dsp:spPr>
        <a:xfrm>
          <a:off x="264936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Coypu</a:t>
          </a:r>
          <a:endParaRPr lang="it-IT" sz="1800" kern="1200" dirty="0"/>
        </a:p>
      </dsp:txBody>
      <dsp:txXfrm>
        <a:off x="2649366" y="3413992"/>
        <a:ext cx="1268301" cy="845534"/>
      </dsp:txXfrm>
    </dsp:sp>
    <dsp:sp modelId="{9DB19DA1-7F6D-46BA-BC8F-182E124B234D}">
      <dsp:nvSpPr>
        <dsp:cNvPr id="0" name=""/>
        <dsp:cNvSpPr/>
      </dsp:nvSpPr>
      <dsp:spPr>
        <a:xfrm>
          <a:off x="4129051" y="3416105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449D-7944-4526-A007-A0456E91D90D}">
      <dsp:nvSpPr>
        <dsp:cNvPr id="0" name=""/>
        <dsp:cNvSpPr/>
      </dsp:nvSpPr>
      <dsp:spPr>
        <a:xfrm>
          <a:off x="497458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Capybara</a:t>
          </a:r>
          <a:endParaRPr lang="it-IT" sz="1400" kern="1200" dirty="0"/>
        </a:p>
      </dsp:txBody>
      <dsp:txXfrm>
        <a:off x="4974586" y="3413992"/>
        <a:ext cx="1268301" cy="84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9.jpeg"/><Relationship Id="rId9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comments" Target="../comments/comment8.xml"/><Relationship Id="rId5" Type="http://schemas.openxmlformats.org/officeDocument/2006/relationships/image" Target="../media/image3.jp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comments" Target="../comments/commen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6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27" y="2426264"/>
            <a:ext cx="1669546" cy="2165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4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4016" y="3431442"/>
            <a:ext cx="243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Relatore:</a:t>
            </a:r>
          </a:p>
          <a:p>
            <a:r>
              <a:rPr lang="it-IT" b="1" dirty="0" smtClean="0"/>
              <a:t>Prof. Maura </a:t>
            </a:r>
            <a:r>
              <a:rPr lang="it-IT" b="1" dirty="0" err="1" smtClean="0"/>
              <a:t>Cerioli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Correlatore:</a:t>
            </a:r>
            <a:endParaRPr lang="it-IT" dirty="0"/>
          </a:p>
          <a:p>
            <a:r>
              <a:rPr lang="it-IT" b="1" dirty="0" smtClean="0"/>
              <a:t>Prof. Davide Ancona</a:t>
            </a:r>
            <a:endParaRPr lang="it-IT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4016" y="4908770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b="1" dirty="0" smtClean="0"/>
              <a:t>Mattia Barrasso</a:t>
            </a:r>
          </a:p>
          <a:p>
            <a:r>
              <a:rPr lang="it-IT" dirty="0" smtClean="0"/>
              <a:t>A.A. 2013/2014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2" y="4654526"/>
            <a:ext cx="3245476" cy="1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817671" y="228808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645762" y="306702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24" y="3361235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36278" y="3453099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Confronto fra i </a:t>
            </a:r>
            <a:r>
              <a:rPr lang="it-IT" b="1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7433" y="1186419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Ricca libreria di </a:t>
            </a:r>
            <a:r>
              <a:rPr lang="it-IT" dirty="0" err="1" smtClean="0"/>
              <a:t>Helper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Semplicità e versatilità di Ruby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8488252" y="3361235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Verbosità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Eccessiva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Template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macchinoso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389025" y="3401505"/>
            <a:ext cx="2875936" cy="258532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6BAB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 e minima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con 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Strumenti molto avanzati</a:t>
            </a:r>
            <a:endParaRPr lang="it-IT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268614"/>
            <a:ext cx="282210" cy="371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823307"/>
            <a:ext cx="282210" cy="3712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2651351"/>
            <a:ext cx="282210" cy="3712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66" y="3434685"/>
            <a:ext cx="301333" cy="3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003208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824037"/>
            <a:ext cx="301333" cy="3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8" y="3502047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4631306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5413430"/>
            <a:ext cx="282210" cy="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62995142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824020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7216566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1415214"/>
            <a:ext cx="5270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DSL </a:t>
            </a:r>
            <a:r>
              <a:rPr lang="it-IT" sz="2400" dirty="0" smtClean="0"/>
              <a:t>(Martin </a:t>
            </a:r>
            <a:r>
              <a:rPr lang="it-IT" sz="2400" dirty="0" err="1" smtClean="0"/>
              <a:t>Fowler</a:t>
            </a:r>
            <a:r>
              <a:rPr lang="it-IT" sz="2400" dirty="0" smtClean="0"/>
              <a:t>),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428879"/>
            <a:ext cx="4635731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rgbClr val="A71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 dello scenario</a:t>
            </a:r>
            <a:r>
              <a:rPr lang="it-IT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tramite l'intestazione è possibile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navigare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alle pagine dell'autore 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dell'</a:t>
            </a:r>
            <a:r>
              <a:rPr lang="it-IT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it-IT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rgbClr val="DF5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è presente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l'intestazione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l'intestazione permette la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Allora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posso navigare verso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"&lt;nome della pagina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Esempi: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della pagina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Autore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|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876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586011"/>
            <a:ext cx="764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di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flessibile)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SpecFlow</a:t>
            </a:r>
            <a:r>
              <a:rPr lang="it-IT" dirty="0" smtClean="0"/>
              <a:t> e </a:t>
            </a:r>
            <a:r>
              <a:rPr lang="it-IT" dirty="0" err="1" smtClean="0"/>
              <a:t>Cucumber</a:t>
            </a:r>
            <a:r>
              <a:rPr lang="it-IT" dirty="0" smtClean="0"/>
              <a:t> sono meglio integrati negli IDE rispetto a </a:t>
            </a:r>
            <a:r>
              <a:rPr lang="it-IT" dirty="0" err="1" smtClean="0"/>
              <a:t>Cucumber</a:t>
            </a:r>
            <a:r>
              <a:rPr lang="it-IT" dirty="0" smtClean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2739874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678716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541985"/>
            <a:ext cx="2095238" cy="893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6425"/>
              </p:ext>
            </p:extLst>
          </p:nvPr>
        </p:nvGraphicFramePr>
        <p:xfrm>
          <a:off x="1115239" y="2767171"/>
          <a:ext cx="8783229" cy="28852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3872"/>
                <a:gridCol w="1090997"/>
                <a:gridCol w="1223495"/>
                <a:gridCol w="1499768"/>
                <a:gridCol w="1328742"/>
                <a:gridCol w="2176355"/>
              </a:tblGrid>
              <a:tr h="83665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Open</a:t>
                      </a:r>
                      <a:r>
                        <a:rPr lang="it-IT" b="0" baseline="0" dirty="0" smtClean="0"/>
                        <a:t> Source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Gratuito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Wrapper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Mobile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Linguaggi</a:t>
                      </a:r>
                      <a:endParaRPr lang="it-IT" b="0" dirty="0"/>
                    </a:p>
                  </a:txBody>
                  <a:tcPr/>
                </a:tc>
              </a:tr>
              <a:tr h="478088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92383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646686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39" y="2919571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04" y="1429089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74" y="4375171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1413" y="14139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13" y="3677802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80" y="3701896"/>
            <a:ext cx="269345" cy="274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3677802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4183870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4205723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33" y="5063060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7" y="5063060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2" y="5063059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37" y="5102207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3677802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28" y="4225359"/>
            <a:ext cx="269345" cy="2741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1" y="4258529"/>
            <a:ext cx="269345" cy="2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52842"/>
              </p:ext>
            </p:extLst>
          </p:nvPr>
        </p:nvGraphicFramePr>
        <p:xfrm>
          <a:off x="1249680" y="3250386"/>
          <a:ext cx="8572745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4549"/>
                <a:gridCol w="1588017"/>
                <a:gridCol w="1841081"/>
                <a:gridCol w="1714549"/>
                <a:gridCol w="1714549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Selettori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Page Object</a:t>
                      </a:r>
                      <a:r>
                        <a:rPr lang="it-IT" b="0" baseline="0" dirty="0" smtClean="0"/>
                        <a:t> Pattern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Azioni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ai </a:t>
                      </a:r>
                      <a:r>
                        <a:rPr lang="it-IT" b="0" dirty="0" err="1" smtClean="0"/>
                        <a:t>form</a:t>
                      </a:r>
                      <a:endParaRPr lang="it-IT" b="0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ad alto 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  ad 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tramite         </a:t>
                      </a:r>
                      <a:r>
                        <a:rPr lang="it-IT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dirty="0" smtClean="0"/>
                        <a:t>     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75578" y="14520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0957" y="14520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78" y="145121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4" y="4070584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5" y="4694932"/>
            <a:ext cx="426463" cy="32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96" y="4694931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3" y="5533525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41" y="4070584"/>
            <a:ext cx="426463" cy="3217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7" y="4070584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4694931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5435947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80" y="5390240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33" y="4694930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83" y="4070584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00" y="5531640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21467"/>
              </p:ext>
            </p:extLst>
          </p:nvPr>
        </p:nvGraphicFramePr>
        <p:xfrm>
          <a:off x="1223782" y="3351987"/>
          <a:ext cx="7983717" cy="26720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b="0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serializzato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r>
                        <a:rPr lang="it-IT" baseline="0" dirty="0" smtClean="0"/>
                        <a:t>, </a:t>
                      </a:r>
                      <a:r>
                        <a:rPr lang="it-IT" baseline="0" smtClean="0"/>
                        <a:t>valore serializzato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17415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2625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668100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116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Gestione del CSS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0143"/>
              </p:ext>
            </p:extLst>
          </p:nvPr>
        </p:nvGraphicFramePr>
        <p:xfrm>
          <a:off x="1249680" y="3019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esplicite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Implicite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Semplicità d’uso</a:t>
                      </a:r>
                      <a:endParaRPr lang="it-IT" b="0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</a:t>
                      </a:r>
                      <a:r>
                        <a:rPr lang="it-IT" baseline="0" dirty="0" smtClean="0"/>
                        <a:t> le attese implicite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508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8594" y="1508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546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4623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094462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Asincronia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10" y="3742459"/>
            <a:ext cx="269345" cy="274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2" y="3719768"/>
            <a:ext cx="282210" cy="3712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179661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7" y="5455549"/>
            <a:ext cx="282210" cy="371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07" y="5449114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705177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3732842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4121868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5455549"/>
            <a:ext cx="426463" cy="321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0" y="4096694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b="1" dirty="0"/>
              <a:t>A comparative Study of Maintainability of Web Application on J2EE</a:t>
            </a:r>
            <a:r>
              <a:rPr lang="en-US" b="1" dirty="0" smtClean="0"/>
              <a:t>, .</a:t>
            </a:r>
            <a:r>
              <a:rPr lang="en-US" b="1" dirty="0"/>
              <a:t>NET and Ruby on </a:t>
            </a:r>
            <a:r>
              <a:rPr lang="en-US" b="1" dirty="0" smtClean="0"/>
              <a:t>Rails</a:t>
            </a:r>
            <a:r>
              <a:rPr lang="en-US" dirty="0" smtClean="0"/>
              <a:t>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b="1" dirty="0" err="1" smtClean="0"/>
              <a:t>RoR</a:t>
            </a:r>
            <a:r>
              <a:rPr lang="it-IT" dirty="0" smtClean="0"/>
              <a:t>, </a:t>
            </a:r>
            <a:r>
              <a:rPr lang="it-IT" b="1" dirty="0" smtClean="0"/>
              <a:t>Spring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.NET</a:t>
            </a:r>
            <a:endParaRPr lang="it-IT" dirty="0" smtClean="0"/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</a:t>
            </a:r>
          </a:p>
          <a:p>
            <a:pPr lvl="1"/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Focus sull’</a:t>
            </a:r>
            <a:r>
              <a:rPr lang="it-IT" dirty="0"/>
              <a:t>i</a:t>
            </a:r>
            <a:r>
              <a:rPr lang="it-IT" dirty="0" smtClean="0"/>
              <a:t>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63810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Espressività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Leggibilità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Modularità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4378748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4378748"/>
            <a:ext cx="282210" cy="371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4378749"/>
            <a:ext cx="282210" cy="371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4378749"/>
            <a:ext cx="282210" cy="3712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35" y="4378748"/>
            <a:ext cx="282210" cy="3712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378748"/>
            <a:ext cx="282210" cy="3712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5719528"/>
            <a:ext cx="282210" cy="3712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5719528"/>
            <a:ext cx="282210" cy="3712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5719528"/>
            <a:ext cx="282210" cy="3712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5719528"/>
            <a:ext cx="282210" cy="371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96" y="4872541"/>
            <a:ext cx="282210" cy="3712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01" y="4872541"/>
            <a:ext cx="282210" cy="3712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79" y="5719528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901681"/>
            <a:ext cx="301333" cy="396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6" y="4901681"/>
            <a:ext cx="30133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Conclusione – Lo </a:t>
            </a:r>
            <a:r>
              <a:rPr lang="it-IT" b="1" dirty="0" err="1" smtClean="0">
                <a:solidFill>
                  <a:schemeClr val="bg1"/>
                </a:solidFill>
              </a:rPr>
              <a:t>stack</a:t>
            </a:r>
            <a:r>
              <a:rPr lang="it-IT" b="1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87217529"/>
              </p:ext>
            </p:extLst>
          </p:nvPr>
        </p:nvGraphicFramePr>
        <p:xfrm>
          <a:off x="2151380" y="1502834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428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1261428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4541896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61428"/>
            <a:ext cx="659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b="1" dirty="0" smtClean="0"/>
              <a:t>modello</a:t>
            </a:r>
            <a:r>
              <a:rPr lang="it-IT" dirty="0" smtClean="0"/>
              <a:t> descrive il dominio e permette la persistenza delle informazioni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</a:t>
            </a:r>
            <a:r>
              <a:rPr lang="it-IT" b="1" dirty="0" smtClean="0"/>
              <a:t>viste</a:t>
            </a:r>
            <a:r>
              <a:rPr lang="it-IT" dirty="0" smtClean="0"/>
              <a:t> sono l’interfaccia dell’applicazione utilizzabili dall’utente e reagiscono in funzione dei cambiamenti sul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b="1" dirty="0" smtClean="0"/>
              <a:t>controlli</a:t>
            </a:r>
            <a:r>
              <a:rPr lang="it-IT" dirty="0" smtClean="0"/>
              <a:t> ricevono ed interpretano le richieste effettuate dall’utente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pratica sono utilizzate variazioni architetturali come il </a:t>
            </a:r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</a:t>
            </a:r>
            <a:r>
              <a:rPr lang="it-IT" b="1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 Pattern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44"/>
            <a:ext cx="10515600" cy="4984046"/>
          </a:xfrm>
        </p:spPr>
        <p:txBody>
          <a:bodyPr/>
          <a:lstStyle/>
          <a:p>
            <a:r>
              <a:rPr lang="it-IT" dirty="0" smtClean="0"/>
              <a:t>Metodo di sviluppo le cui iterazioni producono una funzionalità funzionante e testata, descritta da un insieme di test di accettazione (o scenari)</a:t>
            </a:r>
          </a:p>
          <a:p>
            <a:r>
              <a:rPr lang="it-IT" dirty="0" smtClean="0"/>
              <a:t>Estensione della tecnica ATDD</a:t>
            </a:r>
            <a:endParaRPr lang="it-IT" dirty="0" smtClean="0"/>
          </a:p>
          <a:p>
            <a:r>
              <a:rPr lang="it-IT" dirty="0"/>
              <a:t>Gli scenari sviluppati rappresentano la documentazione del progetto – Live </a:t>
            </a:r>
            <a:r>
              <a:rPr lang="it-IT" dirty="0" err="1"/>
              <a:t>Documentation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756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Behavior-driven</a:t>
            </a:r>
            <a:r>
              <a:rPr lang="it-IT" b="1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97" y="3619528"/>
            <a:ext cx="533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4204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«web» 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 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iterazione e relativa storia coincide con l’introduzione di un numero ridotto di tecnologie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827775"/>
              </p:ext>
            </p:extLst>
          </p:nvPr>
        </p:nvGraphicFramePr>
        <p:xfrm>
          <a:off x="5245100" y="182420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757956"/>
              </p:ext>
            </p:extLst>
          </p:nvPr>
        </p:nvGraphicFramePr>
        <p:xfrm>
          <a:off x="1402080" y="16679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433950"/>
              </p:ext>
            </p:extLst>
          </p:nvPr>
        </p:nvGraphicFramePr>
        <p:xfrm>
          <a:off x="1447800" y="158876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8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1313180" y="14491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41114"/>
              </p:ext>
            </p:extLst>
          </p:nvPr>
        </p:nvGraphicFramePr>
        <p:xfrm>
          <a:off x="1402080" y="1825625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884</Words>
  <Application>Microsoft Office PowerPoint</Application>
  <PresentationFormat>Widescreen</PresentationFormat>
  <Paragraphs>275</Paragraphs>
  <Slides>21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Scelta degli 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Conclusione – Lo stack ideale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134</cp:revision>
  <dcterms:created xsi:type="dcterms:W3CDTF">2014-11-26T15:37:36Z</dcterms:created>
  <dcterms:modified xsi:type="dcterms:W3CDTF">2014-12-05T15:15:04Z</dcterms:modified>
</cp:coreProperties>
</file>