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DFF"/>
    <a:srgbClr val="0099FF"/>
    <a:srgbClr val="C1E7FF"/>
    <a:srgbClr val="006BAB"/>
    <a:srgbClr val="FFBDBD"/>
    <a:srgbClr val="E7E7E7"/>
    <a:srgbClr val="4FA226"/>
    <a:srgbClr val="B23333"/>
    <a:srgbClr val="B8E8A0"/>
    <a:srgbClr val="72D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jpe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err="1" smtClean="0">
              <a:solidFill>
                <a:schemeClr val="bg1"/>
              </a:solidFill>
            </a:rPr>
            <a:t>Refactor</a:t>
          </a:r>
          <a:endParaRPr lang="it-IT" dirty="0">
            <a:solidFill>
              <a:schemeClr val="bg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/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/>
      <dgm:spPr/>
      <dgm:t>
        <a:bodyPr/>
        <a:lstStyle/>
        <a:p>
          <a:r>
            <a:rPr lang="it-IT" dirty="0" smtClean="0"/>
            <a:t>Definizione dei test</a:t>
          </a:r>
          <a:endParaRPr lang="it-IT" dirty="0"/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/>
      <dgm:t>
        <a:bodyPr/>
        <a:lstStyle/>
        <a:p>
          <a:r>
            <a:rPr lang="it-IT" dirty="0" err="1" smtClean="0"/>
            <a:t>Make</a:t>
          </a:r>
          <a:r>
            <a:rPr lang="it-IT" dirty="0" smtClean="0"/>
            <a:t> </a:t>
          </a:r>
          <a:r>
            <a:rPr lang="it-IT" dirty="0" err="1" smtClean="0"/>
            <a:t>it</a:t>
          </a:r>
          <a:r>
            <a:rPr lang="it-IT" dirty="0" smtClean="0"/>
            <a:t> green</a:t>
          </a:r>
          <a:endParaRPr lang="it-IT" dirty="0"/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/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/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/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/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</dgm:pt>
    <dgm:pt modelId="{561E4ACC-D967-42CA-BC9C-00290F2F9374}" type="pres">
      <dgm:prSet presAssocID="{F839EF10-196D-4901-AF5F-1AA24E3AA716}" presName="composite" presStyleCnt="0"/>
      <dgm:spPr/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</dgm:pt>
    <dgm:pt modelId="{B2C63048-C615-41EC-89E9-407C534B47D1}" type="pres">
      <dgm:prSet presAssocID="{FFAEC13D-EDA4-4CF9-AF6D-1C7ED4118453}" presName="composite" presStyleCnt="0"/>
      <dgm:spPr/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</dgm:pt>
    <dgm:pt modelId="{8FEC7692-72CE-4CEE-9160-F408433DED10}" type="pres">
      <dgm:prSet presAssocID="{3E3F29FF-4059-4E43-8E63-387A0A4270DC}" presName="composite" presStyleCnt="0"/>
      <dgm:spPr/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dirty="0" smtClean="0">
              <a:solidFill>
                <a:schemeClr val="bg1"/>
              </a:solidFill>
            </a:rPr>
            <a:t>Scrittura degli scenari</a:t>
          </a:r>
          <a:endParaRPr lang="it-IT" sz="2000" dirty="0">
            <a:solidFill>
              <a:schemeClr val="bg1"/>
            </a:solidFill>
          </a:endParaRPr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 custLinFactNeighborY="251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Definizione dei test</a:t>
          </a:r>
          <a:endParaRPr lang="it-IT" sz="2200" kern="1200" dirty="0"/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Make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it</a:t>
          </a:r>
          <a:r>
            <a:rPr lang="it-IT" sz="2200" kern="1200" dirty="0" smtClean="0"/>
            <a:t> green</a:t>
          </a:r>
          <a:endParaRPr lang="it-IT" sz="2200" kern="1200" dirty="0"/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bg1"/>
              </a:solidFill>
            </a:rPr>
            <a:t>Refactor</a:t>
          </a:r>
          <a:endParaRPr lang="it-IT" sz="2200" kern="1200" dirty="0">
            <a:solidFill>
              <a:schemeClr val="bg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175234" y="41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339599" y="419"/>
        <a:ext cx="3848936" cy="657459"/>
      </dsp:txXfrm>
    </dsp:sp>
    <dsp:sp modelId="{9A0561D6-26DB-4516-AE13-0530C221F62E}">
      <dsp:nvSpPr>
        <dsp:cNvPr id="0" name=""/>
        <dsp:cNvSpPr/>
      </dsp:nvSpPr>
      <dsp:spPr>
        <a:xfrm>
          <a:off x="846504" y="419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175234" y="854136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339599" y="854136"/>
        <a:ext cx="3848936" cy="657459"/>
      </dsp:txXfrm>
    </dsp:sp>
    <dsp:sp modelId="{4CC30A81-C331-4870-B7A9-84C3D76131FD}">
      <dsp:nvSpPr>
        <dsp:cNvPr id="0" name=""/>
        <dsp:cNvSpPr/>
      </dsp:nvSpPr>
      <dsp:spPr>
        <a:xfrm>
          <a:off x="846504" y="854136"/>
          <a:ext cx="657459" cy="6574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175234" y="1707852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339599" y="1707852"/>
        <a:ext cx="3848936" cy="657459"/>
      </dsp:txXfrm>
    </dsp:sp>
    <dsp:sp modelId="{646A4835-9FA7-445C-9AA4-1DF0781DCB04}">
      <dsp:nvSpPr>
        <dsp:cNvPr id="0" name=""/>
        <dsp:cNvSpPr/>
      </dsp:nvSpPr>
      <dsp:spPr>
        <a:xfrm>
          <a:off x="846504" y="1707852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175234" y="256156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339599" y="2561569"/>
        <a:ext cx="3848936" cy="657459"/>
      </dsp:txXfrm>
    </dsp:sp>
    <dsp:sp modelId="{2828B773-91B3-41E7-983D-83BEB2AF42FF}">
      <dsp:nvSpPr>
        <dsp:cNvPr id="0" name=""/>
        <dsp:cNvSpPr/>
      </dsp:nvSpPr>
      <dsp:spPr>
        <a:xfrm>
          <a:off x="846504" y="2561569"/>
          <a:ext cx="657459" cy="65745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175234" y="41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339599" y="419"/>
        <a:ext cx="3848936" cy="657459"/>
      </dsp:txXfrm>
    </dsp:sp>
    <dsp:sp modelId="{DF23AEB3-10F8-417B-B98C-3FD52C1CF145}">
      <dsp:nvSpPr>
        <dsp:cNvPr id="0" name=""/>
        <dsp:cNvSpPr/>
      </dsp:nvSpPr>
      <dsp:spPr>
        <a:xfrm>
          <a:off x="846504" y="419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175234" y="854136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339599" y="854136"/>
        <a:ext cx="3848936" cy="657459"/>
      </dsp:txXfrm>
    </dsp:sp>
    <dsp:sp modelId="{BAA94DAA-8DEC-403F-B42D-95B88FFCB425}">
      <dsp:nvSpPr>
        <dsp:cNvPr id="0" name=""/>
        <dsp:cNvSpPr/>
      </dsp:nvSpPr>
      <dsp:spPr>
        <a:xfrm>
          <a:off x="846504" y="854136"/>
          <a:ext cx="657459" cy="6574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175234" y="1707852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339599" y="1707852"/>
        <a:ext cx="3848936" cy="657459"/>
      </dsp:txXfrm>
    </dsp:sp>
    <dsp:sp modelId="{BAA3EE14-7788-439F-9D56-07E39F545C1A}">
      <dsp:nvSpPr>
        <dsp:cNvPr id="0" name=""/>
        <dsp:cNvSpPr/>
      </dsp:nvSpPr>
      <dsp:spPr>
        <a:xfrm>
          <a:off x="846504" y="1707852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175234" y="256156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339599" y="2561569"/>
        <a:ext cx="3848936" cy="657459"/>
      </dsp:txXfrm>
    </dsp:sp>
    <dsp:sp modelId="{CC668ABE-E55A-4FF4-81D2-A10A0EAFC932}">
      <dsp:nvSpPr>
        <dsp:cNvPr id="0" name=""/>
        <dsp:cNvSpPr/>
      </dsp:nvSpPr>
      <dsp:spPr>
        <a:xfrm>
          <a:off x="846504" y="2561569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bg1"/>
              </a:solidFill>
            </a:rPr>
            <a:t>Scrittura degli scenari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7629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9.xml"/><Relationship Id="rId7" Type="http://schemas.openxmlformats.org/officeDocument/2006/relationships/image" Target="../media/image3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.jp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comments" Target="../comments/commen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Business </a:t>
            </a:r>
            <a:r>
              <a:rPr lang="it-IT" sz="1600" b="1" dirty="0" err="1"/>
              <a:t>Readable</a:t>
            </a:r>
            <a:r>
              <a:rPr lang="it-IT" sz="1600" b="1" dirty="0"/>
              <a:t> DSL </a:t>
            </a:r>
            <a:r>
              <a:rPr lang="it-IT" sz="1600" dirty="0"/>
              <a:t>(Martin </a:t>
            </a:r>
            <a:r>
              <a:rPr lang="it-IT" sz="1600" dirty="0" err="1" smtClean="0"/>
              <a:t>Fowler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utilizzato </a:t>
            </a:r>
            <a:r>
              <a:rPr lang="it-IT" sz="1600" dirty="0"/>
              <a:t>per la definizione di funzionalità e </a:t>
            </a:r>
            <a:r>
              <a:rPr lang="it-IT" sz="16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sviluppato </a:t>
            </a:r>
            <a:r>
              <a:rPr lang="it-IT" sz="1600" dirty="0"/>
              <a:t>dal team di </a:t>
            </a:r>
            <a:r>
              <a:rPr lang="it-IT" sz="1600" dirty="0" err="1" smtClean="0"/>
              <a:t>Cucumber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Diversi elementi </a:t>
            </a:r>
            <a:r>
              <a:rPr lang="it-IT" sz="1600" dirty="0" smtClean="0"/>
              <a:t>sintattici</a:t>
            </a:r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Scenari </a:t>
            </a:r>
            <a:r>
              <a:rPr lang="it-IT" sz="1400" dirty="0" smtClean="0"/>
              <a:t>parametrici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tabelle </a:t>
            </a:r>
            <a:r>
              <a:rPr lang="it-IT" sz="1400" dirty="0"/>
              <a:t>per esprimere in </a:t>
            </a:r>
            <a:r>
              <a:rPr lang="it-IT" sz="1400" dirty="0" smtClean="0"/>
              <a:t>maniera </a:t>
            </a:r>
            <a:r>
              <a:rPr lang="it-IT" sz="1400" dirty="0"/>
              <a:t>analitica molti </a:t>
            </a:r>
            <a:r>
              <a:rPr lang="it-IT" sz="1400" dirty="0" smtClean="0"/>
              <a:t>dati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Tag per scenari e </a:t>
            </a:r>
            <a:r>
              <a:rPr lang="it-IT" sz="1400" dirty="0" smtClean="0"/>
              <a:t>funzionalità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Background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…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350" b="1" dirty="0">
                <a:solidFill>
                  <a:srgbClr val="0099FF"/>
                </a:solidFill>
              </a:rPr>
              <a:t>Scenario:</a:t>
            </a:r>
            <a:r>
              <a:rPr lang="it-IT" sz="1350" b="1" dirty="0">
                <a:solidFill>
                  <a:srgbClr val="006BAB"/>
                </a:solidFill>
              </a:rPr>
              <a:t> </a:t>
            </a:r>
            <a:r>
              <a:rPr lang="it-IT" sz="1350" dirty="0" err="1"/>
              <a:t>Autocompletamento</a:t>
            </a:r>
            <a:r>
              <a:rPr lang="it-IT" sz="1350" dirty="0"/>
              <a:t> della </a:t>
            </a:r>
            <a:r>
              <a:rPr lang="it-IT" sz="1350" dirty="0" smtClean="0"/>
              <a:t>ricerca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nell'intestazione è </a:t>
            </a:r>
            <a:r>
              <a:rPr lang="it-IT" sz="1350" dirty="0" smtClean="0"/>
              <a:t>presente </a:t>
            </a:r>
            <a:r>
              <a:rPr lang="it-IT" sz="1350" dirty="0"/>
              <a:t>la barra di </a:t>
            </a:r>
            <a:r>
              <a:rPr lang="it-IT" sz="1350" dirty="0" smtClean="0"/>
              <a:t>ricerca</a:t>
            </a:r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/>
              <a:t>Ipsum</a:t>
            </a:r>
            <a:r>
              <a:rPr lang="it-IT" sz="1350" dirty="0"/>
              <a:t>" </a:t>
            </a:r>
            <a:r>
              <a:rPr lang="it-IT" sz="1350" dirty="0" smtClean="0"/>
              <a:t>esiste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Quando </a:t>
            </a:r>
            <a:r>
              <a:rPr lang="it-IT" sz="1350" dirty="0"/>
              <a:t>inserisco il testo "</a:t>
            </a:r>
            <a:r>
              <a:rPr lang="it-IT" sz="1350" i="1" dirty="0" err="1"/>
              <a:t>Lorem</a:t>
            </a:r>
            <a:r>
              <a:rPr lang="it-IT" sz="1350" dirty="0"/>
              <a:t>" da </a:t>
            </a:r>
            <a:r>
              <a:rPr lang="it-IT" sz="1350" dirty="0" smtClean="0"/>
              <a:t>ricercare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Allora </a:t>
            </a:r>
            <a:r>
              <a:rPr lang="it-IT" sz="1350" dirty="0"/>
              <a:t>viene proposto 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 smtClean="0"/>
              <a:t>Ipsum</a:t>
            </a:r>
            <a:r>
              <a:rPr lang="it-IT" sz="1350" dirty="0"/>
              <a:t>"</a:t>
            </a:r>
            <a:endParaRPr lang="it-IT" sz="1350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/>
              <a:t>Supporto a </a:t>
            </a:r>
            <a:r>
              <a:rPr lang="it-IT" sz="1600" b="1" dirty="0" err="1"/>
              <a:t>Gherkin</a:t>
            </a:r>
            <a:r>
              <a:rPr lang="it-IT" sz="1600" dirty="0"/>
              <a:t> da parte di </a:t>
            </a:r>
            <a:r>
              <a:rPr lang="it-IT" sz="1600" b="1" dirty="0" err="1"/>
              <a:t>Cucumber</a:t>
            </a:r>
            <a:r>
              <a:rPr lang="it-IT" sz="1600" dirty="0"/>
              <a:t>, </a:t>
            </a:r>
            <a:r>
              <a:rPr lang="it-IT" sz="1600" b="1" dirty="0" err="1"/>
              <a:t>Cucumber</a:t>
            </a:r>
            <a:r>
              <a:rPr lang="it-IT" sz="1600" b="1" dirty="0"/>
              <a:t> JVM</a:t>
            </a:r>
            <a:r>
              <a:rPr lang="it-IT" sz="1600" dirty="0"/>
              <a:t> e </a:t>
            </a:r>
            <a:r>
              <a:rPr lang="it-IT" sz="1600" b="1" dirty="0" err="1"/>
              <a:t>SpecFlow</a:t>
            </a:r>
            <a:r>
              <a:rPr lang="it-IT" sz="16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Implementazione di tutte le funzionalità di </a:t>
            </a:r>
            <a:r>
              <a:rPr lang="it-IT" sz="1600" dirty="0" err="1"/>
              <a:t>Gherkin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Minori differenze nel meccanismo di visibilità delle implementazioni dei passi (</a:t>
            </a:r>
            <a:r>
              <a:rPr lang="it-IT" sz="1600" dirty="0" err="1"/>
              <a:t>SpecFlow</a:t>
            </a:r>
            <a:r>
              <a:rPr lang="it-IT" sz="1600" dirty="0"/>
              <a:t> è più flessibile)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Ruby favorisce nettamente </a:t>
            </a:r>
            <a:r>
              <a:rPr lang="it-IT" sz="1600" dirty="0" err="1"/>
              <a:t>Cucumber</a:t>
            </a:r>
            <a:r>
              <a:rPr lang="it-IT" sz="1600" dirty="0"/>
              <a:t> tramite una sintassi più immediata e leggibile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SpecFlow</a:t>
            </a:r>
            <a:r>
              <a:rPr lang="it-IT" sz="1600" dirty="0"/>
              <a:t> e </a:t>
            </a:r>
            <a:r>
              <a:rPr lang="it-IT" sz="1600" dirty="0" err="1"/>
              <a:t>Cucumber</a:t>
            </a:r>
            <a:r>
              <a:rPr lang="it-IT" sz="1600" dirty="0"/>
              <a:t> </a:t>
            </a:r>
            <a:r>
              <a:rPr lang="it-IT" sz="1600" dirty="0" smtClean="0"/>
              <a:t>meglio </a:t>
            </a:r>
            <a:r>
              <a:rPr lang="it-IT" sz="1600" dirty="0"/>
              <a:t>integrati negli IDE rispetto a </a:t>
            </a:r>
            <a:r>
              <a:rPr lang="it-IT" sz="1600" dirty="0" err="1"/>
              <a:t>Cucumber</a:t>
            </a:r>
            <a:r>
              <a:rPr lang="it-IT" sz="1600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2128238" y="1221962"/>
            <a:ext cx="42080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1600" dirty="0">
                <a:solidFill>
                  <a:srgbClr val="A71D5D"/>
                </a:solidFill>
              </a:rPr>
              <a:t>Funzionalità</a:t>
            </a:r>
            <a:r>
              <a:rPr lang="it-IT" sz="1600" dirty="0">
                <a:solidFill>
                  <a:srgbClr val="333333"/>
                </a:solidFill>
              </a:rPr>
              <a:t>:</a:t>
            </a:r>
            <a:r>
              <a:rPr lang="it-IT" sz="1600" dirty="0">
                <a:solidFill>
                  <a:srgbClr val="DF5000"/>
                </a:solidFill>
              </a:rPr>
              <a:t> Hello *Blog</a:t>
            </a:r>
            <a:r>
              <a:rPr lang="it-IT" sz="1600" dirty="0">
                <a:solidFill>
                  <a:srgbClr val="333333"/>
                </a:solidFill>
              </a:rPr>
              <a:t>!</a:t>
            </a:r>
          </a:p>
          <a:p>
            <a:pPr marL="627063" indent="-627063"/>
            <a:r>
              <a:rPr lang="it-IT" sz="1600" dirty="0" smtClean="0"/>
              <a:t>Per	leggere </a:t>
            </a:r>
            <a:r>
              <a:rPr lang="it-IT" sz="1600" dirty="0"/>
              <a:t>i post e visitare il blog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67520"/>
              </p:ext>
            </p:extLst>
          </p:nvPr>
        </p:nvGraphicFramePr>
        <p:xfrm>
          <a:off x="937260" y="3036531"/>
          <a:ext cx="6429560" cy="21030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Page 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x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3651680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4" y="4119941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48" y="4119940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3" y="4748885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6" y="3651680"/>
            <a:ext cx="319847" cy="2412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3651680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0" y="4119940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0" y="4675702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1" y="464142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5" y="4119939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13" y="3651680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1" y="4747472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4990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Introducendo il (S)CSS</a:t>
            </a:r>
          </a:p>
          <a:p>
            <a:pPr marL="627063" indent="-627063"/>
            <a:r>
              <a:rPr lang="it-IT" sz="1600" dirty="0" smtClean="0"/>
              <a:t>Per	rendere </a:t>
            </a:r>
            <a:r>
              <a:rPr lang="it-IT" sz="1600" dirty="0"/>
              <a:t>l'esperienza di navigazione gradevole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sz="1600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sz="1600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sz="1600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9234" y="847339"/>
            <a:ext cx="4107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err="1" smtClean="0"/>
              <a:t>RBlog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”</a:t>
            </a:r>
            <a:r>
              <a:rPr lang="en-US" sz="2000" b="1" dirty="0"/>
              <a:t>A comparative Study of Maintainability of Web Application on J2EE</a:t>
            </a:r>
            <a:r>
              <a:rPr lang="en-US" sz="2000" b="1" dirty="0" smtClean="0"/>
              <a:t>, .</a:t>
            </a:r>
            <a:r>
              <a:rPr lang="en-US" sz="2000" b="1" dirty="0"/>
              <a:t>NET and Ruby on </a:t>
            </a:r>
            <a:r>
              <a:rPr lang="en-US" sz="2000" b="1" dirty="0" smtClean="0"/>
              <a:t>Rails</a:t>
            </a:r>
            <a:r>
              <a:rPr lang="en-US" sz="2000" dirty="0" smtClean="0"/>
              <a:t>”, </a:t>
            </a:r>
            <a:r>
              <a:rPr lang="it-IT" sz="2000" dirty="0"/>
              <a:t>Look </a:t>
            </a:r>
            <a:r>
              <a:rPr lang="it-IT" sz="2000" dirty="0" err="1"/>
              <a:t>Fang</a:t>
            </a:r>
            <a:r>
              <a:rPr lang="it-IT" sz="2000" dirty="0"/>
              <a:t> </a:t>
            </a:r>
            <a:r>
              <a:rPr lang="it-IT" sz="2000" dirty="0" err="1"/>
              <a:t>Fang</a:t>
            </a:r>
            <a:r>
              <a:rPr lang="it-IT" sz="2000" dirty="0"/>
              <a:t> Stella, Stan </a:t>
            </a:r>
            <a:r>
              <a:rPr lang="it-IT" sz="2000" dirty="0" err="1"/>
              <a:t>Jarzabek</a:t>
            </a:r>
            <a:r>
              <a:rPr lang="it-IT" sz="2000" dirty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Bimlesh</a:t>
            </a:r>
            <a:r>
              <a:rPr lang="it-IT" sz="2000" dirty="0" smtClean="0"/>
              <a:t> </a:t>
            </a:r>
            <a:r>
              <a:rPr lang="it-IT" sz="2000" dirty="0" err="1" smtClean="0"/>
              <a:t>Wadhwa</a:t>
            </a:r>
            <a:r>
              <a:rPr lang="it-IT" sz="2000" dirty="0" smtClean="0"/>
              <a:t>, 2008</a:t>
            </a:r>
          </a:p>
          <a:p>
            <a:pPr lvl="1"/>
            <a:r>
              <a:rPr lang="it-IT" sz="2000" dirty="0" smtClean="0"/>
              <a:t>Comparazione di </a:t>
            </a:r>
            <a:r>
              <a:rPr lang="it-IT" sz="2000" b="1" dirty="0" err="1" smtClean="0"/>
              <a:t>RoR</a:t>
            </a:r>
            <a:r>
              <a:rPr lang="it-IT" sz="2000" dirty="0" smtClean="0"/>
              <a:t>, </a:t>
            </a:r>
            <a:r>
              <a:rPr lang="it-IT" sz="2000" b="1" dirty="0" smtClean="0"/>
              <a:t>Spring</a:t>
            </a:r>
            <a:r>
              <a:rPr lang="it-IT" sz="2000" dirty="0"/>
              <a:t> </a:t>
            </a:r>
            <a:r>
              <a:rPr lang="it-IT" sz="2000" dirty="0" smtClean="0"/>
              <a:t>e </a:t>
            </a:r>
            <a:r>
              <a:rPr lang="it-IT" sz="2000" b="1" dirty="0" smtClean="0"/>
              <a:t>.NET</a:t>
            </a:r>
            <a:endParaRPr lang="it-IT" sz="2000" dirty="0" smtClean="0"/>
          </a:p>
          <a:p>
            <a:pPr lvl="1"/>
            <a:r>
              <a:rPr lang="it-IT" sz="2000" b="1" dirty="0" smtClean="0"/>
              <a:t>Focus</a:t>
            </a:r>
            <a:endParaRPr lang="it-IT" sz="2000" dirty="0"/>
          </a:p>
          <a:p>
            <a:pPr lvl="2"/>
            <a:r>
              <a:rPr lang="it-IT" sz="1600" b="1" dirty="0" smtClean="0"/>
              <a:t>manutenibilità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osservazione dello sviluppo introducendo una nuova funzionalità</a:t>
            </a:r>
          </a:p>
          <a:p>
            <a:pPr lvl="2"/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/>
              <a:t>Sviluppo di </a:t>
            </a:r>
            <a:r>
              <a:rPr lang="it-IT" sz="2000" b="1" dirty="0" smtClean="0"/>
              <a:t>tre applicazioni web</a:t>
            </a:r>
            <a:endParaRPr lang="it-IT" sz="2000" dirty="0" smtClean="0"/>
          </a:p>
          <a:p>
            <a:pPr lvl="1"/>
            <a:r>
              <a:rPr lang="it-IT" sz="2000" dirty="0" smtClean="0"/>
              <a:t>Utilizzando i </a:t>
            </a:r>
            <a:r>
              <a:rPr lang="it-IT" sz="2000" b="1" dirty="0" err="1" smtClean="0"/>
              <a:t>framework</a:t>
            </a:r>
            <a:r>
              <a:rPr lang="it-IT" sz="2000" b="1" dirty="0" smtClean="0"/>
              <a:t> MVC </a:t>
            </a:r>
            <a:r>
              <a:rPr lang="it-IT" sz="20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Comparazione delle </a:t>
            </a:r>
            <a:r>
              <a:rPr lang="it-IT" sz="2000" b="1" dirty="0" smtClean="0"/>
              <a:t>potenzialità</a:t>
            </a:r>
            <a:r>
              <a:rPr lang="it-IT" sz="2000" dirty="0" smtClean="0"/>
              <a:t> dei </a:t>
            </a:r>
            <a:r>
              <a:rPr lang="it-IT" sz="2000" dirty="0" err="1" smtClean="0"/>
              <a:t>framework</a:t>
            </a:r>
            <a:endParaRPr lang="it-IT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 smtClean="0"/>
              <a:t>Focus</a:t>
            </a:r>
          </a:p>
          <a:p>
            <a:pPr lvl="1"/>
            <a:r>
              <a:rPr lang="it-IT" sz="1600" dirty="0" smtClean="0"/>
              <a:t>implementazione di </a:t>
            </a:r>
            <a:r>
              <a:rPr lang="it-IT" sz="1600" b="1" dirty="0" smtClean="0"/>
              <a:t>test di accettazione</a:t>
            </a:r>
          </a:p>
          <a:p>
            <a:pPr lvl="1"/>
            <a:r>
              <a:rPr lang="it-IT" sz="1600" dirty="0" smtClean="0"/>
              <a:t>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7732051"/>
              </p:ext>
            </p:extLst>
          </p:nvPr>
        </p:nvGraphicFramePr>
        <p:xfrm>
          <a:off x="1791559" y="1825625"/>
          <a:ext cx="603504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89168366"/>
              </p:ext>
            </p:extLst>
          </p:nvPr>
        </p:nvGraphicFramePr>
        <p:xfrm>
          <a:off x="1801988" y="1825625"/>
          <a:ext cx="603504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949" y="4640883"/>
            <a:ext cx="6380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Grazie per l’attenzione!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5183063"/>
            <a:ext cx="3057525" cy="800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Scopo: definizione </a:t>
            </a:r>
            <a:r>
              <a:rPr lang="it-IT" sz="2000" dirty="0">
                <a:latin typeface="Varela Round" panose="02000000000000000000" pitchFamily="2" charset="0"/>
              </a:rPr>
              <a:t>di </a:t>
            </a:r>
            <a:r>
              <a:rPr lang="it-IT" sz="20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>
                <a:latin typeface="Varela Round" panose="02000000000000000000" pitchFamily="2" charset="0"/>
              </a:rPr>
              <a:t>Tre </a:t>
            </a:r>
            <a:r>
              <a:rPr lang="it-IT" sz="2000" dirty="0" smtClean="0">
                <a:latin typeface="Varela Round" panose="02000000000000000000" pitchFamily="2" charset="0"/>
              </a:rPr>
              <a:t>componenti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M</a:t>
            </a:r>
            <a:r>
              <a:rPr lang="it-IT" sz="2000" b="1" dirty="0" smtClean="0">
                <a:latin typeface="Varela Round" panose="02000000000000000000" pitchFamily="2" charset="0"/>
              </a:rPr>
              <a:t>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descrizione del dominio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persistenza </a:t>
            </a:r>
            <a:r>
              <a:rPr lang="it-IT" sz="2000" dirty="0">
                <a:latin typeface="Varela Round" panose="02000000000000000000" pitchFamily="2" charset="0"/>
              </a:rPr>
              <a:t>delle </a:t>
            </a:r>
            <a:r>
              <a:rPr lang="it-IT" sz="2000" dirty="0" smtClean="0">
                <a:latin typeface="Varela Round" panose="02000000000000000000" pitchFamily="2" charset="0"/>
              </a:rPr>
              <a:t>informazioni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V</a:t>
            </a:r>
            <a:r>
              <a:rPr lang="it-IT" sz="2000" b="1" dirty="0" smtClean="0">
                <a:latin typeface="Varela Round" panose="02000000000000000000" pitchFamily="2" charset="0"/>
              </a:rPr>
              <a:t>iste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rappresentano </a:t>
            </a:r>
            <a:r>
              <a:rPr lang="it-IT" sz="2000" dirty="0">
                <a:latin typeface="Varela Round" panose="02000000000000000000" pitchFamily="2" charset="0"/>
              </a:rPr>
              <a:t>l’interfaccia </a:t>
            </a:r>
            <a:r>
              <a:rPr lang="it-IT" sz="2000" dirty="0" smtClean="0">
                <a:latin typeface="Varela Round" panose="02000000000000000000" pitchFamily="2" charset="0"/>
              </a:rPr>
              <a:t>dell’applicazione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reagiscono </a:t>
            </a:r>
            <a:r>
              <a:rPr lang="it-IT" sz="2000" dirty="0">
                <a:latin typeface="Varela Round" panose="02000000000000000000" pitchFamily="2" charset="0"/>
              </a:rPr>
              <a:t>ai cambiamenti del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C</a:t>
            </a:r>
            <a:r>
              <a:rPr lang="it-IT" sz="2000" b="1" dirty="0" smtClean="0">
                <a:latin typeface="Varela Round" panose="02000000000000000000" pitchFamily="2" charset="0"/>
              </a:rPr>
              <a:t>ontrolli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ricevono </a:t>
            </a:r>
            <a:r>
              <a:rPr lang="it-IT" sz="2000" dirty="0">
                <a:latin typeface="Varela Round" panose="02000000000000000000" pitchFamily="2" charset="0"/>
              </a:rPr>
              <a:t>ed interpretano le </a:t>
            </a:r>
            <a:r>
              <a:rPr lang="it-IT" sz="2000" dirty="0" smtClean="0">
                <a:latin typeface="Varela Round" panose="02000000000000000000" pitchFamily="2" charset="0"/>
              </a:rPr>
              <a:t>richieste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aggiornano il modello</a:t>
            </a:r>
          </a:p>
          <a:p>
            <a:pPr marL="342900" lvl="1"/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In pratica spesso varianti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esempio </a:t>
            </a:r>
            <a:r>
              <a:rPr lang="it-IT" sz="2000" b="1" dirty="0">
                <a:latin typeface="Varela Round" panose="02000000000000000000" pitchFamily="2" charset="0"/>
              </a:rPr>
              <a:t>Model </a:t>
            </a:r>
            <a:r>
              <a:rPr lang="it-IT" sz="2000" b="1" dirty="0" err="1">
                <a:latin typeface="Varela Round" panose="02000000000000000000" pitchFamily="2" charset="0"/>
              </a:rPr>
              <a:t>View</a:t>
            </a:r>
            <a:r>
              <a:rPr lang="it-IT" sz="2000" b="1" dirty="0">
                <a:latin typeface="Varela Round" panose="02000000000000000000" pitchFamily="2" charset="0"/>
              </a:rPr>
              <a:t> </a:t>
            </a:r>
            <a:r>
              <a:rPr lang="it-IT" sz="2000" b="1" dirty="0" err="1" smtClean="0">
                <a:latin typeface="Varela Round" panose="02000000000000000000" pitchFamily="2" charset="0"/>
              </a:rPr>
              <a:t>Presenter</a:t>
            </a:r>
            <a:endParaRPr lang="it-IT" sz="20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>
            <a:normAutofit/>
          </a:bodyPr>
          <a:lstStyle/>
          <a:p>
            <a:r>
              <a:rPr lang="it-IT" sz="2200" dirty="0"/>
              <a:t>Estensione della tecnica </a:t>
            </a:r>
            <a:r>
              <a:rPr lang="it-IT" sz="2200" b="1" dirty="0"/>
              <a:t>ATDD</a:t>
            </a:r>
          </a:p>
          <a:p>
            <a:r>
              <a:rPr lang="it-IT" sz="2200" dirty="0" smtClean="0"/>
              <a:t>Ogni iterazione produce funzionalità complete e testate</a:t>
            </a:r>
            <a:br>
              <a:rPr lang="it-IT" sz="2200" dirty="0" smtClean="0"/>
            </a:br>
            <a:r>
              <a:rPr lang="it-IT" sz="2200" dirty="0" smtClean="0"/>
              <a:t>descritte da un insieme di test di accettazione (o scenari)</a:t>
            </a:r>
          </a:p>
          <a:p>
            <a:r>
              <a:rPr lang="it-IT" sz="2200" b="1" dirty="0"/>
              <a:t>Live </a:t>
            </a:r>
            <a:r>
              <a:rPr lang="it-IT" sz="2200" b="1" dirty="0" err="1"/>
              <a:t>Documentation</a:t>
            </a:r>
            <a:r>
              <a:rPr lang="it-IT" sz="2200" b="1" dirty="0"/>
              <a:t> </a:t>
            </a:r>
            <a:r>
              <a:rPr lang="it-IT" sz="2200" b="1" dirty="0" smtClean="0"/>
              <a:t/>
            </a:r>
            <a:br>
              <a:rPr lang="it-IT" sz="2200" b="1" dirty="0" smtClean="0"/>
            </a:br>
            <a:r>
              <a:rPr lang="it-IT" sz="2200" dirty="0" smtClean="0"/>
              <a:t>scenari = documentazione </a:t>
            </a:r>
            <a:r>
              <a:rPr lang="it-IT" sz="2200" dirty="0"/>
              <a:t>del </a:t>
            </a:r>
            <a:r>
              <a:rPr lang="it-IT" sz="2200" dirty="0" smtClean="0"/>
              <a:t>progetto</a:t>
            </a:r>
            <a:br>
              <a:rPr lang="it-IT" sz="2200" dirty="0" smtClean="0"/>
            </a:b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3485282"/>
              </p:ext>
            </p:extLst>
          </p:nvPr>
        </p:nvGraphicFramePr>
        <p:xfrm>
          <a:off x="2806003" y="32279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2129379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39" y="4301116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Sviluppo </a:t>
            </a:r>
            <a:r>
              <a:rPr lang="it-IT" sz="1600" dirty="0"/>
              <a:t>e test di tre applicazioni </a:t>
            </a:r>
            <a:r>
              <a:rPr lang="it-IT" sz="1600" dirty="0" smtClean="0"/>
              <a:t>web</a:t>
            </a:r>
            <a:br>
              <a:rPr lang="it-IT" sz="1600" dirty="0" smtClean="0"/>
            </a:br>
            <a:r>
              <a:rPr lang="it-IT" sz="1600" dirty="0" smtClean="0"/>
              <a:t>identiche per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400" dirty="0" smtClean="0"/>
              <a:t> Funzionalità</a:t>
            </a:r>
            <a:endParaRPr lang="it-IT" sz="14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400" dirty="0" smtClean="0"/>
              <a:t> Interfaccia </a:t>
            </a:r>
            <a:r>
              <a:rPr lang="it-IT" sz="1400" dirty="0"/>
              <a:t>e </a:t>
            </a:r>
            <a:r>
              <a:rPr lang="it-IT" sz="1400" dirty="0" smtClean="0"/>
              <a:t>layout</a:t>
            </a:r>
            <a:endParaRPr lang="it-IT" sz="14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400" dirty="0" smtClean="0"/>
              <a:t> Tecnologie </a:t>
            </a:r>
            <a:r>
              <a:rPr lang="it-IT" sz="1400" dirty="0"/>
              <a:t>«web» </a:t>
            </a:r>
            <a:r>
              <a:rPr lang="it-IT" sz="1400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Sviluppate </a:t>
            </a:r>
            <a:r>
              <a:rPr lang="it-IT" sz="1600" dirty="0"/>
              <a:t>tramite </a:t>
            </a:r>
            <a:r>
              <a:rPr lang="it-IT" sz="1600" dirty="0" smtClean="0"/>
              <a:t>ATDD</a:t>
            </a:r>
            <a:br>
              <a:rPr lang="it-IT" sz="1600" dirty="0" smtClean="0"/>
            </a:br>
            <a:r>
              <a:rPr lang="it-IT" sz="1600" dirty="0" smtClean="0"/>
              <a:t>libreria </a:t>
            </a:r>
            <a:r>
              <a:rPr lang="it-IT" sz="1600" dirty="0"/>
              <a:t>di test di accettazione </a:t>
            </a:r>
            <a:r>
              <a:rPr lang="it-IT" sz="16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Ogni </a:t>
            </a:r>
            <a:r>
              <a:rPr lang="it-IT" sz="1600" dirty="0"/>
              <a:t>iterazione </a:t>
            </a:r>
            <a:endParaRPr lang="it-IT" sz="1600" dirty="0" smtClean="0"/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una solo storia</a:t>
            </a:r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introduce un </a:t>
            </a:r>
            <a:r>
              <a:rPr lang="it-IT" sz="1600" dirty="0"/>
              <a:t>numero ridotto di tecnologie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3132</TotalTime>
  <Words>689</Words>
  <Application>Microsoft Office PowerPoint</Application>
  <PresentationFormat>On-screen Show (4:3)</PresentationFormat>
  <Paragraphs>300</Paragraphs>
  <Slides>22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205</cp:revision>
  <dcterms:created xsi:type="dcterms:W3CDTF">2014-11-26T15:37:36Z</dcterms:created>
  <dcterms:modified xsi:type="dcterms:W3CDTF">2014-12-08T21:09:22Z</dcterms:modified>
</cp:coreProperties>
</file>