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376" r:id="rId3"/>
    <p:sldId id="434" r:id="rId4"/>
    <p:sldId id="435" r:id="rId5"/>
    <p:sldId id="436" r:id="rId6"/>
    <p:sldId id="453" r:id="rId7"/>
    <p:sldId id="455" r:id="rId8"/>
    <p:sldId id="456" r:id="rId9"/>
    <p:sldId id="464" r:id="rId10"/>
    <p:sldId id="461" r:id="rId11"/>
    <p:sldId id="468" r:id="rId12"/>
    <p:sldId id="489" r:id="rId13"/>
    <p:sldId id="488" r:id="rId14"/>
    <p:sldId id="36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>
        <p:scale>
          <a:sx n="75" d="100"/>
          <a:sy n="75" d="100"/>
        </p:scale>
        <p:origin x="189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310B-C7D2-4FBA-A52C-8E1DB1514066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A3939-A2F6-4C24-9D5D-395EC49F3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31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92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19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76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2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8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25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72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20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2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72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55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79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93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24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wKEMwY5_R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26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Signal Conversion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科科營]電子實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1819737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8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https://youtu.be/6wKEMwY5_Rw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83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B163DE5-242E-487B-8994-4CC79307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12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7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實作說明：</a:t>
            </a:r>
            <a:endParaRPr lang="en-US" altLang="zh-TW" sz="2400" dirty="0"/>
          </a:p>
          <a:p>
            <a:pPr lvl="1"/>
            <a:r>
              <a:rPr lang="zh-TW" altLang="en-US" sz="2000" dirty="0"/>
              <a:t>利用七段顯示器，依序顯示</a:t>
            </a:r>
            <a:r>
              <a:rPr lang="en-US" altLang="zh-TW" sz="2000" dirty="0"/>
              <a:t>0000, 0001, 0002,…… ,9999, 0000, 0001</a:t>
            </a:r>
          </a:p>
          <a:p>
            <a:pPr lvl="1"/>
            <a:r>
              <a:rPr lang="zh-TW" altLang="en-US" sz="2000" dirty="0"/>
              <a:t>試著使用</a:t>
            </a:r>
            <a:r>
              <a:rPr lang="en-US" altLang="zh-TW" sz="2000" dirty="0"/>
              <a:t>VR(Variable Resistor)</a:t>
            </a:r>
            <a:r>
              <a:rPr lang="zh-TW" altLang="en-US" sz="2000" dirty="0"/>
              <a:t>來調整亮度</a:t>
            </a:r>
          </a:p>
        </p:txBody>
      </p:sp>
    </p:spTree>
    <p:extLst>
      <p:ext uri="{BB962C8B-B14F-4D97-AF65-F5344CB8AC3E}">
        <p14:creationId xmlns:p14="http://schemas.microsoft.com/office/powerpoint/2010/main" val="304079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90" y="1808956"/>
            <a:ext cx="555783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54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57711"/>
          </a:xfrm>
        </p:spPr>
        <p:txBody>
          <a:bodyPr>
            <a:normAutofit/>
          </a:bodyPr>
          <a:lstStyle/>
          <a:p>
            <a:r>
              <a:rPr lang="en-US" altLang="zh-TW" dirty="0"/>
              <a:t>#define GPIO_MODE_INPUT			0x0UL /*!&lt; Input Mode */</a:t>
            </a:r>
          </a:p>
          <a:p>
            <a:r>
              <a:rPr lang="en-US" altLang="zh-TW" dirty="0"/>
              <a:t>#define GPIO_MODE_OUTPUT		0x1UL /*!&lt; Output Mode */</a:t>
            </a:r>
          </a:p>
          <a:p>
            <a:r>
              <a:rPr lang="en-US" altLang="zh-TW" dirty="0"/>
              <a:t>#define GPIO_MODE_QUASI			0x3UL /*!&lt; Quasi-bidirectional Mode */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17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7708900" y="3683000"/>
            <a:ext cx="2146300" cy="1320800"/>
          </a:xfrm>
          <a:prstGeom prst="wedgeRoundRectCallout">
            <a:avLst>
              <a:gd name="adj1" fmla="val -87500"/>
              <a:gd name="adj2" fmla="val 11205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keypad?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5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7708900" y="3683000"/>
            <a:ext cx="2146300" cy="1320800"/>
          </a:xfrm>
          <a:prstGeom prst="wedgeRoundRectCallout">
            <a:avLst>
              <a:gd name="adj1" fmla="val -92234"/>
              <a:gd name="adj2" fmla="val 5339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1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7708900" y="3683000"/>
            <a:ext cx="2146300" cy="1320800"/>
          </a:xfrm>
          <a:prstGeom prst="wedgeRoundRectCallout">
            <a:avLst>
              <a:gd name="adj1" fmla="val -221820"/>
              <a:gd name="adj2" fmla="val 11012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transmit?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receive?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9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92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Signal Conversion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282825"/>
            <a:ext cx="20574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2257425"/>
            <a:ext cx="2038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40125" y="2551113"/>
            <a:ext cx="1655763" cy="4460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ADC</a:t>
            </a:r>
          </a:p>
        </p:txBody>
      </p:sp>
      <p:sp>
        <p:nvSpPr>
          <p:cNvPr id="7" name="Rounded Rectangle 7"/>
          <p:cNvSpPr>
            <a:spLocks noChangeArrowheads="1"/>
          </p:cNvSpPr>
          <p:nvPr/>
        </p:nvSpPr>
        <p:spPr bwMode="auto">
          <a:xfrm>
            <a:off x="3475038" y="3856038"/>
            <a:ext cx="1655762" cy="4445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DAC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932363"/>
            <a:ext cx="2009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9"/>
          <p:cNvSpPr>
            <a:spLocks noChangeArrowheads="1"/>
          </p:cNvSpPr>
          <p:nvPr/>
        </p:nvSpPr>
        <p:spPr bwMode="auto">
          <a:xfrm>
            <a:off x="3489325" y="5089525"/>
            <a:ext cx="1657350" cy="4445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Filter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927600"/>
            <a:ext cx="20574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1"/>
          <p:cNvSpPr/>
          <p:nvPr/>
        </p:nvSpPr>
        <p:spPr bwMode="auto">
          <a:xfrm>
            <a:off x="2709863" y="5151438"/>
            <a:ext cx="765175" cy="307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2" name="Right Arrow 18"/>
          <p:cNvSpPr/>
          <p:nvPr/>
        </p:nvSpPr>
        <p:spPr bwMode="auto">
          <a:xfrm>
            <a:off x="5130800" y="5176838"/>
            <a:ext cx="766763" cy="307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3" name="Right Arrow 15"/>
          <p:cNvSpPr/>
          <p:nvPr/>
        </p:nvSpPr>
        <p:spPr bwMode="auto">
          <a:xfrm>
            <a:off x="2798763" y="2620963"/>
            <a:ext cx="765175" cy="307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4" name="Right Arrow 16"/>
          <p:cNvSpPr/>
          <p:nvPr/>
        </p:nvSpPr>
        <p:spPr bwMode="auto">
          <a:xfrm>
            <a:off x="5195888" y="2600325"/>
            <a:ext cx="765175" cy="307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5" name="Right Arrow 1"/>
          <p:cNvSpPr/>
          <p:nvPr/>
        </p:nvSpPr>
        <p:spPr bwMode="auto">
          <a:xfrm rot="10800000">
            <a:off x="2747963" y="3917950"/>
            <a:ext cx="741362" cy="32226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6" name="Right Arrow 19"/>
          <p:cNvSpPr/>
          <p:nvPr/>
        </p:nvSpPr>
        <p:spPr bwMode="auto">
          <a:xfrm rot="10800000">
            <a:off x="5108575" y="3905250"/>
            <a:ext cx="741363" cy="32226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pic>
        <p:nvPicPr>
          <p:cNvPr id="1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13138"/>
            <a:ext cx="2038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3667125"/>
            <a:ext cx="2009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88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Signal Conversion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4AB1D11-A312-4669-8389-23B75DE00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80" y="1857837"/>
            <a:ext cx="50323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2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Signal Conversion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751013"/>
            <a:ext cx="4538663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1176338" y="5053013"/>
            <a:ext cx="4192587" cy="711200"/>
            <a:chOff x="709" y="3716"/>
            <a:chExt cx="2641" cy="448"/>
          </a:xfrm>
        </p:grpSpPr>
        <p:sp>
          <p:nvSpPr>
            <p:cNvPr id="6" name="Oval 44"/>
            <p:cNvSpPr>
              <a:spLocks noChangeArrowheads="1"/>
            </p:cNvSpPr>
            <p:nvPr/>
          </p:nvSpPr>
          <p:spPr bwMode="auto">
            <a:xfrm>
              <a:off x="3092" y="3716"/>
              <a:ext cx="258" cy="246"/>
            </a:xfrm>
            <a:prstGeom prst="ellips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" name="Line 45"/>
            <p:cNvSpPr>
              <a:spLocks noChangeShapeType="1"/>
            </p:cNvSpPr>
            <p:nvPr/>
          </p:nvSpPr>
          <p:spPr bwMode="auto">
            <a:xfrm flipV="1">
              <a:off x="3216" y="3951"/>
              <a:ext cx="0" cy="144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Line 46"/>
            <p:cNvSpPr>
              <a:spLocks noChangeShapeType="1"/>
            </p:cNvSpPr>
            <p:nvPr/>
          </p:nvSpPr>
          <p:spPr bwMode="auto">
            <a:xfrm flipH="1" flipV="1">
              <a:off x="1077" y="4083"/>
              <a:ext cx="2139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Text Box 47"/>
            <p:cNvSpPr txBox="1">
              <a:spLocks noChangeArrowheads="1"/>
            </p:cNvSpPr>
            <p:nvPr/>
          </p:nvSpPr>
          <p:spPr bwMode="auto">
            <a:xfrm>
              <a:off x="709" y="3951"/>
              <a:ext cx="3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 dirty="0">
                  <a:solidFill>
                    <a:srgbClr val="FF0000"/>
                  </a:solidFill>
                  <a:latin typeface="Arial Rounded MT Bold" panose="020F0704030504030204" pitchFamily="34" charset="0"/>
                  <a:ea typeface="新細明體" panose="02020500000000000000" pitchFamily="18" charset="-120"/>
                </a:rPr>
                <a:t>VR1</a:t>
              </a:r>
            </a:p>
          </p:txBody>
        </p:sp>
      </p:grpSp>
      <p:sp>
        <p:nvSpPr>
          <p:cNvPr id="10" name="Oval 1"/>
          <p:cNvSpPr>
            <a:spLocks noChangeArrowheads="1"/>
          </p:cNvSpPr>
          <p:nvPr/>
        </p:nvSpPr>
        <p:spPr bwMode="auto">
          <a:xfrm>
            <a:off x="3984625" y="4770438"/>
            <a:ext cx="422275" cy="282575"/>
          </a:xfrm>
          <a:prstGeom prst="ellipse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solidFill>
                <a:schemeClr val="bg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1" name="Straight Arrow Connector 3"/>
          <p:cNvCxnSpPr>
            <a:cxnSpLocks noChangeShapeType="1"/>
          </p:cNvCxnSpPr>
          <p:nvPr/>
        </p:nvCxnSpPr>
        <p:spPr bwMode="auto">
          <a:xfrm flipH="1">
            <a:off x="2228850" y="4911725"/>
            <a:ext cx="1755775" cy="0"/>
          </a:xfrm>
          <a:prstGeom prst="straightConnector1">
            <a:avLst/>
          </a:prstGeom>
          <a:noFill/>
          <a:ln w="50800" algn="ctr">
            <a:solidFill>
              <a:srgbClr val="FFC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357188" y="4703763"/>
            <a:ext cx="19363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Arial Rounded MT Bold" panose="020F0704030504030204" pitchFamily="34" charset="0"/>
                <a:ea typeface="新細明體" panose="02020500000000000000" pitchFamily="18" charset="-120"/>
              </a:rPr>
              <a:t>ADC0~7(GPA0~7)</a:t>
            </a:r>
          </a:p>
        </p:txBody>
      </p:sp>
      <p:sp>
        <p:nvSpPr>
          <p:cNvPr id="13" name="Rounded Rectangular Callout 1"/>
          <p:cNvSpPr>
            <a:spLocks noChangeArrowheads="1"/>
          </p:cNvSpPr>
          <p:nvPr/>
        </p:nvSpPr>
        <p:spPr bwMode="auto">
          <a:xfrm>
            <a:off x="7734300" y="2138672"/>
            <a:ext cx="3479800" cy="785606"/>
          </a:xfrm>
          <a:prstGeom prst="wedgeRoundRectCallout">
            <a:avLst>
              <a:gd name="adj1" fmla="val -71363"/>
              <a:gd name="adj2" fmla="val 202391"/>
              <a:gd name="adj3" fmla="val 16667"/>
            </a:avLst>
          </a:prstGeom>
          <a:solidFill>
            <a:srgbClr val="FFFF00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Learning Board ADC reference voltage is 3.3V</a:t>
            </a:r>
            <a:endParaRPr lang="zh-TW" altLang="en-US" sz="2000" b="1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468969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2631</TotalTime>
  <Words>125</Words>
  <Application>Microsoft Office PowerPoint</Application>
  <PresentationFormat>寬螢幕</PresentationFormat>
  <Paragraphs>22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Trebuchet MS</vt:lpstr>
      <vt:lpstr>Wingdings 3</vt:lpstr>
      <vt:lpstr>多面向</vt:lpstr>
      <vt:lpstr>微處理機系統 &amp;微處理機系統實習</vt:lpstr>
      <vt:lpstr>PowerPoint 簡報</vt:lpstr>
      <vt:lpstr>PowerPoint 簡報</vt:lpstr>
      <vt:lpstr>PowerPoint 簡報</vt:lpstr>
      <vt:lpstr>PowerPoint 簡報</vt:lpstr>
      <vt:lpstr>PowerPoint 簡報</vt:lpstr>
      <vt:lpstr>Signal Conversion</vt:lpstr>
      <vt:lpstr>Signal Conversion</vt:lpstr>
      <vt:lpstr>Signal Conversion</vt:lpstr>
      <vt:lpstr>Signal Conversion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張哲誠</cp:lastModifiedBy>
  <cp:revision>150</cp:revision>
  <dcterms:created xsi:type="dcterms:W3CDTF">2020-09-21T16:32:26Z</dcterms:created>
  <dcterms:modified xsi:type="dcterms:W3CDTF">2021-11-22T19:09:44Z</dcterms:modified>
</cp:coreProperties>
</file>