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410" r:id="rId3"/>
    <p:sldId id="427" r:id="rId4"/>
    <p:sldId id="436" r:id="rId5"/>
    <p:sldId id="428" r:id="rId6"/>
    <p:sldId id="437" r:id="rId7"/>
    <p:sldId id="431" r:id="rId8"/>
    <p:sldId id="430" r:id="rId9"/>
    <p:sldId id="421" r:id="rId10"/>
    <p:sldId id="432" r:id="rId11"/>
    <p:sldId id="433" r:id="rId12"/>
    <p:sldId id="3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  <pc:docChgLst>
    <pc:chgData name="checchang@o365.fcu.edu.tw" userId="5d6e92af-707e-44d9-a48f-9a80309f0b3d" providerId="ADAL" clId="{D903476E-AB22-48EA-9FE3-22E3763B0C3E}"/>
    <pc:docChg chg="custSel modSld">
      <pc:chgData name="checchang@o365.fcu.edu.tw" userId="5d6e92af-707e-44d9-a48f-9a80309f0b3d" providerId="ADAL" clId="{D903476E-AB22-48EA-9FE3-22E3763B0C3E}" dt="2021-12-02T06:46:27.713" v="0" actId="478"/>
      <pc:docMkLst>
        <pc:docMk/>
      </pc:docMkLst>
      <pc:sldChg chg="delSp mod">
        <pc:chgData name="checchang@o365.fcu.edu.tw" userId="5d6e92af-707e-44d9-a48f-9a80309f0b3d" providerId="ADAL" clId="{D903476E-AB22-48EA-9FE3-22E3763B0C3E}" dt="2021-12-02T06:46:27.713" v="0" actId="478"/>
        <pc:sldMkLst>
          <pc:docMk/>
          <pc:sldMk cId="2105037107" sldId="427"/>
        </pc:sldMkLst>
        <pc:spChg chg="del">
          <ac:chgData name="checchang@o365.fcu.edu.tw" userId="5d6e92af-707e-44d9-a48f-9a80309f0b3d" providerId="ADAL" clId="{D903476E-AB22-48EA-9FE3-22E3763B0C3E}" dt="2021-12-02T06:46:27.713" v="0" actId="478"/>
          <ac:spMkLst>
            <pc:docMk/>
            <pc:sldMk cId="2105037107" sldId="427"/>
            <ac:spMk id="19" creationId="{00000000-0000-0000-0000-000000000000}"/>
          </ac:spMkLst>
        </pc:spChg>
        <pc:spChg chg="del">
          <ac:chgData name="checchang@o365.fcu.edu.tw" userId="5d6e92af-707e-44d9-a48f-9a80309f0b3d" providerId="ADAL" clId="{D903476E-AB22-48EA-9FE3-22E3763B0C3E}" dt="2021-12-02T06:46:27.713" v="0" actId="478"/>
          <ac:spMkLst>
            <pc:docMk/>
            <pc:sldMk cId="2105037107" sldId="427"/>
            <ac:spMk id="22" creationId="{00000000-0000-0000-0000-000000000000}"/>
          </ac:spMkLst>
        </pc:spChg>
        <pc:spChg chg="del">
          <ac:chgData name="checchang@o365.fcu.edu.tw" userId="5d6e92af-707e-44d9-a48f-9a80309f0b3d" providerId="ADAL" clId="{D903476E-AB22-48EA-9FE3-22E3763B0C3E}" dt="2021-12-02T06:46:27.713" v="0" actId="478"/>
          <ac:spMkLst>
            <pc:docMk/>
            <pc:sldMk cId="2105037107" sldId="427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507413" cy="1143000"/>
          </a:xfrm>
        </p:spPr>
        <p:txBody>
          <a:bodyPr/>
          <a:lstStyle/>
          <a:p>
            <a:r>
              <a:rPr lang="en-US" altLang="zh-TW" b="1"/>
              <a:t>Timer operation modes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b="1" dirty="0"/>
              <a:t>One-Shot mode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Periodic mode / Toggle mode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Continuous Counting mode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113464" y="5149851"/>
            <a:ext cx="1587" cy="2905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25901" y="5151438"/>
            <a:ext cx="1439863" cy="2968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Pct val="75000"/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333399"/>
                </a:solidFill>
                <a:latin typeface="Arial Unicode MS" pitchFamily="34" charset="-120"/>
                <a:ea typeface="Arial Unicode MS" pitchFamily="34" charset="-120"/>
              </a:rPr>
              <a:t>Continuous</a:t>
            </a: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7051675" y="5295900"/>
            <a:ext cx="345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959600" y="5080000"/>
            <a:ext cx="45236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101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9859964" y="5081588"/>
            <a:ext cx="607859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2</a:t>
            </a:r>
            <a:r>
              <a:rPr kumimoji="0" lang="en-US" altLang="zh-TW" sz="1600" baseline="300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24</a:t>
            </a: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-1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025901" y="3327401"/>
            <a:ext cx="1439863" cy="2968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Pct val="75000"/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333399"/>
                </a:solidFill>
                <a:latin typeface="Arial Unicode MS" pitchFamily="34" charset="-120"/>
                <a:ea typeface="Arial Unicode MS" pitchFamily="34" charset="-120"/>
              </a:rPr>
              <a:t>One shot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113464" y="3325813"/>
            <a:ext cx="1587" cy="2905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113464" y="3470275"/>
            <a:ext cx="93662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042026" y="3254375"/>
            <a:ext cx="2968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0</a:t>
            </a:r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6527800" y="3254375"/>
            <a:ext cx="48442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100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4025901" y="4217988"/>
            <a:ext cx="1439863" cy="2968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Pct val="75000"/>
              <a:buFont typeface="Arial" panose="020B0604020202020204" pitchFamily="34" charset="0"/>
              <a:buNone/>
            </a:pPr>
            <a:r>
              <a:rPr lang="en-US" altLang="zh-TW" sz="1600">
                <a:solidFill>
                  <a:srgbClr val="333399"/>
                </a:solidFill>
                <a:latin typeface="Arial Unicode MS" pitchFamily="34" charset="-120"/>
                <a:ea typeface="Arial Unicode MS" pitchFamily="34" charset="-120"/>
              </a:rPr>
              <a:t>Periodic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6115050" y="4268788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113464" y="4411664"/>
            <a:ext cx="9366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6043613" y="4198939"/>
            <a:ext cx="2968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0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546850" y="4198938"/>
            <a:ext cx="48442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100</a:t>
            </a: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6330951" y="3713164"/>
            <a:ext cx="1450975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</a:rPr>
              <a:t>Reset counter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9499601" y="4608514"/>
            <a:ext cx="989013" cy="2889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</a:rPr>
              <a:t>Overflow</a:t>
            </a: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6980238" y="4002089"/>
            <a:ext cx="0" cy="2873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10469563" y="4935539"/>
            <a:ext cx="0" cy="28733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2311" name="AutoShape 24"/>
          <p:cNvCxnSpPr>
            <a:cxnSpLocks noChangeShapeType="1"/>
            <a:stCxn id="12306" idx="3"/>
            <a:endCxn id="12305" idx="2"/>
          </p:cNvCxnSpPr>
          <p:nvPr/>
        </p:nvCxnSpPr>
        <p:spPr bwMode="auto">
          <a:xfrm flipH="1">
            <a:off x="6192838" y="4343401"/>
            <a:ext cx="876300" cy="142875"/>
          </a:xfrm>
          <a:prstGeom prst="curvedConnector4">
            <a:avLst>
              <a:gd name="adj1" fmla="val -25907"/>
              <a:gd name="adj2" fmla="val 2588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777" name="AutoShape 25"/>
          <p:cNvCxnSpPr>
            <a:cxnSpLocks noChangeShapeType="1"/>
          </p:cNvCxnSpPr>
          <p:nvPr/>
        </p:nvCxnSpPr>
        <p:spPr bwMode="auto">
          <a:xfrm rot="5400000">
            <a:off x="6557963" y="3979863"/>
            <a:ext cx="6350" cy="892175"/>
          </a:xfrm>
          <a:prstGeom prst="curvedConnector3">
            <a:avLst>
              <a:gd name="adj1" fmla="val 3575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778" name="AutoShape 26"/>
          <p:cNvCxnSpPr>
            <a:cxnSpLocks noChangeShapeType="1"/>
          </p:cNvCxnSpPr>
          <p:nvPr/>
        </p:nvCxnSpPr>
        <p:spPr bwMode="auto">
          <a:xfrm rot="10800000">
            <a:off x="6099175" y="5295900"/>
            <a:ext cx="2160588" cy="776288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779" name="AutoShape 27"/>
          <p:cNvCxnSpPr>
            <a:cxnSpLocks noChangeShapeType="1"/>
          </p:cNvCxnSpPr>
          <p:nvPr/>
        </p:nvCxnSpPr>
        <p:spPr bwMode="auto">
          <a:xfrm rot="5400000">
            <a:off x="8950326" y="4530726"/>
            <a:ext cx="779463" cy="2303463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5" name="Line 28"/>
          <p:cNvSpPr>
            <a:spLocks noChangeShapeType="1"/>
          </p:cNvSpPr>
          <p:nvPr/>
        </p:nvSpPr>
        <p:spPr bwMode="auto">
          <a:xfrm>
            <a:off x="6115051" y="5295900"/>
            <a:ext cx="9366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6043613" y="5078414"/>
            <a:ext cx="2968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0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6529388" y="5078413"/>
            <a:ext cx="484428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</a:rPr>
              <a:t>100</a:t>
            </a:r>
          </a:p>
        </p:txBody>
      </p:sp>
      <p:sp>
        <p:nvSpPr>
          <p:cNvPr id="12318" name="Line 31"/>
          <p:cNvSpPr>
            <a:spLocks noChangeShapeType="1"/>
          </p:cNvSpPr>
          <p:nvPr/>
        </p:nvSpPr>
        <p:spPr bwMode="auto">
          <a:xfrm>
            <a:off x="7051675" y="3192464"/>
            <a:ext cx="0" cy="2808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19" name="Text Box 32"/>
          <p:cNvSpPr txBox="1">
            <a:spLocks noChangeArrowheads="1"/>
          </p:cNvSpPr>
          <p:nvPr/>
        </p:nvSpPr>
        <p:spPr bwMode="auto">
          <a:xfrm>
            <a:off x="6611939" y="2905125"/>
            <a:ext cx="966931" cy="2893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75000"/>
              <a:buFont typeface="Arial" panose="020B0604020202020204" pitchFamily="34" charset="0"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6691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9" grpId="0"/>
      <p:bldP spid="202760" grpId="0"/>
      <p:bldP spid="202772" grpId="0" animBg="1"/>
      <p:bldP spid="2027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5486"/>
          </a:xfrm>
        </p:spPr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timer</a:t>
            </a:r>
            <a:r>
              <a:rPr lang="zh-TW" altLang="en-US" dirty="0"/>
              <a:t>中斷功能進行實作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“</a:t>
            </a:r>
            <a:r>
              <a:rPr lang="en-US" altLang="zh-TW" dirty="0"/>
              <a:t>x-</a:t>
            </a:r>
            <a:r>
              <a:rPr lang="zh-TW" altLang="en-US" dirty="0"/>
              <a:t>”與“</a:t>
            </a:r>
            <a:r>
              <a:rPr lang="en-US" altLang="zh-TW" dirty="0"/>
              <a:t>x+</a:t>
            </a:r>
            <a:r>
              <a:rPr lang="zh-TW" altLang="en-US" dirty="0"/>
              <a:t>”調整</a:t>
            </a:r>
            <a:r>
              <a:rPr lang="en-US" altLang="zh-TW" dirty="0"/>
              <a:t>led</a:t>
            </a:r>
            <a:r>
              <a:rPr lang="zh-TW" altLang="en-US" dirty="0"/>
              <a:t>跑馬燈速度（</a:t>
            </a:r>
            <a:r>
              <a:rPr lang="en-US" altLang="zh-TW" dirty="0"/>
              <a:t>PC12-PC15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並使用七段顯示器顯示當前速度值（不限定設計方式）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z</a:t>
            </a:r>
            <a:r>
              <a:rPr lang="zh-TW" altLang="en-US" dirty="0"/>
              <a:t>做出一個可以立即反應的功能，例如：</a:t>
            </a:r>
            <a:r>
              <a:rPr lang="en-US" altLang="zh-TW" dirty="0"/>
              <a:t>LCD</a:t>
            </a:r>
            <a:r>
              <a:rPr lang="zh-TW" altLang="en-US" dirty="0"/>
              <a:t>背光（</a:t>
            </a:r>
            <a:r>
              <a:rPr lang="en-US" altLang="zh-TW" dirty="0"/>
              <a:t>PD14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試試看如果跑馬燈速度變慢的時候，</a:t>
            </a:r>
            <a:r>
              <a:rPr lang="en-US" altLang="zh-TW" dirty="0"/>
              <a:t>LCD</a:t>
            </a:r>
            <a:r>
              <a:rPr lang="zh-TW" altLang="en-US" dirty="0"/>
              <a:t>背光的調整會不會變較不即時</a:t>
            </a:r>
            <a:r>
              <a:rPr lang="en-US" altLang="zh-TW" dirty="0"/>
              <a:t>? </a:t>
            </a:r>
            <a:r>
              <a:rPr lang="zh-TW" altLang="en-US" dirty="0"/>
              <a:t>為什麼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195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86000" y="4629150"/>
            <a:ext cx="4410075" cy="197167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形圖說文字 2"/>
          <p:cNvSpPr/>
          <p:nvPr/>
        </p:nvSpPr>
        <p:spPr>
          <a:xfrm>
            <a:off x="7334250" y="3476625"/>
            <a:ext cx="2457450" cy="1323975"/>
          </a:xfrm>
          <a:prstGeom prst="wedgeEllipseCallout">
            <a:avLst>
              <a:gd name="adj1" fmla="val -71608"/>
              <a:gd name="adj2" fmla="val 112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中斷</a:t>
            </a:r>
            <a:r>
              <a:rPr lang="en-US" altLang="zh-TW" dirty="0">
                <a:solidFill>
                  <a:schemeClr val="tx1"/>
                </a:solidFill>
              </a:rPr>
              <a:t>? </a:t>
            </a:r>
            <a:r>
              <a:rPr lang="zh-TW" altLang="en-US" dirty="0">
                <a:solidFill>
                  <a:schemeClr val="tx1"/>
                </a:solidFill>
              </a:rPr>
              <a:t>輪詢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5900" y="647700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5900" y="2196067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5900" y="3784602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55900" y="5343269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09E2A6B-C23C-2593-9D18-528BD220FC8B}"/>
              </a:ext>
            </a:extLst>
          </p:cNvPr>
          <p:cNvSpPr/>
          <p:nvPr/>
        </p:nvSpPr>
        <p:spPr>
          <a:xfrm flipH="1">
            <a:off x="6096000" y="3836602"/>
            <a:ext cx="2819397" cy="965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5900" y="647700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5900" y="2196067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5900" y="3784602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55900" y="5343269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DC7420C-DDB2-FF0D-D687-0BFA923CD2EC}"/>
              </a:ext>
            </a:extLst>
          </p:cNvPr>
          <p:cNvSpPr/>
          <p:nvPr/>
        </p:nvSpPr>
        <p:spPr>
          <a:xfrm flipH="1">
            <a:off x="6096000" y="3836602"/>
            <a:ext cx="2819397" cy="965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3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8EF0C-53DE-4362-9BA5-98E8C137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CD4F9-E4FE-4E6C-9D42-AF8045DB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4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6375" y="1184275"/>
            <a:ext cx="363855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Learning board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27625" y="1685925"/>
            <a:ext cx="1943100" cy="0"/>
          </a:xfrm>
          <a:prstGeom prst="straightConnector1">
            <a:avLst/>
          </a:prstGeom>
          <a:ln w="508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70725" y="1184275"/>
            <a:ext cx="21336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Timer (freq.)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6375" y="2187574"/>
            <a:ext cx="3638550" cy="3336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While(1)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…….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409950" y="1266825"/>
            <a:ext cx="1619250" cy="8477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Time’s up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981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2778</TotalTime>
  <Words>217</Words>
  <Application>Microsoft Office PowerPoint</Application>
  <PresentationFormat>寬螢幕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Timer operation modes</vt:lpstr>
      <vt:lpstr>實作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159</cp:revision>
  <dcterms:created xsi:type="dcterms:W3CDTF">2020-09-21T16:32:26Z</dcterms:created>
  <dcterms:modified xsi:type="dcterms:W3CDTF">2022-12-21T23:46:29Z</dcterms:modified>
</cp:coreProperties>
</file>