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0" r:id="rId6"/>
    <p:sldId id="302" r:id="rId7"/>
    <p:sldId id="301" r:id="rId8"/>
    <p:sldId id="303" r:id="rId9"/>
    <p:sldId id="298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600"/>
    <a:srgbClr val="F35822"/>
    <a:srgbClr val="52585F"/>
    <a:srgbClr val="ED6622"/>
    <a:srgbClr val="FF9300"/>
    <a:srgbClr val="2A292A"/>
    <a:srgbClr val="373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80"/>
  </p:normalViewPr>
  <p:slideViewPr>
    <p:cSldViewPr snapToGrid="0">
      <p:cViewPr>
        <p:scale>
          <a:sx n="110" d="100"/>
          <a:sy n="110" d="100"/>
        </p:scale>
        <p:origin x="488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488" y="18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6070-7B56-4076-A266-AE6693BCD20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8434-D142-452C-A636-48E46C980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6994AD-93F7-5F49-87A2-C91CB309113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2BC88A-F8C2-B841-A466-EE814253A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420256"/>
          </a:xfrm>
          <a:prstGeom prst="rect">
            <a:avLst/>
          </a:prstGeom>
          <a:solidFill>
            <a:srgbClr val="F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6343" y="2609413"/>
            <a:ext cx="5655013" cy="823169"/>
          </a:xfrm>
        </p:spPr>
        <p:txBody>
          <a:bodyPr lIns="0" tIns="0" rIns="0" bIns="0" anchor="t" anchorCtr="0">
            <a:noAutofit/>
          </a:bodyPr>
          <a:lstStyle>
            <a:lvl1pPr algn="l">
              <a:defRPr sz="3200" b="0" i="0" spc="-15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6343" y="3602038"/>
            <a:ext cx="4318000" cy="58533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7" y="6543472"/>
            <a:ext cx="1565871" cy="145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6" y="2531265"/>
            <a:ext cx="1857829" cy="574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" y="6561322"/>
            <a:ext cx="2085731" cy="155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68626" r="8466" b="6644"/>
          <a:stretch/>
        </p:blipFill>
        <p:spPr>
          <a:xfrm>
            <a:off x="8371114" y="6455489"/>
            <a:ext cx="1617224" cy="3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10439400" cy="810532"/>
          </a:xfrm>
        </p:spPr>
        <p:txBody>
          <a:bodyPr lIns="0" tIns="0" rIns="0" bIns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10515600" cy="4351338"/>
          </a:xfrm>
        </p:spPr>
        <p:txBody>
          <a:bodyPr lIns="0" tIns="0" rIns="0" bIns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7" y="6543472"/>
            <a:ext cx="1565871" cy="145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86" y="6466729"/>
            <a:ext cx="965200" cy="298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68626" r="8466" b="6644"/>
          <a:stretch/>
        </p:blipFill>
        <p:spPr>
          <a:xfrm>
            <a:off x="7108371" y="6464368"/>
            <a:ext cx="1617224" cy="3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2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14" y="365126"/>
            <a:ext cx="10439400" cy="810532"/>
          </a:xfrm>
        </p:spPr>
        <p:txBody>
          <a:bodyPr lIns="0" tIns="0" rIns="0" bIns="0"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4" y="1825625"/>
            <a:ext cx="10515600" cy="4351338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7" y="6543472"/>
            <a:ext cx="1565871" cy="145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86" y="6466729"/>
            <a:ext cx="965200" cy="298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68626" r="8466" b="6644"/>
          <a:stretch/>
        </p:blipFill>
        <p:spPr>
          <a:xfrm>
            <a:off x="7108371" y="6464368"/>
            <a:ext cx="1617224" cy="3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14" y="365126"/>
            <a:ext cx="10439400" cy="810532"/>
          </a:xfrm>
        </p:spPr>
        <p:txBody>
          <a:bodyPr lIns="0" tIns="0" rIns="0" bIns="0"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4" y="1825625"/>
            <a:ext cx="10515600" cy="4351338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7" y="6543472"/>
            <a:ext cx="1565871" cy="145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86" y="6466729"/>
            <a:ext cx="965200" cy="298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68626" r="8466" b="6644"/>
          <a:stretch/>
        </p:blipFill>
        <p:spPr>
          <a:xfrm>
            <a:off x="7108371" y="6464368"/>
            <a:ext cx="1617224" cy="3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530A-2509-403E-AF42-E315546A525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B7F4-BDE1-491A-B118-B6ACD2A6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1" r:id="rId5"/>
    <p:sldLayoutId id="2147483654" r:id="rId6"/>
    <p:sldLayoutId id="2147483655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GeoPackage Initiatives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6343" y="3602038"/>
            <a:ext cx="5210628" cy="1238476"/>
          </a:xfrm>
        </p:spPr>
        <p:txBody>
          <a:bodyPr/>
          <a:lstStyle/>
          <a:p>
            <a:r>
              <a:rPr lang="en-US" dirty="0"/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1F27F-E9CF-CA49-B9E5-E9D3A0AE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Solidify the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E372F-A2E0-724A-8E60-061F0F13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Mature automated test suite for GeoPackage 1.2 (&amp; add GTE, RTE?)</a:t>
            </a:r>
          </a:p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Create comprehensive reference set of GeoPackage files exercising various features of GeoPackage and proposed extensions</a:t>
            </a:r>
          </a:p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Build &amp; maintain (wiki?) info &amp; links to software and tools around GeoPackage</a:t>
            </a:r>
          </a:p>
          <a:p>
            <a:pPr lvl="1" rtl="0" fontAlgn="ctr"/>
            <a:r>
              <a:rPr lang="en-US" dirty="0">
                <a:effectLst/>
                <a:latin typeface="Calibri" panose="020F0502020204030204" pitchFamily="34" charset="0"/>
              </a:rPr>
              <a:t>OGC</a:t>
            </a:r>
          </a:p>
          <a:p>
            <a:pPr lvl="1" rtl="0" fontAlgn="ctr"/>
            <a:r>
              <a:rPr lang="en-US" dirty="0">
                <a:effectLst/>
                <a:latin typeface="Calibri" panose="020F0502020204030204" pitchFamily="34" charset="0"/>
              </a:rPr>
              <a:t>FOSS:</a:t>
            </a:r>
          </a:p>
          <a:p>
            <a:pPr lvl="2" rtl="0" fontAlgn="ctr"/>
            <a:r>
              <a:rPr lang="en-US" sz="2400" dirty="0">
                <a:effectLst/>
                <a:latin typeface="Calibri" panose="020F0502020204030204" pitchFamily="34" charset="0"/>
              </a:rPr>
              <a:t>NGA</a:t>
            </a:r>
          </a:p>
          <a:p>
            <a:pPr lvl="2" rtl="0" fontAlgn="ctr"/>
            <a:r>
              <a:rPr lang="en-US" sz="2400" dirty="0">
                <a:effectLst/>
                <a:latin typeface="Calibri" panose="020F0502020204030204" pitchFamily="34" charset="0"/>
              </a:rPr>
              <a:t>OpenSensorHub</a:t>
            </a:r>
          </a:p>
          <a:p>
            <a:pPr lvl="2" rtl="0" fontAlgn="ctr"/>
            <a:r>
              <a:rPr lang="en-US" sz="2400" dirty="0">
                <a:effectLst/>
                <a:latin typeface="Calibri" panose="020F0502020204030204" pitchFamily="34" charset="0"/>
              </a:rPr>
              <a:t>Who else?</a:t>
            </a:r>
          </a:p>
          <a:p>
            <a:pPr lvl="1" rtl="0" fontAlgn="ctr"/>
            <a:r>
              <a:rPr lang="en-US" dirty="0">
                <a:effectLst/>
                <a:latin typeface="Calibri" panose="020F0502020204030204" pitchFamily="34" charset="0"/>
              </a:rPr>
              <a:t>Commercial tools</a:t>
            </a:r>
          </a:p>
        </p:txBody>
      </p:sp>
    </p:spTree>
    <p:extLst>
      <p:ext uri="{BB962C8B-B14F-4D97-AF65-F5344CB8AC3E}">
        <p14:creationId xmlns:p14="http://schemas.microsoft.com/office/powerpoint/2010/main" val="15423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4D4A4-CFF9-6C47-AA98-A57BA85B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464F73-5575-C34F-AE41-0B26ABED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Utility to selectively split GeoPackage files into multiple smaller files — by layer, area, zoom level/s, or other criteria</a:t>
            </a:r>
          </a:p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Explore compression of map data within a GeoPackage</a:t>
            </a:r>
          </a:p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Libraries (SpatiaLite sub/superset?) for geo-SQL functions</a:t>
            </a:r>
          </a:p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Libraries for sync of GeoPackage to/from map server via WMS/WMTS/WFS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latin typeface="+mn-lt"/>
              </a:rPr>
              <a:t>Method of handling temporally </a:t>
            </a:r>
            <a:r>
              <a:rPr lang="en-US" dirty="0">
                <a:latin typeface="+mn-lt"/>
              </a:rPr>
              <a:t>limited data </a:t>
            </a:r>
            <a:r>
              <a:rPr lang="en-US" dirty="0" smtClean="0">
                <a:latin typeface="+mn-lt"/>
              </a:rPr>
              <a:t>(</a:t>
            </a:r>
            <a:r>
              <a:rPr lang="en-US" dirty="0">
                <a:latin typeface="+mn-lt"/>
              </a:rPr>
              <a:t>e.g. hydro-meteorological, seismic, transit, wildfire)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64BD4-AD19-874B-8A4A-EC16ACF0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5B5C79-9AE9-9A4A-B976-8038F4E9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sz="2400" dirty="0">
                <a:effectLst/>
                <a:latin typeface="+mn-lt"/>
              </a:rPr>
              <a:t>Document GeoPackage and its applications for those outside the GIS specialty — make more accessible to developers of map-using mobile apps (online docs, YouTube videos, classes, conference talks, book)</a:t>
            </a:r>
          </a:p>
          <a:p>
            <a:pPr rtl="0" fontAlgn="ctr"/>
            <a:r>
              <a:rPr lang="en-US" sz="2400" dirty="0">
                <a:effectLst/>
                <a:latin typeface="+mn-lt"/>
              </a:rPr>
              <a:t>More documentation &amp; freely available tools —&gt; more widespread community adoption —&gt; incentive for map-using developers to use GeoPackage as local store</a:t>
            </a:r>
          </a:p>
          <a:p>
            <a:r>
              <a:rPr lang="en-US" sz="2400" dirty="0">
                <a:latin typeface="+mn-lt"/>
              </a:rPr>
              <a:t>Provide resources to developers creating open-source solutions using </a:t>
            </a:r>
            <a:r>
              <a:rPr lang="en-US" sz="2400" dirty="0" smtClean="0">
                <a:latin typeface="+mn-lt"/>
              </a:rPr>
              <a:t>GeoPackage</a:t>
            </a:r>
          </a:p>
          <a:p>
            <a:r>
              <a:rPr lang="en-US" sz="2400" dirty="0" smtClean="0">
                <a:latin typeface="+mn-lt"/>
              </a:rPr>
              <a:t>Host virtual &amp; in-person discussions around GeoPackage &amp; applications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7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D0756-DF76-5746-AA47-C7A74E5B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AB7C3-480C-574A-9D55-EB4D4294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sz="2400" dirty="0">
                <a:effectLst/>
                <a:latin typeface="Calibri" panose="020F0502020204030204" pitchFamily="34" charset="0"/>
              </a:rPr>
              <a:t>Novel applications of disconnected geospatial </a:t>
            </a:r>
            <a:r>
              <a:rPr lang="en-US" sz="2400" dirty="0" smtClean="0">
                <a:effectLst/>
                <a:latin typeface="Calibri" panose="020F0502020204030204" pitchFamily="34" charset="0"/>
              </a:rPr>
              <a:t>applications using </a:t>
            </a:r>
            <a:r>
              <a:rPr lang="en-US" sz="2400" dirty="0">
                <a:effectLst/>
                <a:latin typeface="Calibri" panose="020F0502020204030204" pitchFamily="34" charset="0"/>
              </a:rPr>
              <a:t>GeoPackage</a:t>
            </a:r>
          </a:p>
          <a:p>
            <a:pPr rtl="0" fontAlgn="ctr"/>
            <a:r>
              <a:rPr lang="en-US" sz="2400" dirty="0" smtClean="0">
                <a:effectLst/>
                <a:latin typeface="Calibri" panose="020F0502020204030204" pitchFamily="34" charset="0"/>
              </a:rPr>
              <a:t>Data </a:t>
            </a:r>
            <a:r>
              <a:rPr lang="en-US" sz="2400" dirty="0">
                <a:effectLst/>
                <a:latin typeface="Calibri" panose="020F0502020204030204" pitchFamily="34" charset="0"/>
              </a:rPr>
              <a:t>Science using multiple types of </a:t>
            </a:r>
            <a:r>
              <a:rPr lang="en-US" sz="2400" dirty="0" smtClean="0">
                <a:latin typeface="Calibri" panose="020F0502020204030204" pitchFamily="34" charset="0"/>
              </a:rPr>
              <a:t>geo</a:t>
            </a:r>
            <a:r>
              <a:rPr lang="en-US" sz="2400" dirty="0" smtClean="0">
                <a:effectLst/>
                <a:latin typeface="Calibri" panose="020F0502020204030204" pitchFamily="34" charset="0"/>
              </a:rPr>
              <a:t>spatial (+temporal) </a:t>
            </a:r>
            <a:r>
              <a:rPr lang="en-US" sz="2400" dirty="0">
                <a:effectLst/>
                <a:latin typeface="Calibri" panose="020F0502020204030204" pitchFamily="34" charset="0"/>
              </a:rPr>
              <a:t>data — not just </a:t>
            </a:r>
            <a:r>
              <a:rPr lang="en-US" sz="2400" dirty="0" smtClean="0">
                <a:effectLst/>
                <a:latin typeface="Calibri" panose="020F0502020204030204" pitchFamily="34" charset="0"/>
              </a:rPr>
              <a:t>image analysis &amp; self-driving </a:t>
            </a:r>
            <a:r>
              <a:rPr lang="en-US" sz="2400" dirty="0">
                <a:effectLst/>
                <a:latin typeface="Calibri" panose="020F0502020204030204" pitchFamily="34" charset="0"/>
              </a:rPr>
              <a:t>cars!</a:t>
            </a:r>
          </a:p>
          <a:p>
            <a:pPr fontAlgn="ctr"/>
            <a:r>
              <a:rPr lang="en-US" sz="2400" dirty="0" smtClean="0">
                <a:effectLst/>
                <a:latin typeface="Calibri" panose="020F0502020204030204" pitchFamily="34" charset="0"/>
              </a:rPr>
              <a:t>Related </a:t>
            </a:r>
            <a:r>
              <a:rPr lang="en-US" sz="2400" dirty="0">
                <a:effectLst/>
                <a:latin typeface="Calibri" panose="020F0502020204030204" pitchFamily="34" charset="0"/>
              </a:rPr>
              <a:t>Tables Extension </a:t>
            </a:r>
            <a:r>
              <a:rPr lang="en-US" sz="2400" dirty="0">
                <a:latin typeface="Calibri" panose="020F0502020204030204" pitchFamily="34" charset="0"/>
              </a:rPr>
              <a:t>storing data beyond audiovisual </a:t>
            </a:r>
            <a:r>
              <a:rPr lang="en-US" sz="2400" dirty="0" smtClean="0">
                <a:latin typeface="Calibri" panose="020F0502020204030204" pitchFamily="34" charset="0"/>
              </a:rPr>
              <a:t>media</a:t>
            </a:r>
          </a:p>
          <a:p>
            <a:pPr lvl="1" fontAlgn="ctr"/>
            <a:r>
              <a:rPr lang="en-US" sz="2000" dirty="0" smtClean="0">
                <a:latin typeface="Calibri" panose="020F0502020204030204" pitchFamily="34" charset="0"/>
              </a:rPr>
              <a:t>Data from external sources </a:t>
            </a:r>
            <a:r>
              <a:rPr lang="mr-IN" sz="2000" dirty="0" smtClean="0">
                <a:latin typeface="Calibri" panose="020F0502020204030204" pitchFamily="34" charset="0"/>
              </a:rPr>
              <a:t>–</a:t>
            </a:r>
            <a:r>
              <a:rPr lang="en-US" sz="2000" dirty="0" smtClean="0">
                <a:latin typeface="Calibri" panose="020F0502020204030204" pitchFamily="34" charset="0"/>
              </a:rPr>
              <a:t> OSINT, SIGINT, </a:t>
            </a:r>
            <a:r>
              <a:rPr lang="mr-IN" sz="2000" dirty="0" smtClean="0">
                <a:latin typeface="Calibri" panose="020F0502020204030204" pitchFamily="34" charset="0"/>
              </a:rPr>
              <a:t>…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 fontAlgn="ctr"/>
            <a:r>
              <a:rPr lang="en-US" sz="2000" dirty="0" smtClean="0">
                <a:latin typeface="Calibri" panose="020F0502020204030204" pitchFamily="34" charset="0"/>
              </a:rPr>
              <a:t>Map symbology in SVG format to be applied as vector layer styling</a:t>
            </a:r>
          </a:p>
          <a:p>
            <a:pPr lvl="1" fontAlgn="ctr"/>
            <a:r>
              <a:rPr lang="en-US" sz="2000" dirty="0" smtClean="0">
                <a:latin typeface="Calibri" panose="020F0502020204030204" pitchFamily="34" charset="0"/>
              </a:rPr>
              <a:t>Data collected by variety of sensors</a:t>
            </a:r>
          </a:p>
          <a:p>
            <a:pPr lvl="1" fontAlgn="ctr"/>
            <a:r>
              <a:rPr lang="en-US" sz="2000" dirty="0" smtClean="0">
                <a:latin typeface="Calibri" panose="020F0502020204030204" pitchFamily="34" charset="0"/>
              </a:rPr>
              <a:t>Data provenance &amp; versioning</a:t>
            </a:r>
          </a:p>
          <a:p>
            <a:pPr lvl="1" fontAlgn="ctr"/>
            <a:r>
              <a:rPr lang="en-US" sz="2000" dirty="0" smtClean="0">
                <a:latin typeface="Calibri" panose="020F0502020204030204" pitchFamily="34" charset="0"/>
              </a:rPr>
              <a:t>Administrative &amp; other non-spatial relationships among map features</a:t>
            </a:r>
          </a:p>
          <a:p>
            <a:pPr fontAlgn="ctr"/>
            <a:r>
              <a:rPr lang="en-US" sz="2400" dirty="0" smtClean="0">
                <a:latin typeface="+mn-lt"/>
              </a:rPr>
              <a:t>Automated mapping of data collected by mobile device sensors</a:t>
            </a:r>
          </a:p>
          <a:p>
            <a:pPr fontAlgn="ctr"/>
            <a:r>
              <a:rPr lang="en-US" sz="2400" dirty="0">
                <a:latin typeface="+mn-lt"/>
              </a:rPr>
              <a:t>PubSub style data sharing among connected device GeoPackages</a:t>
            </a:r>
          </a:p>
          <a:p>
            <a:pPr fontAlgn="ctr"/>
            <a:endParaRPr lang="en-US" dirty="0" smtClean="0">
              <a:latin typeface="Calibri" panose="020F0502020204030204" pitchFamily="34" charset="0"/>
            </a:endParaRPr>
          </a:p>
          <a:p>
            <a:pPr fontAlgn="ctr"/>
            <a:endParaRPr lang="en-US" sz="2400" dirty="0">
              <a:effectLst/>
              <a:latin typeface="Calibri" panose="020F0502020204030204" pitchFamily="34" charset="0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2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7"/>
          <a:stretch/>
        </p:blipFill>
        <p:spPr>
          <a:xfrm>
            <a:off x="0" y="-17253"/>
            <a:ext cx="12192000" cy="6910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37" y="3032866"/>
            <a:ext cx="1857829" cy="5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t Exec Brief " id="{4093692E-B37A-AA4E-B187-4C135F70C054}" vid="{518FA7BB-7B1A-2C43-816E-034464373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F69FEF685D664695E43E5969DD9702" ma:contentTypeVersion="7" ma:contentTypeDescription="Create a new document." ma:contentTypeScope="" ma:versionID="7b127c7d680254803c8b5e5e6e7f2a96">
  <xsd:schema xmlns:xsd="http://www.w3.org/2001/XMLSchema" xmlns:xs="http://www.w3.org/2001/XMLSchema" xmlns:p="http://schemas.microsoft.com/office/2006/metadata/properties" xmlns:ns2="9f73e104-33a5-43fa-b363-745197fb9d93" xmlns:ns3="4531af3a-7af7-4494-acfc-d51fe8bffebf" targetNamespace="http://schemas.microsoft.com/office/2006/metadata/properties" ma:root="true" ma:fieldsID="bb09ca9a751df3993e2bec8adbf910fb" ns2:_="" ns3:_="">
    <xsd:import namespace="9f73e104-33a5-43fa-b363-745197fb9d93"/>
    <xsd:import namespace="4531af3a-7af7-4494-acfc-d51fe8bff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3e104-33a5-43fa-b363-745197fb9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1af3a-7af7-4494-acfc-d51fe8bff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A56041-56D3-40E8-8028-8F8AD8593C69}">
  <ds:schemaRefs>
    <ds:schemaRef ds:uri="9f73e104-33a5-43fa-b363-745197fb9d93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807FFC-7ACD-4CBE-9A4E-B8439E500E48}"/>
</file>

<file path=customXml/itemProps3.xml><?xml version="1.0" encoding="utf-8"?>
<ds:datastoreItem xmlns:ds="http://schemas.openxmlformats.org/officeDocument/2006/customXml" ds:itemID="{29097448-D564-484F-92A0-6BBADDFED7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Exec Brief </Template>
  <TotalTime>1894</TotalTime>
  <Words>299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GeoPackage Initiatives</vt:lpstr>
      <vt:lpstr>Solidify the Standard</vt:lpstr>
      <vt:lpstr>Improve Usability</vt:lpstr>
      <vt:lpstr>Build Community</vt:lpstr>
      <vt:lpstr>Explore Potential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OGC Testbed 14 Requirements</dc:title>
  <dc:creator>Tracey Birch</dc:creator>
  <cp:lastModifiedBy>Tracey Birch</cp:lastModifiedBy>
  <cp:revision>56</cp:revision>
  <cp:lastPrinted>2017-11-07T18:14:08Z</cp:lastPrinted>
  <dcterms:created xsi:type="dcterms:W3CDTF">2017-11-07T17:52:04Z</dcterms:created>
  <dcterms:modified xsi:type="dcterms:W3CDTF">2017-11-10T19:44:20Z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0x010100E2F69FEF685D664695E43E5969DD9702</vt:lpwstr>
  </property>
</Properties>
</file>