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8"/>
  </p:notesMasterIdLst>
  <p:sldIdLst>
    <p:sldId id="259" r:id="rId2"/>
    <p:sldId id="257" r:id="rId3"/>
    <p:sldId id="258" r:id="rId4"/>
    <p:sldId id="261" r:id="rId5"/>
    <p:sldId id="262" r:id="rId6"/>
    <p:sldId id="260" r:id="rId7"/>
    <p:sldId id="274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466"/>
    <a:srgbClr val="453268"/>
    <a:srgbClr val="2E4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>
        <p:scale>
          <a:sx n="66" d="100"/>
          <a:sy n="66" d="100"/>
        </p:scale>
        <p:origin x="-149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CD7D0-7875-4795-81EF-AD3B415EDF39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561F2-957A-4082-B944-8A0B9EB6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38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61F2-957A-4082-B944-8A0B9EB621B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72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472468D-ADE4-4441-BC80-8C42668ED80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9274" y="885079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1400" dirty="0"/>
          </a:p>
          <a:p>
            <a:pPr algn="ctr"/>
            <a:r>
              <a:rPr lang="ru-RU" sz="1400" dirty="0"/>
              <a:t>Министерство науки и высшего образования России</a:t>
            </a:r>
          </a:p>
          <a:p>
            <a:pPr algn="ctr"/>
            <a:r>
              <a:rPr lang="ru-RU" sz="1400" b="1" dirty="0"/>
              <a:t>Федеральное государственное бюджетное</a:t>
            </a:r>
            <a:endParaRPr lang="ru-RU" sz="1400" dirty="0"/>
          </a:p>
          <a:p>
            <a:pPr algn="ctr"/>
            <a:r>
              <a:rPr lang="ru-RU" sz="1400" b="1" dirty="0"/>
              <a:t>образовательное учреждение высшего образования «Казанский национальный исследовательский технологический университет» (ФГБОУ ВО «КНИТУ»)</a:t>
            </a:r>
            <a:endParaRPr lang="ru-RU" sz="1400" dirty="0"/>
          </a:p>
          <a:p>
            <a:pPr algn="ctr"/>
            <a:endParaRPr lang="ru-RU" sz="1400" dirty="0"/>
          </a:p>
        </p:txBody>
      </p:sp>
      <p:pic>
        <p:nvPicPr>
          <p:cNvPr id="1026" name="Picture 2" descr="C:\Users\maxi0\Desktop\1111px-KSTU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560" y="260647"/>
            <a:ext cx="522895" cy="5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2" y="2348880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Курсовой проект по дисциплине Визуальное программирование на тему</a:t>
            </a:r>
            <a:r>
              <a:rPr lang="en-US" sz="2400" b="1" dirty="0" smtClean="0"/>
              <a:t>: </a:t>
            </a:r>
            <a:r>
              <a:rPr lang="ru-RU" sz="2400" b="1" dirty="0" smtClean="0"/>
              <a:t>Разработка прототипа информационной системы «Риэлтерское агентство»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60353" y="6299447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Казань 2020</a:t>
            </a: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4372609"/>
            <a:ext cx="4053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Выполнил</a:t>
            </a:r>
            <a:r>
              <a:rPr lang="en-US" sz="1600" dirty="0" smtClean="0"/>
              <a:t>:</a:t>
            </a:r>
            <a:r>
              <a:rPr lang="ru-RU" sz="1600" dirty="0" smtClean="0"/>
              <a:t> студент группы 4371-22 Смирнов М.Л.</a:t>
            </a:r>
          </a:p>
          <a:p>
            <a:endParaRPr lang="ru-RU" sz="1600" dirty="0" smtClean="0"/>
          </a:p>
          <a:p>
            <a:r>
              <a:rPr lang="ru-RU" sz="1600" dirty="0" smtClean="0"/>
              <a:t>Проверил</a:t>
            </a:r>
            <a:r>
              <a:rPr lang="en-US" sz="1600" dirty="0" smtClean="0"/>
              <a:t>:</a:t>
            </a:r>
            <a:r>
              <a:rPr lang="ru-RU" sz="1600" dirty="0" smtClean="0"/>
              <a:t> </a:t>
            </a:r>
            <a:r>
              <a:rPr lang="ru-RU" sz="1600" dirty="0"/>
              <a:t>к</a:t>
            </a:r>
            <a:r>
              <a:rPr lang="en-US" sz="1600" dirty="0" smtClean="0"/>
              <a:t>.</a:t>
            </a:r>
            <a:r>
              <a:rPr lang="ru-RU" sz="1600" dirty="0"/>
              <a:t>ф</a:t>
            </a:r>
            <a:r>
              <a:rPr lang="en-US" sz="1600" dirty="0" smtClean="0"/>
              <a:t>-</a:t>
            </a:r>
            <a:r>
              <a:rPr lang="ru-RU" sz="1600" dirty="0"/>
              <a:t>м</a:t>
            </a:r>
            <a:r>
              <a:rPr lang="en-US" sz="1600" dirty="0" smtClean="0"/>
              <a:t>.</a:t>
            </a:r>
            <a:r>
              <a:rPr lang="ru-RU" sz="1600" dirty="0"/>
              <a:t>н</a:t>
            </a:r>
            <a:r>
              <a:rPr lang="ru-RU" sz="1600" dirty="0" smtClean="0"/>
              <a:t>, </a:t>
            </a:r>
            <a:r>
              <a:rPr lang="ru-RU" sz="1600" dirty="0" smtClean="0"/>
              <a:t>доцент кафедры ИСУИР </a:t>
            </a:r>
            <a:r>
              <a:rPr lang="ru-RU" sz="1600" dirty="0" err="1" smtClean="0"/>
              <a:t>Мангушева</a:t>
            </a:r>
            <a:r>
              <a:rPr lang="ru-RU" sz="1600" dirty="0" smtClean="0"/>
              <a:t> А.Р.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048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4848" y="332656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ВОЗМОЖНОСТИ РИЭЛТОРА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60432" y="616530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10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98" y="1124744"/>
            <a:ext cx="842493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4313" y="340809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ВОЗМОЖНОСТИ СЕКРЕТАРЯ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35749" y="611451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11</a:t>
            </a:r>
            <a:endParaRPr lang="ru-RU" sz="2000" b="1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1" y="1196752"/>
            <a:ext cx="8160786" cy="47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32868" y="345998"/>
            <a:ext cx="3567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ВОЗМОЖНОСТИ СЕКРЕТАРЯ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79326" y="612523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12</a:t>
            </a:r>
            <a:endParaRPr lang="ru-RU" sz="2000" b="1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08424"/>
            <a:ext cx="2935094" cy="3168352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01" y="1340768"/>
            <a:ext cx="554461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8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23728" y="409403"/>
            <a:ext cx="4610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ВОЗМОЖНОСТИ АДМИНИСТРАТОРА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07318" y="619724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13</a:t>
            </a:r>
            <a:endParaRPr lang="ru-RU" sz="2000" b="1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00" y="1196753"/>
            <a:ext cx="7984817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12189" y="260648"/>
            <a:ext cx="4610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ВОЗМОЖНОСТИ АДМИНИСТРАТОРА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07318" y="612523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14</a:t>
            </a:r>
            <a:endParaRPr lang="ru-RU" sz="2000" b="1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108" y="1321335"/>
            <a:ext cx="3183251" cy="1800033"/>
          </a:xfrm>
          <a:prstGeom prst="rect">
            <a:avLst/>
          </a:prstGeom>
        </p:spPr>
      </p:pic>
      <p:pic>
        <p:nvPicPr>
          <p:cNvPr id="1026" name="Picture 2" descr="C:\Users\maxi0\Desktop\Безымянный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14" y="3984753"/>
            <a:ext cx="3437624" cy="204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xi0\Desktop\Безымянный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751633"/>
            <a:ext cx="4160198" cy="190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axi0\Desktop\Безымянный3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0" y="1044319"/>
            <a:ext cx="5450431" cy="23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3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16416" y="616530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/>
              <a:t>15</a:t>
            </a:r>
            <a:endParaRPr lang="ru-RU" sz="2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89" y="1070673"/>
            <a:ext cx="7900847" cy="480659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682928" y="332656"/>
            <a:ext cx="579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ПРИМЕР РЕАЛИЗАЦИИ ЗАПОЛНЕНИЯ ЗАЯВКИ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0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35896" y="476672"/>
            <a:ext cx="1933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ЗАКЛЮЧЕНИЕ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377" y="1268760"/>
            <a:ext cx="8244408" cy="46204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dirty="0"/>
              <a:t>В результате выполнения курсового проекта был разработан прототип информационной системы «Риэлтерское агентство». Проект позволяет упростить работу риэлтерского агентства и сократить использование бумажных носителей</a:t>
            </a:r>
            <a:r>
              <a:rPr lang="ru-RU" dirty="0" smtClean="0"/>
              <a:t>.</a:t>
            </a:r>
          </a:p>
          <a:p>
            <a:pPr indent="457200">
              <a:lnSpc>
                <a:spcPct val="150000"/>
              </a:lnSpc>
            </a:pPr>
            <a:endParaRPr lang="ru-RU" dirty="0"/>
          </a:p>
          <a:p>
            <a:pPr indent="457200">
              <a:lnSpc>
                <a:spcPct val="150000"/>
              </a:lnSpc>
            </a:pPr>
            <a:r>
              <a:rPr lang="ru-RU" dirty="0"/>
              <a:t>Все задачи выполнены. Изучена предметная область риэлтерских агентств. Определены функциональные требования к системе. Построены макеты прототипа системы. Построены диаграммы вариантов использования, диаграммы классов. Представлена схема базы данных в виде </a:t>
            </a:r>
            <a:r>
              <a:rPr lang="en-US" dirty="0"/>
              <a:t>ER</a:t>
            </a:r>
            <a:r>
              <a:rPr lang="ru-RU" dirty="0"/>
              <a:t> –модели. Разработан и представлен прототип информационной системы.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83725" y="616530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16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08250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657285" y="1232301"/>
            <a:ext cx="8106622" cy="1152129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88246" y="532368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ЦЕЛЬ РАБОТЫ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015" y="2658456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ЗАДАЧИ РАБОТЫ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1250365"/>
            <a:ext cx="7936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Формирование и поддержка работы внутренней базы данных риэлтерского агентства, а также повышение производительности труда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57284" y="3221102"/>
            <a:ext cx="7161139" cy="34163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ea typeface="Calibri"/>
                <a:cs typeface="Times New Roman"/>
              </a:rPr>
              <a:t>Изучить предметную область риэлтерских агентств</a:t>
            </a:r>
            <a:endParaRPr lang="ru-RU" sz="14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ea typeface="Calibri"/>
                <a:cs typeface="Times New Roman"/>
              </a:rPr>
              <a:t>Определить функциональные требования к системе</a:t>
            </a:r>
            <a:endParaRPr lang="ru-RU" sz="14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ea typeface="Calibri"/>
                <a:cs typeface="Times New Roman"/>
              </a:rPr>
              <a:t>Построить макеты прототипа системы</a:t>
            </a:r>
            <a:endParaRPr lang="ru-RU" sz="14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ea typeface="Calibri"/>
                <a:cs typeface="Times New Roman"/>
              </a:rPr>
              <a:t>Построить диаграммы вариантов использования, диаграммы классов</a:t>
            </a:r>
            <a:endParaRPr lang="ru-RU" sz="14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ea typeface="Calibri"/>
                <a:cs typeface="Times New Roman"/>
              </a:rPr>
              <a:t>Представить схему базы данных в виде </a:t>
            </a:r>
            <a:r>
              <a:rPr lang="en-US" dirty="0">
                <a:ea typeface="Calibri"/>
                <a:cs typeface="Times New Roman"/>
              </a:rPr>
              <a:t>ER</a:t>
            </a:r>
            <a:r>
              <a:rPr lang="ru-RU" dirty="0" smtClean="0">
                <a:ea typeface="Calibri"/>
                <a:cs typeface="Times New Roman"/>
              </a:rPr>
              <a:t>-модели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 smtClean="0">
                <a:ea typeface="Calibri"/>
              </a:rPr>
              <a:t>Разработать </a:t>
            </a:r>
            <a:r>
              <a:rPr lang="ru-RU" dirty="0">
                <a:ea typeface="Calibri"/>
              </a:rPr>
              <a:t>и представить прототип информационной системы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451000" y="62373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2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9487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31840" y="1268760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ПРЕДМЕТНАЯ ОБЛАСТЬ 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24575" y="621189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3</a:t>
            </a:r>
            <a:endParaRPr lang="ru-RU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1988" y="2549190"/>
            <a:ext cx="7922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Информационная система риэлтерского агентства позволяет клиентам осуществлять поиск недвижимости выставленной на продажу, а также оставлять заявки для дальнейшей работы с агентством. Системным пользователям доступны расширенные возможности системы. В них входят удобный поиск данных по внутренним базам и редактирование информации в них. Использование информационной системы предусматривает существенное упрощение и ускорение работы риэлтерского агентства</a:t>
            </a:r>
            <a:r>
              <a:rPr lang="ru-RU" sz="1600" dirty="0" smtClean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412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3536" y="350142"/>
            <a:ext cx="43492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ДИАГРАММА РОЛЕЙ И ФУНКЦИЙ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2440" y="619724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4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59446"/>
            <a:ext cx="3672408" cy="603715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904623" y="2385365"/>
            <a:ext cx="3737523" cy="2785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dirty="0"/>
              <a:t>Будущие пользователи системы: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/>
              <a:t>р</a:t>
            </a:r>
            <a:r>
              <a:rPr lang="ru-RU" dirty="0" smtClean="0"/>
              <a:t>иэлторы</a:t>
            </a:r>
            <a:endParaRPr lang="ru-RU" dirty="0"/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/>
              <a:t>клиенты агентства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/>
              <a:t>секретари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/>
              <a:t>администраторы</a:t>
            </a:r>
          </a:p>
        </p:txBody>
      </p:sp>
    </p:spTree>
    <p:extLst>
      <p:ext uri="{BB962C8B-B14F-4D97-AF65-F5344CB8AC3E}">
        <p14:creationId xmlns:p14="http://schemas.microsoft.com/office/powerpoint/2010/main" val="23534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373306"/>
            <a:ext cx="510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ВАРИАНТЫ ИСПОЛЬЗОВАНИЯ СИСТЕМЫ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235" y="1066064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dirty="0"/>
              <a:t>Вариант использования «Изменение информации о клиентах»</a:t>
            </a:r>
          </a:p>
          <a:p>
            <a:pPr indent="457200"/>
            <a:r>
              <a:rPr lang="ru-RU" b="1" dirty="0"/>
              <a:t> </a:t>
            </a:r>
            <a:endParaRPr lang="ru-RU" dirty="0"/>
          </a:p>
          <a:p>
            <a:pPr indent="457200"/>
            <a:r>
              <a:rPr lang="ru-RU" dirty="0"/>
              <a:t>Краткое описание:</a:t>
            </a:r>
          </a:p>
          <a:p>
            <a:pPr indent="457200"/>
            <a:r>
              <a:rPr lang="ru-RU" dirty="0"/>
              <a:t>Данный вариант использования позволяет изменить информацию о клиентах в базе данных риэлтерского агентства.</a:t>
            </a:r>
          </a:p>
          <a:p>
            <a:pPr indent="457200"/>
            <a:r>
              <a:rPr lang="ru-RU" dirty="0"/>
              <a:t>Основной поток событий:</a:t>
            </a:r>
          </a:p>
          <a:p>
            <a:pPr marL="342900" lvl="0" indent="457200">
              <a:buFont typeface="+mj-lt"/>
              <a:buAutoNum type="arabicPeriod"/>
            </a:pPr>
            <a:r>
              <a:rPr lang="ru-RU" dirty="0"/>
              <a:t>Система подтверждает процесс изменения информации о клиенте.</a:t>
            </a:r>
          </a:p>
          <a:p>
            <a:pPr marL="342900" lvl="0" indent="457200">
              <a:buFont typeface="+mj-lt"/>
              <a:buAutoNum type="arabicPeriod"/>
            </a:pPr>
            <a:r>
              <a:rPr lang="ru-RU" dirty="0"/>
              <a:t>Пользователь вводит фамилию, имя, отчество и номер телефона.</a:t>
            </a:r>
          </a:p>
          <a:p>
            <a:pPr marL="342900" lvl="0" indent="457200">
              <a:buFont typeface="+mj-lt"/>
              <a:buAutoNum type="arabicPeriod"/>
            </a:pPr>
            <a:r>
              <a:rPr lang="ru-RU" dirty="0"/>
              <a:t>Система проверяет введенные данные.</a:t>
            </a:r>
          </a:p>
          <a:p>
            <a:pPr marL="342900" lvl="0" indent="457200">
              <a:buFont typeface="+mj-lt"/>
              <a:buAutoNum type="arabicPeriod"/>
            </a:pPr>
            <a:r>
              <a:rPr lang="ru-RU" dirty="0"/>
              <a:t>Система изменяет данные клиента в соответствии с введенными данными.</a:t>
            </a:r>
          </a:p>
          <a:p>
            <a:pPr indent="457200"/>
            <a:r>
              <a:rPr lang="ru-RU" dirty="0"/>
              <a:t>Альтернативные потоки:</a:t>
            </a:r>
          </a:p>
          <a:p>
            <a:pPr indent="457200"/>
            <a:r>
              <a:rPr lang="ru-RU" dirty="0"/>
              <a:t>В случае введения фамилии, имени, отчества и номера телефона которых нет в базе, выдается ошибка, что клиента с такими данными нет в базе. После подтверждения ошибки вариант использования завершится.</a:t>
            </a:r>
          </a:p>
          <a:p>
            <a:pPr indent="457200"/>
            <a:r>
              <a:rPr lang="ru-RU" dirty="0"/>
              <a:t>Предусловие:</a:t>
            </a:r>
          </a:p>
          <a:p>
            <a:pPr indent="457200"/>
            <a:r>
              <a:rPr lang="ru-RU" dirty="0"/>
              <a:t>Перед началом выполнения данного варианта использования пользователь должен войти в систему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532440" y="614437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700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8296" y="373306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МОДЕЛЬ БАЗЫ ДАННЫХ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32440" y="616530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6</a:t>
            </a:r>
            <a:endParaRPr lang="ru-RU" sz="2000" b="1" dirty="0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155926"/>
            <a:ext cx="5436066" cy="49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507566" y="6197242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/>
              <a:t>7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34072" y="594069"/>
            <a:ext cx="3438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СРЕДСТВА РЕАЛИЗАЦИИ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01924" y="1700808"/>
            <a:ext cx="6102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Для реализации информационной системы «Риэлтерское </a:t>
            </a:r>
            <a:r>
              <a:rPr lang="ru-RU" dirty="0"/>
              <a:t>агентство</a:t>
            </a:r>
            <a:r>
              <a:rPr lang="ru-RU" dirty="0" smtClean="0"/>
              <a:t>» были выбраны такие программные средства разработки как </a:t>
            </a:r>
            <a:r>
              <a:rPr lang="en-US" dirty="0" err="1" smtClean="0"/>
              <a:t>PostgreSQL</a:t>
            </a:r>
            <a:r>
              <a:rPr lang="en-US" dirty="0" smtClean="0"/>
              <a:t> </a:t>
            </a:r>
            <a:r>
              <a:rPr lang="ru-RU" dirty="0" smtClean="0"/>
              <a:t>, </a:t>
            </a:r>
            <a:r>
              <a:rPr lang="en-US" dirty="0" smtClean="0"/>
              <a:t>Visual Studio</a:t>
            </a:r>
            <a:r>
              <a:rPr lang="ru-RU" dirty="0" smtClean="0"/>
              <a:t> и язык программирования </a:t>
            </a:r>
            <a:r>
              <a:rPr lang="en-US" dirty="0" smtClean="0"/>
              <a:t>C#</a:t>
            </a:r>
            <a:r>
              <a:rPr lang="ru-RU" dirty="0" smtClean="0"/>
              <a:t>.</a:t>
            </a:r>
            <a:endParaRPr lang="ru-RU" dirty="0"/>
          </a:p>
          <a:p>
            <a:pPr algn="ctr"/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454859"/>
            <a:ext cx="2451173" cy="27253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765" y="3284984"/>
            <a:ext cx="2654765" cy="265476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04" y="3471942"/>
            <a:ext cx="1996512" cy="230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0432" y="612523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8</a:t>
            </a:r>
            <a:endParaRPr lang="ru-R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7144" y="251356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КЛИЕНТСКАЯ ЧАСТЬ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03" y="932315"/>
            <a:ext cx="8400062" cy="487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0790" y="43195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КЛИЕНТСКАЯ ЧАСТЬ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9507" y="616530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9</a:t>
            </a:r>
            <a:endParaRPr lang="ru-RU" sz="2000" b="1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27267"/>
            <a:ext cx="3240360" cy="342992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727267"/>
            <a:ext cx="3156071" cy="342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965</TotalTime>
  <Words>344</Words>
  <Application>Microsoft Office PowerPoint</Application>
  <PresentationFormat>Экран (4:3)</PresentationFormat>
  <Paragraphs>72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Базовая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Смирнов</dc:creator>
  <cp:lastModifiedBy>Максим Смирнов</cp:lastModifiedBy>
  <cp:revision>59</cp:revision>
  <dcterms:created xsi:type="dcterms:W3CDTF">2019-12-19T07:19:52Z</dcterms:created>
  <dcterms:modified xsi:type="dcterms:W3CDTF">2020-05-30T16:32:15Z</dcterms:modified>
</cp:coreProperties>
</file>