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9" r:id="rId2"/>
    <p:sldId id="257" r:id="rId3"/>
    <p:sldId id="258" r:id="rId4"/>
    <p:sldId id="261" r:id="rId5"/>
    <p:sldId id="262" r:id="rId6"/>
    <p:sldId id="260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466"/>
    <a:srgbClr val="453268"/>
    <a:srgbClr val="2E4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>
        <p:scale>
          <a:sx n="66" d="100"/>
          <a:sy n="66" d="100"/>
        </p:scale>
        <p:origin x="-14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D7D0-7875-4795-81EF-AD3B415EDF3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1F2-957A-4082-B944-8A0B9EB6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61F2-957A-4082-B944-8A0B9EB621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72468D-ADE4-4441-BC80-8C42668ED80E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9274" y="885079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400" dirty="0"/>
          </a:p>
          <a:p>
            <a:pPr algn="ctr"/>
            <a:r>
              <a:rPr lang="ru-RU" sz="1400" dirty="0"/>
              <a:t>Министерство науки и высшего образования России</a:t>
            </a:r>
          </a:p>
          <a:p>
            <a:pPr algn="ctr"/>
            <a:r>
              <a:rPr lang="ru-RU" sz="1400" b="1" dirty="0"/>
              <a:t>Федеральное государственное бюджетное</a:t>
            </a:r>
            <a:endParaRPr lang="ru-RU" sz="1400" dirty="0"/>
          </a:p>
          <a:p>
            <a:pPr algn="ctr"/>
            <a:r>
              <a:rPr lang="ru-RU" sz="1400" b="1" dirty="0"/>
              <a:t>образовательное учреждение высшего образования «Казанский национальный исследовательский технологический университет» (ФГБОУ ВО «КНИТУ»)</a:t>
            </a:r>
            <a:endParaRPr lang="ru-RU" sz="1400" dirty="0"/>
          </a:p>
          <a:p>
            <a:pPr algn="ctr"/>
            <a:endParaRPr lang="ru-RU" sz="1400" dirty="0"/>
          </a:p>
        </p:txBody>
      </p:sp>
      <p:pic>
        <p:nvPicPr>
          <p:cNvPr id="1026" name="Picture 2" descr="C:\Users\maxi0\Desktop\1111px-KSTU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60" y="260647"/>
            <a:ext cx="522895" cy="5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2" y="234888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Курсовой проект по дисциплине Визуальное программирование на тему</a:t>
            </a:r>
            <a:r>
              <a:rPr lang="en-US" sz="2400" b="1" dirty="0" smtClean="0"/>
              <a:t>: </a:t>
            </a:r>
            <a:r>
              <a:rPr lang="ru-RU" sz="2400" b="1" dirty="0" smtClean="0"/>
              <a:t>Разработка прототипа информационной системы «Риэлтерское агентство»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0353" y="629944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Казань 2020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372609"/>
            <a:ext cx="4053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Выполнил</a:t>
            </a:r>
            <a:r>
              <a:rPr lang="en-US" sz="1600" dirty="0" smtClean="0"/>
              <a:t>:</a:t>
            </a:r>
            <a:r>
              <a:rPr lang="ru-RU" sz="1600" dirty="0" smtClean="0"/>
              <a:t> студент группы 4371-22 Смирнов М.Л.</a:t>
            </a:r>
          </a:p>
          <a:p>
            <a:endParaRPr lang="ru-RU" sz="1600" dirty="0" smtClean="0"/>
          </a:p>
          <a:p>
            <a:r>
              <a:rPr lang="ru-RU" sz="1600" dirty="0" smtClean="0"/>
              <a:t>Проверил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ru-RU" sz="1600" dirty="0"/>
              <a:t>к</a:t>
            </a:r>
            <a:r>
              <a:rPr lang="en-US" sz="1600" dirty="0" smtClean="0"/>
              <a:t>.</a:t>
            </a:r>
            <a:r>
              <a:rPr lang="ru-RU" sz="1600" dirty="0"/>
              <a:t>ф</a:t>
            </a:r>
            <a:r>
              <a:rPr lang="en-US" sz="1600" dirty="0" smtClean="0"/>
              <a:t>-</a:t>
            </a:r>
            <a:r>
              <a:rPr lang="ru-RU" sz="1600" dirty="0"/>
              <a:t>м</a:t>
            </a:r>
            <a:r>
              <a:rPr lang="en-US" sz="1600" dirty="0" smtClean="0"/>
              <a:t>.</a:t>
            </a:r>
            <a:r>
              <a:rPr lang="ru-RU" sz="1600" dirty="0"/>
              <a:t>н</a:t>
            </a:r>
            <a:r>
              <a:rPr lang="ru-RU" sz="1600" dirty="0" smtClean="0"/>
              <a:t>, доцент кафедры ИСУИР </a:t>
            </a:r>
            <a:r>
              <a:rPr lang="ru-RU" sz="1600" dirty="0" err="1" smtClean="0"/>
              <a:t>Мангушева</a:t>
            </a:r>
            <a:r>
              <a:rPr lang="ru-RU" sz="1600" dirty="0" smtClean="0"/>
              <a:t> А.Р.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48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848" y="332656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РИЭЛТОРА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0432" y="61653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3" y="851428"/>
            <a:ext cx="8681005" cy="48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313" y="340809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СЕКРЕТАРЯ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5749" y="61145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11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58506"/>
            <a:ext cx="8668347" cy="48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2868" y="345998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СЕКРЕТАРЯ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9326" y="61252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12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08424"/>
            <a:ext cx="2935094" cy="316835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01" y="1340768"/>
            <a:ext cx="55446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409403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АДМИНИСТРАТОРА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7318" y="61972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13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0" y="1196753"/>
            <a:ext cx="798481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2189" y="260648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АДМИНИСТРАТОРА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7318" y="61252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14</a:t>
            </a:r>
            <a:endParaRPr lang="ru-RU" sz="2000" b="1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08" y="1321335"/>
            <a:ext cx="3183251" cy="1800033"/>
          </a:xfrm>
          <a:prstGeom prst="rect">
            <a:avLst/>
          </a:prstGeom>
        </p:spPr>
      </p:pic>
      <p:pic>
        <p:nvPicPr>
          <p:cNvPr id="1026" name="Picture 2" descr="C:\Users\maxi0\Desktop\Безымянный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4" y="3984753"/>
            <a:ext cx="3437624" cy="20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xi0\Desktop\Безымянный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51633"/>
            <a:ext cx="4160198" cy="19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xi0\Desktop\Безымянный3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" y="1044319"/>
            <a:ext cx="5450431" cy="23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6416" y="616530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15</a:t>
            </a:r>
            <a:endParaRPr lang="ru-RU" sz="2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9" y="1070673"/>
            <a:ext cx="7900847" cy="480659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82928" y="332656"/>
            <a:ext cx="57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ПРИМЕР РЕАЛИЗАЦИИ ЗАПОЛНЕНИЯ ЗАЯВКИ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5896" y="476672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ЗАКЛЮЧЕНИЕ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77" y="1268760"/>
            <a:ext cx="8244408" cy="46204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dirty="0"/>
              <a:t>В результате выполнения курсового проекта был разработан прототип информационной системы «Риэлтерское агентство». Проект позволяет упростить работу риэлтерского агентства и сократить использование бумажных носителей</a:t>
            </a:r>
            <a:r>
              <a:rPr lang="ru-RU" dirty="0" smtClean="0"/>
              <a:t>.</a:t>
            </a:r>
          </a:p>
          <a:p>
            <a:pPr indent="457200">
              <a:lnSpc>
                <a:spcPct val="150000"/>
              </a:lnSpc>
            </a:pPr>
            <a:endParaRPr lang="ru-RU" dirty="0"/>
          </a:p>
          <a:p>
            <a:pPr indent="457200">
              <a:lnSpc>
                <a:spcPct val="150000"/>
              </a:lnSpc>
            </a:pPr>
            <a:r>
              <a:rPr lang="ru-RU" dirty="0"/>
              <a:t>Все задачи выполнены. Изучена предметная область риэлтерских агентств. Определены функциональные требования к системе. Построены макеты прототипа системы. Построены диаграммы вариантов использования, диаграммы классов. Представлена схема базы данных в виде </a:t>
            </a:r>
            <a:r>
              <a:rPr lang="en-US" dirty="0"/>
              <a:t>ER</a:t>
            </a:r>
            <a:r>
              <a:rPr lang="ru-RU" dirty="0"/>
              <a:t> –модели. Разработан и представлен прототип информационной системы.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3725" y="61653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16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825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57285" y="1232301"/>
            <a:ext cx="8106622" cy="115212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8246" y="53236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ЦЕЛЬ РАБОТЫ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015" y="2658456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ЗАДАЧИ РАБОТЫ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250365"/>
            <a:ext cx="793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Формирование и поддержка работы внутренней базы данных риэлтерского агентства, а также повышение производительности труда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7284" y="3221102"/>
            <a:ext cx="7161139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Изучить предметную область риэлтерских агентств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Определить функциональные требования к системе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Построить макеты прототипа системы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Построить диаграммы вариантов использования, диаграммы классов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Представить схему базы данных в виде </a:t>
            </a:r>
            <a:r>
              <a:rPr lang="en-US" dirty="0">
                <a:ea typeface="Calibri"/>
                <a:cs typeface="Times New Roman"/>
              </a:rPr>
              <a:t>ER</a:t>
            </a:r>
            <a:r>
              <a:rPr lang="ru-RU" dirty="0" smtClean="0">
                <a:ea typeface="Calibri"/>
                <a:cs typeface="Times New Roman"/>
              </a:rPr>
              <a:t>-модели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ea typeface="Calibri"/>
              </a:rPr>
              <a:t>Разработать </a:t>
            </a:r>
            <a:r>
              <a:rPr lang="ru-RU" dirty="0">
                <a:ea typeface="Calibri"/>
              </a:rPr>
              <a:t>и представить прототип информационной системы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451000" y="6237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487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1840" y="1268760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ПРЕДМЕТНАЯ ОБЛАСТЬ 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4575" y="62118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3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8" y="2549190"/>
            <a:ext cx="7922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Информационная система риэлтерского агентства позволяет клиентам осуществлять поиск недвижимости выставленной на продажу, а также оставлять заявки для дальнейшей работы с агентством. Системным пользователям доступны расширенные возможности системы. В них входят удобный поиск данных по внутренним базам и редактирование информации в них. Использование информационной системы предусматривает существенное упрощение и ускорение работы риэлтерского агентства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412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536" y="350142"/>
            <a:ext cx="43492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ДИАГРАММА РОЛЕЙ И ФУНКЦИЙ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2440" y="61972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4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59446"/>
            <a:ext cx="3672408" cy="60371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04623" y="2385365"/>
            <a:ext cx="3737523" cy="2785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Будущие пользователи системы: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иэлторы</a:t>
            </a:r>
            <a:endParaRPr lang="ru-RU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клиенты агентства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секретари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администраторы</a:t>
            </a:r>
          </a:p>
        </p:txBody>
      </p:sp>
    </p:spTree>
    <p:extLst>
      <p:ext uri="{BB962C8B-B14F-4D97-AF65-F5344CB8AC3E}">
        <p14:creationId xmlns:p14="http://schemas.microsoft.com/office/powerpoint/2010/main" val="23534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73306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ВАРИАНТЫ ИСПОЛЬЗОВАНИЯ СИСТЕМЫ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235" y="1066064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dirty="0"/>
              <a:t>Вариант использования «Изменение информации о клиентах»</a:t>
            </a:r>
          </a:p>
          <a:p>
            <a:pPr indent="457200"/>
            <a:r>
              <a:rPr lang="ru-RU" b="1" dirty="0"/>
              <a:t> </a:t>
            </a:r>
            <a:endParaRPr lang="ru-RU" dirty="0"/>
          </a:p>
          <a:p>
            <a:pPr indent="457200"/>
            <a:r>
              <a:rPr lang="ru-RU" dirty="0"/>
              <a:t>Краткое описание:</a:t>
            </a:r>
          </a:p>
          <a:p>
            <a:pPr indent="457200"/>
            <a:r>
              <a:rPr lang="ru-RU" dirty="0"/>
              <a:t>Данный вариант использования позволяет изменить информацию о клиентах в базе данных риэлтерского агентства.</a:t>
            </a:r>
          </a:p>
          <a:p>
            <a:pPr indent="457200"/>
            <a:r>
              <a:rPr lang="ru-RU" dirty="0"/>
              <a:t>Основной поток событий: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подтверждает процесс изменения информации о клиенте.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Пользователь вводит фамилию, имя, отчество и номер телефона.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проверяет введенные данные.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изменяет данные клиента в соответствии с введенными данными.</a:t>
            </a:r>
          </a:p>
          <a:p>
            <a:pPr indent="457200"/>
            <a:r>
              <a:rPr lang="ru-RU" dirty="0"/>
              <a:t>Альтернативные потоки:</a:t>
            </a:r>
          </a:p>
          <a:p>
            <a:pPr indent="457200"/>
            <a:r>
              <a:rPr lang="ru-RU" dirty="0"/>
              <a:t>В случае введения фамилии, имени, отчества и номера телефона которых нет в базе, выдается ошибка, что клиента с такими данными нет в базе. После подтверждения ошибки вариант использования завершится.</a:t>
            </a:r>
          </a:p>
          <a:p>
            <a:pPr indent="457200"/>
            <a:r>
              <a:rPr lang="ru-RU" dirty="0"/>
              <a:t>Предусловие:</a:t>
            </a:r>
          </a:p>
          <a:p>
            <a:pPr indent="457200"/>
            <a:r>
              <a:rPr lang="ru-RU" dirty="0"/>
              <a:t>Перед началом выполнения данного варианта использования пользователь должен войти в систему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32440" y="61443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00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8296" y="37330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МОДЕЛЬ БАЗЫ ДАННЫХ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2440" y="61653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6</a:t>
            </a:r>
            <a:endParaRPr lang="ru-RU" sz="2000" b="1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55926"/>
            <a:ext cx="5436066" cy="49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07566" y="619724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7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34072" y="594069"/>
            <a:ext cx="3438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СРЕДСТВА РЕАЛИЗАЦИИ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01924" y="1700808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Для реализации информационной системы «Риэлтерское </a:t>
            </a:r>
            <a:r>
              <a:rPr lang="ru-RU" dirty="0"/>
              <a:t>агентство</a:t>
            </a:r>
            <a:r>
              <a:rPr lang="ru-RU" dirty="0" smtClean="0"/>
              <a:t>» были выбраны такие программные средства разработки как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en-US" dirty="0" smtClean="0"/>
              <a:t>Visual Studio</a:t>
            </a:r>
            <a:r>
              <a:rPr lang="ru-RU" dirty="0" smtClean="0"/>
              <a:t> и 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.</a:t>
            </a:r>
            <a:endParaRPr lang="ru-RU" dirty="0"/>
          </a:p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54859"/>
            <a:ext cx="2451173" cy="272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5" y="3284984"/>
            <a:ext cx="2654765" cy="2654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04" y="3471942"/>
            <a:ext cx="1996512" cy="23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0432" y="61252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7144" y="25135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КЛИЕНТСКАЯ ЧАСТЬ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3" y="932315"/>
            <a:ext cx="8400062" cy="48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790" y="43195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КЛИЕНТСКАЯ ЧАСТЬ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9507" y="61653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9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27267"/>
            <a:ext cx="3240360" cy="34299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27267"/>
            <a:ext cx="3156071" cy="34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971</TotalTime>
  <Words>344</Words>
  <Application>Microsoft Office PowerPoint</Application>
  <PresentationFormat>Экран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Смирнов</dc:creator>
  <cp:lastModifiedBy>Максим Смирнов</cp:lastModifiedBy>
  <cp:revision>60</cp:revision>
  <dcterms:created xsi:type="dcterms:W3CDTF">2019-12-19T07:19:52Z</dcterms:created>
  <dcterms:modified xsi:type="dcterms:W3CDTF">2020-05-31T09:43:50Z</dcterms:modified>
</cp:coreProperties>
</file>