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6"/>
  </p:notesMasterIdLst>
  <p:sldIdLst>
    <p:sldId id="259" r:id="rId2"/>
    <p:sldId id="257" r:id="rId3"/>
    <p:sldId id="258" r:id="rId4"/>
    <p:sldId id="261" r:id="rId5"/>
    <p:sldId id="262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466"/>
    <a:srgbClr val="453268"/>
    <a:srgbClr val="2E47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>
      <p:cViewPr>
        <p:scale>
          <a:sx n="66" d="100"/>
          <a:sy n="66" d="100"/>
        </p:scale>
        <p:origin x="-1494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CD7D0-7875-4795-81EF-AD3B415EDF39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561F2-957A-4082-B944-8A0B9EB621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38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61F2-957A-4082-B944-8A0B9EB621B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723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468D-ADE4-4441-BC80-8C42668ED80E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7B7ADC-F47C-4F86-8136-95E80FA9F90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468D-ADE4-4441-BC80-8C42668ED80E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7ADC-F47C-4F86-8136-95E80FA9F9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468D-ADE4-4441-BC80-8C42668ED80E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7ADC-F47C-4F86-8136-95E80FA9F9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468D-ADE4-4441-BC80-8C42668ED80E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7B7ADC-F47C-4F86-8136-95E80FA9F90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468D-ADE4-4441-BC80-8C42668ED80E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7B7ADC-F47C-4F86-8136-95E80FA9F90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468D-ADE4-4441-BC80-8C42668ED80E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7B7ADC-F47C-4F86-8136-95E80FA9F90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468D-ADE4-4441-BC80-8C42668ED80E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7B7ADC-F47C-4F86-8136-95E80FA9F90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468D-ADE4-4441-BC80-8C42668ED80E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7B7ADC-F47C-4F86-8136-95E80FA9F90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468D-ADE4-4441-BC80-8C42668ED80E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7B7ADC-F47C-4F86-8136-95E80FA9F90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468D-ADE4-4441-BC80-8C42668ED80E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7B7ADC-F47C-4F86-8136-95E80FA9F90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468D-ADE4-4441-BC80-8C42668ED80E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7B7ADC-F47C-4F86-8136-95E80FA9F90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3472468D-ADE4-4441-BC80-8C42668ED80E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AA7B7ADC-F47C-4F86-8136-95E80FA9F90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9274" y="885079"/>
            <a:ext cx="7560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1400" dirty="0"/>
          </a:p>
          <a:p>
            <a:pPr algn="ctr"/>
            <a:r>
              <a:rPr lang="ru-RU" sz="1400" dirty="0"/>
              <a:t>Министерство науки и высшего образования России</a:t>
            </a:r>
          </a:p>
          <a:p>
            <a:pPr algn="ctr"/>
            <a:r>
              <a:rPr lang="ru-RU" sz="1400" b="1" dirty="0"/>
              <a:t>Федеральное государственное бюджетное</a:t>
            </a:r>
            <a:endParaRPr lang="ru-RU" sz="1400" dirty="0"/>
          </a:p>
          <a:p>
            <a:pPr algn="ctr"/>
            <a:r>
              <a:rPr lang="ru-RU" sz="1400" b="1" dirty="0"/>
              <a:t>образовательное учреждение высшего образования «Казанский национальный исследовательский технологический университет» (ФГБОУ ВО «КНИТУ»)</a:t>
            </a:r>
            <a:endParaRPr lang="ru-RU" sz="1400" dirty="0"/>
          </a:p>
          <a:p>
            <a:pPr algn="ctr"/>
            <a:endParaRPr lang="ru-RU" sz="1400" dirty="0"/>
          </a:p>
        </p:txBody>
      </p:sp>
      <p:pic>
        <p:nvPicPr>
          <p:cNvPr id="1026" name="Picture 2" descr="C:\Users\maxi0\Desktop\1111px-KSTU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560" y="260647"/>
            <a:ext cx="522895" cy="56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2492896"/>
            <a:ext cx="7632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Курсовой проект по дисциплине </a:t>
            </a:r>
            <a:r>
              <a:rPr lang="ru-RU" sz="2400" b="1" dirty="0" smtClean="0"/>
              <a:t>Визуальное программирование </a:t>
            </a:r>
            <a:r>
              <a:rPr lang="ru-RU" sz="2400" b="1" dirty="0" smtClean="0"/>
              <a:t>на тему</a:t>
            </a:r>
            <a:r>
              <a:rPr lang="en-US" sz="2400" b="1" dirty="0" smtClean="0"/>
              <a:t>: </a:t>
            </a:r>
            <a:r>
              <a:rPr lang="ru-RU" sz="2400" b="1" dirty="0" smtClean="0"/>
              <a:t>Разработка прототипа информационной системы</a:t>
            </a:r>
            <a:r>
              <a:rPr lang="ru-RU" sz="2400" b="1" dirty="0" smtClean="0"/>
              <a:t> </a:t>
            </a:r>
            <a:r>
              <a:rPr lang="ru-RU" sz="2400" b="1" dirty="0" smtClean="0"/>
              <a:t>«</a:t>
            </a:r>
            <a:r>
              <a:rPr lang="ru-RU" sz="2400" b="1" dirty="0" smtClean="0"/>
              <a:t>Риэлтерское агентство»</a:t>
            </a:r>
            <a:endParaRPr lang="ru-RU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60353" y="6299447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Казань </a:t>
            </a:r>
            <a:r>
              <a:rPr lang="ru-RU" sz="1400" dirty="0" smtClean="0"/>
              <a:t>2020</a:t>
            </a:r>
            <a:endParaRPr lang="ru-RU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508104" y="4372609"/>
            <a:ext cx="4053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Выполнил</a:t>
            </a:r>
            <a:r>
              <a:rPr lang="en-US" sz="1600" dirty="0" smtClean="0"/>
              <a:t>:</a:t>
            </a:r>
            <a:r>
              <a:rPr lang="ru-RU" sz="1600" dirty="0" smtClean="0"/>
              <a:t> студент группы 4371-22 Смирнов М.Л.</a:t>
            </a:r>
          </a:p>
          <a:p>
            <a:endParaRPr lang="ru-RU" sz="1600" dirty="0" smtClean="0"/>
          </a:p>
          <a:p>
            <a:r>
              <a:rPr lang="ru-RU" sz="1600" dirty="0" smtClean="0"/>
              <a:t>Проверил</a:t>
            </a:r>
            <a:r>
              <a:rPr lang="en-US" sz="1600" dirty="0" smtClean="0"/>
              <a:t>:</a:t>
            </a:r>
            <a:r>
              <a:rPr lang="ru-RU" sz="1600" dirty="0" smtClean="0"/>
              <a:t> КФМН, доцент кафедры ИСУИР </a:t>
            </a:r>
            <a:r>
              <a:rPr lang="ru-RU" sz="1600" dirty="0" err="1" smtClean="0"/>
              <a:t>Мангушева</a:t>
            </a:r>
            <a:r>
              <a:rPr lang="ru-RU" sz="1600" dirty="0" smtClean="0"/>
              <a:t> А.Р.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60486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4313" y="340809"/>
            <a:ext cx="356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C000"/>
                </a:solidFill>
              </a:rPr>
              <a:t>ВОЗМОЖНОСТИ СЕКРЕТАРЯ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35749" y="611451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10</a:t>
            </a:r>
            <a:endParaRPr lang="ru-RU" sz="2000" b="1" dirty="0"/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21" y="986474"/>
            <a:ext cx="8160786" cy="496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32868" y="345998"/>
            <a:ext cx="3567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C000"/>
                </a:solidFill>
              </a:rPr>
              <a:t>ВОЗМОЖНОСТИ СЕКРЕТАРЯ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07319" y="605097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11</a:t>
            </a:r>
            <a:endParaRPr lang="ru-RU" sz="2000" b="1" dirty="0"/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908424"/>
            <a:ext cx="2935094" cy="3168352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301" y="1340768"/>
            <a:ext cx="5544616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8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23728" y="409403"/>
            <a:ext cx="4610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C000"/>
                </a:solidFill>
              </a:rPr>
              <a:t>ВОЗМОЖНОСТИ АДМИНИСТРАТОРА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3575" y="61010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12</a:t>
            </a:r>
            <a:endParaRPr lang="ru-RU" sz="2000" b="1" dirty="0"/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00" y="1055486"/>
            <a:ext cx="7984817" cy="501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2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12189" y="260648"/>
            <a:ext cx="4610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C000"/>
                </a:solidFill>
              </a:rPr>
              <a:t>ВОЗМОЖНОСТИ АДМИНИСТРАТОРА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88850" y="602584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13</a:t>
            </a:r>
            <a:endParaRPr lang="ru-RU" sz="2000" b="1" dirty="0"/>
          </a:p>
        </p:txBody>
      </p:sp>
      <p:pic>
        <p:nvPicPr>
          <p:cNvPr id="8" name="Рисунок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108" y="1321335"/>
            <a:ext cx="3183251" cy="1800033"/>
          </a:xfrm>
          <a:prstGeom prst="rect">
            <a:avLst/>
          </a:prstGeom>
        </p:spPr>
      </p:pic>
      <p:pic>
        <p:nvPicPr>
          <p:cNvPr id="1026" name="Picture 2" descr="C:\Users\maxi0\Desktop\Безымянный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14" y="3984753"/>
            <a:ext cx="3437624" cy="204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axi0\Desktop\Безымянный2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751633"/>
            <a:ext cx="4160198" cy="190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axi0\Desktop\Безымянный3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0" y="1044319"/>
            <a:ext cx="5450431" cy="23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31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35896" y="476672"/>
            <a:ext cx="1933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C000"/>
                </a:solidFill>
              </a:rPr>
              <a:t>ЗАКЛЮЧЕНИЕ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6377" y="1268760"/>
            <a:ext cx="8244408" cy="46204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ru-RU" dirty="0"/>
              <a:t>В результате выполнения курсового проекта был разработан прототип информационной системы «Риэлтерское агентство». Проект позволяет упростить работу риэлтерского агентства и сократить использование бумажных носителей</a:t>
            </a:r>
            <a:r>
              <a:rPr lang="ru-RU" dirty="0" smtClean="0"/>
              <a:t>.</a:t>
            </a:r>
          </a:p>
          <a:p>
            <a:pPr indent="457200">
              <a:lnSpc>
                <a:spcPct val="150000"/>
              </a:lnSpc>
            </a:pPr>
            <a:endParaRPr lang="ru-RU" dirty="0"/>
          </a:p>
          <a:p>
            <a:pPr indent="457200">
              <a:lnSpc>
                <a:spcPct val="150000"/>
              </a:lnSpc>
            </a:pPr>
            <a:r>
              <a:rPr lang="ru-RU" dirty="0"/>
              <a:t>Все задачи выполнены. Изучена предметная область риэлтерских агентств. Определены функциональные требования к системе. Построены макеты прототипа системы. Построены диаграммы вариантов использования, диаграммы классов. Представлена схема базы данных в виде </a:t>
            </a:r>
            <a:r>
              <a:rPr lang="en-US" dirty="0"/>
              <a:t>ER</a:t>
            </a:r>
            <a:r>
              <a:rPr lang="ru-RU" dirty="0"/>
              <a:t> –модели. Разработан и представлен прототип информационной системы.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83725" y="616530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14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408250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2051719" y="1232301"/>
            <a:ext cx="5992041" cy="1152129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88246" y="532368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C000"/>
                </a:solidFill>
              </a:rPr>
              <a:t>ЦЕЛЬ РАБОТЫ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3043" y="2511334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C000"/>
                </a:solidFill>
              </a:rPr>
              <a:t>ЗАДАЧИ РАБОТЫ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06512" y="1250365"/>
            <a:ext cx="5545876" cy="880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С</a:t>
            </a:r>
            <a:r>
              <a:rPr lang="ru-RU" dirty="0" smtClean="0"/>
              <a:t>оздание </a:t>
            </a:r>
            <a:r>
              <a:rPr lang="ru-RU" dirty="0"/>
              <a:t>прототипа информационной системы  для работы риэлтерского </a:t>
            </a:r>
            <a:r>
              <a:rPr lang="ru-RU" dirty="0" smtClean="0"/>
              <a:t>агентства.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57284" y="3221102"/>
            <a:ext cx="7161139" cy="34163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ru-RU" dirty="0">
                <a:ea typeface="Calibri"/>
                <a:cs typeface="Times New Roman"/>
              </a:rPr>
              <a:t>Изучить предметную область риэлтерских агентств</a:t>
            </a:r>
            <a:endParaRPr lang="ru-RU" sz="14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ru-RU" dirty="0">
                <a:ea typeface="Calibri"/>
                <a:cs typeface="Times New Roman"/>
              </a:rPr>
              <a:t>Определить функциональные требования к системе</a:t>
            </a:r>
            <a:endParaRPr lang="ru-RU" sz="14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ru-RU" dirty="0">
                <a:ea typeface="Calibri"/>
                <a:cs typeface="Times New Roman"/>
              </a:rPr>
              <a:t>Построить макеты прототипа системы</a:t>
            </a:r>
            <a:endParaRPr lang="ru-RU" sz="14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ru-RU" dirty="0">
                <a:ea typeface="Calibri"/>
                <a:cs typeface="Times New Roman"/>
              </a:rPr>
              <a:t>Построить диаграммы вариантов использования, диаграммы классов</a:t>
            </a:r>
            <a:endParaRPr lang="ru-RU" sz="14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ru-RU" dirty="0">
                <a:ea typeface="Calibri"/>
                <a:cs typeface="Times New Roman"/>
              </a:rPr>
              <a:t>Представить схему базы данных в виде </a:t>
            </a:r>
            <a:r>
              <a:rPr lang="en-US" dirty="0">
                <a:ea typeface="Calibri"/>
                <a:cs typeface="Times New Roman"/>
              </a:rPr>
              <a:t>ER</a:t>
            </a:r>
            <a:r>
              <a:rPr lang="ru-RU" dirty="0" smtClean="0">
                <a:ea typeface="Calibri"/>
                <a:cs typeface="Times New Roman"/>
              </a:rPr>
              <a:t>-модели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ru-RU" dirty="0" smtClean="0">
                <a:ea typeface="Calibri"/>
              </a:rPr>
              <a:t>Разработать </a:t>
            </a:r>
            <a:r>
              <a:rPr lang="ru-RU" dirty="0">
                <a:ea typeface="Calibri"/>
              </a:rPr>
              <a:t>и представить прототип информационной системы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451000" y="623731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2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94872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31840" y="1268760"/>
            <a:ext cx="313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C000"/>
                </a:solidFill>
              </a:rPr>
              <a:t>ПРЕДМЕТНАЯ ОБЛАСТЬ 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24575" y="621189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3</a:t>
            </a:r>
            <a:endParaRPr lang="ru-RU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01988" y="2549190"/>
            <a:ext cx="79225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Информационная система риэлтерского агентства позволяет клиентам осуществлять поиск недвижимости выставленной на продажу, а также оставлять заявки для дальнейшей работы с агентством. Системным пользователям доступны расширенные возможности системы. В них входят удобный поиск данных по внутренним базам и редактирование информации в них. Использование информационной системы предусматривает существенное упрощение и ускорение работы риэлтерского агентства</a:t>
            </a:r>
            <a:r>
              <a:rPr lang="ru-RU" sz="1600" dirty="0" smtClean="0"/>
              <a:t>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54123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3536" y="350142"/>
            <a:ext cx="434926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ru-RU" dirty="0" smtClean="0">
                <a:solidFill>
                  <a:srgbClr val="FFC000"/>
                </a:solidFill>
              </a:rPr>
              <a:t>ДИАГРАММА РОЛЕЙ И ФУНКЦИЙ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85693" y="609329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4</a:t>
            </a:r>
            <a:endParaRPr lang="ru-RU" sz="2000" b="1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759446"/>
            <a:ext cx="3672408" cy="603715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904623" y="2385365"/>
            <a:ext cx="3737523" cy="2785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ru-RU" dirty="0"/>
              <a:t>Будущие пользователи системы:</a:t>
            </a: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ru-RU" dirty="0"/>
              <a:t>р</a:t>
            </a:r>
            <a:r>
              <a:rPr lang="ru-RU" dirty="0" smtClean="0"/>
              <a:t>иэлторы</a:t>
            </a:r>
            <a:endParaRPr lang="ru-RU" dirty="0"/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ru-RU" dirty="0"/>
              <a:t>клиенты агентства</a:t>
            </a: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ru-RU" dirty="0"/>
              <a:t>секретари</a:t>
            </a: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ru-RU" dirty="0"/>
              <a:t>администраторы</a:t>
            </a:r>
          </a:p>
        </p:txBody>
      </p:sp>
    </p:spTree>
    <p:extLst>
      <p:ext uri="{BB962C8B-B14F-4D97-AF65-F5344CB8AC3E}">
        <p14:creationId xmlns:p14="http://schemas.microsoft.com/office/powerpoint/2010/main" val="235346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373306"/>
            <a:ext cx="5102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C000"/>
                </a:solidFill>
              </a:rPr>
              <a:t>ВАРИАНТЫ ИСПОЛЬЗОВАНИЯ СИСТЕМЫ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9235" y="1066064"/>
            <a:ext cx="82809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ru-RU" dirty="0"/>
              <a:t>Вариант использования «Изменение информации о клиентах»</a:t>
            </a:r>
          </a:p>
          <a:p>
            <a:pPr indent="457200"/>
            <a:r>
              <a:rPr lang="ru-RU" b="1" dirty="0"/>
              <a:t> </a:t>
            </a:r>
            <a:endParaRPr lang="ru-RU" dirty="0"/>
          </a:p>
          <a:p>
            <a:pPr indent="457200"/>
            <a:r>
              <a:rPr lang="ru-RU" dirty="0"/>
              <a:t>Краткое описание:</a:t>
            </a:r>
          </a:p>
          <a:p>
            <a:pPr indent="457200"/>
            <a:r>
              <a:rPr lang="ru-RU" dirty="0"/>
              <a:t>Данный вариант использования позволяет изменить информацию о клиентах в базе данных риэлтерского агентства.</a:t>
            </a:r>
          </a:p>
          <a:p>
            <a:pPr indent="457200"/>
            <a:r>
              <a:rPr lang="ru-RU" dirty="0"/>
              <a:t>Основной поток событий:</a:t>
            </a:r>
          </a:p>
          <a:p>
            <a:pPr marL="342900" lvl="0" indent="457200">
              <a:buFont typeface="+mj-lt"/>
              <a:buAutoNum type="arabicPeriod"/>
            </a:pPr>
            <a:r>
              <a:rPr lang="ru-RU" dirty="0"/>
              <a:t>Система подтверждает процесс изменения информации о клиенте.</a:t>
            </a:r>
          </a:p>
          <a:p>
            <a:pPr marL="342900" lvl="0" indent="457200">
              <a:buFont typeface="+mj-lt"/>
              <a:buAutoNum type="arabicPeriod"/>
            </a:pPr>
            <a:r>
              <a:rPr lang="ru-RU" dirty="0"/>
              <a:t>Пользователь вводит фамилию, имя, отчество и номер телефона.</a:t>
            </a:r>
          </a:p>
          <a:p>
            <a:pPr marL="342900" lvl="0" indent="457200">
              <a:buFont typeface="+mj-lt"/>
              <a:buAutoNum type="arabicPeriod"/>
            </a:pPr>
            <a:r>
              <a:rPr lang="ru-RU" dirty="0"/>
              <a:t>Система проверяет введенные данные.</a:t>
            </a:r>
          </a:p>
          <a:p>
            <a:pPr marL="342900" lvl="0" indent="457200">
              <a:buFont typeface="+mj-lt"/>
              <a:buAutoNum type="arabicPeriod"/>
            </a:pPr>
            <a:r>
              <a:rPr lang="ru-RU" dirty="0"/>
              <a:t>Система изменяет данные клиента в соответствии с введенными данными.</a:t>
            </a:r>
          </a:p>
          <a:p>
            <a:pPr indent="457200"/>
            <a:r>
              <a:rPr lang="ru-RU" dirty="0"/>
              <a:t>Альтернативные потоки:</a:t>
            </a:r>
          </a:p>
          <a:p>
            <a:pPr indent="457200"/>
            <a:r>
              <a:rPr lang="ru-RU" dirty="0"/>
              <a:t>В случае введения фамилии, имени, отчества и номера телефона которых нет в базе, выдается ошибка, что клиента с такими данными нет в базе. После подтверждения ошибки вариант использования завершится.</a:t>
            </a:r>
          </a:p>
          <a:p>
            <a:pPr indent="457200"/>
            <a:r>
              <a:rPr lang="ru-RU" dirty="0"/>
              <a:t>Предусловие:</a:t>
            </a:r>
          </a:p>
          <a:p>
            <a:pPr indent="457200"/>
            <a:r>
              <a:rPr lang="ru-RU" dirty="0"/>
              <a:t>Перед началом выполнения данного варианта использования пользователь должен войти в систему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532440" y="614437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5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47002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8296" y="373306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C000"/>
                </a:solidFill>
              </a:rPr>
              <a:t>МОДЕЛЬ БАЗЫ ДАННЫХ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32440" y="608147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6</a:t>
            </a:r>
            <a:endParaRPr lang="ru-RU" sz="2000" b="1" dirty="0"/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155926"/>
            <a:ext cx="5436066" cy="491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2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37459" y="607848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7</a:t>
            </a:r>
            <a:endParaRPr lang="ru-RU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7144" y="251356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C000"/>
                </a:solidFill>
              </a:rPr>
              <a:t>КЛИЕНТСКАЯ ЧАСТЬ</a:t>
            </a:r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03" y="932315"/>
            <a:ext cx="8400062" cy="514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0790" y="431957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C000"/>
                </a:solidFill>
              </a:rPr>
              <a:t>КЛИЕНТСКАЯ ЧАСТЬ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69507" y="616530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8</a:t>
            </a:r>
            <a:endParaRPr lang="ru-RU" sz="2000" b="1" dirty="0"/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27267"/>
            <a:ext cx="3240360" cy="360040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727267"/>
            <a:ext cx="3156071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1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14848" y="332656"/>
            <a:ext cx="350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C000"/>
                </a:solidFill>
              </a:rPr>
              <a:t>ВОЗМОЖНОСТИ РИЭЛТОРА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52621" y="616530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9</a:t>
            </a:r>
            <a:endParaRPr lang="ru-RU" sz="2000" b="1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98" y="980728"/>
            <a:ext cx="8424936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6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522</TotalTime>
  <Words>298</Words>
  <Application>Microsoft Office PowerPoint</Application>
  <PresentationFormat>Экран (4:3)</PresentationFormat>
  <Paragraphs>66</Paragraphs>
  <Slides>14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Базовая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Смирнов</dc:creator>
  <cp:lastModifiedBy>Максим Смирнов</cp:lastModifiedBy>
  <cp:revision>47</cp:revision>
  <dcterms:created xsi:type="dcterms:W3CDTF">2019-12-19T07:19:52Z</dcterms:created>
  <dcterms:modified xsi:type="dcterms:W3CDTF">2020-05-27T23:38:37Z</dcterms:modified>
</cp:coreProperties>
</file>