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-493" y="-7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E74C2F-1259-4A47-973E-05DAF52FCD2C}" type="datetimeFigureOut">
              <a:rPr lang="zh-CN" altLang="en-US" smtClean="0"/>
              <a:t>2014-11-28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36F832-326B-4B60-B77C-FE6F5DDB75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91501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6F832-326B-4B60-B77C-FE6F5DDB750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64549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0599ED-A830-4165-98D0-837D7D9D0D82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63385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3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440C5-EF83-4A85-A733-5E92CE91B5E2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63590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5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285727-B584-41F1-AF24-B01A7D5C83E3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63795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7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D06407-F870-4968-A8FF-FD6C5F2CE93C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64000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0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9575CF-2740-4BD7-9C19-D3827C90879A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64205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2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8A786C-FBA5-4DE6-9707-D760229D1784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64409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0E07F-6933-46A4-B42F-789EEA1AB2DA}" type="datetimeFigureOut">
              <a:rPr lang="zh-CN" altLang="en-US" smtClean="0"/>
              <a:t>2014-11-28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47CC1-5F72-4657-979D-ECAD6DE9FA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677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0E07F-6933-46A4-B42F-789EEA1AB2DA}" type="datetimeFigureOut">
              <a:rPr lang="zh-CN" altLang="en-US" smtClean="0"/>
              <a:t>2014-11-28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47CC1-5F72-4657-979D-ECAD6DE9FA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9590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0E07F-6933-46A4-B42F-789EEA1AB2DA}" type="datetimeFigureOut">
              <a:rPr lang="zh-CN" altLang="en-US" smtClean="0"/>
              <a:t>2014-11-28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47CC1-5F72-4657-979D-ECAD6DE9FA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4701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0E07F-6933-46A4-B42F-789EEA1AB2DA}" type="datetimeFigureOut">
              <a:rPr lang="zh-CN" altLang="en-US" smtClean="0"/>
              <a:t>2014-11-28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47CC1-5F72-4657-979D-ECAD6DE9FA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1017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0E07F-6933-46A4-B42F-789EEA1AB2DA}" type="datetimeFigureOut">
              <a:rPr lang="zh-CN" altLang="en-US" smtClean="0"/>
              <a:t>2014-11-28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47CC1-5F72-4657-979D-ECAD6DE9FA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5716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0E07F-6933-46A4-B42F-789EEA1AB2DA}" type="datetimeFigureOut">
              <a:rPr lang="zh-CN" altLang="en-US" smtClean="0"/>
              <a:t>2014-11-28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47CC1-5F72-4657-979D-ECAD6DE9FA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0517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0E07F-6933-46A4-B42F-789EEA1AB2DA}" type="datetimeFigureOut">
              <a:rPr lang="zh-CN" altLang="en-US" smtClean="0"/>
              <a:t>2014-11-28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47CC1-5F72-4657-979D-ECAD6DE9FA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0155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0E07F-6933-46A4-B42F-789EEA1AB2DA}" type="datetimeFigureOut">
              <a:rPr lang="zh-CN" altLang="en-US" smtClean="0"/>
              <a:t>2014-11-28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47CC1-5F72-4657-979D-ECAD6DE9FA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9704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0E07F-6933-46A4-B42F-789EEA1AB2DA}" type="datetimeFigureOut">
              <a:rPr lang="zh-CN" altLang="en-US" smtClean="0"/>
              <a:t>2014-11-28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47CC1-5F72-4657-979D-ECAD6DE9FA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9427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0E07F-6933-46A4-B42F-789EEA1AB2DA}" type="datetimeFigureOut">
              <a:rPr lang="zh-CN" altLang="en-US" smtClean="0"/>
              <a:t>2014-11-28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47CC1-5F72-4657-979D-ECAD6DE9FA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9305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0E07F-6933-46A4-B42F-789EEA1AB2DA}" type="datetimeFigureOut">
              <a:rPr lang="zh-CN" altLang="en-US" smtClean="0"/>
              <a:t>2014-11-28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47CC1-5F72-4657-979D-ECAD6DE9FA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0531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30E07F-6933-46A4-B42F-789EEA1AB2DA}" type="datetimeFigureOut">
              <a:rPr lang="zh-CN" altLang="en-US" smtClean="0"/>
              <a:t>2014-11-28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B47CC1-5F72-4657-979D-ECAD6DE9FA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4135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数字图像处理实验二 附加实验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sz="6000" b="1" dirty="0" smtClean="0">
                <a:solidFill>
                  <a:schemeClr val="tx1"/>
                </a:solidFill>
              </a:rPr>
              <a:t>C</a:t>
            </a:r>
            <a:r>
              <a:rPr lang="zh-CN" altLang="en-US" sz="6000" b="1" dirty="0" smtClean="0">
                <a:solidFill>
                  <a:schemeClr val="tx1"/>
                </a:solidFill>
              </a:rPr>
              <a:t>语言编程处理</a:t>
            </a:r>
            <a:endParaRPr lang="zh-CN" altLang="en-US" sz="6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3194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835" name="Rectangle 3"/>
          <p:cNvSpPr>
            <a:spLocks noGrp="1" noChangeArrowheads="1"/>
          </p:cNvSpPr>
          <p:nvPr>
            <p:ph type="title"/>
          </p:nvPr>
        </p:nvSpPr>
        <p:spPr>
          <a:xfrm>
            <a:off x="611561" y="457200"/>
            <a:ext cx="853244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sz="2400" b="1" i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将下面直方图均衡化的处理过程用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C</a:t>
            </a:r>
            <a:r>
              <a:rPr lang="zh-CN" altLang="en-US" sz="2400" b="1" i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语言编程实现：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/>
            </a:r>
            <a:br>
              <a:rPr lang="en-US" altLang="zh-CN" sz="2400" b="1" i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lang="zh-CN" altLang="en-US" sz="2400" b="1" i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提示：按转换公式：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s=T(r) </a:t>
            </a:r>
            <a:r>
              <a:rPr lang="zh-CN" altLang="en-US" sz="2400" b="1" i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；输入和输出为维数为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8</a:t>
            </a:r>
            <a:r>
              <a:rPr lang="zh-CN" altLang="en-US" sz="2400" b="1" i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的一维矩阵，并用</a:t>
            </a:r>
            <a:r>
              <a:rPr lang="en-US" altLang="zh-CN" sz="2400" b="1" i="1" dirty="0" err="1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printf</a:t>
            </a:r>
            <a:r>
              <a:rPr lang="zh-CN" altLang="en-US" sz="2400" b="1" i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语句显示输入和输出图像各灰度的</a:t>
            </a:r>
            <a:r>
              <a:rPr lang="en-US" altLang="zh-CN" sz="2400" b="1" i="1" dirty="0" smtClean="0">
                <a:solidFill>
                  <a:srgbClr val="CC0000"/>
                </a:solidFill>
                <a:ea typeface="华文新魏" pitchFamily="2" charset="-122"/>
              </a:rPr>
              <a:t>p(</a:t>
            </a:r>
            <a:r>
              <a:rPr lang="en-US" altLang="zh-CN" sz="2400" b="1" i="1" dirty="0" err="1" smtClean="0">
                <a:solidFill>
                  <a:srgbClr val="CC0000"/>
                </a:solidFill>
                <a:ea typeface="华文新魏" pitchFamily="2" charset="-122"/>
              </a:rPr>
              <a:t>r</a:t>
            </a:r>
            <a:r>
              <a:rPr lang="en-US" altLang="zh-CN" sz="2400" b="1" i="1" baseline="-25000" dirty="0" err="1" smtClean="0">
                <a:solidFill>
                  <a:srgbClr val="CC0000"/>
                </a:solidFill>
                <a:ea typeface="华文新魏" pitchFamily="2" charset="-122"/>
              </a:rPr>
              <a:t>k</a:t>
            </a:r>
            <a:r>
              <a:rPr lang="en-US" altLang="zh-CN" sz="2400" b="1" i="1" dirty="0" smtClean="0">
                <a:solidFill>
                  <a:srgbClr val="CC0000"/>
                </a:solidFill>
                <a:ea typeface="华文新魏" pitchFamily="2" charset="-122"/>
              </a:rPr>
              <a:t>)</a:t>
            </a:r>
            <a:r>
              <a:rPr lang="en-US" altLang="zh-CN" sz="2400" b="1" i="1" baseline="-25000" dirty="0" smtClean="0">
                <a:solidFill>
                  <a:srgbClr val="CC0000"/>
                </a:solidFill>
                <a:ea typeface="华文新魏" pitchFamily="2" charset="-122"/>
              </a:rPr>
              <a:t> </a:t>
            </a:r>
            <a:br>
              <a:rPr lang="en-US" altLang="zh-CN" sz="2400" b="1" i="1" baseline="-25000" dirty="0" smtClean="0">
                <a:solidFill>
                  <a:srgbClr val="CC0000"/>
                </a:solidFill>
                <a:ea typeface="华文新魏" pitchFamily="2" charset="-122"/>
              </a:rPr>
            </a:br>
            <a:r>
              <a:rPr lang="en-US" altLang="zh-CN" sz="2400" b="1" i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/>
            </a:r>
            <a:br>
              <a:rPr lang="en-US" altLang="zh-CN" sz="2400" b="1" i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lang="zh-CN" altLang="en-US" sz="2400" b="1" i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设</a:t>
            </a:r>
            <a:r>
              <a:rPr lang="zh-CN" altLang="en-US" sz="2400" b="1" i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图象有</a:t>
            </a:r>
            <a:r>
              <a:rPr lang="en-US" altLang="zh-CN" sz="2400" b="1" i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64*64=4096</a:t>
            </a:r>
            <a:r>
              <a:rPr lang="zh-CN" altLang="en-US" sz="2400" b="1" i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个象素，有</a:t>
            </a:r>
            <a:r>
              <a:rPr lang="en-US" altLang="zh-CN" sz="2400" b="1" i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8</a:t>
            </a:r>
            <a:r>
              <a:rPr lang="zh-CN" altLang="en-US" sz="2400" b="1" i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个灰度级，灰度分布如表所示。进行</a:t>
            </a:r>
            <a:r>
              <a:rPr lang="zh-CN" altLang="en-US" sz="2400" b="1" i="1" dirty="0">
                <a:solidFill>
                  <a:srgbClr val="000000"/>
                </a:solidFill>
                <a:ea typeface="楷体_GB2312" pitchFamily="49" charset="-122"/>
              </a:rPr>
              <a:t>直</a:t>
            </a:r>
            <a:r>
              <a:rPr lang="zh-CN" altLang="en-US" sz="2400" b="1" i="1" dirty="0">
                <a:solidFill>
                  <a:srgbClr val="000000"/>
                </a:solidFill>
                <a:latin typeface="华文新魏" pitchFamily="2" charset="-122"/>
                <a:ea typeface="楷体_GB2312" pitchFamily="49" charset="-122"/>
              </a:rPr>
              <a:t>方图均衡化</a:t>
            </a:r>
            <a:r>
              <a:rPr lang="zh-CN" altLang="en-US" sz="2400" b="1" i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  <a:endParaRPr lang="zh-CN" altLang="en-US" sz="2400" b="1" i="1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  <a:hlinkClick r:id="" action="ppaction://noaction"/>
            </a:endParaRPr>
          </a:p>
        </p:txBody>
      </p:sp>
      <p:sp>
        <p:nvSpPr>
          <p:cNvPr id="632836" name="Text Box 4"/>
          <p:cNvSpPr txBox="1">
            <a:spLocks noChangeArrowheads="1"/>
          </p:cNvSpPr>
          <p:nvPr/>
        </p:nvSpPr>
        <p:spPr bwMode="auto">
          <a:xfrm>
            <a:off x="1489075" y="1952625"/>
            <a:ext cx="1136650" cy="3935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800" b="1" i="1">
                <a:solidFill>
                  <a:srgbClr val="CC0000"/>
                </a:solidFill>
                <a:ea typeface="华文新魏" pitchFamily="2" charset="-122"/>
              </a:rPr>
              <a:t>r</a:t>
            </a:r>
            <a:r>
              <a:rPr lang="en-US" altLang="zh-CN" sz="2800" b="1" i="1" baseline="-25000">
                <a:solidFill>
                  <a:srgbClr val="CC0000"/>
                </a:solidFill>
                <a:ea typeface="华文新魏" pitchFamily="2" charset="-122"/>
              </a:rPr>
              <a:t>k</a:t>
            </a:r>
          </a:p>
          <a:p>
            <a:pPr algn="ctr"/>
            <a:r>
              <a:rPr lang="en-US" altLang="zh-CN" sz="2800" i="1">
                <a:ea typeface="华文新魏" pitchFamily="2" charset="-122"/>
              </a:rPr>
              <a:t>r</a:t>
            </a:r>
            <a:r>
              <a:rPr lang="en-US" altLang="zh-CN" sz="2800" i="1" baseline="-25000">
                <a:ea typeface="华文新魏" pitchFamily="2" charset="-122"/>
              </a:rPr>
              <a:t>0</a:t>
            </a:r>
            <a:r>
              <a:rPr lang="en-US" altLang="zh-CN" sz="2800" i="1">
                <a:ea typeface="华文新魏" pitchFamily="2" charset="-122"/>
              </a:rPr>
              <a:t>=0</a:t>
            </a:r>
            <a:endParaRPr lang="en-US" altLang="zh-CN" sz="2800" i="1" baseline="-25000">
              <a:ea typeface="华文新魏" pitchFamily="2" charset="-122"/>
            </a:endParaRPr>
          </a:p>
          <a:p>
            <a:pPr algn="ctr"/>
            <a:r>
              <a:rPr lang="en-US" altLang="zh-CN" sz="2800" i="1">
                <a:ea typeface="华文新魏" pitchFamily="2" charset="-122"/>
              </a:rPr>
              <a:t>r</a:t>
            </a:r>
            <a:r>
              <a:rPr lang="en-US" altLang="zh-CN" sz="2800" i="1" baseline="-25000">
                <a:ea typeface="华文新魏" pitchFamily="2" charset="-122"/>
              </a:rPr>
              <a:t>1</a:t>
            </a:r>
            <a:r>
              <a:rPr lang="en-US" altLang="zh-CN" sz="2800" i="1">
                <a:ea typeface="华文新魏" pitchFamily="2" charset="-122"/>
              </a:rPr>
              <a:t>=1/7</a:t>
            </a:r>
            <a:endParaRPr lang="en-US" altLang="zh-CN" sz="2800" i="1" baseline="-25000">
              <a:ea typeface="华文新魏" pitchFamily="2" charset="-122"/>
            </a:endParaRPr>
          </a:p>
          <a:p>
            <a:pPr algn="ctr"/>
            <a:r>
              <a:rPr lang="en-US" altLang="zh-CN" sz="2800" i="1">
                <a:ea typeface="华文新魏" pitchFamily="2" charset="-122"/>
              </a:rPr>
              <a:t>r</a:t>
            </a:r>
            <a:r>
              <a:rPr lang="en-US" altLang="zh-CN" sz="2800" i="1" baseline="-25000">
                <a:ea typeface="华文新魏" pitchFamily="2" charset="-122"/>
              </a:rPr>
              <a:t>2</a:t>
            </a:r>
            <a:r>
              <a:rPr lang="en-US" altLang="zh-CN" sz="2800" i="1">
                <a:ea typeface="华文新魏" pitchFamily="2" charset="-122"/>
              </a:rPr>
              <a:t>=2/7</a:t>
            </a:r>
          </a:p>
          <a:p>
            <a:pPr algn="ctr"/>
            <a:r>
              <a:rPr lang="en-US" altLang="zh-CN" sz="2800" i="1">
                <a:ea typeface="华文新魏" pitchFamily="2" charset="-122"/>
              </a:rPr>
              <a:t>r</a:t>
            </a:r>
            <a:r>
              <a:rPr lang="en-US" altLang="zh-CN" sz="2800" i="1" baseline="-25000">
                <a:ea typeface="华文新魏" pitchFamily="2" charset="-122"/>
              </a:rPr>
              <a:t>3</a:t>
            </a:r>
            <a:r>
              <a:rPr lang="en-US" altLang="zh-CN" sz="2800" i="1">
                <a:ea typeface="华文新魏" pitchFamily="2" charset="-122"/>
              </a:rPr>
              <a:t>=3/7</a:t>
            </a:r>
          </a:p>
          <a:p>
            <a:pPr algn="ctr"/>
            <a:r>
              <a:rPr lang="en-US" altLang="zh-CN" sz="2800" i="1">
                <a:ea typeface="华文新魏" pitchFamily="2" charset="-122"/>
              </a:rPr>
              <a:t>r</a:t>
            </a:r>
            <a:r>
              <a:rPr lang="en-US" altLang="zh-CN" sz="2800" i="1" baseline="-25000">
                <a:ea typeface="华文新魏" pitchFamily="2" charset="-122"/>
              </a:rPr>
              <a:t>4</a:t>
            </a:r>
            <a:r>
              <a:rPr lang="en-US" altLang="zh-CN" sz="2800" i="1">
                <a:ea typeface="华文新魏" pitchFamily="2" charset="-122"/>
              </a:rPr>
              <a:t>=4/7</a:t>
            </a:r>
          </a:p>
          <a:p>
            <a:pPr algn="ctr"/>
            <a:r>
              <a:rPr lang="en-US" altLang="zh-CN" sz="2800" i="1">
                <a:ea typeface="华文新魏" pitchFamily="2" charset="-122"/>
              </a:rPr>
              <a:t>r</a:t>
            </a:r>
            <a:r>
              <a:rPr lang="en-US" altLang="zh-CN" sz="2800" i="1" baseline="-25000">
                <a:ea typeface="华文新魏" pitchFamily="2" charset="-122"/>
              </a:rPr>
              <a:t>5</a:t>
            </a:r>
            <a:r>
              <a:rPr lang="en-US" altLang="zh-CN" sz="2800" i="1">
                <a:ea typeface="华文新魏" pitchFamily="2" charset="-122"/>
              </a:rPr>
              <a:t>=5/7</a:t>
            </a:r>
          </a:p>
          <a:p>
            <a:pPr algn="ctr"/>
            <a:r>
              <a:rPr lang="en-US" altLang="zh-CN" sz="2800" i="1">
                <a:ea typeface="华文新魏" pitchFamily="2" charset="-122"/>
              </a:rPr>
              <a:t>r</a:t>
            </a:r>
            <a:r>
              <a:rPr lang="en-US" altLang="zh-CN" sz="2800" i="1" baseline="-25000">
                <a:ea typeface="华文新魏" pitchFamily="2" charset="-122"/>
              </a:rPr>
              <a:t>6</a:t>
            </a:r>
            <a:r>
              <a:rPr lang="en-US" altLang="zh-CN" sz="2800" i="1">
                <a:ea typeface="华文新魏" pitchFamily="2" charset="-122"/>
              </a:rPr>
              <a:t>=6/7</a:t>
            </a:r>
          </a:p>
          <a:p>
            <a:pPr algn="ctr"/>
            <a:r>
              <a:rPr lang="en-US" altLang="zh-CN" sz="2800" i="1">
                <a:ea typeface="华文新魏" pitchFamily="2" charset="-122"/>
              </a:rPr>
              <a:t>r</a:t>
            </a:r>
            <a:r>
              <a:rPr lang="en-US" altLang="zh-CN" sz="2800" i="1" baseline="-25000">
                <a:ea typeface="华文新魏" pitchFamily="2" charset="-122"/>
              </a:rPr>
              <a:t>7</a:t>
            </a:r>
            <a:r>
              <a:rPr lang="en-US" altLang="zh-CN" sz="2800" i="1">
                <a:ea typeface="华文新魏" pitchFamily="2" charset="-122"/>
              </a:rPr>
              <a:t>=1</a:t>
            </a:r>
          </a:p>
        </p:txBody>
      </p:sp>
      <p:sp>
        <p:nvSpPr>
          <p:cNvPr id="632837" name="Text Box 5"/>
          <p:cNvSpPr txBox="1">
            <a:spLocks noChangeArrowheads="1"/>
          </p:cNvSpPr>
          <p:nvPr/>
        </p:nvSpPr>
        <p:spPr bwMode="auto">
          <a:xfrm>
            <a:off x="2563813" y="1905000"/>
            <a:ext cx="1169987" cy="3995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3200" i="1">
                <a:ea typeface="华文新魏" pitchFamily="2" charset="-122"/>
              </a:rPr>
              <a:t>   </a:t>
            </a:r>
            <a:r>
              <a:rPr lang="en-US" altLang="zh-CN" sz="2800" b="1" i="1">
                <a:solidFill>
                  <a:srgbClr val="CC0000"/>
                </a:solidFill>
                <a:ea typeface="华文新魏" pitchFamily="2" charset="-122"/>
              </a:rPr>
              <a:t>n</a:t>
            </a:r>
            <a:r>
              <a:rPr lang="en-US" altLang="zh-CN" sz="2800" b="1" i="1" baseline="-25000">
                <a:solidFill>
                  <a:srgbClr val="CC0000"/>
                </a:solidFill>
                <a:ea typeface="华文新魏" pitchFamily="2" charset="-122"/>
              </a:rPr>
              <a:t>k      </a:t>
            </a:r>
          </a:p>
          <a:p>
            <a:pPr algn="ctr"/>
            <a:r>
              <a:rPr lang="en-US" altLang="zh-CN" sz="2800" i="1">
                <a:ea typeface="华文新魏" pitchFamily="2" charset="-122"/>
              </a:rPr>
              <a:t>790</a:t>
            </a:r>
            <a:endParaRPr lang="en-US" altLang="zh-CN" sz="2800" baseline="-25000">
              <a:ea typeface="华文新魏" pitchFamily="2" charset="-122"/>
            </a:endParaRPr>
          </a:p>
          <a:p>
            <a:pPr algn="ctr"/>
            <a:r>
              <a:rPr lang="en-US" altLang="zh-CN" sz="2800" i="1">
                <a:ea typeface="华文新魏" pitchFamily="2" charset="-122"/>
              </a:rPr>
              <a:t>1023</a:t>
            </a:r>
            <a:endParaRPr lang="en-US" altLang="zh-CN" sz="2800" baseline="-25000">
              <a:ea typeface="华文新魏" pitchFamily="2" charset="-122"/>
            </a:endParaRPr>
          </a:p>
          <a:p>
            <a:pPr algn="ctr"/>
            <a:r>
              <a:rPr lang="en-US" altLang="zh-CN" sz="2800" i="1">
                <a:ea typeface="华文新魏" pitchFamily="2" charset="-122"/>
              </a:rPr>
              <a:t>850</a:t>
            </a:r>
            <a:endParaRPr lang="en-US" altLang="zh-CN" sz="2800">
              <a:ea typeface="华文新魏" pitchFamily="2" charset="-122"/>
            </a:endParaRPr>
          </a:p>
          <a:p>
            <a:pPr algn="ctr"/>
            <a:r>
              <a:rPr lang="en-US" altLang="zh-CN" sz="2800" i="1">
                <a:ea typeface="华文新魏" pitchFamily="2" charset="-122"/>
              </a:rPr>
              <a:t>656</a:t>
            </a:r>
            <a:endParaRPr lang="en-US" altLang="zh-CN" sz="2800">
              <a:ea typeface="华文新魏" pitchFamily="2" charset="-122"/>
            </a:endParaRPr>
          </a:p>
          <a:p>
            <a:pPr algn="ctr"/>
            <a:r>
              <a:rPr lang="en-US" altLang="zh-CN" sz="2800" i="1">
                <a:ea typeface="华文新魏" pitchFamily="2" charset="-122"/>
              </a:rPr>
              <a:t>329</a:t>
            </a:r>
            <a:endParaRPr lang="en-US" altLang="zh-CN" sz="2800">
              <a:ea typeface="华文新魏" pitchFamily="2" charset="-122"/>
            </a:endParaRPr>
          </a:p>
          <a:p>
            <a:pPr algn="ctr"/>
            <a:r>
              <a:rPr lang="en-US" altLang="zh-CN" sz="2800" i="1">
                <a:ea typeface="华文新魏" pitchFamily="2" charset="-122"/>
              </a:rPr>
              <a:t>245</a:t>
            </a:r>
            <a:endParaRPr lang="en-US" altLang="zh-CN" sz="2800">
              <a:ea typeface="华文新魏" pitchFamily="2" charset="-122"/>
            </a:endParaRPr>
          </a:p>
          <a:p>
            <a:pPr algn="ctr"/>
            <a:r>
              <a:rPr lang="en-US" altLang="zh-CN" sz="2800" i="1">
                <a:ea typeface="华文新魏" pitchFamily="2" charset="-122"/>
              </a:rPr>
              <a:t>122</a:t>
            </a:r>
            <a:endParaRPr lang="en-US" altLang="zh-CN" sz="2800">
              <a:ea typeface="华文新魏" pitchFamily="2" charset="-122"/>
            </a:endParaRPr>
          </a:p>
          <a:p>
            <a:pPr algn="ctr"/>
            <a:r>
              <a:rPr lang="en-US" altLang="zh-CN" sz="2800" i="1">
                <a:ea typeface="华文新魏" pitchFamily="2" charset="-122"/>
              </a:rPr>
              <a:t>81</a:t>
            </a:r>
            <a:endParaRPr lang="en-US" altLang="zh-CN" sz="2800">
              <a:ea typeface="华文新魏" pitchFamily="2" charset="-122"/>
            </a:endParaRPr>
          </a:p>
        </p:txBody>
      </p:sp>
      <p:sp>
        <p:nvSpPr>
          <p:cNvPr id="632838" name="Text Box 6"/>
          <p:cNvSpPr txBox="1">
            <a:spLocks noChangeArrowheads="1"/>
          </p:cNvSpPr>
          <p:nvPr/>
        </p:nvSpPr>
        <p:spPr bwMode="auto">
          <a:xfrm>
            <a:off x="3576638" y="1952625"/>
            <a:ext cx="919162" cy="3935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800" b="1" i="1" dirty="0">
                <a:solidFill>
                  <a:srgbClr val="CC0000"/>
                </a:solidFill>
                <a:ea typeface="华文新魏" pitchFamily="2" charset="-122"/>
              </a:rPr>
              <a:t>p(</a:t>
            </a:r>
            <a:r>
              <a:rPr lang="en-US" altLang="zh-CN" sz="2800" b="1" i="1" dirty="0" err="1">
                <a:solidFill>
                  <a:srgbClr val="CC0000"/>
                </a:solidFill>
                <a:ea typeface="华文新魏" pitchFamily="2" charset="-122"/>
              </a:rPr>
              <a:t>r</a:t>
            </a:r>
            <a:r>
              <a:rPr lang="en-US" altLang="zh-CN" sz="2800" b="1" i="1" baseline="-25000" dirty="0" err="1">
                <a:solidFill>
                  <a:srgbClr val="CC0000"/>
                </a:solidFill>
                <a:ea typeface="华文新魏" pitchFamily="2" charset="-122"/>
              </a:rPr>
              <a:t>k</a:t>
            </a:r>
            <a:r>
              <a:rPr lang="en-US" altLang="zh-CN" sz="2800" b="1" i="1" dirty="0">
                <a:solidFill>
                  <a:srgbClr val="CC0000"/>
                </a:solidFill>
                <a:ea typeface="华文新魏" pitchFamily="2" charset="-122"/>
              </a:rPr>
              <a:t>)</a:t>
            </a:r>
            <a:r>
              <a:rPr lang="en-US" altLang="zh-CN" sz="2800" b="1" i="1" baseline="-25000" dirty="0">
                <a:solidFill>
                  <a:srgbClr val="CC0000"/>
                </a:solidFill>
                <a:ea typeface="华文新魏" pitchFamily="2" charset="-122"/>
              </a:rPr>
              <a:t> </a:t>
            </a:r>
          </a:p>
          <a:p>
            <a:pPr algn="ctr"/>
            <a:r>
              <a:rPr lang="en-US" altLang="zh-CN" sz="2800" i="1" dirty="0">
                <a:ea typeface="华文新魏" pitchFamily="2" charset="-122"/>
              </a:rPr>
              <a:t>0.19</a:t>
            </a:r>
            <a:endParaRPr lang="en-US" altLang="zh-CN" sz="2800" baseline="-25000" dirty="0">
              <a:ea typeface="华文新魏" pitchFamily="2" charset="-122"/>
            </a:endParaRPr>
          </a:p>
          <a:p>
            <a:pPr algn="ctr"/>
            <a:r>
              <a:rPr lang="en-US" altLang="zh-CN" sz="2800" i="1" dirty="0">
                <a:ea typeface="华文新魏" pitchFamily="2" charset="-122"/>
              </a:rPr>
              <a:t>0.25</a:t>
            </a:r>
            <a:endParaRPr lang="en-US" altLang="zh-CN" sz="2800" baseline="-25000" dirty="0">
              <a:ea typeface="华文新魏" pitchFamily="2" charset="-122"/>
            </a:endParaRPr>
          </a:p>
          <a:p>
            <a:pPr algn="ctr"/>
            <a:r>
              <a:rPr lang="en-US" altLang="zh-CN" sz="2800" i="1" dirty="0">
                <a:ea typeface="华文新魏" pitchFamily="2" charset="-122"/>
              </a:rPr>
              <a:t>0.21</a:t>
            </a:r>
            <a:endParaRPr lang="en-US" altLang="zh-CN" sz="2800" dirty="0">
              <a:ea typeface="华文新魏" pitchFamily="2" charset="-122"/>
            </a:endParaRPr>
          </a:p>
          <a:p>
            <a:pPr algn="ctr"/>
            <a:r>
              <a:rPr lang="en-US" altLang="zh-CN" sz="2800" i="1" dirty="0">
                <a:ea typeface="华文新魏" pitchFamily="2" charset="-122"/>
              </a:rPr>
              <a:t>0.16</a:t>
            </a:r>
            <a:endParaRPr lang="en-US" altLang="zh-CN" sz="2800" dirty="0">
              <a:ea typeface="华文新魏" pitchFamily="2" charset="-122"/>
            </a:endParaRPr>
          </a:p>
          <a:p>
            <a:pPr algn="ctr"/>
            <a:r>
              <a:rPr lang="en-US" altLang="zh-CN" sz="2800" i="1" dirty="0">
                <a:ea typeface="华文新魏" pitchFamily="2" charset="-122"/>
              </a:rPr>
              <a:t>0.08</a:t>
            </a:r>
            <a:endParaRPr lang="en-US" altLang="zh-CN" sz="2800" dirty="0">
              <a:ea typeface="华文新魏" pitchFamily="2" charset="-122"/>
            </a:endParaRPr>
          </a:p>
          <a:p>
            <a:pPr algn="ctr"/>
            <a:r>
              <a:rPr lang="en-US" altLang="zh-CN" sz="2800" i="1" dirty="0">
                <a:ea typeface="华文新魏" pitchFamily="2" charset="-122"/>
              </a:rPr>
              <a:t>0.06</a:t>
            </a:r>
            <a:endParaRPr lang="en-US" altLang="zh-CN" sz="2800" dirty="0">
              <a:ea typeface="华文新魏" pitchFamily="2" charset="-122"/>
            </a:endParaRPr>
          </a:p>
          <a:p>
            <a:pPr algn="ctr"/>
            <a:r>
              <a:rPr lang="en-US" altLang="zh-CN" sz="2800" i="1" dirty="0">
                <a:ea typeface="华文新魏" pitchFamily="2" charset="-122"/>
              </a:rPr>
              <a:t>0.03</a:t>
            </a:r>
            <a:endParaRPr lang="en-US" altLang="zh-CN" sz="2800" dirty="0">
              <a:ea typeface="华文新魏" pitchFamily="2" charset="-122"/>
            </a:endParaRPr>
          </a:p>
          <a:p>
            <a:pPr algn="ctr"/>
            <a:r>
              <a:rPr lang="en-US" altLang="zh-CN" sz="2800" i="1" dirty="0">
                <a:ea typeface="华文新魏" pitchFamily="2" charset="-122"/>
              </a:rPr>
              <a:t>0.02</a:t>
            </a:r>
            <a:endParaRPr lang="en-US" altLang="zh-CN" sz="2800" dirty="0"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33508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28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28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32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632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632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2835" grpId="0" autoUpdateAnimBg="0"/>
      <p:bldP spid="632836" grpId="0" autoUpdateAnimBg="0"/>
      <p:bldP spid="632837" grpId="0" autoUpdateAnimBg="0"/>
      <p:bldP spid="632838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82" name="Rectangle 2"/>
          <p:cNvSpPr>
            <a:spLocks noGrp="1" noChangeArrowheads="1"/>
          </p:cNvSpPr>
          <p:nvPr>
            <p:ph type="title"/>
          </p:nvPr>
        </p:nvSpPr>
        <p:spPr>
          <a:xfrm>
            <a:off x="1579563" y="457200"/>
            <a:ext cx="7564437" cy="1143000"/>
          </a:xfrm>
        </p:spPr>
        <p:txBody>
          <a:bodyPr/>
          <a:lstStyle/>
          <a:p>
            <a:r>
              <a:rPr lang="zh-CN" altLang="en-US" sz="6600" b="1" i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步骤：</a:t>
            </a:r>
            <a:endParaRPr lang="zh-CN" altLang="en-US" sz="6600" b="1" i="1">
              <a:solidFill>
                <a:srgbClr val="000000"/>
              </a:solidFill>
              <a:latin typeface="华文新魏" pitchFamily="2" charset="-122"/>
              <a:ea typeface="华文新魏" pitchFamily="2" charset="-122"/>
              <a:hlinkClick r:id="" action="ppaction://noaction"/>
            </a:endParaRPr>
          </a:p>
        </p:txBody>
      </p:sp>
      <p:sp>
        <p:nvSpPr>
          <p:cNvPr id="634883" name="Text Box 3"/>
          <p:cNvSpPr txBox="1">
            <a:spLocks noChangeArrowheads="1"/>
          </p:cNvSpPr>
          <p:nvPr/>
        </p:nvSpPr>
        <p:spPr bwMode="auto">
          <a:xfrm>
            <a:off x="1489075" y="1952625"/>
            <a:ext cx="1136650" cy="3935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800" b="1" i="1">
                <a:solidFill>
                  <a:srgbClr val="CC0000"/>
                </a:solidFill>
                <a:ea typeface="华文新魏" pitchFamily="2" charset="-122"/>
              </a:rPr>
              <a:t>r</a:t>
            </a:r>
            <a:r>
              <a:rPr lang="en-US" altLang="zh-CN" sz="2800" b="1" i="1" baseline="-25000">
                <a:solidFill>
                  <a:srgbClr val="CC0000"/>
                </a:solidFill>
                <a:ea typeface="华文新魏" pitchFamily="2" charset="-122"/>
              </a:rPr>
              <a:t>k</a:t>
            </a:r>
          </a:p>
          <a:p>
            <a:pPr algn="ctr"/>
            <a:r>
              <a:rPr lang="en-US" altLang="zh-CN" sz="2800" i="1">
                <a:ea typeface="华文新魏" pitchFamily="2" charset="-122"/>
              </a:rPr>
              <a:t>r</a:t>
            </a:r>
            <a:r>
              <a:rPr lang="en-US" altLang="zh-CN" sz="2800" i="1" baseline="-25000">
                <a:ea typeface="华文新魏" pitchFamily="2" charset="-122"/>
              </a:rPr>
              <a:t>0</a:t>
            </a:r>
            <a:r>
              <a:rPr lang="en-US" altLang="zh-CN" sz="2800" i="1">
                <a:ea typeface="华文新魏" pitchFamily="2" charset="-122"/>
              </a:rPr>
              <a:t>=0</a:t>
            </a:r>
            <a:endParaRPr lang="en-US" altLang="zh-CN" sz="2800" i="1" baseline="-25000">
              <a:ea typeface="华文新魏" pitchFamily="2" charset="-122"/>
            </a:endParaRPr>
          </a:p>
          <a:p>
            <a:pPr algn="ctr"/>
            <a:r>
              <a:rPr lang="en-US" altLang="zh-CN" sz="2800" i="1">
                <a:ea typeface="华文新魏" pitchFamily="2" charset="-122"/>
              </a:rPr>
              <a:t>r</a:t>
            </a:r>
            <a:r>
              <a:rPr lang="en-US" altLang="zh-CN" sz="2800" i="1" baseline="-25000">
                <a:ea typeface="华文新魏" pitchFamily="2" charset="-122"/>
              </a:rPr>
              <a:t>1</a:t>
            </a:r>
            <a:r>
              <a:rPr lang="en-US" altLang="zh-CN" sz="2800" i="1">
                <a:ea typeface="华文新魏" pitchFamily="2" charset="-122"/>
              </a:rPr>
              <a:t>=1/7</a:t>
            </a:r>
            <a:endParaRPr lang="en-US" altLang="zh-CN" sz="2800" i="1" baseline="-25000">
              <a:ea typeface="华文新魏" pitchFamily="2" charset="-122"/>
            </a:endParaRPr>
          </a:p>
          <a:p>
            <a:pPr algn="ctr"/>
            <a:r>
              <a:rPr lang="en-US" altLang="zh-CN" sz="2800" i="1">
                <a:ea typeface="华文新魏" pitchFamily="2" charset="-122"/>
              </a:rPr>
              <a:t>r</a:t>
            </a:r>
            <a:r>
              <a:rPr lang="en-US" altLang="zh-CN" sz="2800" i="1" baseline="-25000">
                <a:ea typeface="华文新魏" pitchFamily="2" charset="-122"/>
              </a:rPr>
              <a:t>2</a:t>
            </a:r>
            <a:r>
              <a:rPr lang="en-US" altLang="zh-CN" sz="2800" i="1">
                <a:ea typeface="华文新魏" pitchFamily="2" charset="-122"/>
              </a:rPr>
              <a:t>=2/7</a:t>
            </a:r>
          </a:p>
          <a:p>
            <a:pPr algn="ctr"/>
            <a:r>
              <a:rPr lang="en-US" altLang="zh-CN" sz="2800" i="1">
                <a:ea typeface="华文新魏" pitchFamily="2" charset="-122"/>
              </a:rPr>
              <a:t>r</a:t>
            </a:r>
            <a:r>
              <a:rPr lang="en-US" altLang="zh-CN" sz="2800" i="1" baseline="-25000">
                <a:ea typeface="华文新魏" pitchFamily="2" charset="-122"/>
              </a:rPr>
              <a:t>3</a:t>
            </a:r>
            <a:r>
              <a:rPr lang="en-US" altLang="zh-CN" sz="2800" i="1">
                <a:ea typeface="华文新魏" pitchFamily="2" charset="-122"/>
              </a:rPr>
              <a:t>=3/7</a:t>
            </a:r>
          </a:p>
          <a:p>
            <a:pPr algn="ctr"/>
            <a:r>
              <a:rPr lang="en-US" altLang="zh-CN" sz="2800" i="1">
                <a:ea typeface="华文新魏" pitchFamily="2" charset="-122"/>
              </a:rPr>
              <a:t>r</a:t>
            </a:r>
            <a:r>
              <a:rPr lang="en-US" altLang="zh-CN" sz="2800" i="1" baseline="-25000">
                <a:ea typeface="华文新魏" pitchFamily="2" charset="-122"/>
              </a:rPr>
              <a:t>4</a:t>
            </a:r>
            <a:r>
              <a:rPr lang="en-US" altLang="zh-CN" sz="2800" i="1">
                <a:ea typeface="华文新魏" pitchFamily="2" charset="-122"/>
              </a:rPr>
              <a:t>=4/7</a:t>
            </a:r>
          </a:p>
          <a:p>
            <a:pPr algn="ctr"/>
            <a:r>
              <a:rPr lang="en-US" altLang="zh-CN" sz="2800" i="1">
                <a:ea typeface="华文新魏" pitchFamily="2" charset="-122"/>
              </a:rPr>
              <a:t>r</a:t>
            </a:r>
            <a:r>
              <a:rPr lang="en-US" altLang="zh-CN" sz="2800" i="1" baseline="-25000">
                <a:ea typeface="华文新魏" pitchFamily="2" charset="-122"/>
              </a:rPr>
              <a:t>5</a:t>
            </a:r>
            <a:r>
              <a:rPr lang="en-US" altLang="zh-CN" sz="2800" i="1">
                <a:ea typeface="华文新魏" pitchFamily="2" charset="-122"/>
              </a:rPr>
              <a:t>=5/7</a:t>
            </a:r>
          </a:p>
          <a:p>
            <a:pPr algn="ctr"/>
            <a:r>
              <a:rPr lang="en-US" altLang="zh-CN" sz="2800" i="1">
                <a:ea typeface="华文新魏" pitchFamily="2" charset="-122"/>
              </a:rPr>
              <a:t>r</a:t>
            </a:r>
            <a:r>
              <a:rPr lang="en-US" altLang="zh-CN" sz="2800" i="1" baseline="-25000">
                <a:ea typeface="华文新魏" pitchFamily="2" charset="-122"/>
              </a:rPr>
              <a:t>6</a:t>
            </a:r>
            <a:r>
              <a:rPr lang="en-US" altLang="zh-CN" sz="2800" i="1">
                <a:ea typeface="华文新魏" pitchFamily="2" charset="-122"/>
              </a:rPr>
              <a:t>=6/7</a:t>
            </a:r>
          </a:p>
          <a:p>
            <a:pPr algn="ctr"/>
            <a:r>
              <a:rPr lang="en-US" altLang="zh-CN" sz="2800" i="1">
                <a:ea typeface="华文新魏" pitchFamily="2" charset="-122"/>
              </a:rPr>
              <a:t>r</a:t>
            </a:r>
            <a:r>
              <a:rPr lang="en-US" altLang="zh-CN" sz="2800" i="1" baseline="-25000">
                <a:ea typeface="华文新魏" pitchFamily="2" charset="-122"/>
              </a:rPr>
              <a:t>7</a:t>
            </a:r>
            <a:r>
              <a:rPr lang="en-US" altLang="zh-CN" sz="2800" i="1">
                <a:ea typeface="华文新魏" pitchFamily="2" charset="-122"/>
              </a:rPr>
              <a:t>=1</a:t>
            </a:r>
          </a:p>
        </p:txBody>
      </p:sp>
      <p:sp>
        <p:nvSpPr>
          <p:cNvPr id="634884" name="Text Box 4"/>
          <p:cNvSpPr txBox="1">
            <a:spLocks noChangeArrowheads="1"/>
          </p:cNvSpPr>
          <p:nvPr/>
        </p:nvSpPr>
        <p:spPr bwMode="auto">
          <a:xfrm>
            <a:off x="2563813" y="1905000"/>
            <a:ext cx="1169987" cy="3995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3200" i="1">
                <a:ea typeface="华文新魏" pitchFamily="2" charset="-122"/>
              </a:rPr>
              <a:t>   </a:t>
            </a:r>
            <a:r>
              <a:rPr lang="en-US" altLang="zh-CN" sz="2800" b="1" i="1">
                <a:solidFill>
                  <a:srgbClr val="CC0000"/>
                </a:solidFill>
                <a:ea typeface="华文新魏" pitchFamily="2" charset="-122"/>
              </a:rPr>
              <a:t>n</a:t>
            </a:r>
            <a:r>
              <a:rPr lang="en-US" altLang="zh-CN" sz="2800" b="1" i="1" baseline="-25000">
                <a:solidFill>
                  <a:srgbClr val="CC0000"/>
                </a:solidFill>
                <a:ea typeface="华文新魏" pitchFamily="2" charset="-122"/>
              </a:rPr>
              <a:t>k      </a:t>
            </a:r>
          </a:p>
          <a:p>
            <a:pPr algn="ctr"/>
            <a:r>
              <a:rPr lang="en-US" altLang="zh-CN" sz="2800" i="1">
                <a:ea typeface="华文新魏" pitchFamily="2" charset="-122"/>
              </a:rPr>
              <a:t>790</a:t>
            </a:r>
            <a:endParaRPr lang="en-US" altLang="zh-CN" sz="2800" baseline="-25000">
              <a:ea typeface="华文新魏" pitchFamily="2" charset="-122"/>
            </a:endParaRPr>
          </a:p>
          <a:p>
            <a:pPr algn="ctr"/>
            <a:r>
              <a:rPr lang="en-US" altLang="zh-CN" sz="2800" i="1">
                <a:ea typeface="华文新魏" pitchFamily="2" charset="-122"/>
              </a:rPr>
              <a:t>1023</a:t>
            </a:r>
            <a:endParaRPr lang="en-US" altLang="zh-CN" sz="2800" baseline="-25000">
              <a:ea typeface="华文新魏" pitchFamily="2" charset="-122"/>
            </a:endParaRPr>
          </a:p>
          <a:p>
            <a:pPr algn="ctr"/>
            <a:r>
              <a:rPr lang="en-US" altLang="zh-CN" sz="2800" i="1">
                <a:ea typeface="华文新魏" pitchFamily="2" charset="-122"/>
              </a:rPr>
              <a:t>850</a:t>
            </a:r>
            <a:endParaRPr lang="en-US" altLang="zh-CN" sz="2800">
              <a:ea typeface="华文新魏" pitchFamily="2" charset="-122"/>
            </a:endParaRPr>
          </a:p>
          <a:p>
            <a:pPr algn="ctr"/>
            <a:r>
              <a:rPr lang="en-US" altLang="zh-CN" sz="2800" i="1">
                <a:ea typeface="华文新魏" pitchFamily="2" charset="-122"/>
              </a:rPr>
              <a:t>656</a:t>
            </a:r>
            <a:endParaRPr lang="en-US" altLang="zh-CN" sz="2800">
              <a:ea typeface="华文新魏" pitchFamily="2" charset="-122"/>
            </a:endParaRPr>
          </a:p>
          <a:p>
            <a:pPr algn="ctr"/>
            <a:r>
              <a:rPr lang="en-US" altLang="zh-CN" sz="2800" i="1">
                <a:ea typeface="华文新魏" pitchFamily="2" charset="-122"/>
              </a:rPr>
              <a:t>329</a:t>
            </a:r>
            <a:endParaRPr lang="en-US" altLang="zh-CN" sz="2800">
              <a:ea typeface="华文新魏" pitchFamily="2" charset="-122"/>
            </a:endParaRPr>
          </a:p>
          <a:p>
            <a:pPr algn="ctr"/>
            <a:r>
              <a:rPr lang="en-US" altLang="zh-CN" sz="2800" i="1">
                <a:ea typeface="华文新魏" pitchFamily="2" charset="-122"/>
              </a:rPr>
              <a:t>245</a:t>
            </a:r>
            <a:endParaRPr lang="en-US" altLang="zh-CN" sz="2800">
              <a:ea typeface="华文新魏" pitchFamily="2" charset="-122"/>
            </a:endParaRPr>
          </a:p>
          <a:p>
            <a:pPr algn="ctr"/>
            <a:r>
              <a:rPr lang="en-US" altLang="zh-CN" sz="2800" i="1">
                <a:ea typeface="华文新魏" pitchFamily="2" charset="-122"/>
              </a:rPr>
              <a:t>122</a:t>
            </a:r>
            <a:endParaRPr lang="en-US" altLang="zh-CN" sz="2800">
              <a:ea typeface="华文新魏" pitchFamily="2" charset="-122"/>
            </a:endParaRPr>
          </a:p>
          <a:p>
            <a:pPr algn="ctr"/>
            <a:r>
              <a:rPr lang="en-US" altLang="zh-CN" sz="2800" i="1">
                <a:ea typeface="华文新魏" pitchFamily="2" charset="-122"/>
              </a:rPr>
              <a:t>81</a:t>
            </a:r>
            <a:endParaRPr lang="en-US" altLang="zh-CN" sz="2800">
              <a:ea typeface="华文新魏" pitchFamily="2" charset="-122"/>
            </a:endParaRPr>
          </a:p>
        </p:txBody>
      </p:sp>
      <p:sp>
        <p:nvSpPr>
          <p:cNvPr id="634885" name="Text Box 5"/>
          <p:cNvSpPr txBox="1">
            <a:spLocks noChangeArrowheads="1"/>
          </p:cNvSpPr>
          <p:nvPr/>
        </p:nvSpPr>
        <p:spPr bwMode="auto">
          <a:xfrm>
            <a:off x="3576638" y="1952625"/>
            <a:ext cx="919162" cy="3935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800" b="1" i="1">
                <a:solidFill>
                  <a:srgbClr val="CC0000"/>
                </a:solidFill>
                <a:ea typeface="华文新魏" pitchFamily="2" charset="-122"/>
              </a:rPr>
              <a:t>p(r</a:t>
            </a:r>
            <a:r>
              <a:rPr lang="en-US" altLang="zh-CN" sz="2800" b="1" i="1" baseline="-25000">
                <a:solidFill>
                  <a:srgbClr val="CC0000"/>
                </a:solidFill>
                <a:ea typeface="华文新魏" pitchFamily="2" charset="-122"/>
              </a:rPr>
              <a:t>k</a:t>
            </a:r>
            <a:r>
              <a:rPr lang="en-US" altLang="zh-CN" sz="2800" b="1" i="1">
                <a:solidFill>
                  <a:srgbClr val="CC0000"/>
                </a:solidFill>
                <a:ea typeface="华文新魏" pitchFamily="2" charset="-122"/>
              </a:rPr>
              <a:t>)</a:t>
            </a:r>
            <a:r>
              <a:rPr lang="en-US" altLang="zh-CN" sz="2800" b="1" i="1" baseline="-25000">
                <a:solidFill>
                  <a:srgbClr val="CC0000"/>
                </a:solidFill>
                <a:ea typeface="华文新魏" pitchFamily="2" charset="-122"/>
              </a:rPr>
              <a:t> </a:t>
            </a:r>
          </a:p>
          <a:p>
            <a:pPr algn="ctr"/>
            <a:r>
              <a:rPr lang="en-US" altLang="zh-CN" sz="2800" i="1">
                <a:ea typeface="华文新魏" pitchFamily="2" charset="-122"/>
              </a:rPr>
              <a:t>0.19</a:t>
            </a:r>
            <a:endParaRPr lang="en-US" altLang="zh-CN" sz="2800" baseline="-25000">
              <a:ea typeface="华文新魏" pitchFamily="2" charset="-122"/>
            </a:endParaRPr>
          </a:p>
          <a:p>
            <a:pPr algn="ctr"/>
            <a:r>
              <a:rPr lang="en-US" altLang="zh-CN" sz="2800" i="1">
                <a:ea typeface="华文新魏" pitchFamily="2" charset="-122"/>
              </a:rPr>
              <a:t>0.25</a:t>
            </a:r>
            <a:endParaRPr lang="en-US" altLang="zh-CN" sz="2800" baseline="-25000">
              <a:ea typeface="华文新魏" pitchFamily="2" charset="-122"/>
            </a:endParaRPr>
          </a:p>
          <a:p>
            <a:pPr algn="ctr"/>
            <a:r>
              <a:rPr lang="en-US" altLang="zh-CN" sz="2800" i="1">
                <a:ea typeface="华文新魏" pitchFamily="2" charset="-122"/>
              </a:rPr>
              <a:t>0.21</a:t>
            </a:r>
            <a:endParaRPr lang="en-US" altLang="zh-CN" sz="2800">
              <a:ea typeface="华文新魏" pitchFamily="2" charset="-122"/>
            </a:endParaRPr>
          </a:p>
          <a:p>
            <a:pPr algn="ctr"/>
            <a:r>
              <a:rPr lang="en-US" altLang="zh-CN" sz="2800" i="1">
                <a:ea typeface="华文新魏" pitchFamily="2" charset="-122"/>
              </a:rPr>
              <a:t>0.16</a:t>
            </a:r>
            <a:endParaRPr lang="en-US" altLang="zh-CN" sz="2800">
              <a:ea typeface="华文新魏" pitchFamily="2" charset="-122"/>
            </a:endParaRPr>
          </a:p>
          <a:p>
            <a:pPr algn="ctr"/>
            <a:r>
              <a:rPr lang="en-US" altLang="zh-CN" sz="2800" i="1">
                <a:ea typeface="华文新魏" pitchFamily="2" charset="-122"/>
              </a:rPr>
              <a:t>0.08</a:t>
            </a:r>
            <a:endParaRPr lang="en-US" altLang="zh-CN" sz="2800">
              <a:ea typeface="华文新魏" pitchFamily="2" charset="-122"/>
            </a:endParaRPr>
          </a:p>
          <a:p>
            <a:pPr algn="ctr"/>
            <a:r>
              <a:rPr lang="en-US" altLang="zh-CN" sz="2800" i="1">
                <a:ea typeface="华文新魏" pitchFamily="2" charset="-122"/>
              </a:rPr>
              <a:t>0.06</a:t>
            </a:r>
            <a:endParaRPr lang="en-US" altLang="zh-CN" sz="2800">
              <a:ea typeface="华文新魏" pitchFamily="2" charset="-122"/>
            </a:endParaRPr>
          </a:p>
          <a:p>
            <a:pPr algn="ctr"/>
            <a:r>
              <a:rPr lang="en-US" altLang="zh-CN" sz="2800" i="1">
                <a:ea typeface="华文新魏" pitchFamily="2" charset="-122"/>
              </a:rPr>
              <a:t>0.03</a:t>
            </a:r>
            <a:endParaRPr lang="en-US" altLang="zh-CN" sz="2800">
              <a:ea typeface="华文新魏" pitchFamily="2" charset="-122"/>
            </a:endParaRPr>
          </a:p>
          <a:p>
            <a:pPr algn="ctr"/>
            <a:r>
              <a:rPr lang="en-US" altLang="zh-CN" sz="2800" i="1">
                <a:ea typeface="华文新魏" pitchFamily="2" charset="-122"/>
              </a:rPr>
              <a:t>0.02</a:t>
            </a:r>
            <a:endParaRPr lang="en-US" altLang="zh-CN" sz="2800">
              <a:ea typeface="华文新魏" pitchFamily="2" charset="-122"/>
            </a:endParaRPr>
          </a:p>
        </p:txBody>
      </p:sp>
      <p:sp>
        <p:nvSpPr>
          <p:cNvPr id="634886" name="Oval 6"/>
          <p:cNvSpPr>
            <a:spLocks noChangeArrowheads="1"/>
          </p:cNvSpPr>
          <p:nvPr/>
        </p:nvSpPr>
        <p:spPr bwMode="auto">
          <a:xfrm>
            <a:off x="381000" y="457200"/>
            <a:ext cx="762000" cy="685800"/>
          </a:xfrm>
          <a:prstGeom prst="ellipse">
            <a:avLst/>
          </a:prstGeom>
          <a:solidFill>
            <a:srgbClr val="00FFFF">
              <a:alpha val="50000"/>
            </a:srgbClr>
          </a:solidFill>
          <a:ln w="12700">
            <a:solidFill>
              <a:srgbClr val="00CC00"/>
            </a:solidFill>
            <a:prstDash val="sysDot"/>
            <a:round/>
            <a:headEnd type="none" w="sm" len="sm"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b="1">
                <a:solidFill>
                  <a:srgbClr val="00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55FFFF"/>
                    </a:outerShdw>
                  </a:cont>
                  <a:cont type="tree" name="">
                    <a:effect ref="fillLine"/>
                    <a:outerShdw dist="38100" dir="2700000" algn="tl">
                      <a:srgbClr val="009999"/>
                    </a:outerShdw>
                  </a:cont>
                  <a:effect ref="fillLine"/>
                </a:effectDag>
                <a:latin typeface="楷体_GB2312" pitchFamily="49" charset="-122"/>
                <a:ea typeface="楷体_GB2312" pitchFamily="49" charset="-122"/>
              </a:rPr>
              <a:t>例</a:t>
            </a:r>
          </a:p>
        </p:txBody>
      </p:sp>
    </p:spTree>
    <p:extLst>
      <p:ext uri="{BB962C8B-B14F-4D97-AF65-F5344CB8AC3E}">
        <p14:creationId xmlns:p14="http://schemas.microsoft.com/office/powerpoint/2010/main" val="324015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348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348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348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348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882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930" name="Rectangle 2"/>
          <p:cNvSpPr>
            <a:spLocks noGrp="1" noChangeArrowheads="1"/>
          </p:cNvSpPr>
          <p:nvPr>
            <p:ph type="title"/>
          </p:nvPr>
        </p:nvSpPr>
        <p:spPr>
          <a:xfrm>
            <a:off x="1579563" y="457200"/>
            <a:ext cx="7564437" cy="1143000"/>
          </a:xfrm>
        </p:spPr>
        <p:txBody>
          <a:bodyPr/>
          <a:lstStyle/>
          <a:p>
            <a:r>
              <a:rPr lang="en-US" altLang="zh-CN" b="1" i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1. </a:t>
            </a:r>
            <a:r>
              <a:rPr lang="zh-CN" altLang="en-US" b="1" i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由（</a:t>
            </a:r>
            <a:r>
              <a:rPr lang="en-US" altLang="zh-CN" b="1" i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2-2</a:t>
            </a:r>
            <a:r>
              <a:rPr lang="zh-CN" altLang="en-US" b="1" i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）式计算</a:t>
            </a:r>
            <a:r>
              <a:rPr lang="en-US" altLang="zh-CN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s</a:t>
            </a:r>
            <a:r>
              <a:rPr lang="en-US" altLang="zh-CN" b="1" baseline="-250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k</a:t>
            </a:r>
            <a:r>
              <a:rPr lang="zh-CN" altLang="en-US" b="1" i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。</a:t>
            </a:r>
            <a:endParaRPr lang="zh-CN" altLang="en-US" b="1" i="1">
              <a:solidFill>
                <a:srgbClr val="000000"/>
              </a:solidFill>
              <a:latin typeface="华文新魏" pitchFamily="2" charset="-122"/>
              <a:ea typeface="华文新魏" pitchFamily="2" charset="-122"/>
              <a:hlinkClick r:id="" action="ppaction://noaction"/>
            </a:endParaRPr>
          </a:p>
        </p:txBody>
      </p:sp>
      <p:sp>
        <p:nvSpPr>
          <p:cNvPr id="636931" name="Text Box 3"/>
          <p:cNvSpPr txBox="1">
            <a:spLocks noChangeArrowheads="1"/>
          </p:cNvSpPr>
          <p:nvPr/>
        </p:nvSpPr>
        <p:spPr bwMode="auto">
          <a:xfrm>
            <a:off x="1489075" y="1952625"/>
            <a:ext cx="1136650" cy="3935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800" b="1" i="1">
                <a:solidFill>
                  <a:srgbClr val="CC0000"/>
                </a:solidFill>
                <a:ea typeface="华文新魏" pitchFamily="2" charset="-122"/>
              </a:rPr>
              <a:t>r</a:t>
            </a:r>
            <a:r>
              <a:rPr lang="en-US" altLang="zh-CN" sz="2800" b="1" i="1" baseline="-25000">
                <a:solidFill>
                  <a:srgbClr val="CC0000"/>
                </a:solidFill>
                <a:ea typeface="华文新魏" pitchFamily="2" charset="-122"/>
              </a:rPr>
              <a:t>k</a:t>
            </a:r>
          </a:p>
          <a:p>
            <a:pPr algn="ctr"/>
            <a:r>
              <a:rPr lang="en-US" altLang="zh-CN" sz="2800" i="1">
                <a:ea typeface="华文新魏" pitchFamily="2" charset="-122"/>
              </a:rPr>
              <a:t>r</a:t>
            </a:r>
            <a:r>
              <a:rPr lang="en-US" altLang="zh-CN" sz="2800" i="1" baseline="-25000">
                <a:ea typeface="华文新魏" pitchFamily="2" charset="-122"/>
              </a:rPr>
              <a:t>0</a:t>
            </a:r>
            <a:r>
              <a:rPr lang="en-US" altLang="zh-CN" sz="2800" i="1">
                <a:ea typeface="华文新魏" pitchFamily="2" charset="-122"/>
              </a:rPr>
              <a:t>=0</a:t>
            </a:r>
            <a:endParaRPr lang="en-US" altLang="zh-CN" sz="2800" i="1" baseline="-25000">
              <a:ea typeface="华文新魏" pitchFamily="2" charset="-122"/>
            </a:endParaRPr>
          </a:p>
          <a:p>
            <a:pPr algn="ctr"/>
            <a:r>
              <a:rPr lang="en-US" altLang="zh-CN" sz="2800" i="1">
                <a:ea typeface="华文新魏" pitchFamily="2" charset="-122"/>
              </a:rPr>
              <a:t>r</a:t>
            </a:r>
            <a:r>
              <a:rPr lang="en-US" altLang="zh-CN" sz="2800" i="1" baseline="-25000">
                <a:ea typeface="华文新魏" pitchFamily="2" charset="-122"/>
              </a:rPr>
              <a:t>1</a:t>
            </a:r>
            <a:r>
              <a:rPr lang="en-US" altLang="zh-CN" sz="2800" i="1">
                <a:ea typeface="华文新魏" pitchFamily="2" charset="-122"/>
              </a:rPr>
              <a:t>=1/7</a:t>
            </a:r>
            <a:endParaRPr lang="en-US" altLang="zh-CN" sz="2800" i="1" baseline="-25000">
              <a:ea typeface="华文新魏" pitchFamily="2" charset="-122"/>
            </a:endParaRPr>
          </a:p>
          <a:p>
            <a:pPr algn="ctr"/>
            <a:r>
              <a:rPr lang="en-US" altLang="zh-CN" sz="2800" i="1">
                <a:ea typeface="华文新魏" pitchFamily="2" charset="-122"/>
              </a:rPr>
              <a:t>r</a:t>
            </a:r>
            <a:r>
              <a:rPr lang="en-US" altLang="zh-CN" sz="2800" i="1" baseline="-25000">
                <a:ea typeface="华文新魏" pitchFamily="2" charset="-122"/>
              </a:rPr>
              <a:t>2</a:t>
            </a:r>
            <a:r>
              <a:rPr lang="en-US" altLang="zh-CN" sz="2800" i="1">
                <a:ea typeface="华文新魏" pitchFamily="2" charset="-122"/>
              </a:rPr>
              <a:t>=2/7</a:t>
            </a:r>
          </a:p>
          <a:p>
            <a:pPr algn="ctr"/>
            <a:r>
              <a:rPr lang="en-US" altLang="zh-CN" sz="2800" i="1">
                <a:ea typeface="华文新魏" pitchFamily="2" charset="-122"/>
              </a:rPr>
              <a:t>r</a:t>
            </a:r>
            <a:r>
              <a:rPr lang="en-US" altLang="zh-CN" sz="2800" i="1" baseline="-25000">
                <a:ea typeface="华文新魏" pitchFamily="2" charset="-122"/>
              </a:rPr>
              <a:t>3</a:t>
            </a:r>
            <a:r>
              <a:rPr lang="en-US" altLang="zh-CN" sz="2800" i="1">
                <a:ea typeface="华文新魏" pitchFamily="2" charset="-122"/>
              </a:rPr>
              <a:t>=3/7</a:t>
            </a:r>
          </a:p>
          <a:p>
            <a:pPr algn="ctr"/>
            <a:r>
              <a:rPr lang="en-US" altLang="zh-CN" sz="2800" i="1">
                <a:ea typeface="华文新魏" pitchFamily="2" charset="-122"/>
              </a:rPr>
              <a:t>r</a:t>
            </a:r>
            <a:r>
              <a:rPr lang="en-US" altLang="zh-CN" sz="2800" i="1" baseline="-25000">
                <a:ea typeface="华文新魏" pitchFamily="2" charset="-122"/>
              </a:rPr>
              <a:t>4</a:t>
            </a:r>
            <a:r>
              <a:rPr lang="en-US" altLang="zh-CN" sz="2800" i="1">
                <a:ea typeface="华文新魏" pitchFamily="2" charset="-122"/>
              </a:rPr>
              <a:t>=4/7</a:t>
            </a:r>
          </a:p>
          <a:p>
            <a:pPr algn="ctr"/>
            <a:r>
              <a:rPr lang="en-US" altLang="zh-CN" sz="2800" i="1">
                <a:ea typeface="华文新魏" pitchFamily="2" charset="-122"/>
              </a:rPr>
              <a:t>r</a:t>
            </a:r>
            <a:r>
              <a:rPr lang="en-US" altLang="zh-CN" sz="2800" i="1" baseline="-25000">
                <a:ea typeface="华文新魏" pitchFamily="2" charset="-122"/>
              </a:rPr>
              <a:t>5</a:t>
            </a:r>
            <a:r>
              <a:rPr lang="en-US" altLang="zh-CN" sz="2800" i="1">
                <a:ea typeface="华文新魏" pitchFamily="2" charset="-122"/>
              </a:rPr>
              <a:t>=5/7</a:t>
            </a:r>
          </a:p>
          <a:p>
            <a:pPr algn="ctr"/>
            <a:r>
              <a:rPr lang="en-US" altLang="zh-CN" sz="2800" i="1">
                <a:ea typeface="华文新魏" pitchFamily="2" charset="-122"/>
              </a:rPr>
              <a:t>r</a:t>
            </a:r>
            <a:r>
              <a:rPr lang="en-US" altLang="zh-CN" sz="2800" i="1" baseline="-25000">
                <a:ea typeface="华文新魏" pitchFamily="2" charset="-122"/>
              </a:rPr>
              <a:t>6</a:t>
            </a:r>
            <a:r>
              <a:rPr lang="en-US" altLang="zh-CN" sz="2800" i="1">
                <a:ea typeface="华文新魏" pitchFamily="2" charset="-122"/>
              </a:rPr>
              <a:t>=6/7</a:t>
            </a:r>
          </a:p>
          <a:p>
            <a:pPr algn="ctr"/>
            <a:r>
              <a:rPr lang="en-US" altLang="zh-CN" sz="2800" i="1">
                <a:ea typeface="华文新魏" pitchFamily="2" charset="-122"/>
              </a:rPr>
              <a:t>r</a:t>
            </a:r>
            <a:r>
              <a:rPr lang="en-US" altLang="zh-CN" sz="2800" i="1" baseline="-25000">
                <a:ea typeface="华文新魏" pitchFamily="2" charset="-122"/>
              </a:rPr>
              <a:t>7</a:t>
            </a:r>
            <a:r>
              <a:rPr lang="en-US" altLang="zh-CN" sz="2800" i="1">
                <a:ea typeface="华文新魏" pitchFamily="2" charset="-122"/>
              </a:rPr>
              <a:t>=1</a:t>
            </a:r>
          </a:p>
        </p:txBody>
      </p:sp>
      <p:sp>
        <p:nvSpPr>
          <p:cNvPr id="636932" name="Text Box 4"/>
          <p:cNvSpPr txBox="1">
            <a:spLocks noChangeArrowheads="1"/>
          </p:cNvSpPr>
          <p:nvPr/>
        </p:nvSpPr>
        <p:spPr bwMode="auto">
          <a:xfrm>
            <a:off x="2563813" y="1905000"/>
            <a:ext cx="1169987" cy="3995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3200" i="1">
                <a:ea typeface="华文新魏" pitchFamily="2" charset="-122"/>
              </a:rPr>
              <a:t>   </a:t>
            </a:r>
            <a:r>
              <a:rPr lang="en-US" altLang="zh-CN" sz="2800" b="1" i="1">
                <a:solidFill>
                  <a:srgbClr val="CC0000"/>
                </a:solidFill>
                <a:ea typeface="华文新魏" pitchFamily="2" charset="-122"/>
              </a:rPr>
              <a:t>n</a:t>
            </a:r>
            <a:r>
              <a:rPr lang="en-US" altLang="zh-CN" sz="2800" b="1" i="1" baseline="-25000">
                <a:solidFill>
                  <a:srgbClr val="CC0000"/>
                </a:solidFill>
                <a:ea typeface="华文新魏" pitchFamily="2" charset="-122"/>
              </a:rPr>
              <a:t>k      </a:t>
            </a:r>
          </a:p>
          <a:p>
            <a:pPr algn="ctr"/>
            <a:r>
              <a:rPr lang="en-US" altLang="zh-CN" sz="2800" i="1">
                <a:ea typeface="华文新魏" pitchFamily="2" charset="-122"/>
              </a:rPr>
              <a:t>790</a:t>
            </a:r>
            <a:endParaRPr lang="en-US" altLang="zh-CN" sz="2800" baseline="-25000">
              <a:ea typeface="华文新魏" pitchFamily="2" charset="-122"/>
            </a:endParaRPr>
          </a:p>
          <a:p>
            <a:pPr algn="ctr"/>
            <a:r>
              <a:rPr lang="en-US" altLang="zh-CN" sz="2800" i="1">
                <a:ea typeface="华文新魏" pitchFamily="2" charset="-122"/>
              </a:rPr>
              <a:t>1023</a:t>
            </a:r>
            <a:endParaRPr lang="en-US" altLang="zh-CN" sz="2800" baseline="-25000">
              <a:ea typeface="华文新魏" pitchFamily="2" charset="-122"/>
            </a:endParaRPr>
          </a:p>
          <a:p>
            <a:pPr algn="ctr"/>
            <a:r>
              <a:rPr lang="en-US" altLang="zh-CN" sz="2800" i="1">
                <a:ea typeface="华文新魏" pitchFamily="2" charset="-122"/>
              </a:rPr>
              <a:t>850</a:t>
            </a:r>
            <a:endParaRPr lang="en-US" altLang="zh-CN" sz="2800">
              <a:ea typeface="华文新魏" pitchFamily="2" charset="-122"/>
            </a:endParaRPr>
          </a:p>
          <a:p>
            <a:pPr algn="ctr"/>
            <a:r>
              <a:rPr lang="en-US" altLang="zh-CN" sz="2800" i="1">
                <a:ea typeface="华文新魏" pitchFamily="2" charset="-122"/>
              </a:rPr>
              <a:t>656</a:t>
            </a:r>
            <a:endParaRPr lang="en-US" altLang="zh-CN" sz="2800">
              <a:ea typeface="华文新魏" pitchFamily="2" charset="-122"/>
            </a:endParaRPr>
          </a:p>
          <a:p>
            <a:pPr algn="ctr"/>
            <a:r>
              <a:rPr lang="en-US" altLang="zh-CN" sz="2800" i="1">
                <a:ea typeface="华文新魏" pitchFamily="2" charset="-122"/>
              </a:rPr>
              <a:t>329</a:t>
            </a:r>
            <a:endParaRPr lang="en-US" altLang="zh-CN" sz="2800">
              <a:ea typeface="华文新魏" pitchFamily="2" charset="-122"/>
            </a:endParaRPr>
          </a:p>
          <a:p>
            <a:pPr algn="ctr"/>
            <a:r>
              <a:rPr lang="en-US" altLang="zh-CN" sz="2800" i="1">
                <a:ea typeface="华文新魏" pitchFamily="2" charset="-122"/>
              </a:rPr>
              <a:t>245</a:t>
            </a:r>
            <a:endParaRPr lang="en-US" altLang="zh-CN" sz="2800">
              <a:ea typeface="华文新魏" pitchFamily="2" charset="-122"/>
            </a:endParaRPr>
          </a:p>
          <a:p>
            <a:pPr algn="ctr"/>
            <a:r>
              <a:rPr lang="en-US" altLang="zh-CN" sz="2800" i="1">
                <a:ea typeface="华文新魏" pitchFamily="2" charset="-122"/>
              </a:rPr>
              <a:t>122</a:t>
            </a:r>
            <a:endParaRPr lang="en-US" altLang="zh-CN" sz="2800">
              <a:ea typeface="华文新魏" pitchFamily="2" charset="-122"/>
            </a:endParaRPr>
          </a:p>
          <a:p>
            <a:pPr algn="ctr"/>
            <a:r>
              <a:rPr lang="en-US" altLang="zh-CN" sz="2800" i="1">
                <a:ea typeface="华文新魏" pitchFamily="2" charset="-122"/>
              </a:rPr>
              <a:t>81</a:t>
            </a:r>
            <a:endParaRPr lang="en-US" altLang="zh-CN" sz="2800">
              <a:ea typeface="华文新魏" pitchFamily="2" charset="-122"/>
            </a:endParaRPr>
          </a:p>
        </p:txBody>
      </p:sp>
      <p:sp>
        <p:nvSpPr>
          <p:cNvPr id="636933" name="Text Box 5"/>
          <p:cNvSpPr txBox="1">
            <a:spLocks noChangeArrowheads="1"/>
          </p:cNvSpPr>
          <p:nvPr/>
        </p:nvSpPr>
        <p:spPr bwMode="auto">
          <a:xfrm>
            <a:off x="3576638" y="1952625"/>
            <a:ext cx="919162" cy="3935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800" b="1" i="1">
                <a:solidFill>
                  <a:srgbClr val="CC0000"/>
                </a:solidFill>
                <a:ea typeface="华文新魏" pitchFamily="2" charset="-122"/>
              </a:rPr>
              <a:t>p(r</a:t>
            </a:r>
            <a:r>
              <a:rPr lang="en-US" altLang="zh-CN" sz="2800" b="1" i="1" baseline="-25000">
                <a:solidFill>
                  <a:srgbClr val="CC0000"/>
                </a:solidFill>
                <a:ea typeface="华文新魏" pitchFamily="2" charset="-122"/>
              </a:rPr>
              <a:t>k</a:t>
            </a:r>
            <a:r>
              <a:rPr lang="en-US" altLang="zh-CN" sz="2800" b="1" i="1">
                <a:solidFill>
                  <a:srgbClr val="CC0000"/>
                </a:solidFill>
                <a:ea typeface="华文新魏" pitchFamily="2" charset="-122"/>
              </a:rPr>
              <a:t>)</a:t>
            </a:r>
            <a:r>
              <a:rPr lang="en-US" altLang="zh-CN" sz="2800" b="1" i="1" baseline="-25000">
                <a:solidFill>
                  <a:srgbClr val="CC0000"/>
                </a:solidFill>
                <a:ea typeface="华文新魏" pitchFamily="2" charset="-122"/>
              </a:rPr>
              <a:t> </a:t>
            </a:r>
          </a:p>
          <a:p>
            <a:pPr algn="ctr"/>
            <a:r>
              <a:rPr lang="en-US" altLang="zh-CN" sz="2800" i="1">
                <a:ea typeface="华文新魏" pitchFamily="2" charset="-122"/>
              </a:rPr>
              <a:t>0.19</a:t>
            </a:r>
            <a:endParaRPr lang="en-US" altLang="zh-CN" sz="2800" baseline="-25000">
              <a:ea typeface="华文新魏" pitchFamily="2" charset="-122"/>
            </a:endParaRPr>
          </a:p>
          <a:p>
            <a:pPr algn="ctr"/>
            <a:r>
              <a:rPr lang="en-US" altLang="zh-CN" sz="2800" i="1">
                <a:ea typeface="华文新魏" pitchFamily="2" charset="-122"/>
              </a:rPr>
              <a:t>0.25</a:t>
            </a:r>
            <a:endParaRPr lang="en-US" altLang="zh-CN" sz="2800" baseline="-25000">
              <a:ea typeface="华文新魏" pitchFamily="2" charset="-122"/>
            </a:endParaRPr>
          </a:p>
          <a:p>
            <a:pPr algn="ctr"/>
            <a:r>
              <a:rPr lang="en-US" altLang="zh-CN" sz="2800" i="1">
                <a:ea typeface="华文新魏" pitchFamily="2" charset="-122"/>
              </a:rPr>
              <a:t>0.21</a:t>
            </a:r>
            <a:endParaRPr lang="en-US" altLang="zh-CN" sz="2800">
              <a:ea typeface="华文新魏" pitchFamily="2" charset="-122"/>
            </a:endParaRPr>
          </a:p>
          <a:p>
            <a:pPr algn="ctr"/>
            <a:r>
              <a:rPr lang="en-US" altLang="zh-CN" sz="2800" i="1">
                <a:ea typeface="华文新魏" pitchFamily="2" charset="-122"/>
              </a:rPr>
              <a:t>0.16</a:t>
            </a:r>
            <a:endParaRPr lang="en-US" altLang="zh-CN" sz="2800">
              <a:ea typeface="华文新魏" pitchFamily="2" charset="-122"/>
            </a:endParaRPr>
          </a:p>
          <a:p>
            <a:pPr algn="ctr"/>
            <a:r>
              <a:rPr lang="en-US" altLang="zh-CN" sz="2800" i="1">
                <a:ea typeface="华文新魏" pitchFamily="2" charset="-122"/>
              </a:rPr>
              <a:t>0.08</a:t>
            </a:r>
            <a:endParaRPr lang="en-US" altLang="zh-CN" sz="2800">
              <a:ea typeface="华文新魏" pitchFamily="2" charset="-122"/>
            </a:endParaRPr>
          </a:p>
          <a:p>
            <a:pPr algn="ctr"/>
            <a:r>
              <a:rPr lang="en-US" altLang="zh-CN" sz="2800" i="1">
                <a:ea typeface="华文新魏" pitchFamily="2" charset="-122"/>
              </a:rPr>
              <a:t>0.06</a:t>
            </a:r>
            <a:endParaRPr lang="en-US" altLang="zh-CN" sz="2800">
              <a:ea typeface="华文新魏" pitchFamily="2" charset="-122"/>
            </a:endParaRPr>
          </a:p>
          <a:p>
            <a:pPr algn="ctr"/>
            <a:r>
              <a:rPr lang="en-US" altLang="zh-CN" sz="2800" i="1">
                <a:ea typeface="华文新魏" pitchFamily="2" charset="-122"/>
              </a:rPr>
              <a:t>0.03</a:t>
            </a:r>
            <a:endParaRPr lang="en-US" altLang="zh-CN" sz="2800">
              <a:ea typeface="华文新魏" pitchFamily="2" charset="-122"/>
            </a:endParaRPr>
          </a:p>
          <a:p>
            <a:pPr algn="ctr"/>
            <a:r>
              <a:rPr lang="en-US" altLang="zh-CN" sz="2800" i="1">
                <a:ea typeface="华文新魏" pitchFamily="2" charset="-122"/>
              </a:rPr>
              <a:t>0.02</a:t>
            </a:r>
            <a:endParaRPr lang="en-US" altLang="zh-CN" sz="2800">
              <a:ea typeface="华文新魏" pitchFamily="2" charset="-122"/>
            </a:endParaRPr>
          </a:p>
        </p:txBody>
      </p:sp>
      <p:sp>
        <p:nvSpPr>
          <p:cNvPr id="636934" name="Text Box 6"/>
          <p:cNvSpPr txBox="1">
            <a:spLocks noChangeArrowheads="1"/>
          </p:cNvSpPr>
          <p:nvPr/>
        </p:nvSpPr>
        <p:spPr bwMode="auto">
          <a:xfrm>
            <a:off x="4500563" y="1931988"/>
            <a:ext cx="985837" cy="3935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800" b="1" i="1">
                <a:solidFill>
                  <a:srgbClr val="CC0000"/>
                </a:solidFill>
                <a:ea typeface="华文新魏" pitchFamily="2" charset="-122"/>
              </a:rPr>
              <a:t>s</a:t>
            </a:r>
            <a:r>
              <a:rPr lang="en-US" altLang="zh-CN" sz="2800" b="1" i="1" baseline="-25000">
                <a:solidFill>
                  <a:srgbClr val="CC0000"/>
                </a:solidFill>
                <a:ea typeface="华文新魏" pitchFamily="2" charset="-122"/>
              </a:rPr>
              <a:t>k</a:t>
            </a:r>
            <a:r>
              <a:rPr lang="zh-CN" altLang="en-US" sz="2800" b="1" i="1" baseline="-25000">
                <a:solidFill>
                  <a:srgbClr val="CC0000"/>
                </a:solidFill>
                <a:ea typeface="华文新魏" pitchFamily="2" charset="-122"/>
              </a:rPr>
              <a:t>计算 </a:t>
            </a:r>
          </a:p>
          <a:p>
            <a:pPr algn="ctr"/>
            <a:r>
              <a:rPr lang="en-US" altLang="zh-CN" sz="2800" i="1">
                <a:ea typeface="华文新魏" pitchFamily="2" charset="-122"/>
              </a:rPr>
              <a:t>0.19</a:t>
            </a:r>
            <a:endParaRPr lang="en-US" altLang="zh-CN" sz="2800" baseline="-25000">
              <a:ea typeface="华文新魏" pitchFamily="2" charset="-122"/>
            </a:endParaRPr>
          </a:p>
          <a:p>
            <a:pPr algn="ctr"/>
            <a:r>
              <a:rPr lang="en-US" altLang="zh-CN" sz="2800" i="1">
                <a:ea typeface="华文新魏" pitchFamily="2" charset="-122"/>
              </a:rPr>
              <a:t>0.44</a:t>
            </a:r>
            <a:endParaRPr lang="en-US" altLang="zh-CN" sz="2800" baseline="-25000">
              <a:ea typeface="华文新魏" pitchFamily="2" charset="-122"/>
            </a:endParaRPr>
          </a:p>
          <a:p>
            <a:pPr algn="ctr"/>
            <a:r>
              <a:rPr lang="en-US" altLang="zh-CN" sz="2800" i="1">
                <a:ea typeface="华文新魏" pitchFamily="2" charset="-122"/>
              </a:rPr>
              <a:t>0.65</a:t>
            </a:r>
            <a:endParaRPr lang="en-US" altLang="zh-CN" sz="2800">
              <a:ea typeface="华文新魏" pitchFamily="2" charset="-122"/>
            </a:endParaRPr>
          </a:p>
          <a:p>
            <a:pPr algn="ctr"/>
            <a:r>
              <a:rPr lang="en-US" altLang="zh-CN" sz="2800" i="1">
                <a:ea typeface="华文新魏" pitchFamily="2" charset="-122"/>
              </a:rPr>
              <a:t>0.81</a:t>
            </a:r>
            <a:endParaRPr lang="en-US" altLang="zh-CN" sz="2800">
              <a:ea typeface="华文新魏" pitchFamily="2" charset="-122"/>
            </a:endParaRPr>
          </a:p>
          <a:p>
            <a:pPr algn="ctr"/>
            <a:r>
              <a:rPr lang="en-US" altLang="zh-CN" sz="2800" i="1">
                <a:ea typeface="华文新魏" pitchFamily="2" charset="-122"/>
              </a:rPr>
              <a:t>0.89</a:t>
            </a:r>
            <a:endParaRPr lang="en-US" altLang="zh-CN" sz="2800">
              <a:ea typeface="华文新魏" pitchFamily="2" charset="-122"/>
            </a:endParaRPr>
          </a:p>
          <a:p>
            <a:pPr algn="ctr"/>
            <a:r>
              <a:rPr lang="en-US" altLang="zh-CN" sz="2800" i="1">
                <a:ea typeface="华文新魏" pitchFamily="2" charset="-122"/>
              </a:rPr>
              <a:t>0.95</a:t>
            </a:r>
            <a:endParaRPr lang="en-US" altLang="zh-CN" sz="2800">
              <a:ea typeface="华文新魏" pitchFamily="2" charset="-122"/>
            </a:endParaRPr>
          </a:p>
          <a:p>
            <a:pPr algn="ctr"/>
            <a:r>
              <a:rPr lang="en-US" altLang="zh-CN" sz="2800" i="1">
                <a:ea typeface="华文新魏" pitchFamily="2" charset="-122"/>
              </a:rPr>
              <a:t>0.98</a:t>
            </a:r>
            <a:endParaRPr lang="en-US" altLang="zh-CN" sz="2800">
              <a:ea typeface="华文新魏" pitchFamily="2" charset="-122"/>
            </a:endParaRPr>
          </a:p>
          <a:p>
            <a:pPr algn="ctr"/>
            <a:r>
              <a:rPr lang="en-US" altLang="zh-CN" sz="2800" i="1">
                <a:ea typeface="华文新魏" pitchFamily="2" charset="-122"/>
              </a:rPr>
              <a:t>1.00</a:t>
            </a:r>
            <a:endParaRPr lang="en-US" altLang="zh-CN" sz="2800">
              <a:ea typeface="华文新魏" pitchFamily="2" charset="-122"/>
            </a:endParaRPr>
          </a:p>
        </p:txBody>
      </p:sp>
      <p:sp>
        <p:nvSpPr>
          <p:cNvPr id="636935" name="AutoShape 7"/>
          <p:cNvSpPr>
            <a:spLocks noChangeArrowheads="1"/>
          </p:cNvSpPr>
          <p:nvPr/>
        </p:nvSpPr>
        <p:spPr bwMode="auto">
          <a:xfrm rot="-10706209">
            <a:off x="5638800" y="1524000"/>
            <a:ext cx="762000" cy="1069975"/>
          </a:xfrm>
          <a:custGeom>
            <a:avLst/>
            <a:gdLst>
              <a:gd name="G0" fmla="+- 15126 0 0"/>
              <a:gd name="G1" fmla="+- 2912 0 0"/>
              <a:gd name="G2" fmla="+- 12158 0 2912"/>
              <a:gd name="G3" fmla="+- G2 0 2912"/>
              <a:gd name="G4" fmla="*/ G3 32768 32059"/>
              <a:gd name="G5" fmla="*/ G4 1 2"/>
              <a:gd name="G6" fmla="+- 21600 0 15126"/>
              <a:gd name="G7" fmla="*/ G6 2912 6079"/>
              <a:gd name="G8" fmla="+- G7 15126 0"/>
              <a:gd name="T0" fmla="*/ 15126 w 21600"/>
              <a:gd name="T1" fmla="*/ 0 h 21600"/>
              <a:gd name="T2" fmla="*/ 15126 w 21600"/>
              <a:gd name="T3" fmla="*/ 12158 h 21600"/>
              <a:gd name="T4" fmla="*/ 3237 w 21600"/>
              <a:gd name="T5" fmla="*/ 21600 h 21600"/>
              <a:gd name="T6" fmla="*/ 21600 w 21600"/>
              <a:gd name="T7" fmla="*/ 6079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G1 h 21600"/>
              <a:gd name="T14" fmla="*/ G8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close/>
              </a:path>
            </a:pathLst>
          </a:custGeom>
          <a:solidFill>
            <a:srgbClr val="00FF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6936" name="Oval 8"/>
          <p:cNvSpPr>
            <a:spLocks noChangeArrowheads="1"/>
          </p:cNvSpPr>
          <p:nvPr/>
        </p:nvSpPr>
        <p:spPr bwMode="auto">
          <a:xfrm>
            <a:off x="381000" y="457200"/>
            <a:ext cx="762000" cy="685800"/>
          </a:xfrm>
          <a:prstGeom prst="ellipse">
            <a:avLst/>
          </a:prstGeom>
          <a:solidFill>
            <a:srgbClr val="00FFFF">
              <a:alpha val="50000"/>
            </a:srgbClr>
          </a:solidFill>
          <a:ln w="12700">
            <a:solidFill>
              <a:srgbClr val="00CC00"/>
            </a:solidFill>
            <a:prstDash val="sysDot"/>
            <a:round/>
            <a:headEnd type="none" w="sm" len="sm"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b="1">
                <a:solidFill>
                  <a:srgbClr val="00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55FFFF"/>
                    </a:outerShdw>
                  </a:cont>
                  <a:cont type="tree" name="">
                    <a:effect ref="fillLine"/>
                    <a:outerShdw dist="38100" dir="2700000" algn="tl">
                      <a:srgbClr val="009999"/>
                    </a:outerShdw>
                  </a:cont>
                  <a:effect ref="fillLine"/>
                </a:effectDag>
                <a:latin typeface="楷体_GB2312" pitchFamily="49" charset="-122"/>
                <a:ea typeface="楷体_GB2312" pitchFamily="49" charset="-122"/>
              </a:rPr>
              <a:t>例</a:t>
            </a:r>
          </a:p>
        </p:txBody>
      </p:sp>
    </p:spTree>
    <p:extLst>
      <p:ext uri="{BB962C8B-B14F-4D97-AF65-F5344CB8AC3E}">
        <p14:creationId xmlns:p14="http://schemas.microsoft.com/office/powerpoint/2010/main" val="1790772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369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369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369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369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8" presetClass="entr" presetSubtype="12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4" dur="500"/>
                                        <p:tgtEl>
                                          <p:spTgt spid="636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6" presetID="2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636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6930" grpId="0" autoUpdateAnimBg="0"/>
      <p:bldP spid="636934" grpId="0" autoUpdateAnimBg="0"/>
      <p:bldP spid="63693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978" name="Text Box 2"/>
          <p:cNvSpPr txBox="1">
            <a:spLocks noChangeArrowheads="1"/>
          </p:cNvSpPr>
          <p:nvPr/>
        </p:nvSpPr>
        <p:spPr bwMode="auto">
          <a:xfrm>
            <a:off x="1489075" y="1952625"/>
            <a:ext cx="1136650" cy="3935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800" b="1" i="1">
                <a:solidFill>
                  <a:srgbClr val="CC0000"/>
                </a:solidFill>
                <a:ea typeface="华文新魏" pitchFamily="2" charset="-122"/>
              </a:rPr>
              <a:t>r</a:t>
            </a:r>
            <a:r>
              <a:rPr lang="en-US" altLang="zh-CN" sz="2800" b="1" i="1" baseline="-25000">
                <a:solidFill>
                  <a:srgbClr val="CC0000"/>
                </a:solidFill>
                <a:ea typeface="华文新魏" pitchFamily="2" charset="-122"/>
              </a:rPr>
              <a:t>k</a:t>
            </a:r>
          </a:p>
          <a:p>
            <a:pPr algn="ctr"/>
            <a:r>
              <a:rPr lang="en-US" altLang="zh-CN" sz="2800" i="1">
                <a:ea typeface="华文新魏" pitchFamily="2" charset="-122"/>
              </a:rPr>
              <a:t>r</a:t>
            </a:r>
            <a:r>
              <a:rPr lang="en-US" altLang="zh-CN" sz="2800" i="1" baseline="-25000">
                <a:ea typeface="华文新魏" pitchFamily="2" charset="-122"/>
              </a:rPr>
              <a:t>0</a:t>
            </a:r>
            <a:r>
              <a:rPr lang="en-US" altLang="zh-CN" sz="2800" i="1">
                <a:ea typeface="华文新魏" pitchFamily="2" charset="-122"/>
              </a:rPr>
              <a:t>=0</a:t>
            </a:r>
            <a:endParaRPr lang="en-US" altLang="zh-CN" sz="2800" i="1" baseline="-25000">
              <a:ea typeface="华文新魏" pitchFamily="2" charset="-122"/>
            </a:endParaRPr>
          </a:p>
          <a:p>
            <a:pPr algn="ctr"/>
            <a:r>
              <a:rPr lang="en-US" altLang="zh-CN" sz="2800" i="1">
                <a:ea typeface="华文新魏" pitchFamily="2" charset="-122"/>
              </a:rPr>
              <a:t>r</a:t>
            </a:r>
            <a:r>
              <a:rPr lang="en-US" altLang="zh-CN" sz="2800" i="1" baseline="-25000">
                <a:ea typeface="华文新魏" pitchFamily="2" charset="-122"/>
              </a:rPr>
              <a:t>1</a:t>
            </a:r>
            <a:r>
              <a:rPr lang="en-US" altLang="zh-CN" sz="2800" i="1">
                <a:ea typeface="华文新魏" pitchFamily="2" charset="-122"/>
              </a:rPr>
              <a:t>=1/7</a:t>
            </a:r>
            <a:endParaRPr lang="en-US" altLang="zh-CN" sz="2800" i="1" baseline="-25000">
              <a:ea typeface="华文新魏" pitchFamily="2" charset="-122"/>
            </a:endParaRPr>
          </a:p>
          <a:p>
            <a:pPr algn="ctr"/>
            <a:r>
              <a:rPr lang="en-US" altLang="zh-CN" sz="2800" i="1">
                <a:ea typeface="华文新魏" pitchFamily="2" charset="-122"/>
              </a:rPr>
              <a:t>r</a:t>
            </a:r>
            <a:r>
              <a:rPr lang="en-US" altLang="zh-CN" sz="2800" i="1" baseline="-25000">
                <a:ea typeface="华文新魏" pitchFamily="2" charset="-122"/>
              </a:rPr>
              <a:t>2</a:t>
            </a:r>
            <a:r>
              <a:rPr lang="en-US" altLang="zh-CN" sz="2800" i="1">
                <a:ea typeface="华文新魏" pitchFamily="2" charset="-122"/>
              </a:rPr>
              <a:t>=2/7</a:t>
            </a:r>
          </a:p>
          <a:p>
            <a:pPr algn="ctr"/>
            <a:r>
              <a:rPr lang="en-US" altLang="zh-CN" sz="2800" i="1">
                <a:ea typeface="华文新魏" pitchFamily="2" charset="-122"/>
              </a:rPr>
              <a:t>r</a:t>
            </a:r>
            <a:r>
              <a:rPr lang="en-US" altLang="zh-CN" sz="2800" i="1" baseline="-25000">
                <a:ea typeface="华文新魏" pitchFamily="2" charset="-122"/>
              </a:rPr>
              <a:t>3</a:t>
            </a:r>
            <a:r>
              <a:rPr lang="en-US" altLang="zh-CN" sz="2800" i="1">
                <a:ea typeface="华文新魏" pitchFamily="2" charset="-122"/>
              </a:rPr>
              <a:t>=3/7</a:t>
            </a:r>
          </a:p>
          <a:p>
            <a:pPr algn="ctr"/>
            <a:r>
              <a:rPr lang="en-US" altLang="zh-CN" sz="2800" i="1">
                <a:ea typeface="华文新魏" pitchFamily="2" charset="-122"/>
              </a:rPr>
              <a:t>r</a:t>
            </a:r>
            <a:r>
              <a:rPr lang="en-US" altLang="zh-CN" sz="2800" i="1" baseline="-25000">
                <a:ea typeface="华文新魏" pitchFamily="2" charset="-122"/>
              </a:rPr>
              <a:t>4</a:t>
            </a:r>
            <a:r>
              <a:rPr lang="en-US" altLang="zh-CN" sz="2800" i="1">
                <a:ea typeface="华文新魏" pitchFamily="2" charset="-122"/>
              </a:rPr>
              <a:t>=4/7</a:t>
            </a:r>
          </a:p>
          <a:p>
            <a:pPr algn="ctr"/>
            <a:r>
              <a:rPr lang="en-US" altLang="zh-CN" sz="2800" i="1">
                <a:ea typeface="华文新魏" pitchFamily="2" charset="-122"/>
              </a:rPr>
              <a:t>r</a:t>
            </a:r>
            <a:r>
              <a:rPr lang="en-US" altLang="zh-CN" sz="2800" i="1" baseline="-25000">
                <a:ea typeface="华文新魏" pitchFamily="2" charset="-122"/>
              </a:rPr>
              <a:t>5</a:t>
            </a:r>
            <a:r>
              <a:rPr lang="en-US" altLang="zh-CN" sz="2800" i="1">
                <a:ea typeface="华文新魏" pitchFamily="2" charset="-122"/>
              </a:rPr>
              <a:t>=5/7</a:t>
            </a:r>
          </a:p>
          <a:p>
            <a:pPr algn="ctr"/>
            <a:r>
              <a:rPr lang="en-US" altLang="zh-CN" sz="2800" i="1">
                <a:ea typeface="华文新魏" pitchFamily="2" charset="-122"/>
              </a:rPr>
              <a:t>r</a:t>
            </a:r>
            <a:r>
              <a:rPr lang="en-US" altLang="zh-CN" sz="2800" i="1" baseline="-25000">
                <a:ea typeface="华文新魏" pitchFamily="2" charset="-122"/>
              </a:rPr>
              <a:t>6</a:t>
            </a:r>
            <a:r>
              <a:rPr lang="en-US" altLang="zh-CN" sz="2800" i="1">
                <a:ea typeface="华文新魏" pitchFamily="2" charset="-122"/>
              </a:rPr>
              <a:t>=6/7</a:t>
            </a:r>
          </a:p>
          <a:p>
            <a:pPr algn="ctr"/>
            <a:r>
              <a:rPr lang="en-US" altLang="zh-CN" sz="2800" i="1">
                <a:ea typeface="华文新魏" pitchFamily="2" charset="-122"/>
              </a:rPr>
              <a:t>r</a:t>
            </a:r>
            <a:r>
              <a:rPr lang="en-US" altLang="zh-CN" sz="2800" i="1" baseline="-25000">
                <a:ea typeface="华文新魏" pitchFamily="2" charset="-122"/>
              </a:rPr>
              <a:t>7</a:t>
            </a:r>
            <a:r>
              <a:rPr lang="en-US" altLang="zh-CN" sz="2800" i="1">
                <a:ea typeface="华文新魏" pitchFamily="2" charset="-122"/>
              </a:rPr>
              <a:t>=1</a:t>
            </a:r>
          </a:p>
        </p:txBody>
      </p:sp>
      <p:sp>
        <p:nvSpPr>
          <p:cNvPr id="638979" name="Text Box 3"/>
          <p:cNvSpPr txBox="1">
            <a:spLocks noChangeArrowheads="1"/>
          </p:cNvSpPr>
          <p:nvPr/>
        </p:nvSpPr>
        <p:spPr bwMode="auto">
          <a:xfrm>
            <a:off x="2563813" y="1905000"/>
            <a:ext cx="1169987" cy="3995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3200" i="1">
                <a:ea typeface="华文新魏" pitchFamily="2" charset="-122"/>
              </a:rPr>
              <a:t>   </a:t>
            </a:r>
            <a:r>
              <a:rPr lang="en-US" altLang="zh-CN" sz="2800" b="1" i="1">
                <a:solidFill>
                  <a:srgbClr val="CC0000"/>
                </a:solidFill>
                <a:ea typeface="华文新魏" pitchFamily="2" charset="-122"/>
              </a:rPr>
              <a:t>n</a:t>
            </a:r>
            <a:r>
              <a:rPr lang="en-US" altLang="zh-CN" sz="2800" b="1" i="1" baseline="-25000">
                <a:solidFill>
                  <a:srgbClr val="CC0000"/>
                </a:solidFill>
                <a:ea typeface="华文新魏" pitchFamily="2" charset="-122"/>
              </a:rPr>
              <a:t>k      </a:t>
            </a:r>
          </a:p>
          <a:p>
            <a:pPr algn="ctr"/>
            <a:r>
              <a:rPr lang="en-US" altLang="zh-CN" sz="2800" i="1">
                <a:ea typeface="华文新魏" pitchFamily="2" charset="-122"/>
              </a:rPr>
              <a:t>790</a:t>
            </a:r>
            <a:endParaRPr lang="en-US" altLang="zh-CN" sz="2800" baseline="-25000">
              <a:ea typeface="华文新魏" pitchFamily="2" charset="-122"/>
            </a:endParaRPr>
          </a:p>
          <a:p>
            <a:pPr algn="ctr"/>
            <a:r>
              <a:rPr lang="en-US" altLang="zh-CN" sz="2800" i="1">
                <a:ea typeface="华文新魏" pitchFamily="2" charset="-122"/>
              </a:rPr>
              <a:t>1023</a:t>
            </a:r>
            <a:endParaRPr lang="en-US" altLang="zh-CN" sz="2800" baseline="-25000">
              <a:ea typeface="华文新魏" pitchFamily="2" charset="-122"/>
            </a:endParaRPr>
          </a:p>
          <a:p>
            <a:pPr algn="ctr"/>
            <a:r>
              <a:rPr lang="en-US" altLang="zh-CN" sz="2800" i="1">
                <a:ea typeface="华文新魏" pitchFamily="2" charset="-122"/>
              </a:rPr>
              <a:t>850</a:t>
            </a:r>
            <a:endParaRPr lang="en-US" altLang="zh-CN" sz="2800">
              <a:ea typeface="华文新魏" pitchFamily="2" charset="-122"/>
            </a:endParaRPr>
          </a:p>
          <a:p>
            <a:pPr algn="ctr"/>
            <a:r>
              <a:rPr lang="en-US" altLang="zh-CN" sz="2800" i="1">
                <a:ea typeface="华文新魏" pitchFamily="2" charset="-122"/>
              </a:rPr>
              <a:t>656</a:t>
            </a:r>
            <a:endParaRPr lang="en-US" altLang="zh-CN" sz="2800">
              <a:ea typeface="华文新魏" pitchFamily="2" charset="-122"/>
            </a:endParaRPr>
          </a:p>
          <a:p>
            <a:pPr algn="ctr"/>
            <a:r>
              <a:rPr lang="en-US" altLang="zh-CN" sz="2800" i="1">
                <a:ea typeface="华文新魏" pitchFamily="2" charset="-122"/>
              </a:rPr>
              <a:t>329</a:t>
            </a:r>
            <a:endParaRPr lang="en-US" altLang="zh-CN" sz="2800">
              <a:ea typeface="华文新魏" pitchFamily="2" charset="-122"/>
            </a:endParaRPr>
          </a:p>
          <a:p>
            <a:pPr algn="ctr"/>
            <a:r>
              <a:rPr lang="en-US" altLang="zh-CN" sz="2800" i="1">
                <a:ea typeface="华文新魏" pitchFamily="2" charset="-122"/>
              </a:rPr>
              <a:t>245</a:t>
            </a:r>
            <a:endParaRPr lang="en-US" altLang="zh-CN" sz="2800">
              <a:ea typeface="华文新魏" pitchFamily="2" charset="-122"/>
            </a:endParaRPr>
          </a:p>
          <a:p>
            <a:pPr algn="ctr"/>
            <a:r>
              <a:rPr lang="en-US" altLang="zh-CN" sz="2800" i="1">
                <a:ea typeface="华文新魏" pitchFamily="2" charset="-122"/>
              </a:rPr>
              <a:t>122</a:t>
            </a:r>
            <a:endParaRPr lang="en-US" altLang="zh-CN" sz="2800">
              <a:ea typeface="华文新魏" pitchFamily="2" charset="-122"/>
            </a:endParaRPr>
          </a:p>
          <a:p>
            <a:pPr algn="ctr"/>
            <a:r>
              <a:rPr lang="en-US" altLang="zh-CN" sz="2800" i="1">
                <a:ea typeface="华文新魏" pitchFamily="2" charset="-122"/>
              </a:rPr>
              <a:t>81</a:t>
            </a:r>
            <a:endParaRPr lang="en-US" altLang="zh-CN" sz="2800">
              <a:ea typeface="华文新魏" pitchFamily="2" charset="-122"/>
            </a:endParaRPr>
          </a:p>
        </p:txBody>
      </p:sp>
      <p:sp>
        <p:nvSpPr>
          <p:cNvPr id="638980" name="Text Box 4"/>
          <p:cNvSpPr txBox="1">
            <a:spLocks noChangeArrowheads="1"/>
          </p:cNvSpPr>
          <p:nvPr/>
        </p:nvSpPr>
        <p:spPr bwMode="auto">
          <a:xfrm>
            <a:off x="3576638" y="1952625"/>
            <a:ext cx="919162" cy="3935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800" b="1" i="1">
                <a:solidFill>
                  <a:srgbClr val="CC0000"/>
                </a:solidFill>
                <a:ea typeface="华文新魏" pitchFamily="2" charset="-122"/>
              </a:rPr>
              <a:t>p(r</a:t>
            </a:r>
            <a:r>
              <a:rPr lang="en-US" altLang="zh-CN" sz="2800" b="1" i="1" baseline="-25000">
                <a:solidFill>
                  <a:srgbClr val="CC0000"/>
                </a:solidFill>
                <a:ea typeface="华文新魏" pitchFamily="2" charset="-122"/>
              </a:rPr>
              <a:t>k</a:t>
            </a:r>
            <a:r>
              <a:rPr lang="en-US" altLang="zh-CN" sz="2800" b="1" i="1">
                <a:solidFill>
                  <a:srgbClr val="CC0000"/>
                </a:solidFill>
                <a:ea typeface="华文新魏" pitchFamily="2" charset="-122"/>
              </a:rPr>
              <a:t>)</a:t>
            </a:r>
            <a:r>
              <a:rPr lang="en-US" altLang="zh-CN" sz="2800" b="1" i="1" baseline="-25000">
                <a:solidFill>
                  <a:srgbClr val="CC0000"/>
                </a:solidFill>
                <a:ea typeface="华文新魏" pitchFamily="2" charset="-122"/>
              </a:rPr>
              <a:t> </a:t>
            </a:r>
          </a:p>
          <a:p>
            <a:pPr algn="ctr"/>
            <a:r>
              <a:rPr lang="en-US" altLang="zh-CN" sz="2800" i="1">
                <a:ea typeface="华文新魏" pitchFamily="2" charset="-122"/>
              </a:rPr>
              <a:t>0.19</a:t>
            </a:r>
            <a:endParaRPr lang="en-US" altLang="zh-CN" sz="2800" baseline="-25000">
              <a:ea typeface="华文新魏" pitchFamily="2" charset="-122"/>
            </a:endParaRPr>
          </a:p>
          <a:p>
            <a:pPr algn="ctr"/>
            <a:r>
              <a:rPr lang="en-US" altLang="zh-CN" sz="2800" i="1">
                <a:ea typeface="华文新魏" pitchFamily="2" charset="-122"/>
              </a:rPr>
              <a:t>0.25</a:t>
            </a:r>
            <a:endParaRPr lang="en-US" altLang="zh-CN" sz="2800" baseline="-25000">
              <a:ea typeface="华文新魏" pitchFamily="2" charset="-122"/>
            </a:endParaRPr>
          </a:p>
          <a:p>
            <a:pPr algn="ctr"/>
            <a:r>
              <a:rPr lang="en-US" altLang="zh-CN" sz="2800" i="1">
                <a:ea typeface="华文新魏" pitchFamily="2" charset="-122"/>
              </a:rPr>
              <a:t>0.21</a:t>
            </a:r>
            <a:endParaRPr lang="en-US" altLang="zh-CN" sz="2800">
              <a:ea typeface="华文新魏" pitchFamily="2" charset="-122"/>
            </a:endParaRPr>
          </a:p>
          <a:p>
            <a:pPr algn="ctr"/>
            <a:r>
              <a:rPr lang="en-US" altLang="zh-CN" sz="2800" i="1">
                <a:ea typeface="华文新魏" pitchFamily="2" charset="-122"/>
              </a:rPr>
              <a:t>0.16</a:t>
            </a:r>
            <a:endParaRPr lang="en-US" altLang="zh-CN" sz="2800">
              <a:ea typeface="华文新魏" pitchFamily="2" charset="-122"/>
            </a:endParaRPr>
          </a:p>
          <a:p>
            <a:pPr algn="ctr"/>
            <a:r>
              <a:rPr lang="en-US" altLang="zh-CN" sz="2800" i="1">
                <a:ea typeface="华文新魏" pitchFamily="2" charset="-122"/>
              </a:rPr>
              <a:t>0.08</a:t>
            </a:r>
            <a:endParaRPr lang="en-US" altLang="zh-CN" sz="2800">
              <a:ea typeface="华文新魏" pitchFamily="2" charset="-122"/>
            </a:endParaRPr>
          </a:p>
          <a:p>
            <a:pPr algn="ctr"/>
            <a:r>
              <a:rPr lang="en-US" altLang="zh-CN" sz="2800" i="1">
                <a:ea typeface="华文新魏" pitchFamily="2" charset="-122"/>
              </a:rPr>
              <a:t>0.06</a:t>
            </a:r>
            <a:endParaRPr lang="en-US" altLang="zh-CN" sz="2800">
              <a:ea typeface="华文新魏" pitchFamily="2" charset="-122"/>
            </a:endParaRPr>
          </a:p>
          <a:p>
            <a:pPr algn="ctr"/>
            <a:r>
              <a:rPr lang="en-US" altLang="zh-CN" sz="2800" i="1">
                <a:ea typeface="华文新魏" pitchFamily="2" charset="-122"/>
              </a:rPr>
              <a:t>0.03</a:t>
            </a:r>
            <a:endParaRPr lang="en-US" altLang="zh-CN" sz="2800">
              <a:ea typeface="华文新魏" pitchFamily="2" charset="-122"/>
            </a:endParaRPr>
          </a:p>
          <a:p>
            <a:pPr algn="ctr"/>
            <a:r>
              <a:rPr lang="en-US" altLang="zh-CN" sz="2800" i="1">
                <a:ea typeface="华文新魏" pitchFamily="2" charset="-122"/>
              </a:rPr>
              <a:t>0.02</a:t>
            </a:r>
            <a:endParaRPr lang="en-US" altLang="zh-CN" sz="2800">
              <a:ea typeface="华文新魏" pitchFamily="2" charset="-122"/>
            </a:endParaRPr>
          </a:p>
        </p:txBody>
      </p:sp>
      <p:sp>
        <p:nvSpPr>
          <p:cNvPr id="638981" name="Text Box 5"/>
          <p:cNvSpPr txBox="1">
            <a:spLocks noChangeArrowheads="1"/>
          </p:cNvSpPr>
          <p:nvPr/>
        </p:nvSpPr>
        <p:spPr bwMode="auto">
          <a:xfrm>
            <a:off x="4500563" y="1931988"/>
            <a:ext cx="985837" cy="3935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800" b="1" i="1" dirty="0" err="1">
                <a:solidFill>
                  <a:srgbClr val="CC0000"/>
                </a:solidFill>
                <a:ea typeface="华文新魏" pitchFamily="2" charset="-122"/>
              </a:rPr>
              <a:t>s</a:t>
            </a:r>
            <a:r>
              <a:rPr lang="en-US" altLang="zh-CN" sz="2800" b="1" i="1" baseline="-25000" dirty="0" err="1">
                <a:solidFill>
                  <a:srgbClr val="CC0000"/>
                </a:solidFill>
                <a:ea typeface="华文新魏" pitchFamily="2" charset="-122"/>
              </a:rPr>
              <a:t>k</a:t>
            </a:r>
            <a:r>
              <a:rPr lang="zh-CN" altLang="en-US" sz="2800" b="1" i="1" baseline="-25000" dirty="0">
                <a:solidFill>
                  <a:srgbClr val="CC0000"/>
                </a:solidFill>
                <a:ea typeface="华文新魏" pitchFamily="2" charset="-122"/>
              </a:rPr>
              <a:t>计算 </a:t>
            </a:r>
          </a:p>
          <a:p>
            <a:pPr algn="ctr"/>
            <a:r>
              <a:rPr lang="en-US" altLang="zh-CN" sz="2800" i="1" dirty="0">
                <a:ea typeface="华文新魏" pitchFamily="2" charset="-122"/>
              </a:rPr>
              <a:t>0.19</a:t>
            </a:r>
            <a:endParaRPr lang="en-US" altLang="zh-CN" sz="2800" baseline="-25000" dirty="0">
              <a:ea typeface="华文新魏" pitchFamily="2" charset="-122"/>
            </a:endParaRPr>
          </a:p>
          <a:p>
            <a:pPr algn="ctr"/>
            <a:r>
              <a:rPr lang="en-US" altLang="zh-CN" sz="2800" i="1" dirty="0">
                <a:ea typeface="华文新魏" pitchFamily="2" charset="-122"/>
              </a:rPr>
              <a:t>0.44</a:t>
            </a:r>
            <a:endParaRPr lang="en-US" altLang="zh-CN" sz="2800" baseline="-25000" dirty="0">
              <a:ea typeface="华文新魏" pitchFamily="2" charset="-122"/>
            </a:endParaRPr>
          </a:p>
          <a:p>
            <a:pPr algn="ctr"/>
            <a:r>
              <a:rPr lang="en-US" altLang="zh-CN" sz="2800" i="1" dirty="0">
                <a:ea typeface="华文新魏" pitchFamily="2" charset="-122"/>
              </a:rPr>
              <a:t>0.65</a:t>
            </a:r>
            <a:endParaRPr lang="en-US" altLang="zh-CN" sz="2800" dirty="0">
              <a:ea typeface="华文新魏" pitchFamily="2" charset="-122"/>
            </a:endParaRPr>
          </a:p>
          <a:p>
            <a:pPr algn="ctr"/>
            <a:r>
              <a:rPr lang="en-US" altLang="zh-CN" sz="2800" i="1" dirty="0">
                <a:ea typeface="华文新魏" pitchFamily="2" charset="-122"/>
              </a:rPr>
              <a:t>0.81</a:t>
            </a:r>
            <a:endParaRPr lang="en-US" altLang="zh-CN" sz="2800" dirty="0">
              <a:ea typeface="华文新魏" pitchFamily="2" charset="-122"/>
            </a:endParaRPr>
          </a:p>
          <a:p>
            <a:pPr algn="ctr"/>
            <a:r>
              <a:rPr lang="en-US" altLang="zh-CN" sz="2800" i="1" dirty="0">
                <a:ea typeface="华文新魏" pitchFamily="2" charset="-122"/>
              </a:rPr>
              <a:t>0.89</a:t>
            </a:r>
            <a:endParaRPr lang="en-US" altLang="zh-CN" sz="2800" dirty="0">
              <a:ea typeface="华文新魏" pitchFamily="2" charset="-122"/>
            </a:endParaRPr>
          </a:p>
          <a:p>
            <a:pPr algn="ctr"/>
            <a:r>
              <a:rPr lang="en-US" altLang="zh-CN" sz="2800" i="1" dirty="0">
                <a:ea typeface="华文新魏" pitchFamily="2" charset="-122"/>
              </a:rPr>
              <a:t>0.95</a:t>
            </a:r>
            <a:endParaRPr lang="en-US" altLang="zh-CN" sz="2800" dirty="0">
              <a:ea typeface="华文新魏" pitchFamily="2" charset="-122"/>
            </a:endParaRPr>
          </a:p>
          <a:p>
            <a:pPr algn="ctr"/>
            <a:r>
              <a:rPr lang="en-US" altLang="zh-CN" sz="2800" i="1" dirty="0">
                <a:ea typeface="华文新魏" pitchFamily="2" charset="-122"/>
              </a:rPr>
              <a:t>0.98</a:t>
            </a:r>
            <a:endParaRPr lang="en-US" altLang="zh-CN" sz="2800" dirty="0">
              <a:ea typeface="华文新魏" pitchFamily="2" charset="-122"/>
            </a:endParaRPr>
          </a:p>
          <a:p>
            <a:pPr algn="ctr"/>
            <a:r>
              <a:rPr lang="en-US" altLang="zh-CN" sz="2800" i="1" dirty="0">
                <a:ea typeface="华文新魏" pitchFamily="2" charset="-122"/>
              </a:rPr>
              <a:t>1.00</a:t>
            </a:r>
            <a:endParaRPr lang="en-US" altLang="zh-CN" sz="2800" dirty="0">
              <a:ea typeface="华文新魏" pitchFamily="2" charset="-122"/>
            </a:endParaRPr>
          </a:p>
        </p:txBody>
      </p:sp>
      <p:sp>
        <p:nvSpPr>
          <p:cNvPr id="638982" name="Text Box 6"/>
          <p:cNvSpPr txBox="1">
            <a:spLocks noChangeArrowheads="1"/>
          </p:cNvSpPr>
          <p:nvPr/>
        </p:nvSpPr>
        <p:spPr bwMode="auto">
          <a:xfrm>
            <a:off x="5410200" y="1931988"/>
            <a:ext cx="985838" cy="3935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800" b="1" i="1" dirty="0" err="1">
                <a:solidFill>
                  <a:srgbClr val="CC0000"/>
                </a:solidFill>
                <a:ea typeface="华文新魏" pitchFamily="2" charset="-122"/>
              </a:rPr>
              <a:t>s</a:t>
            </a:r>
            <a:r>
              <a:rPr lang="en-US" altLang="zh-CN" sz="2800" b="1" i="1" baseline="-25000" dirty="0" err="1">
                <a:solidFill>
                  <a:srgbClr val="CC0000"/>
                </a:solidFill>
                <a:ea typeface="华文新魏" pitchFamily="2" charset="-122"/>
              </a:rPr>
              <a:t>k</a:t>
            </a:r>
            <a:r>
              <a:rPr lang="zh-CN" altLang="en-US" sz="2800" b="1" i="1" baseline="-25000" dirty="0">
                <a:solidFill>
                  <a:srgbClr val="CC0000"/>
                </a:solidFill>
                <a:ea typeface="华文新魏" pitchFamily="2" charset="-122"/>
              </a:rPr>
              <a:t>舍入 </a:t>
            </a:r>
          </a:p>
          <a:p>
            <a:pPr algn="ctr"/>
            <a:r>
              <a:rPr lang="en-US" altLang="zh-CN" sz="2800" i="1" dirty="0">
                <a:ea typeface="华文新魏" pitchFamily="2" charset="-122"/>
              </a:rPr>
              <a:t>1/7</a:t>
            </a:r>
            <a:endParaRPr lang="en-US" altLang="zh-CN" sz="2800" baseline="-25000" dirty="0">
              <a:ea typeface="华文新魏" pitchFamily="2" charset="-122"/>
            </a:endParaRPr>
          </a:p>
          <a:p>
            <a:pPr algn="ctr"/>
            <a:r>
              <a:rPr lang="en-US" altLang="zh-CN" sz="2800" i="1" dirty="0">
                <a:ea typeface="华文新魏" pitchFamily="2" charset="-122"/>
              </a:rPr>
              <a:t>3/7</a:t>
            </a:r>
            <a:endParaRPr lang="en-US" altLang="zh-CN" sz="2800" baseline="-25000" dirty="0">
              <a:ea typeface="华文新魏" pitchFamily="2" charset="-122"/>
            </a:endParaRPr>
          </a:p>
          <a:p>
            <a:pPr algn="ctr"/>
            <a:r>
              <a:rPr lang="en-US" altLang="zh-CN" sz="2800" i="1" dirty="0">
                <a:ea typeface="华文新魏" pitchFamily="2" charset="-122"/>
              </a:rPr>
              <a:t>5/7</a:t>
            </a:r>
            <a:endParaRPr lang="en-US" altLang="zh-CN" sz="2800" dirty="0">
              <a:ea typeface="华文新魏" pitchFamily="2" charset="-122"/>
            </a:endParaRPr>
          </a:p>
          <a:p>
            <a:pPr algn="ctr"/>
            <a:r>
              <a:rPr lang="en-US" altLang="zh-CN" sz="2800" i="1" dirty="0">
                <a:ea typeface="华文新魏" pitchFamily="2" charset="-122"/>
              </a:rPr>
              <a:t>6/7</a:t>
            </a:r>
            <a:endParaRPr lang="en-US" altLang="zh-CN" sz="2800" dirty="0">
              <a:ea typeface="华文新魏" pitchFamily="2" charset="-122"/>
            </a:endParaRPr>
          </a:p>
          <a:p>
            <a:pPr algn="ctr"/>
            <a:r>
              <a:rPr lang="en-US" altLang="zh-CN" sz="2800" i="1" dirty="0">
                <a:ea typeface="华文新魏" pitchFamily="2" charset="-122"/>
              </a:rPr>
              <a:t>6/7</a:t>
            </a:r>
            <a:endParaRPr lang="en-US" altLang="zh-CN" sz="2800" dirty="0">
              <a:ea typeface="华文新魏" pitchFamily="2" charset="-122"/>
            </a:endParaRPr>
          </a:p>
          <a:p>
            <a:pPr algn="ctr"/>
            <a:r>
              <a:rPr lang="en-US" altLang="zh-CN" sz="2800" i="1" dirty="0">
                <a:ea typeface="华文新魏" pitchFamily="2" charset="-122"/>
              </a:rPr>
              <a:t>1</a:t>
            </a:r>
            <a:endParaRPr lang="en-US" altLang="zh-CN" sz="2800" dirty="0">
              <a:ea typeface="华文新魏" pitchFamily="2" charset="-122"/>
            </a:endParaRPr>
          </a:p>
          <a:p>
            <a:pPr algn="ctr"/>
            <a:r>
              <a:rPr lang="en-US" altLang="zh-CN" sz="2800" i="1" dirty="0">
                <a:ea typeface="华文新魏" pitchFamily="2" charset="-122"/>
              </a:rPr>
              <a:t>1</a:t>
            </a:r>
            <a:endParaRPr lang="en-US" altLang="zh-CN" sz="2800" dirty="0">
              <a:ea typeface="华文新魏" pitchFamily="2" charset="-122"/>
            </a:endParaRPr>
          </a:p>
          <a:p>
            <a:pPr algn="ctr"/>
            <a:r>
              <a:rPr lang="en-US" altLang="zh-CN" sz="2800" i="1" dirty="0">
                <a:ea typeface="华文新魏" pitchFamily="2" charset="-122"/>
              </a:rPr>
              <a:t>1</a:t>
            </a:r>
            <a:endParaRPr lang="en-US" altLang="zh-CN" sz="2800" dirty="0">
              <a:ea typeface="华文新魏" pitchFamily="2" charset="-122"/>
            </a:endParaRPr>
          </a:p>
        </p:txBody>
      </p:sp>
      <p:sp>
        <p:nvSpPr>
          <p:cNvPr id="638983" name="Rectangle 7"/>
          <p:cNvSpPr>
            <a:spLocks noChangeArrowheads="1"/>
          </p:cNvSpPr>
          <p:nvPr/>
        </p:nvSpPr>
        <p:spPr bwMode="auto">
          <a:xfrm>
            <a:off x="1579563" y="457200"/>
            <a:ext cx="756443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r>
              <a:rPr lang="en-US" altLang="zh-CN" sz="4400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2. </a:t>
            </a:r>
            <a:r>
              <a:rPr lang="zh-CN" altLang="en-US" sz="4400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把计算的</a:t>
            </a:r>
            <a:r>
              <a:rPr lang="en-US" altLang="zh-CN" sz="4400" b="1" i="1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s</a:t>
            </a:r>
            <a:r>
              <a:rPr lang="en-US" altLang="zh-CN" sz="4400" b="1" i="1" baseline="-25000" dirty="0" err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k</a:t>
            </a:r>
            <a:r>
              <a:rPr lang="zh-CN" altLang="en-US" sz="4400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就近安排到</a:t>
            </a:r>
            <a:r>
              <a:rPr lang="en-US" altLang="zh-CN" sz="4400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8</a:t>
            </a:r>
            <a:r>
              <a:rPr lang="zh-CN" altLang="en-US" sz="4400" b="1" dirty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个灰度级中。</a:t>
            </a:r>
            <a:endParaRPr lang="zh-CN" altLang="en-US" sz="4400" b="1" dirty="0">
              <a:solidFill>
                <a:srgbClr val="000000"/>
              </a:solidFill>
              <a:latin typeface="华文新魏" pitchFamily="2" charset="-122"/>
              <a:ea typeface="华文新魏" pitchFamily="2" charset="-122"/>
              <a:hlinkClick r:id="" action="ppaction://noaction"/>
            </a:endParaRPr>
          </a:p>
        </p:txBody>
      </p:sp>
      <p:sp>
        <p:nvSpPr>
          <p:cNvPr id="638984" name="AutoShape 8"/>
          <p:cNvSpPr>
            <a:spLocks noChangeArrowheads="1"/>
          </p:cNvSpPr>
          <p:nvPr/>
        </p:nvSpPr>
        <p:spPr bwMode="auto">
          <a:xfrm rot="5364936">
            <a:off x="5029200" y="381000"/>
            <a:ext cx="762000" cy="2286000"/>
          </a:xfrm>
          <a:custGeom>
            <a:avLst/>
            <a:gdLst>
              <a:gd name="G0" fmla="+- 15495 0 0"/>
              <a:gd name="G1" fmla="+- 4937 0 0"/>
              <a:gd name="G2" fmla="+- 12158 0 4937"/>
              <a:gd name="G3" fmla="+- G2 0 4937"/>
              <a:gd name="G4" fmla="*/ G3 32768 32059"/>
              <a:gd name="G5" fmla="*/ G4 1 2"/>
              <a:gd name="G6" fmla="+- 21600 0 15495"/>
              <a:gd name="G7" fmla="*/ G6 4937 6079"/>
              <a:gd name="G8" fmla="+- G7 15495 0"/>
              <a:gd name="T0" fmla="*/ 15495 w 21600"/>
              <a:gd name="T1" fmla="*/ 0 h 21600"/>
              <a:gd name="T2" fmla="*/ 15495 w 21600"/>
              <a:gd name="T3" fmla="*/ 12158 h 21600"/>
              <a:gd name="T4" fmla="*/ 1168 w 21600"/>
              <a:gd name="T5" fmla="*/ 21600 h 21600"/>
              <a:gd name="T6" fmla="*/ 21600 w 21600"/>
              <a:gd name="T7" fmla="*/ 6079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G1 h 21600"/>
              <a:gd name="T14" fmla="*/ G8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495" y="0"/>
                </a:lnTo>
                <a:lnTo>
                  <a:pt x="15495" y="4937"/>
                </a:lnTo>
                <a:lnTo>
                  <a:pt x="12427" y="4937"/>
                </a:lnTo>
                <a:cubicBezTo>
                  <a:pt x="5564" y="4937"/>
                  <a:pt x="0" y="8170"/>
                  <a:pt x="0" y="12158"/>
                </a:cubicBezTo>
                <a:lnTo>
                  <a:pt x="0" y="21600"/>
                </a:lnTo>
                <a:lnTo>
                  <a:pt x="2335" y="21600"/>
                </a:lnTo>
                <a:lnTo>
                  <a:pt x="2335" y="12158"/>
                </a:lnTo>
                <a:cubicBezTo>
                  <a:pt x="2335" y="9431"/>
                  <a:pt x="6853" y="7221"/>
                  <a:pt x="12427" y="7221"/>
                </a:cubicBezTo>
                <a:lnTo>
                  <a:pt x="15495" y="7221"/>
                </a:lnTo>
                <a:lnTo>
                  <a:pt x="15495" y="12158"/>
                </a:lnTo>
                <a:close/>
              </a:path>
            </a:pathLst>
          </a:custGeom>
          <a:solidFill>
            <a:srgbClr val="00FF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8985" name="Oval 9"/>
          <p:cNvSpPr>
            <a:spLocks noChangeArrowheads="1"/>
          </p:cNvSpPr>
          <p:nvPr/>
        </p:nvSpPr>
        <p:spPr bwMode="auto">
          <a:xfrm>
            <a:off x="381000" y="457200"/>
            <a:ext cx="762000" cy="685800"/>
          </a:xfrm>
          <a:prstGeom prst="ellipse">
            <a:avLst/>
          </a:prstGeom>
          <a:solidFill>
            <a:srgbClr val="00FFFF">
              <a:alpha val="50000"/>
            </a:srgbClr>
          </a:solidFill>
          <a:ln w="12700">
            <a:solidFill>
              <a:srgbClr val="00CC00"/>
            </a:solidFill>
            <a:prstDash val="sysDot"/>
            <a:round/>
            <a:headEnd type="none" w="sm" len="sm"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b="1">
                <a:solidFill>
                  <a:srgbClr val="00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55FFFF"/>
                    </a:outerShdw>
                  </a:cont>
                  <a:cont type="tree" name="">
                    <a:effect ref="fillLine"/>
                    <a:outerShdw dist="38100" dir="2700000" algn="tl">
                      <a:srgbClr val="009999"/>
                    </a:outerShdw>
                  </a:cont>
                  <a:effect ref="fillLine"/>
                </a:effectDag>
                <a:latin typeface="楷体_GB2312" pitchFamily="49" charset="-122"/>
                <a:ea typeface="楷体_GB2312" pitchFamily="49" charset="-122"/>
              </a:rPr>
              <a:t>例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084168" y="1200187"/>
            <a:ext cx="27847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 smtClean="0">
                <a:ea typeface="华文新魏" pitchFamily="2" charset="-122"/>
              </a:rPr>
              <a:t>(</a:t>
            </a:r>
            <a:r>
              <a:rPr lang="en-US" altLang="zh-CN" sz="2400" b="1" i="1" dirty="0" err="1" smtClean="0">
                <a:solidFill>
                  <a:srgbClr val="CC0000"/>
                </a:solidFill>
                <a:ea typeface="华文新魏" pitchFamily="2" charset="-122"/>
              </a:rPr>
              <a:t>s</a:t>
            </a:r>
            <a:r>
              <a:rPr lang="en-US" altLang="zh-CN" sz="2400" b="1" i="1" baseline="-25000" dirty="0" err="1" smtClean="0">
                <a:solidFill>
                  <a:srgbClr val="CC0000"/>
                </a:solidFill>
                <a:ea typeface="华文新魏" pitchFamily="2" charset="-122"/>
              </a:rPr>
              <a:t>k</a:t>
            </a:r>
            <a:r>
              <a:rPr lang="en-US" altLang="zh-CN" sz="2400" b="1" i="1" baseline="-25000" dirty="0" smtClean="0">
                <a:solidFill>
                  <a:srgbClr val="CC0000"/>
                </a:solidFill>
                <a:ea typeface="华文新魏" pitchFamily="2" charset="-122"/>
              </a:rPr>
              <a:t> </a:t>
            </a:r>
            <a:r>
              <a:rPr lang="en-US" altLang="zh-CN" sz="2400" b="1" dirty="0" smtClean="0"/>
              <a:t>*7+0.5 </a:t>
            </a:r>
            <a:r>
              <a:rPr lang="zh-CN" altLang="en-US" sz="2400" b="1" dirty="0" smtClean="0"/>
              <a:t>取下整</a:t>
            </a:r>
            <a:r>
              <a:rPr lang="en-US" altLang="zh-CN" sz="2400" b="1" dirty="0" smtClean="0"/>
              <a:t>)/7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2980278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389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389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389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389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8" presetClass="entr" presetSubtype="6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4" dur="500"/>
                                        <p:tgtEl>
                                          <p:spTgt spid="638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6" presetID="2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638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8982" grpId="0" autoUpdateAnimBg="0"/>
      <p:bldP spid="638983" grpId="0" autoUpdateAnimBg="0"/>
      <p:bldP spid="63898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026" name="Text Box 2"/>
          <p:cNvSpPr txBox="1">
            <a:spLocks noChangeArrowheads="1"/>
          </p:cNvSpPr>
          <p:nvPr/>
        </p:nvSpPr>
        <p:spPr bwMode="auto">
          <a:xfrm>
            <a:off x="1489075" y="1952625"/>
            <a:ext cx="1136650" cy="3935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800" b="1" i="1">
                <a:solidFill>
                  <a:srgbClr val="CC0000"/>
                </a:solidFill>
                <a:ea typeface="华文新魏" pitchFamily="2" charset="-122"/>
              </a:rPr>
              <a:t>r</a:t>
            </a:r>
            <a:r>
              <a:rPr lang="en-US" altLang="zh-CN" sz="2800" b="1" i="1" baseline="-25000">
                <a:solidFill>
                  <a:srgbClr val="CC0000"/>
                </a:solidFill>
                <a:ea typeface="华文新魏" pitchFamily="2" charset="-122"/>
              </a:rPr>
              <a:t>k</a:t>
            </a:r>
          </a:p>
          <a:p>
            <a:pPr algn="ctr"/>
            <a:r>
              <a:rPr lang="en-US" altLang="zh-CN" sz="2800" i="1">
                <a:ea typeface="华文新魏" pitchFamily="2" charset="-122"/>
              </a:rPr>
              <a:t>r</a:t>
            </a:r>
            <a:r>
              <a:rPr lang="en-US" altLang="zh-CN" sz="2800" i="1" baseline="-25000">
                <a:ea typeface="华文新魏" pitchFamily="2" charset="-122"/>
              </a:rPr>
              <a:t>0</a:t>
            </a:r>
            <a:r>
              <a:rPr lang="en-US" altLang="zh-CN" sz="2800" i="1">
                <a:ea typeface="华文新魏" pitchFamily="2" charset="-122"/>
              </a:rPr>
              <a:t>=0</a:t>
            </a:r>
            <a:endParaRPr lang="en-US" altLang="zh-CN" sz="2800" i="1" baseline="-25000">
              <a:ea typeface="华文新魏" pitchFamily="2" charset="-122"/>
            </a:endParaRPr>
          </a:p>
          <a:p>
            <a:pPr algn="ctr"/>
            <a:r>
              <a:rPr lang="en-US" altLang="zh-CN" sz="2800" i="1">
                <a:ea typeface="华文新魏" pitchFamily="2" charset="-122"/>
              </a:rPr>
              <a:t>r</a:t>
            </a:r>
            <a:r>
              <a:rPr lang="en-US" altLang="zh-CN" sz="2800" i="1" baseline="-25000">
                <a:ea typeface="华文新魏" pitchFamily="2" charset="-122"/>
              </a:rPr>
              <a:t>1</a:t>
            </a:r>
            <a:r>
              <a:rPr lang="en-US" altLang="zh-CN" sz="2800" i="1">
                <a:ea typeface="华文新魏" pitchFamily="2" charset="-122"/>
              </a:rPr>
              <a:t>=1/7</a:t>
            </a:r>
            <a:endParaRPr lang="en-US" altLang="zh-CN" sz="2800" i="1" baseline="-25000">
              <a:ea typeface="华文新魏" pitchFamily="2" charset="-122"/>
            </a:endParaRPr>
          </a:p>
          <a:p>
            <a:pPr algn="ctr"/>
            <a:r>
              <a:rPr lang="en-US" altLang="zh-CN" sz="2800" i="1">
                <a:ea typeface="华文新魏" pitchFamily="2" charset="-122"/>
              </a:rPr>
              <a:t>r</a:t>
            </a:r>
            <a:r>
              <a:rPr lang="en-US" altLang="zh-CN" sz="2800" i="1" baseline="-25000">
                <a:ea typeface="华文新魏" pitchFamily="2" charset="-122"/>
              </a:rPr>
              <a:t>2</a:t>
            </a:r>
            <a:r>
              <a:rPr lang="en-US" altLang="zh-CN" sz="2800" i="1">
                <a:ea typeface="华文新魏" pitchFamily="2" charset="-122"/>
              </a:rPr>
              <a:t>=2/7</a:t>
            </a:r>
          </a:p>
          <a:p>
            <a:pPr algn="ctr"/>
            <a:r>
              <a:rPr lang="en-US" altLang="zh-CN" sz="2800" i="1">
                <a:ea typeface="华文新魏" pitchFamily="2" charset="-122"/>
              </a:rPr>
              <a:t>r</a:t>
            </a:r>
            <a:r>
              <a:rPr lang="en-US" altLang="zh-CN" sz="2800" i="1" baseline="-25000">
                <a:ea typeface="华文新魏" pitchFamily="2" charset="-122"/>
              </a:rPr>
              <a:t>3</a:t>
            </a:r>
            <a:r>
              <a:rPr lang="en-US" altLang="zh-CN" sz="2800" i="1">
                <a:ea typeface="华文新魏" pitchFamily="2" charset="-122"/>
              </a:rPr>
              <a:t>=3/7</a:t>
            </a:r>
          </a:p>
          <a:p>
            <a:pPr algn="ctr"/>
            <a:r>
              <a:rPr lang="en-US" altLang="zh-CN" sz="2800" i="1">
                <a:ea typeface="华文新魏" pitchFamily="2" charset="-122"/>
              </a:rPr>
              <a:t>r</a:t>
            </a:r>
            <a:r>
              <a:rPr lang="en-US" altLang="zh-CN" sz="2800" i="1" baseline="-25000">
                <a:ea typeface="华文新魏" pitchFamily="2" charset="-122"/>
              </a:rPr>
              <a:t>4</a:t>
            </a:r>
            <a:r>
              <a:rPr lang="en-US" altLang="zh-CN" sz="2800" i="1">
                <a:ea typeface="华文新魏" pitchFamily="2" charset="-122"/>
              </a:rPr>
              <a:t>=4/7</a:t>
            </a:r>
          </a:p>
          <a:p>
            <a:pPr algn="ctr"/>
            <a:r>
              <a:rPr lang="en-US" altLang="zh-CN" sz="2800" i="1">
                <a:ea typeface="华文新魏" pitchFamily="2" charset="-122"/>
              </a:rPr>
              <a:t>r</a:t>
            </a:r>
            <a:r>
              <a:rPr lang="en-US" altLang="zh-CN" sz="2800" i="1" baseline="-25000">
                <a:ea typeface="华文新魏" pitchFamily="2" charset="-122"/>
              </a:rPr>
              <a:t>5</a:t>
            </a:r>
            <a:r>
              <a:rPr lang="en-US" altLang="zh-CN" sz="2800" i="1">
                <a:ea typeface="华文新魏" pitchFamily="2" charset="-122"/>
              </a:rPr>
              <a:t>=5/7</a:t>
            </a:r>
          </a:p>
          <a:p>
            <a:pPr algn="ctr"/>
            <a:r>
              <a:rPr lang="en-US" altLang="zh-CN" sz="2800" i="1">
                <a:ea typeface="华文新魏" pitchFamily="2" charset="-122"/>
              </a:rPr>
              <a:t>r</a:t>
            </a:r>
            <a:r>
              <a:rPr lang="en-US" altLang="zh-CN" sz="2800" i="1" baseline="-25000">
                <a:ea typeface="华文新魏" pitchFamily="2" charset="-122"/>
              </a:rPr>
              <a:t>6</a:t>
            </a:r>
            <a:r>
              <a:rPr lang="en-US" altLang="zh-CN" sz="2800" i="1">
                <a:ea typeface="华文新魏" pitchFamily="2" charset="-122"/>
              </a:rPr>
              <a:t>=6/7</a:t>
            </a:r>
          </a:p>
          <a:p>
            <a:pPr algn="ctr"/>
            <a:r>
              <a:rPr lang="en-US" altLang="zh-CN" sz="2800" i="1">
                <a:ea typeface="华文新魏" pitchFamily="2" charset="-122"/>
              </a:rPr>
              <a:t>r</a:t>
            </a:r>
            <a:r>
              <a:rPr lang="en-US" altLang="zh-CN" sz="2800" i="1" baseline="-25000">
                <a:ea typeface="华文新魏" pitchFamily="2" charset="-122"/>
              </a:rPr>
              <a:t>7</a:t>
            </a:r>
            <a:r>
              <a:rPr lang="en-US" altLang="zh-CN" sz="2800" i="1">
                <a:ea typeface="华文新魏" pitchFamily="2" charset="-122"/>
              </a:rPr>
              <a:t>=1</a:t>
            </a:r>
          </a:p>
        </p:txBody>
      </p:sp>
      <p:sp>
        <p:nvSpPr>
          <p:cNvPr id="641027" name="Text Box 3"/>
          <p:cNvSpPr txBox="1">
            <a:spLocks noChangeArrowheads="1"/>
          </p:cNvSpPr>
          <p:nvPr/>
        </p:nvSpPr>
        <p:spPr bwMode="auto">
          <a:xfrm>
            <a:off x="2563813" y="1905000"/>
            <a:ext cx="1169987" cy="3995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3200" i="1">
                <a:ea typeface="华文新魏" pitchFamily="2" charset="-122"/>
              </a:rPr>
              <a:t>   </a:t>
            </a:r>
            <a:r>
              <a:rPr lang="en-US" altLang="zh-CN" sz="2800" b="1" i="1">
                <a:solidFill>
                  <a:srgbClr val="CC0000"/>
                </a:solidFill>
                <a:ea typeface="华文新魏" pitchFamily="2" charset="-122"/>
              </a:rPr>
              <a:t>n</a:t>
            </a:r>
            <a:r>
              <a:rPr lang="en-US" altLang="zh-CN" sz="2800" b="1" i="1" baseline="-25000">
                <a:solidFill>
                  <a:srgbClr val="CC0000"/>
                </a:solidFill>
                <a:ea typeface="华文新魏" pitchFamily="2" charset="-122"/>
              </a:rPr>
              <a:t>k      </a:t>
            </a:r>
          </a:p>
          <a:p>
            <a:pPr algn="ctr"/>
            <a:r>
              <a:rPr lang="en-US" altLang="zh-CN" sz="2800" i="1">
                <a:ea typeface="华文新魏" pitchFamily="2" charset="-122"/>
              </a:rPr>
              <a:t>790</a:t>
            </a:r>
            <a:endParaRPr lang="en-US" altLang="zh-CN" sz="2800" baseline="-25000">
              <a:ea typeface="华文新魏" pitchFamily="2" charset="-122"/>
            </a:endParaRPr>
          </a:p>
          <a:p>
            <a:pPr algn="ctr"/>
            <a:r>
              <a:rPr lang="en-US" altLang="zh-CN" sz="2800" i="1">
                <a:ea typeface="华文新魏" pitchFamily="2" charset="-122"/>
              </a:rPr>
              <a:t>1023</a:t>
            </a:r>
            <a:endParaRPr lang="en-US" altLang="zh-CN" sz="2800" baseline="-25000">
              <a:ea typeface="华文新魏" pitchFamily="2" charset="-122"/>
            </a:endParaRPr>
          </a:p>
          <a:p>
            <a:pPr algn="ctr"/>
            <a:r>
              <a:rPr lang="en-US" altLang="zh-CN" sz="2800" i="1">
                <a:ea typeface="华文新魏" pitchFamily="2" charset="-122"/>
              </a:rPr>
              <a:t>850</a:t>
            </a:r>
            <a:endParaRPr lang="en-US" altLang="zh-CN" sz="2800">
              <a:ea typeface="华文新魏" pitchFamily="2" charset="-122"/>
            </a:endParaRPr>
          </a:p>
          <a:p>
            <a:pPr algn="ctr"/>
            <a:r>
              <a:rPr lang="en-US" altLang="zh-CN" sz="2800" i="1">
                <a:ea typeface="华文新魏" pitchFamily="2" charset="-122"/>
              </a:rPr>
              <a:t>656</a:t>
            </a:r>
            <a:endParaRPr lang="en-US" altLang="zh-CN" sz="2800">
              <a:ea typeface="华文新魏" pitchFamily="2" charset="-122"/>
            </a:endParaRPr>
          </a:p>
          <a:p>
            <a:pPr algn="ctr"/>
            <a:r>
              <a:rPr lang="en-US" altLang="zh-CN" sz="2800" i="1">
                <a:ea typeface="华文新魏" pitchFamily="2" charset="-122"/>
              </a:rPr>
              <a:t>329</a:t>
            </a:r>
            <a:endParaRPr lang="en-US" altLang="zh-CN" sz="2800">
              <a:ea typeface="华文新魏" pitchFamily="2" charset="-122"/>
            </a:endParaRPr>
          </a:p>
          <a:p>
            <a:pPr algn="ctr"/>
            <a:r>
              <a:rPr lang="en-US" altLang="zh-CN" sz="2800" i="1">
                <a:ea typeface="华文新魏" pitchFamily="2" charset="-122"/>
              </a:rPr>
              <a:t>245</a:t>
            </a:r>
            <a:endParaRPr lang="en-US" altLang="zh-CN" sz="2800">
              <a:ea typeface="华文新魏" pitchFamily="2" charset="-122"/>
            </a:endParaRPr>
          </a:p>
          <a:p>
            <a:pPr algn="ctr"/>
            <a:r>
              <a:rPr lang="en-US" altLang="zh-CN" sz="2800" i="1">
                <a:ea typeface="华文新魏" pitchFamily="2" charset="-122"/>
              </a:rPr>
              <a:t>122</a:t>
            </a:r>
            <a:endParaRPr lang="en-US" altLang="zh-CN" sz="2800">
              <a:ea typeface="华文新魏" pitchFamily="2" charset="-122"/>
            </a:endParaRPr>
          </a:p>
          <a:p>
            <a:pPr algn="ctr"/>
            <a:r>
              <a:rPr lang="en-US" altLang="zh-CN" sz="2800" i="1">
                <a:ea typeface="华文新魏" pitchFamily="2" charset="-122"/>
              </a:rPr>
              <a:t>81</a:t>
            </a:r>
            <a:endParaRPr lang="en-US" altLang="zh-CN" sz="2800">
              <a:ea typeface="华文新魏" pitchFamily="2" charset="-122"/>
            </a:endParaRPr>
          </a:p>
        </p:txBody>
      </p:sp>
      <p:sp>
        <p:nvSpPr>
          <p:cNvPr id="641028" name="Text Box 4"/>
          <p:cNvSpPr txBox="1">
            <a:spLocks noChangeArrowheads="1"/>
          </p:cNvSpPr>
          <p:nvPr/>
        </p:nvSpPr>
        <p:spPr bwMode="auto">
          <a:xfrm>
            <a:off x="3576638" y="1952625"/>
            <a:ext cx="919162" cy="3935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800" b="1" i="1">
                <a:solidFill>
                  <a:srgbClr val="CC0000"/>
                </a:solidFill>
                <a:ea typeface="华文新魏" pitchFamily="2" charset="-122"/>
              </a:rPr>
              <a:t>p(r</a:t>
            </a:r>
            <a:r>
              <a:rPr lang="en-US" altLang="zh-CN" sz="2800" b="1" i="1" baseline="-25000">
                <a:solidFill>
                  <a:srgbClr val="CC0000"/>
                </a:solidFill>
                <a:ea typeface="华文新魏" pitchFamily="2" charset="-122"/>
              </a:rPr>
              <a:t>k</a:t>
            </a:r>
            <a:r>
              <a:rPr lang="en-US" altLang="zh-CN" sz="2800" b="1" i="1">
                <a:solidFill>
                  <a:srgbClr val="CC0000"/>
                </a:solidFill>
                <a:ea typeface="华文新魏" pitchFamily="2" charset="-122"/>
              </a:rPr>
              <a:t>)</a:t>
            </a:r>
            <a:r>
              <a:rPr lang="en-US" altLang="zh-CN" sz="2800" b="1" i="1" baseline="-25000">
                <a:solidFill>
                  <a:srgbClr val="CC0000"/>
                </a:solidFill>
                <a:ea typeface="华文新魏" pitchFamily="2" charset="-122"/>
              </a:rPr>
              <a:t> </a:t>
            </a:r>
          </a:p>
          <a:p>
            <a:pPr algn="ctr"/>
            <a:r>
              <a:rPr lang="en-US" altLang="zh-CN" sz="2800" i="1">
                <a:ea typeface="华文新魏" pitchFamily="2" charset="-122"/>
              </a:rPr>
              <a:t>0.19</a:t>
            </a:r>
            <a:endParaRPr lang="en-US" altLang="zh-CN" sz="2800" baseline="-25000">
              <a:ea typeface="华文新魏" pitchFamily="2" charset="-122"/>
            </a:endParaRPr>
          </a:p>
          <a:p>
            <a:pPr algn="ctr"/>
            <a:r>
              <a:rPr lang="en-US" altLang="zh-CN" sz="2800" i="1">
                <a:ea typeface="华文新魏" pitchFamily="2" charset="-122"/>
              </a:rPr>
              <a:t>0.25</a:t>
            </a:r>
            <a:endParaRPr lang="en-US" altLang="zh-CN" sz="2800" baseline="-25000">
              <a:ea typeface="华文新魏" pitchFamily="2" charset="-122"/>
            </a:endParaRPr>
          </a:p>
          <a:p>
            <a:pPr algn="ctr"/>
            <a:r>
              <a:rPr lang="en-US" altLang="zh-CN" sz="2800" i="1">
                <a:ea typeface="华文新魏" pitchFamily="2" charset="-122"/>
              </a:rPr>
              <a:t>0.21</a:t>
            </a:r>
            <a:endParaRPr lang="en-US" altLang="zh-CN" sz="2800">
              <a:ea typeface="华文新魏" pitchFamily="2" charset="-122"/>
            </a:endParaRPr>
          </a:p>
          <a:p>
            <a:pPr algn="ctr"/>
            <a:r>
              <a:rPr lang="en-US" altLang="zh-CN" sz="2800" i="1">
                <a:ea typeface="华文新魏" pitchFamily="2" charset="-122"/>
              </a:rPr>
              <a:t>0.16</a:t>
            </a:r>
            <a:endParaRPr lang="en-US" altLang="zh-CN" sz="2800">
              <a:ea typeface="华文新魏" pitchFamily="2" charset="-122"/>
            </a:endParaRPr>
          </a:p>
          <a:p>
            <a:pPr algn="ctr"/>
            <a:r>
              <a:rPr lang="en-US" altLang="zh-CN" sz="2800" i="1">
                <a:ea typeface="华文新魏" pitchFamily="2" charset="-122"/>
              </a:rPr>
              <a:t>0.08</a:t>
            </a:r>
            <a:endParaRPr lang="en-US" altLang="zh-CN" sz="2800">
              <a:ea typeface="华文新魏" pitchFamily="2" charset="-122"/>
            </a:endParaRPr>
          </a:p>
          <a:p>
            <a:pPr algn="ctr"/>
            <a:r>
              <a:rPr lang="en-US" altLang="zh-CN" sz="2800" i="1">
                <a:ea typeface="华文新魏" pitchFamily="2" charset="-122"/>
              </a:rPr>
              <a:t>0.06</a:t>
            </a:r>
            <a:endParaRPr lang="en-US" altLang="zh-CN" sz="2800">
              <a:ea typeface="华文新魏" pitchFamily="2" charset="-122"/>
            </a:endParaRPr>
          </a:p>
          <a:p>
            <a:pPr algn="ctr"/>
            <a:r>
              <a:rPr lang="en-US" altLang="zh-CN" sz="2800" i="1">
                <a:ea typeface="华文新魏" pitchFamily="2" charset="-122"/>
              </a:rPr>
              <a:t>0.03</a:t>
            </a:r>
            <a:endParaRPr lang="en-US" altLang="zh-CN" sz="2800">
              <a:ea typeface="华文新魏" pitchFamily="2" charset="-122"/>
            </a:endParaRPr>
          </a:p>
          <a:p>
            <a:pPr algn="ctr"/>
            <a:r>
              <a:rPr lang="en-US" altLang="zh-CN" sz="2800" i="1">
                <a:ea typeface="华文新魏" pitchFamily="2" charset="-122"/>
              </a:rPr>
              <a:t>0.02</a:t>
            </a:r>
            <a:endParaRPr lang="en-US" altLang="zh-CN" sz="2800">
              <a:ea typeface="华文新魏" pitchFamily="2" charset="-122"/>
            </a:endParaRPr>
          </a:p>
        </p:txBody>
      </p:sp>
      <p:sp>
        <p:nvSpPr>
          <p:cNvPr id="641029" name="Text Box 5"/>
          <p:cNvSpPr txBox="1">
            <a:spLocks noChangeArrowheads="1"/>
          </p:cNvSpPr>
          <p:nvPr/>
        </p:nvSpPr>
        <p:spPr bwMode="auto">
          <a:xfrm>
            <a:off x="4500563" y="1931988"/>
            <a:ext cx="985837" cy="3935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800" b="1" i="1">
                <a:solidFill>
                  <a:srgbClr val="CC0000"/>
                </a:solidFill>
                <a:ea typeface="华文新魏" pitchFamily="2" charset="-122"/>
              </a:rPr>
              <a:t>s</a:t>
            </a:r>
            <a:r>
              <a:rPr lang="en-US" altLang="zh-CN" sz="2800" b="1" i="1" baseline="-25000">
                <a:solidFill>
                  <a:srgbClr val="CC0000"/>
                </a:solidFill>
                <a:ea typeface="华文新魏" pitchFamily="2" charset="-122"/>
              </a:rPr>
              <a:t>k</a:t>
            </a:r>
            <a:r>
              <a:rPr lang="zh-CN" altLang="en-US" sz="2800" b="1" i="1" baseline="-25000">
                <a:solidFill>
                  <a:srgbClr val="CC0000"/>
                </a:solidFill>
                <a:ea typeface="华文新魏" pitchFamily="2" charset="-122"/>
              </a:rPr>
              <a:t>计算 </a:t>
            </a:r>
          </a:p>
          <a:p>
            <a:pPr algn="ctr"/>
            <a:r>
              <a:rPr lang="en-US" altLang="zh-CN" sz="2800" i="1">
                <a:ea typeface="华文新魏" pitchFamily="2" charset="-122"/>
              </a:rPr>
              <a:t>0.19</a:t>
            </a:r>
            <a:endParaRPr lang="en-US" altLang="zh-CN" sz="2800" baseline="-25000">
              <a:ea typeface="华文新魏" pitchFamily="2" charset="-122"/>
            </a:endParaRPr>
          </a:p>
          <a:p>
            <a:pPr algn="ctr"/>
            <a:r>
              <a:rPr lang="en-US" altLang="zh-CN" sz="2800" i="1">
                <a:ea typeface="华文新魏" pitchFamily="2" charset="-122"/>
              </a:rPr>
              <a:t>0.44</a:t>
            </a:r>
            <a:endParaRPr lang="en-US" altLang="zh-CN" sz="2800" baseline="-25000">
              <a:ea typeface="华文新魏" pitchFamily="2" charset="-122"/>
            </a:endParaRPr>
          </a:p>
          <a:p>
            <a:pPr algn="ctr"/>
            <a:r>
              <a:rPr lang="en-US" altLang="zh-CN" sz="2800" i="1">
                <a:ea typeface="华文新魏" pitchFamily="2" charset="-122"/>
              </a:rPr>
              <a:t>0.65</a:t>
            </a:r>
            <a:endParaRPr lang="en-US" altLang="zh-CN" sz="2800">
              <a:ea typeface="华文新魏" pitchFamily="2" charset="-122"/>
            </a:endParaRPr>
          </a:p>
          <a:p>
            <a:pPr algn="ctr"/>
            <a:r>
              <a:rPr lang="en-US" altLang="zh-CN" sz="2800" i="1">
                <a:ea typeface="华文新魏" pitchFamily="2" charset="-122"/>
              </a:rPr>
              <a:t>0.81</a:t>
            </a:r>
            <a:endParaRPr lang="en-US" altLang="zh-CN" sz="2800">
              <a:ea typeface="华文新魏" pitchFamily="2" charset="-122"/>
            </a:endParaRPr>
          </a:p>
          <a:p>
            <a:pPr algn="ctr"/>
            <a:r>
              <a:rPr lang="en-US" altLang="zh-CN" sz="2800" i="1">
                <a:ea typeface="华文新魏" pitchFamily="2" charset="-122"/>
              </a:rPr>
              <a:t>0.89</a:t>
            </a:r>
            <a:endParaRPr lang="en-US" altLang="zh-CN" sz="2800">
              <a:ea typeface="华文新魏" pitchFamily="2" charset="-122"/>
            </a:endParaRPr>
          </a:p>
          <a:p>
            <a:pPr algn="ctr"/>
            <a:r>
              <a:rPr lang="en-US" altLang="zh-CN" sz="2800" i="1">
                <a:ea typeface="华文新魏" pitchFamily="2" charset="-122"/>
              </a:rPr>
              <a:t>0.95</a:t>
            </a:r>
            <a:endParaRPr lang="en-US" altLang="zh-CN" sz="2800">
              <a:ea typeface="华文新魏" pitchFamily="2" charset="-122"/>
            </a:endParaRPr>
          </a:p>
          <a:p>
            <a:pPr algn="ctr"/>
            <a:r>
              <a:rPr lang="en-US" altLang="zh-CN" sz="2800" i="1">
                <a:ea typeface="华文新魏" pitchFamily="2" charset="-122"/>
              </a:rPr>
              <a:t>0.98</a:t>
            </a:r>
            <a:endParaRPr lang="en-US" altLang="zh-CN" sz="2800">
              <a:ea typeface="华文新魏" pitchFamily="2" charset="-122"/>
            </a:endParaRPr>
          </a:p>
          <a:p>
            <a:pPr algn="ctr"/>
            <a:r>
              <a:rPr lang="en-US" altLang="zh-CN" sz="2800" i="1">
                <a:ea typeface="华文新魏" pitchFamily="2" charset="-122"/>
              </a:rPr>
              <a:t>1.00</a:t>
            </a:r>
            <a:endParaRPr lang="en-US" altLang="zh-CN" sz="2800">
              <a:ea typeface="华文新魏" pitchFamily="2" charset="-122"/>
            </a:endParaRPr>
          </a:p>
        </p:txBody>
      </p:sp>
      <p:sp>
        <p:nvSpPr>
          <p:cNvPr id="641030" name="Text Box 6"/>
          <p:cNvSpPr txBox="1">
            <a:spLocks noChangeArrowheads="1"/>
          </p:cNvSpPr>
          <p:nvPr/>
        </p:nvSpPr>
        <p:spPr bwMode="auto">
          <a:xfrm>
            <a:off x="5410200" y="1931988"/>
            <a:ext cx="985838" cy="3935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800" b="1" i="1">
                <a:solidFill>
                  <a:srgbClr val="CC0000"/>
                </a:solidFill>
                <a:ea typeface="华文新魏" pitchFamily="2" charset="-122"/>
              </a:rPr>
              <a:t>s</a:t>
            </a:r>
            <a:r>
              <a:rPr lang="en-US" altLang="zh-CN" sz="2800" b="1" i="1" baseline="-25000">
                <a:solidFill>
                  <a:srgbClr val="CC0000"/>
                </a:solidFill>
                <a:ea typeface="华文新魏" pitchFamily="2" charset="-122"/>
              </a:rPr>
              <a:t>k</a:t>
            </a:r>
            <a:r>
              <a:rPr lang="zh-CN" altLang="en-US" sz="2800" b="1" i="1" baseline="-25000">
                <a:solidFill>
                  <a:srgbClr val="CC0000"/>
                </a:solidFill>
                <a:ea typeface="华文新魏" pitchFamily="2" charset="-122"/>
              </a:rPr>
              <a:t>舍入 </a:t>
            </a:r>
          </a:p>
          <a:p>
            <a:pPr algn="ctr"/>
            <a:r>
              <a:rPr lang="en-US" altLang="zh-CN" sz="2800" i="1">
                <a:ea typeface="华文新魏" pitchFamily="2" charset="-122"/>
              </a:rPr>
              <a:t>1/7</a:t>
            </a:r>
            <a:endParaRPr lang="en-US" altLang="zh-CN" sz="2800" baseline="-25000">
              <a:ea typeface="华文新魏" pitchFamily="2" charset="-122"/>
            </a:endParaRPr>
          </a:p>
          <a:p>
            <a:pPr algn="ctr"/>
            <a:r>
              <a:rPr lang="en-US" altLang="zh-CN" sz="2800" i="1">
                <a:ea typeface="华文新魏" pitchFamily="2" charset="-122"/>
              </a:rPr>
              <a:t>3/7</a:t>
            </a:r>
            <a:endParaRPr lang="en-US" altLang="zh-CN" sz="2800" baseline="-25000">
              <a:ea typeface="华文新魏" pitchFamily="2" charset="-122"/>
            </a:endParaRPr>
          </a:p>
          <a:p>
            <a:pPr algn="ctr"/>
            <a:r>
              <a:rPr lang="en-US" altLang="zh-CN" sz="2800" i="1">
                <a:ea typeface="华文新魏" pitchFamily="2" charset="-122"/>
              </a:rPr>
              <a:t>5/7</a:t>
            </a:r>
            <a:endParaRPr lang="en-US" altLang="zh-CN" sz="2800">
              <a:ea typeface="华文新魏" pitchFamily="2" charset="-122"/>
            </a:endParaRPr>
          </a:p>
          <a:p>
            <a:pPr algn="ctr"/>
            <a:r>
              <a:rPr lang="en-US" altLang="zh-CN" sz="2800" i="1">
                <a:ea typeface="华文新魏" pitchFamily="2" charset="-122"/>
              </a:rPr>
              <a:t>6/7</a:t>
            </a:r>
            <a:endParaRPr lang="en-US" altLang="zh-CN" sz="2800">
              <a:ea typeface="华文新魏" pitchFamily="2" charset="-122"/>
            </a:endParaRPr>
          </a:p>
          <a:p>
            <a:pPr algn="ctr"/>
            <a:r>
              <a:rPr lang="en-US" altLang="zh-CN" sz="2800" i="1">
                <a:ea typeface="华文新魏" pitchFamily="2" charset="-122"/>
              </a:rPr>
              <a:t>6/7</a:t>
            </a:r>
            <a:endParaRPr lang="en-US" altLang="zh-CN" sz="2800">
              <a:ea typeface="华文新魏" pitchFamily="2" charset="-122"/>
            </a:endParaRPr>
          </a:p>
          <a:p>
            <a:pPr algn="ctr"/>
            <a:r>
              <a:rPr lang="en-US" altLang="zh-CN" sz="2800" i="1">
                <a:ea typeface="华文新魏" pitchFamily="2" charset="-122"/>
              </a:rPr>
              <a:t>1</a:t>
            </a:r>
            <a:endParaRPr lang="en-US" altLang="zh-CN" sz="2800">
              <a:ea typeface="华文新魏" pitchFamily="2" charset="-122"/>
            </a:endParaRPr>
          </a:p>
          <a:p>
            <a:pPr algn="ctr"/>
            <a:r>
              <a:rPr lang="en-US" altLang="zh-CN" sz="2800" i="1">
                <a:ea typeface="华文新魏" pitchFamily="2" charset="-122"/>
              </a:rPr>
              <a:t>1</a:t>
            </a:r>
            <a:endParaRPr lang="en-US" altLang="zh-CN" sz="2800">
              <a:ea typeface="华文新魏" pitchFamily="2" charset="-122"/>
            </a:endParaRPr>
          </a:p>
          <a:p>
            <a:pPr algn="ctr"/>
            <a:r>
              <a:rPr lang="en-US" altLang="zh-CN" sz="2800" i="1">
                <a:ea typeface="华文新魏" pitchFamily="2" charset="-122"/>
              </a:rPr>
              <a:t>1</a:t>
            </a:r>
            <a:endParaRPr lang="en-US" altLang="zh-CN" sz="2800">
              <a:ea typeface="华文新魏" pitchFamily="2" charset="-122"/>
            </a:endParaRPr>
          </a:p>
        </p:txBody>
      </p:sp>
      <p:sp>
        <p:nvSpPr>
          <p:cNvPr id="641031" name="Text Box 7"/>
          <p:cNvSpPr txBox="1">
            <a:spLocks noChangeArrowheads="1"/>
          </p:cNvSpPr>
          <p:nvPr/>
        </p:nvSpPr>
        <p:spPr bwMode="auto">
          <a:xfrm>
            <a:off x="6354763" y="1931988"/>
            <a:ext cx="503237" cy="3935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800" b="1" i="1">
                <a:solidFill>
                  <a:srgbClr val="CC0000"/>
                </a:solidFill>
                <a:ea typeface="华文新魏" pitchFamily="2" charset="-122"/>
              </a:rPr>
              <a:t>s</a:t>
            </a:r>
            <a:r>
              <a:rPr lang="en-US" altLang="zh-CN" sz="2800" b="1" i="1" baseline="-25000">
                <a:solidFill>
                  <a:srgbClr val="CC0000"/>
                </a:solidFill>
                <a:ea typeface="华文新魏" pitchFamily="2" charset="-122"/>
              </a:rPr>
              <a:t>k </a:t>
            </a:r>
          </a:p>
          <a:p>
            <a:pPr algn="ctr"/>
            <a:r>
              <a:rPr lang="en-US" altLang="zh-CN" sz="2800" i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新魏" pitchFamily="2" charset="-122"/>
              </a:rPr>
              <a:t>s</a:t>
            </a:r>
            <a:r>
              <a:rPr lang="en-US" altLang="zh-CN" sz="2800" i="1" baseline="-2500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新魏" pitchFamily="2" charset="-122"/>
              </a:rPr>
              <a:t>0</a:t>
            </a:r>
          </a:p>
          <a:p>
            <a:pPr algn="ctr"/>
            <a:r>
              <a:rPr lang="en-US" altLang="zh-CN" sz="2800" i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新魏" pitchFamily="2" charset="-122"/>
              </a:rPr>
              <a:t>s</a:t>
            </a:r>
            <a:r>
              <a:rPr lang="en-US" altLang="zh-CN" sz="2800" i="1" baseline="-2500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新魏" pitchFamily="2" charset="-122"/>
              </a:rPr>
              <a:t>1</a:t>
            </a:r>
          </a:p>
          <a:p>
            <a:pPr algn="ctr"/>
            <a:r>
              <a:rPr lang="en-US" altLang="zh-CN" sz="2800" i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新魏" pitchFamily="2" charset="-122"/>
              </a:rPr>
              <a:t>s</a:t>
            </a:r>
            <a:r>
              <a:rPr lang="en-US" altLang="zh-CN" sz="2800" i="1" baseline="-2500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新魏" pitchFamily="2" charset="-122"/>
              </a:rPr>
              <a:t>2</a:t>
            </a:r>
          </a:p>
          <a:p>
            <a:pPr algn="ctr"/>
            <a:r>
              <a:rPr lang="en-US" altLang="zh-CN" sz="2800" i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新魏" pitchFamily="2" charset="-122"/>
              </a:rPr>
              <a:t>s</a:t>
            </a:r>
            <a:r>
              <a:rPr lang="en-US" altLang="zh-CN" sz="2800" i="1" baseline="-2500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新魏" pitchFamily="2" charset="-122"/>
              </a:rPr>
              <a:t>3</a:t>
            </a:r>
          </a:p>
          <a:p>
            <a:pPr algn="ctr"/>
            <a:endParaRPr lang="en-US" altLang="zh-CN" sz="2800" i="1">
              <a:solidFill>
                <a:schemeClr val="folHlink"/>
              </a:solidFill>
              <a:effectLst>
                <a:outerShdw blurRad="38100" dist="38100" dir="2700000" algn="tl">
                  <a:srgbClr val="C0C0C0"/>
                </a:outerShdw>
              </a:effectLst>
              <a:ea typeface="华文新魏" pitchFamily="2" charset="-122"/>
            </a:endParaRPr>
          </a:p>
          <a:p>
            <a:pPr algn="ctr"/>
            <a:r>
              <a:rPr lang="en-US" altLang="zh-CN" sz="2800" i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新魏" pitchFamily="2" charset="-122"/>
              </a:rPr>
              <a:t>s</a:t>
            </a:r>
            <a:r>
              <a:rPr lang="en-US" altLang="zh-CN" sz="2800" i="1" baseline="-2500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新魏" pitchFamily="2" charset="-122"/>
              </a:rPr>
              <a:t>4</a:t>
            </a:r>
          </a:p>
          <a:p>
            <a:pPr algn="ctr"/>
            <a:endParaRPr lang="en-US" altLang="zh-CN" sz="2800" i="1">
              <a:solidFill>
                <a:schemeClr val="folHlink"/>
              </a:solidFill>
              <a:effectLst>
                <a:outerShdw blurRad="38100" dist="38100" dir="2700000" algn="tl">
                  <a:srgbClr val="C0C0C0"/>
                </a:outerShdw>
              </a:effectLst>
              <a:ea typeface="华文新魏" pitchFamily="2" charset="-122"/>
            </a:endParaRPr>
          </a:p>
          <a:p>
            <a:pPr algn="ctr"/>
            <a:endParaRPr lang="en-US" altLang="zh-CN" sz="2800" i="1">
              <a:ea typeface="华文新魏" pitchFamily="2" charset="-122"/>
            </a:endParaRPr>
          </a:p>
        </p:txBody>
      </p:sp>
      <p:sp>
        <p:nvSpPr>
          <p:cNvPr id="641032" name="Text Box 8"/>
          <p:cNvSpPr txBox="1">
            <a:spLocks noChangeArrowheads="1"/>
          </p:cNvSpPr>
          <p:nvPr/>
        </p:nvSpPr>
        <p:spPr bwMode="auto">
          <a:xfrm>
            <a:off x="6877050" y="1931988"/>
            <a:ext cx="895350" cy="3935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800" b="1" i="1">
                <a:solidFill>
                  <a:srgbClr val="CC0000"/>
                </a:solidFill>
                <a:ea typeface="华文新魏" pitchFamily="2" charset="-122"/>
              </a:rPr>
              <a:t>n</a:t>
            </a:r>
            <a:r>
              <a:rPr lang="en-US" altLang="zh-CN" sz="2800" b="1" i="1" baseline="-25000">
                <a:solidFill>
                  <a:srgbClr val="CC0000"/>
                </a:solidFill>
                <a:ea typeface="华文新魏" pitchFamily="2" charset="-122"/>
              </a:rPr>
              <a:t>sk </a:t>
            </a:r>
          </a:p>
          <a:p>
            <a:pPr algn="ctr"/>
            <a:r>
              <a:rPr lang="en-US" altLang="zh-CN" sz="2800" i="1">
                <a:ea typeface="华文新魏" pitchFamily="2" charset="-122"/>
              </a:rPr>
              <a:t>790</a:t>
            </a:r>
            <a:endParaRPr lang="en-US" altLang="zh-CN" sz="2800" baseline="-25000">
              <a:ea typeface="华文新魏" pitchFamily="2" charset="-122"/>
            </a:endParaRPr>
          </a:p>
          <a:p>
            <a:pPr algn="ctr"/>
            <a:r>
              <a:rPr lang="en-US" altLang="zh-CN" sz="2800" i="1">
                <a:ea typeface="华文新魏" pitchFamily="2" charset="-122"/>
              </a:rPr>
              <a:t>1023</a:t>
            </a:r>
            <a:endParaRPr lang="en-US" altLang="zh-CN" sz="2800" baseline="-25000">
              <a:ea typeface="华文新魏" pitchFamily="2" charset="-122"/>
            </a:endParaRPr>
          </a:p>
          <a:p>
            <a:pPr algn="ctr"/>
            <a:r>
              <a:rPr lang="en-US" altLang="zh-CN" sz="2800" i="1">
                <a:ea typeface="华文新魏" pitchFamily="2" charset="-122"/>
              </a:rPr>
              <a:t>850</a:t>
            </a:r>
            <a:endParaRPr lang="en-US" altLang="zh-CN" sz="2800" baseline="-25000">
              <a:ea typeface="华文新魏" pitchFamily="2" charset="-122"/>
            </a:endParaRPr>
          </a:p>
          <a:p>
            <a:pPr algn="ctr"/>
            <a:r>
              <a:rPr lang="en-US" altLang="zh-CN" sz="2800" i="1">
                <a:ea typeface="华文新魏" pitchFamily="2" charset="-122"/>
              </a:rPr>
              <a:t>985</a:t>
            </a:r>
            <a:endParaRPr lang="en-US" altLang="zh-CN" sz="2800" baseline="-25000">
              <a:ea typeface="华文新魏" pitchFamily="2" charset="-122"/>
            </a:endParaRPr>
          </a:p>
          <a:p>
            <a:pPr algn="ctr"/>
            <a:endParaRPr lang="en-US" altLang="zh-CN" sz="2800">
              <a:ea typeface="华文新魏" pitchFamily="2" charset="-122"/>
            </a:endParaRPr>
          </a:p>
          <a:p>
            <a:pPr algn="ctr"/>
            <a:r>
              <a:rPr lang="en-US" altLang="zh-CN" sz="2800" i="1">
                <a:ea typeface="华文新魏" pitchFamily="2" charset="-122"/>
              </a:rPr>
              <a:t>448</a:t>
            </a:r>
            <a:endParaRPr lang="en-US" altLang="zh-CN" sz="2800" baseline="-25000">
              <a:ea typeface="华文新魏" pitchFamily="2" charset="-122"/>
            </a:endParaRPr>
          </a:p>
          <a:p>
            <a:pPr algn="ctr"/>
            <a:endParaRPr lang="en-US" altLang="zh-CN" sz="2800" i="1">
              <a:ea typeface="华文新魏" pitchFamily="2" charset="-122"/>
            </a:endParaRPr>
          </a:p>
          <a:p>
            <a:pPr algn="ctr"/>
            <a:endParaRPr lang="en-US" altLang="zh-CN" sz="2800" i="1">
              <a:ea typeface="华文新魏" pitchFamily="2" charset="-122"/>
            </a:endParaRPr>
          </a:p>
        </p:txBody>
      </p:sp>
      <p:sp>
        <p:nvSpPr>
          <p:cNvPr id="641033" name="Text Box 9"/>
          <p:cNvSpPr txBox="1">
            <a:spLocks noChangeArrowheads="1"/>
          </p:cNvSpPr>
          <p:nvPr/>
        </p:nvSpPr>
        <p:spPr bwMode="auto">
          <a:xfrm>
            <a:off x="7767638" y="1931988"/>
            <a:ext cx="919162" cy="3935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800" b="1" i="1">
                <a:solidFill>
                  <a:srgbClr val="CC0000"/>
                </a:solidFill>
                <a:ea typeface="华文新魏" pitchFamily="2" charset="-122"/>
              </a:rPr>
              <a:t>p(s</a:t>
            </a:r>
            <a:r>
              <a:rPr lang="en-US" altLang="zh-CN" sz="2800" b="1" i="1" baseline="-25000">
                <a:solidFill>
                  <a:srgbClr val="CC0000"/>
                </a:solidFill>
                <a:ea typeface="华文新魏" pitchFamily="2" charset="-122"/>
              </a:rPr>
              <a:t>k</a:t>
            </a:r>
            <a:r>
              <a:rPr lang="en-US" altLang="zh-CN" sz="2800" b="1" i="1">
                <a:solidFill>
                  <a:srgbClr val="CC0000"/>
                </a:solidFill>
                <a:ea typeface="华文新魏" pitchFamily="2" charset="-122"/>
              </a:rPr>
              <a:t>)</a:t>
            </a:r>
            <a:r>
              <a:rPr lang="en-US" altLang="zh-CN" sz="2800" b="1" i="1" baseline="-25000">
                <a:solidFill>
                  <a:srgbClr val="CC0000"/>
                </a:solidFill>
                <a:ea typeface="华文新魏" pitchFamily="2" charset="-122"/>
              </a:rPr>
              <a:t> </a:t>
            </a:r>
          </a:p>
          <a:p>
            <a:pPr algn="ctr"/>
            <a:r>
              <a:rPr lang="en-US" altLang="zh-CN" sz="2800" i="1">
                <a:ea typeface="华文新魏" pitchFamily="2" charset="-122"/>
              </a:rPr>
              <a:t>0.19</a:t>
            </a:r>
            <a:endParaRPr lang="en-US" altLang="zh-CN" sz="2800" baseline="-25000">
              <a:ea typeface="华文新魏" pitchFamily="2" charset="-122"/>
            </a:endParaRPr>
          </a:p>
          <a:p>
            <a:pPr algn="ctr"/>
            <a:r>
              <a:rPr lang="en-US" altLang="zh-CN" sz="2800" i="1">
                <a:ea typeface="华文新魏" pitchFamily="2" charset="-122"/>
              </a:rPr>
              <a:t>0.25</a:t>
            </a:r>
            <a:endParaRPr lang="en-US" altLang="zh-CN" sz="2800" baseline="-25000">
              <a:ea typeface="华文新魏" pitchFamily="2" charset="-122"/>
            </a:endParaRPr>
          </a:p>
          <a:p>
            <a:pPr algn="ctr"/>
            <a:r>
              <a:rPr lang="en-US" altLang="zh-CN" sz="2800" i="1">
                <a:ea typeface="华文新魏" pitchFamily="2" charset="-122"/>
              </a:rPr>
              <a:t>0.21</a:t>
            </a:r>
            <a:endParaRPr lang="en-US" altLang="zh-CN" sz="2800" baseline="-25000">
              <a:ea typeface="华文新魏" pitchFamily="2" charset="-122"/>
            </a:endParaRPr>
          </a:p>
          <a:p>
            <a:pPr algn="ctr"/>
            <a:r>
              <a:rPr lang="en-US" altLang="zh-CN" sz="2800" i="1">
                <a:ea typeface="华文新魏" pitchFamily="2" charset="-122"/>
              </a:rPr>
              <a:t>0.24</a:t>
            </a:r>
            <a:endParaRPr lang="en-US" altLang="zh-CN" sz="2800" baseline="-25000">
              <a:ea typeface="华文新魏" pitchFamily="2" charset="-122"/>
            </a:endParaRPr>
          </a:p>
          <a:p>
            <a:pPr algn="ctr"/>
            <a:endParaRPr lang="en-US" altLang="zh-CN" sz="2800">
              <a:ea typeface="华文新魏" pitchFamily="2" charset="-122"/>
            </a:endParaRPr>
          </a:p>
          <a:p>
            <a:pPr algn="ctr"/>
            <a:r>
              <a:rPr lang="en-US" altLang="zh-CN" sz="2800" i="1">
                <a:ea typeface="华文新魏" pitchFamily="2" charset="-122"/>
              </a:rPr>
              <a:t>0.11</a:t>
            </a:r>
            <a:endParaRPr lang="en-US" altLang="zh-CN" sz="2800" baseline="-25000">
              <a:ea typeface="华文新魏" pitchFamily="2" charset="-122"/>
            </a:endParaRPr>
          </a:p>
          <a:p>
            <a:pPr algn="ctr"/>
            <a:endParaRPr lang="en-US" altLang="zh-CN" sz="2800" i="1">
              <a:ea typeface="华文新魏" pitchFamily="2" charset="-122"/>
            </a:endParaRPr>
          </a:p>
          <a:p>
            <a:pPr algn="ctr"/>
            <a:endParaRPr lang="en-US" altLang="zh-CN" sz="2800" i="1">
              <a:ea typeface="华文新魏" pitchFamily="2" charset="-122"/>
            </a:endParaRPr>
          </a:p>
        </p:txBody>
      </p:sp>
      <p:grpSp>
        <p:nvGrpSpPr>
          <p:cNvPr id="641034" name="Group 10"/>
          <p:cNvGrpSpPr>
            <a:grpSpLocks/>
          </p:cNvGrpSpPr>
          <p:nvPr/>
        </p:nvGrpSpPr>
        <p:grpSpPr bwMode="auto">
          <a:xfrm>
            <a:off x="6096000" y="4800600"/>
            <a:ext cx="228600" cy="762000"/>
            <a:chOff x="3840" y="3024"/>
            <a:chExt cx="144" cy="480"/>
          </a:xfrm>
        </p:grpSpPr>
        <p:grpSp>
          <p:nvGrpSpPr>
            <p:cNvPr id="641035" name="Group 11"/>
            <p:cNvGrpSpPr>
              <a:grpSpLocks/>
            </p:cNvGrpSpPr>
            <p:nvPr/>
          </p:nvGrpSpPr>
          <p:grpSpPr bwMode="auto">
            <a:xfrm>
              <a:off x="3840" y="3024"/>
              <a:ext cx="144" cy="240"/>
              <a:chOff x="3840" y="3024"/>
              <a:chExt cx="144" cy="240"/>
            </a:xfrm>
          </p:grpSpPr>
          <p:sp>
            <p:nvSpPr>
              <p:cNvPr id="641036" name="Line 12"/>
              <p:cNvSpPr>
                <a:spLocks noChangeShapeType="1"/>
              </p:cNvSpPr>
              <p:nvPr/>
            </p:nvSpPr>
            <p:spPr bwMode="auto">
              <a:xfrm>
                <a:off x="3840" y="3024"/>
                <a:ext cx="144" cy="0"/>
              </a:xfrm>
              <a:prstGeom prst="line">
                <a:avLst/>
              </a:prstGeom>
              <a:noFill/>
              <a:ln w="25400">
                <a:solidFill>
                  <a:schemeClr val="folHlink"/>
                </a:solidFill>
                <a:round/>
                <a:headEnd type="none" w="sm" len="sm"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41037" name="Line 13"/>
              <p:cNvSpPr>
                <a:spLocks noChangeShapeType="1"/>
              </p:cNvSpPr>
              <p:nvPr/>
            </p:nvSpPr>
            <p:spPr bwMode="auto">
              <a:xfrm flipV="1">
                <a:off x="3840" y="3120"/>
                <a:ext cx="144" cy="144"/>
              </a:xfrm>
              <a:prstGeom prst="line">
                <a:avLst/>
              </a:prstGeom>
              <a:noFill/>
              <a:ln w="25400">
                <a:solidFill>
                  <a:schemeClr val="folHlink"/>
                </a:solidFill>
                <a:round/>
                <a:headEnd type="none" w="sm" len="sm"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641038" name="Line 14"/>
            <p:cNvSpPr>
              <a:spLocks noChangeShapeType="1"/>
            </p:cNvSpPr>
            <p:nvPr/>
          </p:nvSpPr>
          <p:spPr bwMode="auto">
            <a:xfrm flipV="1">
              <a:off x="3840" y="3216"/>
              <a:ext cx="144" cy="288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 type="none" w="sm" len="sm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641039" name="Group 15"/>
          <p:cNvGrpSpPr>
            <a:grpSpLocks/>
          </p:cNvGrpSpPr>
          <p:nvPr/>
        </p:nvGrpSpPr>
        <p:grpSpPr bwMode="auto">
          <a:xfrm>
            <a:off x="6172200" y="3962400"/>
            <a:ext cx="228600" cy="381000"/>
            <a:chOff x="3888" y="2496"/>
            <a:chExt cx="144" cy="240"/>
          </a:xfrm>
        </p:grpSpPr>
        <p:sp>
          <p:nvSpPr>
            <p:cNvPr id="641040" name="Line 16"/>
            <p:cNvSpPr>
              <a:spLocks noChangeShapeType="1"/>
            </p:cNvSpPr>
            <p:nvPr/>
          </p:nvSpPr>
          <p:spPr bwMode="auto">
            <a:xfrm>
              <a:off x="3888" y="2496"/>
              <a:ext cx="144" cy="0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 type="none" w="sm" len="sm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41041" name="Line 17"/>
            <p:cNvSpPr>
              <a:spLocks noChangeShapeType="1"/>
            </p:cNvSpPr>
            <p:nvPr/>
          </p:nvSpPr>
          <p:spPr bwMode="auto">
            <a:xfrm flipV="1">
              <a:off x="3888" y="2592"/>
              <a:ext cx="144" cy="144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 type="none" w="sm" len="sm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641042" name="Rectangle 18"/>
          <p:cNvSpPr>
            <a:spLocks noChangeArrowheads="1"/>
          </p:cNvSpPr>
          <p:nvPr/>
        </p:nvSpPr>
        <p:spPr bwMode="auto">
          <a:xfrm>
            <a:off x="1579563" y="457200"/>
            <a:ext cx="756443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r>
              <a:rPr lang="en-US" altLang="zh-CN" sz="4400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3. </a:t>
            </a:r>
            <a:r>
              <a:rPr lang="zh-CN" altLang="en-US" sz="4400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重新命名</a:t>
            </a:r>
            <a:r>
              <a:rPr lang="en-US" altLang="zh-CN" sz="4400" b="1" i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s</a:t>
            </a:r>
            <a:r>
              <a:rPr lang="en-US" altLang="zh-CN" sz="4400" b="1" i="1" baseline="-250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k</a:t>
            </a:r>
            <a:r>
              <a:rPr lang="zh-CN" altLang="en-US" sz="4400" b="1" i="1" baseline="-250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，</a:t>
            </a:r>
            <a:r>
              <a:rPr lang="zh-CN" altLang="en-US" sz="4400" b="1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归并相同灰度级的象素数。</a:t>
            </a:r>
            <a:endParaRPr lang="zh-CN" altLang="en-US" sz="4400" b="1">
              <a:solidFill>
                <a:srgbClr val="000000"/>
              </a:solidFill>
              <a:latin typeface="华文新魏" pitchFamily="2" charset="-122"/>
              <a:ea typeface="华文新魏" pitchFamily="2" charset="-122"/>
              <a:hlinkClick r:id="" action="ppaction://noaction"/>
            </a:endParaRPr>
          </a:p>
        </p:txBody>
      </p:sp>
      <p:sp>
        <p:nvSpPr>
          <p:cNvPr id="641043" name="AutoShape 19"/>
          <p:cNvSpPr>
            <a:spLocks noChangeArrowheads="1"/>
          </p:cNvSpPr>
          <p:nvPr/>
        </p:nvSpPr>
        <p:spPr bwMode="auto">
          <a:xfrm rot="5364936">
            <a:off x="5638800" y="381000"/>
            <a:ext cx="762000" cy="2286000"/>
          </a:xfrm>
          <a:custGeom>
            <a:avLst/>
            <a:gdLst>
              <a:gd name="G0" fmla="+- 15126 0 0"/>
              <a:gd name="G1" fmla="+- 2912 0 0"/>
              <a:gd name="G2" fmla="+- 12158 0 2912"/>
              <a:gd name="G3" fmla="+- G2 0 2912"/>
              <a:gd name="G4" fmla="*/ G3 32768 32059"/>
              <a:gd name="G5" fmla="*/ G4 1 2"/>
              <a:gd name="G6" fmla="+- 21600 0 15126"/>
              <a:gd name="G7" fmla="*/ G6 2912 6079"/>
              <a:gd name="G8" fmla="+- G7 15126 0"/>
              <a:gd name="T0" fmla="*/ 15126 w 21600"/>
              <a:gd name="T1" fmla="*/ 0 h 21600"/>
              <a:gd name="T2" fmla="*/ 15126 w 21600"/>
              <a:gd name="T3" fmla="*/ 12158 h 21600"/>
              <a:gd name="T4" fmla="*/ 3237 w 21600"/>
              <a:gd name="T5" fmla="*/ 21600 h 21600"/>
              <a:gd name="T6" fmla="*/ 21600 w 21600"/>
              <a:gd name="T7" fmla="*/ 6079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G1 h 21600"/>
              <a:gd name="T14" fmla="*/ G8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close/>
              </a:path>
            </a:pathLst>
          </a:custGeom>
          <a:solidFill>
            <a:srgbClr val="00FF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1044" name="Oval 20"/>
          <p:cNvSpPr>
            <a:spLocks noChangeArrowheads="1"/>
          </p:cNvSpPr>
          <p:nvPr/>
        </p:nvSpPr>
        <p:spPr bwMode="auto">
          <a:xfrm>
            <a:off x="381000" y="457200"/>
            <a:ext cx="762000" cy="685800"/>
          </a:xfrm>
          <a:prstGeom prst="ellipse">
            <a:avLst/>
          </a:prstGeom>
          <a:solidFill>
            <a:srgbClr val="00FFFF">
              <a:alpha val="50000"/>
            </a:srgbClr>
          </a:solidFill>
          <a:ln w="12700">
            <a:solidFill>
              <a:srgbClr val="00CC00"/>
            </a:solidFill>
            <a:prstDash val="sysDot"/>
            <a:round/>
            <a:headEnd type="none" w="sm" len="sm"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b="1">
                <a:solidFill>
                  <a:srgbClr val="00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55FFFF"/>
                    </a:outerShdw>
                  </a:cont>
                  <a:cont type="tree" name="">
                    <a:effect ref="fillLine"/>
                    <a:outerShdw dist="38100" dir="2700000" algn="tl">
                      <a:srgbClr val="009999"/>
                    </a:outerShdw>
                  </a:cont>
                  <a:effect ref="fillLine"/>
                </a:effectDag>
                <a:latin typeface="楷体_GB2312" pitchFamily="49" charset="-122"/>
                <a:ea typeface="楷体_GB2312" pitchFamily="49" charset="-122"/>
              </a:rPr>
              <a:t>例</a:t>
            </a:r>
          </a:p>
        </p:txBody>
      </p:sp>
    </p:spTree>
    <p:extLst>
      <p:ext uri="{BB962C8B-B14F-4D97-AF65-F5344CB8AC3E}">
        <p14:creationId xmlns:p14="http://schemas.microsoft.com/office/powerpoint/2010/main" val="40260307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410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410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410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410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8" presetClass="entr" presetSubtype="6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4" dur="500"/>
                                        <p:tgtEl>
                                          <p:spTgt spid="641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41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4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64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64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850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64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1031" grpId="0" autoUpdateAnimBg="0"/>
      <p:bldP spid="641032" grpId="0" autoUpdateAnimBg="0"/>
      <p:bldP spid="641033" grpId="0" autoUpdateAnimBg="0"/>
      <p:bldP spid="641042" grpId="0" autoUpdateAnimBg="0"/>
      <p:bldP spid="64104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085975"/>
            <a:ext cx="3581400" cy="2686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rgbClr val="CC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3657600"/>
            <a:ext cx="3581400" cy="2686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rgbClr val="CC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43076" name="AutoShape 4"/>
          <p:cNvSpPr>
            <a:spLocks noChangeArrowheads="1"/>
          </p:cNvSpPr>
          <p:nvPr/>
        </p:nvSpPr>
        <p:spPr bwMode="auto">
          <a:xfrm rot="5400000">
            <a:off x="4686300" y="2705100"/>
            <a:ext cx="762000" cy="838200"/>
          </a:xfrm>
          <a:custGeom>
            <a:avLst/>
            <a:gdLst>
              <a:gd name="G0" fmla="+- 15126 0 0"/>
              <a:gd name="G1" fmla="+- 2912 0 0"/>
              <a:gd name="G2" fmla="+- 12158 0 2912"/>
              <a:gd name="G3" fmla="+- G2 0 2912"/>
              <a:gd name="G4" fmla="*/ G3 32768 32059"/>
              <a:gd name="G5" fmla="*/ G4 1 2"/>
              <a:gd name="G6" fmla="+- 21600 0 15126"/>
              <a:gd name="G7" fmla="*/ G6 2912 6079"/>
              <a:gd name="G8" fmla="+- G7 15126 0"/>
              <a:gd name="T0" fmla="*/ 15126 w 21600"/>
              <a:gd name="T1" fmla="*/ 0 h 21600"/>
              <a:gd name="T2" fmla="*/ 15126 w 21600"/>
              <a:gd name="T3" fmla="*/ 12158 h 21600"/>
              <a:gd name="T4" fmla="*/ 3237 w 21600"/>
              <a:gd name="T5" fmla="*/ 21600 h 21600"/>
              <a:gd name="T6" fmla="*/ 21600 w 21600"/>
              <a:gd name="T7" fmla="*/ 6079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G1 h 21600"/>
              <a:gd name="T14" fmla="*/ G8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 w="19050">
            <a:solidFill>
              <a:srgbClr val="CC0000"/>
            </a:solidFill>
            <a:miter lim="800000"/>
            <a:headEnd type="none" w="sm" len="sm"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3077" name="Rectangle 5"/>
          <p:cNvSpPr>
            <a:spLocks noChangeArrowheads="1"/>
          </p:cNvSpPr>
          <p:nvPr/>
        </p:nvSpPr>
        <p:spPr bwMode="auto">
          <a:xfrm>
            <a:off x="5334000" y="2667000"/>
            <a:ext cx="2133600" cy="70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r>
              <a:rPr lang="zh-CN" altLang="en-US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隶书" pitchFamily="49" charset="-122"/>
              </a:rPr>
              <a:t>直</a:t>
            </a:r>
            <a:r>
              <a:rPr lang="zh-CN" altLang="en-US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itchFamily="2" charset="-122"/>
                <a:ea typeface="隶书" pitchFamily="49" charset="-122"/>
              </a:rPr>
              <a:t>方图均衡化</a:t>
            </a:r>
          </a:p>
        </p:txBody>
      </p:sp>
      <p:sp>
        <p:nvSpPr>
          <p:cNvPr id="643078" name="Rectangle 6"/>
          <p:cNvSpPr>
            <a:spLocks noChangeArrowheads="1"/>
          </p:cNvSpPr>
          <p:nvPr/>
        </p:nvSpPr>
        <p:spPr bwMode="auto">
          <a:xfrm>
            <a:off x="1619250" y="838200"/>
            <a:ext cx="57721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CC00"/>
                </a:solidFill>
                <a:prstDash val="sysDot"/>
                <a:miter lim="800000"/>
                <a:headEnd type="none" w="sm" len="sm"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4400">
                <a:latin typeface="华文新魏" pitchFamily="2" charset="-122"/>
                <a:ea typeface="华文新魏" pitchFamily="2" charset="-122"/>
              </a:rPr>
              <a:t>均衡化前后</a:t>
            </a:r>
            <a:r>
              <a:rPr lang="zh-CN" altLang="en-US" sz="4400">
                <a:ea typeface="华文新魏" pitchFamily="2" charset="-122"/>
              </a:rPr>
              <a:t>直</a:t>
            </a:r>
            <a:r>
              <a:rPr lang="zh-CN" altLang="en-US" sz="4400">
                <a:latin typeface="华文新魏" pitchFamily="2" charset="-122"/>
                <a:ea typeface="华文新魏" pitchFamily="2" charset="-122"/>
              </a:rPr>
              <a:t>方图比较</a:t>
            </a:r>
          </a:p>
        </p:txBody>
      </p:sp>
      <p:sp>
        <p:nvSpPr>
          <p:cNvPr id="643079" name="Oval 7"/>
          <p:cNvSpPr>
            <a:spLocks noChangeArrowheads="1"/>
          </p:cNvSpPr>
          <p:nvPr/>
        </p:nvSpPr>
        <p:spPr bwMode="auto">
          <a:xfrm>
            <a:off x="381000" y="457200"/>
            <a:ext cx="762000" cy="685800"/>
          </a:xfrm>
          <a:prstGeom prst="ellipse">
            <a:avLst/>
          </a:prstGeom>
          <a:solidFill>
            <a:srgbClr val="00FFFF">
              <a:alpha val="50000"/>
            </a:srgbClr>
          </a:solidFill>
          <a:ln w="12700">
            <a:solidFill>
              <a:srgbClr val="00CC00"/>
            </a:solidFill>
            <a:prstDash val="sysDot"/>
            <a:round/>
            <a:headEnd type="none" w="sm" len="sm"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b="1">
                <a:solidFill>
                  <a:srgbClr val="00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55FFFF"/>
                    </a:outerShdw>
                  </a:cont>
                  <a:cont type="tree" name="">
                    <a:effect ref="fillLine"/>
                    <a:outerShdw dist="38100" dir="2700000" algn="tl">
                      <a:srgbClr val="009999"/>
                    </a:outerShdw>
                  </a:cont>
                  <a:effect ref="fillLine"/>
                </a:effectDag>
                <a:latin typeface="楷体_GB2312" pitchFamily="49" charset="-122"/>
                <a:ea typeface="楷体_GB2312" pitchFamily="49" charset="-122"/>
              </a:rPr>
              <a:t>例</a:t>
            </a:r>
          </a:p>
        </p:txBody>
      </p:sp>
    </p:spTree>
    <p:extLst>
      <p:ext uri="{BB962C8B-B14F-4D97-AF65-F5344CB8AC3E}">
        <p14:creationId xmlns:p14="http://schemas.microsoft.com/office/powerpoint/2010/main" val="32535637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64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4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3076" grpId="0" animBg="1"/>
      <p:bldP spid="643077" grpId="0" autoUpdateAnimBg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303</Words>
  <Application>Microsoft Office PowerPoint</Application>
  <PresentationFormat>全屏显示(4:3)</PresentationFormat>
  <Paragraphs>223</Paragraphs>
  <Slides>7</Slides>
  <Notes>7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主题​​</vt:lpstr>
      <vt:lpstr>数字图像处理实验二 附加实验</vt:lpstr>
      <vt:lpstr>将下面直方图均衡化的处理过程用C语言编程实现： 提示：按转换公式：s=T(r) ；输入和输出为维数为8的一维矩阵，并用printf语句显示输入和输出图像各灰度的p(rk)   设图象有64*64=4096个象素，有8个灰度级，灰度分布如表所示。进行直方图均衡化。</vt:lpstr>
      <vt:lpstr>步骤：</vt:lpstr>
      <vt:lpstr>1. 由（2-2）式计算sk。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数字图像处理实验二 附加实验</dc:title>
  <dc:creator>User</dc:creator>
  <cp:lastModifiedBy>User</cp:lastModifiedBy>
  <cp:revision>2</cp:revision>
  <dcterms:created xsi:type="dcterms:W3CDTF">2014-11-28T01:50:00Z</dcterms:created>
  <dcterms:modified xsi:type="dcterms:W3CDTF">2014-11-28T02:04:01Z</dcterms:modified>
</cp:coreProperties>
</file>