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1" r:id="rId4"/>
    <p:sldId id="262" r:id="rId5"/>
    <p:sldId id="267" r:id="rId6"/>
    <p:sldId id="260" r:id="rId7"/>
    <p:sldId id="257"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30" autoAdjust="0"/>
    <p:restoredTop sz="94660"/>
  </p:normalViewPr>
  <p:slideViewPr>
    <p:cSldViewPr snapToGrid="0">
      <p:cViewPr>
        <p:scale>
          <a:sx n="100" d="100"/>
          <a:sy n="100" d="100"/>
        </p:scale>
        <p:origin x="1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02A2D-3B2B-44EE-9BA4-92E29E91CAA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EFAE89D-B3C7-4AAA-9F0B-1FECE086F4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CE77820-6871-4065-9B48-0D234EA2DE1A}"/>
              </a:ext>
            </a:extLst>
          </p:cNvPr>
          <p:cNvSpPr>
            <a:spLocks noGrp="1"/>
          </p:cNvSpPr>
          <p:nvPr>
            <p:ph type="dt" sz="half" idx="10"/>
          </p:nvPr>
        </p:nvSpPr>
        <p:spPr/>
        <p:txBody>
          <a:bodyPr/>
          <a:lstStyle/>
          <a:p>
            <a:fld id="{DA783CDB-D000-4F93-A8F6-FDDD9B1DDCCD}" type="datetimeFigureOut">
              <a:rPr lang="zh-CN" altLang="en-US" smtClean="0"/>
              <a:t>2020/4/24</a:t>
            </a:fld>
            <a:endParaRPr lang="zh-CN" altLang="en-US"/>
          </a:p>
        </p:txBody>
      </p:sp>
      <p:sp>
        <p:nvSpPr>
          <p:cNvPr id="5" name="页脚占位符 4">
            <a:extLst>
              <a:ext uri="{FF2B5EF4-FFF2-40B4-BE49-F238E27FC236}">
                <a16:creationId xmlns:a16="http://schemas.microsoft.com/office/drawing/2014/main" id="{105B3357-BD11-452C-A27F-524CDBF84D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B5CEF7-79FF-4E20-9889-B3ECEEF15184}"/>
              </a:ext>
            </a:extLst>
          </p:cNvPr>
          <p:cNvSpPr>
            <a:spLocks noGrp="1"/>
          </p:cNvSpPr>
          <p:nvPr>
            <p:ph type="sldNum" sz="quarter" idx="12"/>
          </p:nvPr>
        </p:nvSpPr>
        <p:spPr/>
        <p:txBody>
          <a:bodyPr/>
          <a:lstStyle/>
          <a:p>
            <a:fld id="{1BBAC66F-CE0B-4D12-AEAA-72492086A1B6}" type="slidenum">
              <a:rPr lang="zh-CN" altLang="en-US" smtClean="0"/>
              <a:t>‹#›</a:t>
            </a:fld>
            <a:endParaRPr lang="zh-CN" altLang="en-US"/>
          </a:p>
        </p:txBody>
      </p:sp>
    </p:spTree>
    <p:extLst>
      <p:ext uri="{BB962C8B-B14F-4D97-AF65-F5344CB8AC3E}">
        <p14:creationId xmlns:p14="http://schemas.microsoft.com/office/powerpoint/2010/main" val="436076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E684C4-E0D0-4FCE-B3D3-199165CF83A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BD12520-CD44-4EB0-9747-09C52EE3E28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CA7E41C-7213-4AC0-A809-69FDCB4FF61C}"/>
              </a:ext>
            </a:extLst>
          </p:cNvPr>
          <p:cNvSpPr>
            <a:spLocks noGrp="1"/>
          </p:cNvSpPr>
          <p:nvPr>
            <p:ph type="dt" sz="half" idx="10"/>
          </p:nvPr>
        </p:nvSpPr>
        <p:spPr/>
        <p:txBody>
          <a:bodyPr/>
          <a:lstStyle/>
          <a:p>
            <a:fld id="{DA783CDB-D000-4F93-A8F6-FDDD9B1DDCCD}" type="datetimeFigureOut">
              <a:rPr lang="zh-CN" altLang="en-US" smtClean="0"/>
              <a:t>2020/4/24</a:t>
            </a:fld>
            <a:endParaRPr lang="zh-CN" altLang="en-US"/>
          </a:p>
        </p:txBody>
      </p:sp>
      <p:sp>
        <p:nvSpPr>
          <p:cNvPr id="5" name="页脚占位符 4">
            <a:extLst>
              <a:ext uri="{FF2B5EF4-FFF2-40B4-BE49-F238E27FC236}">
                <a16:creationId xmlns:a16="http://schemas.microsoft.com/office/drawing/2014/main" id="{9C27EEEB-6749-443B-87C2-8AF02FF792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CF53AF-92EA-49FC-ADCB-C0853B2040FD}"/>
              </a:ext>
            </a:extLst>
          </p:cNvPr>
          <p:cNvSpPr>
            <a:spLocks noGrp="1"/>
          </p:cNvSpPr>
          <p:nvPr>
            <p:ph type="sldNum" sz="quarter" idx="12"/>
          </p:nvPr>
        </p:nvSpPr>
        <p:spPr/>
        <p:txBody>
          <a:bodyPr/>
          <a:lstStyle/>
          <a:p>
            <a:fld id="{1BBAC66F-CE0B-4D12-AEAA-72492086A1B6}" type="slidenum">
              <a:rPr lang="zh-CN" altLang="en-US" smtClean="0"/>
              <a:t>‹#›</a:t>
            </a:fld>
            <a:endParaRPr lang="zh-CN" altLang="en-US"/>
          </a:p>
        </p:txBody>
      </p:sp>
    </p:spTree>
    <p:extLst>
      <p:ext uri="{BB962C8B-B14F-4D97-AF65-F5344CB8AC3E}">
        <p14:creationId xmlns:p14="http://schemas.microsoft.com/office/powerpoint/2010/main" val="655161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36F5DE3-49D4-4ADD-A3E3-EF257ABC5E2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BA24CBF-3E8C-4922-A91B-3B13848141C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44EA587-EE09-4456-9E69-A32D4399F707}"/>
              </a:ext>
            </a:extLst>
          </p:cNvPr>
          <p:cNvSpPr>
            <a:spLocks noGrp="1"/>
          </p:cNvSpPr>
          <p:nvPr>
            <p:ph type="dt" sz="half" idx="10"/>
          </p:nvPr>
        </p:nvSpPr>
        <p:spPr/>
        <p:txBody>
          <a:bodyPr/>
          <a:lstStyle/>
          <a:p>
            <a:fld id="{DA783CDB-D000-4F93-A8F6-FDDD9B1DDCCD}" type="datetimeFigureOut">
              <a:rPr lang="zh-CN" altLang="en-US" smtClean="0"/>
              <a:t>2020/4/24</a:t>
            </a:fld>
            <a:endParaRPr lang="zh-CN" altLang="en-US"/>
          </a:p>
        </p:txBody>
      </p:sp>
      <p:sp>
        <p:nvSpPr>
          <p:cNvPr id="5" name="页脚占位符 4">
            <a:extLst>
              <a:ext uri="{FF2B5EF4-FFF2-40B4-BE49-F238E27FC236}">
                <a16:creationId xmlns:a16="http://schemas.microsoft.com/office/drawing/2014/main" id="{A66700DD-3D3C-4384-ABCF-A07DD8BA1F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E366A7-7749-453E-9DE4-5A6B1E3F3958}"/>
              </a:ext>
            </a:extLst>
          </p:cNvPr>
          <p:cNvSpPr>
            <a:spLocks noGrp="1"/>
          </p:cNvSpPr>
          <p:nvPr>
            <p:ph type="sldNum" sz="quarter" idx="12"/>
          </p:nvPr>
        </p:nvSpPr>
        <p:spPr/>
        <p:txBody>
          <a:bodyPr/>
          <a:lstStyle/>
          <a:p>
            <a:fld id="{1BBAC66F-CE0B-4D12-AEAA-72492086A1B6}" type="slidenum">
              <a:rPr lang="zh-CN" altLang="en-US" smtClean="0"/>
              <a:t>‹#›</a:t>
            </a:fld>
            <a:endParaRPr lang="zh-CN" altLang="en-US"/>
          </a:p>
        </p:txBody>
      </p:sp>
    </p:spTree>
    <p:extLst>
      <p:ext uri="{BB962C8B-B14F-4D97-AF65-F5344CB8AC3E}">
        <p14:creationId xmlns:p14="http://schemas.microsoft.com/office/powerpoint/2010/main" val="1119124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5EB15F-09E4-47E9-B4B7-7E71886ADD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889955-521C-4FE5-9DBD-38E6936C4FA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53C1E5E-C626-46E8-82D7-B389D27AB4F5}"/>
              </a:ext>
            </a:extLst>
          </p:cNvPr>
          <p:cNvSpPr>
            <a:spLocks noGrp="1"/>
          </p:cNvSpPr>
          <p:nvPr>
            <p:ph type="dt" sz="half" idx="10"/>
          </p:nvPr>
        </p:nvSpPr>
        <p:spPr/>
        <p:txBody>
          <a:bodyPr/>
          <a:lstStyle/>
          <a:p>
            <a:fld id="{DA783CDB-D000-4F93-A8F6-FDDD9B1DDCCD}" type="datetimeFigureOut">
              <a:rPr lang="zh-CN" altLang="en-US" smtClean="0"/>
              <a:t>2020/4/24</a:t>
            </a:fld>
            <a:endParaRPr lang="zh-CN" altLang="en-US"/>
          </a:p>
        </p:txBody>
      </p:sp>
      <p:sp>
        <p:nvSpPr>
          <p:cNvPr id="5" name="页脚占位符 4">
            <a:extLst>
              <a:ext uri="{FF2B5EF4-FFF2-40B4-BE49-F238E27FC236}">
                <a16:creationId xmlns:a16="http://schemas.microsoft.com/office/drawing/2014/main" id="{169970F0-4E1E-4AFD-9778-8F9DDE2BE5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FF9A5A-7246-4071-AC94-420F5F935298}"/>
              </a:ext>
            </a:extLst>
          </p:cNvPr>
          <p:cNvSpPr>
            <a:spLocks noGrp="1"/>
          </p:cNvSpPr>
          <p:nvPr>
            <p:ph type="sldNum" sz="quarter" idx="12"/>
          </p:nvPr>
        </p:nvSpPr>
        <p:spPr/>
        <p:txBody>
          <a:bodyPr/>
          <a:lstStyle/>
          <a:p>
            <a:fld id="{1BBAC66F-CE0B-4D12-AEAA-72492086A1B6}" type="slidenum">
              <a:rPr lang="zh-CN" altLang="en-US" smtClean="0"/>
              <a:t>‹#›</a:t>
            </a:fld>
            <a:endParaRPr lang="zh-CN" altLang="en-US"/>
          </a:p>
        </p:txBody>
      </p:sp>
    </p:spTree>
    <p:extLst>
      <p:ext uri="{BB962C8B-B14F-4D97-AF65-F5344CB8AC3E}">
        <p14:creationId xmlns:p14="http://schemas.microsoft.com/office/powerpoint/2010/main" val="2400610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83A65-C458-4301-B96C-644314CB5E8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781CE63-F69F-41C4-BDD4-32F2711057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1A8932E-C4AE-462B-B625-C652A9B9EEA3}"/>
              </a:ext>
            </a:extLst>
          </p:cNvPr>
          <p:cNvSpPr>
            <a:spLocks noGrp="1"/>
          </p:cNvSpPr>
          <p:nvPr>
            <p:ph type="dt" sz="half" idx="10"/>
          </p:nvPr>
        </p:nvSpPr>
        <p:spPr/>
        <p:txBody>
          <a:bodyPr/>
          <a:lstStyle/>
          <a:p>
            <a:fld id="{DA783CDB-D000-4F93-A8F6-FDDD9B1DDCCD}" type="datetimeFigureOut">
              <a:rPr lang="zh-CN" altLang="en-US" smtClean="0"/>
              <a:t>2020/4/24</a:t>
            </a:fld>
            <a:endParaRPr lang="zh-CN" altLang="en-US"/>
          </a:p>
        </p:txBody>
      </p:sp>
      <p:sp>
        <p:nvSpPr>
          <p:cNvPr id="5" name="页脚占位符 4">
            <a:extLst>
              <a:ext uri="{FF2B5EF4-FFF2-40B4-BE49-F238E27FC236}">
                <a16:creationId xmlns:a16="http://schemas.microsoft.com/office/drawing/2014/main" id="{B2ABAA84-3435-4945-9BBD-9108E23687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02531F-650D-498F-836D-B2A3D242C5B5}"/>
              </a:ext>
            </a:extLst>
          </p:cNvPr>
          <p:cNvSpPr>
            <a:spLocks noGrp="1"/>
          </p:cNvSpPr>
          <p:nvPr>
            <p:ph type="sldNum" sz="quarter" idx="12"/>
          </p:nvPr>
        </p:nvSpPr>
        <p:spPr/>
        <p:txBody>
          <a:bodyPr/>
          <a:lstStyle/>
          <a:p>
            <a:fld id="{1BBAC66F-CE0B-4D12-AEAA-72492086A1B6}" type="slidenum">
              <a:rPr lang="zh-CN" altLang="en-US" smtClean="0"/>
              <a:t>‹#›</a:t>
            </a:fld>
            <a:endParaRPr lang="zh-CN" altLang="en-US"/>
          </a:p>
        </p:txBody>
      </p:sp>
    </p:spTree>
    <p:extLst>
      <p:ext uri="{BB962C8B-B14F-4D97-AF65-F5344CB8AC3E}">
        <p14:creationId xmlns:p14="http://schemas.microsoft.com/office/powerpoint/2010/main" val="1576825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CA585-D08B-4275-8374-B2200A0120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9C3F0D-31D1-4F06-80E8-809AAF3E731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BE19E38-26B7-4701-A5DB-DCC4B2807CD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DD1AD78-98E3-4815-A63A-6BC168757D1D}"/>
              </a:ext>
            </a:extLst>
          </p:cNvPr>
          <p:cNvSpPr>
            <a:spLocks noGrp="1"/>
          </p:cNvSpPr>
          <p:nvPr>
            <p:ph type="dt" sz="half" idx="10"/>
          </p:nvPr>
        </p:nvSpPr>
        <p:spPr/>
        <p:txBody>
          <a:bodyPr/>
          <a:lstStyle/>
          <a:p>
            <a:fld id="{DA783CDB-D000-4F93-A8F6-FDDD9B1DDCCD}" type="datetimeFigureOut">
              <a:rPr lang="zh-CN" altLang="en-US" smtClean="0"/>
              <a:t>2020/4/24</a:t>
            </a:fld>
            <a:endParaRPr lang="zh-CN" altLang="en-US"/>
          </a:p>
        </p:txBody>
      </p:sp>
      <p:sp>
        <p:nvSpPr>
          <p:cNvPr id="6" name="页脚占位符 5">
            <a:extLst>
              <a:ext uri="{FF2B5EF4-FFF2-40B4-BE49-F238E27FC236}">
                <a16:creationId xmlns:a16="http://schemas.microsoft.com/office/drawing/2014/main" id="{87707093-93BB-43A6-98B9-0DC70014E2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E41962-721F-46E7-BA28-67FC2DCB0CC4}"/>
              </a:ext>
            </a:extLst>
          </p:cNvPr>
          <p:cNvSpPr>
            <a:spLocks noGrp="1"/>
          </p:cNvSpPr>
          <p:nvPr>
            <p:ph type="sldNum" sz="quarter" idx="12"/>
          </p:nvPr>
        </p:nvSpPr>
        <p:spPr/>
        <p:txBody>
          <a:bodyPr/>
          <a:lstStyle/>
          <a:p>
            <a:fld id="{1BBAC66F-CE0B-4D12-AEAA-72492086A1B6}" type="slidenum">
              <a:rPr lang="zh-CN" altLang="en-US" smtClean="0"/>
              <a:t>‹#›</a:t>
            </a:fld>
            <a:endParaRPr lang="zh-CN" altLang="en-US"/>
          </a:p>
        </p:txBody>
      </p:sp>
    </p:spTree>
    <p:extLst>
      <p:ext uri="{BB962C8B-B14F-4D97-AF65-F5344CB8AC3E}">
        <p14:creationId xmlns:p14="http://schemas.microsoft.com/office/powerpoint/2010/main" val="1395436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78F3F3-C5B7-4511-B62E-48EBDF1F956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F2935AE-3C74-4C84-8CA7-DAD3F8A4C1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46A878B-8951-40D5-A86E-5CD961A79CC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E421EFB-F586-4F19-AB78-F1D172D362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D444C0E-3FA8-442A-A6DF-023AD4594C8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825DEA9-003A-4E7F-AEDA-96CA73F3A1B9}"/>
              </a:ext>
            </a:extLst>
          </p:cNvPr>
          <p:cNvSpPr>
            <a:spLocks noGrp="1"/>
          </p:cNvSpPr>
          <p:nvPr>
            <p:ph type="dt" sz="half" idx="10"/>
          </p:nvPr>
        </p:nvSpPr>
        <p:spPr/>
        <p:txBody>
          <a:bodyPr/>
          <a:lstStyle/>
          <a:p>
            <a:fld id="{DA783CDB-D000-4F93-A8F6-FDDD9B1DDCCD}" type="datetimeFigureOut">
              <a:rPr lang="zh-CN" altLang="en-US" smtClean="0"/>
              <a:t>2020/4/24</a:t>
            </a:fld>
            <a:endParaRPr lang="zh-CN" altLang="en-US"/>
          </a:p>
        </p:txBody>
      </p:sp>
      <p:sp>
        <p:nvSpPr>
          <p:cNvPr id="8" name="页脚占位符 7">
            <a:extLst>
              <a:ext uri="{FF2B5EF4-FFF2-40B4-BE49-F238E27FC236}">
                <a16:creationId xmlns:a16="http://schemas.microsoft.com/office/drawing/2014/main" id="{4E43F528-CE4F-42A0-9652-3B2B1814942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DC5801C-C1DE-4F6B-BE97-31E1BB5A4E8B}"/>
              </a:ext>
            </a:extLst>
          </p:cNvPr>
          <p:cNvSpPr>
            <a:spLocks noGrp="1"/>
          </p:cNvSpPr>
          <p:nvPr>
            <p:ph type="sldNum" sz="quarter" idx="12"/>
          </p:nvPr>
        </p:nvSpPr>
        <p:spPr/>
        <p:txBody>
          <a:bodyPr/>
          <a:lstStyle/>
          <a:p>
            <a:fld id="{1BBAC66F-CE0B-4D12-AEAA-72492086A1B6}" type="slidenum">
              <a:rPr lang="zh-CN" altLang="en-US" smtClean="0"/>
              <a:t>‹#›</a:t>
            </a:fld>
            <a:endParaRPr lang="zh-CN" altLang="en-US"/>
          </a:p>
        </p:txBody>
      </p:sp>
    </p:spTree>
    <p:extLst>
      <p:ext uri="{BB962C8B-B14F-4D97-AF65-F5344CB8AC3E}">
        <p14:creationId xmlns:p14="http://schemas.microsoft.com/office/powerpoint/2010/main" val="3619105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E564F9-D353-4A78-A87C-6A21ED0E05C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E979B7-B021-44DA-8C13-B6C9E4BE6AE5}"/>
              </a:ext>
            </a:extLst>
          </p:cNvPr>
          <p:cNvSpPr>
            <a:spLocks noGrp="1"/>
          </p:cNvSpPr>
          <p:nvPr>
            <p:ph type="dt" sz="half" idx="10"/>
          </p:nvPr>
        </p:nvSpPr>
        <p:spPr/>
        <p:txBody>
          <a:bodyPr/>
          <a:lstStyle/>
          <a:p>
            <a:fld id="{DA783CDB-D000-4F93-A8F6-FDDD9B1DDCCD}" type="datetimeFigureOut">
              <a:rPr lang="zh-CN" altLang="en-US" smtClean="0"/>
              <a:t>2020/4/24</a:t>
            </a:fld>
            <a:endParaRPr lang="zh-CN" altLang="en-US"/>
          </a:p>
        </p:txBody>
      </p:sp>
      <p:sp>
        <p:nvSpPr>
          <p:cNvPr id="4" name="页脚占位符 3">
            <a:extLst>
              <a:ext uri="{FF2B5EF4-FFF2-40B4-BE49-F238E27FC236}">
                <a16:creationId xmlns:a16="http://schemas.microsoft.com/office/drawing/2014/main" id="{B7A47BD3-88C7-47AD-A039-E2EBD33709B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7684505-C817-4269-93E9-7F135F803DE1}"/>
              </a:ext>
            </a:extLst>
          </p:cNvPr>
          <p:cNvSpPr>
            <a:spLocks noGrp="1"/>
          </p:cNvSpPr>
          <p:nvPr>
            <p:ph type="sldNum" sz="quarter" idx="12"/>
          </p:nvPr>
        </p:nvSpPr>
        <p:spPr/>
        <p:txBody>
          <a:bodyPr/>
          <a:lstStyle/>
          <a:p>
            <a:fld id="{1BBAC66F-CE0B-4D12-AEAA-72492086A1B6}" type="slidenum">
              <a:rPr lang="zh-CN" altLang="en-US" smtClean="0"/>
              <a:t>‹#›</a:t>
            </a:fld>
            <a:endParaRPr lang="zh-CN" altLang="en-US"/>
          </a:p>
        </p:txBody>
      </p:sp>
    </p:spTree>
    <p:extLst>
      <p:ext uri="{BB962C8B-B14F-4D97-AF65-F5344CB8AC3E}">
        <p14:creationId xmlns:p14="http://schemas.microsoft.com/office/powerpoint/2010/main" val="4012845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90C7BAC-9721-47D5-A034-3FFC905C112B}"/>
              </a:ext>
            </a:extLst>
          </p:cNvPr>
          <p:cNvSpPr>
            <a:spLocks noGrp="1"/>
          </p:cNvSpPr>
          <p:nvPr>
            <p:ph type="dt" sz="half" idx="10"/>
          </p:nvPr>
        </p:nvSpPr>
        <p:spPr/>
        <p:txBody>
          <a:bodyPr/>
          <a:lstStyle/>
          <a:p>
            <a:fld id="{DA783CDB-D000-4F93-A8F6-FDDD9B1DDCCD}" type="datetimeFigureOut">
              <a:rPr lang="zh-CN" altLang="en-US" smtClean="0"/>
              <a:t>2020/4/24</a:t>
            </a:fld>
            <a:endParaRPr lang="zh-CN" altLang="en-US"/>
          </a:p>
        </p:txBody>
      </p:sp>
      <p:sp>
        <p:nvSpPr>
          <p:cNvPr id="3" name="页脚占位符 2">
            <a:extLst>
              <a:ext uri="{FF2B5EF4-FFF2-40B4-BE49-F238E27FC236}">
                <a16:creationId xmlns:a16="http://schemas.microsoft.com/office/drawing/2014/main" id="{47777136-1344-463D-B349-0B62ECE8A69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69298E8-641B-4A43-99CF-B72735A318EF}"/>
              </a:ext>
            </a:extLst>
          </p:cNvPr>
          <p:cNvSpPr>
            <a:spLocks noGrp="1"/>
          </p:cNvSpPr>
          <p:nvPr>
            <p:ph type="sldNum" sz="quarter" idx="12"/>
          </p:nvPr>
        </p:nvSpPr>
        <p:spPr/>
        <p:txBody>
          <a:bodyPr/>
          <a:lstStyle/>
          <a:p>
            <a:fld id="{1BBAC66F-CE0B-4D12-AEAA-72492086A1B6}" type="slidenum">
              <a:rPr lang="zh-CN" altLang="en-US" smtClean="0"/>
              <a:t>‹#›</a:t>
            </a:fld>
            <a:endParaRPr lang="zh-CN" altLang="en-US"/>
          </a:p>
        </p:txBody>
      </p:sp>
    </p:spTree>
    <p:extLst>
      <p:ext uri="{BB962C8B-B14F-4D97-AF65-F5344CB8AC3E}">
        <p14:creationId xmlns:p14="http://schemas.microsoft.com/office/powerpoint/2010/main" val="3013434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0548B1-FD12-468F-AF00-1081DC5AD0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F2F0064-808A-47D9-B7CF-DE10F26555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203949D-2774-43A6-AC0E-6E20A92DF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D14E2F4-4A98-4048-9648-0CD725AC8E6F}"/>
              </a:ext>
            </a:extLst>
          </p:cNvPr>
          <p:cNvSpPr>
            <a:spLocks noGrp="1"/>
          </p:cNvSpPr>
          <p:nvPr>
            <p:ph type="dt" sz="half" idx="10"/>
          </p:nvPr>
        </p:nvSpPr>
        <p:spPr/>
        <p:txBody>
          <a:bodyPr/>
          <a:lstStyle/>
          <a:p>
            <a:fld id="{DA783CDB-D000-4F93-A8F6-FDDD9B1DDCCD}" type="datetimeFigureOut">
              <a:rPr lang="zh-CN" altLang="en-US" smtClean="0"/>
              <a:t>2020/4/24</a:t>
            </a:fld>
            <a:endParaRPr lang="zh-CN" altLang="en-US"/>
          </a:p>
        </p:txBody>
      </p:sp>
      <p:sp>
        <p:nvSpPr>
          <p:cNvPr id="6" name="页脚占位符 5">
            <a:extLst>
              <a:ext uri="{FF2B5EF4-FFF2-40B4-BE49-F238E27FC236}">
                <a16:creationId xmlns:a16="http://schemas.microsoft.com/office/drawing/2014/main" id="{DBE6E185-7193-4975-AD00-5C6177F627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54E0919-2532-40F4-8A42-6ABB088DC9F4}"/>
              </a:ext>
            </a:extLst>
          </p:cNvPr>
          <p:cNvSpPr>
            <a:spLocks noGrp="1"/>
          </p:cNvSpPr>
          <p:nvPr>
            <p:ph type="sldNum" sz="quarter" idx="12"/>
          </p:nvPr>
        </p:nvSpPr>
        <p:spPr/>
        <p:txBody>
          <a:bodyPr/>
          <a:lstStyle/>
          <a:p>
            <a:fld id="{1BBAC66F-CE0B-4D12-AEAA-72492086A1B6}" type="slidenum">
              <a:rPr lang="zh-CN" altLang="en-US" smtClean="0"/>
              <a:t>‹#›</a:t>
            </a:fld>
            <a:endParaRPr lang="zh-CN" altLang="en-US"/>
          </a:p>
        </p:txBody>
      </p:sp>
    </p:spTree>
    <p:extLst>
      <p:ext uri="{BB962C8B-B14F-4D97-AF65-F5344CB8AC3E}">
        <p14:creationId xmlns:p14="http://schemas.microsoft.com/office/powerpoint/2010/main" val="2253064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0DFEC-FBAC-4F6F-8EB4-D88608BA3F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CE5F3E5-8B7D-4EB0-BB09-452894E5B0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8003D1F-131C-40EC-AE7A-A39D0D7239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A950BA9-DCF9-4984-BA88-544C4321300E}"/>
              </a:ext>
            </a:extLst>
          </p:cNvPr>
          <p:cNvSpPr>
            <a:spLocks noGrp="1"/>
          </p:cNvSpPr>
          <p:nvPr>
            <p:ph type="dt" sz="half" idx="10"/>
          </p:nvPr>
        </p:nvSpPr>
        <p:spPr/>
        <p:txBody>
          <a:bodyPr/>
          <a:lstStyle/>
          <a:p>
            <a:fld id="{DA783CDB-D000-4F93-A8F6-FDDD9B1DDCCD}" type="datetimeFigureOut">
              <a:rPr lang="zh-CN" altLang="en-US" smtClean="0"/>
              <a:t>2020/4/24</a:t>
            </a:fld>
            <a:endParaRPr lang="zh-CN" altLang="en-US"/>
          </a:p>
        </p:txBody>
      </p:sp>
      <p:sp>
        <p:nvSpPr>
          <p:cNvPr id="6" name="页脚占位符 5">
            <a:extLst>
              <a:ext uri="{FF2B5EF4-FFF2-40B4-BE49-F238E27FC236}">
                <a16:creationId xmlns:a16="http://schemas.microsoft.com/office/drawing/2014/main" id="{81AB9218-689F-4746-B43C-AE063E5CF4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077159-044B-41A9-8610-B14B1CB84D22}"/>
              </a:ext>
            </a:extLst>
          </p:cNvPr>
          <p:cNvSpPr>
            <a:spLocks noGrp="1"/>
          </p:cNvSpPr>
          <p:nvPr>
            <p:ph type="sldNum" sz="quarter" idx="12"/>
          </p:nvPr>
        </p:nvSpPr>
        <p:spPr/>
        <p:txBody>
          <a:bodyPr/>
          <a:lstStyle/>
          <a:p>
            <a:fld id="{1BBAC66F-CE0B-4D12-AEAA-72492086A1B6}" type="slidenum">
              <a:rPr lang="zh-CN" altLang="en-US" smtClean="0"/>
              <a:t>‹#›</a:t>
            </a:fld>
            <a:endParaRPr lang="zh-CN" altLang="en-US"/>
          </a:p>
        </p:txBody>
      </p:sp>
    </p:spTree>
    <p:extLst>
      <p:ext uri="{BB962C8B-B14F-4D97-AF65-F5344CB8AC3E}">
        <p14:creationId xmlns:p14="http://schemas.microsoft.com/office/powerpoint/2010/main" val="30435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18E4356-03F8-48A9-A9EC-A6590363A9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D89BB8F-E376-4AC4-AE39-A928E797CB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6C21A09-6BB8-41AC-A55E-298499023E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83CDB-D000-4F93-A8F6-FDDD9B1DDCCD}" type="datetimeFigureOut">
              <a:rPr lang="zh-CN" altLang="en-US" smtClean="0"/>
              <a:t>2020/4/24</a:t>
            </a:fld>
            <a:endParaRPr lang="zh-CN" altLang="en-US"/>
          </a:p>
        </p:txBody>
      </p:sp>
      <p:sp>
        <p:nvSpPr>
          <p:cNvPr id="5" name="页脚占位符 4">
            <a:extLst>
              <a:ext uri="{FF2B5EF4-FFF2-40B4-BE49-F238E27FC236}">
                <a16:creationId xmlns:a16="http://schemas.microsoft.com/office/drawing/2014/main" id="{CB2F6820-288C-4E19-A8CC-F8A1DB6DC3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A430894-9ACB-4249-93A6-3354AB37DC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BAC66F-CE0B-4D12-AEAA-72492086A1B6}" type="slidenum">
              <a:rPr lang="zh-CN" altLang="en-US" smtClean="0"/>
              <a:t>‹#›</a:t>
            </a:fld>
            <a:endParaRPr lang="zh-CN" altLang="en-US"/>
          </a:p>
        </p:txBody>
      </p:sp>
    </p:spTree>
    <p:extLst>
      <p:ext uri="{BB962C8B-B14F-4D97-AF65-F5344CB8AC3E}">
        <p14:creationId xmlns:p14="http://schemas.microsoft.com/office/powerpoint/2010/main" val="2333860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ithub.com/TTopoo/Studen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83F43-0AD8-4D00-9BBB-54F3B14EF3B3}"/>
              </a:ext>
            </a:extLst>
          </p:cNvPr>
          <p:cNvSpPr>
            <a:spLocks noGrp="1"/>
          </p:cNvSpPr>
          <p:nvPr>
            <p:ph type="ctrTitle"/>
          </p:nvPr>
        </p:nvSpPr>
        <p:spPr>
          <a:xfrm>
            <a:off x="1105786" y="2398490"/>
            <a:ext cx="9980428" cy="1004777"/>
          </a:xfrm>
        </p:spPr>
        <p:txBody>
          <a:bodyPr/>
          <a:lstStyle/>
          <a:p>
            <a:r>
              <a:rPr lang="zh-CN" altLang="en-US" dirty="0"/>
              <a:t>学生专业学习管理信息系统</a:t>
            </a:r>
          </a:p>
        </p:txBody>
      </p:sp>
      <p:sp>
        <p:nvSpPr>
          <p:cNvPr id="3" name="副标题 2">
            <a:extLst>
              <a:ext uri="{FF2B5EF4-FFF2-40B4-BE49-F238E27FC236}">
                <a16:creationId xmlns:a16="http://schemas.microsoft.com/office/drawing/2014/main" id="{F8423DEE-4134-4B9E-AF85-2722A9B42189}"/>
              </a:ext>
            </a:extLst>
          </p:cNvPr>
          <p:cNvSpPr>
            <a:spLocks noGrp="1"/>
          </p:cNvSpPr>
          <p:nvPr>
            <p:ph type="subTitle" idx="1"/>
          </p:nvPr>
        </p:nvSpPr>
        <p:spPr>
          <a:xfrm>
            <a:off x="1780953" y="4160838"/>
            <a:ext cx="8630093" cy="528120"/>
          </a:xfrm>
        </p:spPr>
        <p:txBody>
          <a:bodyPr/>
          <a:lstStyle/>
          <a:p>
            <a:r>
              <a:rPr lang="zh-CN" altLang="en-US" dirty="0"/>
              <a:t>计科</a:t>
            </a:r>
            <a:r>
              <a:rPr lang="en-US" altLang="zh-CN" dirty="0"/>
              <a:t>1701 </a:t>
            </a:r>
            <a:r>
              <a:rPr lang="zh-CN" altLang="en-US" dirty="0"/>
              <a:t>石京儒</a:t>
            </a:r>
            <a:r>
              <a:rPr lang="en-US" altLang="zh-CN" dirty="0"/>
              <a:t>	+	</a:t>
            </a:r>
            <a:r>
              <a:rPr lang="zh-CN" altLang="en-US" dirty="0"/>
              <a:t>计科</a:t>
            </a:r>
            <a:r>
              <a:rPr lang="en-US" altLang="zh-CN" dirty="0"/>
              <a:t>1702</a:t>
            </a:r>
            <a:r>
              <a:rPr lang="zh-CN" altLang="en-US" dirty="0"/>
              <a:t>夏泽坤</a:t>
            </a:r>
          </a:p>
        </p:txBody>
      </p:sp>
      <p:sp>
        <p:nvSpPr>
          <p:cNvPr id="4" name="文本框 3">
            <a:extLst>
              <a:ext uri="{FF2B5EF4-FFF2-40B4-BE49-F238E27FC236}">
                <a16:creationId xmlns:a16="http://schemas.microsoft.com/office/drawing/2014/main" id="{D9931B8B-605B-4F6C-8E0C-81D0D2A4C9F7}"/>
              </a:ext>
            </a:extLst>
          </p:cNvPr>
          <p:cNvSpPr txBox="1"/>
          <p:nvPr/>
        </p:nvSpPr>
        <p:spPr>
          <a:xfrm>
            <a:off x="1013638" y="1423210"/>
            <a:ext cx="1658678" cy="523220"/>
          </a:xfrm>
          <a:prstGeom prst="rect">
            <a:avLst/>
          </a:prstGeom>
          <a:noFill/>
        </p:spPr>
        <p:txBody>
          <a:bodyPr wrap="square" rtlCol="0">
            <a:spAutoFit/>
          </a:bodyPr>
          <a:lstStyle/>
          <a:p>
            <a:r>
              <a:rPr lang="zh-CN" altLang="en-US" sz="2800" dirty="0"/>
              <a:t>题目</a:t>
            </a:r>
            <a:r>
              <a:rPr lang="en-US" altLang="zh-CN" sz="2800" dirty="0"/>
              <a:t>7</a:t>
            </a:r>
          </a:p>
        </p:txBody>
      </p:sp>
    </p:spTree>
    <p:extLst>
      <p:ext uri="{BB962C8B-B14F-4D97-AF65-F5344CB8AC3E}">
        <p14:creationId xmlns:p14="http://schemas.microsoft.com/office/powerpoint/2010/main" val="259306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9474F5D4-A50E-4D58-820B-6D7E8BEAA40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401956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CF7306-1AFC-42BA-89F9-8977331BF4BA}"/>
              </a:ext>
            </a:extLst>
          </p:cNvPr>
          <p:cNvSpPr>
            <a:spLocks noGrp="1"/>
          </p:cNvSpPr>
          <p:nvPr>
            <p:ph type="title"/>
          </p:nvPr>
        </p:nvSpPr>
        <p:spPr/>
        <p:txBody>
          <a:bodyPr/>
          <a:lstStyle/>
          <a:p>
            <a:r>
              <a:rPr lang="zh-CN" altLang="en-US" dirty="0"/>
              <a:t>一</a:t>
            </a:r>
            <a:r>
              <a:rPr lang="en-US" altLang="zh-CN" dirty="0"/>
              <a:t>. </a:t>
            </a:r>
            <a:r>
              <a:rPr lang="zh-CN" altLang="en-US" dirty="0"/>
              <a:t>项目介绍</a:t>
            </a:r>
          </a:p>
        </p:txBody>
      </p:sp>
      <p:sp>
        <p:nvSpPr>
          <p:cNvPr id="3" name="内容占位符 2">
            <a:extLst>
              <a:ext uri="{FF2B5EF4-FFF2-40B4-BE49-F238E27FC236}">
                <a16:creationId xmlns:a16="http://schemas.microsoft.com/office/drawing/2014/main" id="{CE61F766-6112-4AE6-B429-D68A55B39A8A}"/>
              </a:ext>
            </a:extLst>
          </p:cNvPr>
          <p:cNvSpPr>
            <a:spLocks noGrp="1"/>
          </p:cNvSpPr>
          <p:nvPr>
            <p:ph idx="1"/>
          </p:nvPr>
        </p:nvSpPr>
        <p:spPr>
          <a:xfrm>
            <a:off x="912628" y="1859110"/>
            <a:ext cx="10515600" cy="3139780"/>
          </a:xfrm>
        </p:spPr>
        <p:txBody>
          <a:bodyPr/>
          <a:lstStyle/>
          <a:p>
            <a:r>
              <a:rPr lang="zh-CN" altLang="zh-CN" dirty="0"/>
              <a:t>学生专业信息管理系统是为了提供学生在读期间，选择各自专业课程的一个平台，是一个教育单位不可缺少的部分。学生专业信息管理系统应该能够为用户提供充足的信息和快捷的查询手段。</a:t>
            </a:r>
          </a:p>
          <a:p>
            <a:endParaRPr lang="en-US" altLang="zh-CN" dirty="0"/>
          </a:p>
          <a:p>
            <a:r>
              <a:rPr lang="zh-CN" altLang="zh-CN" dirty="0"/>
              <a:t>使用计算机对学生专业信息进行管理，有着检索迅速、查找方便、可靠性</a:t>
            </a:r>
            <a:r>
              <a:rPr lang="zh-CN" altLang="zh-CN" dirty="0">
                <a:solidFill>
                  <a:srgbClr val="FF0000"/>
                </a:solidFill>
              </a:rPr>
              <a:t>高</a:t>
            </a:r>
            <a:r>
              <a:rPr lang="zh-CN" altLang="zh-CN" dirty="0"/>
              <a:t>、存储量</a:t>
            </a:r>
            <a:r>
              <a:rPr lang="zh-CN" altLang="zh-CN" dirty="0">
                <a:solidFill>
                  <a:srgbClr val="FF0000"/>
                </a:solidFill>
              </a:rPr>
              <a:t>大</a:t>
            </a:r>
            <a:r>
              <a:rPr lang="zh-CN" altLang="zh-CN" dirty="0"/>
              <a:t>、保密性</a:t>
            </a:r>
            <a:r>
              <a:rPr lang="zh-CN" altLang="zh-CN" dirty="0">
                <a:solidFill>
                  <a:srgbClr val="FF0000"/>
                </a:solidFill>
              </a:rPr>
              <a:t>好</a:t>
            </a:r>
            <a:r>
              <a:rPr lang="zh-CN" altLang="zh-CN" dirty="0"/>
              <a:t>、寿命</a:t>
            </a:r>
            <a:r>
              <a:rPr lang="zh-CN" altLang="zh-CN" dirty="0">
                <a:solidFill>
                  <a:srgbClr val="FF0000"/>
                </a:solidFill>
              </a:rPr>
              <a:t>长</a:t>
            </a:r>
            <a:r>
              <a:rPr lang="zh-CN" altLang="zh-CN" dirty="0"/>
              <a:t>、成本</a:t>
            </a:r>
            <a:r>
              <a:rPr lang="zh-CN" altLang="zh-CN" dirty="0">
                <a:solidFill>
                  <a:srgbClr val="FF0000"/>
                </a:solidFill>
              </a:rPr>
              <a:t>低</a:t>
            </a:r>
            <a:r>
              <a:rPr lang="zh-CN" altLang="zh-CN" dirty="0"/>
              <a:t>等优点，能够</a:t>
            </a:r>
            <a:r>
              <a:rPr lang="zh-CN" altLang="zh-CN" dirty="0">
                <a:solidFill>
                  <a:srgbClr val="FF0000"/>
                </a:solidFill>
              </a:rPr>
              <a:t>极大地提高</a:t>
            </a:r>
            <a:r>
              <a:rPr lang="zh-CN" altLang="zh-CN" dirty="0"/>
              <a:t>管理的效率。</a:t>
            </a:r>
            <a:endParaRPr lang="zh-CN" altLang="en-US" dirty="0"/>
          </a:p>
        </p:txBody>
      </p:sp>
    </p:spTree>
    <p:extLst>
      <p:ext uri="{BB962C8B-B14F-4D97-AF65-F5344CB8AC3E}">
        <p14:creationId xmlns:p14="http://schemas.microsoft.com/office/powerpoint/2010/main" val="1817678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CF7306-1AFC-42BA-89F9-8977331BF4BA}"/>
              </a:ext>
            </a:extLst>
          </p:cNvPr>
          <p:cNvSpPr>
            <a:spLocks noGrp="1"/>
          </p:cNvSpPr>
          <p:nvPr>
            <p:ph type="title"/>
          </p:nvPr>
        </p:nvSpPr>
        <p:spPr/>
        <p:txBody>
          <a:bodyPr/>
          <a:lstStyle/>
          <a:p>
            <a:r>
              <a:rPr lang="zh-CN" altLang="en-US" dirty="0"/>
              <a:t>二</a:t>
            </a:r>
            <a:r>
              <a:rPr lang="en-US" altLang="zh-CN" dirty="0"/>
              <a:t>. </a:t>
            </a:r>
            <a:r>
              <a:rPr lang="zh-CN" altLang="en-US" dirty="0"/>
              <a:t>数据库结构</a:t>
            </a:r>
          </a:p>
        </p:txBody>
      </p:sp>
      <p:sp>
        <p:nvSpPr>
          <p:cNvPr id="3" name="内容占位符 2">
            <a:extLst>
              <a:ext uri="{FF2B5EF4-FFF2-40B4-BE49-F238E27FC236}">
                <a16:creationId xmlns:a16="http://schemas.microsoft.com/office/drawing/2014/main" id="{CE61F766-6112-4AE6-B429-D68A55B39A8A}"/>
              </a:ext>
            </a:extLst>
          </p:cNvPr>
          <p:cNvSpPr>
            <a:spLocks noGrp="1"/>
          </p:cNvSpPr>
          <p:nvPr>
            <p:ph idx="1"/>
          </p:nvPr>
        </p:nvSpPr>
        <p:spPr>
          <a:xfrm>
            <a:off x="630866" y="2090172"/>
            <a:ext cx="4674780" cy="2677656"/>
          </a:xfrm>
        </p:spPr>
        <p:txBody>
          <a:bodyPr>
            <a:normAutofit fontScale="92500" lnSpcReduction="10000"/>
          </a:bodyPr>
          <a:lstStyle/>
          <a:p>
            <a:r>
              <a:rPr lang="en-US" altLang="zh-CN" dirty="0"/>
              <a:t>User</a:t>
            </a:r>
          </a:p>
          <a:p>
            <a:r>
              <a:rPr lang="en-US" altLang="zh-CN" dirty="0" err="1"/>
              <a:t>TeacherInformationModel</a:t>
            </a:r>
            <a:endParaRPr lang="en-US" altLang="zh-CN" dirty="0"/>
          </a:p>
          <a:p>
            <a:r>
              <a:rPr lang="en-US" altLang="zh-CN" dirty="0" err="1"/>
              <a:t>StudentInformationModel</a:t>
            </a:r>
            <a:endParaRPr lang="en-US" altLang="zh-CN" dirty="0"/>
          </a:p>
          <a:p>
            <a:r>
              <a:rPr lang="en-US" altLang="zh-CN" dirty="0" err="1"/>
              <a:t>StudentAwardsRecodeModel</a:t>
            </a:r>
            <a:endParaRPr lang="en-US" altLang="zh-CN" dirty="0"/>
          </a:p>
          <a:p>
            <a:r>
              <a:rPr lang="en-US" altLang="zh-CN" dirty="0" err="1"/>
              <a:t>OperationLogs</a:t>
            </a:r>
            <a:endParaRPr lang="en-US" altLang="zh-CN" dirty="0"/>
          </a:p>
          <a:p>
            <a:r>
              <a:rPr lang="en-US" altLang="zh-CN" dirty="0"/>
              <a:t>Privilege</a:t>
            </a:r>
          </a:p>
          <a:p>
            <a:endParaRPr lang="zh-CN" altLang="en-US" dirty="0"/>
          </a:p>
        </p:txBody>
      </p:sp>
      <p:sp>
        <p:nvSpPr>
          <p:cNvPr id="4" name="矩形 3">
            <a:extLst>
              <a:ext uri="{FF2B5EF4-FFF2-40B4-BE49-F238E27FC236}">
                <a16:creationId xmlns:a16="http://schemas.microsoft.com/office/drawing/2014/main" id="{A69C46DE-3AEA-4D86-A249-5A4221AB63A9}"/>
              </a:ext>
            </a:extLst>
          </p:cNvPr>
          <p:cNvSpPr/>
          <p:nvPr/>
        </p:nvSpPr>
        <p:spPr>
          <a:xfrm>
            <a:off x="6096000" y="2090172"/>
            <a:ext cx="4674780" cy="2677656"/>
          </a:xfrm>
          <a:prstGeom prst="rect">
            <a:avLst/>
          </a:prstGeom>
        </p:spPr>
        <p:txBody>
          <a:bodyPr wrap="square">
            <a:spAutoFit/>
          </a:bodyPr>
          <a:lstStyle/>
          <a:p>
            <a:r>
              <a:rPr lang="en-US" altLang="zh-CN" sz="2800" dirty="0" err="1"/>
              <a:t>CollegeModel</a:t>
            </a:r>
            <a:endParaRPr lang="en-US" altLang="zh-CN" sz="2800" dirty="0"/>
          </a:p>
          <a:p>
            <a:r>
              <a:rPr lang="en-US" altLang="zh-CN" sz="2800" dirty="0" err="1"/>
              <a:t>StudentScoreModel</a:t>
            </a:r>
            <a:endParaRPr lang="en-US" altLang="zh-CN" sz="2800" dirty="0"/>
          </a:p>
          <a:p>
            <a:r>
              <a:rPr lang="en-US" altLang="zh-CN" sz="2800" dirty="0" err="1"/>
              <a:t>CourseClassModel</a:t>
            </a:r>
            <a:endParaRPr lang="en-US" altLang="zh-CN" sz="2800" dirty="0"/>
          </a:p>
          <a:p>
            <a:r>
              <a:rPr lang="en-US" altLang="zh-CN" sz="2800" dirty="0" err="1"/>
              <a:t>CourseModel</a:t>
            </a:r>
            <a:endParaRPr lang="en-US" altLang="zh-CN" sz="2800" dirty="0"/>
          </a:p>
          <a:p>
            <a:r>
              <a:rPr lang="en-US" altLang="zh-CN" sz="2800" dirty="0" err="1"/>
              <a:t>MajorModel</a:t>
            </a:r>
            <a:endParaRPr lang="en-US" altLang="zh-CN" sz="2800" dirty="0"/>
          </a:p>
          <a:p>
            <a:r>
              <a:rPr lang="en-US" altLang="zh-CN" sz="2800" dirty="0" err="1"/>
              <a:t>ClassModel</a:t>
            </a:r>
            <a:endParaRPr lang="en-US" altLang="zh-CN" sz="2800" dirty="0"/>
          </a:p>
        </p:txBody>
      </p:sp>
    </p:spTree>
    <p:extLst>
      <p:ext uri="{BB962C8B-B14F-4D97-AF65-F5344CB8AC3E}">
        <p14:creationId xmlns:p14="http://schemas.microsoft.com/office/powerpoint/2010/main" val="1655295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CF7306-1AFC-42BA-89F9-8977331BF4BA}"/>
              </a:ext>
            </a:extLst>
          </p:cNvPr>
          <p:cNvSpPr>
            <a:spLocks noGrp="1"/>
          </p:cNvSpPr>
          <p:nvPr>
            <p:ph type="title"/>
          </p:nvPr>
        </p:nvSpPr>
        <p:spPr/>
        <p:txBody>
          <a:bodyPr/>
          <a:lstStyle/>
          <a:p>
            <a:r>
              <a:rPr lang="zh-CN" altLang="en-US" dirty="0"/>
              <a:t>三</a:t>
            </a:r>
            <a:r>
              <a:rPr lang="en-US" altLang="zh-CN" dirty="0"/>
              <a:t>. </a:t>
            </a:r>
            <a:r>
              <a:rPr lang="zh-CN" altLang="en-US" dirty="0"/>
              <a:t>技术介绍</a:t>
            </a:r>
          </a:p>
        </p:txBody>
      </p:sp>
      <p:sp>
        <p:nvSpPr>
          <p:cNvPr id="7" name="副标题 2">
            <a:extLst>
              <a:ext uri="{FF2B5EF4-FFF2-40B4-BE49-F238E27FC236}">
                <a16:creationId xmlns:a16="http://schemas.microsoft.com/office/drawing/2014/main" id="{62BE6B07-5625-437C-AC29-A0E99DAE9E93}"/>
              </a:ext>
            </a:extLst>
          </p:cNvPr>
          <p:cNvSpPr txBox="1">
            <a:spLocks/>
          </p:cNvSpPr>
          <p:nvPr/>
        </p:nvSpPr>
        <p:spPr>
          <a:xfrm>
            <a:off x="256069" y="2532906"/>
            <a:ext cx="2509283" cy="1086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后端</a:t>
            </a:r>
            <a:endParaRPr lang="en-US" altLang="zh-CN" dirty="0"/>
          </a:p>
          <a:p>
            <a:pPr marL="0" indent="0">
              <a:buNone/>
            </a:pPr>
            <a:r>
              <a:rPr lang="en-US" altLang="zh-CN" dirty="0"/>
              <a:t>Django-3.0.4</a:t>
            </a:r>
          </a:p>
        </p:txBody>
      </p:sp>
      <p:sp>
        <p:nvSpPr>
          <p:cNvPr id="8" name="副标题 2">
            <a:extLst>
              <a:ext uri="{FF2B5EF4-FFF2-40B4-BE49-F238E27FC236}">
                <a16:creationId xmlns:a16="http://schemas.microsoft.com/office/drawing/2014/main" id="{E6262990-FDDA-4049-99D4-50C2A634FA58}"/>
              </a:ext>
            </a:extLst>
          </p:cNvPr>
          <p:cNvSpPr txBox="1">
            <a:spLocks/>
          </p:cNvSpPr>
          <p:nvPr/>
        </p:nvSpPr>
        <p:spPr>
          <a:xfrm>
            <a:off x="256069" y="4756199"/>
            <a:ext cx="2509283" cy="1086920"/>
          </a:xfrm>
          <a:prstGeom prst="rect">
            <a:avLst/>
          </a:prstGeom>
          <a:ln>
            <a:solidFill>
              <a:srgbClr val="0070C0"/>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800" dirty="0"/>
              <a:t>数据库</a:t>
            </a:r>
            <a:endParaRPr lang="en-US" altLang="zh-CN" sz="2800" dirty="0"/>
          </a:p>
          <a:p>
            <a:r>
              <a:rPr lang="en-US" altLang="zh-CN" sz="2800" dirty="0"/>
              <a:t>MySQL-5.7.29</a:t>
            </a:r>
          </a:p>
        </p:txBody>
      </p:sp>
      <p:sp>
        <p:nvSpPr>
          <p:cNvPr id="9" name="副标题 2">
            <a:extLst>
              <a:ext uri="{FF2B5EF4-FFF2-40B4-BE49-F238E27FC236}">
                <a16:creationId xmlns:a16="http://schemas.microsoft.com/office/drawing/2014/main" id="{F800CFCF-0514-4D4A-B245-62B3750A6B38}"/>
              </a:ext>
            </a:extLst>
          </p:cNvPr>
          <p:cNvSpPr txBox="1">
            <a:spLocks/>
          </p:cNvSpPr>
          <p:nvPr/>
        </p:nvSpPr>
        <p:spPr>
          <a:xfrm>
            <a:off x="3523810" y="2235194"/>
            <a:ext cx="3334190" cy="1682343"/>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前端</a:t>
            </a:r>
            <a:endParaRPr lang="en-US" altLang="zh-CN" dirty="0"/>
          </a:p>
          <a:p>
            <a:r>
              <a:rPr lang="en-US" altLang="zh-CN" dirty="0"/>
              <a:t>Bootstrap-4.41 + </a:t>
            </a:r>
          </a:p>
          <a:p>
            <a:r>
              <a:rPr lang="en-US" altLang="zh-CN" dirty="0"/>
              <a:t>Bootstrap Table-1.16 +</a:t>
            </a:r>
          </a:p>
          <a:p>
            <a:r>
              <a:rPr lang="en-US" altLang="zh-CN" dirty="0"/>
              <a:t>Echarts-4.7.0</a:t>
            </a:r>
          </a:p>
          <a:p>
            <a:endParaRPr lang="en-US" altLang="zh-CN" dirty="0"/>
          </a:p>
        </p:txBody>
      </p:sp>
      <p:cxnSp>
        <p:nvCxnSpPr>
          <p:cNvPr id="10" name="直接箭头连接符 9">
            <a:extLst>
              <a:ext uri="{FF2B5EF4-FFF2-40B4-BE49-F238E27FC236}">
                <a16:creationId xmlns:a16="http://schemas.microsoft.com/office/drawing/2014/main" id="{8111FCBA-A20A-4B20-8C5A-091543731601}"/>
              </a:ext>
            </a:extLst>
          </p:cNvPr>
          <p:cNvCxnSpPr>
            <a:cxnSpLocks/>
            <a:stCxn id="7" idx="2"/>
            <a:endCxn id="8" idx="0"/>
          </p:cNvCxnSpPr>
          <p:nvPr/>
        </p:nvCxnSpPr>
        <p:spPr>
          <a:xfrm>
            <a:off x="1510711" y="3619826"/>
            <a:ext cx="0" cy="1136373"/>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3051B743-EBE8-4885-9A92-C0145F450259}"/>
              </a:ext>
            </a:extLst>
          </p:cNvPr>
          <p:cNvCxnSpPr>
            <a:cxnSpLocks/>
            <a:stCxn id="7" idx="3"/>
            <a:endCxn id="9" idx="1"/>
          </p:cNvCxnSpPr>
          <p:nvPr/>
        </p:nvCxnSpPr>
        <p:spPr>
          <a:xfrm>
            <a:off x="2765352" y="3076366"/>
            <a:ext cx="758458"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870C5246-E439-4262-8241-89DA25E6DDF1}"/>
              </a:ext>
            </a:extLst>
          </p:cNvPr>
          <p:cNvCxnSpPr>
            <a:cxnSpLocks/>
            <a:stCxn id="8" idx="3"/>
            <a:endCxn id="30" idx="1"/>
          </p:cNvCxnSpPr>
          <p:nvPr/>
        </p:nvCxnSpPr>
        <p:spPr>
          <a:xfrm>
            <a:off x="2765352" y="5299659"/>
            <a:ext cx="14664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6138926E-4628-4FBD-AEF1-E92E3E014A5E}"/>
              </a:ext>
            </a:extLst>
          </p:cNvPr>
          <p:cNvSpPr txBox="1"/>
          <p:nvPr/>
        </p:nvSpPr>
        <p:spPr>
          <a:xfrm>
            <a:off x="4231757" y="4976493"/>
            <a:ext cx="1722475" cy="646331"/>
          </a:xfrm>
          <a:prstGeom prst="rect">
            <a:avLst/>
          </a:prstGeom>
          <a:noFill/>
        </p:spPr>
        <p:txBody>
          <a:bodyPr wrap="square" rtlCol="0">
            <a:spAutoFit/>
          </a:bodyPr>
          <a:lstStyle/>
          <a:p>
            <a:r>
              <a:rPr lang="zh-CN" altLang="en-US" dirty="0"/>
              <a:t>部署在百度云</a:t>
            </a:r>
            <a:endParaRPr lang="en-US" altLang="zh-CN" dirty="0"/>
          </a:p>
          <a:p>
            <a:r>
              <a:rPr lang="zh-CN" altLang="en-US" dirty="0"/>
              <a:t>云服务器上</a:t>
            </a:r>
          </a:p>
        </p:txBody>
      </p:sp>
      <p:pic>
        <p:nvPicPr>
          <p:cNvPr id="37" name="图片 36">
            <a:extLst>
              <a:ext uri="{FF2B5EF4-FFF2-40B4-BE49-F238E27FC236}">
                <a16:creationId xmlns:a16="http://schemas.microsoft.com/office/drawing/2014/main" id="{1721E56C-540A-497B-9F16-D01806F24562}"/>
              </a:ext>
            </a:extLst>
          </p:cNvPr>
          <p:cNvPicPr>
            <a:picLocks noChangeAspect="1"/>
          </p:cNvPicPr>
          <p:nvPr/>
        </p:nvPicPr>
        <p:blipFill>
          <a:blip r:embed="rId2"/>
          <a:stretch>
            <a:fillRect/>
          </a:stretch>
        </p:blipFill>
        <p:spPr>
          <a:xfrm>
            <a:off x="6380479" y="5050352"/>
            <a:ext cx="5590009" cy="1659135"/>
          </a:xfrm>
          <a:prstGeom prst="rect">
            <a:avLst/>
          </a:prstGeom>
        </p:spPr>
      </p:pic>
      <p:pic>
        <p:nvPicPr>
          <p:cNvPr id="38" name="图片 37">
            <a:extLst>
              <a:ext uri="{FF2B5EF4-FFF2-40B4-BE49-F238E27FC236}">
                <a16:creationId xmlns:a16="http://schemas.microsoft.com/office/drawing/2014/main" id="{A1B908C4-365C-4D14-BAE3-75396C280BA9}"/>
              </a:ext>
            </a:extLst>
          </p:cNvPr>
          <p:cNvPicPr>
            <a:picLocks noChangeAspect="1"/>
          </p:cNvPicPr>
          <p:nvPr/>
        </p:nvPicPr>
        <p:blipFill>
          <a:blip r:embed="rId3"/>
          <a:stretch>
            <a:fillRect/>
          </a:stretch>
        </p:blipFill>
        <p:spPr>
          <a:xfrm>
            <a:off x="5954232" y="149000"/>
            <a:ext cx="6216501" cy="2392064"/>
          </a:xfrm>
          <a:prstGeom prst="rect">
            <a:avLst/>
          </a:prstGeom>
        </p:spPr>
      </p:pic>
      <p:sp>
        <p:nvSpPr>
          <p:cNvPr id="39" name="文本框 38">
            <a:extLst>
              <a:ext uri="{FF2B5EF4-FFF2-40B4-BE49-F238E27FC236}">
                <a16:creationId xmlns:a16="http://schemas.microsoft.com/office/drawing/2014/main" id="{1EBD9FF1-5AFC-493F-94DF-2A8D02E1ADDB}"/>
              </a:ext>
            </a:extLst>
          </p:cNvPr>
          <p:cNvSpPr txBox="1"/>
          <p:nvPr/>
        </p:nvSpPr>
        <p:spPr>
          <a:xfrm>
            <a:off x="7453008" y="2639007"/>
            <a:ext cx="4717725" cy="369332"/>
          </a:xfrm>
          <a:prstGeom prst="rect">
            <a:avLst/>
          </a:prstGeom>
          <a:noFill/>
        </p:spPr>
        <p:txBody>
          <a:bodyPr wrap="square" rtlCol="0">
            <a:spAutoFit/>
          </a:bodyPr>
          <a:lstStyle/>
          <a:p>
            <a:r>
              <a:rPr lang="zh-CN" altLang="en-US" dirty="0"/>
              <a:t>项目地址 </a:t>
            </a:r>
            <a:r>
              <a:rPr lang="en-US" altLang="zh-CN" dirty="0">
                <a:hlinkClick r:id="rId4"/>
              </a:rPr>
              <a:t>github.com/</a:t>
            </a:r>
            <a:r>
              <a:rPr lang="en-US" altLang="zh-CN" dirty="0" err="1">
                <a:hlinkClick r:id="rId4"/>
              </a:rPr>
              <a:t>TTopoo</a:t>
            </a:r>
            <a:r>
              <a:rPr lang="en-US" altLang="zh-CN" dirty="0">
                <a:hlinkClick r:id="rId4"/>
              </a:rPr>
              <a:t>/</a:t>
            </a:r>
            <a:r>
              <a:rPr lang="en-US" altLang="zh-CN" dirty="0">
                <a:hlinkClick r:id="rId4"/>
              </a:rPr>
              <a:t>Student</a:t>
            </a:r>
            <a:endParaRPr lang="zh-CN" altLang="en-US" dirty="0"/>
          </a:p>
        </p:txBody>
      </p:sp>
    </p:spTree>
    <p:extLst>
      <p:ext uri="{BB962C8B-B14F-4D97-AF65-F5344CB8AC3E}">
        <p14:creationId xmlns:p14="http://schemas.microsoft.com/office/powerpoint/2010/main" val="3261277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CF7306-1AFC-42BA-89F9-8977331BF4BA}"/>
              </a:ext>
            </a:extLst>
          </p:cNvPr>
          <p:cNvSpPr>
            <a:spLocks noGrp="1"/>
          </p:cNvSpPr>
          <p:nvPr>
            <p:ph type="title"/>
          </p:nvPr>
        </p:nvSpPr>
        <p:spPr>
          <a:xfrm>
            <a:off x="975242" y="244475"/>
            <a:ext cx="10515600" cy="1325563"/>
          </a:xfrm>
        </p:spPr>
        <p:txBody>
          <a:bodyPr/>
          <a:lstStyle/>
          <a:p>
            <a:r>
              <a:rPr lang="zh-CN" altLang="en-US" dirty="0"/>
              <a:t>四</a:t>
            </a:r>
            <a:r>
              <a:rPr lang="en-US" altLang="zh-CN" dirty="0"/>
              <a:t>. </a:t>
            </a:r>
            <a:r>
              <a:rPr lang="zh-CN" altLang="en-US" dirty="0"/>
              <a:t>分工介绍</a:t>
            </a:r>
          </a:p>
        </p:txBody>
      </p:sp>
      <p:sp>
        <p:nvSpPr>
          <p:cNvPr id="7" name="副标题 2">
            <a:extLst>
              <a:ext uri="{FF2B5EF4-FFF2-40B4-BE49-F238E27FC236}">
                <a16:creationId xmlns:a16="http://schemas.microsoft.com/office/drawing/2014/main" id="{62BE6B07-5625-437C-AC29-A0E99DAE9E93}"/>
              </a:ext>
            </a:extLst>
          </p:cNvPr>
          <p:cNvSpPr txBox="1">
            <a:spLocks/>
          </p:cNvSpPr>
          <p:nvPr/>
        </p:nvSpPr>
        <p:spPr>
          <a:xfrm>
            <a:off x="3048519" y="1690688"/>
            <a:ext cx="1744181" cy="6484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石京儒</a:t>
            </a:r>
            <a:endParaRPr lang="en-US" altLang="zh-CN" dirty="0"/>
          </a:p>
        </p:txBody>
      </p:sp>
      <p:sp>
        <p:nvSpPr>
          <p:cNvPr id="13" name="副标题 2">
            <a:extLst>
              <a:ext uri="{FF2B5EF4-FFF2-40B4-BE49-F238E27FC236}">
                <a16:creationId xmlns:a16="http://schemas.microsoft.com/office/drawing/2014/main" id="{565751C9-242E-471D-8452-FC1E9B4F3408}"/>
              </a:ext>
            </a:extLst>
          </p:cNvPr>
          <p:cNvSpPr txBox="1">
            <a:spLocks/>
          </p:cNvSpPr>
          <p:nvPr/>
        </p:nvSpPr>
        <p:spPr>
          <a:xfrm>
            <a:off x="7275994" y="1690688"/>
            <a:ext cx="1744181" cy="6484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夏泽坤</a:t>
            </a:r>
            <a:endParaRPr lang="en-US" altLang="zh-CN" dirty="0"/>
          </a:p>
        </p:txBody>
      </p:sp>
      <p:sp>
        <p:nvSpPr>
          <p:cNvPr id="14" name="副标题 2">
            <a:extLst>
              <a:ext uri="{FF2B5EF4-FFF2-40B4-BE49-F238E27FC236}">
                <a16:creationId xmlns:a16="http://schemas.microsoft.com/office/drawing/2014/main" id="{293A7A5D-61C2-45F6-A53A-3FABA9E0C6BD}"/>
              </a:ext>
            </a:extLst>
          </p:cNvPr>
          <p:cNvSpPr txBox="1">
            <a:spLocks/>
          </p:cNvSpPr>
          <p:nvPr/>
        </p:nvSpPr>
        <p:spPr>
          <a:xfrm>
            <a:off x="1882259" y="2580432"/>
            <a:ext cx="4076700" cy="279950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zh-CN" dirty="0"/>
              <a:t>网页导航栏模板设计</a:t>
            </a:r>
            <a:endParaRPr lang="en-US" altLang="zh-CN" dirty="0"/>
          </a:p>
          <a:p>
            <a:pPr lvl="0"/>
            <a:r>
              <a:rPr lang="zh-CN" altLang="zh-CN" dirty="0"/>
              <a:t>登录、登出模块设计</a:t>
            </a:r>
            <a:endParaRPr lang="en-US" altLang="zh-CN" dirty="0"/>
          </a:p>
          <a:p>
            <a:pPr lvl="0"/>
            <a:r>
              <a:rPr lang="zh-CN" altLang="zh-CN" dirty="0"/>
              <a:t>操作基类设计</a:t>
            </a:r>
            <a:endParaRPr lang="en-US" altLang="zh-CN" dirty="0"/>
          </a:p>
          <a:p>
            <a:r>
              <a:rPr lang="zh-CN" altLang="zh-CN" dirty="0"/>
              <a:t>用户对象基类设计</a:t>
            </a:r>
          </a:p>
          <a:p>
            <a:r>
              <a:rPr lang="zh-CN" altLang="zh-CN" dirty="0"/>
              <a:t>信息表格显示模板设计</a:t>
            </a:r>
            <a:endParaRPr lang="en-US" altLang="zh-CN" dirty="0"/>
          </a:p>
          <a:p>
            <a:r>
              <a:rPr lang="zh-CN" altLang="zh-CN" dirty="0"/>
              <a:t>日志系统工具类设计</a:t>
            </a:r>
          </a:p>
          <a:p>
            <a:pPr lvl="0"/>
            <a:endParaRPr lang="zh-CN" altLang="zh-CN" dirty="0"/>
          </a:p>
        </p:txBody>
      </p:sp>
      <p:sp>
        <p:nvSpPr>
          <p:cNvPr id="15" name="副标题 2">
            <a:extLst>
              <a:ext uri="{FF2B5EF4-FFF2-40B4-BE49-F238E27FC236}">
                <a16:creationId xmlns:a16="http://schemas.microsoft.com/office/drawing/2014/main" id="{5EFEB937-0703-4170-B44A-07AC339E3611}"/>
              </a:ext>
            </a:extLst>
          </p:cNvPr>
          <p:cNvSpPr txBox="1">
            <a:spLocks/>
          </p:cNvSpPr>
          <p:nvPr/>
        </p:nvSpPr>
        <p:spPr>
          <a:xfrm>
            <a:off x="6233042" y="2580432"/>
            <a:ext cx="5574266" cy="368066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en-US" dirty="0"/>
              <a:t>学生信息修改</a:t>
            </a:r>
            <a:endParaRPr lang="en-US" altLang="zh-CN" dirty="0"/>
          </a:p>
          <a:p>
            <a:pPr lvl="0"/>
            <a:r>
              <a:rPr lang="zh-CN" altLang="en-US" dirty="0"/>
              <a:t>学生密码修改</a:t>
            </a:r>
            <a:endParaRPr lang="en-US" altLang="zh-CN" dirty="0"/>
          </a:p>
          <a:p>
            <a:pPr lvl="0"/>
            <a:r>
              <a:rPr lang="zh-CN" altLang="en-US" dirty="0"/>
              <a:t>学生奖惩查看</a:t>
            </a:r>
            <a:endParaRPr lang="en-US" altLang="zh-CN" dirty="0"/>
          </a:p>
          <a:p>
            <a:pPr lvl="0"/>
            <a:r>
              <a:rPr lang="zh-CN" altLang="en-US" dirty="0"/>
              <a:t>学生选课系统</a:t>
            </a:r>
            <a:endParaRPr lang="en-US" altLang="zh-CN" dirty="0"/>
          </a:p>
          <a:p>
            <a:pPr lvl="0"/>
            <a:r>
              <a:rPr lang="zh-CN" altLang="en-US" dirty="0"/>
              <a:t>教师课程班级管理</a:t>
            </a:r>
            <a:endParaRPr lang="en-US" altLang="zh-CN" dirty="0"/>
          </a:p>
          <a:p>
            <a:pPr lvl="0"/>
            <a:r>
              <a:rPr lang="zh-CN" altLang="en-US" dirty="0"/>
              <a:t>成绩图表信息生成</a:t>
            </a:r>
            <a:endParaRPr lang="en-US" altLang="zh-CN" dirty="0"/>
          </a:p>
          <a:p>
            <a:pPr lvl="0"/>
            <a:r>
              <a:rPr lang="zh-CN" altLang="en-US" dirty="0"/>
              <a:t>学院</a:t>
            </a:r>
            <a:r>
              <a:rPr lang="en-US" altLang="zh-CN" dirty="0"/>
              <a:t>/</a:t>
            </a:r>
            <a:r>
              <a:rPr lang="zh-CN" altLang="en-US" dirty="0"/>
              <a:t>专业</a:t>
            </a:r>
            <a:r>
              <a:rPr lang="en-US" altLang="zh-CN" dirty="0"/>
              <a:t>/</a:t>
            </a:r>
            <a:r>
              <a:rPr lang="zh-CN" altLang="en-US" dirty="0"/>
              <a:t>班级</a:t>
            </a:r>
            <a:r>
              <a:rPr lang="en-US" altLang="zh-CN" dirty="0"/>
              <a:t>/</a:t>
            </a:r>
            <a:r>
              <a:rPr lang="zh-CN" altLang="en-US" dirty="0"/>
              <a:t>课程</a:t>
            </a:r>
            <a:r>
              <a:rPr lang="en-US" altLang="zh-CN" dirty="0"/>
              <a:t>/</a:t>
            </a:r>
            <a:r>
              <a:rPr lang="zh-CN" altLang="en-US" dirty="0"/>
              <a:t>课程班级</a:t>
            </a:r>
            <a:r>
              <a:rPr lang="en-US" altLang="zh-CN" dirty="0"/>
              <a:t>/</a:t>
            </a:r>
            <a:r>
              <a:rPr lang="zh-CN" altLang="en-US" dirty="0"/>
              <a:t>学生成绩</a:t>
            </a:r>
            <a:r>
              <a:rPr lang="en-US" altLang="zh-CN" dirty="0"/>
              <a:t>/</a:t>
            </a:r>
            <a:r>
              <a:rPr lang="zh-CN" altLang="en-US" dirty="0"/>
              <a:t>学生的管理</a:t>
            </a:r>
            <a:endParaRPr lang="zh-CN" altLang="zh-CN" dirty="0"/>
          </a:p>
        </p:txBody>
      </p:sp>
    </p:spTree>
    <p:extLst>
      <p:ext uri="{BB962C8B-B14F-4D97-AF65-F5344CB8AC3E}">
        <p14:creationId xmlns:p14="http://schemas.microsoft.com/office/powerpoint/2010/main" val="3793533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CE08B-F534-4313-97CB-9B9571F349F2}"/>
              </a:ext>
            </a:extLst>
          </p:cNvPr>
          <p:cNvSpPr>
            <a:spLocks noGrp="1"/>
          </p:cNvSpPr>
          <p:nvPr>
            <p:ph type="title"/>
          </p:nvPr>
        </p:nvSpPr>
        <p:spPr>
          <a:xfrm>
            <a:off x="838200" y="395159"/>
            <a:ext cx="4701363" cy="1325563"/>
          </a:xfrm>
        </p:spPr>
        <p:txBody>
          <a:bodyPr/>
          <a:lstStyle/>
          <a:p>
            <a:r>
              <a:rPr lang="zh-CN" altLang="en-US" dirty="0"/>
              <a:t>五</a:t>
            </a:r>
            <a:r>
              <a:rPr lang="en-US" altLang="zh-CN" dirty="0"/>
              <a:t>. </a:t>
            </a:r>
            <a:r>
              <a:rPr lang="zh-CN" altLang="en-US" dirty="0"/>
              <a:t>面向对象设计</a:t>
            </a:r>
          </a:p>
        </p:txBody>
      </p:sp>
      <p:pic>
        <p:nvPicPr>
          <p:cNvPr id="6" name="图片 5">
            <a:extLst>
              <a:ext uri="{FF2B5EF4-FFF2-40B4-BE49-F238E27FC236}">
                <a16:creationId xmlns:a16="http://schemas.microsoft.com/office/drawing/2014/main" id="{73035BDE-1B9D-42AA-9628-8E594EBCCE61}"/>
              </a:ext>
            </a:extLst>
          </p:cNvPr>
          <p:cNvPicPr>
            <a:picLocks noChangeAspect="1"/>
          </p:cNvPicPr>
          <p:nvPr/>
        </p:nvPicPr>
        <p:blipFill rotWithShape="1">
          <a:blip r:embed="rId2"/>
          <a:srcRect t="2053" r="63871" b="7606"/>
          <a:stretch/>
        </p:blipFill>
        <p:spPr>
          <a:xfrm>
            <a:off x="3436059" y="2729759"/>
            <a:ext cx="3581998" cy="3742663"/>
          </a:xfrm>
          <a:prstGeom prst="rect">
            <a:avLst/>
          </a:prstGeom>
        </p:spPr>
      </p:pic>
      <p:pic>
        <p:nvPicPr>
          <p:cNvPr id="7" name="图片 6">
            <a:extLst>
              <a:ext uri="{FF2B5EF4-FFF2-40B4-BE49-F238E27FC236}">
                <a16:creationId xmlns:a16="http://schemas.microsoft.com/office/drawing/2014/main" id="{2380A920-F7A6-4154-90DF-1BA5C859BFA8}"/>
              </a:ext>
            </a:extLst>
          </p:cNvPr>
          <p:cNvPicPr>
            <a:picLocks noChangeAspect="1"/>
          </p:cNvPicPr>
          <p:nvPr/>
        </p:nvPicPr>
        <p:blipFill rotWithShape="1">
          <a:blip r:embed="rId3"/>
          <a:srcRect t="3860" r="61977" b="3488"/>
          <a:stretch/>
        </p:blipFill>
        <p:spPr>
          <a:xfrm>
            <a:off x="7029875" y="2729759"/>
            <a:ext cx="3996707" cy="3742663"/>
          </a:xfrm>
          <a:prstGeom prst="rect">
            <a:avLst/>
          </a:prstGeom>
        </p:spPr>
      </p:pic>
      <p:sp>
        <p:nvSpPr>
          <p:cNvPr id="8" name="矩形 7">
            <a:extLst>
              <a:ext uri="{FF2B5EF4-FFF2-40B4-BE49-F238E27FC236}">
                <a16:creationId xmlns:a16="http://schemas.microsoft.com/office/drawing/2014/main" id="{7763B621-9C9F-41C4-B24A-8405B425F6CD}"/>
              </a:ext>
            </a:extLst>
          </p:cNvPr>
          <p:cNvSpPr/>
          <p:nvPr/>
        </p:nvSpPr>
        <p:spPr>
          <a:xfrm>
            <a:off x="6242499" y="770458"/>
            <a:ext cx="2785730" cy="369332"/>
          </a:xfrm>
          <a:prstGeom prst="rect">
            <a:avLst/>
          </a:prstGeom>
        </p:spPr>
        <p:txBody>
          <a:bodyPr wrap="square">
            <a:spAutoFit/>
          </a:bodyPr>
          <a:lstStyle/>
          <a:p>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初衷：</a:t>
            </a:r>
            <a:r>
              <a:rPr lang="zh-CN" altLang="en-US"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提高功能复用率</a:t>
            </a:r>
            <a:endParaRPr lang="zh-CN" altLang="en-US" dirty="0">
              <a:solidFill>
                <a:srgbClr val="FF0000"/>
              </a:solidFill>
            </a:endParaRPr>
          </a:p>
        </p:txBody>
      </p:sp>
      <p:sp>
        <p:nvSpPr>
          <p:cNvPr id="10" name="矩形 9">
            <a:extLst>
              <a:ext uri="{FF2B5EF4-FFF2-40B4-BE49-F238E27FC236}">
                <a16:creationId xmlns:a16="http://schemas.microsoft.com/office/drawing/2014/main" id="{9820B748-679A-4A5D-A009-B5B61F85C10D}"/>
              </a:ext>
            </a:extLst>
          </p:cNvPr>
          <p:cNvSpPr/>
          <p:nvPr/>
        </p:nvSpPr>
        <p:spPr>
          <a:xfrm>
            <a:off x="6242499" y="1351390"/>
            <a:ext cx="2785730" cy="369332"/>
          </a:xfrm>
          <a:prstGeom prst="rect">
            <a:avLst/>
          </a:prstGeom>
        </p:spPr>
        <p:txBody>
          <a:bodyPr wrap="square">
            <a:spAutoFit/>
          </a:bodyPr>
          <a:lstStyle/>
          <a:p>
            <a:r>
              <a:rPr lang="en-US"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CBV</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FBV</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谁更香？</a:t>
            </a:r>
            <a:endParaRPr lang="zh-CN" altLang="en-US" dirty="0"/>
          </a:p>
        </p:txBody>
      </p:sp>
      <p:sp>
        <p:nvSpPr>
          <p:cNvPr id="11" name="矩形 10">
            <a:extLst>
              <a:ext uri="{FF2B5EF4-FFF2-40B4-BE49-F238E27FC236}">
                <a16:creationId xmlns:a16="http://schemas.microsoft.com/office/drawing/2014/main" id="{35CF74F0-58B1-496C-96BB-29CC21C6A0F0}"/>
              </a:ext>
            </a:extLst>
          </p:cNvPr>
          <p:cNvSpPr/>
          <p:nvPr/>
        </p:nvSpPr>
        <p:spPr>
          <a:xfrm>
            <a:off x="457501" y="3429000"/>
            <a:ext cx="2870490" cy="1384995"/>
          </a:xfrm>
          <a:prstGeom prst="rect">
            <a:avLst/>
          </a:prstGeom>
        </p:spPr>
        <p:txBody>
          <a:bodyPr wrap="square">
            <a:spAutoFit/>
          </a:bodyPr>
          <a:lstStyle/>
          <a:p>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结构错综复杂</a:t>
            </a:r>
            <a:endParaRPr lang="en-US" altLang="zh-CN" sz="2800" kern="1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且复用率低</a:t>
            </a:r>
            <a:endParaRPr lang="en-US" altLang="zh-CN" sz="2800" kern="1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FBV</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架构</a:t>
            </a:r>
            <a:endParaRPr lang="zh-CN" altLang="en-US" sz="2800" dirty="0"/>
          </a:p>
        </p:txBody>
      </p:sp>
      <p:sp>
        <p:nvSpPr>
          <p:cNvPr id="12" name="矩形 11">
            <a:extLst>
              <a:ext uri="{FF2B5EF4-FFF2-40B4-BE49-F238E27FC236}">
                <a16:creationId xmlns:a16="http://schemas.microsoft.com/office/drawing/2014/main" id="{6D1D26C4-AD03-4B42-BBAB-A419934018E5}"/>
              </a:ext>
            </a:extLst>
          </p:cNvPr>
          <p:cNvSpPr/>
          <p:nvPr/>
        </p:nvSpPr>
        <p:spPr>
          <a:xfrm>
            <a:off x="457501" y="3013501"/>
            <a:ext cx="2053705" cy="2215991"/>
          </a:xfrm>
          <a:prstGeom prst="rect">
            <a:avLst/>
          </a:prstGeom>
        </p:spPr>
        <p:txBody>
          <a:bodyPr wrap="square">
            <a:spAutoFit/>
          </a:bodyPr>
          <a:lstStyle/>
          <a:p>
            <a:r>
              <a:rPr lang="en-US" altLang="zh-CN" sz="138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13800" dirty="0">
              <a:solidFill>
                <a:srgbClr val="FF0000"/>
              </a:solidFill>
            </a:endParaRPr>
          </a:p>
        </p:txBody>
      </p:sp>
    </p:spTree>
    <p:extLst>
      <p:ext uri="{BB962C8B-B14F-4D97-AF65-F5344CB8AC3E}">
        <p14:creationId xmlns:p14="http://schemas.microsoft.com/office/powerpoint/2010/main" val="3123144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7664076-106F-4309-990F-9B8CE9BC1A56}"/>
              </a:ext>
            </a:extLst>
          </p:cNvPr>
          <p:cNvSpPr>
            <a:spLocks noGrp="1"/>
          </p:cNvSpPr>
          <p:nvPr>
            <p:ph idx="1"/>
          </p:nvPr>
        </p:nvSpPr>
        <p:spPr>
          <a:xfrm>
            <a:off x="5145498" y="1048884"/>
            <a:ext cx="901107" cy="481268"/>
          </a:xfrm>
        </p:spPr>
        <p:txBody>
          <a:bodyPr>
            <a:normAutofit/>
          </a:bodyPr>
          <a:lstStyle/>
          <a:p>
            <a:pPr marL="0" indent="0">
              <a:buNone/>
            </a:pPr>
            <a:r>
              <a:rPr lang="zh-CN" altLang="en-US" dirty="0"/>
              <a:t>学生</a:t>
            </a:r>
          </a:p>
        </p:txBody>
      </p:sp>
      <p:sp>
        <p:nvSpPr>
          <p:cNvPr id="4" name="内容占位符 2">
            <a:extLst>
              <a:ext uri="{FF2B5EF4-FFF2-40B4-BE49-F238E27FC236}">
                <a16:creationId xmlns:a16="http://schemas.microsoft.com/office/drawing/2014/main" id="{38A84570-8CAB-49D0-AB74-1FA6A2EE1DCB}"/>
              </a:ext>
            </a:extLst>
          </p:cNvPr>
          <p:cNvSpPr txBox="1">
            <a:spLocks/>
          </p:cNvSpPr>
          <p:nvPr/>
        </p:nvSpPr>
        <p:spPr>
          <a:xfrm>
            <a:off x="5049803" y="3915562"/>
            <a:ext cx="1267047" cy="4812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管理员</a:t>
            </a:r>
          </a:p>
        </p:txBody>
      </p:sp>
      <p:sp>
        <p:nvSpPr>
          <p:cNvPr id="5" name="内容占位符 2">
            <a:extLst>
              <a:ext uri="{FF2B5EF4-FFF2-40B4-BE49-F238E27FC236}">
                <a16:creationId xmlns:a16="http://schemas.microsoft.com/office/drawing/2014/main" id="{CE5EBEF3-A39F-4E7D-A3A3-256F651E9DB8}"/>
              </a:ext>
            </a:extLst>
          </p:cNvPr>
          <p:cNvSpPr txBox="1">
            <a:spLocks/>
          </p:cNvSpPr>
          <p:nvPr/>
        </p:nvSpPr>
        <p:spPr>
          <a:xfrm>
            <a:off x="5140626" y="2482223"/>
            <a:ext cx="901106" cy="4812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教师</a:t>
            </a:r>
          </a:p>
        </p:txBody>
      </p:sp>
      <p:sp>
        <p:nvSpPr>
          <p:cNvPr id="6" name="内容占位符 2">
            <a:extLst>
              <a:ext uri="{FF2B5EF4-FFF2-40B4-BE49-F238E27FC236}">
                <a16:creationId xmlns:a16="http://schemas.microsoft.com/office/drawing/2014/main" id="{4CF7D342-F403-43FC-BD53-929DA04B4B62}"/>
              </a:ext>
            </a:extLst>
          </p:cNvPr>
          <p:cNvSpPr txBox="1">
            <a:spLocks/>
          </p:cNvSpPr>
          <p:nvPr/>
        </p:nvSpPr>
        <p:spPr>
          <a:xfrm>
            <a:off x="914402" y="104072"/>
            <a:ext cx="1054395" cy="481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信息</a:t>
            </a:r>
          </a:p>
        </p:txBody>
      </p:sp>
      <p:sp>
        <p:nvSpPr>
          <p:cNvPr id="7" name="内容占位符 2">
            <a:extLst>
              <a:ext uri="{FF2B5EF4-FFF2-40B4-BE49-F238E27FC236}">
                <a16:creationId xmlns:a16="http://schemas.microsoft.com/office/drawing/2014/main" id="{87515952-047F-4B32-8A5C-6099C2AD8BBE}"/>
              </a:ext>
            </a:extLst>
          </p:cNvPr>
          <p:cNvSpPr txBox="1">
            <a:spLocks/>
          </p:cNvSpPr>
          <p:nvPr/>
        </p:nvSpPr>
        <p:spPr>
          <a:xfrm>
            <a:off x="10223203" y="2133969"/>
            <a:ext cx="1054395" cy="4862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查</a:t>
            </a:r>
          </a:p>
        </p:txBody>
      </p:sp>
      <p:sp>
        <p:nvSpPr>
          <p:cNvPr id="8" name="内容占位符 2">
            <a:extLst>
              <a:ext uri="{FF2B5EF4-FFF2-40B4-BE49-F238E27FC236}">
                <a16:creationId xmlns:a16="http://schemas.microsoft.com/office/drawing/2014/main" id="{9D5D1E78-77F3-4D2D-B093-CC9F75C7865A}"/>
              </a:ext>
            </a:extLst>
          </p:cNvPr>
          <p:cNvSpPr txBox="1">
            <a:spLocks/>
          </p:cNvSpPr>
          <p:nvPr/>
        </p:nvSpPr>
        <p:spPr>
          <a:xfrm>
            <a:off x="10223203" y="3250760"/>
            <a:ext cx="1054395" cy="4812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插</a:t>
            </a:r>
          </a:p>
        </p:txBody>
      </p:sp>
      <p:sp>
        <p:nvSpPr>
          <p:cNvPr id="9" name="内容占位符 2">
            <a:extLst>
              <a:ext uri="{FF2B5EF4-FFF2-40B4-BE49-F238E27FC236}">
                <a16:creationId xmlns:a16="http://schemas.microsoft.com/office/drawing/2014/main" id="{381FBAA8-30E9-44F6-BB32-3D0FD5DDF5B6}"/>
              </a:ext>
            </a:extLst>
          </p:cNvPr>
          <p:cNvSpPr txBox="1">
            <a:spLocks/>
          </p:cNvSpPr>
          <p:nvPr/>
        </p:nvSpPr>
        <p:spPr>
          <a:xfrm>
            <a:off x="10223202" y="4367551"/>
            <a:ext cx="1054395" cy="4812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删</a:t>
            </a:r>
          </a:p>
        </p:txBody>
      </p:sp>
      <p:sp>
        <p:nvSpPr>
          <p:cNvPr id="10" name="内容占位符 2">
            <a:extLst>
              <a:ext uri="{FF2B5EF4-FFF2-40B4-BE49-F238E27FC236}">
                <a16:creationId xmlns:a16="http://schemas.microsoft.com/office/drawing/2014/main" id="{F205CA97-DE11-4F4F-8C55-833717EBE1E6}"/>
              </a:ext>
            </a:extLst>
          </p:cNvPr>
          <p:cNvSpPr txBox="1">
            <a:spLocks/>
          </p:cNvSpPr>
          <p:nvPr/>
        </p:nvSpPr>
        <p:spPr>
          <a:xfrm>
            <a:off x="10223202" y="5484342"/>
            <a:ext cx="1054395" cy="4812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改</a:t>
            </a:r>
          </a:p>
        </p:txBody>
      </p:sp>
      <p:sp>
        <p:nvSpPr>
          <p:cNvPr id="11" name="内容占位符 2">
            <a:extLst>
              <a:ext uri="{FF2B5EF4-FFF2-40B4-BE49-F238E27FC236}">
                <a16:creationId xmlns:a16="http://schemas.microsoft.com/office/drawing/2014/main" id="{E17D47E8-525E-4C45-95F8-679BB0A3C726}"/>
              </a:ext>
            </a:extLst>
          </p:cNvPr>
          <p:cNvSpPr txBox="1">
            <a:spLocks/>
          </p:cNvSpPr>
          <p:nvPr/>
        </p:nvSpPr>
        <p:spPr>
          <a:xfrm>
            <a:off x="10223202" y="1017178"/>
            <a:ext cx="1054395" cy="4812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访问</a:t>
            </a:r>
          </a:p>
        </p:txBody>
      </p:sp>
      <p:sp>
        <p:nvSpPr>
          <p:cNvPr id="12" name="内容占位符 2">
            <a:extLst>
              <a:ext uri="{FF2B5EF4-FFF2-40B4-BE49-F238E27FC236}">
                <a16:creationId xmlns:a16="http://schemas.microsoft.com/office/drawing/2014/main" id="{C46E6AB5-AA4D-42A6-AFD9-B761C9A5BB96}"/>
              </a:ext>
            </a:extLst>
          </p:cNvPr>
          <p:cNvSpPr txBox="1">
            <a:spLocks/>
          </p:cNvSpPr>
          <p:nvPr/>
        </p:nvSpPr>
        <p:spPr>
          <a:xfrm>
            <a:off x="7852147" y="3250760"/>
            <a:ext cx="901106" cy="4812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操作</a:t>
            </a:r>
          </a:p>
        </p:txBody>
      </p:sp>
      <p:cxnSp>
        <p:nvCxnSpPr>
          <p:cNvPr id="14" name="直接箭头连接符 13">
            <a:extLst>
              <a:ext uri="{FF2B5EF4-FFF2-40B4-BE49-F238E27FC236}">
                <a16:creationId xmlns:a16="http://schemas.microsoft.com/office/drawing/2014/main" id="{CE727ECB-4C8A-48B6-9B75-D2F63C698357}"/>
              </a:ext>
            </a:extLst>
          </p:cNvPr>
          <p:cNvCxnSpPr>
            <a:cxnSpLocks/>
            <a:stCxn id="12" idx="3"/>
            <a:endCxn id="11" idx="1"/>
          </p:cNvCxnSpPr>
          <p:nvPr/>
        </p:nvCxnSpPr>
        <p:spPr>
          <a:xfrm flipV="1">
            <a:off x="8753253" y="1257812"/>
            <a:ext cx="1469949" cy="2233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FA656FE4-0513-4590-8A13-423E5B81F309}"/>
              </a:ext>
            </a:extLst>
          </p:cNvPr>
          <p:cNvCxnSpPr>
            <a:cxnSpLocks/>
            <a:stCxn id="12" idx="3"/>
            <a:endCxn id="7" idx="1"/>
          </p:cNvCxnSpPr>
          <p:nvPr/>
        </p:nvCxnSpPr>
        <p:spPr>
          <a:xfrm flipV="1">
            <a:off x="8753253" y="2377118"/>
            <a:ext cx="1469950" cy="1114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B0B67348-8541-49E7-80E3-C406FFC1EA6F}"/>
              </a:ext>
            </a:extLst>
          </p:cNvPr>
          <p:cNvCxnSpPr>
            <a:cxnSpLocks/>
            <a:stCxn id="12" idx="3"/>
            <a:endCxn id="8" idx="1"/>
          </p:cNvCxnSpPr>
          <p:nvPr/>
        </p:nvCxnSpPr>
        <p:spPr>
          <a:xfrm>
            <a:off x="8753253" y="3491394"/>
            <a:ext cx="1469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72400242-BA1C-4C95-809D-962FC992D08A}"/>
              </a:ext>
            </a:extLst>
          </p:cNvPr>
          <p:cNvCxnSpPr>
            <a:cxnSpLocks/>
            <a:stCxn id="12" idx="3"/>
            <a:endCxn id="9" idx="1"/>
          </p:cNvCxnSpPr>
          <p:nvPr/>
        </p:nvCxnSpPr>
        <p:spPr>
          <a:xfrm>
            <a:off x="8753253" y="3491394"/>
            <a:ext cx="1469949" cy="1116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60958949-7C23-4744-9081-3FDB90C3AAD1}"/>
              </a:ext>
            </a:extLst>
          </p:cNvPr>
          <p:cNvCxnSpPr>
            <a:cxnSpLocks/>
            <a:stCxn id="12" idx="3"/>
            <a:endCxn id="10" idx="1"/>
          </p:cNvCxnSpPr>
          <p:nvPr/>
        </p:nvCxnSpPr>
        <p:spPr>
          <a:xfrm>
            <a:off x="8753253" y="3491394"/>
            <a:ext cx="1469949" cy="2233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869640B5-6BBF-422F-A11E-3B46A3D77E28}"/>
              </a:ext>
            </a:extLst>
          </p:cNvPr>
          <p:cNvCxnSpPr>
            <a:cxnSpLocks/>
            <a:stCxn id="5" idx="3"/>
            <a:endCxn id="12" idx="1"/>
          </p:cNvCxnSpPr>
          <p:nvPr/>
        </p:nvCxnSpPr>
        <p:spPr>
          <a:xfrm>
            <a:off x="6041732" y="2722857"/>
            <a:ext cx="1810415" cy="768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0A06064F-C2F3-48C3-AE5C-5942E89E2BD9}"/>
              </a:ext>
            </a:extLst>
          </p:cNvPr>
          <p:cNvCxnSpPr>
            <a:cxnSpLocks/>
            <a:stCxn id="3" idx="3"/>
            <a:endCxn id="12" idx="1"/>
          </p:cNvCxnSpPr>
          <p:nvPr/>
        </p:nvCxnSpPr>
        <p:spPr>
          <a:xfrm>
            <a:off x="6046605" y="1289518"/>
            <a:ext cx="1805542" cy="2201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47F151D9-FAAB-43B8-A05A-3D47C5B0FCD5}"/>
              </a:ext>
            </a:extLst>
          </p:cNvPr>
          <p:cNvCxnSpPr>
            <a:cxnSpLocks/>
            <a:stCxn id="4" idx="3"/>
            <a:endCxn id="12" idx="1"/>
          </p:cNvCxnSpPr>
          <p:nvPr/>
        </p:nvCxnSpPr>
        <p:spPr>
          <a:xfrm flipV="1">
            <a:off x="6316850" y="3491394"/>
            <a:ext cx="1535297" cy="664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内容占位符 2">
            <a:extLst>
              <a:ext uri="{FF2B5EF4-FFF2-40B4-BE49-F238E27FC236}">
                <a16:creationId xmlns:a16="http://schemas.microsoft.com/office/drawing/2014/main" id="{398E117A-8E88-441B-B1AE-63B1CFD13EA3}"/>
              </a:ext>
            </a:extLst>
          </p:cNvPr>
          <p:cNvSpPr txBox="1">
            <a:spLocks/>
          </p:cNvSpPr>
          <p:nvPr/>
        </p:nvSpPr>
        <p:spPr>
          <a:xfrm>
            <a:off x="914402" y="854884"/>
            <a:ext cx="1789373" cy="481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专业选课</a:t>
            </a:r>
          </a:p>
        </p:txBody>
      </p:sp>
      <p:sp>
        <p:nvSpPr>
          <p:cNvPr id="36" name="内容占位符 2">
            <a:extLst>
              <a:ext uri="{FF2B5EF4-FFF2-40B4-BE49-F238E27FC236}">
                <a16:creationId xmlns:a16="http://schemas.microsoft.com/office/drawing/2014/main" id="{793E8EDD-54A3-4581-801B-FFDC5B7A6AC1}"/>
              </a:ext>
            </a:extLst>
          </p:cNvPr>
          <p:cNvSpPr txBox="1">
            <a:spLocks/>
          </p:cNvSpPr>
          <p:nvPr/>
        </p:nvSpPr>
        <p:spPr>
          <a:xfrm>
            <a:off x="941868" y="1609239"/>
            <a:ext cx="1761907" cy="481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学生信息</a:t>
            </a:r>
          </a:p>
        </p:txBody>
      </p:sp>
      <p:sp>
        <p:nvSpPr>
          <p:cNvPr id="37" name="内容占位符 2">
            <a:extLst>
              <a:ext uri="{FF2B5EF4-FFF2-40B4-BE49-F238E27FC236}">
                <a16:creationId xmlns:a16="http://schemas.microsoft.com/office/drawing/2014/main" id="{1E7403FA-5146-4626-834C-AC809CADC680}"/>
              </a:ext>
            </a:extLst>
          </p:cNvPr>
          <p:cNvSpPr txBox="1">
            <a:spLocks/>
          </p:cNvSpPr>
          <p:nvPr/>
        </p:nvSpPr>
        <p:spPr>
          <a:xfrm>
            <a:off x="941867" y="2360051"/>
            <a:ext cx="1789373" cy="481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奖惩信息</a:t>
            </a:r>
          </a:p>
        </p:txBody>
      </p:sp>
      <p:sp>
        <p:nvSpPr>
          <p:cNvPr id="38" name="内容占位符 2">
            <a:extLst>
              <a:ext uri="{FF2B5EF4-FFF2-40B4-BE49-F238E27FC236}">
                <a16:creationId xmlns:a16="http://schemas.microsoft.com/office/drawing/2014/main" id="{62C5D54A-18EC-41E7-841B-36577B288F21}"/>
              </a:ext>
            </a:extLst>
          </p:cNvPr>
          <p:cNvSpPr txBox="1">
            <a:spLocks/>
          </p:cNvSpPr>
          <p:nvPr/>
        </p:nvSpPr>
        <p:spPr>
          <a:xfrm>
            <a:off x="914401" y="3107320"/>
            <a:ext cx="1761908" cy="481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课程班级</a:t>
            </a:r>
          </a:p>
        </p:txBody>
      </p:sp>
      <p:sp>
        <p:nvSpPr>
          <p:cNvPr id="39" name="内容占位符 2">
            <a:extLst>
              <a:ext uri="{FF2B5EF4-FFF2-40B4-BE49-F238E27FC236}">
                <a16:creationId xmlns:a16="http://schemas.microsoft.com/office/drawing/2014/main" id="{02F81FD5-18E6-49CB-BB73-9D338C59EAB7}"/>
              </a:ext>
            </a:extLst>
          </p:cNvPr>
          <p:cNvSpPr txBox="1">
            <a:spLocks/>
          </p:cNvSpPr>
          <p:nvPr/>
        </p:nvSpPr>
        <p:spPr>
          <a:xfrm>
            <a:off x="900668" y="3861675"/>
            <a:ext cx="1789373" cy="481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班级成绩</a:t>
            </a:r>
          </a:p>
        </p:txBody>
      </p:sp>
      <p:cxnSp>
        <p:nvCxnSpPr>
          <p:cNvPr id="41" name="直接箭头连接符 40">
            <a:extLst>
              <a:ext uri="{FF2B5EF4-FFF2-40B4-BE49-F238E27FC236}">
                <a16:creationId xmlns:a16="http://schemas.microsoft.com/office/drawing/2014/main" id="{0D3CA557-D91A-4911-9CEF-7C34B4BB2742}"/>
              </a:ext>
            </a:extLst>
          </p:cNvPr>
          <p:cNvCxnSpPr>
            <a:cxnSpLocks/>
            <a:stCxn id="6" idx="3"/>
            <a:endCxn id="3" idx="1"/>
          </p:cNvCxnSpPr>
          <p:nvPr/>
        </p:nvCxnSpPr>
        <p:spPr>
          <a:xfrm>
            <a:off x="1968797" y="344707"/>
            <a:ext cx="3176701" cy="944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CF54DA38-32AB-49C4-9B78-E5A094E4955C}"/>
              </a:ext>
            </a:extLst>
          </p:cNvPr>
          <p:cNvCxnSpPr>
            <a:cxnSpLocks/>
            <a:stCxn id="35" idx="3"/>
            <a:endCxn id="3" idx="1"/>
          </p:cNvCxnSpPr>
          <p:nvPr/>
        </p:nvCxnSpPr>
        <p:spPr>
          <a:xfrm>
            <a:off x="2703775" y="1095519"/>
            <a:ext cx="2441723" cy="193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FE220B1A-4037-4A4A-A08A-7D1A17800E6A}"/>
              </a:ext>
            </a:extLst>
          </p:cNvPr>
          <p:cNvCxnSpPr>
            <a:stCxn id="36" idx="3"/>
            <a:endCxn id="5" idx="1"/>
          </p:cNvCxnSpPr>
          <p:nvPr/>
        </p:nvCxnSpPr>
        <p:spPr>
          <a:xfrm>
            <a:off x="2703775" y="1849874"/>
            <a:ext cx="2436851" cy="872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A0C37EDE-204D-4DBD-9124-5888F88558D4}"/>
              </a:ext>
            </a:extLst>
          </p:cNvPr>
          <p:cNvCxnSpPr>
            <a:cxnSpLocks/>
            <a:stCxn id="37" idx="3"/>
            <a:endCxn id="5" idx="1"/>
          </p:cNvCxnSpPr>
          <p:nvPr/>
        </p:nvCxnSpPr>
        <p:spPr>
          <a:xfrm>
            <a:off x="2731240" y="2600686"/>
            <a:ext cx="2409386" cy="122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5D2042B8-4318-4B34-B375-9A65735F602F}"/>
              </a:ext>
            </a:extLst>
          </p:cNvPr>
          <p:cNvCxnSpPr>
            <a:stCxn id="38" idx="3"/>
            <a:endCxn id="5" idx="1"/>
          </p:cNvCxnSpPr>
          <p:nvPr/>
        </p:nvCxnSpPr>
        <p:spPr>
          <a:xfrm flipV="1">
            <a:off x="2676309" y="2722857"/>
            <a:ext cx="2464317" cy="625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6407A2CA-6CEB-4CEF-AE60-3648293D3354}"/>
              </a:ext>
            </a:extLst>
          </p:cNvPr>
          <p:cNvCxnSpPr>
            <a:stCxn id="39" idx="3"/>
            <a:endCxn id="5" idx="1"/>
          </p:cNvCxnSpPr>
          <p:nvPr/>
        </p:nvCxnSpPr>
        <p:spPr>
          <a:xfrm flipV="1">
            <a:off x="2690041" y="2722857"/>
            <a:ext cx="2450585" cy="1379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内容占位符 2">
            <a:extLst>
              <a:ext uri="{FF2B5EF4-FFF2-40B4-BE49-F238E27FC236}">
                <a16:creationId xmlns:a16="http://schemas.microsoft.com/office/drawing/2014/main" id="{B145475A-EBD6-43ED-A952-FF311ECBF9D7}"/>
              </a:ext>
            </a:extLst>
          </p:cNvPr>
          <p:cNvSpPr txBox="1">
            <a:spLocks/>
          </p:cNvSpPr>
          <p:nvPr/>
        </p:nvSpPr>
        <p:spPr>
          <a:xfrm>
            <a:off x="900668" y="4563617"/>
            <a:ext cx="1789373" cy="481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学院管理</a:t>
            </a:r>
          </a:p>
        </p:txBody>
      </p:sp>
      <p:cxnSp>
        <p:nvCxnSpPr>
          <p:cNvPr id="73" name="直接箭头连接符 72">
            <a:extLst>
              <a:ext uri="{FF2B5EF4-FFF2-40B4-BE49-F238E27FC236}">
                <a16:creationId xmlns:a16="http://schemas.microsoft.com/office/drawing/2014/main" id="{DD267DE1-D194-4ADC-9DA8-8C13A48DFF2D}"/>
              </a:ext>
            </a:extLst>
          </p:cNvPr>
          <p:cNvCxnSpPr>
            <a:cxnSpLocks/>
            <a:stCxn id="72" idx="3"/>
            <a:endCxn id="4" idx="1"/>
          </p:cNvCxnSpPr>
          <p:nvPr/>
        </p:nvCxnSpPr>
        <p:spPr>
          <a:xfrm flipV="1">
            <a:off x="2690041" y="4156196"/>
            <a:ext cx="2359762" cy="648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内容占位符 2">
            <a:extLst>
              <a:ext uri="{FF2B5EF4-FFF2-40B4-BE49-F238E27FC236}">
                <a16:creationId xmlns:a16="http://schemas.microsoft.com/office/drawing/2014/main" id="{2D6A88A8-2C09-4053-BB3E-E8B0F52EF1AD}"/>
              </a:ext>
            </a:extLst>
          </p:cNvPr>
          <p:cNvSpPr txBox="1">
            <a:spLocks/>
          </p:cNvSpPr>
          <p:nvPr/>
        </p:nvSpPr>
        <p:spPr>
          <a:xfrm>
            <a:off x="914402" y="5243707"/>
            <a:ext cx="1789373" cy="481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专业管理</a:t>
            </a:r>
          </a:p>
        </p:txBody>
      </p:sp>
      <p:sp>
        <p:nvSpPr>
          <p:cNvPr id="80" name="内容占位符 2">
            <a:extLst>
              <a:ext uri="{FF2B5EF4-FFF2-40B4-BE49-F238E27FC236}">
                <a16:creationId xmlns:a16="http://schemas.microsoft.com/office/drawing/2014/main" id="{DB7FF9A9-9790-43D9-BC0D-26757D3BEDFD}"/>
              </a:ext>
            </a:extLst>
          </p:cNvPr>
          <p:cNvSpPr txBox="1">
            <a:spLocks/>
          </p:cNvSpPr>
          <p:nvPr/>
        </p:nvSpPr>
        <p:spPr>
          <a:xfrm>
            <a:off x="941867" y="5965610"/>
            <a:ext cx="1659349" cy="481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课程管理</a:t>
            </a:r>
          </a:p>
        </p:txBody>
      </p:sp>
      <p:sp>
        <p:nvSpPr>
          <p:cNvPr id="88" name="内容占位符 2">
            <a:extLst>
              <a:ext uri="{FF2B5EF4-FFF2-40B4-BE49-F238E27FC236}">
                <a16:creationId xmlns:a16="http://schemas.microsoft.com/office/drawing/2014/main" id="{4C6374B2-124A-4512-9939-01DEB13E3479}"/>
              </a:ext>
            </a:extLst>
          </p:cNvPr>
          <p:cNvSpPr txBox="1">
            <a:spLocks/>
          </p:cNvSpPr>
          <p:nvPr/>
        </p:nvSpPr>
        <p:spPr>
          <a:xfrm>
            <a:off x="3117172" y="5917095"/>
            <a:ext cx="1659349" cy="481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班级管理</a:t>
            </a:r>
          </a:p>
        </p:txBody>
      </p:sp>
      <p:sp>
        <p:nvSpPr>
          <p:cNvPr id="89" name="内容占位符 2">
            <a:extLst>
              <a:ext uri="{FF2B5EF4-FFF2-40B4-BE49-F238E27FC236}">
                <a16:creationId xmlns:a16="http://schemas.microsoft.com/office/drawing/2014/main" id="{5C460628-191A-400D-BA88-2425A0D75BEB}"/>
              </a:ext>
            </a:extLst>
          </p:cNvPr>
          <p:cNvSpPr txBox="1">
            <a:spLocks/>
          </p:cNvSpPr>
          <p:nvPr/>
        </p:nvSpPr>
        <p:spPr>
          <a:xfrm>
            <a:off x="5093283" y="5917096"/>
            <a:ext cx="1659350" cy="481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权限管理</a:t>
            </a:r>
          </a:p>
        </p:txBody>
      </p:sp>
      <p:sp>
        <p:nvSpPr>
          <p:cNvPr id="90" name="内容占位符 2">
            <a:extLst>
              <a:ext uri="{FF2B5EF4-FFF2-40B4-BE49-F238E27FC236}">
                <a16:creationId xmlns:a16="http://schemas.microsoft.com/office/drawing/2014/main" id="{44F15F63-5057-4CF0-A602-8F943F351E86}"/>
              </a:ext>
            </a:extLst>
          </p:cNvPr>
          <p:cNvSpPr txBox="1">
            <a:spLocks/>
          </p:cNvSpPr>
          <p:nvPr/>
        </p:nvSpPr>
        <p:spPr>
          <a:xfrm>
            <a:off x="6888566" y="5917096"/>
            <a:ext cx="1659350" cy="481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教师信息</a:t>
            </a:r>
          </a:p>
        </p:txBody>
      </p:sp>
      <p:cxnSp>
        <p:nvCxnSpPr>
          <p:cNvPr id="101" name="直接箭头连接符 100">
            <a:extLst>
              <a:ext uri="{FF2B5EF4-FFF2-40B4-BE49-F238E27FC236}">
                <a16:creationId xmlns:a16="http://schemas.microsoft.com/office/drawing/2014/main" id="{4B8177BE-3005-4F4A-B884-C2FBDDB1EF45}"/>
              </a:ext>
            </a:extLst>
          </p:cNvPr>
          <p:cNvCxnSpPr>
            <a:cxnSpLocks/>
            <a:stCxn id="78" idx="3"/>
            <a:endCxn id="4" idx="1"/>
          </p:cNvCxnSpPr>
          <p:nvPr/>
        </p:nvCxnSpPr>
        <p:spPr>
          <a:xfrm flipV="1">
            <a:off x="2703775" y="4156196"/>
            <a:ext cx="2346028" cy="1328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BBAEEF18-71CC-4258-B0EF-16C4B66EB2B7}"/>
              </a:ext>
            </a:extLst>
          </p:cNvPr>
          <p:cNvCxnSpPr>
            <a:cxnSpLocks/>
            <a:stCxn id="80" idx="3"/>
            <a:endCxn id="4" idx="2"/>
          </p:cNvCxnSpPr>
          <p:nvPr/>
        </p:nvCxnSpPr>
        <p:spPr>
          <a:xfrm flipV="1">
            <a:off x="2601216" y="4396830"/>
            <a:ext cx="3082111" cy="1809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A837B164-D529-4C39-84D4-5063602E9741}"/>
              </a:ext>
            </a:extLst>
          </p:cNvPr>
          <p:cNvCxnSpPr>
            <a:cxnSpLocks/>
            <a:stCxn id="88" idx="0"/>
            <a:endCxn id="4" idx="2"/>
          </p:cNvCxnSpPr>
          <p:nvPr/>
        </p:nvCxnSpPr>
        <p:spPr>
          <a:xfrm flipV="1">
            <a:off x="3946847" y="4396830"/>
            <a:ext cx="1736480" cy="1520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64F36305-739E-49AD-B1C9-82BB694A8C59}"/>
              </a:ext>
            </a:extLst>
          </p:cNvPr>
          <p:cNvCxnSpPr>
            <a:cxnSpLocks/>
            <a:stCxn id="89" idx="0"/>
            <a:endCxn id="4" idx="2"/>
          </p:cNvCxnSpPr>
          <p:nvPr/>
        </p:nvCxnSpPr>
        <p:spPr>
          <a:xfrm flipH="1" flipV="1">
            <a:off x="5683327" y="4396830"/>
            <a:ext cx="239631" cy="1520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0AE146D2-0885-4BE0-A30A-C1C90618F308}"/>
              </a:ext>
            </a:extLst>
          </p:cNvPr>
          <p:cNvCxnSpPr>
            <a:cxnSpLocks/>
            <a:stCxn id="90" idx="0"/>
            <a:endCxn id="4" idx="2"/>
          </p:cNvCxnSpPr>
          <p:nvPr/>
        </p:nvCxnSpPr>
        <p:spPr>
          <a:xfrm flipH="1" flipV="1">
            <a:off x="5683327" y="4396830"/>
            <a:ext cx="2034914" cy="1520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644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EA47762-34A3-45AA-8C57-6C0E2B4EB96A}"/>
              </a:ext>
            </a:extLst>
          </p:cNvPr>
          <p:cNvSpPr>
            <a:spLocks noGrp="1"/>
          </p:cNvSpPr>
          <p:nvPr>
            <p:ph idx="1"/>
          </p:nvPr>
        </p:nvSpPr>
        <p:spPr>
          <a:xfrm>
            <a:off x="605971" y="290285"/>
            <a:ext cx="7918904" cy="3628573"/>
          </a:xfrm>
        </p:spPr>
        <p:txBody>
          <a:bodyPr>
            <a:normAutofit fontScale="92500" lnSpcReduction="20000"/>
          </a:bodyPr>
          <a:lstStyle/>
          <a:p>
            <a:r>
              <a:rPr lang="en-US" altLang="zh-CN" dirty="0"/>
              <a:t>1.</a:t>
            </a:r>
            <a:r>
              <a:rPr lang="zh-CN" altLang="en-US" dirty="0"/>
              <a:t>前端：</a:t>
            </a:r>
            <a:endParaRPr lang="en-US" altLang="zh-CN" dirty="0"/>
          </a:p>
          <a:p>
            <a:pPr lvl="1"/>
            <a:r>
              <a:rPr lang="zh-CN" altLang="en-US" dirty="0"/>
              <a:t>登录页</a:t>
            </a:r>
            <a:endParaRPr lang="en-US" altLang="zh-CN" dirty="0"/>
          </a:p>
          <a:p>
            <a:pPr lvl="2"/>
            <a:r>
              <a:rPr lang="zh-CN" altLang="en-US" dirty="0"/>
              <a:t>导航栏（自适应、权限限制）</a:t>
            </a:r>
            <a:endParaRPr lang="en-US" altLang="zh-CN" dirty="0"/>
          </a:p>
          <a:p>
            <a:pPr lvl="2"/>
            <a:r>
              <a:rPr lang="zh-CN" altLang="en-US" dirty="0"/>
              <a:t>文本框（浮动标签、校验）</a:t>
            </a:r>
            <a:endParaRPr lang="en-US" altLang="zh-CN" dirty="0"/>
          </a:p>
          <a:p>
            <a:pPr lvl="1"/>
            <a:r>
              <a:rPr lang="zh-CN" altLang="en-US" dirty="0"/>
              <a:t>查插删改页面模板</a:t>
            </a:r>
            <a:endParaRPr lang="en-US" altLang="zh-CN" dirty="0"/>
          </a:p>
          <a:p>
            <a:pPr lvl="2"/>
            <a:r>
              <a:rPr lang="zh-CN" altLang="en-US" dirty="0"/>
              <a:t>服务器分页（条数选择）</a:t>
            </a:r>
            <a:endParaRPr lang="en-US" altLang="zh-CN" dirty="0"/>
          </a:p>
          <a:p>
            <a:pPr lvl="2"/>
            <a:r>
              <a:rPr lang="zh-CN" altLang="en-US" dirty="0"/>
              <a:t>模糊查询</a:t>
            </a:r>
            <a:endParaRPr lang="en-US" altLang="zh-CN" dirty="0"/>
          </a:p>
          <a:p>
            <a:pPr lvl="2"/>
            <a:r>
              <a:rPr lang="zh-CN" altLang="en-US" dirty="0"/>
              <a:t>显示列选择</a:t>
            </a:r>
            <a:endParaRPr lang="en-US" altLang="zh-CN" dirty="0"/>
          </a:p>
          <a:p>
            <a:pPr lvl="2"/>
            <a:r>
              <a:rPr lang="zh-CN" altLang="en-US" dirty="0"/>
              <a:t>表格导出</a:t>
            </a:r>
            <a:endParaRPr lang="en-US" altLang="zh-CN" dirty="0"/>
          </a:p>
          <a:p>
            <a:pPr lvl="2"/>
            <a:r>
              <a:rPr lang="zh-CN" altLang="en-US" dirty="0"/>
              <a:t>插（文本框校验）、删（单、多选）、改（自动填充、校验）</a:t>
            </a:r>
            <a:endParaRPr lang="en-US" altLang="zh-CN" dirty="0"/>
          </a:p>
          <a:p>
            <a:pPr lvl="1"/>
            <a:r>
              <a:rPr lang="zh-CN" altLang="en-US" dirty="0"/>
              <a:t>管理员权限管理</a:t>
            </a:r>
            <a:endParaRPr lang="en-US" altLang="zh-CN" dirty="0"/>
          </a:p>
          <a:p>
            <a:pPr lvl="2"/>
            <a:r>
              <a:rPr lang="zh-CN" altLang="en-US" dirty="0"/>
              <a:t>提权后账号的导航栏变化</a:t>
            </a:r>
          </a:p>
        </p:txBody>
      </p:sp>
      <p:sp>
        <p:nvSpPr>
          <p:cNvPr id="5" name="内容占位符 2">
            <a:extLst>
              <a:ext uri="{FF2B5EF4-FFF2-40B4-BE49-F238E27FC236}">
                <a16:creationId xmlns:a16="http://schemas.microsoft.com/office/drawing/2014/main" id="{33A37DFD-2BE7-456B-9E29-9687174D23F5}"/>
              </a:ext>
            </a:extLst>
          </p:cNvPr>
          <p:cNvSpPr txBox="1">
            <a:spLocks/>
          </p:cNvSpPr>
          <p:nvPr/>
        </p:nvSpPr>
        <p:spPr>
          <a:xfrm>
            <a:off x="605971" y="3918859"/>
            <a:ext cx="1746704" cy="4816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2.</a:t>
            </a:r>
            <a:r>
              <a:rPr lang="zh-CN" altLang="en-US" dirty="0"/>
              <a:t>后端：</a:t>
            </a:r>
            <a:endParaRPr lang="en-US" altLang="zh-CN" dirty="0"/>
          </a:p>
          <a:p>
            <a:pPr lvl="1"/>
            <a:endParaRPr lang="en-US" altLang="zh-CN" dirty="0"/>
          </a:p>
        </p:txBody>
      </p:sp>
      <p:pic>
        <p:nvPicPr>
          <p:cNvPr id="6" name="图片 5">
            <a:extLst>
              <a:ext uri="{FF2B5EF4-FFF2-40B4-BE49-F238E27FC236}">
                <a16:creationId xmlns:a16="http://schemas.microsoft.com/office/drawing/2014/main" id="{A83CE172-657E-4FFC-B9F0-B411387D6AF0}"/>
              </a:ext>
            </a:extLst>
          </p:cNvPr>
          <p:cNvPicPr>
            <a:picLocks noChangeAspect="1"/>
          </p:cNvPicPr>
          <p:nvPr/>
        </p:nvPicPr>
        <p:blipFill>
          <a:blip r:embed="rId2"/>
          <a:stretch>
            <a:fillRect/>
          </a:stretch>
        </p:blipFill>
        <p:spPr>
          <a:xfrm>
            <a:off x="1976515" y="4002474"/>
            <a:ext cx="5826656" cy="2155213"/>
          </a:xfrm>
          <a:prstGeom prst="rect">
            <a:avLst/>
          </a:prstGeom>
        </p:spPr>
      </p:pic>
      <p:pic>
        <p:nvPicPr>
          <p:cNvPr id="7" name="图片 6">
            <a:extLst>
              <a:ext uri="{FF2B5EF4-FFF2-40B4-BE49-F238E27FC236}">
                <a16:creationId xmlns:a16="http://schemas.microsoft.com/office/drawing/2014/main" id="{C627ED90-E3B2-4A0E-A4DB-848751EB45EA}"/>
              </a:ext>
            </a:extLst>
          </p:cNvPr>
          <p:cNvPicPr>
            <a:picLocks noChangeAspect="1"/>
          </p:cNvPicPr>
          <p:nvPr/>
        </p:nvPicPr>
        <p:blipFill>
          <a:blip r:embed="rId3"/>
          <a:stretch>
            <a:fillRect/>
          </a:stretch>
        </p:blipFill>
        <p:spPr>
          <a:xfrm>
            <a:off x="8253482" y="2161722"/>
            <a:ext cx="3752555" cy="3995965"/>
          </a:xfrm>
          <a:prstGeom prst="rect">
            <a:avLst/>
          </a:prstGeom>
        </p:spPr>
      </p:pic>
    </p:spTree>
    <p:extLst>
      <p:ext uri="{BB962C8B-B14F-4D97-AF65-F5344CB8AC3E}">
        <p14:creationId xmlns:p14="http://schemas.microsoft.com/office/powerpoint/2010/main" val="2446651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CECFF64-9BAD-4BC5-8B7D-B65349F21117}"/>
              </a:ext>
            </a:extLst>
          </p:cNvPr>
          <p:cNvPicPr>
            <a:picLocks noChangeAspect="1"/>
          </p:cNvPicPr>
          <p:nvPr/>
        </p:nvPicPr>
        <p:blipFill>
          <a:blip r:embed="rId2"/>
          <a:stretch>
            <a:fillRect/>
          </a:stretch>
        </p:blipFill>
        <p:spPr>
          <a:xfrm>
            <a:off x="581714" y="276593"/>
            <a:ext cx="5514286" cy="5885714"/>
          </a:xfrm>
          <a:prstGeom prst="rect">
            <a:avLst/>
          </a:prstGeom>
        </p:spPr>
      </p:pic>
      <p:sp>
        <p:nvSpPr>
          <p:cNvPr id="5" name="内容占位符 2">
            <a:extLst>
              <a:ext uri="{FF2B5EF4-FFF2-40B4-BE49-F238E27FC236}">
                <a16:creationId xmlns:a16="http://schemas.microsoft.com/office/drawing/2014/main" id="{4404AC1E-6728-4563-8EBB-6FDB1C3CAB6D}"/>
              </a:ext>
            </a:extLst>
          </p:cNvPr>
          <p:cNvSpPr>
            <a:spLocks noGrp="1"/>
          </p:cNvSpPr>
          <p:nvPr>
            <p:ph idx="1"/>
          </p:nvPr>
        </p:nvSpPr>
        <p:spPr>
          <a:xfrm>
            <a:off x="6749596" y="566511"/>
            <a:ext cx="2584904" cy="1167040"/>
          </a:xfrm>
        </p:spPr>
        <p:txBody>
          <a:bodyPr>
            <a:normAutofit/>
          </a:bodyPr>
          <a:lstStyle/>
          <a:p>
            <a:r>
              <a:rPr lang="en-US" altLang="zh-CN" dirty="0"/>
              <a:t>3.</a:t>
            </a:r>
            <a:r>
              <a:rPr lang="zh-CN" altLang="en-US" dirty="0"/>
              <a:t>多余的部分：</a:t>
            </a:r>
            <a:endParaRPr lang="en-US" altLang="zh-CN" dirty="0"/>
          </a:p>
          <a:p>
            <a:pPr lvl="1"/>
            <a:r>
              <a:rPr lang="zh-CN" altLang="en-US" dirty="0"/>
              <a:t>数据生成页</a:t>
            </a:r>
            <a:endParaRPr lang="en-US" altLang="zh-CN" dirty="0"/>
          </a:p>
        </p:txBody>
      </p:sp>
    </p:spTree>
    <p:extLst>
      <p:ext uri="{BB962C8B-B14F-4D97-AF65-F5344CB8AC3E}">
        <p14:creationId xmlns:p14="http://schemas.microsoft.com/office/powerpoint/2010/main" val="10845754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898</TotalTime>
  <Words>383</Words>
  <Application>Microsoft Office PowerPoint</Application>
  <PresentationFormat>宽屏</PresentationFormat>
  <Paragraphs>91</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等线 Light</vt:lpstr>
      <vt:lpstr>宋体</vt:lpstr>
      <vt:lpstr>Arial</vt:lpstr>
      <vt:lpstr>Times New Roman</vt:lpstr>
      <vt:lpstr>Office 主题​​</vt:lpstr>
      <vt:lpstr>学生专业学习管理信息系统</vt:lpstr>
      <vt:lpstr>一. 项目介绍</vt:lpstr>
      <vt:lpstr>二. 数据库结构</vt:lpstr>
      <vt:lpstr>三. 技术介绍</vt:lpstr>
      <vt:lpstr>四. 分工介绍</vt:lpstr>
      <vt:lpstr>五. 面向对象设计</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JingruShi</dc:creator>
  <cp:lastModifiedBy>JingruShi</cp:lastModifiedBy>
  <cp:revision>22</cp:revision>
  <dcterms:created xsi:type="dcterms:W3CDTF">2020-04-22T06:42:59Z</dcterms:created>
  <dcterms:modified xsi:type="dcterms:W3CDTF">2020-04-24T13:08:12Z</dcterms:modified>
</cp:coreProperties>
</file>