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gif" ContentType="image/gif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94488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07520" y="244080"/>
            <a:ext cx="6813000" cy="195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196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394488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3196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1964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02980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1964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02980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07520" y="244080"/>
            <a:ext cx="6813000" cy="195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그림 6" descr=""/>
          <p:cNvPicPr/>
          <p:nvPr/>
        </p:nvPicPr>
        <p:blipFill>
          <a:blip r:embed="rId2"/>
          <a:stretch/>
        </p:blipFill>
        <p:spPr>
          <a:xfrm>
            <a:off x="2279520" y="0"/>
            <a:ext cx="990576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57280" y="2341800"/>
            <a:ext cx="10362960" cy="1240920"/>
          </a:xfrm>
          <a:prstGeom prst="rect">
            <a:avLst/>
          </a:prstGeom>
          <a:noFill/>
          <a:ln w="0">
            <a:noFill/>
          </a:ln>
        </p:spPr>
        <p:txBody>
          <a:bodyPr lIns="0" rIns="0" tIns="47880" bIns="478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ko-KR" sz="3600" spc="-52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마스터 제목 스타일 편집</a:t>
            </a:r>
            <a:endParaRPr b="0" lang="en-US" sz="36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" name="그림 7" descr=""/>
          <p:cNvPicPr/>
          <p:nvPr/>
        </p:nvPicPr>
        <p:blipFill>
          <a:blip r:embed="rId3"/>
          <a:stretch/>
        </p:blipFill>
        <p:spPr>
          <a:xfrm>
            <a:off x="537480" y="866880"/>
            <a:ext cx="1965600" cy="474480"/>
          </a:xfrm>
          <a:prstGeom prst="rect">
            <a:avLst/>
          </a:prstGeom>
          <a:ln w="0">
            <a:noFill/>
          </a:ln>
        </p:spPr>
      </p:pic>
      <p:sp>
        <p:nvSpPr>
          <p:cNvPr id="3" name="TextBox 8"/>
          <p:cNvSpPr/>
          <p:nvPr/>
        </p:nvSpPr>
        <p:spPr>
          <a:xfrm>
            <a:off x="537480" y="2232000"/>
            <a:ext cx="375804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76c60"/>
                </a:solidFill>
                <a:latin typeface="KB금융 제목체 Bold"/>
                <a:ea typeface="KB금융 제목체 Bold"/>
              </a:rPr>
              <a:t>2025</a:t>
            </a:r>
            <a:r>
              <a:rPr b="0" lang="ko-KR" sz="1800" spc="-1" strike="noStrike">
                <a:solidFill>
                  <a:srgbClr val="776c60"/>
                </a:solidFill>
                <a:latin typeface="KB금융 제목체 Bold"/>
                <a:ea typeface="KB금융 제목체 Bold"/>
              </a:rPr>
              <a:t>년 상반기 </a:t>
            </a:r>
            <a:r>
              <a:rPr b="0" lang="en-US" sz="1800" spc="-1" strike="noStrike">
                <a:solidFill>
                  <a:srgbClr val="776c60"/>
                </a:solidFill>
                <a:latin typeface="KB금융 제목체 Bold"/>
                <a:ea typeface="KB금융 제목체 Bold"/>
              </a:rPr>
              <a:t>K-</a:t>
            </a:r>
            <a:r>
              <a:rPr b="0" lang="ko-KR" sz="1800" spc="-1" strike="noStrike">
                <a:solidFill>
                  <a:srgbClr val="776c60"/>
                </a:solidFill>
                <a:latin typeface="KB금융 제목체 Bold"/>
                <a:ea typeface="KB금융 제목체 Bold"/>
              </a:rPr>
              <a:t>디지털 트레이닝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" name="TextBox 9"/>
          <p:cNvSpPr/>
          <p:nvPr/>
        </p:nvSpPr>
        <p:spPr>
          <a:xfrm>
            <a:off x="529200" y="3733560"/>
            <a:ext cx="36777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 anchor="ctr">
            <a:noAutofit/>
          </a:bodyPr>
          <a:p>
            <a:pPr>
              <a:lnSpc>
                <a:spcPct val="105000"/>
              </a:lnSpc>
            </a:pPr>
            <a:r>
              <a:rPr b="0" lang="en-US" sz="2800" spc="-1" strike="noStrike">
                <a:solidFill>
                  <a:srgbClr val="fbb813"/>
                </a:solidFill>
                <a:latin typeface="KB금융 제목체 Bold"/>
                <a:ea typeface="KB금융 제목체 Bold"/>
              </a:rPr>
              <a:t>[KB] IT’s Your Life</a:t>
            </a:r>
            <a:endParaRPr b="0" lang="en-US" sz="2800" spc="-1" strike="noStrike">
              <a:latin typeface="맑은 고딕"/>
            </a:endParaRPr>
          </a:p>
        </p:txBody>
      </p:sp>
      <p:cxnSp>
        <p:nvCxnSpPr>
          <p:cNvPr id="5" name="직선 연결선 10"/>
          <p:cNvCxnSpPr/>
          <p:nvPr/>
        </p:nvCxnSpPr>
        <p:spPr>
          <a:xfrm flipH="1">
            <a:off x="534960" y="3337200"/>
            <a:ext cx="7073280" cy="360"/>
          </a:xfrm>
          <a:prstGeom prst="straightConnector1">
            <a:avLst/>
          </a:prstGeom>
          <a:ln w="2540">
            <a:solidFill>
              <a:srgbClr val="000000">
                <a:alpha val="50000"/>
              </a:srgbClr>
            </a:solidFill>
            <a:prstDash val="dash"/>
            <a:round/>
          </a:ln>
        </p:spPr>
      </p:cxnSp>
      <p:pic>
        <p:nvPicPr>
          <p:cNvPr id="6" name="그림 11" descr=""/>
          <p:cNvPicPr/>
          <p:nvPr/>
        </p:nvPicPr>
        <p:blipFill>
          <a:blip r:embed="rId4"/>
          <a:stretch/>
        </p:blipFill>
        <p:spPr>
          <a:xfrm>
            <a:off x="9912600" y="6093360"/>
            <a:ext cx="1942920" cy="3214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700" spc="-1" strike="noStrike">
                <a:solidFill>
                  <a:srgbClr val="000000"/>
                </a:solidFill>
                <a:latin typeface="HY견고딕"/>
              </a:rPr>
              <a:t>개요 텍스트의 서식을 편집하려면 클릭하십시오</a:t>
            </a: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rmAutofit/>
          </a:bodyPr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마스터 텍스트 스타일을 편집합니다</a:t>
            </a: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  <a:p>
            <a:pPr lvl="1" marL="646920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b="0" lang="ko-KR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둘째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978120" indent="-315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ko-KR" sz="1600" spc="-1" strike="noStrike">
                <a:solidFill>
                  <a:srgbClr val="000000"/>
                </a:solidFill>
                <a:latin typeface="KB금융 본문체 Medium"/>
                <a:ea typeface="KB금융 본문체 Medium"/>
              </a:rPr>
              <a:t>셋째 수준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3" marL="12794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nsolas"/>
              <a:buChar char="⁃"/>
            </a:pPr>
            <a:r>
              <a:rPr b="0" lang="ko-KR" sz="1600" spc="-1" strike="noStrike">
                <a:solidFill>
                  <a:srgbClr val="000000"/>
                </a:solidFill>
                <a:latin typeface="KB금융 본문체 Medium"/>
                <a:ea typeface="KB금융 본문체 Medium"/>
              </a:rPr>
              <a:t>넷째 수준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132516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KB금융 본문체 Medium"/>
                <a:ea typeface="KB금융 본문체 Medium"/>
              </a:rPr>
              <a:t>다섯째 수준</a:t>
            </a:r>
            <a:endParaRPr b="0" lang="en-US" sz="16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5" name="TextBox 6"/>
          <p:cNvSpPr/>
          <p:nvPr/>
        </p:nvSpPr>
        <p:spPr>
          <a:xfrm>
            <a:off x="11603880" y="6471000"/>
            <a:ext cx="729000" cy="3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68120" rIns="168120" tIns="84240" bIns="84240" anchor="t">
            <a:spAutoFit/>
          </a:bodyPr>
          <a:p>
            <a:pPr>
              <a:lnSpc>
                <a:spcPct val="100000"/>
              </a:lnSpc>
            </a:pPr>
            <a:fld id="{FF493332-9732-4B8B-B7B5-ED66FB839952}" type="slidenum">
              <a:rPr b="0" lang="en-US" sz="1100" spc="-1" strike="noStrike">
                <a:solidFill>
                  <a:srgbClr val="000000"/>
                </a:solidFill>
                <a:latin typeface="KB금융 본문체 Light"/>
                <a:ea typeface="KB금융 본문체 Light"/>
              </a:rPr>
              <a:t>&lt;숫자&gt;</a:t>
            </a:fld>
            <a:endParaRPr b="0" lang="en-US" sz="1100" spc="-1" strike="noStrike">
              <a:latin typeface="맑은 고딕"/>
            </a:endParaRPr>
          </a:p>
        </p:txBody>
      </p:sp>
      <p:sp>
        <p:nvSpPr>
          <p:cNvPr id="46" name="TextBox 8"/>
          <p:cNvSpPr/>
          <p:nvPr/>
        </p:nvSpPr>
        <p:spPr>
          <a:xfrm>
            <a:off x="42120" y="412560"/>
            <a:ext cx="394560" cy="37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70" spc="-1" strike="noStrike">
                <a:solidFill>
                  <a:srgbClr val="ffffff"/>
                </a:solidFill>
                <a:latin typeface="KB금융 제목체 Medium"/>
                <a:ea typeface="KB금융 제목체 Medium"/>
              </a:rPr>
              <a:t>Ⅰ</a:t>
            </a:r>
            <a:endParaRPr b="0" lang="en-US" sz="1870" spc="-1" strike="noStrike">
              <a:latin typeface="맑은 고딕"/>
            </a:endParaRPr>
          </a:p>
        </p:txBody>
      </p:sp>
      <p:cxnSp>
        <p:nvCxnSpPr>
          <p:cNvPr id="47" name="직선 연결선 10"/>
          <p:cNvCxnSpPr/>
          <p:nvPr/>
        </p:nvCxnSpPr>
        <p:spPr>
          <a:xfrm>
            <a:off x="2307240" y="508680"/>
            <a:ext cx="9865800" cy="360"/>
          </a:xfrm>
          <a:prstGeom prst="straightConnector1">
            <a:avLst/>
          </a:prstGeom>
          <a:ln w="28575">
            <a:solidFill>
              <a:srgbClr val="ffc000"/>
            </a:solidFill>
            <a:round/>
          </a:ln>
        </p:spPr>
      </p:cxnSp>
      <p:sp>
        <p:nvSpPr>
          <p:cNvPr id="48" name="모서리가 둥근 직사각형 35"/>
          <p:cNvSpPr/>
          <p:nvPr/>
        </p:nvSpPr>
        <p:spPr>
          <a:xfrm>
            <a:off x="-1800" y="318600"/>
            <a:ext cx="6025680" cy="377640"/>
          </a:xfrm>
          <a:prstGeom prst="roundRect">
            <a:avLst>
              <a:gd name="adj" fmla="val 4209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2"/>
          <p:cNvSpPr/>
          <p:nvPr/>
        </p:nvSpPr>
        <p:spPr>
          <a:xfrm>
            <a:off x="-1800" y="318600"/>
            <a:ext cx="431640" cy="377640"/>
          </a:xfrm>
          <a:prstGeom prst="rect">
            <a:avLst/>
          </a:prstGeom>
          <a:pattFill prst="ltUpDiag">
            <a:fgClr>
              <a:srgbClr val="988c78"/>
            </a:fgClr>
            <a:bgClr>
              <a:srgbClr val="645b4c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그림 15" descr=""/>
          <p:cNvPicPr/>
          <p:nvPr/>
        </p:nvPicPr>
        <p:blipFill>
          <a:blip r:embed="rId3"/>
          <a:stretch/>
        </p:blipFill>
        <p:spPr>
          <a:xfrm>
            <a:off x="11405160" y="313920"/>
            <a:ext cx="747360" cy="12348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1" lang="ko-KR" sz="2400" spc="-1" strike="noStrike">
                <a:solidFill>
                  <a:srgbClr val="ffffff"/>
                </a:solidFill>
                <a:latin typeface="KB금융 제목체 Bold"/>
                <a:ea typeface="KB금융 제목체 Bold"/>
              </a:rPr>
              <a:t>마스터 제목 스타일 편집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57280" y="2637000"/>
            <a:ext cx="10362960" cy="650520"/>
          </a:xfrm>
          <a:prstGeom prst="rect">
            <a:avLst/>
          </a:prstGeom>
          <a:noFill/>
          <a:ln w="0">
            <a:noFill/>
          </a:ln>
        </p:spPr>
        <p:txBody>
          <a:bodyPr lIns="0" rIns="0" tIns="47880" bIns="478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ko-KR" sz="3600" spc="-52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컬렉션 자료구조</a:t>
            </a:r>
            <a:endParaRPr b="0" lang="en-US" sz="3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스택을 이용하여 다음 순서대로 추가하고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, </a:t>
            </a: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스택이 빌 때까지 하나씩 뽑으면서 해당 요소를 출력하세요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  <a:p>
            <a:pPr lvl="1" marL="646920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b="0" lang="ko-KR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추가 순서 </a:t>
            </a:r>
            <a:r>
              <a:rPr b="0" lang="en-US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Coin 100, 50, 500, 10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1" lang="ko-KR" sz="2400" spc="-1" strike="noStrike">
                <a:solidFill>
                  <a:srgbClr val="ffffff"/>
                </a:solidFill>
                <a:latin typeface="KB금융 제목체 Bold"/>
                <a:ea typeface="KB금융 제목체 Bold"/>
              </a:rPr>
              <a:t>컬렉션 자료구조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6" name="직사각형 3"/>
          <p:cNvSpPr/>
          <p:nvPr/>
        </p:nvSpPr>
        <p:spPr>
          <a:xfrm>
            <a:off x="609480" y="2208240"/>
            <a:ext cx="10972440" cy="184716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72000" bIns="72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package ch15.sec06.exam01;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StackExample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static void main(String[] args)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117" name="TextBox 4"/>
          <p:cNvSpPr/>
          <p:nvPr/>
        </p:nvSpPr>
        <p:spPr>
          <a:xfrm>
            <a:off x="609480" y="4221000"/>
            <a:ext cx="5760360" cy="1063080"/>
          </a:xfrm>
          <a:prstGeom prst="rect">
            <a:avLst/>
          </a:prstGeom>
          <a:solidFill>
            <a:schemeClr val="bg1"/>
          </a:solidFill>
          <a:ln w="0"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꺼내온 동전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: 10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원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꺼내온 동전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: 500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원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꺼내온 동전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: 50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원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꺼내온 동전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: 100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원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롬복을 이용하여 다음 클래스를 완성하세요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  <a:p>
            <a:pPr lvl="1" marL="646920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b="0" lang="ko-KR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전체 매개변수 생성자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1" lang="ko-KR" sz="2400" spc="-1" strike="noStrike">
                <a:solidFill>
                  <a:srgbClr val="ffffff"/>
                </a:solidFill>
                <a:latin typeface="KB금융 제목체 Bold"/>
                <a:ea typeface="KB금융 제목체 Bold"/>
              </a:rPr>
              <a:t>컬렉션 자료구조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0" name="직사각형 3"/>
          <p:cNvSpPr/>
          <p:nvPr/>
        </p:nvSpPr>
        <p:spPr>
          <a:xfrm>
            <a:off x="609480" y="1776240"/>
            <a:ext cx="10972440" cy="184716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72000" bIns="72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package ch15.sec06.exam02;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Message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command;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to;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다음 조건을 만족하는 프로그램을 작성하세요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  <a:p>
            <a:pPr lvl="1" marL="646920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b="0" lang="en-US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LinkedList</a:t>
            </a:r>
            <a:r>
              <a:rPr b="0" lang="ko-KR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를 큐로 이용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646920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b="0" lang="en-US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Message </a:t>
            </a:r>
            <a:r>
              <a:rPr b="0" lang="ko-KR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인스턴스를 다음 순</a:t>
            </a:r>
            <a:r>
              <a:rPr b="0" lang="en-US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(command, to)</a:t>
            </a:r>
            <a:r>
              <a:rPr b="0" lang="ko-KR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으로 추가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978120" indent="-315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KB금융 본문체 Medium"/>
                <a:ea typeface="KB금융 본문체 Medium"/>
              </a:rPr>
              <a:t>sendMail, </a:t>
            </a:r>
            <a:r>
              <a:rPr b="0" lang="ko-KR" sz="1600" spc="-1" strike="noStrike">
                <a:solidFill>
                  <a:srgbClr val="000000"/>
                </a:solidFill>
                <a:latin typeface="KB금융 본문체 Medium"/>
                <a:ea typeface="KB금융 본문체 Medium"/>
              </a:rPr>
              <a:t>홍길동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2" marL="978120" indent="-315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KB금융 본문체 Medium"/>
                <a:ea typeface="KB금융 본문체 Medium"/>
              </a:rPr>
              <a:t>sendSMS, </a:t>
            </a:r>
            <a:r>
              <a:rPr b="0" lang="ko-KR" sz="1600" spc="-1" strike="noStrike">
                <a:solidFill>
                  <a:srgbClr val="000000"/>
                </a:solidFill>
                <a:latin typeface="KB금융 본문체 Medium"/>
                <a:ea typeface="KB금융 본문체 Medium"/>
              </a:rPr>
              <a:t>신용권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2" marL="978120" indent="-315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KB금융 본문체 Medium"/>
                <a:ea typeface="KB금융 본문체 Medium"/>
              </a:rPr>
              <a:t>sendKakaotalk, </a:t>
            </a:r>
            <a:r>
              <a:rPr b="0" lang="ko-KR" sz="1600" spc="-1" strike="noStrike">
                <a:solidFill>
                  <a:srgbClr val="000000"/>
                </a:solidFill>
                <a:latin typeface="KB금융 본문체 Medium"/>
                <a:ea typeface="KB금융 본문체 Medium"/>
              </a:rPr>
              <a:t>감자바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1" marL="646920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b="0" lang="ko-KR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큐가 빌 때까지 큐에서 </a:t>
            </a:r>
            <a:r>
              <a:rPr b="0" lang="en-US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Message</a:t>
            </a:r>
            <a:r>
              <a:rPr b="0" lang="ko-KR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를 추출하며 </a:t>
            </a:r>
            <a:r>
              <a:rPr b="0" lang="en-US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command</a:t>
            </a:r>
            <a:r>
              <a:rPr b="0" lang="ko-KR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에 따라 다음과 같이 출력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1" lang="ko-KR" sz="2400" spc="-1" strike="noStrike">
                <a:solidFill>
                  <a:srgbClr val="ffffff"/>
                </a:solidFill>
                <a:latin typeface="KB금융 제목체 Bold"/>
                <a:ea typeface="KB금융 제목체 Bold"/>
              </a:rPr>
              <a:t>컬렉션 자료구조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3" name="직사각형 3"/>
          <p:cNvSpPr/>
          <p:nvPr/>
        </p:nvSpPr>
        <p:spPr>
          <a:xfrm>
            <a:off x="609480" y="3485520"/>
            <a:ext cx="10972440" cy="257724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72000" bIns="72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package ch15.sec06.exam02;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import java.util.LinkedList;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import java.util.Queue;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QueueExample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static void main(String[] args)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124" name="TextBox 4"/>
          <p:cNvSpPr/>
          <p:nvPr/>
        </p:nvSpPr>
        <p:spPr>
          <a:xfrm>
            <a:off x="1199520" y="5783040"/>
            <a:ext cx="5760360" cy="819720"/>
          </a:xfrm>
          <a:prstGeom prst="rect">
            <a:avLst/>
          </a:prstGeom>
          <a:solidFill>
            <a:schemeClr val="bg1"/>
          </a:solidFill>
          <a:ln w="0"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홍길동님에게 메일을 보냅니다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신용권님에게 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SMS</a:t>
            </a: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를 보냅니다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감자바님에게 카카오톡를 보냅니다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.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다음 프로그램의 결과를 적어보고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, </a:t>
            </a: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실제 실행을 통해 결과를 확인하세요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1" lang="ko-KR" sz="2400" spc="-1" strike="noStrike">
                <a:solidFill>
                  <a:srgbClr val="ffffff"/>
                </a:solidFill>
                <a:latin typeface="KB금융 제목체 Bold"/>
                <a:ea typeface="KB금융 제목체 Bold"/>
              </a:rPr>
              <a:t>컬렉션 자료구조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직사각형 3"/>
          <p:cNvSpPr/>
          <p:nvPr/>
        </p:nvSpPr>
        <p:spPr>
          <a:xfrm>
            <a:off x="609480" y="1340640"/>
            <a:ext cx="10972440" cy="501084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72000" bIns="72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package ch15.sec03.exam01;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import java.util.*;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HashSetExample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static void main(String[] args)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Set&lt;String&gt; set = new HashSet&lt;String&gt;();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//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객체 저장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set.add("Java");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set.add("JDBC");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set.add("Servlet/JSP");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set.add("Java");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set.add("iBATIS");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//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저장된 객체 수 출력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int size = set.size();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System.out.println("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총 객체 수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: " + size);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다음 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Member </a:t>
            </a: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클래스를 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Set</a:t>
            </a: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에 저장하기위한 클래스로 수정하세요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1" lang="ko-KR" sz="2400" spc="-1" strike="noStrike">
                <a:solidFill>
                  <a:srgbClr val="ffffff"/>
                </a:solidFill>
                <a:latin typeface="KB금융 제목체 Bold"/>
                <a:ea typeface="KB금융 제목체 Bold"/>
              </a:rPr>
              <a:t>컬렉션 자료구조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4" name="직사각형 3"/>
          <p:cNvSpPr/>
          <p:nvPr/>
        </p:nvSpPr>
        <p:spPr>
          <a:xfrm>
            <a:off x="609480" y="1412640"/>
            <a:ext cx="10972440" cy="174384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72000" bIns="72000" anchor="t">
            <a:spAutoFit/>
          </a:bodyPr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package ch15.sec03.exam02;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Member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String name;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int age;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ts val="18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ts val="18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앞에서 작성한 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Member </a:t>
            </a: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클래스를 다음과 같이 운영하고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, </a:t>
            </a: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올바르게 동작하는지 확인하세요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1" lang="ko-KR" sz="2400" spc="-1" strike="noStrike">
                <a:solidFill>
                  <a:srgbClr val="ffffff"/>
                </a:solidFill>
                <a:latin typeface="KB금융 제목체 Bold"/>
                <a:ea typeface="KB금융 제목체 Bold"/>
              </a:rPr>
              <a:t>컬렉션 자료구조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7" name="직사각형 3"/>
          <p:cNvSpPr/>
          <p:nvPr/>
        </p:nvSpPr>
        <p:spPr>
          <a:xfrm>
            <a:off x="609480" y="1340640"/>
            <a:ext cx="10972440" cy="428076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72000" bIns="72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package ch15.sec03.exam02;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import java.util.*;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HashSetExample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static void main(String[] args)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//HashSet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컬렉션 생성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Set&lt;Member&gt; set = new HashSet&lt;Member&gt;();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//Member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객체 저장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set.add(new Member("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홍길동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", 30));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set.add(new Member("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홍길동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", 30));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//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저장된 객체 수 출력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System.out.println("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총 객체 수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: " + set.size());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</p:txBody>
      </p:sp>
      <p:sp>
        <p:nvSpPr>
          <p:cNvPr id="98" name="TextBox 4"/>
          <p:cNvSpPr/>
          <p:nvPr/>
        </p:nvSpPr>
        <p:spPr>
          <a:xfrm>
            <a:off x="609480" y="5858280"/>
            <a:ext cx="6095520" cy="333000"/>
          </a:xfrm>
          <a:prstGeom prst="rect">
            <a:avLst/>
          </a:prstGeom>
          <a:solidFill>
            <a:schemeClr val="bg1"/>
          </a:solidFill>
          <a:ln w="0">
            <a:solidFill>
              <a:srgbClr val="ffffff">
                <a:lumMod val="75000"/>
              </a:srgbClr>
            </a:solidFill>
          </a:ln>
          <a:effectLst>
            <a:outerShdw algn="tl" blurRad="50760"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맑은 고딕"/>
              </a:rPr>
              <a:t>총 객체 수</a:t>
            </a:r>
            <a:r>
              <a:rPr b="0" lang="en-US" sz="1600" spc="-1" strike="noStrike">
                <a:solidFill>
                  <a:srgbClr val="000000"/>
                </a:solidFill>
                <a:latin typeface="맑은 고딕"/>
              </a:rPr>
              <a:t>: 1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아래 조건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(</a:t>
            </a: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주석으로 표현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)</a:t>
            </a: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을 만족하도록 프로그램을 완성하세요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1" lang="ko-KR" sz="2400" spc="-1" strike="noStrike">
                <a:solidFill>
                  <a:srgbClr val="ffffff"/>
                </a:solidFill>
                <a:latin typeface="KB금융 제목체 Bold"/>
                <a:ea typeface="KB금융 제목체 Bold"/>
              </a:rPr>
              <a:t>컬렉션 자료구조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1" name="직사각형 3"/>
          <p:cNvSpPr/>
          <p:nvPr/>
        </p:nvSpPr>
        <p:spPr>
          <a:xfrm>
            <a:off x="609480" y="1340640"/>
            <a:ext cx="10972440" cy="525420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72000" bIns="72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package ch15.sec03.exam03;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import java.util.*;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HashSetExample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static void main(String[] args)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//HashSet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컬렉션 생성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Set&lt;String&gt; set = new HashSet&lt;String&gt;();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//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객체 추가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set.add("Java");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set.add("JDBC");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set.add("JSP");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set.add("Spring");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// Iterator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패턴으로 순회하며 각 요소를 출력하세요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.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//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향상된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for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문으로  순회하며 각 요소를 출력하세요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.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다음 프로그램을 완성하세요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1" lang="ko-KR" sz="2400" spc="-1" strike="noStrike">
                <a:solidFill>
                  <a:srgbClr val="ffffff"/>
                </a:solidFill>
                <a:latin typeface="KB금융 제목체 Bold"/>
                <a:ea typeface="KB금융 제목체 Bold"/>
              </a:rPr>
              <a:t>컬렉션 자료구조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직사각형 3"/>
          <p:cNvSpPr/>
          <p:nvPr/>
        </p:nvSpPr>
        <p:spPr>
          <a:xfrm>
            <a:off x="609480" y="1340640"/>
            <a:ext cx="10972440" cy="501084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72000" bIns="72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package ch15.sec04.exam01;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import java.util.HashMap;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import java.util.Iterator;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import java.util.Map;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import java.util.Map.Entry;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import java.util.Set;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HashMapExample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static void main(String[] args)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//Map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컬렉션 생성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1" lang="en-US" sz="1600" spc="-1" strike="noStrike" u="sng">
                <a:solidFill>
                  <a:srgbClr val="c00000"/>
                </a:solidFill>
                <a:uFillTx/>
                <a:latin typeface="D2Coding"/>
                <a:ea typeface="D2Coding"/>
              </a:rPr>
              <a:t>                      </a:t>
            </a:r>
            <a:r>
              <a:rPr b="1" lang="en-US" sz="1600" spc="-1" strike="noStrike">
                <a:solidFill>
                  <a:srgbClr val="c00000"/>
                </a:solidFill>
                <a:latin typeface="D2Coding"/>
                <a:ea typeface="D2Coding"/>
              </a:rPr>
              <a:t> </a:t>
            </a:r>
            <a:r>
              <a:rPr b="1" lang="en-US" sz="1600" spc="-1" strike="noStrike">
                <a:solidFill>
                  <a:srgbClr val="c00000"/>
                </a:solidFill>
                <a:latin typeface="D2Coding"/>
                <a:ea typeface="D2Coding"/>
              </a:rPr>
              <a:t>map = </a:t>
            </a:r>
            <a:r>
              <a:rPr b="1" lang="en-US" sz="1600" spc="-1" strike="noStrike" u="sng">
                <a:solidFill>
                  <a:srgbClr val="c00000"/>
                </a:solidFill>
                <a:uFillTx/>
                <a:latin typeface="D2Coding"/>
                <a:ea typeface="D2Coding"/>
              </a:rPr>
              <a:t>                 </a:t>
            </a:r>
            <a:r>
              <a:rPr b="1" lang="en-US" sz="1600" spc="-1" strike="noStrike">
                <a:solidFill>
                  <a:srgbClr val="c00000"/>
                </a:solidFill>
                <a:latin typeface="D2Coding"/>
                <a:ea typeface="D2Coding"/>
              </a:rPr>
              <a:t>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//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객체 저장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map.put("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신용권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", 85);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map.put("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홍길동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", 90);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map.put("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동장군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", 80);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map.put("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홍길동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", 95);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System.out.println("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총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Entry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수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: " + </a:t>
            </a:r>
            <a:r>
              <a:rPr b="1" lang="en-US" sz="1600" spc="-1" strike="noStrike" u="sng">
                <a:solidFill>
                  <a:srgbClr val="c00000"/>
                </a:solidFill>
                <a:uFillTx/>
                <a:latin typeface="D2Coding"/>
                <a:ea typeface="D2Coding"/>
              </a:rPr>
              <a:t>          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System.out.println();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다음 프로그램을 완성하세요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1" lang="ko-KR" sz="2400" spc="-1" strike="noStrike">
                <a:solidFill>
                  <a:srgbClr val="ffffff"/>
                </a:solidFill>
                <a:latin typeface="KB금융 제목체 Bold"/>
                <a:ea typeface="KB금융 제목체 Bold"/>
              </a:rPr>
              <a:t>컬렉션 자료구조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7" name="직사각형 3"/>
          <p:cNvSpPr/>
          <p:nvPr/>
        </p:nvSpPr>
        <p:spPr>
          <a:xfrm>
            <a:off x="609480" y="1340640"/>
            <a:ext cx="10972440" cy="379404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72000" bIns="72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//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키로 값 얻기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String key = 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홍길동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";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int value = </a:t>
            </a:r>
            <a:r>
              <a:rPr b="1" lang="en-US" sz="1600" spc="-1" strike="noStrike" u="sng">
                <a:solidFill>
                  <a:srgbClr val="c00000"/>
                </a:solidFill>
                <a:uFillTx/>
                <a:latin typeface="D2Coding"/>
                <a:ea typeface="D2Coding"/>
              </a:rPr>
              <a:t>                   </a:t>
            </a:r>
            <a:r>
              <a:rPr b="1" lang="en-US" sz="1600" spc="-1" strike="noStrike">
                <a:solidFill>
                  <a:srgbClr val="c00000"/>
                </a:solidFill>
                <a:latin typeface="D2Coding"/>
                <a:ea typeface="D2Coding"/>
              </a:rPr>
              <a:t>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System.out.println(key + ": " + value);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System.out.println();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//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키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컬렉션을 얻고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반복해서 키와 값을 얻기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Set&lt;String&gt; keySet = </a:t>
            </a:r>
            <a:r>
              <a:rPr b="1" lang="en-US" sz="1600" spc="-1" strike="noStrike" u="sng">
                <a:solidFill>
                  <a:srgbClr val="c00000"/>
                </a:solidFill>
                <a:uFillTx/>
                <a:latin typeface="D2Coding"/>
                <a:ea typeface="D2Coding"/>
              </a:rPr>
              <a:t>                       </a:t>
            </a:r>
            <a:r>
              <a:rPr b="1" lang="en-US" sz="1600" spc="-1" strike="noStrike">
                <a:solidFill>
                  <a:srgbClr val="c00000"/>
                </a:solidFill>
                <a:latin typeface="D2Coding"/>
                <a:ea typeface="D2Coding"/>
              </a:rPr>
              <a:t>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Iterator&lt;String&gt; keyIterator = keySet.iterator();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while (keyIterator.hasNext())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String k = keyIterator.next();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Integer v = </a:t>
            </a:r>
            <a:r>
              <a:rPr b="1" lang="en-US" sz="1600" spc="-1" strike="noStrike" u="sng">
                <a:solidFill>
                  <a:srgbClr val="c00000"/>
                </a:solidFill>
                <a:uFillTx/>
                <a:latin typeface="D2Coding"/>
                <a:ea typeface="D2Coding"/>
              </a:rPr>
              <a:t>                    </a:t>
            </a:r>
            <a:r>
              <a:rPr b="1" lang="en-US" sz="1600" spc="-1" strike="noStrike">
                <a:solidFill>
                  <a:srgbClr val="c00000"/>
                </a:solidFill>
                <a:latin typeface="D2Coding"/>
                <a:ea typeface="D2Coding"/>
              </a:rPr>
              <a:t>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System.out.println(k + " : " + v);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System.out.println();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다음 프로그램을 완성하세요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1" lang="ko-KR" sz="2400" spc="-1" strike="noStrike">
                <a:solidFill>
                  <a:srgbClr val="ffffff"/>
                </a:solidFill>
                <a:latin typeface="KB금융 제목체 Bold"/>
                <a:ea typeface="KB금융 제목체 Bold"/>
              </a:rPr>
              <a:t>컬렉션 자료구조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직사각형 3"/>
          <p:cNvSpPr/>
          <p:nvPr/>
        </p:nvSpPr>
        <p:spPr>
          <a:xfrm>
            <a:off x="609480" y="1340640"/>
            <a:ext cx="10972440" cy="452412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72000" bIns="72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//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엔트리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Set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컬렉션을 얻고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,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반복해서 키와 값을 얻기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 u="sng">
                <a:solidFill>
                  <a:srgbClr val="c00000"/>
                </a:solidFill>
                <a:uFillTx/>
                <a:latin typeface="D2Coding"/>
                <a:ea typeface="D2Coding"/>
              </a:rPr>
              <a:t>            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entrySet = map.entrySet();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 u="sng">
                <a:solidFill>
                  <a:srgbClr val="c00000"/>
                </a:solidFill>
                <a:uFillTx/>
                <a:latin typeface="D2Coding"/>
                <a:ea typeface="D2Coding"/>
              </a:rPr>
              <a:t>                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entryIterator = entrySet.iterator();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while (entryIterator.hasNext())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Entry&lt;String, Integer&gt; entry = entryIterator.next();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String k = entry.getKey();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Integer v = entry.getValue();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System.out.println(k + " : " + v);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System.out.println();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//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키로 엔트리 삭제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c00000"/>
                </a:solidFill>
                <a:latin typeface="D2Coding"/>
                <a:ea typeface="D2Coding"/>
              </a:rPr>
              <a:t>	</a:t>
            </a:r>
            <a:r>
              <a:rPr b="1" lang="en-US" sz="1600" spc="-1" strike="noStrike">
                <a:solidFill>
                  <a:srgbClr val="c00000"/>
                </a:solidFill>
                <a:latin typeface="D2Coding"/>
                <a:ea typeface="D2Coding"/>
              </a:rPr>
              <a:t>	</a:t>
            </a:r>
            <a:r>
              <a:rPr b="1" lang="en-US" sz="1600" spc="-1" strike="noStrike" u="sng">
                <a:solidFill>
                  <a:srgbClr val="c00000"/>
                </a:solidFill>
                <a:uFillTx/>
                <a:latin typeface="D2Coding"/>
                <a:ea typeface="D2Coding"/>
              </a:rPr>
              <a:t>               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("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홍길동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")</a:t>
            </a:r>
            <a:r>
              <a:rPr b="1" lang="en-US" sz="1600" spc="-1" strike="noStrike">
                <a:solidFill>
                  <a:srgbClr val="c00000"/>
                </a:solidFill>
                <a:latin typeface="D2Coding"/>
                <a:ea typeface="D2Coding"/>
              </a:rPr>
              <a:t>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System.out.println("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총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Entry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수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: " + </a:t>
            </a:r>
            <a:r>
              <a:rPr b="0" lang="en-US" sz="1600" spc="-1" strike="noStrike" u="sng">
                <a:solidFill>
                  <a:srgbClr val="c00000"/>
                </a:solidFill>
                <a:uFillTx/>
                <a:latin typeface="D2Coding"/>
                <a:ea typeface="D2Coding"/>
              </a:rPr>
              <a:t>           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System.out.println();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롬복을 이용하여 다음 클래스를 완성하세요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  <a:p>
            <a:pPr lvl="1" marL="646920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b="0" lang="ko-KR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전체 매개변수 생성자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1" marL="646920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b="0" lang="en-US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value</a:t>
            </a:r>
            <a:r>
              <a:rPr b="0" lang="ko-KR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에 대한 </a:t>
            </a:r>
            <a:r>
              <a:rPr b="0" lang="en-US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Getter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1" lang="ko-KR" sz="2400" spc="-1" strike="noStrike">
                <a:solidFill>
                  <a:srgbClr val="ffffff"/>
                </a:solidFill>
                <a:latin typeface="KB금융 제목체 Bold"/>
                <a:ea typeface="KB금융 제목체 Bold"/>
              </a:rPr>
              <a:t>컬렉션 자료구조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직사각형 3"/>
          <p:cNvSpPr/>
          <p:nvPr/>
        </p:nvSpPr>
        <p:spPr>
          <a:xfrm>
            <a:off x="609480" y="2238480"/>
            <a:ext cx="10972440" cy="1603800"/>
          </a:xfrm>
          <a:prstGeom prst="rect">
            <a:avLst/>
          </a:prstGeom>
          <a:solidFill>
            <a:srgbClr val="f8f8f8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numCol="1" spcCol="0" lIns="90000" rIns="90000" tIns="72000" bIns="72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package ch15.sec06.exam01;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public class Coin {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private int value;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}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테마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테마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209</TotalTime>
  <Application>View_PPTX_PLUS/7.4.0.3$Windows_X86_64 LibreOffice_project/</Application>
  <AppVersion>15.0000</AppVersion>
  <Words>1088</Words>
  <Paragraphs>189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2017-04-17T05:40:49Z</dcterms:created>
  <dc:creator>gusukim@gmail.com</dc:creator>
  <dc:description/>
  <dc:language>ko-KR</dc:language>
  <cp:lastModifiedBy/>
  <dcterms:modified xsi:type="dcterms:W3CDTF">2025-01-30T06:41:16Z</dcterms:modified>
  <cp:revision>75</cp:revision>
  <dc:subject/>
  <dc:title>안드로이드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12</vt:i4>
  </property>
</Properties>
</file>