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6" r:id="rId2"/>
    <p:sldId id="580" r:id="rId3"/>
    <p:sldId id="547" r:id="rId4"/>
    <p:sldId id="257" r:id="rId5"/>
    <p:sldId id="54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922" r:id="rId26"/>
    <p:sldId id="1015" r:id="rId27"/>
    <p:sldId id="943" r:id="rId28"/>
    <p:sldId id="944" r:id="rId29"/>
    <p:sldId id="991" r:id="rId30"/>
    <p:sldId id="992" r:id="rId31"/>
    <p:sldId id="942" r:id="rId32"/>
    <p:sldId id="994" r:id="rId33"/>
    <p:sldId id="995" r:id="rId34"/>
    <p:sldId id="1008" r:id="rId35"/>
    <p:sldId id="1013" r:id="rId36"/>
    <p:sldId id="1014" r:id="rId37"/>
    <p:sldId id="1010" r:id="rId38"/>
    <p:sldId id="1012" r:id="rId39"/>
    <p:sldId id="1016" r:id="rId40"/>
    <p:sldId id="575" r:id="rId41"/>
  </p:sldIdLst>
  <p:sldSz cx="9906000" cy="6858000" type="A4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0482" autoAdjust="0"/>
  </p:normalViewPr>
  <p:slideViewPr>
    <p:cSldViewPr>
      <p:cViewPr varScale="1">
        <p:scale>
          <a:sx n="103" d="100"/>
          <a:sy n="103" d="100"/>
        </p:scale>
        <p:origin x="1026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822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680B0-D01A-4A92-92F6-9A56969F3C48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892DC-26F5-426E-B400-AFA6B9397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96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D578F1D-738E-4678-B91A-3E55889EBAC2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696913"/>
            <a:ext cx="50355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F79331-DCF8-4C4A-BF2E-198A8B6C9C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Directed is a more general graph.</a:t>
            </a:r>
          </a:p>
          <a:p>
            <a:r>
              <a:rPr lang="en-US" altLang="zh-CN" dirty="0"/>
              <a:t>Undirected can be converted into the directed graph. Basically, the algorithm for directed graph also works for undirected graph.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465E2-4975-4B39-A24E-14B81456346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87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465E2-4975-4B39-A24E-14B81456346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44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351568D-9B2C-47F2-A385-D2F68205D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933350" fontAlgn="base">
              <a:spcBef>
                <a:spcPct val="0"/>
              </a:spcBef>
              <a:spcAft>
                <a:spcPct val="0"/>
              </a:spcAft>
              <a:defRPr/>
            </a:pPr>
            <a:fld id="{B8F5CC86-EBE5-4B05-80E5-26477D71E29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3335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4322" name="Rectangle 2">
            <a:extLst>
              <a:ext uri="{FF2B5EF4-FFF2-40B4-BE49-F238E27FC236}">
                <a16:creationId xmlns:a16="http://schemas.microsoft.com/office/drawing/2014/main" id="{932CC3AA-E3BE-41D7-998F-80479AA6C6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>
            <a:extLst>
              <a:ext uri="{FF2B5EF4-FFF2-40B4-BE49-F238E27FC236}">
                <a16:creationId xmlns:a16="http://schemas.microsoft.com/office/drawing/2014/main" id="{E7B1766F-06F0-44AB-9255-4BC67B88B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DD2D55-15BB-4072-B1C9-752BB3F75B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933350" fontAlgn="base">
              <a:spcBef>
                <a:spcPct val="0"/>
              </a:spcBef>
              <a:spcAft>
                <a:spcPct val="0"/>
              </a:spcAft>
              <a:defRPr/>
            </a:pPr>
            <a:fld id="{92F4C0E2-FB6F-4397-B92B-28527926F1B8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3335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5826" name="Rectangle 2">
            <a:extLst>
              <a:ext uri="{FF2B5EF4-FFF2-40B4-BE49-F238E27FC236}">
                <a16:creationId xmlns:a16="http://schemas.microsoft.com/office/drawing/2014/main" id="{FFED5A97-2F3F-4D0D-AC23-2B1251F94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>
            <a:extLst>
              <a:ext uri="{FF2B5EF4-FFF2-40B4-BE49-F238E27FC236}">
                <a16:creationId xmlns:a16="http://schemas.microsoft.com/office/drawing/2014/main" id="{EFE14CAD-7BCD-4965-A2DD-5040EF9DA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 extract s,</a:t>
            </a:r>
          </a:p>
          <a:p>
            <a:r>
              <a:rPr lang="en-US" altLang="zh-CN" dirty="0"/>
              <a:t>Relax all edges connecting S</a:t>
            </a:r>
          </a:p>
          <a:p>
            <a:pPr defTabSz="914302">
              <a:defRPr/>
            </a:pPr>
            <a:r>
              <a:rPr lang="en-US" altLang="zh-CN" dirty="0">
                <a:ea typeface="+mn-ea"/>
                <a:sym typeface="Symbol" panose="05050102010706020507" pitchFamily="18" charset="2"/>
              </a:rPr>
              <a:t>Each edge is relaxed </a:t>
            </a:r>
            <a:r>
              <a:rPr lang="en-US" altLang="zh-CN" b="1" dirty="0">
                <a:ea typeface="+mn-ea"/>
                <a:sym typeface="Symbol" panose="05050102010706020507" pitchFamily="18" charset="2"/>
              </a:rPr>
              <a:t>only once! Therefore it is O(</a:t>
            </a:r>
            <a:r>
              <a:rPr lang="en-US" altLang="zh-CN" b="1" dirty="0" err="1">
                <a:ea typeface="+mn-ea"/>
                <a:sym typeface="Symbol" panose="05050102010706020507" pitchFamily="18" charset="2"/>
              </a:rPr>
              <a:t>ElgV</a:t>
            </a:r>
            <a:r>
              <a:rPr lang="en-US" altLang="zh-CN" b="1" dirty="0">
                <a:ea typeface="+mn-ea"/>
                <a:sym typeface="Symbol" panose="05050102010706020507" pitchFamily="18" charset="2"/>
              </a:rPr>
              <a:t>)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D0B0041-1179-4C87-97D4-5C43E83594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933350" fontAlgn="base">
              <a:spcBef>
                <a:spcPct val="0"/>
              </a:spcBef>
              <a:spcAft>
                <a:spcPct val="0"/>
              </a:spcAft>
              <a:defRPr/>
            </a:pPr>
            <a:fld id="{F3623BAF-2010-4EBF-8F2B-ACA1CDEF7E8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3335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0274" name="Rectangle 2">
            <a:extLst>
              <a:ext uri="{FF2B5EF4-FFF2-40B4-BE49-F238E27FC236}">
                <a16:creationId xmlns:a16="http://schemas.microsoft.com/office/drawing/2014/main" id="{585320BF-FF13-47BE-8D3A-101475EB38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1D9A4551-E9BA-48CF-A35B-DF670E350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DFFC086-68A2-496B-8223-2B11DAA6DB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933350" fontAlgn="base">
              <a:spcBef>
                <a:spcPct val="0"/>
              </a:spcBef>
              <a:spcAft>
                <a:spcPct val="0"/>
              </a:spcAft>
              <a:defRPr/>
            </a:pPr>
            <a:fld id="{F9440CD6-9147-4465-82D3-38FDEA9530D6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3335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22" name="Rectangle 2">
            <a:extLst>
              <a:ext uri="{FF2B5EF4-FFF2-40B4-BE49-F238E27FC236}">
                <a16:creationId xmlns:a16="http://schemas.microsoft.com/office/drawing/2014/main" id="{7C9C2641-1E3D-451C-A246-59EEC9FEE9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>
            <a:extLst>
              <a:ext uri="{FF2B5EF4-FFF2-40B4-BE49-F238E27FC236}">
                <a16:creationId xmlns:a16="http://schemas.microsoft.com/office/drawing/2014/main" id="{E47B0D2E-C29C-4BA9-A484-E9832E836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8637D3F-08A9-45B1-AE77-E7348D8FEC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defTabSz="933350" fontAlgn="base">
              <a:spcBef>
                <a:spcPct val="0"/>
              </a:spcBef>
              <a:spcAft>
                <a:spcPct val="0"/>
              </a:spcAft>
              <a:defRPr/>
            </a:pPr>
            <a:fld id="{60E8D3E4-326A-4863-A324-4A24AD9394EB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3335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4802" name="Rectangle 2">
            <a:extLst>
              <a:ext uri="{FF2B5EF4-FFF2-40B4-BE49-F238E27FC236}">
                <a16:creationId xmlns:a16="http://schemas.microsoft.com/office/drawing/2014/main" id="{E7490DB3-A71C-44DA-9BF2-388ED7E42A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>
            <a:extLst>
              <a:ext uri="{FF2B5EF4-FFF2-40B4-BE49-F238E27FC236}">
                <a16:creationId xmlns:a16="http://schemas.microsoft.com/office/drawing/2014/main" id="{F0C274CC-3A62-48F3-8570-8C7718643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F2E56-EEAF-4788-A315-93163A3AD25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41DE1-F0F2-459F-A5CC-69E9E0750F8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en-US" altLang="zh-CN" baseline="0" dirty="0"/>
              <a:t> if </a:t>
            </a:r>
            <a:r>
              <a:rPr lang="en-US" altLang="zh-CN" baseline="0" dirty="0" err="1"/>
              <a:t>u’u</a:t>
            </a:r>
            <a:r>
              <a:rPr lang="en-US" altLang="zh-CN" baseline="0" dirty="0"/>
              <a:t> is negative. Assumption is every edge is positive. The minimum in the heap u, D[u] can’t be improved further.</a:t>
            </a:r>
          </a:p>
          <a:p>
            <a:r>
              <a:rPr lang="en-US" altLang="zh-CN" baseline="0" dirty="0"/>
              <a:t>Then we need another algorithm</a:t>
            </a:r>
            <a:endParaRPr lang="zh-CN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2AA1B-7CD5-42B3-BC3E-67C27F70A3D0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B12A5-F704-4913-BF5F-76818805830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99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50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e-f negative weight cycle</a:t>
            </a:r>
          </a:p>
          <a:p>
            <a:r>
              <a:rPr lang="en-US" altLang="zh-CN" dirty="0"/>
              <a:t>Chemistry: The weights can be used to represent the heat produced during a chemical reaction. (Modes: compounds, edge </a:t>
            </a:r>
            <a:r>
              <a:rPr lang="en-US" altLang="zh-CN" dirty="0" err="1"/>
              <a:t>euveuv</a:t>
            </a:r>
            <a:r>
              <a:rPr lang="en-US" altLang="zh-CN" dirty="0"/>
              <a:t>: if compound </a:t>
            </a:r>
            <a:r>
              <a:rPr lang="en-US" altLang="zh-CN" dirty="0" err="1"/>
              <a:t>vv</a:t>
            </a:r>
            <a:r>
              <a:rPr lang="en-US" altLang="zh-CN" dirty="0"/>
              <a:t> can be obtained ("chemically reduced") from </a:t>
            </a:r>
            <a:r>
              <a:rPr lang="en-US" altLang="zh-CN" dirty="0" err="1"/>
              <a:t>uu</a:t>
            </a:r>
            <a:r>
              <a:rPr lang="en-US" altLang="zh-CN" dirty="0"/>
              <a:t>. In this graph: you produce 44 kJ to convert s−as−a and 22 kJ to convert aa to </a:t>
            </a:r>
            <a:r>
              <a:rPr lang="en-US" altLang="zh-CN" dirty="0" err="1"/>
              <a:t>tt</a:t>
            </a:r>
            <a:r>
              <a:rPr lang="en-US" altLang="zh-CN" dirty="0"/>
              <a:t>. You need 55 kJ to get back ss from </a:t>
            </a:r>
            <a:r>
              <a:rPr lang="en-US" altLang="zh-CN" dirty="0" err="1"/>
              <a:t>tt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One Way to achieve some profit and then other way pay some costs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465E2-4975-4B39-A24E-14B81456346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392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BB468-EB0A-4A55-B182-AC3C368A61A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97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7593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AE398-6302-4381-8FA8-FF4C2A2129F7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0CE4D-2E71-4717-87A7-159135A11B7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 err="1"/>
              <a:t>subpath</a:t>
            </a:r>
            <a:r>
              <a:rPr lang="en-US" altLang="zh-CN" dirty="0"/>
              <a:t> of the shortest path is also the shortest path between two nodes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465E2-4975-4B39-A24E-14B81456346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to prove? S-&gt;u-&gt;v is a path. Therefore the weight sum &gt;= the shortest path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465E2-4975-4B39-A24E-14B81456346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90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Design an algorithm to do this.  Give an example. How many edges to reach the destination.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465E2-4975-4B39-A24E-14B81456346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5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not using an queue, it will be the ||V||2. </a:t>
            </a:r>
            <a:r>
              <a:rPr lang="en-US" altLang="zh-CN" dirty="0" err="1"/>
              <a:t>Cont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465E2-4975-4B39-A24E-14B81456346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64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 nodes enter the queue as the same time has the same distance from the source. The later ones has one higher distance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465E2-4975-4B39-A24E-14B81456346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70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 ai k str</a:t>
            </a:r>
          </a:p>
          <a:p>
            <a:endParaRPr lang="en-US" altLang="zh-CN" dirty="0"/>
          </a:p>
          <a:p>
            <a:r>
              <a:rPr lang="en-US" altLang="zh-CN" dirty="0"/>
              <a:t>Previous c = 1</a:t>
            </a:r>
          </a:p>
          <a:p>
            <a:r>
              <a:rPr lang="en-US" altLang="zh-CN" dirty="0"/>
              <a:t>Second  not a queue. All nodes enter the queue has the same distance from the source. Now we have a cost. Then we need to use priority queue.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465E2-4975-4B39-A24E-14B81456346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30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Each step update all adjacent nodes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3465E2-4975-4B39-A24E-14B81456346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9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91368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42950" y="1752602"/>
            <a:ext cx="84201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42950" y="3611607"/>
            <a:ext cx="84201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cxnSp>
        <p:nvCxnSpPr>
          <p:cNvPr id="14" name="直接连接符 4">
            <a:extLst>
              <a:ext uri="{FF2B5EF4-FFF2-40B4-BE49-F238E27FC236}">
                <a16:creationId xmlns:a16="http://schemas.microsoft.com/office/drawing/2014/main" id="{7753F12E-4BBF-4D37-9E02-0D936D67A562}"/>
              </a:ext>
            </a:extLst>
          </p:cNvPr>
          <p:cNvCxnSpPr>
            <a:cxnSpLocks/>
          </p:cNvCxnSpPr>
          <p:nvPr userDrawn="1"/>
        </p:nvCxnSpPr>
        <p:spPr>
          <a:xfrm>
            <a:off x="947555" y="5544235"/>
            <a:ext cx="803547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tailEnd type="none"/>
          </a:ln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73E46-255D-4C51-890B-A7FA0A3D4FD7}" type="datetime1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94038" y="274638"/>
            <a:ext cx="8216662" cy="962278"/>
          </a:xfrm>
        </p:spPr>
        <p:txBody>
          <a:bodyPr rtlCol="0">
            <a:normAutofit/>
          </a:bodyPr>
          <a:lstStyle>
            <a:lvl1pPr>
              <a:defRPr sz="36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9" name="直接连接符 4">
            <a:extLst>
              <a:ext uri="{FF2B5EF4-FFF2-40B4-BE49-F238E27FC236}">
                <a16:creationId xmlns:a16="http://schemas.microsoft.com/office/drawing/2014/main" id="{5F3740FD-DC31-4AE1-808E-76E2AED5BFB0}"/>
              </a:ext>
            </a:extLst>
          </p:cNvPr>
          <p:cNvCxnSpPr>
            <a:cxnSpLocks/>
          </p:cNvCxnSpPr>
          <p:nvPr userDrawn="1"/>
        </p:nvCxnSpPr>
        <p:spPr>
          <a:xfrm>
            <a:off x="495300" y="1223755"/>
            <a:ext cx="89154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0AA6355-BEB7-480D-9E67-8A172F19E6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1" y="274638"/>
            <a:ext cx="892825" cy="6998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10CD-3C4B-4B15-8521-A552D182738E}" type="datetime1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95300" y="1481329"/>
            <a:ext cx="8915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287618" y="6407944"/>
            <a:ext cx="208026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0DA2571-FAF7-4B21-84B5-C545ECFAB47D}" type="datetime1">
              <a:rPr lang="en-US" smtClean="0"/>
              <a:t>7/21/2021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745079" y="6407945"/>
            <a:ext cx="254657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367878" y="6407945"/>
            <a:ext cx="39624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2A00D6C-9449-4EBF-98F4-047D1E122C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omic Sans MS" panose="030F0702030302020204" pitchFamily="66" charset="0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5.e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7.png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10" Type="http://schemas.openxmlformats.org/officeDocument/2006/relationships/image" Target="../media/image6.png"/><Relationship Id="rId4" Type="http://schemas.openxmlformats.org/officeDocument/2006/relationships/image" Target="../media/image185.png"/><Relationship Id="rId9" Type="http://schemas.openxmlformats.org/officeDocument/2006/relationships/image" Target="../media/image19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3A91B-1154-49D1-96A6-12F41FB98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32" y="2033845"/>
            <a:ext cx="8067455" cy="171019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CSC3100 Data Structures</a:t>
            </a:r>
            <a:b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</a:b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Lecture 17: </a:t>
            </a: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Graph shortest path</a:t>
            </a:r>
            <a:endParaRPr lang="en-US" altLang="zh-CN" sz="36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pic>
        <p:nvPicPr>
          <p:cNvPr id="6" name="Picture 6" descr="https://fangyixiang.github.io/cuhksz-logo.jpg">
            <a:extLst>
              <a:ext uri="{FF2B5EF4-FFF2-40B4-BE49-F238E27FC236}">
                <a16:creationId xmlns:a16="http://schemas.microsoft.com/office/drawing/2014/main" id="{A710DBF9-C8E7-4B99-BBB0-7788EA880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5250"/>
            <a:ext cx="26574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E98C94C-0BC7-4AB7-AA82-18F7FA4CC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260" y="4209070"/>
            <a:ext cx="8458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sz="2400">
                <a:solidFill>
                  <a:srgbClr val="8E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  <a:ea typeface="微软雅黑" panose="020B0503020204020204" pitchFamily="34" charset="-122"/>
              </a:rPr>
              <a:t>Yixiang Fang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  <a:ea typeface="微软雅黑" panose="020B0503020204020204" pitchFamily="34" charset="-122"/>
              </a:rPr>
              <a:t>School of Data Science (SDS)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  <a:ea typeface="微软雅黑" panose="020B0503020204020204" pitchFamily="34" charset="-122"/>
              </a:rPr>
              <a:t>The Chinese University of Hong Kong, Shenzhen</a:t>
            </a:r>
          </a:p>
        </p:txBody>
      </p:sp>
    </p:spTree>
    <p:extLst>
      <p:ext uri="{BB962C8B-B14F-4D97-AF65-F5344CB8AC3E}">
        <p14:creationId xmlns:p14="http://schemas.microsoft.com/office/powerpoint/2010/main" val="2797029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2F31E7-B664-4B06-8A2F-E2999AB80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Optimal Substructure Theorem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18E2CAA-060A-4ABF-B305-26A7C48B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319885"/>
            <a:ext cx="8515350" cy="2886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B7570A-F018-470D-8948-EAA4A9532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87" y="4250965"/>
            <a:ext cx="7448550" cy="223837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BF71A-5070-4B7D-A490-1990DEE4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7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D5C6A19-ACDB-44BD-B351-137B9BE1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Triangle Inequality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5E7A402-8E85-4815-8DB0-0615E8B31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70" y="1214438"/>
            <a:ext cx="84010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Tx/>
              <a:buNone/>
            </a:pPr>
            <a:endParaRPr lang="en-US" altLang="zh-CN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For all (u, v)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E, we have: </a:t>
            </a:r>
          </a:p>
          <a:p>
            <a:pPr>
              <a:buFontTx/>
              <a:buNone/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		δ (s, v) ≤ δ (s, u) + δ (u, v)</a:t>
            </a:r>
          </a:p>
          <a:p>
            <a:pPr>
              <a:buFontTx/>
              <a:buNone/>
            </a:pP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   Proof?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If u is on the shortest path to v we have the equality sign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4014B9E-CBF6-4056-8299-E6137BDE0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720" y="2423247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9F5A2E0F-63FC-4928-AD38-479C8971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520" y="2423247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860A94FF-7273-4BA5-BFFF-D02A422B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20" y="1764435"/>
            <a:ext cx="377825" cy="3571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CCDB40A9-36BC-4241-B326-B7B6FF7D2691}"/>
              </a:ext>
            </a:extLst>
          </p:cNvPr>
          <p:cNvSpPr>
            <a:spLocks/>
          </p:cNvSpPr>
          <p:nvPr/>
        </p:nvSpPr>
        <p:spPr bwMode="auto">
          <a:xfrm>
            <a:off x="6360145" y="2081935"/>
            <a:ext cx="258763" cy="366712"/>
          </a:xfrm>
          <a:custGeom>
            <a:avLst/>
            <a:gdLst>
              <a:gd name="T0" fmla="*/ 0 w 163"/>
              <a:gd name="T1" fmla="*/ 0 h 231"/>
              <a:gd name="T2" fmla="*/ 57 w 163"/>
              <a:gd name="T3" fmla="*/ 25 h 231"/>
              <a:gd name="T4" fmla="*/ 69 w 163"/>
              <a:gd name="T5" fmla="*/ 81 h 231"/>
              <a:gd name="T6" fmla="*/ 113 w 163"/>
              <a:gd name="T7" fmla="*/ 131 h 231"/>
              <a:gd name="T8" fmla="*/ 151 w 163"/>
              <a:gd name="T9" fmla="*/ 200 h 231"/>
              <a:gd name="T10" fmla="*/ 163 w 163"/>
              <a:gd name="T11" fmla="*/ 231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231">
                <a:moveTo>
                  <a:pt x="0" y="0"/>
                </a:moveTo>
                <a:cubicBezTo>
                  <a:pt x="19" y="12"/>
                  <a:pt x="36" y="18"/>
                  <a:pt x="57" y="25"/>
                </a:cubicBezTo>
                <a:cubicBezTo>
                  <a:pt x="72" y="48"/>
                  <a:pt x="79" y="55"/>
                  <a:pt x="69" y="81"/>
                </a:cubicBezTo>
                <a:cubicBezTo>
                  <a:pt x="77" y="116"/>
                  <a:pt x="80" y="121"/>
                  <a:pt x="113" y="131"/>
                </a:cubicBezTo>
                <a:cubicBezTo>
                  <a:pt x="145" y="153"/>
                  <a:pt x="130" y="169"/>
                  <a:pt x="151" y="200"/>
                </a:cubicBezTo>
                <a:cubicBezTo>
                  <a:pt x="158" y="223"/>
                  <a:pt x="154" y="213"/>
                  <a:pt x="163" y="2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C75B29D2-106A-4A11-805B-1C0573E05C60}"/>
              </a:ext>
            </a:extLst>
          </p:cNvPr>
          <p:cNvSpPr>
            <a:spLocks/>
          </p:cNvSpPr>
          <p:nvPr/>
        </p:nvSpPr>
        <p:spPr bwMode="auto">
          <a:xfrm>
            <a:off x="6336333" y="2035897"/>
            <a:ext cx="1604962" cy="384175"/>
          </a:xfrm>
          <a:custGeom>
            <a:avLst/>
            <a:gdLst>
              <a:gd name="T0" fmla="*/ 28 w 1011"/>
              <a:gd name="T1" fmla="*/ 10 h 242"/>
              <a:gd name="T2" fmla="*/ 72 w 1011"/>
              <a:gd name="T3" fmla="*/ 29 h 242"/>
              <a:gd name="T4" fmla="*/ 109 w 1011"/>
              <a:gd name="T5" fmla="*/ 41 h 242"/>
              <a:gd name="T6" fmla="*/ 166 w 1011"/>
              <a:gd name="T7" fmla="*/ 22 h 242"/>
              <a:gd name="T8" fmla="*/ 291 w 1011"/>
              <a:gd name="T9" fmla="*/ 41 h 242"/>
              <a:gd name="T10" fmla="*/ 441 w 1011"/>
              <a:gd name="T11" fmla="*/ 85 h 242"/>
              <a:gd name="T12" fmla="*/ 610 w 1011"/>
              <a:gd name="T13" fmla="*/ 98 h 242"/>
              <a:gd name="T14" fmla="*/ 673 w 1011"/>
              <a:gd name="T15" fmla="*/ 116 h 242"/>
              <a:gd name="T16" fmla="*/ 823 w 1011"/>
              <a:gd name="T17" fmla="*/ 166 h 242"/>
              <a:gd name="T18" fmla="*/ 955 w 1011"/>
              <a:gd name="T19" fmla="*/ 210 h 242"/>
              <a:gd name="T20" fmla="*/ 992 w 1011"/>
              <a:gd name="T21" fmla="*/ 235 h 242"/>
              <a:gd name="T22" fmla="*/ 1011 w 1011"/>
              <a:gd name="T23" fmla="*/ 242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1" h="242">
                <a:moveTo>
                  <a:pt x="28" y="10"/>
                </a:moveTo>
                <a:cubicBezTo>
                  <a:pt x="85" y="28"/>
                  <a:pt x="0" y="0"/>
                  <a:pt x="72" y="29"/>
                </a:cubicBezTo>
                <a:cubicBezTo>
                  <a:pt x="84" y="34"/>
                  <a:pt x="109" y="41"/>
                  <a:pt x="109" y="41"/>
                </a:cubicBezTo>
                <a:cubicBezTo>
                  <a:pt x="153" y="27"/>
                  <a:pt x="135" y="34"/>
                  <a:pt x="166" y="22"/>
                </a:cubicBezTo>
                <a:cubicBezTo>
                  <a:pt x="215" y="26"/>
                  <a:pt x="247" y="27"/>
                  <a:pt x="291" y="41"/>
                </a:cubicBezTo>
                <a:cubicBezTo>
                  <a:pt x="343" y="76"/>
                  <a:pt x="375" y="79"/>
                  <a:pt x="441" y="85"/>
                </a:cubicBezTo>
                <a:cubicBezTo>
                  <a:pt x="501" y="77"/>
                  <a:pt x="552" y="84"/>
                  <a:pt x="610" y="98"/>
                </a:cubicBezTo>
                <a:cubicBezTo>
                  <a:pt x="631" y="103"/>
                  <a:pt x="673" y="116"/>
                  <a:pt x="673" y="116"/>
                </a:cubicBezTo>
                <a:cubicBezTo>
                  <a:pt x="714" y="157"/>
                  <a:pt x="768" y="162"/>
                  <a:pt x="823" y="166"/>
                </a:cubicBezTo>
                <a:cubicBezTo>
                  <a:pt x="873" y="175"/>
                  <a:pt x="909" y="195"/>
                  <a:pt x="955" y="210"/>
                </a:cubicBezTo>
                <a:cubicBezTo>
                  <a:pt x="964" y="217"/>
                  <a:pt x="982" y="230"/>
                  <a:pt x="992" y="235"/>
                </a:cubicBezTo>
                <a:cubicBezTo>
                  <a:pt x="998" y="238"/>
                  <a:pt x="1011" y="242"/>
                  <a:pt x="1011" y="24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AutoShape 9">
            <a:extLst>
              <a:ext uri="{FF2B5EF4-FFF2-40B4-BE49-F238E27FC236}">
                <a16:creationId xmlns:a16="http://schemas.microsoft.com/office/drawing/2014/main" id="{D66CFBC4-3D01-4AE4-86B3-B75C53CA9188}"/>
              </a:ext>
            </a:extLst>
          </p:cNvPr>
          <p:cNvCxnSpPr>
            <a:cxnSpLocks noChangeShapeType="1"/>
            <a:stCxn id="7" idx="6"/>
            <a:endCxn id="8" idx="3"/>
          </p:cNvCxnSpPr>
          <p:nvPr/>
        </p:nvCxnSpPr>
        <p:spPr bwMode="auto">
          <a:xfrm>
            <a:off x="6947520" y="2634385"/>
            <a:ext cx="950913" cy="157162"/>
          </a:xfrm>
          <a:prstGeom prst="curvedConnector4">
            <a:avLst>
              <a:gd name="adj1" fmla="val 46245"/>
              <a:gd name="adj2" fmla="val 277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10">
            <a:extLst>
              <a:ext uri="{FF2B5EF4-FFF2-40B4-BE49-F238E27FC236}">
                <a16:creationId xmlns:a16="http://schemas.microsoft.com/office/drawing/2014/main" id="{564445D8-B893-4352-813C-93FE8E0F0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417" y="556345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11D9337B-A366-4990-A889-38A6A73F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130" y="4914165"/>
            <a:ext cx="377825" cy="3571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8CBF45F4-26FF-42A9-9292-1280939DE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580" y="518880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7165E043-D00A-492F-8930-2168E3A32FE4}"/>
              </a:ext>
            </a:extLst>
          </p:cNvPr>
          <p:cNvCxnSpPr>
            <a:cxnSpLocks noChangeShapeType="1"/>
            <a:stCxn id="14" idx="6"/>
            <a:endCxn id="15" idx="2"/>
          </p:cNvCxnSpPr>
          <p:nvPr/>
        </p:nvCxnSpPr>
        <p:spPr bwMode="auto">
          <a:xfrm>
            <a:off x="6510480" y="5093553"/>
            <a:ext cx="536575" cy="3063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60434624-6AA8-44AE-ADB0-5F1E829B24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7892" y="5509478"/>
            <a:ext cx="536575" cy="3063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FAE9AA-507E-43F5-A325-C1053234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7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78CA04-D739-48A8-8E77-74FA42D52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080" y="1933505"/>
            <a:ext cx="2529764" cy="1805220"/>
          </a:xfrm>
          <a:prstGeom prst="rect">
            <a:avLst/>
          </a:prstGeom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D8F02A9-8189-421F-8FBA-2648A403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Unweighted Shortest Paths for Single-Source Graphs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simple algorithm</a:t>
            </a:r>
          </a:p>
          <a:p>
            <a:pPr marL="392113" lvl="1" indent="0">
              <a:buNone/>
            </a:pPr>
            <a:r>
              <a:rPr lang="en-US" altLang="zh-CN" dirty="0"/>
              <a:t>1.	Mark the starting vertex, s</a:t>
            </a:r>
          </a:p>
          <a:p>
            <a:pPr marL="392113" lvl="1" indent="0">
              <a:buNone/>
            </a:pPr>
            <a:r>
              <a:rPr lang="en-US" altLang="zh-CN" dirty="0"/>
              <a:t>2.	Find and mark all unmarked vertices adjacent to s (vertices adjacent to s)</a:t>
            </a:r>
          </a:p>
          <a:p>
            <a:pPr marL="392113" lvl="1" indent="0">
              <a:buNone/>
            </a:pPr>
            <a:r>
              <a:rPr lang="en-US" altLang="zh-CN" dirty="0"/>
              <a:t>3.	Find and mark all unmarked vertices adjacent to the marked vertices</a:t>
            </a:r>
          </a:p>
          <a:p>
            <a:pPr marL="392113" lvl="1" indent="0">
              <a:buNone/>
            </a:pPr>
            <a:r>
              <a:rPr lang="en-US" altLang="zh-CN" dirty="0"/>
              <a:t>4.	Repeat Step 3 until no more vertices can be  marked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F21878-607D-485F-8019-D67026BE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 algorithm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6B2B-6F3F-44F1-AFE8-6EEE07E4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BC9D3CC-80D2-476C-8845-D57975054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sym typeface="Symbol" pitchFamily="18" charset="2"/>
              </a:rPr>
              <a:t>The strategy is known as 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breadth-first search</a:t>
            </a:r>
            <a:endParaRPr lang="en-US" altLang="zh-TW" sz="2800" dirty="0">
              <a:solidFill>
                <a:srgbClr val="0000FF"/>
              </a:solidFill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TW" sz="2800" dirty="0">
              <a:sym typeface="Symbol" pitchFamily="18" charset="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z="2800" dirty="0">
                <a:sym typeface="Symbol" pitchFamily="18" charset="2"/>
              </a:rPr>
              <a:t>For each vertex, it is required to keep track of </a:t>
            </a:r>
          </a:p>
          <a:p>
            <a:pPr marL="914400" lvl="1" indent="-457200" eaLnBrk="1" fontAlgn="auto" hangingPunct="1">
              <a:spcAft>
                <a:spcPts val="0"/>
              </a:spcAft>
              <a:defRPr/>
            </a:pPr>
            <a:r>
              <a:rPr lang="en-US" altLang="zh-TW" sz="2400" dirty="0">
                <a:sym typeface="Symbol" pitchFamily="18" charset="2"/>
              </a:rPr>
              <a:t>whether the adjacent vertex has been marked (</a:t>
            </a:r>
            <a:r>
              <a:rPr lang="en-US" altLang="zh-TW" sz="2400" i="1" dirty="0">
                <a:sym typeface="Symbol" pitchFamily="18" charset="2"/>
              </a:rPr>
              <a:t>known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  <a:p>
            <a:pPr marL="914400" lvl="1" indent="-457200" eaLnBrk="1" fontAlgn="auto" hangingPunct="1">
              <a:spcAft>
                <a:spcPts val="0"/>
              </a:spcAft>
              <a:defRPr/>
            </a:pPr>
            <a:r>
              <a:rPr lang="en-US" altLang="zh-TW" sz="2400" dirty="0">
                <a:sym typeface="Symbol" pitchFamily="18" charset="2"/>
              </a:rPr>
              <a:t>its distance from </a:t>
            </a:r>
            <a:r>
              <a:rPr lang="en-US" altLang="zh-TW" sz="2400" i="1" dirty="0">
                <a:sym typeface="Symbol" pitchFamily="18" charset="2"/>
              </a:rPr>
              <a:t>s</a:t>
            </a:r>
            <a:r>
              <a:rPr lang="en-US" altLang="zh-TW" sz="2400" dirty="0">
                <a:sym typeface="Symbol" pitchFamily="18" charset="2"/>
              </a:rPr>
              <a:t> (</a:t>
            </a:r>
            <a:r>
              <a:rPr lang="en-US" altLang="zh-TW" sz="2400" i="1" dirty="0">
                <a:sym typeface="Symbol" pitchFamily="18" charset="2"/>
              </a:rPr>
              <a:t>d</a:t>
            </a:r>
            <a:r>
              <a:rPr lang="en-US" altLang="zh-TW" sz="2400" i="1" baseline="-25000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  <a:p>
            <a:pPr marL="914400" lvl="1" indent="-457200" eaLnBrk="1" fontAlgn="auto" hangingPunct="1">
              <a:spcAft>
                <a:spcPts val="0"/>
              </a:spcAft>
              <a:defRPr/>
            </a:pPr>
            <a:r>
              <a:rPr lang="en-US" altLang="zh-TW" sz="2400" dirty="0">
                <a:sym typeface="Symbol" pitchFamily="18" charset="2"/>
              </a:rPr>
              <a:t>previous vertex of the path from </a:t>
            </a:r>
            <a:r>
              <a:rPr lang="en-US" altLang="zh-TW" sz="2400" i="1" dirty="0">
                <a:sym typeface="Symbol" pitchFamily="18" charset="2"/>
              </a:rPr>
              <a:t>s </a:t>
            </a:r>
            <a:r>
              <a:rPr lang="en-US" altLang="zh-TW" sz="2400" dirty="0">
                <a:sym typeface="Symbol" pitchFamily="18" charset="2"/>
              </a:rPr>
              <a:t>(</a:t>
            </a:r>
            <a:r>
              <a:rPr lang="en-US" altLang="zh-TW" sz="2400" i="1" dirty="0" err="1">
                <a:sym typeface="Symbol" pitchFamily="18" charset="2"/>
              </a:rPr>
              <a:t>p</a:t>
            </a:r>
            <a:r>
              <a:rPr lang="en-US" altLang="zh-TW" sz="2400" i="1" baseline="-25000" dirty="0" err="1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)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D277EC-FBC5-487C-A3C9-1F00198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 algorithm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BC3AA-B453-4A18-AE2A-F31BB3C8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8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E591F93-A042-41B3-B701-0F8FB782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 algorithm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FB58141-53CD-40C6-8B98-47FE38F17492}"/>
              </a:ext>
            </a:extLst>
          </p:cNvPr>
          <p:cNvSpPr/>
          <p:nvPr/>
        </p:nvSpPr>
        <p:spPr>
          <a:xfrm>
            <a:off x="647421" y="1898830"/>
            <a:ext cx="89153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void unweighted(Vertex s) {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     Queue&lt;Vertex&gt; q = new Queue&lt;Vertex&gt;();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     for each vertex { </a:t>
            </a:r>
            <a:r>
              <a:rPr lang="en-US" altLang="zh-TW" sz="2000" dirty="0" err="1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v.dist</a:t>
            </a: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= INFINITY;}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en-US" altLang="zh-TW" sz="2000" dirty="0" err="1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s.dist</a:t>
            </a: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= 0;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     </a:t>
            </a:r>
            <a:r>
              <a:rPr lang="en-US" altLang="zh-TW" sz="2000" dirty="0" err="1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q.enqueue</a:t>
            </a: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(s);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     while(!</a:t>
            </a:r>
            <a:r>
              <a:rPr lang="en-US" altLang="zh-TW" sz="2000" dirty="0" err="1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q.isEmpty</a:t>
            </a: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()){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     	       Vertex v = </a:t>
            </a:r>
            <a:r>
              <a:rPr lang="en-US" altLang="zh-TW" sz="2000" dirty="0" err="1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q.dequeue</a:t>
            </a: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();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		for each Vertex w adjacent to v 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	            if(</a:t>
            </a:r>
            <a:r>
              <a:rPr lang="en-US" altLang="zh-TW" sz="2000" dirty="0" err="1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w.dist</a:t>
            </a: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== INFINITY){</a:t>
            </a:r>
          </a:p>
          <a:p>
            <a:pPr lvl="0" defTabSz="520700"/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                          </a:t>
            </a:r>
            <a:r>
              <a:rPr lang="en-US" altLang="zh-TW" sz="2000" dirty="0" err="1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w.dist</a:t>
            </a: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TW" sz="2000" dirty="0" err="1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v.dist</a:t>
            </a: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+ 1;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                          </a:t>
            </a:r>
            <a:r>
              <a:rPr lang="en-US" altLang="zh-TW" sz="2000" dirty="0" err="1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w.path</a:t>
            </a: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= v;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                          </a:t>
            </a:r>
            <a:r>
              <a:rPr lang="en-US" altLang="zh-TW" sz="2000" dirty="0" err="1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q.enqueue</a:t>
            </a: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(w); 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	            }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            }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	}</a:t>
            </a:r>
          </a:p>
          <a:p>
            <a:pPr marL="0" lvl="0" indent="0" defTabSz="520700" eaLnBrk="1" hangingPunct="1">
              <a:buNone/>
            </a:pPr>
            <a:r>
              <a:rPr lang="en-US" altLang="zh-TW" sz="2000" dirty="0">
                <a:solidFill>
                  <a:srgbClr val="1F497D"/>
                </a:solidFill>
                <a:latin typeface="Comic Sans MS" panose="030F0702030302020204" pitchFamily="66" charset="0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BD40D3-9126-42CB-AEF0-CDFB0D9F65F5}"/>
              </a:ext>
            </a:extLst>
          </p:cNvPr>
          <p:cNvSpPr/>
          <p:nvPr/>
        </p:nvSpPr>
        <p:spPr>
          <a:xfrm>
            <a:off x="503077" y="1268760"/>
            <a:ext cx="8907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/* Pseudocode for better unweighted shortest-path algorithm with </a:t>
            </a:r>
            <a:r>
              <a:rPr lang="en-US" altLang="zh-TW" dirty="0">
                <a:latin typeface="Comic Sans MS" panose="030F0702030302020204" pitchFamily="66" charset="0"/>
              </a:rPr>
              <a:t>O(|E| + |V|) running time</a:t>
            </a:r>
            <a:r>
              <a:rPr lang="en-US" altLang="zh-CN" dirty="0">
                <a:latin typeface="Comic Sans MS" panose="030F0702030302020204" pitchFamily="66" charset="0"/>
              </a:rPr>
              <a:t>*/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77CB26-D99C-482C-8C9D-9E2CE51E9208}"/>
              </a:ext>
            </a:extLst>
          </p:cNvPr>
          <p:cNvSpPr/>
          <p:nvPr/>
        </p:nvSpPr>
        <p:spPr>
          <a:xfrm>
            <a:off x="4727975" y="5605315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dirty="0">
                <a:solidFill>
                  <a:schemeClr val="tx2"/>
                </a:solidFill>
                <a:latin typeface="Comic Sans MS" panose="030F0702030302020204" pitchFamily="66" charset="0"/>
                <a:sym typeface="Symbol" pitchFamily="18" charset="2"/>
              </a:rPr>
              <a:t>Running time is </a:t>
            </a:r>
            <a:r>
              <a:rPr lang="en-US" altLang="zh-TW" dirty="0">
                <a:latin typeface="Comic Sans MS" panose="030F0702030302020204" pitchFamily="66" charset="0"/>
              </a:rPr>
              <a:t>O(|E| + |V|)</a:t>
            </a:r>
            <a:endParaRPr lang="en-US" altLang="zh-TW" dirty="0">
              <a:solidFill>
                <a:schemeClr val="tx2"/>
              </a:solidFill>
              <a:latin typeface="Comic Sans MS" panose="030F0702030302020204" pitchFamily="66" charset="0"/>
              <a:sym typeface="Symbol" pitchFamily="18" charset="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02F77-6B15-4B65-A7F1-30FBDB5D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7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B4AAE48-0BB0-451E-8014-5B17D8AB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75" y="1992313"/>
            <a:ext cx="3924300" cy="2800350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2125DD77-1B3E-4CD9-B29D-4A14B58B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 algorithm</a:t>
            </a:r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B25E72C-8901-487C-877A-C2158A5FE26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660900" y="1562100"/>
          <a:ext cx="5080000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Document" r:id="rId4" imgW="2615477" imgH="2044508" progId="">
                  <p:embed/>
                </p:oleObj>
              </mc:Choice>
              <mc:Fallback>
                <p:oleObj name="Document" r:id="rId4" imgW="2615477" imgH="2044508" progId="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FB25E72C-8901-487C-877A-C2158A5FE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562100"/>
                        <a:ext cx="5080000" cy="398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">
            <a:extLst>
              <a:ext uri="{FF2B5EF4-FFF2-40B4-BE49-F238E27FC236}">
                <a16:creationId xmlns:a16="http://schemas.microsoft.com/office/drawing/2014/main" id="{52C978AA-47FF-4028-A8FB-3EA7EA23559D}"/>
              </a:ext>
            </a:extLst>
          </p:cNvPr>
          <p:cNvGrpSpPr/>
          <p:nvPr/>
        </p:nvGrpSpPr>
        <p:grpSpPr>
          <a:xfrm>
            <a:off x="344488" y="3284538"/>
            <a:ext cx="1368425" cy="1119187"/>
            <a:chOff x="344488" y="3284538"/>
            <a:chExt cx="1368425" cy="1119187"/>
          </a:xfrm>
        </p:grpSpPr>
        <p:sp>
          <p:nvSpPr>
            <p:cNvPr id="6" name="文字方塊 2">
              <a:extLst>
                <a:ext uri="{FF2B5EF4-FFF2-40B4-BE49-F238E27FC236}">
                  <a16:creationId xmlns:a16="http://schemas.microsoft.com/office/drawing/2014/main" id="{A2434D4C-6700-47A6-8C90-A3B78E2DF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88" y="3573463"/>
              <a:ext cx="1368425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dirty="0"/>
                <a:t>Start vertex</a:t>
              </a:r>
              <a:endParaRPr lang="zh-TW" altLang="en-US" dirty="0"/>
            </a:p>
          </p:txBody>
        </p:sp>
        <p:sp>
          <p:nvSpPr>
            <p:cNvPr id="7" name="向右箭號 4">
              <a:extLst>
                <a:ext uri="{FF2B5EF4-FFF2-40B4-BE49-F238E27FC236}">
                  <a16:creationId xmlns:a16="http://schemas.microsoft.com/office/drawing/2014/main" id="{EC373CC2-E92E-4F37-9C77-4EE9F0D7F00E}"/>
                </a:ext>
              </a:extLst>
            </p:cNvPr>
            <p:cNvSpPr/>
            <p:nvPr/>
          </p:nvSpPr>
          <p:spPr>
            <a:xfrm>
              <a:off x="776288" y="3284538"/>
              <a:ext cx="252412" cy="215900"/>
            </a:xfrm>
            <a:prstGeom prst="rightArrow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7B1A80-1FED-474A-87CC-AD9DDCBE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2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EA119E4-C89A-4422-9E32-88F72AC9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 algorithm</a:t>
            </a:r>
            <a:endParaRPr lang="zh-CN" altLang="en-US" dirty="0"/>
          </a:p>
        </p:txBody>
      </p:sp>
      <p:graphicFrame>
        <p:nvGraphicFramePr>
          <p:cNvPr id="5" name="Object 2052">
            <a:extLst>
              <a:ext uri="{FF2B5EF4-FFF2-40B4-BE49-F238E27FC236}">
                <a16:creationId xmlns:a16="http://schemas.microsoft.com/office/drawing/2014/main" id="{4D8573C4-F0CB-4BE0-8F7C-C818207AD7D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92882" y="1268760"/>
          <a:ext cx="48514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Document" r:id="rId4" imgW="4314607" imgH="2416085" progId="">
                  <p:embed/>
                </p:oleObj>
              </mc:Choice>
              <mc:Fallback>
                <p:oleObj name="Document" r:id="rId4" imgW="4314607" imgH="2416085" progId="">
                  <p:embed/>
                  <p:pic>
                    <p:nvPicPr>
                      <p:cNvPr id="5" name="Object 2052">
                        <a:extLst>
                          <a:ext uri="{FF2B5EF4-FFF2-40B4-BE49-F238E27FC236}">
                            <a16:creationId xmlns:a16="http://schemas.microsoft.com/office/drawing/2014/main" id="{4D8573C4-F0CB-4BE0-8F7C-C818207AD7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2" y="1268760"/>
                        <a:ext cx="48514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53">
            <a:extLst>
              <a:ext uri="{FF2B5EF4-FFF2-40B4-BE49-F238E27FC236}">
                <a16:creationId xmlns:a16="http://schemas.microsoft.com/office/drawing/2014/main" id="{A6DCF849-AE66-4484-A37F-95113B3A8F31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4787900" y="3644900"/>
          <a:ext cx="491490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Document" r:id="rId6" imgW="4365113" imgH="2191854" progId="">
                  <p:embed/>
                </p:oleObj>
              </mc:Choice>
              <mc:Fallback>
                <p:oleObj name="Document" r:id="rId6" imgW="4365113" imgH="2191854" progId="">
                  <p:embed/>
                  <p:pic>
                    <p:nvPicPr>
                      <p:cNvPr id="6" name="Object 2053">
                        <a:extLst>
                          <a:ext uri="{FF2B5EF4-FFF2-40B4-BE49-F238E27FC236}">
                            <a16:creationId xmlns:a16="http://schemas.microsoft.com/office/drawing/2014/main" id="{A6DCF849-AE66-4484-A37F-95113B3A8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644900"/>
                        <a:ext cx="4914900" cy="245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彎箭號 1">
            <a:extLst>
              <a:ext uri="{FF2B5EF4-FFF2-40B4-BE49-F238E27FC236}">
                <a16:creationId xmlns:a16="http://schemas.microsoft.com/office/drawing/2014/main" id="{43A6B376-7672-402F-8FEF-137CC43AAB89}"/>
              </a:ext>
            </a:extLst>
          </p:cNvPr>
          <p:cNvSpPr/>
          <p:nvPr/>
        </p:nvSpPr>
        <p:spPr>
          <a:xfrm rot="5400000">
            <a:off x="4881563" y="2905125"/>
            <a:ext cx="935038" cy="649287"/>
          </a:xfrm>
          <a:prstGeom prst="bentArrow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368C64-D1BF-4A8F-A8F0-6C64BA85F7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2708" y="1427740"/>
            <a:ext cx="2896509" cy="2066926"/>
          </a:xfrm>
          <a:prstGeom prst="rect">
            <a:avLst/>
          </a:prstGeom>
        </p:spPr>
      </p:pic>
      <p:sp>
        <p:nvSpPr>
          <p:cNvPr id="8" name="向右箭號 4">
            <a:extLst>
              <a:ext uri="{FF2B5EF4-FFF2-40B4-BE49-F238E27FC236}">
                <a16:creationId xmlns:a16="http://schemas.microsoft.com/office/drawing/2014/main" id="{AF01911F-240E-4D93-A590-F70B7C422E36}"/>
              </a:ext>
            </a:extLst>
          </p:cNvPr>
          <p:cNvSpPr/>
          <p:nvPr/>
        </p:nvSpPr>
        <p:spPr>
          <a:xfrm>
            <a:off x="6000296" y="2371899"/>
            <a:ext cx="252412" cy="215900"/>
          </a:xfrm>
          <a:prstGeom prst="rightArrow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D402F-23A5-4D35-96EF-5555A591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8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FF9B9C2-8D11-41C2-BF05-BF8F881D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 algorithm</a:t>
            </a:r>
            <a:endParaRPr lang="zh-CN" altLang="en-US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615DE4B-635C-4EF8-862B-40394A08614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71600" y="1282340"/>
          <a:ext cx="66040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Document" r:id="rId3" imgW="5622395" imgH="2182151" progId="">
                  <p:embed/>
                </p:oleObj>
              </mc:Choice>
              <mc:Fallback>
                <p:oleObj name="Document" r:id="rId3" imgW="5622395" imgH="2182151" progId="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D615DE4B-635C-4EF8-862B-40394A086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82340"/>
                        <a:ext cx="6604000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2FF4EE9-6B26-4C69-9AD1-F54995EB99E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371600" y="3949340"/>
          <a:ext cx="66040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Document" r:id="rId5" imgW="5622395" imgH="2169572" progId="">
                  <p:embed/>
                </p:oleObj>
              </mc:Choice>
              <mc:Fallback>
                <p:oleObj name="Document" r:id="rId5" imgW="5622395" imgH="2169572" progId="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12FF4EE9-6B26-4C69-9AD1-F54995EB99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49340"/>
                        <a:ext cx="6604000" cy="2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59E02E7-876B-45AF-A6E0-1CA090BCF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7021" y="2892244"/>
            <a:ext cx="2896509" cy="2066926"/>
          </a:xfrm>
          <a:prstGeom prst="rect">
            <a:avLst/>
          </a:prstGeom>
        </p:spPr>
      </p:pic>
      <p:sp>
        <p:nvSpPr>
          <p:cNvPr id="8" name="向右箭號 4">
            <a:extLst>
              <a:ext uri="{FF2B5EF4-FFF2-40B4-BE49-F238E27FC236}">
                <a16:creationId xmlns:a16="http://schemas.microsoft.com/office/drawing/2014/main" id="{2D463FE7-B714-4278-A37D-0DCA1266E674}"/>
              </a:ext>
            </a:extLst>
          </p:cNvPr>
          <p:cNvSpPr/>
          <p:nvPr/>
        </p:nvSpPr>
        <p:spPr>
          <a:xfrm>
            <a:off x="6574609" y="3836403"/>
            <a:ext cx="252412" cy="215900"/>
          </a:xfrm>
          <a:prstGeom prst="rightArrow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D6AB54-17D0-4CAD-A872-6583658D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2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E15B02-5FAE-4D76-9FF8-EE3492DAB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>
                <a:sym typeface="Symbol" pitchFamily="18" charset="2"/>
              </a:rPr>
              <a:t>Dijkstra’s Algorithm for single-source weighted graphs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ym typeface="Symbol" pitchFamily="18" charset="2"/>
              </a:rPr>
              <a:t>A greedy algorithm, solving a problem by stages by doing what appears to be the best thing at each stage</a:t>
            </a:r>
            <a:endParaRPr lang="en-US" altLang="zh-TW" sz="2400" dirty="0">
              <a:solidFill>
                <a:schemeClr val="tx2"/>
              </a:solidFill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2400" dirty="0">
              <a:solidFill>
                <a:schemeClr val="tx2"/>
              </a:solidFill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ym typeface="Symbol" pitchFamily="18" charset="2"/>
              </a:rPr>
              <a:t>Select a vertex </a:t>
            </a:r>
            <a:r>
              <a:rPr lang="en-US" altLang="zh-TW" sz="2400" i="1" dirty="0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altLang="zh-TW" sz="2400" dirty="0">
                <a:solidFill>
                  <a:schemeClr val="tx2"/>
                </a:solidFill>
                <a:sym typeface="Symbol" pitchFamily="18" charset="2"/>
              </a:rPr>
              <a:t>, </a:t>
            </a:r>
            <a:r>
              <a:rPr lang="en-US" altLang="zh-TW" sz="2400" dirty="0">
                <a:sym typeface="Symbol" pitchFamily="18" charset="2"/>
              </a:rPr>
              <a:t>which has the smallest </a:t>
            </a:r>
            <a:r>
              <a:rPr lang="en-US" altLang="zh-TW" sz="2400" i="1" dirty="0">
                <a:solidFill>
                  <a:schemeClr val="tx2"/>
                </a:solidFill>
                <a:sym typeface="Symbol" pitchFamily="18" charset="2"/>
              </a:rPr>
              <a:t>d</a:t>
            </a:r>
            <a:r>
              <a:rPr lang="en-US" altLang="zh-TW" sz="2400" i="1" baseline="-25000" dirty="0">
                <a:solidFill>
                  <a:schemeClr val="tx2"/>
                </a:solidFill>
                <a:sym typeface="Symbol" pitchFamily="18" charset="2"/>
              </a:rPr>
              <a:t>v</a:t>
            </a:r>
            <a:r>
              <a:rPr lang="en-US" altLang="zh-TW" sz="2400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altLang="zh-TW" sz="2400" dirty="0">
                <a:sym typeface="Symbol" pitchFamily="18" charset="2"/>
              </a:rPr>
              <a:t>among all the unknown vertices, and declare that the shortest path from s to v is known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ym typeface="Symbol" pitchFamily="18" charset="2"/>
              </a:rPr>
              <a:t>For each adjacent vertex, </a:t>
            </a:r>
            <a:r>
              <a:rPr lang="en-US" altLang="zh-TW" sz="2400" i="1" dirty="0">
                <a:sym typeface="Symbol" pitchFamily="18" charset="2"/>
              </a:rPr>
              <a:t>w</a:t>
            </a:r>
            <a:r>
              <a:rPr lang="en-US" altLang="zh-TW" sz="2400" dirty="0">
                <a:sym typeface="Symbol" pitchFamily="18" charset="2"/>
              </a:rPr>
              <a:t>, update </a:t>
            </a:r>
            <a:r>
              <a:rPr lang="en-US" altLang="zh-TW" sz="2400" i="1" dirty="0" err="1">
                <a:sym typeface="Symbol" pitchFamily="18" charset="2"/>
              </a:rPr>
              <a:t>d</a:t>
            </a:r>
            <a:r>
              <a:rPr lang="en-US" altLang="zh-TW" sz="2400" i="1" baseline="-25000" dirty="0" err="1">
                <a:sym typeface="Symbol" pitchFamily="18" charset="2"/>
              </a:rPr>
              <a:t>w</a:t>
            </a:r>
            <a:r>
              <a:rPr lang="en-US" altLang="zh-TW" sz="2400" dirty="0">
                <a:sym typeface="Symbol" pitchFamily="18" charset="2"/>
              </a:rPr>
              <a:t> = </a:t>
            </a:r>
            <a:r>
              <a:rPr lang="en-US" altLang="zh-TW" sz="2400" i="1" dirty="0">
                <a:sym typeface="Symbol" pitchFamily="18" charset="2"/>
              </a:rPr>
              <a:t>d</a:t>
            </a:r>
            <a:r>
              <a:rPr lang="en-US" altLang="zh-TW" sz="2400" i="1" baseline="-25000" dirty="0">
                <a:sym typeface="Symbol" pitchFamily="18" charset="2"/>
              </a:rPr>
              <a:t>v</a:t>
            </a:r>
            <a:r>
              <a:rPr lang="en-US" altLang="zh-TW" sz="2400" dirty="0">
                <a:sym typeface="Symbol" pitchFamily="18" charset="2"/>
              </a:rPr>
              <a:t> + </a:t>
            </a:r>
            <a:r>
              <a:rPr lang="en-US" altLang="zh-TW" sz="2400" i="1" dirty="0" err="1">
                <a:sym typeface="Symbol" pitchFamily="18" charset="2"/>
              </a:rPr>
              <a:t>c</a:t>
            </a:r>
            <a:r>
              <a:rPr lang="en-US" altLang="zh-TW" sz="2400" i="1" baseline="-25000" dirty="0" err="1">
                <a:sym typeface="Symbol" pitchFamily="18" charset="2"/>
              </a:rPr>
              <a:t>v,w</a:t>
            </a:r>
            <a:r>
              <a:rPr lang="en-US" altLang="zh-TW" sz="2400" dirty="0">
                <a:sym typeface="Symbol" pitchFamily="18" charset="2"/>
              </a:rPr>
              <a:t> if this new value for </a:t>
            </a:r>
            <a:r>
              <a:rPr lang="en-US" altLang="zh-TW" sz="2400" i="1" dirty="0" err="1">
                <a:sym typeface="Symbol" pitchFamily="18" charset="2"/>
              </a:rPr>
              <a:t>d</a:t>
            </a:r>
            <a:r>
              <a:rPr lang="en-US" altLang="zh-TW" sz="2400" i="1" baseline="-25000" dirty="0" err="1">
                <a:sym typeface="Symbol" pitchFamily="18" charset="2"/>
              </a:rPr>
              <a:t>w</a:t>
            </a:r>
            <a:r>
              <a:rPr lang="en-US" altLang="zh-TW" sz="2400" dirty="0">
                <a:sym typeface="Symbol" pitchFamily="18" charset="2"/>
              </a:rPr>
              <a:t> is an improvement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2400" dirty="0">
              <a:sym typeface="Symbol" pitchFamily="18" charset="2"/>
            </a:endParaRPr>
          </a:p>
          <a:p>
            <a:pPr lvl="1"/>
            <a:endParaRPr lang="en-US" altLang="zh-TW" sz="2400" dirty="0"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1838821-E3A7-43B0-89E7-B4EEFD15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 algorithm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0499B-FC33-42B9-BA0F-7F739C94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9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1D59CF1-265D-4722-A642-9325498C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37" y="233645"/>
            <a:ext cx="8664507" cy="962278"/>
          </a:xfrm>
        </p:spPr>
        <p:txBody>
          <a:bodyPr>
            <a:noAutofit/>
          </a:bodyPr>
          <a:lstStyle/>
          <a:p>
            <a:r>
              <a:rPr lang="en-US" altLang="zh-CN" dirty="0"/>
              <a:t>An Example of Using Dijkstra’s Algorithm</a:t>
            </a:r>
            <a:endParaRPr lang="zh-CN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D1299B0-1415-4B46-B75A-EC3DECD0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673805"/>
            <a:ext cx="8994204" cy="747713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US" altLang="zh-TW" dirty="0"/>
              <a:t>Given the graph, find shortest path starting from V</a:t>
            </a:r>
            <a:r>
              <a:rPr lang="en-US" altLang="zh-TW" baseline="-25000" dirty="0"/>
              <a:t>1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aphicFrame>
        <p:nvGraphicFramePr>
          <p:cNvPr id="6" name="物件 4">
            <a:extLst>
              <a:ext uri="{FF2B5EF4-FFF2-40B4-BE49-F238E27FC236}">
                <a16:creationId xmlns:a16="http://schemas.microsoft.com/office/drawing/2014/main" id="{B147F247-DBCA-48BB-BF91-0877DD3AE1A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33400" y="2205618"/>
          <a:ext cx="8191500" cy="389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Document" r:id="rId3" imgW="6833472" imgH="3253248" progId="">
                  <p:embed/>
                </p:oleObj>
              </mc:Choice>
              <mc:Fallback>
                <p:oleObj name="Document" r:id="rId3" imgW="6833472" imgH="3253248" progId="">
                  <p:embed/>
                  <p:pic>
                    <p:nvPicPr>
                      <p:cNvPr id="6" name="物件 4">
                        <a:extLst>
                          <a:ext uri="{FF2B5EF4-FFF2-40B4-BE49-F238E27FC236}">
                            <a16:creationId xmlns:a16="http://schemas.microsoft.com/office/drawing/2014/main" id="{B147F247-DBCA-48BB-BF91-0877DD3AE1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5618"/>
                        <a:ext cx="8191500" cy="389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E9A66B-F714-4B1B-890D-4FDB04F1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4A36E99-7936-4107-A3C4-B0DD3E46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Single-Source Shortest Path Algorithm</a:t>
            </a:r>
          </a:p>
          <a:p>
            <a:pPr lvl="1"/>
            <a:r>
              <a:rPr lang="en-US" altLang="zh-TW" dirty="0"/>
              <a:t>Non-negative weights: Dijkstra’s algorithm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Non-negative and negative weights: Bellman-Ford algorithm</a:t>
            </a:r>
          </a:p>
          <a:p>
            <a:pPr lvl="1"/>
            <a:endParaRPr lang="en-US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All-Pair Shortest Path Algorithm</a:t>
            </a:r>
          </a:p>
          <a:p>
            <a:pPr lvl="1"/>
            <a:r>
              <a:rPr lang="en-US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Floyd’s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宋体" charset="-122"/>
              </a:rPr>
              <a:t>algorithm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63967FE-6E6A-4A99-8586-175DE1ED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FDCAD33-E0AD-495A-972B-6C2D5AA0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0659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B65FF0-A64B-43AF-A059-7B2343B8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38" y="188640"/>
            <a:ext cx="8216662" cy="962278"/>
          </a:xfrm>
        </p:spPr>
        <p:txBody>
          <a:bodyPr>
            <a:noAutofit/>
          </a:bodyPr>
          <a:lstStyle/>
          <a:p>
            <a:r>
              <a:rPr lang="en-US" altLang="zh-TW" dirty="0"/>
              <a:t>Intermediate Results of Dijkstra’s Algorithm</a:t>
            </a:r>
            <a:endParaRPr lang="zh-CN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82D9C4-12AD-49BA-87DA-E981AF0CABB8}"/>
              </a:ext>
            </a:extLst>
          </p:cNvPr>
          <p:cNvGrpSpPr/>
          <p:nvPr/>
        </p:nvGrpSpPr>
        <p:grpSpPr>
          <a:xfrm>
            <a:off x="819100" y="1773113"/>
            <a:ext cx="7734300" cy="3167757"/>
            <a:chOff x="1035124" y="1700808"/>
            <a:chExt cx="7734300" cy="3167757"/>
          </a:xfrm>
        </p:grpSpPr>
        <p:sp>
          <p:nvSpPr>
            <p:cNvPr id="5" name="文字方塊 1">
              <a:extLst>
                <a:ext uri="{FF2B5EF4-FFF2-40B4-BE49-F238E27FC236}">
                  <a16:creationId xmlns:a16="http://schemas.microsoft.com/office/drawing/2014/main" id="{4418A223-EA42-4D4D-988E-FBFDC7F1D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3579" y="4406900"/>
              <a:ext cx="32131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0" dirty="0">
                  <a:latin typeface="Comic Sans MS" panose="030F0702030302020204" pitchFamily="66" charset="0"/>
                </a:rPr>
                <a:t>Initial Configuration</a:t>
              </a:r>
              <a:endParaRPr lang="zh-TW" altLang="en-US" b="0" dirty="0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6" name="Object 1">
              <a:extLst>
                <a:ext uri="{FF2B5EF4-FFF2-40B4-BE49-F238E27FC236}">
                  <a16:creationId xmlns:a16="http://schemas.microsoft.com/office/drawing/2014/main" id="{971D33CC-5C36-4C11-8E39-532279F835FB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035124" y="1700808"/>
            <a:ext cx="7734300" cy="2578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5" name="Document" r:id="rId3" imgW="5638497" imgH="1878702" progId="">
                    <p:embed/>
                  </p:oleObj>
                </mc:Choice>
                <mc:Fallback>
                  <p:oleObj name="Document" r:id="rId3" imgW="5638497" imgH="1878702" progId="">
                    <p:embed/>
                    <p:pic>
                      <p:nvPicPr>
                        <p:cNvPr id="6" name="Object 1">
                          <a:extLst>
                            <a:ext uri="{FF2B5EF4-FFF2-40B4-BE49-F238E27FC236}">
                              <a16:creationId xmlns:a16="http://schemas.microsoft.com/office/drawing/2014/main" id="{971D33CC-5C36-4C11-8E39-532279F835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124" y="1700808"/>
                          <a:ext cx="7734300" cy="2578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2">
            <a:extLst>
              <a:ext uri="{FF2B5EF4-FFF2-40B4-BE49-F238E27FC236}">
                <a16:creationId xmlns:a16="http://schemas.microsoft.com/office/drawing/2014/main" id="{211111BD-BAE7-447A-B48B-552DB4E7C4ED}"/>
              </a:ext>
            </a:extLst>
          </p:cNvPr>
          <p:cNvGrpSpPr/>
          <p:nvPr/>
        </p:nvGrpSpPr>
        <p:grpSpPr>
          <a:xfrm>
            <a:off x="4232920" y="1845121"/>
            <a:ext cx="5101390" cy="3023741"/>
            <a:chOff x="4172090" y="1844824"/>
            <a:chExt cx="5101390" cy="3023741"/>
          </a:xfrm>
        </p:grpSpPr>
        <p:sp>
          <p:nvSpPr>
            <p:cNvPr id="11" name="文字方塊 2">
              <a:extLst>
                <a:ext uri="{FF2B5EF4-FFF2-40B4-BE49-F238E27FC236}">
                  <a16:creationId xmlns:a16="http://schemas.microsoft.com/office/drawing/2014/main" id="{0CE112E0-AE20-46C2-9952-B6859CD29D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130" y="4406900"/>
              <a:ext cx="45363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0" dirty="0">
                  <a:latin typeface="Comic Sans MS" panose="030F0702030302020204" pitchFamily="66" charset="0"/>
                </a:rPr>
                <a:t>where v</a:t>
              </a:r>
              <a:r>
                <a:rPr lang="en-US" altLang="zh-TW" b="0" baseline="-25000" dirty="0">
                  <a:latin typeface="Comic Sans MS" panose="030F0702030302020204" pitchFamily="66" charset="0"/>
                </a:rPr>
                <a:t>1</a:t>
              </a:r>
              <a:r>
                <a:rPr lang="en-US" altLang="zh-TW" b="0" dirty="0">
                  <a:latin typeface="Comic Sans MS" panose="030F0702030302020204" pitchFamily="66" charset="0"/>
                </a:rPr>
                <a:t> is the start vertex</a:t>
              </a:r>
              <a:endParaRPr lang="zh-TW" altLang="en-US" b="0" dirty="0">
                <a:latin typeface="Comic Sans MS" panose="030F0702030302020204" pitchFamily="66" charset="0"/>
              </a:endParaRPr>
            </a:p>
          </p:txBody>
        </p:sp>
        <p:pic>
          <p:nvPicPr>
            <p:cNvPr id="12" name="Picture 36">
              <a:extLst>
                <a:ext uri="{FF2B5EF4-FFF2-40B4-BE49-F238E27FC236}">
                  <a16:creationId xmlns:a16="http://schemas.microsoft.com/office/drawing/2014/main" id="{0B97A51B-FF84-4AF3-9AD6-1D7BDEB56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2090" y="1844824"/>
              <a:ext cx="5101390" cy="2532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向右箭號 4">
            <a:extLst>
              <a:ext uri="{FF2B5EF4-FFF2-40B4-BE49-F238E27FC236}">
                <a16:creationId xmlns:a16="http://schemas.microsoft.com/office/drawing/2014/main" id="{1EF6B189-4989-401D-B0E4-BDFD60BB58A1}"/>
              </a:ext>
            </a:extLst>
          </p:cNvPr>
          <p:cNvSpPr/>
          <p:nvPr/>
        </p:nvSpPr>
        <p:spPr>
          <a:xfrm>
            <a:off x="4952777" y="2033845"/>
            <a:ext cx="252412" cy="215900"/>
          </a:xfrm>
          <a:prstGeom prst="rightArrow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AE34B-BAAF-4162-BAE0-E1172870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21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40B36D-D16A-477D-AD1D-87ECF3CF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38" y="188640"/>
            <a:ext cx="8216662" cy="962278"/>
          </a:xfrm>
        </p:spPr>
        <p:txBody>
          <a:bodyPr>
            <a:noAutofit/>
          </a:bodyPr>
          <a:lstStyle/>
          <a:p>
            <a:r>
              <a:rPr lang="en-US" altLang="zh-TW" dirty="0"/>
              <a:t>Intermediate Results of Dijkstra’s Algorithm (Cont’d)</a:t>
            </a:r>
            <a:endParaRPr lang="zh-CN" altLang="en-US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75FDAC31-3C26-4141-9455-5F9E484F1BE3}"/>
              </a:ext>
            </a:extLst>
          </p:cNvPr>
          <p:cNvGrpSpPr/>
          <p:nvPr/>
        </p:nvGrpSpPr>
        <p:grpSpPr>
          <a:xfrm>
            <a:off x="317485" y="1898830"/>
            <a:ext cx="7734300" cy="3237433"/>
            <a:chOff x="439304" y="2060848"/>
            <a:chExt cx="7734300" cy="3237433"/>
          </a:xfrm>
        </p:grpSpPr>
        <p:graphicFrame>
          <p:nvGraphicFramePr>
            <p:cNvPr id="5" name="物件 4">
              <a:extLst>
                <a:ext uri="{FF2B5EF4-FFF2-40B4-BE49-F238E27FC236}">
                  <a16:creationId xmlns:a16="http://schemas.microsoft.com/office/drawing/2014/main" id="{D697C398-CC5E-4C94-9C13-26CBE424BD5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439304" y="2720181"/>
            <a:ext cx="7734300" cy="2578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" name="Document" r:id="rId4" imgW="5638497" imgH="1878702" progId="">
                    <p:embed/>
                  </p:oleObj>
                </mc:Choice>
                <mc:Fallback>
                  <p:oleObj name="Document" r:id="rId4" imgW="5638497" imgH="1878702" progId="">
                    <p:embed/>
                    <p:pic>
                      <p:nvPicPr>
                        <p:cNvPr id="5" name="物件 4">
                          <a:extLst>
                            <a:ext uri="{FF2B5EF4-FFF2-40B4-BE49-F238E27FC236}">
                              <a16:creationId xmlns:a16="http://schemas.microsoft.com/office/drawing/2014/main" id="{D697C398-CC5E-4C94-9C13-26CBE424BD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304" y="2720181"/>
                          <a:ext cx="7734300" cy="2578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字方塊 8">
              <a:extLst>
                <a:ext uri="{FF2B5EF4-FFF2-40B4-BE49-F238E27FC236}">
                  <a16:creationId xmlns:a16="http://schemas.microsoft.com/office/drawing/2014/main" id="{12F38B77-66F0-4F91-BC38-7D81CD17C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04" y="2060848"/>
              <a:ext cx="423045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0" dirty="0">
                  <a:latin typeface="Comic Sans MS" panose="030F0702030302020204" pitchFamily="66" charset="0"/>
                </a:rPr>
                <a:t>After v</a:t>
              </a:r>
              <a:r>
                <a:rPr lang="en-US" altLang="zh-TW" b="0" baseline="-25000" dirty="0">
                  <a:latin typeface="Comic Sans MS" panose="030F0702030302020204" pitchFamily="66" charset="0"/>
                </a:rPr>
                <a:t>1</a:t>
              </a:r>
              <a:r>
                <a:rPr lang="en-US" altLang="zh-TW" b="0" dirty="0">
                  <a:latin typeface="Comic Sans MS" panose="030F0702030302020204" pitchFamily="66" charset="0"/>
                </a:rPr>
                <a:t> is declared known</a:t>
              </a:r>
              <a:endParaRPr lang="zh-TW" altLang="en-US" b="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A5EA9229-DBD7-44ED-95AD-BCE92105737F}"/>
              </a:ext>
            </a:extLst>
          </p:cNvPr>
          <p:cNvGrpSpPr/>
          <p:nvPr/>
        </p:nvGrpSpPr>
        <p:grpSpPr>
          <a:xfrm>
            <a:off x="4205917" y="2508331"/>
            <a:ext cx="5233776" cy="2598588"/>
            <a:chOff x="4376936" y="2670349"/>
            <a:chExt cx="5233776" cy="2598588"/>
          </a:xfrm>
        </p:grpSpPr>
        <p:pic>
          <p:nvPicPr>
            <p:cNvPr id="8" name="Picture 37">
              <a:extLst>
                <a:ext uri="{FF2B5EF4-FFF2-40B4-BE49-F238E27FC236}">
                  <a16:creationId xmlns:a16="http://schemas.microsoft.com/office/drawing/2014/main" id="{2AF1F6AF-7255-4FAD-A8B9-4FA101A9A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6936" y="2670349"/>
              <a:ext cx="5233776" cy="259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9D44BC94-D7F3-4519-B76A-B22188D26423}"/>
                </a:ext>
              </a:extLst>
            </p:cNvPr>
            <p:cNvSpPr/>
            <p:nvPr/>
          </p:nvSpPr>
          <p:spPr>
            <a:xfrm>
              <a:off x="5745088" y="2780928"/>
              <a:ext cx="432048" cy="432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5E8D15-0297-4046-ADA0-B8EEFF13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13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9D10FAF-7C05-405A-BCA5-755C2A0B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38" y="188640"/>
            <a:ext cx="8216662" cy="962278"/>
          </a:xfrm>
        </p:spPr>
        <p:txBody>
          <a:bodyPr>
            <a:noAutofit/>
          </a:bodyPr>
          <a:lstStyle/>
          <a:p>
            <a:r>
              <a:rPr lang="en-US" altLang="zh-TW" dirty="0"/>
              <a:t>Intermediate Results of Dijkstra’s Algorithm (Cont’d)</a:t>
            </a:r>
            <a:endParaRPr lang="zh-CN" altLang="en-US" dirty="0"/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5DF56CAE-97A3-4B22-9E69-E7CC028D719E}"/>
              </a:ext>
            </a:extLst>
          </p:cNvPr>
          <p:cNvGrpSpPr/>
          <p:nvPr/>
        </p:nvGrpSpPr>
        <p:grpSpPr>
          <a:xfrm>
            <a:off x="516263" y="1323764"/>
            <a:ext cx="8532192" cy="2761931"/>
            <a:chOff x="219001" y="1484784"/>
            <a:chExt cx="8532192" cy="2761931"/>
          </a:xfrm>
        </p:grpSpPr>
        <p:graphicFrame>
          <p:nvGraphicFramePr>
            <p:cNvPr id="5" name="物件 5">
              <a:extLst>
                <a:ext uri="{FF2B5EF4-FFF2-40B4-BE49-F238E27FC236}">
                  <a16:creationId xmlns:a16="http://schemas.microsoft.com/office/drawing/2014/main" id="{82762547-98BE-4185-8270-85F68AD6593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726408"/>
                </p:ext>
              </p:extLst>
            </p:nvPr>
          </p:nvGraphicFramePr>
          <p:xfrm>
            <a:off x="382860" y="1744815"/>
            <a:ext cx="7810500" cy="2501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6" name="Document" r:id="rId3" imgW="5638497" imgH="1810281" progId="">
                    <p:embed/>
                  </p:oleObj>
                </mc:Choice>
                <mc:Fallback>
                  <p:oleObj name="Document" r:id="rId3" imgW="5638497" imgH="1810281" progId="">
                    <p:embed/>
                    <p:pic>
                      <p:nvPicPr>
                        <p:cNvPr id="5" name="物件 5">
                          <a:extLst>
                            <a:ext uri="{FF2B5EF4-FFF2-40B4-BE49-F238E27FC236}">
                              <a16:creationId xmlns:a16="http://schemas.microsoft.com/office/drawing/2014/main" id="{82762547-98BE-4185-8270-85F68AD659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60" y="1744815"/>
                          <a:ext cx="7810500" cy="2501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字方塊 7">
              <a:extLst>
                <a:ext uri="{FF2B5EF4-FFF2-40B4-BE49-F238E27FC236}">
                  <a16:creationId xmlns:a16="http://schemas.microsoft.com/office/drawing/2014/main" id="{BC579436-E5C0-4CE3-9937-AA52EE2CA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001" y="1484784"/>
              <a:ext cx="47339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0" dirty="0">
                  <a:latin typeface="Comic Sans MS" panose="030F0702030302020204" pitchFamily="66" charset="0"/>
                </a:rPr>
                <a:t>After v</a:t>
              </a:r>
              <a:r>
                <a:rPr lang="en-US" altLang="zh-TW" b="0" baseline="-25000" dirty="0">
                  <a:latin typeface="Comic Sans MS" panose="030F0702030302020204" pitchFamily="66" charset="0"/>
                </a:rPr>
                <a:t>4</a:t>
              </a:r>
              <a:r>
                <a:rPr lang="en-US" altLang="zh-TW" b="0" dirty="0">
                  <a:latin typeface="Comic Sans MS" panose="030F0702030302020204" pitchFamily="66" charset="0"/>
                </a:rPr>
                <a:t> is declared known</a:t>
              </a:r>
              <a:endParaRPr lang="zh-TW" altLang="en-US" b="0" dirty="0">
                <a:latin typeface="Comic Sans MS" panose="030F0702030302020204" pitchFamily="66" charset="0"/>
              </a:endParaRPr>
            </a:p>
          </p:txBody>
        </p: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6E299F94-816B-456D-BEE9-D98043ADA0AF}"/>
                </a:ext>
              </a:extLst>
            </p:cNvPr>
            <p:cNvGrpSpPr/>
            <p:nvPr/>
          </p:nvGrpSpPr>
          <p:grpSpPr>
            <a:xfrm>
              <a:off x="4664968" y="2048247"/>
              <a:ext cx="4086225" cy="2028825"/>
              <a:chOff x="4664968" y="2048247"/>
              <a:chExt cx="4086225" cy="2028825"/>
            </a:xfrm>
          </p:grpSpPr>
          <p:pic>
            <p:nvPicPr>
              <p:cNvPr id="8" name="Picture 66">
                <a:extLst>
                  <a:ext uri="{FF2B5EF4-FFF2-40B4-BE49-F238E27FC236}">
                    <a16:creationId xmlns:a16="http://schemas.microsoft.com/office/drawing/2014/main" id="{3B610870-6662-4F3B-B054-74F1297EDB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4968" y="2048247"/>
                <a:ext cx="4086225" cy="2028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Oval 14">
                <a:extLst>
                  <a:ext uri="{FF2B5EF4-FFF2-40B4-BE49-F238E27FC236}">
                    <a16:creationId xmlns:a16="http://schemas.microsoft.com/office/drawing/2014/main" id="{A68E0BCD-A8DA-4D32-8C64-04244B76675C}"/>
                  </a:ext>
                </a:extLst>
              </p:cNvPr>
              <p:cNvSpPr/>
              <p:nvPr/>
            </p:nvSpPr>
            <p:spPr>
              <a:xfrm>
                <a:off x="5745088" y="2060575"/>
                <a:ext cx="360040" cy="4320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15">
                <a:extLst>
                  <a:ext uri="{FF2B5EF4-FFF2-40B4-BE49-F238E27FC236}">
                    <a16:creationId xmlns:a16="http://schemas.microsoft.com/office/drawing/2014/main" id="{9146D84F-AFAF-43B2-BAEB-CCBDCE771235}"/>
                  </a:ext>
                </a:extLst>
              </p:cNvPr>
              <p:cNvSpPr/>
              <p:nvPr/>
            </p:nvSpPr>
            <p:spPr>
              <a:xfrm>
                <a:off x="6537176" y="2852936"/>
                <a:ext cx="386928" cy="3663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" name="Group 4">
            <a:extLst>
              <a:ext uri="{FF2B5EF4-FFF2-40B4-BE49-F238E27FC236}">
                <a16:creationId xmlns:a16="http://schemas.microsoft.com/office/drawing/2014/main" id="{439637EA-BCBA-4236-A7E2-069B72D7CC93}"/>
              </a:ext>
            </a:extLst>
          </p:cNvPr>
          <p:cNvGrpSpPr/>
          <p:nvPr/>
        </p:nvGrpSpPr>
        <p:grpSpPr>
          <a:xfrm>
            <a:off x="463950" y="4092460"/>
            <a:ext cx="8584505" cy="2756920"/>
            <a:chOff x="166688" y="4253480"/>
            <a:chExt cx="8584505" cy="2756920"/>
          </a:xfrm>
        </p:grpSpPr>
        <p:sp>
          <p:nvSpPr>
            <p:cNvPr id="12" name="文字方塊 8">
              <a:extLst>
                <a:ext uri="{FF2B5EF4-FFF2-40B4-BE49-F238E27FC236}">
                  <a16:creationId xmlns:a16="http://schemas.microsoft.com/office/drawing/2014/main" id="{AABEEA2D-0AEC-4413-A14D-63127A247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25" y="4253480"/>
              <a:ext cx="44649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0" dirty="0">
                  <a:latin typeface="Comic Sans MS" panose="030F0702030302020204" pitchFamily="66" charset="0"/>
                </a:rPr>
                <a:t>After v</a:t>
              </a:r>
              <a:r>
                <a:rPr lang="en-US" altLang="zh-TW" b="0" baseline="-25000" dirty="0">
                  <a:latin typeface="Comic Sans MS" panose="030F0702030302020204" pitchFamily="66" charset="0"/>
                </a:rPr>
                <a:t>2</a:t>
              </a:r>
              <a:r>
                <a:rPr lang="en-US" altLang="zh-TW" b="0" dirty="0">
                  <a:latin typeface="Comic Sans MS" panose="030F0702030302020204" pitchFamily="66" charset="0"/>
                </a:rPr>
                <a:t> is declared known</a:t>
              </a:r>
              <a:endParaRPr lang="zh-TW" altLang="en-US" b="0" dirty="0">
                <a:latin typeface="Comic Sans MS" panose="030F0702030302020204" pitchFamily="66" charset="0"/>
              </a:endParaRPr>
            </a:p>
          </p:txBody>
        </p:sp>
        <p:grpSp>
          <p:nvGrpSpPr>
            <p:cNvPr id="13" name="Group 16">
              <a:extLst>
                <a:ext uri="{FF2B5EF4-FFF2-40B4-BE49-F238E27FC236}">
                  <a16:creationId xmlns:a16="http://schemas.microsoft.com/office/drawing/2014/main" id="{D0C8A2ED-9F54-4F68-8873-E6AEE98F3952}"/>
                </a:ext>
              </a:extLst>
            </p:cNvPr>
            <p:cNvGrpSpPr/>
            <p:nvPr/>
          </p:nvGrpSpPr>
          <p:grpSpPr>
            <a:xfrm>
              <a:off x="4664968" y="4610745"/>
              <a:ext cx="4086225" cy="2028825"/>
              <a:chOff x="4664968" y="4610745"/>
              <a:chExt cx="4086225" cy="2028825"/>
            </a:xfrm>
          </p:grpSpPr>
          <p:pic>
            <p:nvPicPr>
              <p:cNvPr id="15" name="Picture 67">
                <a:extLst>
                  <a:ext uri="{FF2B5EF4-FFF2-40B4-BE49-F238E27FC236}">
                    <a16:creationId xmlns:a16="http://schemas.microsoft.com/office/drawing/2014/main" id="{BF9618DA-55DB-40EA-8A80-B324BE2E48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4968" y="4610745"/>
                <a:ext cx="4086225" cy="20288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Oval 18">
                <a:extLst>
                  <a:ext uri="{FF2B5EF4-FFF2-40B4-BE49-F238E27FC236}">
                    <a16:creationId xmlns:a16="http://schemas.microsoft.com/office/drawing/2014/main" id="{CDDF4FD7-AD26-4994-9C5F-50949641B261}"/>
                  </a:ext>
                </a:extLst>
              </p:cNvPr>
              <p:cNvSpPr/>
              <p:nvPr/>
            </p:nvSpPr>
            <p:spPr>
              <a:xfrm>
                <a:off x="5745088" y="465313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9">
                <a:extLst>
                  <a:ext uri="{FF2B5EF4-FFF2-40B4-BE49-F238E27FC236}">
                    <a16:creationId xmlns:a16="http://schemas.microsoft.com/office/drawing/2014/main" id="{E941D9DB-D09C-4452-A57F-6F28220B30BC}"/>
                  </a:ext>
                </a:extLst>
              </p:cNvPr>
              <p:cNvSpPr/>
              <p:nvPr/>
            </p:nvSpPr>
            <p:spPr>
              <a:xfrm>
                <a:off x="6537176" y="5445224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20">
                <a:extLst>
                  <a:ext uri="{FF2B5EF4-FFF2-40B4-BE49-F238E27FC236}">
                    <a16:creationId xmlns:a16="http://schemas.microsoft.com/office/drawing/2014/main" id="{4672FCDC-CE9B-40EE-A929-AF90BF9B268D}"/>
                  </a:ext>
                </a:extLst>
              </p:cNvPr>
              <p:cNvSpPr/>
              <p:nvPr/>
            </p:nvSpPr>
            <p:spPr>
              <a:xfrm>
                <a:off x="7257256" y="4653136"/>
                <a:ext cx="360040" cy="3600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14" name="Object 2">
              <a:extLst>
                <a:ext uri="{FF2B5EF4-FFF2-40B4-BE49-F238E27FC236}">
                  <a16:creationId xmlns:a16="http://schemas.microsoft.com/office/drawing/2014/main" id="{08A3EF1C-C9A3-497A-838C-EEC7DFC6A303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166688" y="4508500"/>
            <a:ext cx="7810500" cy="2501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7" name="Document" r:id="rId6" imgW="5622395" imgH="1812606" progId="">
                    <p:embed/>
                  </p:oleObj>
                </mc:Choice>
                <mc:Fallback>
                  <p:oleObj name="Document" r:id="rId6" imgW="5622395" imgH="1812606" progId="">
                    <p:embed/>
                    <p:pic>
                      <p:nvPicPr>
                        <p:cNvPr id="14" name="Object 2">
                          <a:extLst>
                            <a:ext uri="{FF2B5EF4-FFF2-40B4-BE49-F238E27FC236}">
                              <a16:creationId xmlns:a16="http://schemas.microsoft.com/office/drawing/2014/main" id="{08A3EF1C-C9A3-497A-838C-EEC7DFC6A3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688" y="4508500"/>
                          <a:ext cx="7810500" cy="2501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CB413-8B56-4279-B97D-A9AFC829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2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">
            <a:extLst>
              <a:ext uri="{FF2B5EF4-FFF2-40B4-BE49-F238E27FC236}">
                <a16:creationId xmlns:a16="http://schemas.microsoft.com/office/drawing/2014/main" id="{86E74D8A-C278-44C1-BF13-4B2ADCBEC52D}"/>
              </a:ext>
            </a:extLst>
          </p:cNvPr>
          <p:cNvGrpSpPr/>
          <p:nvPr/>
        </p:nvGrpSpPr>
        <p:grpSpPr>
          <a:xfrm>
            <a:off x="182470" y="1222111"/>
            <a:ext cx="10009188" cy="3745238"/>
            <a:chOff x="272404" y="1123922"/>
            <a:chExt cx="10009188" cy="3745238"/>
          </a:xfrm>
        </p:grpSpPr>
        <p:pic>
          <p:nvPicPr>
            <p:cNvPr id="8" name="Picture 68">
              <a:extLst>
                <a:ext uri="{FF2B5EF4-FFF2-40B4-BE49-F238E27FC236}">
                  <a16:creationId xmlns:a16="http://schemas.microsoft.com/office/drawing/2014/main" id="{6DAC0A83-4E04-4980-A8B8-FEF9A9DC3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5539" y="1123922"/>
              <a:ext cx="3482380" cy="17290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" name="物件 4">
              <a:extLst>
                <a:ext uri="{FF2B5EF4-FFF2-40B4-BE49-F238E27FC236}">
                  <a16:creationId xmlns:a16="http://schemas.microsoft.com/office/drawing/2014/main" id="{C6DEEF0D-8B02-4CDD-94CD-A734A90D438C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2547292" y="1625600"/>
            <a:ext cx="7734300" cy="2476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0" name="Document" r:id="rId5" imgW="5638497" imgH="1810281" progId="">
                    <p:embed/>
                  </p:oleObj>
                </mc:Choice>
                <mc:Fallback>
                  <p:oleObj name="Document" r:id="rId5" imgW="5638497" imgH="1810281" progId="">
                    <p:embed/>
                    <p:pic>
                      <p:nvPicPr>
                        <p:cNvPr id="9" name="物件 4">
                          <a:extLst>
                            <a:ext uri="{FF2B5EF4-FFF2-40B4-BE49-F238E27FC236}">
                              <a16:creationId xmlns:a16="http://schemas.microsoft.com/office/drawing/2014/main" id="{C6DEEF0D-8B02-4CDD-94CD-A734A90D43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7292" y="1625600"/>
                          <a:ext cx="7734300" cy="2476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文字方塊 5">
              <a:extLst>
                <a:ext uri="{FF2B5EF4-FFF2-40B4-BE49-F238E27FC236}">
                  <a16:creationId xmlns:a16="http://schemas.microsoft.com/office/drawing/2014/main" id="{3F2C8C29-D383-4204-8D67-E14D4AD8F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404" y="2133600"/>
              <a:ext cx="2665413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0" dirty="0">
                  <a:latin typeface="Comic Sans MS" panose="030F0702030302020204" pitchFamily="66" charset="0"/>
                </a:rPr>
                <a:t>After v</a:t>
              </a:r>
              <a:r>
                <a:rPr lang="en-US" altLang="zh-TW" b="0" baseline="-25000" dirty="0">
                  <a:latin typeface="Comic Sans MS" panose="030F0702030302020204" pitchFamily="66" charset="0"/>
                </a:rPr>
                <a:t>5</a:t>
              </a:r>
              <a:r>
                <a:rPr lang="en-US" altLang="zh-TW" b="0" dirty="0">
                  <a:latin typeface="Comic Sans MS" panose="030F0702030302020204" pitchFamily="66" charset="0"/>
                </a:rPr>
                <a:t> and then v</a:t>
              </a:r>
              <a:r>
                <a:rPr lang="en-US" altLang="zh-TW" b="0" baseline="-25000" dirty="0">
                  <a:latin typeface="Comic Sans MS" panose="030F0702030302020204" pitchFamily="66" charset="0"/>
                </a:rPr>
                <a:t>3</a:t>
              </a:r>
              <a:r>
                <a:rPr lang="en-US" altLang="zh-TW" b="0" dirty="0">
                  <a:latin typeface="Comic Sans MS" panose="030F0702030302020204" pitchFamily="66" charset="0"/>
                </a:rPr>
                <a:t> are declared known</a:t>
              </a:r>
              <a:endParaRPr lang="zh-TW" altLang="en-US" b="0" dirty="0">
                <a:latin typeface="Comic Sans MS" panose="030F0702030302020204" pitchFamily="66" charset="0"/>
              </a:endParaRPr>
            </a:p>
          </p:txBody>
        </p:sp>
        <p:sp>
          <p:nvSpPr>
            <p:cNvPr id="11" name="弧形向右箭號 7">
              <a:extLst>
                <a:ext uri="{FF2B5EF4-FFF2-40B4-BE49-F238E27FC236}">
                  <a16:creationId xmlns:a16="http://schemas.microsoft.com/office/drawing/2014/main" id="{0067FAEA-6679-45DF-B540-56DB301FEDC8}"/>
                </a:ext>
              </a:extLst>
            </p:cNvPr>
            <p:cNvSpPr/>
            <p:nvPr/>
          </p:nvSpPr>
          <p:spPr>
            <a:xfrm>
              <a:off x="6033442" y="2420938"/>
              <a:ext cx="360362" cy="569912"/>
            </a:xfrm>
            <a:prstGeom prst="curvedRightArrow">
              <a:avLst/>
            </a:prstGeom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12" name="Picture 69">
              <a:extLst>
                <a:ext uri="{FF2B5EF4-FFF2-40B4-BE49-F238E27FC236}">
                  <a16:creationId xmlns:a16="http://schemas.microsoft.com/office/drawing/2014/main" id="{F2DA61F5-BFB6-404B-A0BA-E6B60153C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7808" y="3045966"/>
              <a:ext cx="3672067" cy="1823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BF9AB5B7-69F1-4F5E-990F-759AFA6D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584" y="98630"/>
            <a:ext cx="8031173" cy="1143000"/>
          </a:xfrm>
        </p:spPr>
        <p:txBody>
          <a:bodyPr>
            <a:noAutofit/>
          </a:bodyPr>
          <a:lstStyle/>
          <a:p>
            <a:r>
              <a:rPr lang="en-US" altLang="zh-TW" dirty="0"/>
              <a:t>Intermediate Results of Dijkstra’s Algorithm (Cont’d)</a:t>
            </a:r>
            <a:endParaRPr lang="zh-CN" altLang="en-US" dirty="0"/>
          </a:p>
        </p:txBody>
      </p:sp>
      <p:pic>
        <p:nvPicPr>
          <p:cNvPr id="4" name="Picture 70">
            <a:extLst>
              <a:ext uri="{FF2B5EF4-FFF2-40B4-BE49-F238E27FC236}">
                <a16:creationId xmlns:a16="http://schemas.microsoft.com/office/drawing/2014/main" id="{9BA9B950-C6EE-4EE0-A89D-D4ECCEC6F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38" y="5011616"/>
            <a:ext cx="3701411" cy="183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物件 6">
            <a:extLst>
              <a:ext uri="{FF2B5EF4-FFF2-40B4-BE49-F238E27FC236}">
                <a16:creationId xmlns:a16="http://schemas.microsoft.com/office/drawing/2014/main" id="{9916F70B-A253-4396-8459-B590A235F87A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98595" y="4311316"/>
          <a:ext cx="77343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Document" r:id="rId9" imgW="5638497" imgH="1810281" progId="">
                  <p:embed/>
                </p:oleObj>
              </mc:Choice>
              <mc:Fallback>
                <p:oleObj name="Document" r:id="rId9" imgW="5638497" imgH="1810281" progId="">
                  <p:embed/>
                  <p:pic>
                    <p:nvPicPr>
                      <p:cNvPr id="5" name="物件 6">
                        <a:extLst>
                          <a:ext uri="{FF2B5EF4-FFF2-40B4-BE49-F238E27FC236}">
                            <a16:creationId xmlns:a16="http://schemas.microsoft.com/office/drawing/2014/main" id="{9916F70B-A253-4396-8459-B590A235F8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595" y="4311316"/>
                        <a:ext cx="77343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8">
            <a:extLst>
              <a:ext uri="{FF2B5EF4-FFF2-40B4-BE49-F238E27FC236}">
                <a16:creationId xmlns:a16="http://schemas.microsoft.com/office/drawing/2014/main" id="{276D598F-9CDC-4E32-87A3-6A462BC75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70" y="4760975"/>
            <a:ext cx="26654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b="0" dirty="0">
                <a:latin typeface="Comic Sans MS" panose="030F0702030302020204" pitchFamily="66" charset="0"/>
              </a:rPr>
              <a:t>After v</a:t>
            </a:r>
            <a:r>
              <a:rPr lang="en-US" altLang="zh-TW" b="0" baseline="-25000" dirty="0">
                <a:latin typeface="Comic Sans MS" panose="030F0702030302020204" pitchFamily="66" charset="0"/>
              </a:rPr>
              <a:t>7</a:t>
            </a:r>
            <a:r>
              <a:rPr lang="en-US" altLang="zh-TW" b="0" dirty="0">
                <a:latin typeface="Comic Sans MS" panose="030F0702030302020204" pitchFamily="66" charset="0"/>
              </a:rPr>
              <a:t> is declared known</a:t>
            </a:r>
            <a:endParaRPr lang="zh-TW" altLang="en-US" b="0" dirty="0">
              <a:latin typeface="Comic Sans MS" panose="030F0702030302020204" pitchFamily="66" charset="0"/>
            </a:endParaRPr>
          </a:p>
        </p:txBody>
      </p:sp>
      <p:sp>
        <p:nvSpPr>
          <p:cNvPr id="13" name="Oval 19">
            <a:extLst>
              <a:ext uri="{FF2B5EF4-FFF2-40B4-BE49-F238E27FC236}">
                <a16:creationId xmlns:a16="http://schemas.microsoft.com/office/drawing/2014/main" id="{307124DB-B160-41A6-8916-E4BA858376D3}"/>
              </a:ext>
            </a:extLst>
          </p:cNvPr>
          <p:cNvSpPr/>
          <p:nvPr/>
        </p:nvSpPr>
        <p:spPr>
          <a:xfrm>
            <a:off x="7261203" y="1249397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223C5425-3A8F-4089-932D-EE37A7DA18E6}"/>
              </a:ext>
            </a:extLst>
          </p:cNvPr>
          <p:cNvSpPr/>
          <p:nvPr/>
        </p:nvSpPr>
        <p:spPr>
          <a:xfrm>
            <a:off x="7936775" y="1916421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21">
            <a:extLst>
              <a:ext uri="{FF2B5EF4-FFF2-40B4-BE49-F238E27FC236}">
                <a16:creationId xmlns:a16="http://schemas.microsoft.com/office/drawing/2014/main" id="{5315176E-5975-4207-ACE5-C0F7C46AE150}"/>
              </a:ext>
            </a:extLst>
          </p:cNvPr>
          <p:cNvSpPr/>
          <p:nvPr/>
        </p:nvSpPr>
        <p:spPr>
          <a:xfrm>
            <a:off x="8607853" y="1249397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22">
            <a:extLst>
              <a:ext uri="{FF2B5EF4-FFF2-40B4-BE49-F238E27FC236}">
                <a16:creationId xmlns:a16="http://schemas.microsoft.com/office/drawing/2014/main" id="{7150CF62-15B6-42C9-A412-5EEBF5D1D850}"/>
              </a:ext>
            </a:extLst>
          </p:cNvPr>
          <p:cNvSpPr/>
          <p:nvPr/>
        </p:nvSpPr>
        <p:spPr>
          <a:xfrm>
            <a:off x="9291929" y="1916421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23">
            <a:extLst>
              <a:ext uri="{FF2B5EF4-FFF2-40B4-BE49-F238E27FC236}">
                <a16:creationId xmlns:a16="http://schemas.microsoft.com/office/drawing/2014/main" id="{A41FA841-5503-4C70-B832-08643144DD70}"/>
              </a:ext>
            </a:extLst>
          </p:cNvPr>
          <p:cNvSpPr/>
          <p:nvPr/>
        </p:nvSpPr>
        <p:spPr>
          <a:xfrm>
            <a:off x="6015565" y="3885555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24">
            <a:extLst>
              <a:ext uri="{FF2B5EF4-FFF2-40B4-BE49-F238E27FC236}">
                <a16:creationId xmlns:a16="http://schemas.microsoft.com/office/drawing/2014/main" id="{D9EE092E-E9D6-445B-9995-D56CB13583CE}"/>
              </a:ext>
            </a:extLst>
          </p:cNvPr>
          <p:cNvSpPr/>
          <p:nvPr/>
        </p:nvSpPr>
        <p:spPr>
          <a:xfrm>
            <a:off x="8787873" y="3885555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25">
            <a:extLst>
              <a:ext uri="{FF2B5EF4-FFF2-40B4-BE49-F238E27FC236}">
                <a16:creationId xmlns:a16="http://schemas.microsoft.com/office/drawing/2014/main" id="{2F24BE4C-1528-41F1-8B9A-014E67503361}"/>
              </a:ext>
            </a:extLst>
          </p:cNvPr>
          <p:cNvSpPr/>
          <p:nvPr/>
        </p:nvSpPr>
        <p:spPr>
          <a:xfrm>
            <a:off x="6663637" y="315397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6">
            <a:extLst>
              <a:ext uri="{FF2B5EF4-FFF2-40B4-BE49-F238E27FC236}">
                <a16:creationId xmlns:a16="http://schemas.microsoft.com/office/drawing/2014/main" id="{3D1D0AE3-FE11-4B10-878D-7DC49B90FBAA}"/>
              </a:ext>
            </a:extLst>
          </p:cNvPr>
          <p:cNvSpPr/>
          <p:nvPr/>
        </p:nvSpPr>
        <p:spPr>
          <a:xfrm>
            <a:off x="8031789" y="315397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7">
            <a:extLst>
              <a:ext uri="{FF2B5EF4-FFF2-40B4-BE49-F238E27FC236}">
                <a16:creationId xmlns:a16="http://schemas.microsoft.com/office/drawing/2014/main" id="{239FF7AF-27D4-4186-A939-DE7416572999}"/>
              </a:ext>
            </a:extLst>
          </p:cNvPr>
          <p:cNvSpPr/>
          <p:nvPr/>
        </p:nvSpPr>
        <p:spPr>
          <a:xfrm>
            <a:off x="7383887" y="3885555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C0E4B08E-DABB-4E8C-8154-1F99445FA9C5}"/>
              </a:ext>
            </a:extLst>
          </p:cNvPr>
          <p:cNvSpPr/>
          <p:nvPr/>
        </p:nvSpPr>
        <p:spPr>
          <a:xfrm>
            <a:off x="8116795" y="648934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5A8D055E-0621-4B1F-B363-D3627338C30C}"/>
              </a:ext>
            </a:extLst>
          </p:cNvPr>
          <p:cNvSpPr/>
          <p:nvPr/>
        </p:nvSpPr>
        <p:spPr>
          <a:xfrm>
            <a:off x="6041585" y="575047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30">
            <a:extLst>
              <a:ext uri="{FF2B5EF4-FFF2-40B4-BE49-F238E27FC236}">
                <a16:creationId xmlns:a16="http://schemas.microsoft.com/office/drawing/2014/main" id="{BE111F00-990E-4046-8455-614DD1E90418}"/>
              </a:ext>
            </a:extLst>
          </p:cNvPr>
          <p:cNvSpPr/>
          <p:nvPr/>
        </p:nvSpPr>
        <p:spPr>
          <a:xfrm>
            <a:off x="6735645" y="504918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31">
            <a:extLst>
              <a:ext uri="{FF2B5EF4-FFF2-40B4-BE49-F238E27FC236}">
                <a16:creationId xmlns:a16="http://schemas.microsoft.com/office/drawing/2014/main" id="{5656A55E-2DB4-4109-9715-0DA42A20FE16}"/>
              </a:ext>
            </a:extLst>
          </p:cNvPr>
          <p:cNvSpPr/>
          <p:nvPr/>
        </p:nvSpPr>
        <p:spPr>
          <a:xfrm>
            <a:off x="8116795" y="504782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id="{54554D0F-E0F4-4449-8FE0-B9A0E2899887}"/>
              </a:ext>
            </a:extLst>
          </p:cNvPr>
          <p:cNvSpPr/>
          <p:nvPr/>
        </p:nvSpPr>
        <p:spPr>
          <a:xfrm>
            <a:off x="8895885" y="575047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F36E5948-80AD-4414-8A68-2CAA30ADC360}"/>
              </a:ext>
            </a:extLst>
          </p:cNvPr>
          <p:cNvSpPr/>
          <p:nvPr/>
        </p:nvSpPr>
        <p:spPr>
          <a:xfrm>
            <a:off x="7441223" y="575047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02B680-83E2-4241-98E6-CCE50A0AD9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71710" y="4685147"/>
            <a:ext cx="523875" cy="781050"/>
          </a:xfrm>
          <a:prstGeom prst="rect">
            <a:avLst/>
          </a:prstGeom>
        </p:spPr>
      </p:pic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C3E7FA1-628F-40B6-82FF-65FB012B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3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65F37E1-1C9E-49D7-B87A-E672ED30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038" y="188640"/>
            <a:ext cx="8216662" cy="962278"/>
          </a:xfrm>
        </p:spPr>
        <p:txBody>
          <a:bodyPr>
            <a:noAutofit/>
          </a:bodyPr>
          <a:lstStyle/>
          <a:p>
            <a:r>
              <a:rPr lang="en-US" altLang="zh-TW" dirty="0"/>
              <a:t>Intermediate Results of Dijkstra’s Algorithm (Cont’d)</a:t>
            </a:r>
            <a:endParaRPr lang="zh-CN" altLang="en-US" dirty="0"/>
          </a:p>
        </p:txBody>
      </p:sp>
      <p:graphicFrame>
        <p:nvGraphicFramePr>
          <p:cNvPr id="4" name="Object 5124">
            <a:extLst>
              <a:ext uri="{FF2B5EF4-FFF2-40B4-BE49-F238E27FC236}">
                <a16:creationId xmlns:a16="http://schemas.microsoft.com/office/drawing/2014/main" id="{F6C463AE-1EA8-4267-9519-6BBCE6B0097F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27575" y="1493785"/>
          <a:ext cx="8001000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Document" r:id="rId3" imgW="5629656" imgH="1810512" progId="Word.Document.8">
                  <p:embed/>
                </p:oleObj>
              </mc:Choice>
              <mc:Fallback>
                <p:oleObj name="Document" r:id="rId3" imgW="5629656" imgH="1810512" progId="Word.Document.8">
                  <p:embed/>
                  <p:pic>
                    <p:nvPicPr>
                      <p:cNvPr id="4" name="Object 5124">
                        <a:extLst>
                          <a:ext uri="{FF2B5EF4-FFF2-40B4-BE49-F238E27FC236}">
                            <a16:creationId xmlns:a16="http://schemas.microsoft.com/office/drawing/2014/main" id="{F6C463AE-1EA8-4267-9519-6BBCE6B009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575" y="1493785"/>
                        <a:ext cx="8001000" cy="257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6">
            <a:extLst>
              <a:ext uri="{FF2B5EF4-FFF2-40B4-BE49-F238E27FC236}">
                <a16:creationId xmlns:a16="http://schemas.microsoft.com/office/drawing/2014/main" id="{84198C20-BC72-431E-B00A-67457442D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5" y="2227210"/>
            <a:ext cx="26654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r>
              <a:rPr lang="en-US" altLang="zh-TW" b="0" dirty="0">
                <a:latin typeface="Comic Sans MS" panose="030F0702030302020204" pitchFamily="66" charset="0"/>
              </a:rPr>
              <a:t>After v</a:t>
            </a:r>
            <a:r>
              <a:rPr lang="en-US" altLang="zh-TW" b="0" baseline="-25000" dirty="0">
                <a:latin typeface="Comic Sans MS" panose="030F0702030302020204" pitchFamily="66" charset="0"/>
              </a:rPr>
              <a:t>6</a:t>
            </a:r>
            <a:r>
              <a:rPr lang="en-US" altLang="zh-TW" b="0" dirty="0">
                <a:latin typeface="Comic Sans MS" panose="030F0702030302020204" pitchFamily="66" charset="0"/>
              </a:rPr>
              <a:t> is declared known</a:t>
            </a:r>
            <a:endParaRPr lang="zh-TW" altLang="en-US" b="0" dirty="0">
              <a:latin typeface="Comic Sans MS" panose="030F0702030302020204" pitchFamily="66" charset="0"/>
            </a:endParaRPr>
          </a:p>
        </p:txBody>
      </p:sp>
      <p:pic>
        <p:nvPicPr>
          <p:cNvPr id="6" name="Picture 36">
            <a:extLst>
              <a:ext uri="{FF2B5EF4-FFF2-40B4-BE49-F238E27FC236}">
                <a16:creationId xmlns:a16="http://schemas.microsoft.com/office/drawing/2014/main" id="{B894F748-880D-466A-A685-B73DB354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80" y="4066031"/>
            <a:ext cx="4666346" cy="231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向右箭號 4">
            <a:extLst>
              <a:ext uri="{FF2B5EF4-FFF2-40B4-BE49-F238E27FC236}">
                <a16:creationId xmlns:a16="http://schemas.microsoft.com/office/drawing/2014/main" id="{6636F040-4FC2-4894-8545-E84292972ED8}"/>
              </a:ext>
            </a:extLst>
          </p:cNvPr>
          <p:cNvSpPr/>
          <p:nvPr/>
        </p:nvSpPr>
        <p:spPr>
          <a:xfrm>
            <a:off x="4953000" y="4239090"/>
            <a:ext cx="252412" cy="215900"/>
          </a:xfrm>
          <a:prstGeom prst="rightArrow">
            <a:avLst/>
          </a:prstGeom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78A3C-6D81-46ED-85AC-F09900F2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04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>
            <a:extLst>
              <a:ext uri="{FF2B5EF4-FFF2-40B4-BE49-F238E27FC236}">
                <a16:creationId xmlns:a16="http://schemas.microsoft.com/office/drawing/2014/main" id="{2105F611-EA51-438C-B3A6-BCB6CE95F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Initialization</a:t>
            </a:r>
          </a:p>
        </p:txBody>
      </p:sp>
      <p:sp>
        <p:nvSpPr>
          <p:cNvPr id="785411" name="Rectangle 3">
            <a:extLst>
              <a:ext uri="{FF2B5EF4-FFF2-40B4-BE49-F238E27FC236}">
                <a16:creationId xmlns:a16="http://schemas.microsoft.com/office/drawing/2014/main" id="{6E419519-8FAD-4377-B819-72531533E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Monotype Corsiva" panose="03010101010201010101" pitchFamily="66" charset="0"/>
                <a:ea typeface="宋体" panose="02010600030101010101" pitchFamily="2" charset="-122"/>
              </a:rPr>
              <a:t>Alg.: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INITIALIZE-SINGLE-SOURCE(V, s)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for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each v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V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    do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d[v] ←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p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[v] ← 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d[s] ← 0</a:t>
            </a:r>
          </a:p>
          <a:p>
            <a:pPr marL="533400" indent="-533400">
              <a:lnSpc>
                <a:spcPct val="120000"/>
              </a:lnSpc>
              <a:buNone/>
            </a:pP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533400" indent="-533400"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All the shortest-paths algorithms start with INITIALIZE-SINGLE-SOURCE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5C88F-F1EB-4E1A-BC3E-070E426A2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A7465EC-5570-42E6-AAF4-604878C9D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4525963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Relaxing </a:t>
            </a:r>
            <a:r>
              <a:rPr lang="en-US" altLang="zh-CN" dirty="0">
                <a:ea typeface="宋体" panose="02010600030101010101" pitchFamily="2" charset="-122"/>
              </a:rPr>
              <a:t>an edge (u, v) = testing whether we can improve the shortest path to v found so far by going through u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If d[v] &gt; d[u] + w(u, v) 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    we can improve the shortest path to v 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>
                <a:ea typeface="宋体" panose="02010600030101010101" pitchFamily="2" charset="-122"/>
              </a:rPr>
              <a:t> d[v]=d[u]+w(</a:t>
            </a:r>
            <a:r>
              <a:rPr lang="en-US" altLang="zh-CN" dirty="0" err="1">
                <a:ea typeface="宋体" panose="02010600030101010101" pitchFamily="2" charset="-122"/>
              </a:rPr>
              <a:t>u,v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dirty="0">
                <a:ea typeface="宋体" panose="02010600030101010101" pitchFamily="2" charset="-122"/>
              </a:rPr>
              <a:t>	   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[v] ← u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F5D95E-2198-41B8-8D2F-D9D76744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3071250-92CA-403E-AB1C-6BEA7F20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Relaxation Step</a:t>
            </a:r>
            <a:endParaRPr 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C6F767-EC9B-48D1-9E87-E992C6976F35}"/>
              </a:ext>
            </a:extLst>
          </p:cNvPr>
          <p:cNvGrpSpPr/>
          <p:nvPr/>
        </p:nvGrpSpPr>
        <p:grpSpPr>
          <a:xfrm>
            <a:off x="1111251" y="5141152"/>
            <a:ext cx="2792412" cy="1563688"/>
            <a:chOff x="1111251" y="4810126"/>
            <a:chExt cx="2792412" cy="1563688"/>
          </a:xfrm>
        </p:grpSpPr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BE35D836-5E11-4439-9A85-5CE5EA55A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251" y="5626101"/>
              <a:ext cx="1743075" cy="747713"/>
              <a:chOff x="717" y="2115"/>
              <a:chExt cx="1098" cy="471"/>
            </a:xfrm>
          </p:grpSpPr>
          <p:sp>
            <p:nvSpPr>
              <p:cNvPr id="9" name="Oval 12">
                <a:extLst>
                  <a:ext uri="{FF2B5EF4-FFF2-40B4-BE49-F238E27FC236}">
                    <a16:creationId xmlns:a16="http://schemas.microsoft.com/office/drawing/2014/main" id="{F0BE07C3-327A-46C3-AA20-EBEB5E9EE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321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0" name="Oval 13">
                <a:extLst>
                  <a:ext uri="{FF2B5EF4-FFF2-40B4-BE49-F238E27FC236}">
                    <a16:creationId xmlns:a16="http://schemas.microsoft.com/office/drawing/2014/main" id="{7EBE476B-53F3-4B62-8B01-8D9BAD23A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321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>
                    <a:latin typeface="Arial" panose="020B0604020202020204" pitchFamily="34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11" name="Line 14">
                <a:extLst>
                  <a:ext uri="{FF2B5EF4-FFF2-40B4-BE49-F238E27FC236}">
                    <a16:creationId xmlns:a16="http://schemas.microsoft.com/office/drawing/2014/main" id="{EC0967BE-3E3C-4092-A001-6AA6B2049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1" y="2446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C4194C26-40AF-4FBF-9A83-2CF82BAAE9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4" y="224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9A886909-E370-40D2-9A81-1CEF7030D8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" y="211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14" name="Text Box 17">
                <a:extLst>
                  <a:ext uri="{FF2B5EF4-FFF2-40B4-BE49-F238E27FC236}">
                    <a16:creationId xmlns:a16="http://schemas.microsoft.com/office/drawing/2014/main" id="{5F067DE2-354E-406A-A17E-53FFFC5281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4" y="211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v</a:t>
                </a:r>
              </a:p>
            </p:txBody>
          </p:sp>
        </p:grpSp>
        <p:sp>
          <p:nvSpPr>
            <p:cNvPr id="7" name="AutoShape 18">
              <a:extLst>
                <a:ext uri="{FF2B5EF4-FFF2-40B4-BE49-F238E27FC236}">
                  <a16:creationId xmlns:a16="http://schemas.microsoft.com/office/drawing/2014/main" id="{3AF05659-D55A-46A1-A3F0-F472352AD0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78757" y="5168107"/>
              <a:ext cx="979488" cy="26352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" name="Text Box 19">
              <a:extLst>
                <a:ext uri="{FF2B5EF4-FFF2-40B4-BE49-F238E27FC236}">
                  <a16:creationId xmlns:a16="http://schemas.microsoft.com/office/drawing/2014/main" id="{BC5BE94C-AD61-412D-89D0-9907BBA60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413" y="5113338"/>
              <a:ext cx="1746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RELAX(u, v, w)</a:t>
              </a:r>
            </a:p>
          </p:txBody>
        </p:sp>
      </p:grpSp>
      <p:grpSp>
        <p:nvGrpSpPr>
          <p:cNvPr id="15" name="Group 20">
            <a:extLst>
              <a:ext uri="{FF2B5EF4-FFF2-40B4-BE49-F238E27FC236}">
                <a16:creationId xmlns:a16="http://schemas.microsoft.com/office/drawing/2014/main" id="{1E7CB01D-F1BA-4275-BBBB-4FEC1C326DFC}"/>
              </a:ext>
            </a:extLst>
          </p:cNvPr>
          <p:cNvGrpSpPr>
            <a:grpSpLocks/>
          </p:cNvGrpSpPr>
          <p:nvPr/>
        </p:nvGrpSpPr>
        <p:grpSpPr bwMode="auto">
          <a:xfrm>
            <a:off x="4214814" y="4450589"/>
            <a:ext cx="1743075" cy="747712"/>
            <a:chOff x="717" y="2115"/>
            <a:chExt cx="1098" cy="471"/>
          </a:xfrm>
        </p:grpSpPr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C1BD1AE5-4644-4223-BA69-3F8D8084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97ABBE1B-A567-46A5-A1A8-13FEA2538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AD7DFDD2-F414-4A3D-A491-8E5A800BE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9" name="Text Box 24">
              <a:extLst>
                <a:ext uri="{FF2B5EF4-FFF2-40B4-BE49-F238E27FC236}">
                  <a16:creationId xmlns:a16="http://schemas.microsoft.com/office/drawing/2014/main" id="{46F304EA-94D5-4E05-838C-093C587A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0" name="Text Box 25">
              <a:extLst>
                <a:ext uri="{FF2B5EF4-FFF2-40B4-BE49-F238E27FC236}">
                  <a16:creationId xmlns:a16="http://schemas.microsoft.com/office/drawing/2014/main" id="{030FD0C6-59F8-4A49-95F2-3632B4D74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21" name="Text Box 26">
              <a:extLst>
                <a:ext uri="{FF2B5EF4-FFF2-40B4-BE49-F238E27FC236}">
                  <a16:creationId xmlns:a16="http://schemas.microsoft.com/office/drawing/2014/main" id="{DE5603C7-440F-47D0-B23F-21C5AB6AD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v</a:t>
              </a:r>
            </a:p>
          </p:txBody>
        </p:sp>
      </p:grpSp>
      <p:sp>
        <p:nvSpPr>
          <p:cNvPr id="22" name="Rectangle 36">
            <a:extLst>
              <a:ext uri="{FF2B5EF4-FFF2-40B4-BE49-F238E27FC236}">
                <a16:creationId xmlns:a16="http://schemas.microsoft.com/office/drawing/2014/main" id="{DD5C1095-3D1B-433D-BD34-65051DA28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3" y="3408093"/>
            <a:ext cx="3390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300" dirty="0">
                <a:latin typeface="Comic Sans MS" panose="030F0702030302020204" pitchFamily="66" charset="0"/>
                <a:ea typeface="宋体" panose="02010600030101010101" pitchFamily="2" charset="-122"/>
              </a:rPr>
              <a:t>After relaxation:</a:t>
            </a:r>
          </a:p>
          <a:p>
            <a:pPr lvl="1"/>
            <a:r>
              <a:rPr lang="en-US" altLang="zh-CN" sz="2300" dirty="0">
                <a:latin typeface="Comic Sans MS" panose="030F0702030302020204" pitchFamily="66" charset="0"/>
                <a:ea typeface="宋体" panose="02010600030101010101" pitchFamily="2" charset="-122"/>
              </a:rPr>
              <a:t>d[v] = d[u] + w(u, v)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94FD5FB-B017-48E6-AD33-3B5929F4B7C0}"/>
              </a:ext>
            </a:extLst>
          </p:cNvPr>
          <p:cNvGrpSpPr/>
          <p:nvPr/>
        </p:nvGrpSpPr>
        <p:grpSpPr>
          <a:xfrm>
            <a:off x="639764" y="4118802"/>
            <a:ext cx="2214562" cy="1069974"/>
            <a:chOff x="639764" y="3787776"/>
            <a:chExt cx="2214562" cy="1069974"/>
          </a:xfrm>
        </p:grpSpPr>
        <p:grpSp>
          <p:nvGrpSpPr>
            <p:cNvPr id="24" name="Group 4">
              <a:extLst>
                <a:ext uri="{FF2B5EF4-FFF2-40B4-BE49-F238E27FC236}">
                  <a16:creationId xmlns:a16="http://schemas.microsoft.com/office/drawing/2014/main" id="{B705C7B8-997F-4B05-8DAD-3A045E45C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1251" y="4110038"/>
              <a:ext cx="1743075" cy="747712"/>
              <a:chOff x="717" y="2115"/>
              <a:chExt cx="1098" cy="471"/>
            </a:xfrm>
          </p:grpSpPr>
          <p:sp>
            <p:nvSpPr>
              <p:cNvPr id="29" name="Oval 5">
                <a:extLst>
                  <a:ext uri="{FF2B5EF4-FFF2-40B4-BE49-F238E27FC236}">
                    <a16:creationId xmlns:a16="http://schemas.microsoft.com/office/drawing/2014/main" id="{F11AB1B4-5E3B-4FA2-A6FF-89AB65808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321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0" name="Oval 6">
                <a:extLst>
                  <a:ext uri="{FF2B5EF4-FFF2-40B4-BE49-F238E27FC236}">
                    <a16:creationId xmlns:a16="http://schemas.microsoft.com/office/drawing/2014/main" id="{9C593613-8B17-4835-8239-BEBE3B7B3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321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4149486D-14C4-444D-BE65-A48947242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1" y="2446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704EBA05-C66F-434A-9950-F635B238A2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4" y="224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E5E01251-51F3-4004-A69D-C14D83A76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" y="211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34" name="Text Box 10">
                <a:extLst>
                  <a:ext uri="{FF2B5EF4-FFF2-40B4-BE49-F238E27FC236}">
                    <a16:creationId xmlns:a16="http://schemas.microsoft.com/office/drawing/2014/main" id="{D43EF627-A5DE-478D-820F-31D87B3398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4" y="211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v</a:t>
                </a:r>
              </a:p>
            </p:txBody>
          </p:sp>
        </p:grpSp>
        <p:grpSp>
          <p:nvGrpSpPr>
            <p:cNvPr id="25" name="Group 37">
              <a:extLst>
                <a:ext uri="{FF2B5EF4-FFF2-40B4-BE49-F238E27FC236}">
                  <a16:creationId xmlns:a16="http://schemas.microsoft.com/office/drawing/2014/main" id="{C5E053EA-0925-41AB-B012-880E5F05A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9764" y="3787776"/>
              <a:ext cx="1908175" cy="684213"/>
              <a:chOff x="163" y="2242"/>
              <a:chExt cx="1202" cy="431"/>
            </a:xfrm>
          </p:grpSpPr>
          <p:sp>
            <p:nvSpPr>
              <p:cNvPr id="26" name="Oval 38">
                <a:extLst>
                  <a:ext uri="{FF2B5EF4-FFF2-40B4-BE49-F238E27FC236}">
                    <a16:creationId xmlns:a16="http://schemas.microsoft.com/office/drawing/2014/main" id="{CB603FFF-AE90-41DF-87AA-D4150D1E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" y="2242"/>
                <a:ext cx="238" cy="22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62BCF48B-99A3-4253-B4E7-0DFA4832C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" y="2442"/>
                <a:ext cx="163" cy="231"/>
              </a:xfrm>
              <a:custGeom>
                <a:avLst/>
                <a:gdLst>
                  <a:gd name="T0" fmla="*/ 0 w 163"/>
                  <a:gd name="T1" fmla="*/ 0 h 231"/>
                  <a:gd name="T2" fmla="*/ 57 w 163"/>
                  <a:gd name="T3" fmla="*/ 25 h 231"/>
                  <a:gd name="T4" fmla="*/ 69 w 163"/>
                  <a:gd name="T5" fmla="*/ 81 h 231"/>
                  <a:gd name="T6" fmla="*/ 113 w 163"/>
                  <a:gd name="T7" fmla="*/ 131 h 231"/>
                  <a:gd name="T8" fmla="*/ 151 w 163"/>
                  <a:gd name="T9" fmla="*/ 200 h 231"/>
                  <a:gd name="T10" fmla="*/ 163 w 163"/>
                  <a:gd name="T11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231">
                    <a:moveTo>
                      <a:pt x="0" y="0"/>
                    </a:moveTo>
                    <a:cubicBezTo>
                      <a:pt x="19" y="12"/>
                      <a:pt x="36" y="18"/>
                      <a:pt x="57" y="25"/>
                    </a:cubicBezTo>
                    <a:cubicBezTo>
                      <a:pt x="72" y="48"/>
                      <a:pt x="79" y="55"/>
                      <a:pt x="69" y="81"/>
                    </a:cubicBezTo>
                    <a:cubicBezTo>
                      <a:pt x="77" y="116"/>
                      <a:pt x="80" y="121"/>
                      <a:pt x="113" y="131"/>
                    </a:cubicBezTo>
                    <a:cubicBezTo>
                      <a:pt x="145" y="153"/>
                      <a:pt x="130" y="169"/>
                      <a:pt x="151" y="200"/>
                    </a:cubicBezTo>
                    <a:cubicBezTo>
                      <a:pt x="158" y="223"/>
                      <a:pt x="154" y="213"/>
                      <a:pt x="163" y="23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A50A1F50-D8AD-470F-A3AA-8715E9D61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2413"/>
                <a:ext cx="1011" cy="242"/>
              </a:xfrm>
              <a:custGeom>
                <a:avLst/>
                <a:gdLst>
                  <a:gd name="T0" fmla="*/ 28 w 1011"/>
                  <a:gd name="T1" fmla="*/ 10 h 242"/>
                  <a:gd name="T2" fmla="*/ 72 w 1011"/>
                  <a:gd name="T3" fmla="*/ 29 h 242"/>
                  <a:gd name="T4" fmla="*/ 109 w 1011"/>
                  <a:gd name="T5" fmla="*/ 41 h 242"/>
                  <a:gd name="T6" fmla="*/ 166 w 1011"/>
                  <a:gd name="T7" fmla="*/ 22 h 242"/>
                  <a:gd name="T8" fmla="*/ 291 w 1011"/>
                  <a:gd name="T9" fmla="*/ 41 h 242"/>
                  <a:gd name="T10" fmla="*/ 441 w 1011"/>
                  <a:gd name="T11" fmla="*/ 85 h 242"/>
                  <a:gd name="T12" fmla="*/ 610 w 1011"/>
                  <a:gd name="T13" fmla="*/ 98 h 242"/>
                  <a:gd name="T14" fmla="*/ 673 w 1011"/>
                  <a:gd name="T15" fmla="*/ 116 h 242"/>
                  <a:gd name="T16" fmla="*/ 823 w 1011"/>
                  <a:gd name="T17" fmla="*/ 166 h 242"/>
                  <a:gd name="T18" fmla="*/ 955 w 1011"/>
                  <a:gd name="T19" fmla="*/ 210 h 242"/>
                  <a:gd name="T20" fmla="*/ 992 w 1011"/>
                  <a:gd name="T21" fmla="*/ 235 h 242"/>
                  <a:gd name="T22" fmla="*/ 1011 w 1011"/>
                  <a:gd name="T23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11" h="242">
                    <a:moveTo>
                      <a:pt x="28" y="10"/>
                    </a:moveTo>
                    <a:cubicBezTo>
                      <a:pt x="85" y="28"/>
                      <a:pt x="0" y="0"/>
                      <a:pt x="72" y="29"/>
                    </a:cubicBezTo>
                    <a:cubicBezTo>
                      <a:pt x="84" y="34"/>
                      <a:pt x="109" y="41"/>
                      <a:pt x="109" y="41"/>
                    </a:cubicBezTo>
                    <a:cubicBezTo>
                      <a:pt x="153" y="27"/>
                      <a:pt x="135" y="34"/>
                      <a:pt x="166" y="22"/>
                    </a:cubicBezTo>
                    <a:cubicBezTo>
                      <a:pt x="215" y="26"/>
                      <a:pt x="247" y="27"/>
                      <a:pt x="291" y="41"/>
                    </a:cubicBezTo>
                    <a:cubicBezTo>
                      <a:pt x="343" y="76"/>
                      <a:pt x="375" y="79"/>
                      <a:pt x="441" y="85"/>
                    </a:cubicBezTo>
                    <a:cubicBezTo>
                      <a:pt x="501" y="77"/>
                      <a:pt x="552" y="84"/>
                      <a:pt x="610" y="98"/>
                    </a:cubicBezTo>
                    <a:cubicBezTo>
                      <a:pt x="631" y="103"/>
                      <a:pt x="673" y="116"/>
                      <a:pt x="673" y="116"/>
                    </a:cubicBezTo>
                    <a:cubicBezTo>
                      <a:pt x="714" y="157"/>
                      <a:pt x="768" y="162"/>
                      <a:pt x="823" y="166"/>
                    </a:cubicBezTo>
                    <a:cubicBezTo>
                      <a:pt x="873" y="175"/>
                      <a:pt x="909" y="195"/>
                      <a:pt x="955" y="210"/>
                    </a:cubicBezTo>
                    <a:cubicBezTo>
                      <a:pt x="964" y="217"/>
                      <a:pt x="982" y="230"/>
                      <a:pt x="992" y="235"/>
                    </a:cubicBezTo>
                    <a:cubicBezTo>
                      <a:pt x="998" y="238"/>
                      <a:pt x="1011" y="242"/>
                      <a:pt x="1011" y="24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  <p:grpSp>
        <p:nvGrpSpPr>
          <p:cNvPr id="35" name="Group 41">
            <a:extLst>
              <a:ext uri="{FF2B5EF4-FFF2-40B4-BE49-F238E27FC236}">
                <a16:creationId xmlns:a16="http://schemas.microsoft.com/office/drawing/2014/main" id="{9F8FFAFE-C0C5-4345-A520-90785882B3B3}"/>
              </a:ext>
            </a:extLst>
          </p:cNvPr>
          <p:cNvGrpSpPr>
            <a:grpSpLocks/>
          </p:cNvGrpSpPr>
          <p:nvPr/>
        </p:nvGrpSpPr>
        <p:grpSpPr bwMode="auto">
          <a:xfrm>
            <a:off x="3732214" y="4118802"/>
            <a:ext cx="1908175" cy="684213"/>
            <a:chOff x="163" y="2242"/>
            <a:chExt cx="1202" cy="431"/>
          </a:xfrm>
        </p:grpSpPr>
        <p:sp>
          <p:nvSpPr>
            <p:cNvPr id="36" name="Oval 42">
              <a:extLst>
                <a:ext uri="{FF2B5EF4-FFF2-40B4-BE49-F238E27FC236}">
                  <a16:creationId xmlns:a16="http://schemas.microsoft.com/office/drawing/2014/main" id="{F951B38A-56F7-43D5-A296-6B0ADBEB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37" name="Freeform 43">
              <a:extLst>
                <a:ext uri="{FF2B5EF4-FFF2-40B4-BE49-F238E27FC236}">
                  <a16:creationId xmlns:a16="http://schemas.microsoft.com/office/drawing/2014/main" id="{5CCDC6F9-8849-4B51-8060-9FCBD5A88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>
                <a:gd name="T0" fmla="*/ 0 w 163"/>
                <a:gd name="T1" fmla="*/ 0 h 231"/>
                <a:gd name="T2" fmla="*/ 57 w 163"/>
                <a:gd name="T3" fmla="*/ 25 h 231"/>
                <a:gd name="T4" fmla="*/ 69 w 163"/>
                <a:gd name="T5" fmla="*/ 81 h 231"/>
                <a:gd name="T6" fmla="*/ 113 w 163"/>
                <a:gd name="T7" fmla="*/ 131 h 231"/>
                <a:gd name="T8" fmla="*/ 151 w 163"/>
                <a:gd name="T9" fmla="*/ 200 h 231"/>
                <a:gd name="T10" fmla="*/ 163 w 163"/>
                <a:gd name="T11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38" name="Freeform 44">
              <a:extLst>
                <a:ext uri="{FF2B5EF4-FFF2-40B4-BE49-F238E27FC236}">
                  <a16:creationId xmlns:a16="http://schemas.microsoft.com/office/drawing/2014/main" id="{CD4D878F-4163-4D89-B053-DD2D20DF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>
                <a:gd name="T0" fmla="*/ 28 w 1011"/>
                <a:gd name="T1" fmla="*/ 10 h 242"/>
                <a:gd name="T2" fmla="*/ 72 w 1011"/>
                <a:gd name="T3" fmla="*/ 29 h 242"/>
                <a:gd name="T4" fmla="*/ 109 w 1011"/>
                <a:gd name="T5" fmla="*/ 41 h 242"/>
                <a:gd name="T6" fmla="*/ 166 w 1011"/>
                <a:gd name="T7" fmla="*/ 22 h 242"/>
                <a:gd name="T8" fmla="*/ 291 w 1011"/>
                <a:gd name="T9" fmla="*/ 41 h 242"/>
                <a:gd name="T10" fmla="*/ 441 w 1011"/>
                <a:gd name="T11" fmla="*/ 85 h 242"/>
                <a:gd name="T12" fmla="*/ 610 w 1011"/>
                <a:gd name="T13" fmla="*/ 98 h 242"/>
                <a:gd name="T14" fmla="*/ 673 w 1011"/>
                <a:gd name="T15" fmla="*/ 116 h 242"/>
                <a:gd name="T16" fmla="*/ 823 w 1011"/>
                <a:gd name="T17" fmla="*/ 166 h 242"/>
                <a:gd name="T18" fmla="*/ 955 w 1011"/>
                <a:gd name="T19" fmla="*/ 210 h 242"/>
                <a:gd name="T20" fmla="*/ 992 w 1011"/>
                <a:gd name="T21" fmla="*/ 235 h 242"/>
                <a:gd name="T22" fmla="*/ 1011 w 1011"/>
                <a:gd name="T23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1F38511-2CA1-4434-B9B5-90E2D1E365BB}"/>
              </a:ext>
            </a:extLst>
          </p:cNvPr>
          <p:cNvGrpSpPr/>
          <p:nvPr/>
        </p:nvGrpSpPr>
        <p:grpSpPr>
          <a:xfrm>
            <a:off x="4214814" y="5150677"/>
            <a:ext cx="3206749" cy="1563688"/>
            <a:chOff x="4214814" y="4819651"/>
            <a:chExt cx="3206749" cy="1563688"/>
          </a:xfrm>
        </p:grpSpPr>
        <p:grpSp>
          <p:nvGrpSpPr>
            <p:cNvPr id="40" name="Group 27">
              <a:extLst>
                <a:ext uri="{FF2B5EF4-FFF2-40B4-BE49-F238E27FC236}">
                  <a16:creationId xmlns:a16="http://schemas.microsoft.com/office/drawing/2014/main" id="{3735F4B4-31BD-44A9-9010-CAE9D692F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4814" y="5635626"/>
              <a:ext cx="1743075" cy="747713"/>
              <a:chOff x="717" y="2115"/>
              <a:chExt cx="1098" cy="471"/>
            </a:xfrm>
          </p:grpSpPr>
          <p:sp>
            <p:nvSpPr>
              <p:cNvPr id="44" name="Oval 28">
                <a:extLst>
                  <a:ext uri="{FF2B5EF4-FFF2-40B4-BE49-F238E27FC236}">
                    <a16:creationId xmlns:a16="http://schemas.microsoft.com/office/drawing/2014/main" id="{ED61D134-CDEB-4104-87E8-3F63A761C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" y="2321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45" name="Oval 29">
                <a:extLst>
                  <a:ext uri="{FF2B5EF4-FFF2-40B4-BE49-F238E27FC236}">
                    <a16:creationId xmlns:a16="http://schemas.microsoft.com/office/drawing/2014/main" id="{67D0D3D9-1A53-4CCC-8168-579CEB2DA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" y="2321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46" name="Line 30">
                <a:extLst>
                  <a:ext uri="{FF2B5EF4-FFF2-40B4-BE49-F238E27FC236}">
                    <a16:creationId xmlns:a16="http://schemas.microsoft.com/office/drawing/2014/main" id="{B862E869-4D39-48BE-9037-51D536033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1" y="2446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47" name="Text Box 31">
                <a:extLst>
                  <a:ext uri="{FF2B5EF4-FFF2-40B4-BE49-F238E27FC236}">
                    <a16:creationId xmlns:a16="http://schemas.microsoft.com/office/drawing/2014/main" id="{33F7519E-30DA-423D-AC11-F55A26B679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4" y="224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8" name="Text Box 32">
                <a:extLst>
                  <a:ext uri="{FF2B5EF4-FFF2-40B4-BE49-F238E27FC236}">
                    <a16:creationId xmlns:a16="http://schemas.microsoft.com/office/drawing/2014/main" id="{B5984592-CDD6-48CE-88D0-AD98133867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" y="211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u</a:t>
                </a:r>
              </a:p>
            </p:txBody>
          </p:sp>
          <p:sp>
            <p:nvSpPr>
              <p:cNvPr id="49" name="Text Box 33">
                <a:extLst>
                  <a:ext uri="{FF2B5EF4-FFF2-40B4-BE49-F238E27FC236}">
                    <a16:creationId xmlns:a16="http://schemas.microsoft.com/office/drawing/2014/main" id="{5E2FD586-6061-48AD-BC95-A93F1E4F9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4" y="2115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Arial" panose="020B0604020202020204" pitchFamily="34" charset="0"/>
                    <a:ea typeface="宋体" panose="02010600030101010101" pitchFamily="2" charset="-122"/>
                  </a:rPr>
                  <a:t>v</a:t>
                </a:r>
              </a:p>
            </p:txBody>
          </p:sp>
        </p:grpSp>
        <p:sp>
          <p:nvSpPr>
            <p:cNvPr id="41" name="AutoShape 34">
              <a:extLst>
                <a:ext uri="{FF2B5EF4-FFF2-40B4-BE49-F238E27FC236}">
                  <a16:creationId xmlns:a16="http://schemas.microsoft.com/office/drawing/2014/main" id="{9FF7A9FE-E5DA-447C-988C-AC569DF414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582319" y="5177632"/>
              <a:ext cx="979488" cy="26352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42" name="Text Box 35">
              <a:extLst>
                <a:ext uri="{FF2B5EF4-FFF2-40B4-BE49-F238E27FC236}">
                  <a16:creationId xmlns:a16="http://schemas.microsoft.com/office/drawing/2014/main" id="{FA8F51FF-B234-46C5-A7EE-B9CF24D65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0975" y="5122863"/>
              <a:ext cx="1746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RELAX(u, v, w)</a:t>
              </a:r>
            </a:p>
          </p:txBody>
        </p:sp>
        <p:sp>
          <p:nvSpPr>
            <p:cNvPr id="43" name="Text Box 45">
              <a:extLst>
                <a:ext uri="{FF2B5EF4-FFF2-40B4-BE49-F238E27FC236}">
                  <a16:creationId xmlns:a16="http://schemas.microsoft.com/office/drawing/2014/main" id="{046E9AA4-2905-4C7C-95B9-96173608F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613" y="5989638"/>
              <a:ext cx="1250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no change</a:t>
              </a:r>
            </a:p>
          </p:txBody>
        </p:sp>
      </p:grpSp>
      <p:sp>
        <p:nvSpPr>
          <p:cNvPr id="50" name="Rectangle 46">
            <a:extLst>
              <a:ext uri="{FF2B5EF4-FFF2-40B4-BE49-F238E27FC236}">
                <a16:creationId xmlns:a16="http://schemas.microsoft.com/office/drawing/2014/main" id="{7343AA2E-AD52-4C76-A0C1-FEFC61907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4" y="3396682"/>
            <a:ext cx="3671887" cy="8874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880BB89-6787-4417-8231-A4A1CDAC0159}"/>
              </a:ext>
            </a:extLst>
          </p:cNvPr>
          <p:cNvGrpSpPr/>
          <p:nvPr/>
        </p:nvGrpSpPr>
        <p:grpSpPr>
          <a:xfrm>
            <a:off x="188766" y="4436302"/>
            <a:ext cx="3391842" cy="1291218"/>
            <a:chOff x="188766" y="4105276"/>
            <a:chExt cx="3391842" cy="1291218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1CB7905-39D3-46DF-B2CD-B8876AD9AA66}"/>
                </a:ext>
              </a:extLst>
            </p:cNvPr>
            <p:cNvCxnSpPr/>
            <p:nvPr/>
          </p:nvCxnSpPr>
          <p:spPr>
            <a:xfrm flipV="1">
              <a:off x="587515" y="4734145"/>
              <a:ext cx="638037" cy="379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1825C013-9E43-4A28-95E0-69F268989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5265" y="4456114"/>
              <a:ext cx="330199" cy="179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7647996E-6436-489C-906E-28F4B99406BD}"/>
                </a:ext>
              </a:extLst>
            </p:cNvPr>
            <p:cNvSpPr/>
            <p:nvPr/>
          </p:nvSpPr>
          <p:spPr>
            <a:xfrm>
              <a:off x="188766" y="5027162"/>
              <a:ext cx="6832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d[u] 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2DBB510-DBBA-4045-8732-169F5E14B2D1}"/>
                </a:ext>
              </a:extLst>
            </p:cNvPr>
            <p:cNvSpPr/>
            <p:nvPr/>
          </p:nvSpPr>
          <p:spPr>
            <a:xfrm>
              <a:off x="2974352" y="4105276"/>
              <a:ext cx="606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d[v]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92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>
            <a:extLst>
              <a:ext uri="{FF2B5EF4-FFF2-40B4-BE49-F238E27FC236}">
                <a16:creationId xmlns:a16="http://schemas.microsoft.com/office/drawing/2014/main" id="{B0036088-6EE1-402A-A4CA-474A015F3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宋体" panose="02010600030101010101" pitchFamily="2" charset="-122"/>
              </a:rPr>
              <a:t>Dijkstra (G, w, s)</a:t>
            </a:r>
          </a:p>
        </p:txBody>
      </p:sp>
      <p:sp>
        <p:nvSpPr>
          <p:cNvPr id="806915" name="Rectangle 3">
            <a:extLst>
              <a:ext uri="{FF2B5EF4-FFF2-40B4-BE49-F238E27FC236}">
                <a16:creationId xmlns:a16="http://schemas.microsoft.com/office/drawing/2014/main" id="{1F70135B-0E78-4B55-A23E-E912AF479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813" y="1297970"/>
            <a:ext cx="8229600" cy="56864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INITIALIZE-SINGLE-SOURCE(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V, s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S ← 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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Q ← V[G]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while </a:t>
            </a:r>
            <a:r>
              <a:rPr lang="en-US" altLang="zh-CN" sz="2400" dirty="0">
                <a:ea typeface="宋体" panose="02010600030101010101" pitchFamily="2" charset="-122"/>
              </a:rPr>
              <a:t>Q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ea typeface="宋体" panose="02010600030101010101" pitchFamily="2" charset="-122"/>
              </a:rPr>
              <a:t>do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ea typeface="宋体" panose="02010600030101010101" pitchFamily="2" charset="-122"/>
              </a:rPr>
              <a:t> ← EXTRACT-MIN(Q)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     S ← S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ea typeface="宋体" panose="02010600030101010101" pitchFamily="2" charset="-122"/>
              </a:rPr>
              <a:t> {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u</a:t>
            </a:r>
            <a:r>
              <a:rPr lang="en-US" altLang="zh-CN" sz="2400" dirty="0">
                <a:ea typeface="宋体" panose="02010600030101010101" pitchFamily="2" charset="-122"/>
              </a:rPr>
              <a:t>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ea typeface="宋体" panose="02010600030101010101" pitchFamily="2" charset="-122"/>
              </a:rPr>
              <a:t>for </a:t>
            </a:r>
            <a:r>
              <a:rPr lang="en-US" altLang="zh-CN" sz="2400" dirty="0">
                <a:ea typeface="宋体" panose="02010600030101010101" pitchFamily="2" charset="-122"/>
              </a:rPr>
              <a:t>each vertex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v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Adj[u]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                </a:t>
            </a:r>
            <a:r>
              <a:rPr lang="en-US" altLang="zh-CN" sz="2400" b="1" dirty="0">
                <a:ea typeface="宋体" panose="02010600030101010101" pitchFamily="2" charset="-122"/>
              </a:rPr>
              <a:t>do </a:t>
            </a:r>
            <a:r>
              <a:rPr lang="en-US" altLang="zh-CN" sz="2400" dirty="0">
                <a:ea typeface="宋体" panose="02010600030101010101" pitchFamily="2" charset="-122"/>
              </a:rPr>
              <a:t>RELAX(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u, v, w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>
                <a:ea typeface="宋体" panose="02010600030101010101" pitchFamily="2" charset="-122"/>
              </a:rPr>
              <a:t>                 Update Q (DECREASE_KEY)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	</a:t>
            </a:r>
          </a:p>
          <a:p>
            <a:pPr marL="533400" indent="-533400">
              <a:lnSpc>
                <a:spcPct val="120000"/>
              </a:lnSpc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Running time: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O(</a:t>
            </a:r>
            <a:r>
              <a:rPr lang="en-US" altLang="zh-CN" sz="2400" dirty="0" err="1">
                <a:latin typeface="Comic Sans MS" panose="030F0702030302020204" pitchFamily="66" charset="0"/>
                <a:ea typeface="宋体" panose="02010600030101010101" pitchFamily="2" charset="-122"/>
              </a:rPr>
              <a:t>VlgV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 + </a:t>
            </a:r>
            <a:r>
              <a:rPr lang="en-US" altLang="zh-CN" sz="2400" dirty="0" err="1">
                <a:latin typeface="Comic Sans MS" panose="030F0702030302020204" pitchFamily="66" charset="0"/>
                <a:ea typeface="宋体" panose="02010600030101010101" pitchFamily="2" charset="-122"/>
              </a:rPr>
              <a:t>ElgV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) = O(</a:t>
            </a:r>
            <a:r>
              <a:rPr lang="en-US" altLang="zh-CN" sz="2400" dirty="0" err="1">
                <a:latin typeface="Comic Sans MS" panose="030F0702030302020204" pitchFamily="66" charset="0"/>
                <a:ea typeface="宋体" panose="02010600030101010101" pitchFamily="2" charset="-122"/>
              </a:rPr>
              <a:t>ElgV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806916" name="Text Box 4">
            <a:extLst>
              <a:ext uri="{FF2B5EF4-FFF2-40B4-BE49-F238E27FC236}">
                <a16:creationId xmlns:a16="http://schemas.microsoft.com/office/drawing/2014/main" id="{0563C93C-795F-4083-BDEB-3E038C809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2370" y="1358770"/>
            <a:ext cx="81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(V)</a:t>
            </a:r>
          </a:p>
        </p:txBody>
      </p:sp>
      <p:sp>
        <p:nvSpPr>
          <p:cNvPr id="806917" name="Line 5">
            <a:extLst>
              <a:ext uri="{FF2B5EF4-FFF2-40B4-BE49-F238E27FC236}">
                <a16:creationId xmlns:a16="http://schemas.microsoft.com/office/drawing/2014/main" id="{95B11921-4791-4942-B479-82547B6D55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5158" y="1574670"/>
            <a:ext cx="43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06918" name="Text Box 6">
            <a:extLst>
              <a:ext uri="{FF2B5EF4-FFF2-40B4-BE49-F238E27FC236}">
                <a16:creationId xmlns:a16="http://schemas.microsoft.com/office/drawing/2014/main" id="{B9F184A3-ACD8-48E3-88D1-28FAD2004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292260"/>
            <a:ext cx="3017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O(V) build min-heap</a:t>
            </a:r>
          </a:p>
        </p:txBody>
      </p:sp>
      <p:sp>
        <p:nvSpPr>
          <p:cNvPr id="806919" name="Line 7">
            <a:extLst>
              <a:ext uri="{FF2B5EF4-FFF2-40B4-BE49-F238E27FC236}">
                <a16:creationId xmlns:a16="http://schemas.microsoft.com/office/drawing/2014/main" id="{46E039C2-EA18-45D2-AF63-FC5F8586DD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3850" y="254467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06920" name="Text Box 8">
            <a:extLst>
              <a:ext uri="{FF2B5EF4-FFF2-40B4-BE49-F238E27FC236}">
                <a16:creationId xmlns:a16="http://schemas.microsoft.com/office/drawing/2014/main" id="{9105FE63-6FB7-46EB-8A58-506619BB1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1" y="2832320"/>
            <a:ext cx="317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Executed O(V) times</a:t>
            </a:r>
          </a:p>
        </p:txBody>
      </p:sp>
      <p:sp>
        <p:nvSpPr>
          <p:cNvPr id="806921" name="Line 9">
            <a:extLst>
              <a:ext uri="{FF2B5EF4-FFF2-40B4-BE49-F238E27FC236}">
                <a16:creationId xmlns:a16="http://schemas.microsoft.com/office/drawing/2014/main" id="{B9DCF56F-8A2F-4650-8AD2-1A486715FA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4689" y="3060920"/>
            <a:ext cx="43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06922" name="Text Box 10">
            <a:extLst>
              <a:ext uri="{FF2B5EF4-FFF2-40B4-BE49-F238E27FC236}">
                <a16:creationId xmlns:a16="http://schemas.microsoft.com/office/drawing/2014/main" id="{980F965B-1705-49C8-8FF0-798B7C6C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053" y="3237365"/>
            <a:ext cx="1103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O(</a:t>
            </a:r>
            <a:r>
              <a:rPr lang="en-US" altLang="zh-CN" sz="2400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lgV</a:t>
            </a:r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806923" name="Line 11">
            <a:extLst>
              <a:ext uri="{FF2B5EF4-FFF2-40B4-BE49-F238E27FC236}">
                <a16:creationId xmlns:a16="http://schemas.microsoft.com/office/drawing/2014/main" id="{08463580-2558-412E-82A1-B59E9B546B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3383" y="3487260"/>
            <a:ext cx="43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06924" name="Text Box 12">
            <a:extLst>
              <a:ext uri="{FF2B5EF4-FFF2-40B4-BE49-F238E27FC236}">
                <a16:creationId xmlns:a16="http://schemas.microsoft.com/office/drawing/2014/main" id="{BCEE110A-0974-4838-9B7F-E8DC25211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883" y="4281011"/>
            <a:ext cx="18165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O(E) times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(total)</a:t>
            </a:r>
          </a:p>
        </p:txBody>
      </p:sp>
      <p:sp>
        <p:nvSpPr>
          <p:cNvPr id="806925" name="Line 13">
            <a:extLst>
              <a:ext uri="{FF2B5EF4-FFF2-40B4-BE49-F238E27FC236}">
                <a16:creationId xmlns:a16="http://schemas.microsoft.com/office/drawing/2014/main" id="{5AF3934A-2353-4D8F-820F-C0B2832591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5783" y="4519135"/>
            <a:ext cx="43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06926" name="Text Box 14">
            <a:extLst>
              <a:ext uri="{FF2B5EF4-FFF2-40B4-BE49-F238E27FC236}">
                <a16:creationId xmlns:a16="http://schemas.microsoft.com/office/drawing/2014/main" id="{543A2C14-D0F9-4D42-81BE-32262384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520" y="5262590"/>
            <a:ext cx="11031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O(lgV)</a:t>
            </a:r>
          </a:p>
        </p:txBody>
      </p:sp>
      <p:sp>
        <p:nvSpPr>
          <p:cNvPr id="806927" name="Line 15">
            <a:extLst>
              <a:ext uri="{FF2B5EF4-FFF2-40B4-BE49-F238E27FC236}">
                <a16:creationId xmlns:a16="http://schemas.microsoft.com/office/drawing/2014/main" id="{552B1925-BFB6-438D-9FAE-DA5EFC30A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6819" y="5510240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806932" name="Group 20">
            <a:extLst>
              <a:ext uri="{FF2B5EF4-FFF2-40B4-BE49-F238E27FC236}">
                <a16:creationId xmlns:a16="http://schemas.microsoft.com/office/drawing/2014/main" id="{502885C9-7166-4885-8EDE-3A487124302C}"/>
              </a:ext>
            </a:extLst>
          </p:cNvPr>
          <p:cNvGrpSpPr>
            <a:grpSpLocks/>
          </p:cNvGrpSpPr>
          <p:nvPr/>
        </p:nvGrpSpPr>
        <p:grpSpPr bwMode="auto">
          <a:xfrm>
            <a:off x="7177089" y="2937714"/>
            <a:ext cx="1370012" cy="806321"/>
            <a:chOff x="4281" y="1711"/>
            <a:chExt cx="863" cy="619"/>
          </a:xfrm>
        </p:grpSpPr>
        <p:sp>
          <p:nvSpPr>
            <p:cNvPr id="806928" name="AutoShape 16">
              <a:extLst>
                <a:ext uri="{FF2B5EF4-FFF2-40B4-BE49-F238E27FC236}">
                  <a16:creationId xmlns:a16="http://schemas.microsoft.com/office/drawing/2014/main" id="{73F9A10E-4283-42F0-ADD4-055A7EA37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" y="1711"/>
              <a:ext cx="56" cy="619"/>
            </a:xfrm>
            <a:prstGeom prst="rightBrace">
              <a:avLst>
                <a:gd name="adj1" fmla="val 921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06930" name="Text Box 18">
              <a:extLst>
                <a:ext uri="{FF2B5EF4-FFF2-40B4-BE49-F238E27FC236}">
                  <a16:creationId xmlns:a16="http://schemas.microsoft.com/office/drawing/2014/main" id="{D0956D64-95E6-404E-BBDF-E3C92D0EC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3" y="1846"/>
              <a:ext cx="8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O(</a:t>
              </a:r>
              <a:r>
                <a:rPr lang="en-US" altLang="zh-CN" sz="2400" dirty="0" err="1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VlgV</a:t>
              </a:r>
              <a:r>
                <a:rPr lang="en-US" altLang="zh-CN" sz="2400" dirty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806934" name="Group 22">
            <a:extLst>
              <a:ext uri="{FF2B5EF4-FFF2-40B4-BE49-F238E27FC236}">
                <a16:creationId xmlns:a16="http://schemas.microsoft.com/office/drawing/2014/main" id="{B23A0C84-976D-4A98-885A-B9EE3E321E13}"/>
              </a:ext>
            </a:extLst>
          </p:cNvPr>
          <p:cNvGrpSpPr>
            <a:grpSpLocks/>
          </p:cNvGrpSpPr>
          <p:nvPr/>
        </p:nvGrpSpPr>
        <p:grpSpPr bwMode="auto">
          <a:xfrm>
            <a:off x="8343437" y="4369910"/>
            <a:ext cx="1335088" cy="1316038"/>
            <a:chOff x="4822" y="2696"/>
            <a:chExt cx="841" cy="829"/>
          </a:xfrm>
        </p:grpSpPr>
        <p:sp>
          <p:nvSpPr>
            <p:cNvPr id="806929" name="AutoShape 17">
              <a:extLst>
                <a:ext uri="{FF2B5EF4-FFF2-40B4-BE49-F238E27FC236}">
                  <a16:creationId xmlns:a16="http://schemas.microsoft.com/office/drawing/2014/main" id="{12ED6365-1370-4CDD-BF96-94FD6A2C9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2" y="2696"/>
              <a:ext cx="47" cy="829"/>
            </a:xfrm>
            <a:prstGeom prst="rightBrace">
              <a:avLst>
                <a:gd name="adj1" fmla="val 1469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06931" name="Text Box 19">
              <a:extLst>
                <a:ext uri="{FF2B5EF4-FFF2-40B4-BE49-F238E27FC236}">
                  <a16:creationId xmlns:a16="http://schemas.microsoft.com/office/drawing/2014/main" id="{230D9F0D-80D5-41E1-8837-0DED01F40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7" y="2927"/>
              <a:ext cx="8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O(ElgV)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D9E3C1-853C-430E-8F62-C533614F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80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0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  <p:bldP spid="806918" grpId="0"/>
      <p:bldP spid="806920" grpId="0"/>
      <p:bldP spid="806922" grpId="0"/>
      <p:bldP spid="806924" grpId="0"/>
      <p:bldP spid="8069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3B05E-771C-4C83-91D6-B97AB969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711E6-27BA-4AB7-86CB-21B96A0E6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Show the steps of Dijkstra</a:t>
            </a:r>
            <a:r>
              <a:rPr lang="en-US" altLang="zh-CN" dirty="0"/>
              <a:t>’s</a:t>
            </a:r>
            <a:r>
              <a:rPr lang="en-US" altLang="zh-CN" dirty="0">
                <a:solidFill>
                  <a:schemeClr val="tx1"/>
                </a:solidFill>
              </a:rPr>
              <a:t> algorithm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5FF7D7-E612-4141-A396-32439D5D0129}"/>
              </a:ext>
            </a:extLst>
          </p:cNvPr>
          <p:cNvGrpSpPr>
            <a:grpSpLocks/>
          </p:cNvGrpSpPr>
          <p:nvPr/>
        </p:nvGrpSpPr>
        <p:grpSpPr bwMode="auto">
          <a:xfrm>
            <a:off x="598488" y="2046288"/>
            <a:ext cx="2882900" cy="2528887"/>
            <a:chOff x="1370" y="1413"/>
            <a:chExt cx="1816" cy="15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CFA6F3-4174-4BE7-93F8-077620463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93AAFC1-98CE-464D-BD2E-6FFAE5DAF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6BBBDF-C494-495D-82C9-B039C08C4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39BA11-E397-4BD2-961F-AA6569F0A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B82DB0-016B-425A-80A2-BE9791841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BAB9C9E1-34B9-4BE3-8DD1-0891DDB01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9FB5942-030C-4EA1-ACCF-D6C9A1C233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B0A07E43-4886-447A-B4F5-A286D3684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05720C6E-8FDE-46B8-B9B4-FE9D00E56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CAEB1F57-F507-46F3-8170-C61BF272A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2E1BD893-8B8E-4962-B68B-4123D3BDF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D271647E-0D17-4814-BA36-8593418E5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42744D5B-B186-4B8F-B15B-E3D1AF95D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25B545A4-F1A3-457C-9B03-C45901ECD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BF0AD8E0-BFA1-4F00-B609-67A2F329F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7F2971B8-DD2D-40DC-B752-DF58EF2D2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44A124FA-BB97-472D-A94B-19D4D84F53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>
              <a:extLst>
                <a:ext uri="{FF2B5EF4-FFF2-40B4-BE49-F238E27FC236}">
                  <a16:creationId xmlns:a16="http://schemas.microsoft.com/office/drawing/2014/main" id="{ABBA3ECE-7C2A-4E52-A51B-DE46A06612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8C49EDD8-C581-42F7-998B-3ACDA866CA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09495C23-138A-441E-857B-FABCB7FF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6" name="Text Box 25">
              <a:extLst>
                <a:ext uri="{FF2B5EF4-FFF2-40B4-BE49-F238E27FC236}">
                  <a16:creationId xmlns:a16="http://schemas.microsoft.com/office/drawing/2014/main" id="{79F5BC46-E9C7-49DB-B6CE-63D02F8D8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7" name="Text Box 26">
              <a:extLst>
                <a:ext uri="{FF2B5EF4-FFF2-40B4-BE49-F238E27FC236}">
                  <a16:creationId xmlns:a16="http://schemas.microsoft.com/office/drawing/2014/main" id="{2A926CB7-114C-4B7A-A1A7-AD761B64F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72D746B8-F79B-42D9-A9A0-DBEE055F3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2AA4593-E5E9-430A-83F1-061B16EC6E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C964ABE-4DE7-47BB-9076-889F8E0976AB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0">
              <a:extLst>
                <a:ext uri="{FF2B5EF4-FFF2-40B4-BE49-F238E27FC236}">
                  <a16:creationId xmlns:a16="http://schemas.microsoft.com/office/drawing/2014/main" id="{0D8ECF2C-0649-4775-A71C-B37D0BFE55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1">
              <a:extLst>
                <a:ext uri="{FF2B5EF4-FFF2-40B4-BE49-F238E27FC236}">
                  <a16:creationId xmlns:a16="http://schemas.microsoft.com/office/drawing/2014/main" id="{43AAAC4E-57FD-4197-A5A8-EF473788C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3" name="Text Box 32">
              <a:extLst>
                <a:ext uri="{FF2B5EF4-FFF2-40B4-BE49-F238E27FC236}">
                  <a16:creationId xmlns:a16="http://schemas.microsoft.com/office/drawing/2014/main" id="{C88FD51A-A3F4-40A0-9658-A55F0B361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55CD1CF-1F86-44A7-98A3-B502C4B5C1B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77EDCE1-A266-4E94-BC33-C0A45276B020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9C3CFC48-0E40-4733-86C9-8E7A98D4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5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>
            <a:extLst>
              <a:ext uri="{FF2B5EF4-FFF2-40B4-BE49-F238E27FC236}">
                <a16:creationId xmlns:a16="http://schemas.microsoft.com/office/drawing/2014/main" id="{C3021378-7C6E-400C-907D-2D050AE12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宋体" panose="02010600030101010101" pitchFamily="2" charset="-122"/>
              </a:rPr>
              <a:t>Dijkstra (G, w, s)</a:t>
            </a:r>
          </a:p>
        </p:txBody>
      </p:sp>
      <p:grpSp>
        <p:nvGrpSpPr>
          <p:cNvPr id="949252" name="Group 4">
            <a:extLst>
              <a:ext uri="{FF2B5EF4-FFF2-40B4-BE49-F238E27FC236}">
                <a16:creationId xmlns:a16="http://schemas.microsoft.com/office/drawing/2014/main" id="{778B5A59-2E76-4DB2-815B-5E4A0FAE5B74}"/>
              </a:ext>
            </a:extLst>
          </p:cNvPr>
          <p:cNvGrpSpPr>
            <a:grpSpLocks/>
          </p:cNvGrpSpPr>
          <p:nvPr/>
        </p:nvGrpSpPr>
        <p:grpSpPr bwMode="auto">
          <a:xfrm>
            <a:off x="979488" y="2046289"/>
            <a:ext cx="2882900" cy="2528887"/>
            <a:chOff x="1370" y="1413"/>
            <a:chExt cx="1816" cy="1593"/>
          </a:xfrm>
        </p:grpSpPr>
        <p:sp>
          <p:nvSpPr>
            <p:cNvPr id="949253" name="Oval 5">
              <a:extLst>
                <a:ext uri="{FF2B5EF4-FFF2-40B4-BE49-F238E27FC236}">
                  <a16:creationId xmlns:a16="http://schemas.microsoft.com/office/drawing/2014/main" id="{71C39FC7-BBE9-4671-8E23-8867804D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49254" name="Oval 6">
              <a:extLst>
                <a:ext uri="{FF2B5EF4-FFF2-40B4-BE49-F238E27FC236}">
                  <a16:creationId xmlns:a16="http://schemas.microsoft.com/office/drawing/2014/main" id="{AA6C9C4F-029D-4010-B657-F1473FF39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949255" name="Oval 7">
              <a:extLst>
                <a:ext uri="{FF2B5EF4-FFF2-40B4-BE49-F238E27FC236}">
                  <a16:creationId xmlns:a16="http://schemas.microsoft.com/office/drawing/2014/main" id="{BE3E79F9-6573-43A1-82FE-ED6FA6E81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949256" name="Oval 8">
              <a:extLst>
                <a:ext uri="{FF2B5EF4-FFF2-40B4-BE49-F238E27FC236}">
                  <a16:creationId xmlns:a16="http://schemas.microsoft.com/office/drawing/2014/main" id="{394540C0-6CC0-445A-BE1A-9A66ECB0D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9257" name="Oval 9">
              <a:extLst>
                <a:ext uri="{FF2B5EF4-FFF2-40B4-BE49-F238E27FC236}">
                  <a16:creationId xmlns:a16="http://schemas.microsoft.com/office/drawing/2014/main" id="{8DF251C8-5F21-4090-842B-761A52CFE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9258" name="Line 10">
              <a:extLst>
                <a:ext uri="{FF2B5EF4-FFF2-40B4-BE49-F238E27FC236}">
                  <a16:creationId xmlns:a16="http://schemas.microsoft.com/office/drawing/2014/main" id="{069CA855-A128-4D61-89C1-500D5691FF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259" name="Line 11">
              <a:extLst>
                <a:ext uri="{FF2B5EF4-FFF2-40B4-BE49-F238E27FC236}">
                  <a16:creationId xmlns:a16="http://schemas.microsoft.com/office/drawing/2014/main" id="{4B879B60-9564-4E43-8DB9-9795EEF92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260" name="Text Box 12">
              <a:extLst>
                <a:ext uri="{FF2B5EF4-FFF2-40B4-BE49-F238E27FC236}">
                  <a16:creationId xmlns:a16="http://schemas.microsoft.com/office/drawing/2014/main" id="{B7A4F52A-5819-47E5-93F2-04EE721A9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949261" name="Text Box 13">
              <a:extLst>
                <a:ext uri="{FF2B5EF4-FFF2-40B4-BE49-F238E27FC236}">
                  <a16:creationId xmlns:a16="http://schemas.microsoft.com/office/drawing/2014/main" id="{857B9FF8-F582-402F-8DAB-D48D0F29A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49262" name="Text Box 14">
              <a:extLst>
                <a:ext uri="{FF2B5EF4-FFF2-40B4-BE49-F238E27FC236}">
                  <a16:creationId xmlns:a16="http://schemas.microsoft.com/office/drawing/2014/main" id="{96304A2C-3DA2-403E-A6B8-119D52008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49263" name="Text Box 15">
              <a:extLst>
                <a:ext uri="{FF2B5EF4-FFF2-40B4-BE49-F238E27FC236}">
                  <a16:creationId xmlns:a16="http://schemas.microsoft.com/office/drawing/2014/main" id="{FA9F6FEA-42CA-4A3A-B8A3-B39258191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49264" name="Text Box 16">
              <a:extLst>
                <a:ext uri="{FF2B5EF4-FFF2-40B4-BE49-F238E27FC236}">
                  <a16:creationId xmlns:a16="http://schemas.microsoft.com/office/drawing/2014/main" id="{685A085B-B2E1-4A50-BE0E-43736677D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949265" name="Text Box 17">
              <a:extLst>
                <a:ext uri="{FF2B5EF4-FFF2-40B4-BE49-F238E27FC236}">
                  <a16:creationId xmlns:a16="http://schemas.microsoft.com/office/drawing/2014/main" id="{3C523424-18E8-4F1E-BCA1-49A0EF2FE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949266" name="Text Box 18">
              <a:extLst>
                <a:ext uri="{FF2B5EF4-FFF2-40B4-BE49-F238E27FC236}">
                  <a16:creationId xmlns:a16="http://schemas.microsoft.com/office/drawing/2014/main" id="{05CC3A93-EEB5-46B9-BAD2-468C1CE54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49267" name="Text Box 19">
              <a:extLst>
                <a:ext uri="{FF2B5EF4-FFF2-40B4-BE49-F238E27FC236}">
                  <a16:creationId xmlns:a16="http://schemas.microsoft.com/office/drawing/2014/main" id="{E8DDB406-5080-4E91-9A48-FA215F799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949268" name="Text Box 20">
              <a:extLst>
                <a:ext uri="{FF2B5EF4-FFF2-40B4-BE49-F238E27FC236}">
                  <a16:creationId xmlns:a16="http://schemas.microsoft.com/office/drawing/2014/main" id="{BBA0DCEC-C183-4B19-A8FB-823E74581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949269" name="Line 21">
              <a:extLst>
                <a:ext uri="{FF2B5EF4-FFF2-40B4-BE49-F238E27FC236}">
                  <a16:creationId xmlns:a16="http://schemas.microsoft.com/office/drawing/2014/main" id="{77B50FED-00F1-47F7-ABBB-A938D46A0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270" name="Line 22">
              <a:extLst>
                <a:ext uri="{FF2B5EF4-FFF2-40B4-BE49-F238E27FC236}">
                  <a16:creationId xmlns:a16="http://schemas.microsoft.com/office/drawing/2014/main" id="{DBB10A75-7773-468D-BB1F-2332331C6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271" name="Line 23">
              <a:extLst>
                <a:ext uri="{FF2B5EF4-FFF2-40B4-BE49-F238E27FC236}">
                  <a16:creationId xmlns:a16="http://schemas.microsoft.com/office/drawing/2014/main" id="{2168EE85-97D6-45C4-A9A8-FDE3B4338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272" name="Text Box 24">
              <a:extLst>
                <a:ext uri="{FF2B5EF4-FFF2-40B4-BE49-F238E27FC236}">
                  <a16:creationId xmlns:a16="http://schemas.microsoft.com/office/drawing/2014/main" id="{9AE82F83-AD98-489C-BABD-D76F4FE5A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49273" name="Text Box 25">
              <a:extLst>
                <a:ext uri="{FF2B5EF4-FFF2-40B4-BE49-F238E27FC236}">
                  <a16:creationId xmlns:a16="http://schemas.microsoft.com/office/drawing/2014/main" id="{64D8E6E8-37D4-4783-BDCA-FFC24F32A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49274" name="Text Box 26">
              <a:extLst>
                <a:ext uri="{FF2B5EF4-FFF2-40B4-BE49-F238E27FC236}">
                  <a16:creationId xmlns:a16="http://schemas.microsoft.com/office/drawing/2014/main" id="{8E784F5A-C292-442B-B9A5-E66D396E9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49275" name="Text Box 27">
              <a:extLst>
                <a:ext uri="{FF2B5EF4-FFF2-40B4-BE49-F238E27FC236}">
                  <a16:creationId xmlns:a16="http://schemas.microsoft.com/office/drawing/2014/main" id="{673C528D-3970-4C52-91B2-06A87CCE0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49276" name="Freeform 28">
              <a:extLst>
                <a:ext uri="{FF2B5EF4-FFF2-40B4-BE49-F238E27FC236}">
                  <a16:creationId xmlns:a16="http://schemas.microsoft.com/office/drawing/2014/main" id="{512027DB-3F64-4C09-BDBE-636CAD1284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277" name="Freeform 29">
              <a:extLst>
                <a:ext uri="{FF2B5EF4-FFF2-40B4-BE49-F238E27FC236}">
                  <a16:creationId xmlns:a16="http://schemas.microsoft.com/office/drawing/2014/main" id="{BC8EBEE7-1C60-44DA-BBE8-58248BFF0493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278" name="Line 30">
              <a:extLst>
                <a:ext uri="{FF2B5EF4-FFF2-40B4-BE49-F238E27FC236}">
                  <a16:creationId xmlns:a16="http://schemas.microsoft.com/office/drawing/2014/main" id="{72D57112-E727-485A-817C-0D1682D52B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279" name="Text Box 31">
              <a:extLst>
                <a:ext uri="{FF2B5EF4-FFF2-40B4-BE49-F238E27FC236}">
                  <a16:creationId xmlns:a16="http://schemas.microsoft.com/office/drawing/2014/main" id="{028D1E0D-B309-4916-B141-1E0CBC8E2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49280" name="Text Box 32">
              <a:extLst>
                <a:ext uri="{FF2B5EF4-FFF2-40B4-BE49-F238E27FC236}">
                  <a16:creationId xmlns:a16="http://schemas.microsoft.com/office/drawing/2014/main" id="{B9D1B250-C006-4265-A614-20086197B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49281" name="Freeform 33">
              <a:extLst>
                <a:ext uri="{FF2B5EF4-FFF2-40B4-BE49-F238E27FC236}">
                  <a16:creationId xmlns:a16="http://schemas.microsoft.com/office/drawing/2014/main" id="{B5A0BB60-85FD-43D4-BE99-9E7735F075F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282" name="Freeform 34">
              <a:extLst>
                <a:ext uri="{FF2B5EF4-FFF2-40B4-BE49-F238E27FC236}">
                  <a16:creationId xmlns:a16="http://schemas.microsoft.com/office/drawing/2014/main" id="{00DCA226-B7C0-49AB-B225-A7197FE6C11C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949283" name="Group 35">
            <a:extLst>
              <a:ext uri="{FF2B5EF4-FFF2-40B4-BE49-F238E27FC236}">
                <a16:creationId xmlns:a16="http://schemas.microsoft.com/office/drawing/2014/main" id="{7BD0B3D0-B86F-4272-B384-4768E132CDF1}"/>
              </a:ext>
            </a:extLst>
          </p:cNvPr>
          <p:cNvGrpSpPr>
            <a:grpSpLocks/>
          </p:cNvGrpSpPr>
          <p:nvPr/>
        </p:nvGrpSpPr>
        <p:grpSpPr bwMode="auto">
          <a:xfrm>
            <a:off x="4791075" y="2149475"/>
            <a:ext cx="2882900" cy="2528888"/>
            <a:chOff x="1370" y="1413"/>
            <a:chExt cx="1816" cy="1593"/>
          </a:xfrm>
        </p:grpSpPr>
        <p:sp>
          <p:nvSpPr>
            <p:cNvPr id="949284" name="Oval 36">
              <a:extLst>
                <a:ext uri="{FF2B5EF4-FFF2-40B4-BE49-F238E27FC236}">
                  <a16:creationId xmlns:a16="http://schemas.microsoft.com/office/drawing/2014/main" id="{51EB5B49-BB6A-4FE7-A062-E93BA2025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49285" name="Oval 37">
              <a:extLst>
                <a:ext uri="{FF2B5EF4-FFF2-40B4-BE49-F238E27FC236}">
                  <a16:creationId xmlns:a16="http://schemas.microsoft.com/office/drawing/2014/main" id="{72B58F69-0CC2-46B6-9837-462FD42E1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949286" name="Oval 38">
              <a:extLst>
                <a:ext uri="{FF2B5EF4-FFF2-40B4-BE49-F238E27FC236}">
                  <a16:creationId xmlns:a16="http://schemas.microsoft.com/office/drawing/2014/main" id="{5C7B279D-45CC-4AFA-91AB-FB36E52B8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949287" name="Oval 39">
              <a:extLst>
                <a:ext uri="{FF2B5EF4-FFF2-40B4-BE49-F238E27FC236}">
                  <a16:creationId xmlns:a16="http://schemas.microsoft.com/office/drawing/2014/main" id="{5ADA3640-877F-4A92-BBAB-D4958C95B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9288" name="Oval 40">
              <a:extLst>
                <a:ext uri="{FF2B5EF4-FFF2-40B4-BE49-F238E27FC236}">
                  <a16:creationId xmlns:a16="http://schemas.microsoft.com/office/drawing/2014/main" id="{C3FA536F-1A02-4601-BBBA-70861ADF1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9289" name="Line 41">
              <a:extLst>
                <a:ext uri="{FF2B5EF4-FFF2-40B4-BE49-F238E27FC236}">
                  <a16:creationId xmlns:a16="http://schemas.microsoft.com/office/drawing/2014/main" id="{FD914652-2600-4331-93A7-8FAE41DD4F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290" name="Line 42">
              <a:extLst>
                <a:ext uri="{FF2B5EF4-FFF2-40B4-BE49-F238E27FC236}">
                  <a16:creationId xmlns:a16="http://schemas.microsoft.com/office/drawing/2014/main" id="{FC8BC170-4970-4F30-8FB7-BB08C0D5D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291" name="Text Box 43">
              <a:extLst>
                <a:ext uri="{FF2B5EF4-FFF2-40B4-BE49-F238E27FC236}">
                  <a16:creationId xmlns:a16="http://schemas.microsoft.com/office/drawing/2014/main" id="{C275BDBF-D94F-4984-80E2-05889062F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949292" name="Text Box 44">
              <a:extLst>
                <a:ext uri="{FF2B5EF4-FFF2-40B4-BE49-F238E27FC236}">
                  <a16:creationId xmlns:a16="http://schemas.microsoft.com/office/drawing/2014/main" id="{B7EC910B-3B83-4E47-B014-286965ABD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49293" name="Text Box 45">
              <a:extLst>
                <a:ext uri="{FF2B5EF4-FFF2-40B4-BE49-F238E27FC236}">
                  <a16:creationId xmlns:a16="http://schemas.microsoft.com/office/drawing/2014/main" id="{A98DAF47-E5FE-450C-8556-919E8CFA7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49294" name="Text Box 46">
              <a:extLst>
                <a:ext uri="{FF2B5EF4-FFF2-40B4-BE49-F238E27FC236}">
                  <a16:creationId xmlns:a16="http://schemas.microsoft.com/office/drawing/2014/main" id="{685C69FD-0A0A-44C1-BD54-E2B0E9BF7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49295" name="Text Box 47">
              <a:extLst>
                <a:ext uri="{FF2B5EF4-FFF2-40B4-BE49-F238E27FC236}">
                  <a16:creationId xmlns:a16="http://schemas.microsoft.com/office/drawing/2014/main" id="{8AE6EF11-1EAB-44C6-AF64-6E40AB98A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949296" name="Text Box 48">
              <a:extLst>
                <a:ext uri="{FF2B5EF4-FFF2-40B4-BE49-F238E27FC236}">
                  <a16:creationId xmlns:a16="http://schemas.microsoft.com/office/drawing/2014/main" id="{10A82E56-4B10-4F10-9D6A-FA6D54B47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949297" name="Text Box 49">
              <a:extLst>
                <a:ext uri="{FF2B5EF4-FFF2-40B4-BE49-F238E27FC236}">
                  <a16:creationId xmlns:a16="http://schemas.microsoft.com/office/drawing/2014/main" id="{A3C76EA2-936E-4ECB-9909-753023D37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49298" name="Text Box 50">
              <a:extLst>
                <a:ext uri="{FF2B5EF4-FFF2-40B4-BE49-F238E27FC236}">
                  <a16:creationId xmlns:a16="http://schemas.microsoft.com/office/drawing/2014/main" id="{E6F6D1F1-4354-4758-BEC4-D6C7BE176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949299" name="Text Box 51">
              <a:extLst>
                <a:ext uri="{FF2B5EF4-FFF2-40B4-BE49-F238E27FC236}">
                  <a16:creationId xmlns:a16="http://schemas.microsoft.com/office/drawing/2014/main" id="{43829CC4-A5D5-48FD-AED7-9CDD49410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949300" name="Line 52">
              <a:extLst>
                <a:ext uri="{FF2B5EF4-FFF2-40B4-BE49-F238E27FC236}">
                  <a16:creationId xmlns:a16="http://schemas.microsoft.com/office/drawing/2014/main" id="{6D561742-1107-43C1-9B02-DE0F9BC915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301" name="Line 53">
              <a:extLst>
                <a:ext uri="{FF2B5EF4-FFF2-40B4-BE49-F238E27FC236}">
                  <a16:creationId xmlns:a16="http://schemas.microsoft.com/office/drawing/2014/main" id="{C7D32C6A-3C87-458E-B9B0-30460BCA5F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302" name="Line 54">
              <a:extLst>
                <a:ext uri="{FF2B5EF4-FFF2-40B4-BE49-F238E27FC236}">
                  <a16:creationId xmlns:a16="http://schemas.microsoft.com/office/drawing/2014/main" id="{A7646771-C95E-4131-A619-6539427F77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303" name="Text Box 55">
              <a:extLst>
                <a:ext uri="{FF2B5EF4-FFF2-40B4-BE49-F238E27FC236}">
                  <a16:creationId xmlns:a16="http://schemas.microsoft.com/office/drawing/2014/main" id="{332B4A17-DE71-4D7F-92FF-E5FB14D50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49304" name="Text Box 56">
              <a:extLst>
                <a:ext uri="{FF2B5EF4-FFF2-40B4-BE49-F238E27FC236}">
                  <a16:creationId xmlns:a16="http://schemas.microsoft.com/office/drawing/2014/main" id="{EAA43AAF-AAB1-4069-B9F6-BB5B22266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49305" name="Text Box 57">
              <a:extLst>
                <a:ext uri="{FF2B5EF4-FFF2-40B4-BE49-F238E27FC236}">
                  <a16:creationId xmlns:a16="http://schemas.microsoft.com/office/drawing/2014/main" id="{A1EBF8B6-666B-4376-8FAB-E4209A730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49306" name="Text Box 58">
              <a:extLst>
                <a:ext uri="{FF2B5EF4-FFF2-40B4-BE49-F238E27FC236}">
                  <a16:creationId xmlns:a16="http://schemas.microsoft.com/office/drawing/2014/main" id="{6A44D8B2-6069-4984-9CD5-8D88476F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49307" name="Freeform 59">
              <a:extLst>
                <a:ext uri="{FF2B5EF4-FFF2-40B4-BE49-F238E27FC236}">
                  <a16:creationId xmlns:a16="http://schemas.microsoft.com/office/drawing/2014/main" id="{17C5ABDF-69B5-435E-8AC1-78F3D599D35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308" name="Freeform 60">
              <a:extLst>
                <a:ext uri="{FF2B5EF4-FFF2-40B4-BE49-F238E27FC236}">
                  <a16:creationId xmlns:a16="http://schemas.microsoft.com/office/drawing/2014/main" id="{075026E8-0DCC-4898-B522-25CB08349A33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309" name="Line 61">
              <a:extLst>
                <a:ext uri="{FF2B5EF4-FFF2-40B4-BE49-F238E27FC236}">
                  <a16:creationId xmlns:a16="http://schemas.microsoft.com/office/drawing/2014/main" id="{6769206C-05E3-4E20-AB14-1BE637A4B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310" name="Text Box 62">
              <a:extLst>
                <a:ext uri="{FF2B5EF4-FFF2-40B4-BE49-F238E27FC236}">
                  <a16:creationId xmlns:a16="http://schemas.microsoft.com/office/drawing/2014/main" id="{39268426-310D-4F36-8CE4-D0EAEAE42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49311" name="Text Box 63">
              <a:extLst>
                <a:ext uri="{FF2B5EF4-FFF2-40B4-BE49-F238E27FC236}">
                  <a16:creationId xmlns:a16="http://schemas.microsoft.com/office/drawing/2014/main" id="{22895EAB-7CFC-483D-98A5-FAE007109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49312" name="Freeform 64">
              <a:extLst>
                <a:ext uri="{FF2B5EF4-FFF2-40B4-BE49-F238E27FC236}">
                  <a16:creationId xmlns:a16="http://schemas.microsoft.com/office/drawing/2014/main" id="{F725D3A0-4115-46CA-B51A-FB0110B3B0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313" name="Freeform 65">
              <a:extLst>
                <a:ext uri="{FF2B5EF4-FFF2-40B4-BE49-F238E27FC236}">
                  <a16:creationId xmlns:a16="http://schemas.microsoft.com/office/drawing/2014/main" id="{FF6FBD74-05C9-444E-9F2B-2B5ABE9323E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grpSp>
        <p:nvGrpSpPr>
          <p:cNvPr id="949314" name="Group 66">
            <a:extLst>
              <a:ext uri="{FF2B5EF4-FFF2-40B4-BE49-F238E27FC236}">
                <a16:creationId xmlns:a16="http://schemas.microsoft.com/office/drawing/2014/main" id="{69394890-B1ED-41A6-82E6-AC405B2F7A0C}"/>
              </a:ext>
            </a:extLst>
          </p:cNvPr>
          <p:cNvGrpSpPr>
            <a:grpSpLocks/>
          </p:cNvGrpSpPr>
          <p:nvPr/>
        </p:nvGrpSpPr>
        <p:grpSpPr bwMode="auto">
          <a:xfrm>
            <a:off x="5403850" y="2520951"/>
            <a:ext cx="738188" cy="695325"/>
            <a:chOff x="4220" y="2496"/>
            <a:chExt cx="465" cy="438"/>
          </a:xfrm>
        </p:grpSpPr>
        <p:sp>
          <p:nvSpPr>
            <p:cNvPr id="949315" name="Line 67">
              <a:extLst>
                <a:ext uri="{FF2B5EF4-FFF2-40B4-BE49-F238E27FC236}">
                  <a16:creationId xmlns:a16="http://schemas.microsoft.com/office/drawing/2014/main" id="{D56A3BFD-F2D0-42EF-8A72-E7DC2FEB2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316" name="Oval 68">
              <a:extLst>
                <a:ext uri="{FF2B5EF4-FFF2-40B4-BE49-F238E27FC236}">
                  <a16:creationId xmlns:a16="http://schemas.microsoft.com/office/drawing/2014/main" id="{0CFFBB7A-D40E-4DFC-B7DD-85E2AA853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</p:grpSp>
      <p:grpSp>
        <p:nvGrpSpPr>
          <p:cNvPr id="949317" name="Group 69">
            <a:extLst>
              <a:ext uri="{FF2B5EF4-FFF2-40B4-BE49-F238E27FC236}">
                <a16:creationId xmlns:a16="http://schemas.microsoft.com/office/drawing/2014/main" id="{03F21A7C-7BF7-4DB1-8DB9-A502ED5EED87}"/>
              </a:ext>
            </a:extLst>
          </p:cNvPr>
          <p:cNvGrpSpPr>
            <a:grpSpLocks/>
          </p:cNvGrpSpPr>
          <p:nvPr/>
        </p:nvGrpSpPr>
        <p:grpSpPr bwMode="auto">
          <a:xfrm>
            <a:off x="5418138" y="3597276"/>
            <a:ext cx="709612" cy="752475"/>
            <a:chOff x="4238" y="3156"/>
            <a:chExt cx="447" cy="474"/>
          </a:xfrm>
        </p:grpSpPr>
        <p:sp>
          <p:nvSpPr>
            <p:cNvPr id="949318" name="Line 70">
              <a:extLst>
                <a:ext uri="{FF2B5EF4-FFF2-40B4-BE49-F238E27FC236}">
                  <a16:creationId xmlns:a16="http://schemas.microsoft.com/office/drawing/2014/main" id="{059F16DE-DB37-43AD-BE65-8B00CAB16C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49319" name="Oval 71">
              <a:extLst>
                <a:ext uri="{FF2B5EF4-FFF2-40B4-BE49-F238E27FC236}">
                  <a16:creationId xmlns:a16="http://schemas.microsoft.com/office/drawing/2014/main" id="{6F808F29-772A-4BF4-B1DA-F251CEBEC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sp>
        <p:nvSpPr>
          <p:cNvPr id="949321" name="Text Box 73">
            <a:extLst>
              <a:ext uri="{FF2B5EF4-FFF2-40B4-BE49-F238E27FC236}">
                <a16:creationId xmlns:a16="http://schemas.microsoft.com/office/drawing/2014/main" id="{8754957D-BBCB-4CB6-93E2-CDEE4D005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1682750"/>
            <a:ext cx="2805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S=&lt;&gt; Q=&lt;s,t,x,z,y&gt;</a:t>
            </a:r>
          </a:p>
        </p:txBody>
      </p:sp>
      <p:sp>
        <p:nvSpPr>
          <p:cNvPr id="949324" name="Text Box 76">
            <a:extLst>
              <a:ext uri="{FF2B5EF4-FFF2-40B4-BE49-F238E27FC236}">
                <a16:creationId xmlns:a16="http://schemas.microsoft.com/office/drawing/2014/main" id="{C66BAE85-1E31-4982-91CC-30F673A64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0" y="1654175"/>
            <a:ext cx="107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S=&lt;s&gt;</a:t>
            </a:r>
          </a:p>
        </p:txBody>
      </p:sp>
      <p:sp>
        <p:nvSpPr>
          <p:cNvPr id="949325" name="Text Box 77">
            <a:extLst>
              <a:ext uri="{FF2B5EF4-FFF2-40B4-BE49-F238E27FC236}">
                <a16:creationId xmlns:a16="http://schemas.microsoft.com/office/drawing/2014/main" id="{A46150B9-55B3-41AE-977D-7B2931335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4" y="1619250"/>
            <a:ext cx="174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Q=&lt;y,t,x,z&gt;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507D12-8323-4A9D-811A-D62B17F7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4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4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324" grpId="0"/>
      <p:bldP spid="9493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62490" y="1448780"/>
            <a:ext cx="9268818" cy="4525963"/>
          </a:xfrm>
        </p:spPr>
        <p:txBody>
          <a:bodyPr/>
          <a:lstStyle/>
          <a:p>
            <a:r>
              <a:rPr lang="en-US" dirty="0"/>
              <a:t>In real world graphs, each edge may include additional information</a:t>
            </a:r>
          </a:p>
          <a:p>
            <a:pPr lvl="1"/>
            <a:r>
              <a:rPr lang="en-US" sz="2000" dirty="0"/>
              <a:t>For instance, on road networks, each edge (representing a road segment) can have a weight </a:t>
            </a:r>
          </a:p>
          <a:p>
            <a:pPr lvl="2"/>
            <a:r>
              <a:rPr lang="en-US" sz="2000" dirty="0"/>
              <a:t>The weight may be the distance between two </a:t>
            </a:r>
            <a:r>
              <a:rPr lang="en-US" altLang="zh-CN" sz="2000" dirty="0"/>
              <a:t>r</a:t>
            </a:r>
            <a:r>
              <a:rPr lang="en-US" sz="2000" dirty="0"/>
              <a:t>oad junction or the travel time from one junction to another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In navigation systems, e.g., Google Map, we may want to find the path with minimum travel time from the starting point to the ending point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939" y="4728877"/>
            <a:ext cx="2114121" cy="18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4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8" name="Rectangle 2">
            <a:extLst>
              <a:ext uri="{FF2B5EF4-FFF2-40B4-BE49-F238E27FC236}">
                <a16:creationId xmlns:a16="http://schemas.microsoft.com/office/drawing/2014/main" id="{2B0730E0-9980-4B23-994A-AD152ACEA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宋体" panose="02010600030101010101" pitchFamily="2" charset="-122"/>
              </a:rPr>
              <a:t>Example (cont.)</a:t>
            </a:r>
          </a:p>
        </p:txBody>
      </p:sp>
      <p:grpSp>
        <p:nvGrpSpPr>
          <p:cNvPr id="951299" name="Group 3">
            <a:extLst>
              <a:ext uri="{FF2B5EF4-FFF2-40B4-BE49-F238E27FC236}">
                <a16:creationId xmlns:a16="http://schemas.microsoft.com/office/drawing/2014/main" id="{CED7DA15-F502-4F8E-927E-27F1ED85D731}"/>
              </a:ext>
            </a:extLst>
          </p:cNvPr>
          <p:cNvGrpSpPr>
            <a:grpSpLocks/>
          </p:cNvGrpSpPr>
          <p:nvPr/>
        </p:nvGrpSpPr>
        <p:grpSpPr bwMode="auto">
          <a:xfrm>
            <a:off x="1250950" y="1786869"/>
            <a:ext cx="2882900" cy="2528887"/>
            <a:chOff x="200" y="759"/>
            <a:chExt cx="1816" cy="1593"/>
          </a:xfrm>
        </p:grpSpPr>
        <p:sp>
          <p:nvSpPr>
            <p:cNvPr id="951300" name="Oval 4">
              <a:extLst>
                <a:ext uri="{FF2B5EF4-FFF2-40B4-BE49-F238E27FC236}">
                  <a16:creationId xmlns:a16="http://schemas.microsoft.com/office/drawing/2014/main" id="{185E1689-DBB3-4FC3-8C62-A88987CA3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51301" name="Oval 5">
              <a:extLst>
                <a:ext uri="{FF2B5EF4-FFF2-40B4-BE49-F238E27FC236}">
                  <a16:creationId xmlns:a16="http://schemas.microsoft.com/office/drawing/2014/main" id="{0F1D686F-9D80-47AA-9714-4A3D5E477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951302" name="Oval 6">
              <a:extLst>
                <a:ext uri="{FF2B5EF4-FFF2-40B4-BE49-F238E27FC236}">
                  <a16:creationId xmlns:a16="http://schemas.microsoft.com/office/drawing/2014/main" id="{75BA249F-BCD1-49B9-A4B4-F63D8042D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951303" name="Oval 7">
              <a:extLst>
                <a:ext uri="{FF2B5EF4-FFF2-40B4-BE49-F238E27FC236}">
                  <a16:creationId xmlns:a16="http://schemas.microsoft.com/office/drawing/2014/main" id="{9D2F1A70-F394-435B-AB30-1F5693A7F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5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1304" name="Oval 8">
              <a:extLst>
                <a:ext uri="{FF2B5EF4-FFF2-40B4-BE49-F238E27FC236}">
                  <a16:creationId xmlns:a16="http://schemas.microsoft.com/office/drawing/2014/main" id="{1A7AA831-FE37-4845-B884-A2A7B296C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  <a:endParaRPr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1305" name="Line 9">
              <a:extLst>
                <a:ext uri="{FF2B5EF4-FFF2-40B4-BE49-F238E27FC236}">
                  <a16:creationId xmlns:a16="http://schemas.microsoft.com/office/drawing/2014/main" id="{246F32B0-E68F-4B6E-8182-C3553A9245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06" name="Line 10">
              <a:extLst>
                <a:ext uri="{FF2B5EF4-FFF2-40B4-BE49-F238E27FC236}">
                  <a16:creationId xmlns:a16="http://schemas.microsoft.com/office/drawing/2014/main" id="{75B9E099-C6FD-47CA-B2E3-C6A20EEBF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07" name="Text Box 11">
              <a:extLst>
                <a:ext uri="{FF2B5EF4-FFF2-40B4-BE49-F238E27FC236}">
                  <a16:creationId xmlns:a16="http://schemas.microsoft.com/office/drawing/2014/main" id="{9A46CFA4-9620-4CE2-B9FA-F4519A1D5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" y="1165"/>
              <a:ext cx="2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951308" name="Text Box 12">
              <a:extLst>
                <a:ext uri="{FF2B5EF4-FFF2-40B4-BE49-F238E27FC236}">
                  <a16:creationId xmlns:a16="http://schemas.microsoft.com/office/drawing/2014/main" id="{4024467B-327F-4B1D-9E2D-1B8E63983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51309" name="Text Box 13">
              <a:extLst>
                <a:ext uri="{FF2B5EF4-FFF2-40B4-BE49-F238E27FC236}">
                  <a16:creationId xmlns:a16="http://schemas.microsoft.com/office/drawing/2014/main" id="{4AB47498-FD9D-4A53-9569-8E2337AE5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51310" name="Text Box 14">
              <a:extLst>
                <a:ext uri="{FF2B5EF4-FFF2-40B4-BE49-F238E27FC236}">
                  <a16:creationId xmlns:a16="http://schemas.microsoft.com/office/drawing/2014/main" id="{4E3C6572-0E2A-46C9-86C0-932AAB22B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51311" name="Text Box 15">
              <a:extLst>
                <a:ext uri="{FF2B5EF4-FFF2-40B4-BE49-F238E27FC236}">
                  <a16:creationId xmlns:a16="http://schemas.microsoft.com/office/drawing/2014/main" id="{2272BBD5-9E01-44D3-916A-E21BA311B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" y="144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951312" name="Text Box 16">
              <a:extLst>
                <a:ext uri="{FF2B5EF4-FFF2-40B4-BE49-F238E27FC236}">
                  <a16:creationId xmlns:a16="http://schemas.microsoft.com/office/drawing/2014/main" id="{56E224D8-569D-4F25-BAF2-81DC68761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" y="759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951313" name="Text Box 17">
              <a:extLst>
                <a:ext uri="{FF2B5EF4-FFF2-40B4-BE49-F238E27FC236}">
                  <a16:creationId xmlns:a16="http://schemas.microsoft.com/office/drawing/2014/main" id="{DA4BBF98-FCB7-4AB9-B6AF-00D66C354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75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51314" name="Text Box 18">
              <a:extLst>
                <a:ext uri="{FF2B5EF4-FFF2-40B4-BE49-F238E27FC236}">
                  <a16:creationId xmlns:a16="http://schemas.microsoft.com/office/drawing/2014/main" id="{814DA6D5-2898-4A29-BF89-F7F7E1868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951315" name="Text Box 19">
              <a:extLst>
                <a:ext uri="{FF2B5EF4-FFF2-40B4-BE49-F238E27FC236}">
                  <a16:creationId xmlns:a16="http://schemas.microsoft.com/office/drawing/2014/main" id="{D269BAF8-03F8-47D2-862B-9AEAF4DA0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9" y="212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951316" name="Line 20">
              <a:extLst>
                <a:ext uri="{FF2B5EF4-FFF2-40B4-BE49-F238E27FC236}">
                  <a16:creationId xmlns:a16="http://schemas.microsoft.com/office/drawing/2014/main" id="{10DB4720-C8CE-4FF9-AD0F-122F1E94E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17" name="Line 21">
              <a:extLst>
                <a:ext uri="{FF2B5EF4-FFF2-40B4-BE49-F238E27FC236}">
                  <a16:creationId xmlns:a16="http://schemas.microsoft.com/office/drawing/2014/main" id="{23E03D00-E601-48CF-B8CA-8A97FE26F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18" name="Line 22">
              <a:extLst>
                <a:ext uri="{FF2B5EF4-FFF2-40B4-BE49-F238E27FC236}">
                  <a16:creationId xmlns:a16="http://schemas.microsoft.com/office/drawing/2014/main" id="{345B384D-B996-43EA-B720-C624803BC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19" name="Text Box 23">
              <a:extLst>
                <a:ext uri="{FF2B5EF4-FFF2-40B4-BE49-F238E27FC236}">
                  <a16:creationId xmlns:a16="http://schemas.microsoft.com/office/drawing/2014/main" id="{725EDD4C-5F21-4DBC-A8D4-BD3A50B7E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51320" name="Text Box 24">
              <a:extLst>
                <a:ext uri="{FF2B5EF4-FFF2-40B4-BE49-F238E27FC236}">
                  <a16:creationId xmlns:a16="http://schemas.microsoft.com/office/drawing/2014/main" id="{4148F4D6-2898-4143-9D16-FC6A35C16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51321" name="Text Box 25">
              <a:extLst>
                <a:ext uri="{FF2B5EF4-FFF2-40B4-BE49-F238E27FC236}">
                  <a16:creationId xmlns:a16="http://schemas.microsoft.com/office/drawing/2014/main" id="{92ECF29A-130B-41A0-AFD5-55EC56052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51322" name="Text Box 26">
              <a:extLst>
                <a:ext uri="{FF2B5EF4-FFF2-40B4-BE49-F238E27FC236}">
                  <a16:creationId xmlns:a16="http://schemas.microsoft.com/office/drawing/2014/main" id="{E43656C7-DB2B-4F98-9937-3D75BC769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51323" name="Freeform 27">
              <a:extLst>
                <a:ext uri="{FF2B5EF4-FFF2-40B4-BE49-F238E27FC236}">
                  <a16:creationId xmlns:a16="http://schemas.microsoft.com/office/drawing/2014/main" id="{21BABAD3-0F17-4A59-88B6-AEA46D6EF73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24" name="Freeform 28">
              <a:extLst>
                <a:ext uri="{FF2B5EF4-FFF2-40B4-BE49-F238E27FC236}">
                  <a16:creationId xmlns:a16="http://schemas.microsoft.com/office/drawing/2014/main" id="{5A008C7B-4BE7-4891-8844-31C173A1C0E3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25" name="Line 29">
              <a:extLst>
                <a:ext uri="{FF2B5EF4-FFF2-40B4-BE49-F238E27FC236}">
                  <a16:creationId xmlns:a16="http://schemas.microsoft.com/office/drawing/2014/main" id="{E1309731-5BDB-459F-A21C-05A6C325F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26" name="Text Box 30">
              <a:extLst>
                <a:ext uri="{FF2B5EF4-FFF2-40B4-BE49-F238E27FC236}">
                  <a16:creationId xmlns:a16="http://schemas.microsoft.com/office/drawing/2014/main" id="{F017A149-6718-4A50-A709-B08F7F2A3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51327" name="Text Box 31">
              <a:extLst>
                <a:ext uri="{FF2B5EF4-FFF2-40B4-BE49-F238E27FC236}">
                  <a16:creationId xmlns:a16="http://schemas.microsoft.com/office/drawing/2014/main" id="{C2B7BEA0-6FDF-4EEC-BB7A-AFEF00934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51328" name="Freeform 32">
              <a:extLst>
                <a:ext uri="{FF2B5EF4-FFF2-40B4-BE49-F238E27FC236}">
                  <a16:creationId xmlns:a16="http://schemas.microsoft.com/office/drawing/2014/main" id="{8BFE2673-7470-462A-8738-35B7E672E0F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29" name="Freeform 33">
              <a:extLst>
                <a:ext uri="{FF2B5EF4-FFF2-40B4-BE49-F238E27FC236}">
                  <a16:creationId xmlns:a16="http://schemas.microsoft.com/office/drawing/2014/main" id="{4E7A6751-3632-48CF-A0CC-E49ACAC0AE0F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30" name="Line 34">
              <a:extLst>
                <a:ext uri="{FF2B5EF4-FFF2-40B4-BE49-F238E27FC236}">
                  <a16:creationId xmlns:a16="http://schemas.microsoft.com/office/drawing/2014/main" id="{99E6413E-FF78-4BF1-B64F-0F0CE25A45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951331" name="Line 35">
            <a:extLst>
              <a:ext uri="{FF2B5EF4-FFF2-40B4-BE49-F238E27FC236}">
                <a16:creationId xmlns:a16="http://schemas.microsoft.com/office/drawing/2014/main" id="{7EA8323E-871F-498A-907A-91D7A6C64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1026" y="2467906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951332" name="Group 36">
            <a:extLst>
              <a:ext uri="{FF2B5EF4-FFF2-40B4-BE49-F238E27FC236}">
                <a16:creationId xmlns:a16="http://schemas.microsoft.com/office/drawing/2014/main" id="{5446B980-DDA7-4168-83C9-5573AC269DBB}"/>
              </a:ext>
            </a:extLst>
          </p:cNvPr>
          <p:cNvGrpSpPr>
            <a:grpSpLocks/>
          </p:cNvGrpSpPr>
          <p:nvPr/>
        </p:nvGrpSpPr>
        <p:grpSpPr bwMode="auto">
          <a:xfrm>
            <a:off x="2249488" y="2153581"/>
            <a:ext cx="349250" cy="1431925"/>
            <a:chOff x="829" y="1002"/>
            <a:chExt cx="220" cy="902"/>
          </a:xfrm>
        </p:grpSpPr>
        <p:sp>
          <p:nvSpPr>
            <p:cNvPr id="951333" name="Freeform 37">
              <a:extLst>
                <a:ext uri="{FF2B5EF4-FFF2-40B4-BE49-F238E27FC236}">
                  <a16:creationId xmlns:a16="http://schemas.microsoft.com/office/drawing/2014/main" id="{773E8AAB-A5E8-4602-8567-F262FFC7766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34" name="Oval 38">
              <a:extLst>
                <a:ext uri="{FF2B5EF4-FFF2-40B4-BE49-F238E27FC236}">
                  <a16:creationId xmlns:a16="http://schemas.microsoft.com/office/drawing/2014/main" id="{6985A2B5-5446-40A4-A41F-2B8BD8799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</p:grpSp>
      <p:sp>
        <p:nvSpPr>
          <p:cNvPr id="951335" name="Line 39">
            <a:extLst>
              <a:ext uri="{FF2B5EF4-FFF2-40B4-BE49-F238E27FC236}">
                <a16:creationId xmlns:a16="http://schemas.microsoft.com/office/drawing/2014/main" id="{12151741-4345-401A-BE11-51FD4793CE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1501" y="2477431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951336" name="Group 40">
            <a:extLst>
              <a:ext uri="{FF2B5EF4-FFF2-40B4-BE49-F238E27FC236}">
                <a16:creationId xmlns:a16="http://schemas.microsoft.com/office/drawing/2014/main" id="{A4DB490B-BBB3-4257-8E5B-2623675CEF9E}"/>
              </a:ext>
            </a:extLst>
          </p:cNvPr>
          <p:cNvGrpSpPr>
            <a:grpSpLocks/>
          </p:cNvGrpSpPr>
          <p:nvPr/>
        </p:nvGrpSpPr>
        <p:grpSpPr bwMode="auto">
          <a:xfrm>
            <a:off x="2541589" y="2153581"/>
            <a:ext cx="1381125" cy="1419225"/>
            <a:chOff x="1013" y="1002"/>
            <a:chExt cx="870" cy="894"/>
          </a:xfrm>
        </p:grpSpPr>
        <p:sp>
          <p:nvSpPr>
            <p:cNvPr id="951337" name="Line 41">
              <a:extLst>
                <a:ext uri="{FF2B5EF4-FFF2-40B4-BE49-F238E27FC236}">
                  <a16:creationId xmlns:a16="http://schemas.microsoft.com/office/drawing/2014/main" id="{E7A10A19-0B67-4D10-9E47-4FF93B9CD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38" name="Oval 42">
              <a:extLst>
                <a:ext uri="{FF2B5EF4-FFF2-40B4-BE49-F238E27FC236}">
                  <a16:creationId xmlns:a16="http://schemas.microsoft.com/office/drawing/2014/main" id="{B40FFAE5-85F7-480B-9BF1-F7751BDB4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</p:grpSp>
      <p:grpSp>
        <p:nvGrpSpPr>
          <p:cNvPr id="951339" name="Group 43">
            <a:extLst>
              <a:ext uri="{FF2B5EF4-FFF2-40B4-BE49-F238E27FC236}">
                <a16:creationId xmlns:a16="http://schemas.microsoft.com/office/drawing/2014/main" id="{2556E645-8172-4F9B-A23C-3C8A3095D9AD}"/>
              </a:ext>
            </a:extLst>
          </p:cNvPr>
          <p:cNvGrpSpPr>
            <a:grpSpLocks/>
          </p:cNvGrpSpPr>
          <p:nvPr/>
        </p:nvGrpSpPr>
        <p:grpSpPr bwMode="auto">
          <a:xfrm>
            <a:off x="2660650" y="3629956"/>
            <a:ext cx="1271588" cy="314325"/>
            <a:chOff x="1088" y="1932"/>
            <a:chExt cx="801" cy="198"/>
          </a:xfrm>
        </p:grpSpPr>
        <p:sp>
          <p:nvSpPr>
            <p:cNvPr id="951340" name="Line 44">
              <a:extLst>
                <a:ext uri="{FF2B5EF4-FFF2-40B4-BE49-F238E27FC236}">
                  <a16:creationId xmlns:a16="http://schemas.microsoft.com/office/drawing/2014/main" id="{DC9E7D20-F653-47A8-B06C-480ACB1C8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41" name="Oval 45">
              <a:extLst>
                <a:ext uri="{FF2B5EF4-FFF2-40B4-BE49-F238E27FC236}">
                  <a16:creationId xmlns:a16="http://schemas.microsoft.com/office/drawing/2014/main" id="{6A500474-97ED-4F32-A8BA-ADE56E811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  <p:sp>
        <p:nvSpPr>
          <p:cNvPr id="951342" name="Line 46">
            <a:extLst>
              <a:ext uri="{FF2B5EF4-FFF2-40B4-BE49-F238E27FC236}">
                <a16:creationId xmlns:a16="http://schemas.microsoft.com/office/drawing/2014/main" id="{9E7AB44A-0F03-415C-A97E-2E32B58F73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4" y="2431394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951343" name="Group 47">
            <a:extLst>
              <a:ext uri="{FF2B5EF4-FFF2-40B4-BE49-F238E27FC236}">
                <a16:creationId xmlns:a16="http://schemas.microsoft.com/office/drawing/2014/main" id="{DF196BC6-805A-46D2-8A58-001E236CBCCF}"/>
              </a:ext>
            </a:extLst>
          </p:cNvPr>
          <p:cNvGrpSpPr>
            <a:grpSpLocks/>
          </p:cNvGrpSpPr>
          <p:nvPr/>
        </p:nvGrpSpPr>
        <p:grpSpPr bwMode="auto">
          <a:xfrm>
            <a:off x="5108575" y="1777344"/>
            <a:ext cx="2882900" cy="2528887"/>
            <a:chOff x="2222" y="813"/>
            <a:chExt cx="1816" cy="1593"/>
          </a:xfrm>
        </p:grpSpPr>
        <p:grpSp>
          <p:nvGrpSpPr>
            <p:cNvPr id="951344" name="Group 48">
              <a:extLst>
                <a:ext uri="{FF2B5EF4-FFF2-40B4-BE49-F238E27FC236}">
                  <a16:creationId xmlns:a16="http://schemas.microsoft.com/office/drawing/2014/main" id="{059FDA01-7D2C-40C8-B0AA-682CA5EA79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951345" name="Oval 49">
                <a:extLst>
                  <a:ext uri="{FF2B5EF4-FFF2-40B4-BE49-F238E27FC236}">
                    <a16:creationId xmlns:a16="http://schemas.microsoft.com/office/drawing/2014/main" id="{13BEB390-BE72-4128-9AB1-50E4434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951346" name="Oval 50">
                <a:extLst>
                  <a:ext uri="{FF2B5EF4-FFF2-40B4-BE49-F238E27FC236}">
                    <a16:creationId xmlns:a16="http://schemas.microsoft.com/office/drawing/2014/main" id="{5FAD668E-0694-4739-896B-02A0AF03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951347" name="Oval 51">
                <a:extLst>
                  <a:ext uri="{FF2B5EF4-FFF2-40B4-BE49-F238E27FC236}">
                    <a16:creationId xmlns:a16="http://schemas.microsoft.com/office/drawing/2014/main" id="{79E0D209-666D-4FB4-8D1F-029273C9D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14</a:t>
                </a:r>
              </a:p>
            </p:txBody>
          </p:sp>
          <p:sp>
            <p:nvSpPr>
              <p:cNvPr id="951348" name="Oval 52">
                <a:extLst>
                  <a:ext uri="{FF2B5EF4-FFF2-40B4-BE49-F238E27FC236}">
                    <a16:creationId xmlns:a16="http://schemas.microsoft.com/office/drawing/2014/main" id="{88F1626E-3889-407E-B855-2E923D5DF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5</a:t>
                </a:r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1349" name="Oval 53">
                <a:extLst>
                  <a:ext uri="{FF2B5EF4-FFF2-40B4-BE49-F238E27FC236}">
                    <a16:creationId xmlns:a16="http://schemas.microsoft.com/office/drawing/2014/main" id="{A886D7FD-ADAF-4E22-970D-E028E21E8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1350" name="Line 54">
                <a:extLst>
                  <a:ext uri="{FF2B5EF4-FFF2-40B4-BE49-F238E27FC236}">
                    <a16:creationId xmlns:a16="http://schemas.microsoft.com/office/drawing/2014/main" id="{A9544677-4B9B-4F54-AC48-3E64191F6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51351" name="Line 55">
                <a:extLst>
                  <a:ext uri="{FF2B5EF4-FFF2-40B4-BE49-F238E27FC236}">
                    <a16:creationId xmlns:a16="http://schemas.microsoft.com/office/drawing/2014/main" id="{32E75D70-403D-4E38-A46A-BA532CF94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51352" name="Text Box 56">
                <a:extLst>
                  <a:ext uri="{FF2B5EF4-FFF2-40B4-BE49-F238E27FC236}">
                    <a16:creationId xmlns:a16="http://schemas.microsoft.com/office/drawing/2014/main" id="{A363A283-4187-46DE-A1BE-3DE3E755A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951353" name="Text Box 57">
                <a:extLst>
                  <a:ext uri="{FF2B5EF4-FFF2-40B4-BE49-F238E27FC236}">
                    <a16:creationId xmlns:a16="http://schemas.microsoft.com/office/drawing/2014/main" id="{9BBC9F9D-FAE0-4CC2-9968-988F7A757F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951354" name="Text Box 58">
                <a:extLst>
                  <a:ext uri="{FF2B5EF4-FFF2-40B4-BE49-F238E27FC236}">
                    <a16:creationId xmlns:a16="http://schemas.microsoft.com/office/drawing/2014/main" id="{934AA62E-442B-48E9-82DC-B737D5F3E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951355" name="Text Box 59">
                <a:extLst>
                  <a:ext uri="{FF2B5EF4-FFF2-40B4-BE49-F238E27FC236}">
                    <a16:creationId xmlns:a16="http://schemas.microsoft.com/office/drawing/2014/main" id="{CA5BA41C-8549-4E2B-870B-E6D496F16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951356" name="Text Box 60">
                <a:extLst>
                  <a:ext uri="{FF2B5EF4-FFF2-40B4-BE49-F238E27FC236}">
                    <a16:creationId xmlns:a16="http://schemas.microsoft.com/office/drawing/2014/main" id="{F1B2E2AD-37A1-4D23-A414-EDD6567D7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951357" name="Text Box 61">
                <a:extLst>
                  <a:ext uri="{FF2B5EF4-FFF2-40B4-BE49-F238E27FC236}">
                    <a16:creationId xmlns:a16="http://schemas.microsoft.com/office/drawing/2014/main" id="{D7ABACF6-D312-47C9-8569-E5354B5D4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951358" name="Text Box 62">
                <a:extLst>
                  <a:ext uri="{FF2B5EF4-FFF2-40B4-BE49-F238E27FC236}">
                    <a16:creationId xmlns:a16="http://schemas.microsoft.com/office/drawing/2014/main" id="{52E46D41-DA0E-4DDA-AFC3-943282731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951359" name="Text Box 63">
                <a:extLst>
                  <a:ext uri="{FF2B5EF4-FFF2-40B4-BE49-F238E27FC236}">
                    <a16:creationId xmlns:a16="http://schemas.microsoft.com/office/drawing/2014/main" id="{422CF618-B7AD-4C9F-860B-FE2B3A056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951360" name="Text Box 64">
                <a:extLst>
                  <a:ext uri="{FF2B5EF4-FFF2-40B4-BE49-F238E27FC236}">
                    <a16:creationId xmlns:a16="http://schemas.microsoft.com/office/drawing/2014/main" id="{A7A32BFC-ACF1-4ADA-81ED-035489C06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z</a:t>
                </a:r>
              </a:p>
            </p:txBody>
          </p:sp>
          <p:sp>
            <p:nvSpPr>
              <p:cNvPr id="951361" name="Line 65">
                <a:extLst>
                  <a:ext uri="{FF2B5EF4-FFF2-40B4-BE49-F238E27FC236}">
                    <a16:creationId xmlns:a16="http://schemas.microsoft.com/office/drawing/2014/main" id="{D2BE0154-2BEB-4E2F-85E9-56125AB33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51362" name="Line 66">
                <a:extLst>
                  <a:ext uri="{FF2B5EF4-FFF2-40B4-BE49-F238E27FC236}">
                    <a16:creationId xmlns:a16="http://schemas.microsoft.com/office/drawing/2014/main" id="{738D15C4-E64D-422B-9526-FFF94287CA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51363" name="Line 67">
                <a:extLst>
                  <a:ext uri="{FF2B5EF4-FFF2-40B4-BE49-F238E27FC236}">
                    <a16:creationId xmlns:a16="http://schemas.microsoft.com/office/drawing/2014/main" id="{75895B5B-E389-44D8-B59C-AD275D6DD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51364" name="Text Box 68">
                <a:extLst>
                  <a:ext uri="{FF2B5EF4-FFF2-40B4-BE49-F238E27FC236}">
                    <a16:creationId xmlns:a16="http://schemas.microsoft.com/office/drawing/2014/main" id="{B93D1010-8D5F-4835-947D-B7A004A3D1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951365" name="Text Box 69">
                <a:extLst>
                  <a:ext uri="{FF2B5EF4-FFF2-40B4-BE49-F238E27FC236}">
                    <a16:creationId xmlns:a16="http://schemas.microsoft.com/office/drawing/2014/main" id="{674B04FC-D25E-48F1-A181-DE2AFA27A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951366" name="Text Box 70">
                <a:extLst>
                  <a:ext uri="{FF2B5EF4-FFF2-40B4-BE49-F238E27FC236}">
                    <a16:creationId xmlns:a16="http://schemas.microsoft.com/office/drawing/2014/main" id="{320A2525-DCCB-4EFB-9C20-1CAE5C2DC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951367" name="Text Box 71">
                <a:extLst>
                  <a:ext uri="{FF2B5EF4-FFF2-40B4-BE49-F238E27FC236}">
                    <a16:creationId xmlns:a16="http://schemas.microsoft.com/office/drawing/2014/main" id="{8FCC30DE-164F-4EEA-8454-1A6EC0277A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951368" name="Freeform 72">
                <a:extLst>
                  <a:ext uri="{FF2B5EF4-FFF2-40B4-BE49-F238E27FC236}">
                    <a16:creationId xmlns:a16="http://schemas.microsoft.com/office/drawing/2014/main" id="{AB63EE5B-8866-4FEF-8C89-58B1D94E2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51369" name="Freeform 73">
                <a:extLst>
                  <a:ext uri="{FF2B5EF4-FFF2-40B4-BE49-F238E27FC236}">
                    <a16:creationId xmlns:a16="http://schemas.microsoft.com/office/drawing/2014/main" id="{F516BF8C-217F-4A85-8747-669A7D8E815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51370" name="Line 74">
                <a:extLst>
                  <a:ext uri="{FF2B5EF4-FFF2-40B4-BE49-F238E27FC236}">
                    <a16:creationId xmlns:a16="http://schemas.microsoft.com/office/drawing/2014/main" id="{4B74B6E3-F0E9-43CE-90D7-4B4CF5A49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51371" name="Text Box 75">
                <a:extLst>
                  <a:ext uri="{FF2B5EF4-FFF2-40B4-BE49-F238E27FC236}">
                    <a16:creationId xmlns:a16="http://schemas.microsoft.com/office/drawing/2014/main" id="{42720218-9141-4170-AE67-F4539CA31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951372" name="Text Box 76">
                <a:extLst>
                  <a:ext uri="{FF2B5EF4-FFF2-40B4-BE49-F238E27FC236}">
                    <a16:creationId xmlns:a16="http://schemas.microsoft.com/office/drawing/2014/main" id="{D93B220B-F077-4793-BF74-05FDAB651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951373" name="Freeform 77">
                <a:extLst>
                  <a:ext uri="{FF2B5EF4-FFF2-40B4-BE49-F238E27FC236}">
                    <a16:creationId xmlns:a16="http://schemas.microsoft.com/office/drawing/2014/main" id="{D8369AC5-92EF-4096-A414-4F9D7ED5403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51374" name="Freeform 78">
                <a:extLst>
                  <a:ext uri="{FF2B5EF4-FFF2-40B4-BE49-F238E27FC236}">
                    <a16:creationId xmlns:a16="http://schemas.microsoft.com/office/drawing/2014/main" id="{7ADA0E1E-5BAD-4437-9F59-2C0D32D18DB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951375" name="Line 79">
                <a:extLst>
                  <a:ext uri="{FF2B5EF4-FFF2-40B4-BE49-F238E27FC236}">
                    <a16:creationId xmlns:a16="http://schemas.microsoft.com/office/drawing/2014/main" id="{FE1FD881-57ED-4CB4-9499-22404FCEC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951376" name="Freeform 80">
              <a:extLst>
                <a:ext uri="{FF2B5EF4-FFF2-40B4-BE49-F238E27FC236}">
                  <a16:creationId xmlns:a16="http://schemas.microsoft.com/office/drawing/2014/main" id="{5EDE842B-CB24-41DC-B26D-45BFEBE272D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77" name="Line 81">
              <a:extLst>
                <a:ext uri="{FF2B5EF4-FFF2-40B4-BE49-F238E27FC236}">
                  <a16:creationId xmlns:a16="http://schemas.microsoft.com/office/drawing/2014/main" id="{1B3B29D9-745C-4051-9A50-3CC8095B0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951378" name="Line 82">
            <a:extLst>
              <a:ext uri="{FF2B5EF4-FFF2-40B4-BE49-F238E27FC236}">
                <a16:creationId xmlns:a16="http://schemas.microsoft.com/office/drawing/2014/main" id="{E962AA43-6A6B-4709-843D-78A3F2DA4F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4" y="2440919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951379" name="Group 83">
            <a:extLst>
              <a:ext uri="{FF2B5EF4-FFF2-40B4-BE49-F238E27FC236}">
                <a16:creationId xmlns:a16="http://schemas.microsoft.com/office/drawing/2014/main" id="{8CA1BBE5-02C3-4D61-B2B3-FD31F5F08007}"/>
              </a:ext>
            </a:extLst>
          </p:cNvPr>
          <p:cNvGrpSpPr>
            <a:grpSpLocks/>
          </p:cNvGrpSpPr>
          <p:nvPr/>
        </p:nvGrpSpPr>
        <p:grpSpPr bwMode="auto">
          <a:xfrm>
            <a:off x="7440613" y="2153581"/>
            <a:ext cx="349250" cy="1450975"/>
            <a:chOff x="3691" y="1050"/>
            <a:chExt cx="220" cy="914"/>
          </a:xfrm>
        </p:grpSpPr>
        <p:sp>
          <p:nvSpPr>
            <p:cNvPr id="951380" name="Freeform 84">
              <a:extLst>
                <a:ext uri="{FF2B5EF4-FFF2-40B4-BE49-F238E27FC236}">
                  <a16:creationId xmlns:a16="http://schemas.microsoft.com/office/drawing/2014/main" id="{5A4A7B3C-F2E1-4722-8998-C66546B06B1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951381" name="Oval 85">
              <a:extLst>
                <a:ext uri="{FF2B5EF4-FFF2-40B4-BE49-F238E27FC236}">
                  <a16:creationId xmlns:a16="http://schemas.microsoft.com/office/drawing/2014/main" id="{42B00F54-2E98-4457-88B9-FE7510530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13</a:t>
              </a:r>
            </a:p>
          </p:txBody>
        </p:sp>
      </p:grpSp>
      <p:sp>
        <p:nvSpPr>
          <p:cNvPr id="951459" name="Text Box 163">
            <a:extLst>
              <a:ext uri="{FF2B5EF4-FFF2-40B4-BE49-F238E27FC236}">
                <a16:creationId xmlns:a16="http://schemas.microsoft.com/office/drawing/2014/main" id="{ACC88C23-14D2-41E1-B7F0-F5079BC6D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4" y="4522130"/>
            <a:ext cx="272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S=&lt;s,y&gt; Q=&lt;z,t,x&gt;</a:t>
            </a:r>
          </a:p>
        </p:txBody>
      </p:sp>
      <p:sp>
        <p:nvSpPr>
          <p:cNvPr id="951460" name="Text Box 164">
            <a:extLst>
              <a:ext uri="{FF2B5EF4-FFF2-40B4-BE49-F238E27FC236}">
                <a16:creationId xmlns:a16="http://schemas.microsoft.com/office/drawing/2014/main" id="{99EE4CD7-3DB7-4AF3-A972-B0D5E6799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1" y="4591980"/>
            <a:ext cx="272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S=&lt;s,y,z&gt; Q=&lt;t,x&gt;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F08B2A-C1F9-4765-8DC5-5BC9EE95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951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51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>
            <a:extLst>
              <a:ext uri="{FF2B5EF4-FFF2-40B4-BE49-F238E27FC236}">
                <a16:creationId xmlns:a16="http://schemas.microsoft.com/office/drawing/2014/main" id="{F874728D-D07D-42C9-884D-9ED422114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宋体" panose="02010600030101010101" pitchFamily="2" charset="-122"/>
              </a:rPr>
              <a:t>Example (cont.)</a:t>
            </a:r>
          </a:p>
        </p:txBody>
      </p:sp>
      <p:grpSp>
        <p:nvGrpSpPr>
          <p:cNvPr id="805974" name="Group 86">
            <a:extLst>
              <a:ext uri="{FF2B5EF4-FFF2-40B4-BE49-F238E27FC236}">
                <a16:creationId xmlns:a16="http://schemas.microsoft.com/office/drawing/2014/main" id="{14A4556D-E314-494A-9DDD-A99675B5D11D}"/>
              </a:ext>
            </a:extLst>
          </p:cNvPr>
          <p:cNvGrpSpPr>
            <a:grpSpLocks/>
          </p:cNvGrpSpPr>
          <p:nvPr/>
        </p:nvGrpSpPr>
        <p:grpSpPr bwMode="auto">
          <a:xfrm>
            <a:off x="1241425" y="2340273"/>
            <a:ext cx="2882900" cy="2528887"/>
            <a:chOff x="224" y="2451"/>
            <a:chExt cx="1816" cy="1593"/>
          </a:xfrm>
        </p:grpSpPr>
        <p:grpSp>
          <p:nvGrpSpPr>
            <p:cNvPr id="805975" name="Group 87">
              <a:extLst>
                <a:ext uri="{FF2B5EF4-FFF2-40B4-BE49-F238E27FC236}">
                  <a16:creationId xmlns:a16="http://schemas.microsoft.com/office/drawing/2014/main" id="{03C8D98E-59E1-41F8-A76F-F1ABB7819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805976" name="Oval 88">
                <a:extLst>
                  <a:ext uri="{FF2B5EF4-FFF2-40B4-BE49-F238E27FC236}">
                    <a16:creationId xmlns:a16="http://schemas.microsoft.com/office/drawing/2014/main" id="{EE7BDE8F-8B06-4758-B2A6-4C6CEA0BB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805977" name="Oval 89">
                <a:extLst>
                  <a:ext uri="{FF2B5EF4-FFF2-40B4-BE49-F238E27FC236}">
                    <a16:creationId xmlns:a16="http://schemas.microsoft.com/office/drawing/2014/main" id="{6CACC2A8-038D-43CF-84C4-A70E33BA2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805978" name="Oval 90">
                <a:extLst>
                  <a:ext uri="{FF2B5EF4-FFF2-40B4-BE49-F238E27FC236}">
                    <a16:creationId xmlns:a16="http://schemas.microsoft.com/office/drawing/2014/main" id="{7B33695A-22C0-4724-A9A2-66CB146D5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13</a:t>
                </a:r>
              </a:p>
            </p:txBody>
          </p:sp>
          <p:sp>
            <p:nvSpPr>
              <p:cNvPr id="805979" name="Oval 91">
                <a:extLst>
                  <a:ext uri="{FF2B5EF4-FFF2-40B4-BE49-F238E27FC236}">
                    <a16:creationId xmlns:a16="http://schemas.microsoft.com/office/drawing/2014/main" id="{918A69DF-8B9A-4DC1-A4D2-CCCC2BE6D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5</a:t>
                </a:r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5980" name="Oval 92">
                <a:extLst>
                  <a:ext uri="{FF2B5EF4-FFF2-40B4-BE49-F238E27FC236}">
                    <a16:creationId xmlns:a16="http://schemas.microsoft.com/office/drawing/2014/main" id="{ED4D0E84-1643-4397-BE38-93D5589F5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5981" name="Line 93">
                <a:extLst>
                  <a:ext uri="{FF2B5EF4-FFF2-40B4-BE49-F238E27FC236}">
                    <a16:creationId xmlns:a16="http://schemas.microsoft.com/office/drawing/2014/main" id="{4F13A2B5-C4A7-42BB-B214-B589C6842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5982" name="Line 94">
                <a:extLst>
                  <a:ext uri="{FF2B5EF4-FFF2-40B4-BE49-F238E27FC236}">
                    <a16:creationId xmlns:a16="http://schemas.microsoft.com/office/drawing/2014/main" id="{93A1A4A6-FAD7-4056-8CFF-3C91B0912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5983" name="Text Box 95">
                <a:extLst>
                  <a:ext uri="{FF2B5EF4-FFF2-40B4-BE49-F238E27FC236}">
                    <a16:creationId xmlns:a16="http://schemas.microsoft.com/office/drawing/2014/main" id="{4BF6FE24-2612-4062-ACEF-50AC48C02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805984" name="Text Box 96">
                <a:extLst>
                  <a:ext uri="{FF2B5EF4-FFF2-40B4-BE49-F238E27FC236}">
                    <a16:creationId xmlns:a16="http://schemas.microsoft.com/office/drawing/2014/main" id="{470B1B25-026E-4FD3-B29E-700F56C685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05985" name="Text Box 97">
                <a:extLst>
                  <a:ext uri="{FF2B5EF4-FFF2-40B4-BE49-F238E27FC236}">
                    <a16:creationId xmlns:a16="http://schemas.microsoft.com/office/drawing/2014/main" id="{76B6FC05-EB03-46E1-95EA-2277AEACBF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805986" name="Text Box 98">
                <a:extLst>
                  <a:ext uri="{FF2B5EF4-FFF2-40B4-BE49-F238E27FC236}">
                    <a16:creationId xmlns:a16="http://schemas.microsoft.com/office/drawing/2014/main" id="{6A678B4B-E114-4634-AD35-295D327540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805987" name="Text Box 99">
                <a:extLst>
                  <a:ext uri="{FF2B5EF4-FFF2-40B4-BE49-F238E27FC236}">
                    <a16:creationId xmlns:a16="http://schemas.microsoft.com/office/drawing/2014/main" id="{DC0C7AAA-395C-40AC-95DE-4F4614259B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805988" name="Text Box 100">
                <a:extLst>
                  <a:ext uri="{FF2B5EF4-FFF2-40B4-BE49-F238E27FC236}">
                    <a16:creationId xmlns:a16="http://schemas.microsoft.com/office/drawing/2014/main" id="{914EE79E-AA93-4E88-A53F-3A8A321F0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805989" name="Text Box 101">
                <a:extLst>
                  <a:ext uri="{FF2B5EF4-FFF2-40B4-BE49-F238E27FC236}">
                    <a16:creationId xmlns:a16="http://schemas.microsoft.com/office/drawing/2014/main" id="{F5A148C4-5CC8-47C4-BFB4-61A9B04458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805990" name="Text Box 102">
                <a:extLst>
                  <a:ext uri="{FF2B5EF4-FFF2-40B4-BE49-F238E27FC236}">
                    <a16:creationId xmlns:a16="http://schemas.microsoft.com/office/drawing/2014/main" id="{38F93286-3931-4C72-8E4D-2C5C05DA0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805991" name="Text Box 103">
                <a:extLst>
                  <a:ext uri="{FF2B5EF4-FFF2-40B4-BE49-F238E27FC236}">
                    <a16:creationId xmlns:a16="http://schemas.microsoft.com/office/drawing/2014/main" id="{AD9D5DBA-F54B-4413-8B81-1BBED1F031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z</a:t>
                </a:r>
              </a:p>
            </p:txBody>
          </p:sp>
          <p:sp>
            <p:nvSpPr>
              <p:cNvPr id="805992" name="Line 104">
                <a:extLst>
                  <a:ext uri="{FF2B5EF4-FFF2-40B4-BE49-F238E27FC236}">
                    <a16:creationId xmlns:a16="http://schemas.microsoft.com/office/drawing/2014/main" id="{2CA0B872-8C6C-49E8-A906-1609B4A28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5993" name="Line 105">
                <a:extLst>
                  <a:ext uri="{FF2B5EF4-FFF2-40B4-BE49-F238E27FC236}">
                    <a16:creationId xmlns:a16="http://schemas.microsoft.com/office/drawing/2014/main" id="{9224F96C-0C57-44E3-876A-4B089B4B5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5994" name="Line 106">
                <a:extLst>
                  <a:ext uri="{FF2B5EF4-FFF2-40B4-BE49-F238E27FC236}">
                    <a16:creationId xmlns:a16="http://schemas.microsoft.com/office/drawing/2014/main" id="{085A498E-D6F1-470A-ADAD-A6B61642E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5995" name="Text Box 107">
                <a:extLst>
                  <a:ext uri="{FF2B5EF4-FFF2-40B4-BE49-F238E27FC236}">
                    <a16:creationId xmlns:a16="http://schemas.microsoft.com/office/drawing/2014/main" id="{E12474C1-D7FF-453E-BC52-03D2821EC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805996" name="Text Box 108">
                <a:extLst>
                  <a:ext uri="{FF2B5EF4-FFF2-40B4-BE49-F238E27FC236}">
                    <a16:creationId xmlns:a16="http://schemas.microsoft.com/office/drawing/2014/main" id="{F3978FD6-CE15-4AE7-9246-1EE5BCE8C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805997" name="Text Box 109">
                <a:extLst>
                  <a:ext uri="{FF2B5EF4-FFF2-40B4-BE49-F238E27FC236}">
                    <a16:creationId xmlns:a16="http://schemas.microsoft.com/office/drawing/2014/main" id="{A57C8B6A-F099-4400-A38E-2169415D6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805998" name="Text Box 110">
                <a:extLst>
                  <a:ext uri="{FF2B5EF4-FFF2-40B4-BE49-F238E27FC236}">
                    <a16:creationId xmlns:a16="http://schemas.microsoft.com/office/drawing/2014/main" id="{DEA177AB-2831-4162-86DD-77AB7C90E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805999" name="Freeform 111">
                <a:extLst>
                  <a:ext uri="{FF2B5EF4-FFF2-40B4-BE49-F238E27FC236}">
                    <a16:creationId xmlns:a16="http://schemas.microsoft.com/office/drawing/2014/main" id="{1615E4BC-3D67-4F49-9827-9B9656B6240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00" name="Freeform 112">
                <a:extLst>
                  <a:ext uri="{FF2B5EF4-FFF2-40B4-BE49-F238E27FC236}">
                    <a16:creationId xmlns:a16="http://schemas.microsoft.com/office/drawing/2014/main" id="{6D582DC1-1379-4D50-90CD-10F34B7EE81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01" name="Line 113">
                <a:extLst>
                  <a:ext uri="{FF2B5EF4-FFF2-40B4-BE49-F238E27FC236}">
                    <a16:creationId xmlns:a16="http://schemas.microsoft.com/office/drawing/2014/main" id="{3A70D08B-B605-4172-B778-FEB71A940C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02" name="Text Box 114">
                <a:extLst>
                  <a:ext uri="{FF2B5EF4-FFF2-40B4-BE49-F238E27FC236}">
                    <a16:creationId xmlns:a16="http://schemas.microsoft.com/office/drawing/2014/main" id="{DCB8CF47-9646-4B25-A0C0-B3E27C1C1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806003" name="Text Box 115">
                <a:extLst>
                  <a:ext uri="{FF2B5EF4-FFF2-40B4-BE49-F238E27FC236}">
                    <a16:creationId xmlns:a16="http://schemas.microsoft.com/office/drawing/2014/main" id="{C80C95F6-B360-4B19-9056-699F9DE084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806004" name="Freeform 116">
                <a:extLst>
                  <a:ext uri="{FF2B5EF4-FFF2-40B4-BE49-F238E27FC236}">
                    <a16:creationId xmlns:a16="http://schemas.microsoft.com/office/drawing/2014/main" id="{7DC8C685-C6BF-4BDB-980D-5F4C9431AD2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05" name="Freeform 117">
                <a:extLst>
                  <a:ext uri="{FF2B5EF4-FFF2-40B4-BE49-F238E27FC236}">
                    <a16:creationId xmlns:a16="http://schemas.microsoft.com/office/drawing/2014/main" id="{65A05F23-5180-40D1-BBDC-DAA97BEDDA8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06" name="Line 118">
                <a:extLst>
                  <a:ext uri="{FF2B5EF4-FFF2-40B4-BE49-F238E27FC236}">
                    <a16:creationId xmlns:a16="http://schemas.microsoft.com/office/drawing/2014/main" id="{262526FF-0FAC-4924-9EBD-D1CEB0AC4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sp>
          <p:nvSpPr>
            <p:cNvPr id="806007" name="Freeform 119">
              <a:extLst>
                <a:ext uri="{FF2B5EF4-FFF2-40B4-BE49-F238E27FC236}">
                  <a16:creationId xmlns:a16="http://schemas.microsoft.com/office/drawing/2014/main" id="{0A589865-06EC-4187-BDCD-831D4F9785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>
                <a:gd name="T0" fmla="*/ 15 w 582"/>
                <a:gd name="T1" fmla="*/ 50 h 50"/>
                <a:gd name="T2" fmla="*/ 47 w 582"/>
                <a:gd name="T3" fmla="*/ 37 h 50"/>
                <a:gd name="T4" fmla="*/ 299 w 582"/>
                <a:gd name="T5" fmla="*/ 1 h 50"/>
                <a:gd name="T6" fmla="*/ 582 w 582"/>
                <a:gd name="T7" fmla="*/ 4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06008" name="Line 120">
              <a:extLst>
                <a:ext uri="{FF2B5EF4-FFF2-40B4-BE49-F238E27FC236}">
                  <a16:creationId xmlns:a16="http://schemas.microsoft.com/office/drawing/2014/main" id="{C3319C9E-4A2C-41E5-855D-B32B84A76A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806009" name="Freeform 121">
            <a:extLst>
              <a:ext uri="{FF2B5EF4-FFF2-40B4-BE49-F238E27FC236}">
                <a16:creationId xmlns:a16="http://schemas.microsoft.com/office/drawing/2014/main" id="{0CA7A3F3-AB9B-428F-B10B-EEAAD551AE68}"/>
              </a:ext>
            </a:extLst>
          </p:cNvPr>
          <p:cNvSpPr>
            <a:spLocks/>
          </p:cNvSpPr>
          <p:nvPr/>
        </p:nvSpPr>
        <p:spPr bwMode="auto">
          <a:xfrm rot="5400000">
            <a:off x="3289301" y="3575347"/>
            <a:ext cx="1104900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806010" name="Freeform 122">
            <a:extLst>
              <a:ext uri="{FF2B5EF4-FFF2-40B4-BE49-F238E27FC236}">
                <a16:creationId xmlns:a16="http://schemas.microsoft.com/office/drawing/2014/main" id="{8DEE5ED4-0A45-4FED-8898-6C72F3871CF1}"/>
              </a:ext>
            </a:extLst>
          </p:cNvPr>
          <p:cNvSpPr>
            <a:spLocks/>
          </p:cNvSpPr>
          <p:nvPr/>
        </p:nvSpPr>
        <p:spPr bwMode="auto">
          <a:xfrm rot="5400000">
            <a:off x="3289301" y="3546772"/>
            <a:ext cx="1104900" cy="79375"/>
          </a:xfrm>
          <a:custGeom>
            <a:avLst/>
            <a:gdLst>
              <a:gd name="T0" fmla="*/ 15 w 582"/>
              <a:gd name="T1" fmla="*/ 50 h 50"/>
              <a:gd name="T2" fmla="*/ 47 w 582"/>
              <a:gd name="T3" fmla="*/ 37 h 50"/>
              <a:gd name="T4" fmla="*/ 299 w 582"/>
              <a:gd name="T5" fmla="*/ 1 h 50"/>
              <a:gd name="T6" fmla="*/ 582 w 582"/>
              <a:gd name="T7" fmla="*/ 41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 cap="flat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+mn-ea"/>
            </a:endParaRPr>
          </a:p>
        </p:txBody>
      </p:sp>
      <p:grpSp>
        <p:nvGrpSpPr>
          <p:cNvPr id="806011" name="Group 123">
            <a:extLst>
              <a:ext uri="{FF2B5EF4-FFF2-40B4-BE49-F238E27FC236}">
                <a16:creationId xmlns:a16="http://schemas.microsoft.com/office/drawing/2014/main" id="{B4B43312-5FF7-4F2D-8E29-016DE9F2E74A}"/>
              </a:ext>
            </a:extLst>
          </p:cNvPr>
          <p:cNvGrpSpPr>
            <a:grpSpLocks/>
          </p:cNvGrpSpPr>
          <p:nvPr/>
        </p:nvGrpSpPr>
        <p:grpSpPr bwMode="auto">
          <a:xfrm>
            <a:off x="2641601" y="2726035"/>
            <a:ext cx="1262063" cy="314325"/>
            <a:chOff x="1106" y="2688"/>
            <a:chExt cx="795" cy="198"/>
          </a:xfrm>
        </p:grpSpPr>
        <p:sp>
          <p:nvSpPr>
            <p:cNvPr id="806012" name="Line 124">
              <a:extLst>
                <a:ext uri="{FF2B5EF4-FFF2-40B4-BE49-F238E27FC236}">
                  <a16:creationId xmlns:a16="http://schemas.microsoft.com/office/drawing/2014/main" id="{85A047FB-6BD8-42DB-A7A3-7B0E40902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806013" name="Oval 125">
              <a:extLst>
                <a:ext uri="{FF2B5EF4-FFF2-40B4-BE49-F238E27FC236}">
                  <a16:creationId xmlns:a16="http://schemas.microsoft.com/office/drawing/2014/main" id="{57C811BA-AC41-4AE8-836C-6E96451C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grpSp>
        <p:nvGrpSpPr>
          <p:cNvPr id="806014" name="Group 126">
            <a:extLst>
              <a:ext uri="{FF2B5EF4-FFF2-40B4-BE49-F238E27FC236}">
                <a16:creationId xmlns:a16="http://schemas.microsoft.com/office/drawing/2014/main" id="{490065BA-AF18-4470-8C19-256557A8AEEE}"/>
              </a:ext>
            </a:extLst>
          </p:cNvPr>
          <p:cNvGrpSpPr>
            <a:grpSpLocks/>
          </p:cNvGrpSpPr>
          <p:nvPr/>
        </p:nvGrpSpPr>
        <p:grpSpPr bwMode="auto">
          <a:xfrm>
            <a:off x="5146675" y="2254548"/>
            <a:ext cx="2882900" cy="2528887"/>
            <a:chOff x="3002" y="2415"/>
            <a:chExt cx="1816" cy="1593"/>
          </a:xfrm>
        </p:grpSpPr>
        <p:grpSp>
          <p:nvGrpSpPr>
            <p:cNvPr id="806015" name="Group 127">
              <a:extLst>
                <a:ext uri="{FF2B5EF4-FFF2-40B4-BE49-F238E27FC236}">
                  <a16:creationId xmlns:a16="http://schemas.microsoft.com/office/drawing/2014/main" id="{A48229AF-1A78-491D-8772-77D7B9168F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806016" name="Oval 128">
                <a:extLst>
                  <a:ext uri="{FF2B5EF4-FFF2-40B4-BE49-F238E27FC236}">
                    <a16:creationId xmlns:a16="http://schemas.microsoft.com/office/drawing/2014/main" id="{2E9EBD71-84EA-4542-8565-9D27BA90C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806017" name="Oval 129">
                <a:extLst>
                  <a:ext uri="{FF2B5EF4-FFF2-40B4-BE49-F238E27FC236}">
                    <a16:creationId xmlns:a16="http://schemas.microsoft.com/office/drawing/2014/main" id="{2D1D5BE8-D5A9-461F-9E94-66FEDF387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806018" name="Oval 130">
                <a:extLst>
                  <a:ext uri="{FF2B5EF4-FFF2-40B4-BE49-F238E27FC236}">
                    <a16:creationId xmlns:a16="http://schemas.microsoft.com/office/drawing/2014/main" id="{ABBE78B9-B903-46CF-BD4B-483FFB8CF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9</a:t>
                </a:r>
              </a:p>
            </p:txBody>
          </p:sp>
          <p:sp>
            <p:nvSpPr>
              <p:cNvPr id="806019" name="Oval 131">
                <a:extLst>
                  <a:ext uri="{FF2B5EF4-FFF2-40B4-BE49-F238E27FC236}">
                    <a16:creationId xmlns:a16="http://schemas.microsoft.com/office/drawing/2014/main" id="{2BD48D6A-2184-4721-91CA-734184389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5</a:t>
                </a:r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6020" name="Oval 132">
                <a:extLst>
                  <a:ext uri="{FF2B5EF4-FFF2-40B4-BE49-F238E27FC236}">
                    <a16:creationId xmlns:a16="http://schemas.microsoft.com/office/drawing/2014/main" id="{6B55FC54-0DDE-42FD-8E65-CD62D3B39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  <a:sym typeface="Symbol" panose="05050102010706020507" pitchFamily="18" charset="2"/>
                  </a:rPr>
                  <a:t>7</a:t>
                </a:r>
                <a:endParaRPr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6021" name="Line 133">
                <a:extLst>
                  <a:ext uri="{FF2B5EF4-FFF2-40B4-BE49-F238E27FC236}">
                    <a16:creationId xmlns:a16="http://schemas.microsoft.com/office/drawing/2014/main" id="{6D96326E-4B2C-4025-9599-2C6781C8A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22" name="Line 134">
                <a:extLst>
                  <a:ext uri="{FF2B5EF4-FFF2-40B4-BE49-F238E27FC236}">
                    <a16:creationId xmlns:a16="http://schemas.microsoft.com/office/drawing/2014/main" id="{5CE5AA67-BAED-45ED-818D-546793C20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23" name="Text Box 135">
                <a:extLst>
                  <a:ext uri="{FF2B5EF4-FFF2-40B4-BE49-F238E27FC236}">
                    <a16:creationId xmlns:a16="http://schemas.microsoft.com/office/drawing/2014/main" id="{41E7D4B1-1D3F-4F0C-AFB3-406B525771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806024" name="Text Box 136">
                <a:extLst>
                  <a:ext uri="{FF2B5EF4-FFF2-40B4-BE49-F238E27FC236}">
                    <a16:creationId xmlns:a16="http://schemas.microsoft.com/office/drawing/2014/main" id="{CFD04685-1ECB-4422-8B29-97135D5528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06025" name="Text Box 137">
                <a:extLst>
                  <a:ext uri="{FF2B5EF4-FFF2-40B4-BE49-F238E27FC236}">
                    <a16:creationId xmlns:a16="http://schemas.microsoft.com/office/drawing/2014/main" id="{016D8611-2F7A-4E0A-B7B7-7B44CD296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806026" name="Text Box 138">
                <a:extLst>
                  <a:ext uri="{FF2B5EF4-FFF2-40B4-BE49-F238E27FC236}">
                    <a16:creationId xmlns:a16="http://schemas.microsoft.com/office/drawing/2014/main" id="{7BF33C28-E020-44ED-B49F-6D7AFC263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806027" name="Text Box 139">
                <a:extLst>
                  <a:ext uri="{FF2B5EF4-FFF2-40B4-BE49-F238E27FC236}">
                    <a16:creationId xmlns:a16="http://schemas.microsoft.com/office/drawing/2014/main" id="{F887167D-F204-4313-AB37-8AEEBE449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806028" name="Text Box 140">
                <a:extLst>
                  <a:ext uri="{FF2B5EF4-FFF2-40B4-BE49-F238E27FC236}">
                    <a16:creationId xmlns:a16="http://schemas.microsoft.com/office/drawing/2014/main" id="{ED67783D-1700-4FD6-A399-49799A0128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t</a:t>
                </a:r>
              </a:p>
            </p:txBody>
          </p:sp>
          <p:sp>
            <p:nvSpPr>
              <p:cNvPr id="806029" name="Text Box 141">
                <a:extLst>
                  <a:ext uri="{FF2B5EF4-FFF2-40B4-BE49-F238E27FC236}">
                    <a16:creationId xmlns:a16="http://schemas.microsoft.com/office/drawing/2014/main" id="{ADFE78CD-A1C1-4376-8A0C-62B62C2895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806030" name="Text Box 142">
                <a:extLst>
                  <a:ext uri="{FF2B5EF4-FFF2-40B4-BE49-F238E27FC236}">
                    <a16:creationId xmlns:a16="http://schemas.microsoft.com/office/drawing/2014/main" id="{36475439-FE85-4399-B378-745D192AA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806031" name="Text Box 143">
                <a:extLst>
                  <a:ext uri="{FF2B5EF4-FFF2-40B4-BE49-F238E27FC236}">
                    <a16:creationId xmlns:a16="http://schemas.microsoft.com/office/drawing/2014/main" id="{590DD63E-6845-43C1-AC36-8F0E317912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z</a:t>
                </a:r>
              </a:p>
            </p:txBody>
          </p:sp>
          <p:sp>
            <p:nvSpPr>
              <p:cNvPr id="806032" name="Line 144">
                <a:extLst>
                  <a:ext uri="{FF2B5EF4-FFF2-40B4-BE49-F238E27FC236}">
                    <a16:creationId xmlns:a16="http://schemas.microsoft.com/office/drawing/2014/main" id="{269C27AE-A7D1-4CE3-8A85-5EEF9EF6E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33" name="Line 145">
                <a:extLst>
                  <a:ext uri="{FF2B5EF4-FFF2-40B4-BE49-F238E27FC236}">
                    <a16:creationId xmlns:a16="http://schemas.microsoft.com/office/drawing/2014/main" id="{4C4E3D66-096B-4BEC-9D58-DA026F562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34" name="Line 146">
                <a:extLst>
                  <a:ext uri="{FF2B5EF4-FFF2-40B4-BE49-F238E27FC236}">
                    <a16:creationId xmlns:a16="http://schemas.microsoft.com/office/drawing/2014/main" id="{C72E9AD0-744A-423D-8CDF-CA8ADFC6B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35" name="Text Box 147">
                <a:extLst>
                  <a:ext uri="{FF2B5EF4-FFF2-40B4-BE49-F238E27FC236}">
                    <a16:creationId xmlns:a16="http://schemas.microsoft.com/office/drawing/2014/main" id="{9C74ED03-28D0-4403-9AAF-A9EAD08AE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806036" name="Text Box 148">
                <a:extLst>
                  <a:ext uri="{FF2B5EF4-FFF2-40B4-BE49-F238E27FC236}">
                    <a16:creationId xmlns:a16="http://schemas.microsoft.com/office/drawing/2014/main" id="{4E978720-2B8F-420B-BE65-DAC9D9C999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806037" name="Text Box 149">
                <a:extLst>
                  <a:ext uri="{FF2B5EF4-FFF2-40B4-BE49-F238E27FC236}">
                    <a16:creationId xmlns:a16="http://schemas.microsoft.com/office/drawing/2014/main" id="{424D5D7B-7713-459C-9396-E9CF58097C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9</a:t>
                </a:r>
              </a:p>
            </p:txBody>
          </p:sp>
          <p:sp>
            <p:nvSpPr>
              <p:cNvPr id="806038" name="Text Box 150">
                <a:extLst>
                  <a:ext uri="{FF2B5EF4-FFF2-40B4-BE49-F238E27FC236}">
                    <a16:creationId xmlns:a16="http://schemas.microsoft.com/office/drawing/2014/main" id="{95822860-C41F-4146-92D4-87EC7472C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806039" name="Freeform 151">
                <a:extLst>
                  <a:ext uri="{FF2B5EF4-FFF2-40B4-BE49-F238E27FC236}">
                    <a16:creationId xmlns:a16="http://schemas.microsoft.com/office/drawing/2014/main" id="{6DD95215-AC4B-4DC1-89DE-BF17132F692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40" name="Freeform 152">
                <a:extLst>
                  <a:ext uri="{FF2B5EF4-FFF2-40B4-BE49-F238E27FC236}">
                    <a16:creationId xmlns:a16="http://schemas.microsoft.com/office/drawing/2014/main" id="{BEB8904E-96CC-4463-A8A6-9BF9237ADDAE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41" name="Line 153">
                <a:extLst>
                  <a:ext uri="{FF2B5EF4-FFF2-40B4-BE49-F238E27FC236}">
                    <a16:creationId xmlns:a16="http://schemas.microsoft.com/office/drawing/2014/main" id="{87096BF9-0628-4D77-A7A9-309E297B6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42" name="Text Box 154">
                <a:extLst>
                  <a:ext uri="{FF2B5EF4-FFF2-40B4-BE49-F238E27FC236}">
                    <a16:creationId xmlns:a16="http://schemas.microsoft.com/office/drawing/2014/main" id="{5E709920-B68C-4D62-AC85-43F71E29F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806043" name="Text Box 155">
                <a:extLst>
                  <a:ext uri="{FF2B5EF4-FFF2-40B4-BE49-F238E27FC236}">
                    <a16:creationId xmlns:a16="http://schemas.microsoft.com/office/drawing/2014/main" id="{5E17E5A4-2744-4520-A8F9-4CDD2EADC4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806044" name="Freeform 156">
                <a:extLst>
                  <a:ext uri="{FF2B5EF4-FFF2-40B4-BE49-F238E27FC236}">
                    <a16:creationId xmlns:a16="http://schemas.microsoft.com/office/drawing/2014/main" id="{EA54345A-E326-4792-A573-CB3E21077D80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45" name="Freeform 157">
                <a:extLst>
                  <a:ext uri="{FF2B5EF4-FFF2-40B4-BE49-F238E27FC236}">
                    <a16:creationId xmlns:a16="http://schemas.microsoft.com/office/drawing/2014/main" id="{3744B6D2-D67C-4871-B2B9-29BC2A8B3A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46" name="Line 158">
                <a:extLst>
                  <a:ext uri="{FF2B5EF4-FFF2-40B4-BE49-F238E27FC236}">
                    <a16:creationId xmlns:a16="http://schemas.microsoft.com/office/drawing/2014/main" id="{60672E13-4533-4F29-9967-4B5B76E57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  <p:grpSp>
          <p:nvGrpSpPr>
            <p:cNvPr id="806047" name="Group 159">
              <a:extLst>
                <a:ext uri="{FF2B5EF4-FFF2-40B4-BE49-F238E27FC236}">
                  <a16:creationId xmlns:a16="http://schemas.microsoft.com/office/drawing/2014/main" id="{F261FDDD-7023-4FA5-A2DB-E256E46813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806048" name="Freeform 160">
                <a:extLst>
                  <a:ext uri="{FF2B5EF4-FFF2-40B4-BE49-F238E27FC236}">
                    <a16:creationId xmlns:a16="http://schemas.microsoft.com/office/drawing/2014/main" id="{A456738A-FEC0-4E4F-928B-8929225DE7E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>
                  <a:gd name="T0" fmla="*/ 15 w 582"/>
                  <a:gd name="T1" fmla="*/ 50 h 50"/>
                  <a:gd name="T2" fmla="*/ 47 w 582"/>
                  <a:gd name="T3" fmla="*/ 37 h 50"/>
                  <a:gd name="T4" fmla="*/ 299 w 582"/>
                  <a:gd name="T5" fmla="*/ 1 h 50"/>
                  <a:gd name="T6" fmla="*/ 582 w 582"/>
                  <a:gd name="T7" fmla="*/ 41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49" name="Line 161">
                <a:extLst>
                  <a:ext uri="{FF2B5EF4-FFF2-40B4-BE49-F238E27FC236}">
                    <a16:creationId xmlns:a16="http://schemas.microsoft.com/office/drawing/2014/main" id="{E64F386A-C68D-4877-8292-928458F2C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806050" name="Line 162">
                <a:extLst>
                  <a:ext uri="{FF2B5EF4-FFF2-40B4-BE49-F238E27FC236}">
                    <a16:creationId xmlns:a16="http://schemas.microsoft.com/office/drawing/2014/main" id="{0C549B56-45A4-44B1-8773-A7A4BF643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00"/>
                  </a:solidFill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  <p:sp>
        <p:nvSpPr>
          <p:cNvPr id="806052" name="Text Box 164">
            <a:extLst>
              <a:ext uri="{FF2B5EF4-FFF2-40B4-BE49-F238E27FC236}">
                <a16:creationId xmlns:a16="http://schemas.microsoft.com/office/drawing/2014/main" id="{84F56E60-CF91-4E8B-9263-89D4514FA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1" y="1727497"/>
            <a:ext cx="2720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S=&lt;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s,y,z,t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 Q=&lt;x&gt;</a:t>
            </a:r>
          </a:p>
        </p:txBody>
      </p:sp>
      <p:sp>
        <p:nvSpPr>
          <p:cNvPr id="806053" name="Text Box 165">
            <a:extLst>
              <a:ext uri="{FF2B5EF4-FFF2-40B4-BE49-F238E27FC236}">
                <a16:creationId xmlns:a16="http://schemas.microsoft.com/office/drawing/2014/main" id="{5E6ACAE0-4378-4AA2-A2F2-0F2AF47D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217" y="1756665"/>
            <a:ext cx="2805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S=&lt;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s,y,z,t,x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 Q=&lt;&gt;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5678E1-92FF-4B19-BBF0-DE8FF3291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0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>
                <a:ea typeface="宋体" charset="-122"/>
              </a:rPr>
              <a:t>Correctness of Dijskstra’s Algorithm</a:t>
            </a:r>
          </a:p>
        </p:txBody>
      </p:sp>
      <p:sp>
        <p:nvSpPr>
          <p:cNvPr id="957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0075" y="1352085"/>
            <a:ext cx="8915400" cy="1266825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For each vertex 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u </a:t>
            </a:r>
            <a:r>
              <a:rPr lang="en-US" altLang="zh-CN" dirty="0">
                <a:latin typeface="Comic Sans MS" pitchFamily="66" charset="0"/>
                <a:ea typeface="宋体" charset="-122"/>
                <a:sym typeface="Symbol" pitchFamily="18" charset="2"/>
              </a:rPr>
              <a:t> V</a:t>
            </a:r>
            <a:r>
              <a:rPr lang="en-US" altLang="zh-CN" dirty="0">
                <a:ea typeface="宋体" charset="-122"/>
                <a:sym typeface="Symbol" pitchFamily="18" charset="2"/>
              </a:rPr>
              <a:t>, we have </a:t>
            </a:r>
            <a:r>
              <a:rPr lang="en-US" altLang="zh-CN" dirty="0">
                <a:latin typeface="Comic Sans MS" pitchFamily="66" charset="0"/>
                <a:ea typeface="宋体" charset="-122"/>
                <a:sym typeface="Symbol" pitchFamily="18" charset="2"/>
              </a:rPr>
              <a:t>d[u] = </a:t>
            </a:r>
            <a:r>
              <a:rPr lang="en-US" altLang="zh-CN" dirty="0">
                <a:latin typeface="Comic Sans MS" pitchFamily="66" charset="0"/>
                <a:ea typeface="宋体" charset="-122"/>
              </a:rPr>
              <a:t>δ(s, u)</a:t>
            </a:r>
            <a:r>
              <a:rPr lang="en-US" altLang="zh-CN" dirty="0">
                <a:ea typeface="宋体" charset="-122"/>
              </a:rPr>
              <a:t> at the time when u is added to S</a:t>
            </a:r>
          </a:p>
        </p:txBody>
      </p:sp>
      <p:sp>
        <p:nvSpPr>
          <p:cNvPr id="957445" name="Rectangle 5"/>
          <p:cNvSpPr>
            <a:spLocks noChangeArrowheads="1"/>
          </p:cNvSpPr>
          <p:nvPr/>
        </p:nvSpPr>
        <p:spPr bwMode="auto">
          <a:xfrm>
            <a:off x="694066" y="2426475"/>
            <a:ext cx="8813932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Comic Sans MS" panose="030F0702030302020204" pitchFamily="66" charset="0"/>
                <a:ea typeface="宋体" charset="-122"/>
              </a:rPr>
              <a:t>Proof</a:t>
            </a: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  <a:ea typeface="宋体" charset="-122"/>
              </a:rPr>
              <a:t>: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  <a:ea typeface="宋体" charset="-122"/>
              </a:rPr>
              <a:t>Let u be the first vertex for which </a:t>
            </a: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  <a:ea typeface="宋体" charset="-122"/>
                <a:sym typeface="Symbol" pitchFamily="18" charset="2"/>
              </a:rPr>
              <a:t>d[u]  </a:t>
            </a: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  <a:ea typeface="宋体" charset="-122"/>
              </a:rPr>
              <a:t>δ(s, u) when added to S</a:t>
            </a:r>
          </a:p>
        </p:txBody>
      </p:sp>
      <p:sp>
        <p:nvSpPr>
          <p:cNvPr id="957450" name="Rectangle 10"/>
          <p:cNvSpPr>
            <a:spLocks noChangeArrowheads="1"/>
          </p:cNvSpPr>
          <p:nvPr/>
        </p:nvSpPr>
        <p:spPr bwMode="auto">
          <a:xfrm>
            <a:off x="657950" y="3813175"/>
            <a:ext cx="92456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  <a:ea typeface="宋体" charset="-122"/>
              </a:rPr>
              <a:t>Let’s look at a true shortest path p from s to u: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E1145F-D5CA-4423-AFFF-37157760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>
                <a:ea typeface="宋体" charset="-122"/>
              </a:rPr>
              <a:t>Correctness of Dijskstra’s Algorithm</a:t>
            </a:r>
          </a:p>
        </p:txBody>
      </p:sp>
      <p:pic>
        <p:nvPicPr>
          <p:cNvPr id="955410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6" y="1403350"/>
            <a:ext cx="4371710" cy="33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55411" name="Text Box 19"/>
          <p:cNvSpPr txBox="1">
            <a:spLocks noChangeArrowheads="1"/>
          </p:cNvSpPr>
          <p:nvPr/>
        </p:nvSpPr>
        <p:spPr bwMode="auto">
          <a:xfrm>
            <a:off x="4357952" y="2266951"/>
            <a:ext cx="543454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ea typeface="宋体" charset="-122"/>
              </a:rPr>
              <a:t>     </a:t>
            </a:r>
          </a:p>
        </p:txBody>
      </p:sp>
      <p:sp>
        <p:nvSpPr>
          <p:cNvPr id="955412" name="Text Box 20"/>
          <p:cNvSpPr txBox="1">
            <a:spLocks noChangeArrowheads="1"/>
          </p:cNvSpPr>
          <p:nvPr/>
        </p:nvSpPr>
        <p:spPr bwMode="auto">
          <a:xfrm>
            <a:off x="620846" y="4833939"/>
            <a:ext cx="64764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宋体" charset="-122"/>
              </a:rPr>
              <a:t>   3. </a:t>
            </a:r>
            <a:r>
              <a:rPr lang="en-US" altLang="zh-CN" sz="2000" dirty="0">
                <a:latin typeface="Comic Sans MS" panose="030F0702030302020204" pitchFamily="66" charset="0"/>
                <a:ea typeface="宋体" charset="-122"/>
              </a:rPr>
              <a:t>Since u’ is in the shortest path of u:  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d[u’]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  <a:cs typeface="Arial" charset="0"/>
              </a:rPr>
              <a:t>&lt;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δ(</a:t>
            </a:r>
            <a:r>
              <a:rPr lang="en-US" altLang="zh-CN" sz="2000" dirty="0" err="1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s,u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) </a:t>
            </a:r>
          </a:p>
        </p:txBody>
      </p:sp>
      <p:sp>
        <p:nvSpPr>
          <p:cNvPr id="955413" name="Text Box 21"/>
          <p:cNvSpPr txBox="1">
            <a:spLocks noChangeArrowheads="1"/>
          </p:cNvSpPr>
          <p:nvPr/>
        </p:nvSpPr>
        <p:spPr bwMode="auto">
          <a:xfrm>
            <a:off x="5047589" y="3433764"/>
            <a:ext cx="41136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宋体" charset="-122"/>
              </a:rPr>
              <a:t>   2. </a:t>
            </a:r>
            <a:r>
              <a:rPr lang="en-US" altLang="zh-CN" sz="2000" dirty="0">
                <a:latin typeface="Comic Sans MS" panose="030F0702030302020204" pitchFamily="66" charset="0"/>
                <a:ea typeface="宋体" charset="-122"/>
              </a:rPr>
              <a:t>What is the value of d[u’]?</a:t>
            </a:r>
          </a:p>
          <a:p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d[u’]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  <a:cs typeface="Arial" charset="0"/>
              </a:rPr>
              <a:t>≤d[v’]+w(</a:t>
            </a:r>
            <a:r>
              <a:rPr lang="en-US" altLang="zh-CN" sz="2000" dirty="0" err="1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  <a:cs typeface="Arial" charset="0"/>
              </a:rPr>
              <a:t>v’,u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  <a:cs typeface="Arial" charset="0"/>
              </a:rPr>
              <a:t>’)= 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δ(</a:t>
            </a:r>
            <a:r>
              <a:rPr lang="en-US" altLang="zh-CN" sz="2000" dirty="0" err="1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s,v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’)+w(</a:t>
            </a:r>
            <a:r>
              <a:rPr lang="en-US" altLang="zh-CN" sz="2000" dirty="0" err="1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v’,u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’) </a:t>
            </a:r>
          </a:p>
        </p:txBody>
      </p:sp>
      <p:sp>
        <p:nvSpPr>
          <p:cNvPr id="955414" name="Text Box 22"/>
          <p:cNvSpPr txBox="1">
            <a:spLocks noChangeArrowheads="1"/>
          </p:cNvSpPr>
          <p:nvPr/>
        </p:nvSpPr>
        <p:spPr bwMode="auto">
          <a:xfrm>
            <a:off x="5086350" y="2102187"/>
            <a:ext cx="37882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宋体" charset="-122"/>
              </a:rPr>
              <a:t>   1. </a:t>
            </a:r>
            <a:r>
              <a:rPr lang="en-US" altLang="zh-CN" sz="2000" dirty="0">
                <a:latin typeface="Comic Sans MS" panose="030F0702030302020204" pitchFamily="66" charset="0"/>
                <a:ea typeface="宋体" charset="-122"/>
              </a:rPr>
              <a:t>What is the value of d[u]?</a:t>
            </a:r>
          </a:p>
          <a:p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d[u]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  <a:cs typeface="Arial" charset="0"/>
              </a:rPr>
              <a:t>≤d[v]+w(</a:t>
            </a:r>
            <a:r>
              <a:rPr lang="en-US" altLang="zh-CN" sz="2000" dirty="0" err="1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  <a:cs typeface="Arial" charset="0"/>
              </a:rPr>
              <a:t>v,u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  <a:cs typeface="Arial" charset="0"/>
              </a:rPr>
              <a:t>)= 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δ(</a:t>
            </a:r>
            <a:r>
              <a:rPr lang="en-US" altLang="zh-CN" sz="2000" dirty="0" err="1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s,v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)+w(</a:t>
            </a:r>
            <a:r>
              <a:rPr lang="en-US" altLang="zh-CN" sz="2000" dirty="0" err="1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v,u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) </a:t>
            </a:r>
          </a:p>
        </p:txBody>
      </p:sp>
      <p:sp>
        <p:nvSpPr>
          <p:cNvPr id="955415" name="Text Box 23"/>
          <p:cNvSpPr txBox="1">
            <a:spLocks noChangeArrowheads="1"/>
          </p:cNvSpPr>
          <p:nvPr/>
        </p:nvSpPr>
        <p:spPr bwMode="auto">
          <a:xfrm>
            <a:off x="1895766" y="5303839"/>
            <a:ext cx="51090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4. however, from definition</a:t>
            </a:r>
            <a:r>
              <a:rPr lang="en-US" altLang="zh-CN" sz="2000" dirty="0">
                <a:latin typeface="Comic Sans MS" panose="030F0702030302020204" pitchFamily="66" charset="0"/>
                <a:ea typeface="宋体" charset="-122"/>
              </a:rPr>
              <a:t>:  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d[u]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  <a:cs typeface="Arial" charset="0"/>
              </a:rPr>
              <a:t>&gt;=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δ(</a:t>
            </a:r>
            <a:r>
              <a:rPr lang="en-US" altLang="zh-CN" sz="2000" dirty="0" err="1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s,u</a:t>
            </a:r>
            <a:r>
              <a:rPr lang="en-US" altLang="zh-CN" sz="20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) 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7313161" y="4821238"/>
            <a:ext cx="1503097" cy="996950"/>
            <a:chOff x="4011" y="3203"/>
            <a:chExt cx="874" cy="628"/>
          </a:xfrm>
        </p:grpSpPr>
        <p:sp>
          <p:nvSpPr>
            <p:cNvPr id="955416" name="AutoShape 24"/>
            <p:cNvSpPr>
              <a:spLocks/>
            </p:cNvSpPr>
            <p:nvPr/>
          </p:nvSpPr>
          <p:spPr bwMode="auto">
            <a:xfrm>
              <a:off x="4011" y="3203"/>
              <a:ext cx="56" cy="628"/>
            </a:xfrm>
            <a:prstGeom prst="rightBrace">
              <a:avLst>
                <a:gd name="adj1" fmla="val 934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Comic Sans MS" panose="030F0702030302020204" pitchFamily="66" charset="0"/>
              </a:endParaRPr>
            </a:p>
          </p:txBody>
        </p:sp>
        <p:sp>
          <p:nvSpPr>
            <p:cNvPr id="955417" name="Text Box 25"/>
            <p:cNvSpPr txBox="1">
              <a:spLocks noChangeArrowheads="1"/>
            </p:cNvSpPr>
            <p:nvPr/>
          </p:nvSpPr>
          <p:spPr bwMode="auto">
            <a:xfrm>
              <a:off x="4140" y="3350"/>
              <a:ext cx="74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>
                  <a:solidFill>
                    <a:srgbClr val="DD0111"/>
                  </a:solidFill>
                  <a:latin typeface="Comic Sans MS" panose="030F0702030302020204" pitchFamily="66" charset="0"/>
                  <a:ea typeface="宋体" charset="-122"/>
                </a:rPr>
                <a:t>d[u’]&lt;d[u]</a:t>
              </a:r>
            </a:p>
          </p:txBody>
        </p:sp>
      </p:grpSp>
      <p:sp>
        <p:nvSpPr>
          <p:cNvPr id="955419" name="Text Box 27"/>
          <p:cNvSpPr txBox="1">
            <a:spLocks noChangeArrowheads="1"/>
          </p:cNvSpPr>
          <p:nvPr/>
        </p:nvSpPr>
        <p:spPr bwMode="auto">
          <a:xfrm>
            <a:off x="441987" y="6210300"/>
            <a:ext cx="78005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  <a:ea typeface="宋体" charset="-122"/>
              </a:rPr>
              <a:t>Priority Queue Q: &lt;u, …, u’, ….&gt;     (i.e., </a:t>
            </a:r>
            <a:r>
              <a:rPr lang="en-US" altLang="zh-CN" sz="2400" dirty="0">
                <a:solidFill>
                  <a:srgbClr val="DD0111"/>
                </a:solidFill>
                <a:latin typeface="Comic Sans MS" panose="030F0702030302020204" pitchFamily="66" charset="0"/>
                <a:ea typeface="宋体" charset="-122"/>
              </a:rPr>
              <a:t>d[u]&lt;…&lt;d[u’]&lt;…</a:t>
            </a:r>
            <a:r>
              <a:rPr lang="en-US" altLang="zh-CN" sz="2400" dirty="0">
                <a:latin typeface="Comic Sans MS" panose="030F0702030302020204" pitchFamily="66" charset="0"/>
                <a:ea typeface="宋体" charset="-122"/>
              </a:rPr>
              <a:t> )</a:t>
            </a:r>
          </a:p>
        </p:txBody>
      </p:sp>
      <p:cxnSp>
        <p:nvCxnSpPr>
          <p:cNvPr id="955420" name="AutoShape 28"/>
          <p:cNvCxnSpPr>
            <a:cxnSpLocks noChangeShapeType="1"/>
            <a:endCxn id="955419" idx="3"/>
          </p:cNvCxnSpPr>
          <p:nvPr/>
        </p:nvCxnSpPr>
        <p:spPr bwMode="auto">
          <a:xfrm rot="10800000" flipV="1">
            <a:off x="8242520" y="5356225"/>
            <a:ext cx="1426152" cy="108490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55421" name="Text Box 29"/>
          <p:cNvSpPr txBox="1">
            <a:spLocks noChangeArrowheads="1"/>
          </p:cNvSpPr>
          <p:nvPr/>
        </p:nvSpPr>
        <p:spPr bwMode="auto">
          <a:xfrm>
            <a:off x="6203290" y="5783263"/>
            <a:ext cx="25539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  <a:ea typeface="宋体" charset="-122"/>
              </a:rPr>
              <a:t>5. Contradiction!</a:t>
            </a:r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4697432" y="1363705"/>
            <a:ext cx="48910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Comic Sans MS" panose="030F0702030302020204" pitchFamily="66" charset="0"/>
                <a:ea typeface="宋体" charset="-122"/>
              </a:rPr>
              <a:t>0: Suppose the shortest to u is via u’</a:t>
            </a:r>
            <a:endParaRPr lang="en-US" altLang="zh-CN" sz="2400" b="1" dirty="0">
              <a:solidFill>
                <a:srgbClr val="DD0111"/>
              </a:solidFill>
              <a:latin typeface="Comic Sans MS" panose="030F0702030302020204" pitchFamily="66" charset="0"/>
              <a:ea typeface="宋体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3A82B6-80F0-4EA6-B846-C458D143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5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5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5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55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95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95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95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419" grpId="0"/>
      <p:bldP spid="9554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宋体" charset="-122"/>
              </a:rPr>
              <a:t>Exercise 1</a:t>
            </a:r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charset="-122"/>
              </a:rPr>
              <a:t>We are given a directed graph G=(V,E) on which each edge (</a:t>
            </a:r>
            <a:r>
              <a:rPr lang="en-US" altLang="zh-CN" dirty="0" err="1">
                <a:ea typeface="宋体" charset="-122"/>
              </a:rPr>
              <a:t>u,v</a:t>
            </a:r>
            <a:r>
              <a:rPr lang="en-US" altLang="zh-CN" dirty="0">
                <a:ea typeface="宋体" charset="-122"/>
              </a:rPr>
              <a:t>) has an associated value r(</a:t>
            </a:r>
            <a:r>
              <a:rPr lang="en-US" altLang="zh-CN" dirty="0" err="1">
                <a:ea typeface="宋体" charset="-122"/>
              </a:rPr>
              <a:t>u,v</a:t>
            </a:r>
            <a:r>
              <a:rPr lang="en-US" altLang="zh-CN" dirty="0">
                <a:ea typeface="宋体" charset="-122"/>
              </a:rPr>
              <a:t>), which is a real number in the range 0</a:t>
            </a:r>
            <a:r>
              <a:rPr lang="en-US" altLang="zh-CN" dirty="0">
                <a:ea typeface="宋体" charset="-122"/>
                <a:cs typeface="Arial" charset="0"/>
              </a:rPr>
              <a:t>≤r(</a:t>
            </a:r>
            <a:r>
              <a:rPr lang="en-US" altLang="zh-CN" dirty="0" err="1">
                <a:ea typeface="宋体" charset="-122"/>
                <a:cs typeface="Arial" charset="0"/>
              </a:rPr>
              <a:t>u,v</a:t>
            </a:r>
            <a:r>
              <a:rPr lang="en-US" altLang="zh-CN" dirty="0">
                <a:ea typeface="宋体" charset="-122"/>
                <a:cs typeface="Arial" charset="0"/>
              </a:rPr>
              <a:t>) ≤1 that represents the reliability of a communication channel from vertex u to vertex v</a:t>
            </a:r>
          </a:p>
          <a:p>
            <a:endParaRPr lang="en-US" altLang="zh-CN" dirty="0">
              <a:ea typeface="宋体" charset="-122"/>
              <a:cs typeface="Arial" charset="0"/>
            </a:endParaRPr>
          </a:p>
          <a:p>
            <a:r>
              <a:rPr lang="en-US" altLang="zh-CN" dirty="0">
                <a:ea typeface="宋体" charset="-122"/>
                <a:cs typeface="Arial" charset="0"/>
              </a:rPr>
              <a:t>We interpret r(</a:t>
            </a:r>
            <a:r>
              <a:rPr lang="en-US" altLang="zh-CN" dirty="0" err="1">
                <a:ea typeface="宋体" charset="-122"/>
                <a:cs typeface="Arial" charset="0"/>
              </a:rPr>
              <a:t>u,v</a:t>
            </a:r>
            <a:r>
              <a:rPr lang="en-US" altLang="zh-CN" dirty="0">
                <a:ea typeface="宋体" charset="-122"/>
                <a:cs typeface="Arial" charset="0"/>
              </a:rPr>
              <a:t>) as the probability that the channel from u to v will not fail, and we assume that these probabilities are independent</a:t>
            </a:r>
          </a:p>
          <a:p>
            <a:endParaRPr lang="en-US" altLang="zh-CN" dirty="0">
              <a:ea typeface="宋体" charset="-122"/>
              <a:cs typeface="Arial" charset="0"/>
            </a:endParaRPr>
          </a:p>
          <a:p>
            <a:r>
              <a:rPr lang="en-US" altLang="zh-CN" dirty="0">
                <a:ea typeface="宋体" charset="-122"/>
                <a:cs typeface="Arial" charset="0"/>
              </a:rPr>
              <a:t>Give an efficient algorithm to find the most reliable path between two given vertices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16416-F641-44C8-B8E5-A40A9725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宋体" charset="-122"/>
              </a:rPr>
              <a:t>Exercise 1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u="sng" dirty="0">
                <a:ea typeface="宋体" charset="-122"/>
              </a:rPr>
              <a:t>Solution 1:</a:t>
            </a:r>
            <a:r>
              <a:rPr lang="en-US" altLang="zh-CN" dirty="0">
                <a:ea typeface="宋体" charset="-122"/>
              </a:rPr>
              <a:t> modify Dijkstra’s algorithm</a:t>
            </a:r>
            <a:endParaRPr lang="en-US" altLang="zh-CN" u="sng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r(</a:t>
            </a:r>
            <a:r>
              <a:rPr lang="en-US" altLang="zh-CN" dirty="0" err="1">
                <a:ea typeface="宋体" charset="-122"/>
              </a:rPr>
              <a:t>u,v</a:t>
            </a:r>
            <a:r>
              <a:rPr lang="en-US" altLang="zh-CN" dirty="0">
                <a:ea typeface="宋体" charset="-122"/>
              </a:rPr>
              <a:t>)=</a:t>
            </a:r>
            <a:r>
              <a:rPr lang="en-US" altLang="zh-CN" dirty="0" err="1">
                <a:ea typeface="宋体" charset="-122"/>
              </a:rPr>
              <a:t>Pr</a:t>
            </a:r>
            <a:r>
              <a:rPr lang="en-US" altLang="zh-CN" dirty="0">
                <a:ea typeface="宋体" charset="-122"/>
              </a:rPr>
              <a:t>(channel from u to v will not fail)</a:t>
            </a: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Assuming that the probabilities are independent, the reliability of a path p=&lt;v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,v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,…,</a:t>
            </a:r>
            <a:r>
              <a:rPr lang="en-US" altLang="zh-CN" dirty="0" err="1">
                <a:ea typeface="宋体" charset="-122"/>
              </a:rPr>
              <a:t>v</a:t>
            </a:r>
            <a:r>
              <a:rPr lang="en-US" altLang="zh-CN" baseline="-25000" dirty="0" err="1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&gt; is: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                r(v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,v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)r(v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,v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) … r(v</a:t>
            </a:r>
            <a:r>
              <a:rPr lang="en-US" altLang="zh-CN" baseline="-25000" dirty="0">
                <a:ea typeface="宋体" charset="-122"/>
              </a:rPr>
              <a:t>k-1</a:t>
            </a:r>
            <a:r>
              <a:rPr lang="en-US" altLang="zh-CN" dirty="0">
                <a:ea typeface="宋体" charset="-122"/>
              </a:rPr>
              <a:t>,v</a:t>
            </a:r>
            <a:r>
              <a:rPr lang="en-US" altLang="zh-CN" baseline="-25000" dirty="0">
                <a:ea typeface="宋体" charset="-122"/>
              </a:rPr>
              <a:t>k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buFontTx/>
              <a:buNone/>
            </a:pP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We want to find the channel with the highest reliability, i.e., </a:t>
            </a:r>
          </a:p>
          <a:p>
            <a:endParaRPr lang="en-US" altLang="zh-CN" u="sng" dirty="0">
              <a:ea typeface="宋体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2BB2C0-DEEB-4E10-A327-6C48A7BB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6158C0D-6D41-41E2-873C-25AFAEE9B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794512"/>
              </p:ext>
            </p:extLst>
          </p:nvPr>
        </p:nvGraphicFramePr>
        <p:xfrm>
          <a:off x="3017785" y="4764690"/>
          <a:ext cx="324180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4" imgW="1117440" imgH="457200" progId="Equation.DSMT4">
                  <p:embed/>
                </p:oleObj>
              </mc:Choice>
              <mc:Fallback>
                <p:oleObj name="Equation" r:id="rId4" imgW="1117440" imgH="457200" progId="Equation.DSMT4">
                  <p:embed/>
                  <p:pic>
                    <p:nvPicPr>
                      <p:cNvPr id="961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785" y="4764690"/>
                        <a:ext cx="3241807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79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宋体" charset="-122"/>
              </a:rPr>
              <a:t>Exercise 1 (cont.)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But Dijkstra’s algorithm computes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Perform relaxation as follows: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	if d[v] &lt; d[u] w(</a:t>
            </a:r>
            <a:r>
              <a:rPr lang="en-US" altLang="zh-CN" dirty="0" err="1">
                <a:ea typeface="宋体" charset="-122"/>
              </a:rPr>
              <a:t>u,v</a:t>
            </a:r>
            <a:r>
              <a:rPr lang="en-US" altLang="zh-CN" dirty="0">
                <a:ea typeface="宋体" charset="-122"/>
              </a:rPr>
              <a:t>) then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                      d[v] = d[u] w(</a:t>
            </a:r>
            <a:r>
              <a:rPr lang="en-US" altLang="zh-CN" dirty="0" err="1">
                <a:ea typeface="宋体" charset="-122"/>
              </a:rPr>
              <a:t>u,v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>
              <a:buFontTx/>
              <a:buNone/>
            </a:pP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Use “EXTRACT_MAX” instead of “EXTRACT_MIN”</a:t>
            </a:r>
          </a:p>
        </p:txBody>
      </p:sp>
      <p:graphicFrame>
        <p:nvGraphicFramePr>
          <p:cNvPr id="965636" name="Object 4"/>
          <p:cNvGraphicFramePr>
            <a:graphicFrameLocks noChangeAspect="1"/>
          </p:cNvGraphicFramePr>
          <p:nvPr/>
        </p:nvGraphicFramePr>
        <p:xfrm>
          <a:off x="3166137" y="1785938"/>
          <a:ext cx="2971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4" imgW="1117440" imgH="444240" progId="Equation.DSMT4">
                  <p:embed/>
                </p:oleObj>
              </mc:Choice>
              <mc:Fallback>
                <p:oleObj name="Equation" r:id="rId4" imgW="1117440" imgH="444240" progId="Equation.DSMT4">
                  <p:embed/>
                  <p:pic>
                    <p:nvPicPr>
                      <p:cNvPr id="9656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6137" y="1785938"/>
                        <a:ext cx="2971800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F58858-9C27-4634-88DA-F1DEF2D2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048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宋体" charset="-122"/>
              </a:rPr>
              <a:t>Exercise 1 (cont.)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u="sng" dirty="0">
                <a:ea typeface="宋体" charset="-122"/>
              </a:rPr>
              <a:t>Solution 2:</a:t>
            </a:r>
            <a:r>
              <a:rPr lang="en-US" altLang="zh-CN" dirty="0">
                <a:ea typeface="宋体" charset="-122"/>
              </a:rPr>
              <a:t> use Dijkstra’s algorithm without any modifications!</a:t>
            </a:r>
          </a:p>
          <a:p>
            <a:pPr lvl="1"/>
            <a:r>
              <a:rPr lang="en-US" altLang="zh-CN" dirty="0">
                <a:ea typeface="宋体" charset="-122"/>
              </a:rPr>
              <a:t>Goal</a:t>
            </a: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Take the lg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7E810-0FF3-4F23-A506-B3197AE1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27E4626-2C32-4E14-92E8-A1C8B12C97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833341"/>
              </p:ext>
            </p:extLst>
          </p:nvPr>
        </p:nvGraphicFramePr>
        <p:xfrm>
          <a:off x="1503098" y="4554125"/>
          <a:ext cx="6899804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4" imgW="2768400" imgH="457200" progId="Equation.DSMT4">
                  <p:embed/>
                </p:oleObj>
              </mc:Choice>
              <mc:Fallback>
                <p:oleObj name="Equation" r:id="rId4" imgW="2768400" imgH="457200" progId="Equation.DSMT4">
                  <p:embed/>
                  <p:pic>
                    <p:nvPicPr>
                      <p:cNvPr id="9656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098" y="4554125"/>
                        <a:ext cx="6899804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086A55A-F6A1-4074-B8C0-13C2B2272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945217"/>
              </p:ext>
            </p:extLst>
          </p:nvPr>
        </p:nvGraphicFramePr>
        <p:xfrm>
          <a:off x="2927775" y="2533811"/>
          <a:ext cx="324180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6" imgW="1117440" imgH="457200" progId="Equation.DSMT4">
                  <p:embed/>
                </p:oleObj>
              </mc:Choice>
              <mc:Fallback>
                <p:oleObj name="Equation" r:id="rId6" imgW="111744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6158C0D-6D41-41E2-873C-25AFAEE9B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775" y="2533811"/>
                        <a:ext cx="3241807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>
                <a:ea typeface="宋体" charset="-122"/>
              </a:rPr>
              <a:t>Exercise 1 (cont.)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Turn this into a minimization problem by taking the negative:</a:t>
            </a: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Run Dijkstra’s algorithm using </a:t>
            </a:r>
          </a:p>
        </p:txBody>
      </p:sp>
      <p:graphicFrame>
        <p:nvGraphicFramePr>
          <p:cNvPr id="998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724408"/>
              </p:ext>
            </p:extLst>
          </p:nvPr>
        </p:nvGraphicFramePr>
        <p:xfrm>
          <a:off x="1038755" y="2431418"/>
          <a:ext cx="731083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4" imgW="2933640" imgH="355320" progId="Equation.DSMT4">
                  <p:embed/>
                </p:oleObj>
              </mc:Choice>
              <mc:Fallback>
                <p:oleObj name="Equation" r:id="rId4" imgW="2933640" imgH="355320" progId="Equation.DSMT4">
                  <p:embed/>
                  <p:pic>
                    <p:nvPicPr>
                      <p:cNvPr id="998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755" y="2431418"/>
                        <a:ext cx="7310835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8405" name="Object 5"/>
          <p:cNvGraphicFramePr>
            <a:graphicFrameLocks noChangeAspect="1"/>
          </p:cNvGraphicFramePr>
          <p:nvPr/>
        </p:nvGraphicFramePr>
        <p:xfrm>
          <a:off x="2710392" y="4776789"/>
          <a:ext cx="3259006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Equation" r:id="rId6" imgW="1307880" imgH="203040" progId="Equation.DSMT4">
                  <p:embed/>
                </p:oleObj>
              </mc:Choice>
              <mc:Fallback>
                <p:oleObj name="Equation" r:id="rId6" imgW="1307880" imgH="203040" progId="Equation.DSMT4">
                  <p:embed/>
                  <p:pic>
                    <p:nvPicPr>
                      <p:cNvPr id="9984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392" y="4776789"/>
                        <a:ext cx="3259006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05F63E-7410-49E0-83B1-AA120C2C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9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9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D4AF662-B0E9-44C2-8B78-5AA43801D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1329"/>
            <a:ext cx="8915400" cy="1407611"/>
          </a:xfrm>
        </p:spPr>
        <p:txBody>
          <a:bodyPr/>
          <a:lstStyle/>
          <a:p>
            <a:r>
              <a:rPr lang="en-US" dirty="0"/>
              <a:t>Why Dijkstra’s algorithm cannot handle a graph that has negative weights but no negative cycles?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3FB9C8-ACC1-4D08-A8E3-9F914604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95CEED3-F5BE-41D2-A925-0491DC02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en-US" dirty="0"/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ADAC95A0-F8C6-4504-9614-0D8BF7CFC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737" y="331926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v</a:t>
            </a:r>
          </a:p>
        </p:txBody>
      </p:sp>
      <p:sp>
        <p:nvSpPr>
          <p:cNvPr id="6" name="Oval 12">
            <a:extLst>
              <a:ext uri="{FF2B5EF4-FFF2-40B4-BE49-F238E27FC236}">
                <a16:creationId xmlns:a16="http://schemas.microsoft.com/office/drawing/2014/main" id="{2D6AA7A8-6905-4492-B7C3-506C52A06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2850" y="3969060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38F663A6-17B9-49A4-8581-95209053F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0736" y="4625246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dirty="0">
                <a:ea typeface="宋体" panose="02010600030101010101" pitchFamily="2" charset="-122"/>
              </a:rPr>
              <a:t>u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8CB7748-180E-4A33-AF2F-6B89092A297A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963284" y="4328139"/>
            <a:ext cx="579293" cy="35871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5AA53D-219C-4134-8E36-FBD8D5B57499}"/>
              </a:ext>
            </a:extLst>
          </p:cNvPr>
          <p:cNvCxnSpPr>
            <a:cxnSpLocks/>
            <a:stCxn id="6" idx="7"/>
            <a:endCxn id="5" idx="2"/>
          </p:cNvCxnSpPr>
          <p:nvPr/>
        </p:nvCxnSpPr>
        <p:spPr>
          <a:xfrm flipV="1">
            <a:off x="3963284" y="3529612"/>
            <a:ext cx="517453" cy="50105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A1845AA-7A98-4CA6-8A94-1A7B1AFEBE77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4691874" y="3739955"/>
            <a:ext cx="1" cy="88529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9FD73C7-05A7-4113-BB28-9537496A2CCF}"/>
              </a:ext>
            </a:extLst>
          </p:cNvPr>
          <p:cNvSpPr txBox="1"/>
          <p:nvPr/>
        </p:nvSpPr>
        <p:spPr>
          <a:xfrm>
            <a:off x="3992390" y="443418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610234-F194-4048-ABD7-D32632A7FDDB}"/>
              </a:ext>
            </a:extLst>
          </p:cNvPr>
          <p:cNvSpPr txBox="1"/>
          <p:nvPr/>
        </p:nvSpPr>
        <p:spPr>
          <a:xfrm>
            <a:off x="3939377" y="3546705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A0567F0-5106-476B-9020-FC5EC8893A57}"/>
              </a:ext>
            </a:extLst>
          </p:cNvPr>
          <p:cNvSpPr txBox="1"/>
          <p:nvPr/>
        </p:nvSpPr>
        <p:spPr>
          <a:xfrm>
            <a:off x="4654659" y="3975976"/>
            <a:ext cx="75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14653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84EAEB-0C74-4172-A8E9-4C4CAC8F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How can we find the shortest route between two points on a road map?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Model the problem as a graph problem: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Road map is a weighted graph: 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CC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vertices</a:t>
            </a:r>
            <a:r>
              <a:rPr lang="en-US" altLang="zh-CN" dirty="0">
                <a:ea typeface="宋体" panose="02010600030101010101" pitchFamily="2" charset="-122"/>
              </a:rPr>
              <a:t> = cities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00808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edges</a:t>
            </a:r>
            <a:r>
              <a:rPr lang="en-US" altLang="zh-CN" dirty="0">
                <a:ea typeface="宋体" panose="02010600030101010101" pitchFamily="2" charset="-122"/>
              </a:rPr>
              <a:t> = road segments between cities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0066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edge weights</a:t>
            </a:r>
            <a:r>
              <a:rPr lang="en-US" altLang="zh-CN" dirty="0">
                <a:ea typeface="宋体" panose="02010600030101010101" pitchFamily="2" charset="-122"/>
              </a:rPr>
              <a:t> = road distances</a:t>
            </a:r>
          </a:p>
          <a:p>
            <a:pPr lvl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Goal: find a shortest path between two vertices (cities)</a:t>
            </a: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EA9AA7-4B4E-46F3-B233-15E77E1C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 Problems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A24BC-B51E-43F7-BEFC-26DE77D59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383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materials</a:t>
            </a:r>
          </a:p>
          <a:p>
            <a:pPr lvl="1"/>
            <a:r>
              <a:rPr lang="en-US" dirty="0"/>
              <a:t>Textbook Chapters 24&amp;25</a:t>
            </a:r>
          </a:p>
          <a:p>
            <a:endParaRPr lang="en-US" dirty="0"/>
          </a:p>
          <a:p>
            <a:r>
              <a:rPr lang="en-US" dirty="0"/>
              <a:t>Next </a:t>
            </a:r>
            <a:r>
              <a:rPr lang="en-US" altLang="zh-CN" dirty="0"/>
              <a:t>lecture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Shortest paths </a:t>
            </a:r>
            <a:r>
              <a:rPr lang="en-US" altLang="zh-CN" dirty="0"/>
              <a:t>in graphs with negative weights</a:t>
            </a:r>
          </a:p>
          <a:p>
            <a:pPr lvl="1"/>
            <a:r>
              <a:rPr lang="en-US" dirty="0"/>
              <a:t>All pairs shortest path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8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358770"/>
                <a:ext cx="8915400" cy="4525963"/>
              </a:xfrm>
            </p:spPr>
            <p:txBody>
              <a:bodyPr/>
              <a:lstStyle/>
              <a:p>
                <a:r>
                  <a:rPr lang="en-US" dirty="0"/>
                  <a:t>A</a:t>
                </a:r>
                <a:r>
                  <a:rPr lang="en-US" dirty="0">
                    <a:solidFill>
                      <a:srgbClr val="0D14FF"/>
                    </a:solidFill>
                  </a:rPr>
                  <a:t> weighted graph</a:t>
                </a:r>
                <a:r>
                  <a:rPr lang="en-US" dirty="0"/>
                  <a:t> is a graph such that each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associated with a weight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focus on directed graphs</a:t>
                </a:r>
              </a:p>
              <a:p>
                <a:pPr lvl="1"/>
                <a:r>
                  <a:rPr lang="en-US" dirty="0"/>
                  <a:t>The solution can be easily extended to undirected graphs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358770"/>
                <a:ext cx="8915400" cy="4525963"/>
              </a:xfrm>
              <a:blipFill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weighted graph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5B14B-C98E-4C14-96E7-18DD3A29C17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1469176" y="3318131"/>
            <a:ext cx="3708600" cy="2676154"/>
            <a:chOff x="2637656" y="3654699"/>
            <a:chExt cx="3708600" cy="26761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4"/>
                <p:cNvSpPr>
                  <a:spLocks noChangeArrowheads="1"/>
                </p:cNvSpPr>
                <p:nvPr/>
              </p:nvSpPr>
              <p:spPr bwMode="auto">
                <a:xfrm>
                  <a:off x="3856856" y="3654699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6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6856" y="3654699"/>
                  <a:ext cx="432000" cy="432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5"/>
                <p:cNvSpPr>
                  <a:spLocks noChangeArrowheads="1"/>
                </p:cNvSpPr>
                <p:nvPr/>
              </p:nvSpPr>
              <p:spPr bwMode="auto">
                <a:xfrm>
                  <a:off x="3475856" y="5559699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7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75856" y="5559699"/>
                  <a:ext cx="432000" cy="432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6"/>
                <p:cNvSpPr>
                  <a:spLocks noChangeArrowheads="1"/>
                </p:cNvSpPr>
                <p:nvPr/>
              </p:nvSpPr>
              <p:spPr bwMode="auto">
                <a:xfrm>
                  <a:off x="4466456" y="4569099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8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6456" y="4569099"/>
                  <a:ext cx="432000" cy="432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7"/>
                <p:cNvSpPr>
                  <a:spLocks noChangeArrowheads="1"/>
                </p:cNvSpPr>
                <p:nvPr/>
              </p:nvSpPr>
              <p:spPr bwMode="auto">
                <a:xfrm>
                  <a:off x="2637656" y="4721499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9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37656" y="4721499"/>
                  <a:ext cx="432000" cy="432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8"/>
                <p:cNvSpPr>
                  <a:spLocks noChangeArrowheads="1"/>
                </p:cNvSpPr>
                <p:nvPr/>
              </p:nvSpPr>
              <p:spPr bwMode="auto">
                <a:xfrm>
                  <a:off x="5609456" y="4264299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0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09456" y="4264299"/>
                  <a:ext cx="432000" cy="432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9"/>
                <p:cNvSpPr>
                  <a:spLocks noChangeArrowheads="1"/>
                </p:cNvSpPr>
                <p:nvPr/>
              </p:nvSpPr>
              <p:spPr bwMode="auto">
                <a:xfrm>
                  <a:off x="5914256" y="5407299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1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4256" y="5407299"/>
                  <a:ext cx="432000" cy="432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0"/>
                <p:cNvSpPr>
                  <a:spLocks noChangeArrowheads="1"/>
                </p:cNvSpPr>
                <p:nvPr/>
              </p:nvSpPr>
              <p:spPr bwMode="auto">
                <a:xfrm>
                  <a:off x="4695056" y="5788299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+mn-cs"/>
                    </a:defRPr>
                  </a:lvl9pPr>
                </a:lstStyle>
                <a:p>
                  <a:pPr algn="ctr"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dirty="0"/>
                </a:p>
              </p:txBody>
            </p:sp>
          </mc:Choice>
          <mc:Fallback xmlns="">
            <p:sp>
              <p:nvSpPr>
                <p:cNvPr id="12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95056" y="5788299"/>
                  <a:ext cx="432000" cy="432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2866256" y="3959499"/>
              <a:ext cx="9906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288856" y="3919811"/>
              <a:ext cx="1320600" cy="42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 flipV="1">
              <a:off x="4183881" y="4086698"/>
              <a:ext cx="342898" cy="496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780656" y="4949525"/>
              <a:ext cx="746124" cy="6101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964112" y="5127699"/>
              <a:ext cx="511744" cy="50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688579" y="4086699"/>
              <a:ext cx="327026" cy="14441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907856" y="5849639"/>
              <a:ext cx="787200" cy="91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701406" y="5001099"/>
              <a:ext cx="146050" cy="78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4879006" y="4416698"/>
              <a:ext cx="730450" cy="265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5863256" y="4682011"/>
              <a:ext cx="203400" cy="725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 flipV="1">
              <a:off x="4809154" y="4949524"/>
              <a:ext cx="1105101" cy="570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5127056" y="5712099"/>
              <a:ext cx="787200" cy="2246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002781" y="3919812"/>
              <a:ext cx="311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866256" y="5254899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dirty="0"/>
                <a:t>7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475856" y="449289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dirty="0"/>
                <a:t>2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4695056" y="3654699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076056" y="4188099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5914256" y="4721499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dirty="0"/>
                <a:t>1</a:t>
              </a: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5304656" y="4950099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5457056" y="5940699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4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466456" y="5254899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6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4009256" y="4873899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082281" y="5964140"/>
              <a:ext cx="311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/>
                <a:t>7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4314056" y="4035699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altLang="en-US" dirty="0"/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5610073" y="4249292"/>
                <a:ext cx="17281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073" y="4249292"/>
                <a:ext cx="1728192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9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DF41192-2521-484D-B3D5-CA337164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Path Problems</a:t>
            </a:r>
            <a:endParaRPr lang="zh-CN" altLang="en-US" dirty="0"/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CBE03F66-312D-4298-934A-1D8A6E5A5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95" y="1164195"/>
            <a:ext cx="8657070" cy="550516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224FE-1312-411C-9253-D3473F9A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2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76A9DB5-9BE7-4B7E-8E73-01DF277B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99" y="1268760"/>
            <a:ext cx="9140425" cy="531460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Single-source shortest paths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</a:rPr>
              <a:t>G = (V, E)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 find a shortest path from a given source vertex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to each vertex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v  V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Single-destination shortest paths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Find a shortest path to a given destination vertex </a:t>
            </a: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from each vertex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endParaRPr lang="en-US" altLang="zh-CN" b="1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Reversing the direction of each edge  single-source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Single-pair shortest path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Find a shortest path from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for given vertices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altLang="zh-CN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1" dirty="0">
                <a:ea typeface="宋体" panose="02010600030101010101" pitchFamily="2" charset="-122"/>
                <a:sym typeface="Symbol" panose="05050102010706020507" pitchFamily="18" charset="2"/>
              </a:rPr>
              <a:t>All-pairs shortest-paths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Find a shortest path from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to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for every pair of vertices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52AA4C-F1F5-4042-925E-3569C0C4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Variants of Shortest Path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FFB1-6659-4469-87F8-58114777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0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76EE79-51CD-4574-A069-D80ACD8C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90" y="1377265"/>
            <a:ext cx="6212895" cy="4525962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Negative-weight edges may form negative-weight cycles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If such cycles are reachable from </a:t>
            </a:r>
          </a:p>
          <a:p>
            <a:pPr>
              <a:buFontTx/>
              <a:buNone/>
            </a:pP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	the source, then </a:t>
            </a:r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δ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(s, v) is not properly defined!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Keep going around the cycle, and get </a:t>
            </a:r>
          </a:p>
          <a:p>
            <a:pPr lvl="1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w(s, v) = -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lang="en-US" altLang="zh-CN" dirty="0">
                <a:ea typeface="宋体" panose="02010600030101010101" pitchFamily="2" charset="-122"/>
              </a:rPr>
              <a:t> for all 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 on the cycle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5CC4BF-90BA-455E-B053-CB4C6C3E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Negative-Weight Edges</a:t>
            </a:r>
            <a:endParaRPr lang="zh-CN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FEF0E39-B8CD-404B-AC77-FCCE7CF52EFD}"/>
              </a:ext>
            </a:extLst>
          </p:cNvPr>
          <p:cNvGrpSpPr>
            <a:grpSpLocks/>
          </p:cNvGrpSpPr>
          <p:nvPr/>
        </p:nvGrpSpPr>
        <p:grpSpPr bwMode="auto">
          <a:xfrm>
            <a:off x="5988115" y="1313765"/>
            <a:ext cx="3846512" cy="2528888"/>
            <a:chOff x="3189" y="1642"/>
            <a:chExt cx="2423" cy="1593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B09768A-68F2-49E2-AE2D-0F2D9D0DC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045D6305-0AAB-4127-BA3F-9A00F747C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8FDF9CB3-A89A-4C36-AE22-52550CA51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13719760-0FA0-44A7-B032-833426E39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0D279E82-F067-4D42-9333-E59754978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AAFA6B25-E302-4022-B5AC-BD9E1E9BB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973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B7D973D9-9109-44E1-85D1-3AD54A6B0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7" y="2075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EFBC33F4-9378-419B-8B15-CEB639065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" y="253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1A643E3B-4307-4362-998F-F32A5120A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2" y="204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6E0E6207-2F29-44AD-9C3F-71448970E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7" y="1774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-4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3EAE0015-F6D3-4CBF-8775-A9F79A7F5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3" y="262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E109C8D3-5305-4D78-945B-4863FA690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" y="224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98DDFA17-0752-491F-9019-A2BE9DFAB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4" y="2967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-6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5178A87F-DE60-49FF-AFF8-740637C69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" y="232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B293EBB3-B48B-4167-916F-ADD377A2A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" y="164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627638F8-ACD3-497D-B2E3-10F8030FA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7" y="164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30BC090-76B5-432E-8C00-738630BCB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004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1EAC788-A957-458E-8336-AB89E50CD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" y="3004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3" name="Oval 23">
              <a:extLst>
                <a:ext uri="{FF2B5EF4-FFF2-40B4-BE49-F238E27FC236}">
                  <a16:creationId xmlns:a16="http://schemas.microsoft.com/office/drawing/2014/main" id="{0D76A6AA-49D7-4AE7-B225-8B25EF702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ym typeface="Symbol" panose="05050102010706020507" pitchFamily="18" charset="2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88748E87-E8EF-4A7D-807F-7CA884CED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F57B93CD-08CF-437A-87A6-9467C764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51D72078-D808-4920-9087-0BF196DB2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2489"/>
              <a:ext cx="2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-3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1DCC86E9-F2FC-48FC-8E36-76C3B130E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" y="254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9329D19C-931B-4784-A1CF-2C2954E01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6" y="205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2ACE7D38-7913-45D0-B87C-C4652F008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7" y="2553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AB68CFD5-AA00-4F78-AF4D-FD3611A58E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6" y="244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044EEE3D-3C1E-43FE-B2E6-AB850E402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7" y="2444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B1DDBBC6-D768-4408-A9CF-AD072011D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0" y="2330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09E968F8-AC4A-4D17-834B-92FA931EC7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191" y="2496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51AA9E13-C6A4-4DAB-BA6D-F8FE0B0A7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26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F1E5836C-E13D-4E66-816A-A2D054854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2799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515811D-5598-47C6-B206-7C345CFFC36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193" y="2965"/>
              <a:ext cx="567" cy="78"/>
            </a:xfrm>
            <a:custGeom>
              <a:avLst/>
              <a:gdLst>
                <a:gd name="T0" fmla="*/ 0 w 567"/>
                <a:gd name="T1" fmla="*/ 65 h 78"/>
                <a:gd name="T2" fmla="*/ 301 w 567"/>
                <a:gd name="T3" fmla="*/ 2 h 78"/>
                <a:gd name="T4" fmla="*/ 567 w 567"/>
                <a:gd name="T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7FCFAE4C-A252-48BD-B8A6-77D74DDEC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227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C326EBF0-A800-4326-A3DA-AF35C9251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5" y="21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5D72959B-E067-40AA-A4E8-601D69CD6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5" y="199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8270CFF3-46A2-4A24-B5B6-9BC183F73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264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E7856F2D-255E-4C63-8AAF-5E3CF6909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210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2" name="Text Box 42">
              <a:extLst>
                <a:ext uri="{FF2B5EF4-FFF2-40B4-BE49-F238E27FC236}">
                  <a16:creationId xmlns:a16="http://schemas.microsoft.com/office/drawing/2014/main" id="{6BB8F845-369D-4482-BDEE-772527315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" y="211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CD49DBA3-DC35-436E-8261-5E7E207BC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7" y="210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anose="02010600030101010101" pitchFamily="2" charset="-122"/>
                </a:rPr>
                <a:t>g</a:t>
              </a:r>
            </a:p>
          </p:txBody>
        </p:sp>
      </p:grp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D81DF8D2-785E-407B-B70C-408FF37D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103FB22-028C-49A3-BB79-81E233303AD1}"/>
              </a:ext>
            </a:extLst>
          </p:cNvPr>
          <p:cNvSpPr/>
          <p:nvPr/>
        </p:nvSpPr>
        <p:spPr>
          <a:xfrm>
            <a:off x="7671238" y="3206860"/>
            <a:ext cx="712040" cy="261936"/>
          </a:xfrm>
          <a:prstGeom prst="ellipse">
            <a:avLst/>
          </a:prstGeom>
          <a:gradFill>
            <a:gsLst>
              <a:gs pos="0">
                <a:schemeClr val="accent2">
                  <a:tint val="62000"/>
                  <a:satMod val="180000"/>
                </a:schemeClr>
              </a:gs>
              <a:gs pos="23000">
                <a:schemeClr val="accent2">
                  <a:tint val="32000"/>
                  <a:satMod val="250000"/>
                </a:schemeClr>
              </a:gs>
              <a:gs pos="100000">
                <a:schemeClr val="accent2">
                  <a:tint val="23000"/>
                  <a:satMod val="300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A2AB73A1-A26D-4221-A513-E03D9C1E51F2}"/>
              </a:ext>
            </a:extLst>
          </p:cNvPr>
          <p:cNvSpPr/>
          <p:nvPr/>
        </p:nvSpPr>
        <p:spPr>
          <a:xfrm>
            <a:off x="7963759" y="3283849"/>
            <a:ext cx="148431" cy="131800"/>
          </a:xfrm>
          <a:prstGeom prst="curved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6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03D57D8-6F2D-46AB-9108-7E6F4BB1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Cycles</a:t>
            </a:r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09B531-7608-4940-90DC-095FF6AB3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00" y="1322505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Can shortest paths contain cycles?</a:t>
            </a:r>
          </a:p>
          <a:p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Negative-weight cycles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Shortest path is not well defined</a:t>
            </a:r>
          </a:p>
          <a:p>
            <a:pPr lvl="1"/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Positive-weight cycles:</a:t>
            </a:r>
          </a:p>
          <a:p>
            <a:pPr lvl="1"/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By removing the cycle, we can get a shorter path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01428FFE-2291-4B35-ADAD-B61899112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7985" y="229672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No!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4BEBA47-D669-4497-ABE9-B7366393C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635" y="356401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  <a:ea typeface="宋体" panose="02010600030101010101" pitchFamily="2" charset="-122"/>
              </a:rPr>
              <a:t>No!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06629-6278-4B16-A464-CE077F27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00D6C-9449-4EBF-98F4-047D1E122C0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7623</TotalTime>
  <Words>2528</Words>
  <Application>Microsoft Office PowerPoint</Application>
  <PresentationFormat>A4 纸张(210x297 毫米)</PresentationFormat>
  <Paragraphs>555</Paragraphs>
  <Slides>40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61" baseType="lpstr">
      <vt:lpstr>微軟正黑體</vt:lpstr>
      <vt:lpstr>新細明體</vt:lpstr>
      <vt:lpstr>黑体</vt:lpstr>
      <vt:lpstr>宋体</vt:lpstr>
      <vt:lpstr>微软雅黑</vt:lpstr>
      <vt:lpstr>Arial</vt:lpstr>
      <vt:lpstr>Calibri</vt:lpstr>
      <vt:lpstr>Cambria Math</vt:lpstr>
      <vt:lpstr>Comic Sans MS</vt:lpstr>
      <vt:lpstr>Lucida Sans Unicode</vt:lpstr>
      <vt:lpstr>Monotype Corsiva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Document</vt:lpstr>
      <vt:lpstr>Equation</vt:lpstr>
      <vt:lpstr>CSC3100 Data Structures Lecture 17: Graph shortest path</vt:lpstr>
      <vt:lpstr>Outline</vt:lpstr>
      <vt:lpstr>Weighted Graphs</vt:lpstr>
      <vt:lpstr>Shortest Path Problems</vt:lpstr>
      <vt:lpstr>An example weighted graph</vt:lpstr>
      <vt:lpstr>Shortest Path Problems</vt:lpstr>
      <vt:lpstr>Variants of Shortest Path</vt:lpstr>
      <vt:lpstr>Negative-Weight Edges</vt:lpstr>
      <vt:lpstr>Cycles</vt:lpstr>
      <vt:lpstr>Optimal Substructure Theorem</vt:lpstr>
      <vt:lpstr>Triangle Inequality</vt:lpstr>
      <vt:lpstr>Shortest path algorithm</vt:lpstr>
      <vt:lpstr>Shortest path algorithm</vt:lpstr>
      <vt:lpstr>Shortest path algorithm</vt:lpstr>
      <vt:lpstr>Shortest path algorithm</vt:lpstr>
      <vt:lpstr>Shortest path algorithm</vt:lpstr>
      <vt:lpstr>Shortest path algorithm</vt:lpstr>
      <vt:lpstr>Shortest path algorithm</vt:lpstr>
      <vt:lpstr>An Example of Using Dijkstra’s Algorithm</vt:lpstr>
      <vt:lpstr>Intermediate Results of Dijkstra’s Algorithm</vt:lpstr>
      <vt:lpstr>Intermediate Results of Dijkstra’s Algorithm (Cont’d)</vt:lpstr>
      <vt:lpstr>Intermediate Results of Dijkstra’s Algorithm (Cont’d)</vt:lpstr>
      <vt:lpstr>Intermediate Results of Dijkstra’s Algorithm (Cont’d)</vt:lpstr>
      <vt:lpstr>Intermediate Results of Dijkstra’s Algorithm (Cont’d)</vt:lpstr>
      <vt:lpstr>Initialization</vt:lpstr>
      <vt:lpstr>Relaxation Step</vt:lpstr>
      <vt:lpstr>Dijkstra (G, w, s)</vt:lpstr>
      <vt:lpstr>Exercise</vt:lpstr>
      <vt:lpstr>Dijkstra (G, w, s)</vt:lpstr>
      <vt:lpstr>Example (cont.)</vt:lpstr>
      <vt:lpstr>Example (cont.)</vt:lpstr>
      <vt:lpstr>Correctness of Dijskstra’s Algorithm</vt:lpstr>
      <vt:lpstr>Correctness of Dijskstra’s Algorithm</vt:lpstr>
      <vt:lpstr>Exercise 1</vt:lpstr>
      <vt:lpstr>Exercise 1</vt:lpstr>
      <vt:lpstr>Exercise 1 (cont.)</vt:lpstr>
      <vt:lpstr>Exercise 1 (cont.)</vt:lpstr>
      <vt:lpstr>Exercise 1 (cont.)</vt:lpstr>
      <vt:lpstr>Exercise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Mandel Chan</dc:creator>
  <cp:lastModifiedBy>Prof. Fang Yixiang (SDS)</cp:lastModifiedBy>
  <cp:revision>416</cp:revision>
  <cp:lastPrinted>2019-09-04T06:51:49Z</cp:lastPrinted>
  <dcterms:created xsi:type="dcterms:W3CDTF">2013-06-25T03:33:39Z</dcterms:created>
  <dcterms:modified xsi:type="dcterms:W3CDTF">2021-07-21T08:21:56Z</dcterms:modified>
</cp:coreProperties>
</file>