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89" r:id="rId13"/>
    <p:sldId id="287" r:id="rId14"/>
    <p:sldId id="290" r:id="rId15"/>
    <p:sldId id="285" r:id="rId16"/>
    <p:sldId id="294" r:id="rId17"/>
    <p:sldId id="291" r:id="rId18"/>
    <p:sldId id="295" r:id="rId19"/>
    <p:sldId id="292" r:id="rId20"/>
    <p:sldId id="296" r:id="rId21"/>
    <p:sldId id="293" r:id="rId22"/>
    <p:sldId id="297" r:id="rId23"/>
    <p:sldId id="280" r:id="rId24"/>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Josefin Sans" pitchFamily="2" charset="-93"/>
      <p:regular r:id="rId29"/>
      <p:bold r:id="rId30"/>
    </p:embeddedFont>
    <p:embeddedFont>
      <p:font typeface="Josefin Sans Semi-Bold" panose="020B0604020202020204" charset="-93"/>
      <p:regular r:id="rId31"/>
    </p:embeddedFont>
    <p:embeddedFont>
      <p:font typeface="Times New Roman" panose="02020603050405020304" pitchFamily="18" charset="0"/>
      <p:regular r:id="rId32"/>
    </p:embeddedFont>
    <p:embeddedFont>
      <p:font typeface="Times New Roman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619"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3261929">
            <a:off x="9529097" y="-3897920"/>
            <a:ext cx="12406564" cy="12856543"/>
          </a:xfrm>
          <a:custGeom>
            <a:avLst/>
            <a:gdLst/>
            <a:ahLst/>
            <a:cxnLst/>
            <a:rect l="l" t="t" r="r" b="b"/>
            <a:pathLst>
              <a:path w="12406564" h="12856543">
                <a:moveTo>
                  <a:pt x="0" y="0"/>
                </a:moveTo>
                <a:lnTo>
                  <a:pt x="12406564" y="0"/>
                </a:lnTo>
                <a:lnTo>
                  <a:pt x="12406564" y="12856543"/>
                </a:lnTo>
                <a:lnTo>
                  <a:pt x="0" y="12856543"/>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3503445">
            <a:off x="16271422" y="-688600"/>
            <a:ext cx="2293248" cy="2376423"/>
          </a:xfrm>
          <a:custGeom>
            <a:avLst/>
            <a:gdLst/>
            <a:ahLst/>
            <a:cxnLst/>
            <a:rect l="l" t="t" r="r" b="b"/>
            <a:pathLst>
              <a:path w="2293248" h="2376423">
                <a:moveTo>
                  <a:pt x="0" y="0"/>
                </a:moveTo>
                <a:lnTo>
                  <a:pt x="2293248" y="0"/>
                </a:lnTo>
                <a:lnTo>
                  <a:pt x="2293248" y="2376423"/>
                </a:lnTo>
                <a:lnTo>
                  <a:pt x="0" y="2376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907459">
            <a:off x="-469322" y="7673063"/>
            <a:ext cx="2393626" cy="2480441"/>
          </a:xfrm>
          <a:custGeom>
            <a:avLst/>
            <a:gdLst/>
            <a:ahLst/>
            <a:cxnLst/>
            <a:rect l="l" t="t" r="r" b="b"/>
            <a:pathLst>
              <a:path w="2393626" h="2480441">
                <a:moveTo>
                  <a:pt x="0" y="0"/>
                </a:moveTo>
                <a:lnTo>
                  <a:pt x="2393626" y="0"/>
                </a:lnTo>
                <a:lnTo>
                  <a:pt x="2393626" y="2480441"/>
                </a:lnTo>
                <a:lnTo>
                  <a:pt x="0" y="2480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6512446">
            <a:off x="-1875930" y="3860717"/>
            <a:ext cx="10179983" cy="10549205"/>
          </a:xfrm>
          <a:custGeom>
            <a:avLst/>
            <a:gdLst/>
            <a:ahLst/>
            <a:cxnLst/>
            <a:rect l="l" t="t" r="r" b="b"/>
            <a:pathLst>
              <a:path w="10179983" h="10549205">
                <a:moveTo>
                  <a:pt x="0" y="0"/>
                </a:moveTo>
                <a:lnTo>
                  <a:pt x="10179984" y="0"/>
                </a:lnTo>
                <a:lnTo>
                  <a:pt x="10179984" y="10549205"/>
                </a:lnTo>
                <a:lnTo>
                  <a:pt x="0" y="1054920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2032962" y="9258300"/>
            <a:ext cx="1181100" cy="11811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a:off x="0" y="0"/>
            <a:ext cx="2546570" cy="2546570"/>
          </a:xfrm>
          <a:custGeom>
            <a:avLst/>
            <a:gdLst/>
            <a:ahLst/>
            <a:cxnLst/>
            <a:rect l="l" t="t" r="r" b="b"/>
            <a:pathLst>
              <a:path w="2546570" h="2546570">
                <a:moveTo>
                  <a:pt x="0" y="0"/>
                </a:moveTo>
                <a:lnTo>
                  <a:pt x="2546570" y="0"/>
                </a:lnTo>
                <a:lnTo>
                  <a:pt x="2546570" y="2546570"/>
                </a:lnTo>
                <a:lnTo>
                  <a:pt x="0" y="2546570"/>
                </a:lnTo>
                <a:lnTo>
                  <a:pt x="0" y="0"/>
                </a:lnTo>
                <a:close/>
              </a:path>
            </a:pathLst>
          </a:custGeom>
          <a:blipFill>
            <a:blip r:embed="rId4"/>
            <a:stretch>
              <a:fillRect/>
            </a:stretch>
          </a:blipFill>
        </p:spPr>
      </p:sp>
      <p:sp>
        <p:nvSpPr>
          <p:cNvPr id="11" name="TextBox 11"/>
          <p:cNvSpPr txBox="1"/>
          <p:nvPr/>
        </p:nvSpPr>
        <p:spPr>
          <a:xfrm>
            <a:off x="1732653" y="2577073"/>
            <a:ext cx="14822694" cy="1628716"/>
          </a:xfrm>
          <a:prstGeom prst="rect">
            <a:avLst/>
          </a:prstGeom>
        </p:spPr>
        <p:txBody>
          <a:bodyPr lIns="0" tIns="0" rIns="0" bIns="0" rtlCol="0" anchor="t">
            <a:spAutoFit/>
          </a:bodyPr>
          <a:lstStyle/>
          <a:p>
            <a:pPr algn="ctr">
              <a:lnSpc>
                <a:spcPts val="6169"/>
              </a:lnSpc>
            </a:pPr>
            <a:r>
              <a:rPr lang="en-US" sz="6169" spc="616" dirty="0">
                <a:solidFill>
                  <a:srgbClr val="E2EDF1"/>
                </a:solidFill>
                <a:latin typeface="Josefin Sans"/>
              </a:rPr>
              <a:t>BÁO CÁO KẾT THÚC HỌC PHẦN </a:t>
            </a:r>
          </a:p>
          <a:p>
            <a:pPr algn="ctr">
              <a:lnSpc>
                <a:spcPts val="6169"/>
              </a:lnSpc>
            </a:pPr>
            <a:r>
              <a:rPr lang="en-US" sz="6169" spc="616" dirty="0">
                <a:solidFill>
                  <a:srgbClr val="E2EDF1"/>
                </a:solidFill>
                <a:latin typeface="Josefin Sans"/>
              </a:rPr>
              <a:t>CÔNG NGHỆ PHẦN MỀM </a:t>
            </a:r>
          </a:p>
        </p:txBody>
      </p:sp>
      <p:sp>
        <p:nvSpPr>
          <p:cNvPr id="12" name="TextBox 12"/>
          <p:cNvSpPr txBox="1"/>
          <p:nvPr/>
        </p:nvSpPr>
        <p:spPr>
          <a:xfrm>
            <a:off x="2396275" y="823742"/>
            <a:ext cx="13484857" cy="661917"/>
          </a:xfrm>
          <a:prstGeom prst="rect">
            <a:avLst/>
          </a:prstGeom>
        </p:spPr>
        <p:txBody>
          <a:bodyPr lIns="0" tIns="0" rIns="0" bIns="0" rtlCol="0" anchor="t">
            <a:spAutoFit/>
          </a:bodyPr>
          <a:lstStyle/>
          <a:p>
            <a:pPr algn="ctr">
              <a:lnSpc>
                <a:spcPts val="4996"/>
              </a:lnSpc>
            </a:pPr>
            <a:r>
              <a:rPr lang="en-US" sz="4996" spc="499" dirty="0">
                <a:solidFill>
                  <a:srgbClr val="E2EDF1"/>
                </a:solidFill>
                <a:latin typeface="Josefin Sans Semi-Bold"/>
              </a:rPr>
              <a:t>KHOA KỸ THUẬT VÀ CÔNG NGHỆ</a:t>
            </a:r>
          </a:p>
        </p:txBody>
      </p:sp>
      <p:sp>
        <p:nvSpPr>
          <p:cNvPr id="13" name="TextBox 13"/>
          <p:cNvSpPr txBox="1"/>
          <p:nvPr/>
        </p:nvSpPr>
        <p:spPr>
          <a:xfrm>
            <a:off x="3302976" y="4730150"/>
            <a:ext cx="13068299" cy="2763129"/>
          </a:xfrm>
          <a:prstGeom prst="rect">
            <a:avLst/>
          </a:prstGeom>
        </p:spPr>
        <p:txBody>
          <a:bodyPr wrap="square" lIns="0" tIns="0" rIns="0" bIns="0" rtlCol="0" anchor="t">
            <a:spAutoFit/>
          </a:bodyPr>
          <a:lstStyle/>
          <a:p>
            <a:pPr algn="ctr">
              <a:lnSpc>
                <a:spcPts val="7279"/>
              </a:lnSpc>
            </a:pPr>
            <a:r>
              <a:rPr lang="en-US" sz="5199" dirty="0">
                <a:solidFill>
                  <a:srgbClr val="E2EDF1"/>
                </a:solidFill>
                <a:latin typeface="Times New Roman Bold"/>
              </a:rPr>
              <a:t>QUẢN LÝ DỰ ÁN WEBSITE BÁN SÁCH </a:t>
            </a:r>
          </a:p>
          <a:p>
            <a:pPr algn="ctr">
              <a:lnSpc>
                <a:spcPts val="7279"/>
              </a:lnSpc>
            </a:pPr>
            <a:r>
              <a:rPr lang="en-US" sz="5199" dirty="0">
                <a:solidFill>
                  <a:srgbClr val="E2EDF1"/>
                </a:solidFill>
                <a:latin typeface="Times New Roman Bold"/>
              </a:rPr>
              <a:t>BẰNG JIRA VÀ TRIỂN KHAI HỆ THỐNG </a:t>
            </a:r>
          </a:p>
          <a:p>
            <a:pPr algn="ctr">
              <a:lnSpc>
                <a:spcPts val="7279"/>
              </a:lnSpc>
            </a:pPr>
            <a:r>
              <a:rPr lang="en-US" sz="5199" dirty="0">
                <a:solidFill>
                  <a:srgbClr val="E2EDF1"/>
                </a:solidFill>
                <a:latin typeface="Times New Roman Bold"/>
              </a:rPr>
              <a:t>TRÊN DOCKER </a:t>
            </a:r>
          </a:p>
        </p:txBody>
      </p:sp>
      <p:sp>
        <p:nvSpPr>
          <p:cNvPr id="14" name="TextBox 14"/>
          <p:cNvSpPr txBox="1"/>
          <p:nvPr/>
        </p:nvSpPr>
        <p:spPr>
          <a:xfrm>
            <a:off x="2315456" y="7600760"/>
            <a:ext cx="5341263" cy="1179362"/>
          </a:xfrm>
          <a:prstGeom prst="rect">
            <a:avLst/>
          </a:prstGeom>
        </p:spPr>
        <p:txBody>
          <a:bodyPr lIns="0" tIns="0" rIns="0" bIns="0" rtlCol="0" anchor="t">
            <a:spAutoFit/>
          </a:bodyPr>
          <a:lstStyle/>
          <a:p>
            <a:pPr algn="ctr">
              <a:lnSpc>
                <a:spcPts val="4759"/>
              </a:lnSpc>
            </a:pPr>
            <a:r>
              <a:rPr lang="en-US" sz="3399" dirty="0" err="1">
                <a:solidFill>
                  <a:srgbClr val="E2EDF1"/>
                </a:solidFill>
                <a:latin typeface="Times New Roman"/>
              </a:rPr>
              <a:t>Giảng</a:t>
            </a:r>
            <a:r>
              <a:rPr lang="en-US" sz="3399" dirty="0">
                <a:solidFill>
                  <a:srgbClr val="E2EDF1"/>
                </a:solidFill>
                <a:latin typeface="Times New Roman"/>
              </a:rPr>
              <a:t> </a:t>
            </a:r>
            <a:r>
              <a:rPr lang="en-US" sz="3399" dirty="0" err="1">
                <a:solidFill>
                  <a:srgbClr val="E2EDF1"/>
                </a:solidFill>
                <a:latin typeface="Times New Roman"/>
              </a:rPr>
              <a:t>viên</a:t>
            </a:r>
            <a:r>
              <a:rPr lang="en-US" sz="3399" dirty="0">
                <a:solidFill>
                  <a:srgbClr val="E2EDF1"/>
                </a:solidFill>
                <a:latin typeface="Times New Roman"/>
              </a:rPr>
              <a:t> </a:t>
            </a:r>
            <a:r>
              <a:rPr lang="en-US" sz="3399" dirty="0" err="1">
                <a:solidFill>
                  <a:srgbClr val="E2EDF1"/>
                </a:solidFill>
                <a:latin typeface="Times New Roman"/>
              </a:rPr>
              <a:t>hướng</a:t>
            </a:r>
            <a:r>
              <a:rPr lang="en-US" sz="3399" dirty="0">
                <a:solidFill>
                  <a:srgbClr val="E2EDF1"/>
                </a:solidFill>
                <a:latin typeface="Times New Roman"/>
              </a:rPr>
              <a:t> </a:t>
            </a:r>
            <a:r>
              <a:rPr lang="en-US" sz="3399" dirty="0" err="1">
                <a:solidFill>
                  <a:srgbClr val="E2EDF1"/>
                </a:solidFill>
                <a:latin typeface="Times New Roman"/>
              </a:rPr>
              <a:t>dẫn</a:t>
            </a:r>
            <a:r>
              <a:rPr lang="en-US" sz="3399" dirty="0">
                <a:solidFill>
                  <a:srgbClr val="E2EDF1"/>
                </a:solidFill>
                <a:latin typeface="Times New Roman"/>
              </a:rPr>
              <a:t>:</a:t>
            </a:r>
          </a:p>
          <a:p>
            <a:pPr algn="ctr">
              <a:lnSpc>
                <a:spcPts val="4759"/>
              </a:lnSpc>
            </a:pPr>
            <a:r>
              <a:rPr lang="vi-VN" sz="3399" dirty="0">
                <a:solidFill>
                  <a:srgbClr val="E2EDF1"/>
                </a:solidFill>
                <a:latin typeface="Times New Roman"/>
              </a:rPr>
              <a:t>TS.Nguyễn Bảo Ân</a:t>
            </a:r>
            <a:endParaRPr lang="en-US" sz="3399" dirty="0">
              <a:solidFill>
                <a:srgbClr val="E2EDF1"/>
              </a:solidFill>
              <a:latin typeface="Times New Roman"/>
            </a:endParaRPr>
          </a:p>
        </p:txBody>
      </p:sp>
      <p:sp>
        <p:nvSpPr>
          <p:cNvPr id="15" name="TextBox 15"/>
          <p:cNvSpPr txBox="1"/>
          <p:nvPr/>
        </p:nvSpPr>
        <p:spPr>
          <a:xfrm>
            <a:off x="11484113" y="7401560"/>
            <a:ext cx="4927997" cy="2447290"/>
          </a:xfrm>
          <a:prstGeom prst="rect">
            <a:avLst/>
          </a:prstGeom>
        </p:spPr>
        <p:txBody>
          <a:bodyPr lIns="0" tIns="0" rIns="0" bIns="0" rtlCol="0" anchor="t">
            <a:spAutoFit/>
          </a:bodyPr>
          <a:lstStyle/>
          <a:p>
            <a:pPr algn="ctr">
              <a:lnSpc>
                <a:spcPts val="4759"/>
              </a:lnSpc>
            </a:pPr>
            <a:r>
              <a:rPr lang="en-US" sz="3399" dirty="0">
                <a:solidFill>
                  <a:srgbClr val="E2EDF1"/>
                </a:solidFill>
                <a:latin typeface="Times New Roman"/>
              </a:rPr>
              <a:t>Sinh </a:t>
            </a:r>
            <a:r>
              <a:rPr lang="en-US" sz="3399" dirty="0" err="1">
                <a:solidFill>
                  <a:srgbClr val="E2EDF1"/>
                </a:solidFill>
                <a:latin typeface="Times New Roman"/>
              </a:rPr>
              <a:t>viên</a:t>
            </a:r>
            <a:r>
              <a:rPr lang="en-US" sz="3399" dirty="0">
                <a:solidFill>
                  <a:srgbClr val="E2EDF1"/>
                </a:solidFill>
                <a:latin typeface="Times New Roman"/>
              </a:rPr>
              <a:t> </a:t>
            </a:r>
            <a:r>
              <a:rPr lang="en-US" sz="3399" dirty="0" err="1">
                <a:solidFill>
                  <a:srgbClr val="E2EDF1"/>
                </a:solidFill>
                <a:latin typeface="Times New Roman"/>
              </a:rPr>
              <a:t>thực</a:t>
            </a:r>
            <a:r>
              <a:rPr lang="en-US" sz="3399" dirty="0">
                <a:solidFill>
                  <a:srgbClr val="E2EDF1"/>
                </a:solidFill>
                <a:latin typeface="Times New Roman"/>
              </a:rPr>
              <a:t> </a:t>
            </a:r>
            <a:r>
              <a:rPr lang="en-US" sz="3399" dirty="0" err="1">
                <a:solidFill>
                  <a:srgbClr val="E2EDF1"/>
                </a:solidFill>
                <a:latin typeface="Times New Roman"/>
              </a:rPr>
              <a:t>hiện</a:t>
            </a:r>
            <a:r>
              <a:rPr lang="en-US" sz="3399" dirty="0">
                <a:solidFill>
                  <a:srgbClr val="E2EDF1"/>
                </a:solidFill>
                <a:latin typeface="Times New Roman"/>
              </a:rPr>
              <a:t>: </a:t>
            </a:r>
          </a:p>
          <a:p>
            <a:pPr algn="ctr">
              <a:lnSpc>
                <a:spcPts val="4759"/>
              </a:lnSpc>
            </a:pPr>
            <a:r>
              <a:rPr lang="en-US" sz="3399" dirty="0" err="1">
                <a:solidFill>
                  <a:srgbClr val="E2EDF1"/>
                </a:solidFill>
                <a:latin typeface="Times New Roman"/>
              </a:rPr>
              <a:t>Trần</a:t>
            </a:r>
            <a:r>
              <a:rPr lang="en-US" sz="3399" dirty="0">
                <a:solidFill>
                  <a:srgbClr val="E2EDF1"/>
                </a:solidFill>
                <a:latin typeface="Times New Roman"/>
              </a:rPr>
              <a:t> Văn </a:t>
            </a:r>
            <a:r>
              <a:rPr lang="en-US" sz="3399" dirty="0" err="1">
                <a:solidFill>
                  <a:srgbClr val="E2EDF1"/>
                </a:solidFill>
                <a:latin typeface="Times New Roman"/>
              </a:rPr>
              <a:t>Trường</a:t>
            </a:r>
            <a:r>
              <a:rPr lang="en-US" sz="3399" dirty="0">
                <a:solidFill>
                  <a:srgbClr val="E2EDF1"/>
                </a:solidFill>
                <a:latin typeface="Times New Roman"/>
              </a:rPr>
              <a:t> Huy</a:t>
            </a:r>
          </a:p>
          <a:p>
            <a:pPr algn="ctr">
              <a:lnSpc>
                <a:spcPts val="4759"/>
              </a:lnSpc>
            </a:pPr>
            <a:r>
              <a:rPr lang="en-US" sz="3399" dirty="0" err="1">
                <a:solidFill>
                  <a:srgbClr val="E2EDF1"/>
                </a:solidFill>
                <a:latin typeface="Times New Roman"/>
              </a:rPr>
              <a:t>Trương</a:t>
            </a:r>
            <a:r>
              <a:rPr lang="en-US" sz="3399" dirty="0">
                <a:solidFill>
                  <a:srgbClr val="E2EDF1"/>
                </a:solidFill>
                <a:latin typeface="Times New Roman"/>
              </a:rPr>
              <a:t> Anh Tuấn</a:t>
            </a:r>
          </a:p>
          <a:p>
            <a:pPr algn="ctr">
              <a:lnSpc>
                <a:spcPts val="4759"/>
              </a:lnSpc>
            </a:pPr>
            <a:r>
              <a:rPr lang="en-US" sz="3399" dirty="0">
                <a:solidFill>
                  <a:srgbClr val="E2EDF1"/>
                </a:solidFill>
                <a:latin typeface="Times New Roman"/>
              </a:rPr>
              <a:t>Phan </a:t>
            </a:r>
            <a:r>
              <a:rPr lang="en-US" sz="3399" dirty="0" err="1">
                <a:solidFill>
                  <a:srgbClr val="E2EDF1"/>
                </a:solidFill>
                <a:latin typeface="Times New Roman"/>
              </a:rPr>
              <a:t>Nguyễn</a:t>
            </a:r>
            <a:r>
              <a:rPr lang="en-US" sz="3399" dirty="0">
                <a:solidFill>
                  <a:srgbClr val="E2EDF1"/>
                </a:solidFill>
                <a:latin typeface="Times New Roman"/>
              </a:rPr>
              <a:t> </a:t>
            </a:r>
            <a:r>
              <a:rPr lang="en-US" sz="3399" dirty="0" err="1">
                <a:solidFill>
                  <a:srgbClr val="E2EDF1"/>
                </a:solidFill>
                <a:latin typeface="Times New Roman"/>
              </a:rPr>
              <a:t>Cảnh</a:t>
            </a:r>
            <a:r>
              <a:rPr lang="en-US" sz="3399" dirty="0">
                <a:solidFill>
                  <a:srgbClr val="E2EDF1"/>
                </a:solidFill>
                <a:latin typeface="Times New Roman"/>
              </a:rPr>
              <a:t> </a:t>
            </a:r>
            <a:r>
              <a:rPr lang="en-US" sz="3399" dirty="0" err="1">
                <a:solidFill>
                  <a:srgbClr val="E2EDF1"/>
                </a:solidFill>
                <a:latin typeface="Times New Roman"/>
              </a:rPr>
              <a:t>Thịnh</a:t>
            </a:r>
            <a:endParaRPr lang="en-US" sz="3399" dirty="0">
              <a:solidFill>
                <a:srgbClr val="E2EDF1"/>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438150" y="1314450"/>
            <a:ext cx="17411700" cy="6126485"/>
          </a:xfrm>
          <a:prstGeom prst="rect">
            <a:avLst/>
          </a:prstGeom>
        </p:spPr>
        <p:txBody>
          <a:bodyPr wrap="square" lIns="0" tIns="0" rIns="0" bIns="0" rtlCol="0" anchor="t">
            <a:spAutoFit/>
          </a:bodyPr>
          <a:lstStyle/>
          <a:p>
            <a:pPr>
              <a:lnSpc>
                <a:spcPts val="3960"/>
              </a:lnSpc>
              <a:spcBef>
                <a:spcPct val="0"/>
              </a:spcBef>
            </a:pPr>
            <a:r>
              <a:rPr lang="vi-VN" sz="3300" spc="330" dirty="0">
                <a:solidFill>
                  <a:srgbClr val="04345C"/>
                </a:solidFill>
                <a:latin typeface="Times New Roman"/>
              </a:rPr>
              <a:t>Một số đặc điểm chính của Microservices:</a:t>
            </a:r>
          </a:p>
          <a:p>
            <a:pPr>
              <a:lnSpc>
                <a:spcPts val="3960"/>
              </a:lnSpc>
              <a:spcBef>
                <a:spcPct val="0"/>
              </a:spcBef>
            </a:pPr>
            <a:r>
              <a:rPr lang="vi-VN" sz="3300" spc="330" dirty="0">
                <a:solidFill>
                  <a:srgbClr val="04345C"/>
                </a:solidFill>
                <a:latin typeface="Times New Roman"/>
              </a:rPr>
              <a:t>- Tính độc lập: mỗi Microservices là riêng biệt và có thể hoạt động độc lập mà không phụ thuộc vào các dịch vụ khác. Điều này làm giảm bớt sự ràng buộc và phụ thuộc giữa các thành phần trong ứng dụng. </a:t>
            </a:r>
          </a:p>
          <a:p>
            <a:pPr>
              <a:lnSpc>
                <a:spcPts val="3960"/>
              </a:lnSpc>
              <a:spcBef>
                <a:spcPct val="0"/>
              </a:spcBef>
            </a:pPr>
            <a:r>
              <a:rPr lang="vi-VN" sz="3300" spc="330" dirty="0">
                <a:solidFill>
                  <a:srgbClr val="04345C"/>
                </a:solidFill>
                <a:latin typeface="Times New Roman"/>
              </a:rPr>
              <a:t>Tính linh hoạt: Microservices có thể được viết bằng nhiều ngôn ngữ lập trình khác </a:t>
            </a:r>
          </a:p>
          <a:p>
            <a:pPr>
              <a:lnSpc>
                <a:spcPts val="3960"/>
              </a:lnSpc>
              <a:spcBef>
                <a:spcPct val="0"/>
              </a:spcBef>
            </a:pPr>
            <a:r>
              <a:rPr lang="vi-VN" sz="3300" spc="330" dirty="0">
                <a:solidFill>
                  <a:srgbClr val="04345C"/>
                </a:solidFill>
                <a:latin typeface="Times New Roman"/>
              </a:rPr>
              <a:t>nhau và sử dụng cơ sở dữ liệu khác nhau. </a:t>
            </a:r>
          </a:p>
          <a:p>
            <a:pPr>
              <a:lnSpc>
                <a:spcPts val="3960"/>
              </a:lnSpc>
              <a:spcBef>
                <a:spcPct val="0"/>
              </a:spcBef>
            </a:pPr>
            <a:r>
              <a:rPr lang="vi-VN" sz="3300" spc="330" dirty="0">
                <a:solidFill>
                  <a:srgbClr val="04345C"/>
                </a:solidFill>
                <a:latin typeface="Times New Roman"/>
              </a:rPr>
              <a:t>Tính mở rộng: Microservices có thể được mở rộng riêng lẻ tùy vào nhu cầu, bằng cách này giúp tăng khả năng mở rộng các phần cần thiết cho ứng dụng. </a:t>
            </a:r>
          </a:p>
          <a:p>
            <a:pPr>
              <a:lnSpc>
                <a:spcPts val="3960"/>
              </a:lnSpc>
              <a:spcBef>
                <a:spcPct val="0"/>
              </a:spcBef>
            </a:pPr>
            <a:r>
              <a:rPr lang="vi-VN" sz="3300" spc="330" dirty="0">
                <a:solidFill>
                  <a:srgbClr val="04345C"/>
                </a:solidFill>
                <a:latin typeface="Times New Roman"/>
              </a:rPr>
              <a:t>Tính tích hợp: Microservices hoàn toàn có thể tích hợp với các dịch vụ bên ngoài hệ thống thông qua giao thức chuẩn giúp cho ứng dụng tương tác và làm việc dễ dàng với </a:t>
            </a:r>
          </a:p>
          <a:p>
            <a:pPr>
              <a:lnSpc>
                <a:spcPts val="3960"/>
              </a:lnSpc>
              <a:spcBef>
                <a:spcPct val="0"/>
              </a:spcBef>
            </a:pPr>
            <a:r>
              <a:rPr lang="vi-VN" sz="3300" spc="330" dirty="0">
                <a:solidFill>
                  <a:srgbClr val="04345C"/>
                </a:solidFill>
                <a:latin typeface="Times New Roman"/>
              </a:rPr>
              <a:t>các hệ thống khác một cách trơn tru và linh hoạt. </a:t>
            </a:r>
            <a:endParaRPr lang="en-US" sz="3300" spc="330" dirty="0">
              <a:solidFill>
                <a:srgbClr val="04345C"/>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anim calcmode="lin" valueType="num">
                                      <p:cBhvr>
                                        <p:cTn id="8" dur="250" fill="hold"/>
                                        <p:tgtEl>
                                          <p:spTgt spid="14"/>
                                        </p:tgtEl>
                                        <p:attrNameLst>
                                          <p:attrName>ppt_x</p:attrName>
                                        </p:attrNameLst>
                                      </p:cBhvr>
                                      <p:tavLst>
                                        <p:tav tm="0">
                                          <p:val>
                                            <p:strVal val="#ppt_x"/>
                                          </p:val>
                                        </p:tav>
                                        <p:tav tm="100000">
                                          <p:val>
                                            <p:strVal val="#ppt_x"/>
                                          </p:val>
                                        </p:tav>
                                      </p:tavLst>
                                    </p:anim>
                                    <p:anim calcmode="lin" valueType="num">
                                      <p:cBhvr>
                                        <p:cTn id="9"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510993" y="1739891"/>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4445679" y="668704"/>
            <a:ext cx="9396642" cy="512961"/>
          </a:xfrm>
          <a:prstGeom prst="rect">
            <a:avLst/>
          </a:prstGeom>
        </p:spPr>
        <p:txBody>
          <a:bodyPr wrap="square" lIns="0" tIns="0" rIns="0" bIns="0" rtlCol="0" anchor="t">
            <a:spAutoFit/>
          </a:bodyPr>
          <a:lstStyle/>
          <a:p>
            <a:pPr algn="ctr">
              <a:lnSpc>
                <a:spcPts val="3960"/>
              </a:lnSpc>
              <a:spcBef>
                <a:spcPct val="0"/>
              </a:spcBef>
            </a:pPr>
            <a:r>
              <a:rPr lang="vi-VN" sz="4000" b="1" spc="330" dirty="0">
                <a:solidFill>
                  <a:srgbClr val="FFFFFF"/>
                </a:solidFill>
                <a:latin typeface="Times New Roman"/>
              </a:rPr>
              <a:t>CHƯƠNG 3: XÁC ĐỊNH NHU CẦU </a:t>
            </a:r>
            <a:endParaRPr lang="en-US" sz="4000" b="1" spc="330" dirty="0">
              <a:solidFill>
                <a:srgbClr val="FFFFFF"/>
              </a:solidFill>
              <a:latin typeface="Times New Roman"/>
            </a:endParaRPr>
          </a:p>
        </p:txBody>
      </p:sp>
      <p:sp>
        <p:nvSpPr>
          <p:cNvPr id="14" name="TextBox 13">
            <a:extLst>
              <a:ext uri="{FF2B5EF4-FFF2-40B4-BE49-F238E27FC236}">
                <a16:creationId xmlns:a16="http://schemas.microsoft.com/office/drawing/2014/main" id="{62E0B73F-9678-34E8-5429-F2963343B323}"/>
              </a:ext>
            </a:extLst>
          </p:cNvPr>
          <p:cNvSpPr txBox="1"/>
          <p:nvPr/>
        </p:nvSpPr>
        <p:spPr>
          <a:xfrm>
            <a:off x="1600200" y="1986110"/>
            <a:ext cx="4514519" cy="512961"/>
          </a:xfrm>
          <a:prstGeom prst="rect">
            <a:avLst/>
          </a:prstGeom>
        </p:spPr>
        <p:txBody>
          <a:bodyPr wrap="square" lIns="0" tIns="0" rIns="0" bIns="0" rtlCol="0" anchor="t">
            <a:spAutoFit/>
          </a:bodyPr>
          <a:lstStyle/>
          <a:p>
            <a:pPr algn="ctr">
              <a:lnSpc>
                <a:spcPts val="3960"/>
              </a:lnSpc>
              <a:spcBef>
                <a:spcPct val="0"/>
              </a:spcBef>
            </a:pPr>
            <a:r>
              <a:rPr lang="vi-VN" sz="4400" b="1" spc="330" dirty="0">
                <a:solidFill>
                  <a:srgbClr val="FFFFFF"/>
                </a:solidFill>
                <a:latin typeface="Times New Roman"/>
              </a:rPr>
              <a:t>Đặc tả nhu cầu</a:t>
            </a:r>
            <a:endParaRPr lang="en-US" sz="4400" b="1" spc="330" dirty="0">
              <a:solidFill>
                <a:srgbClr val="FFFFFF"/>
              </a:solidFill>
              <a:latin typeface="Times New Roman"/>
            </a:endParaRPr>
          </a:p>
        </p:txBody>
      </p:sp>
      <p:sp>
        <p:nvSpPr>
          <p:cNvPr id="15" name="TextBox 14">
            <a:extLst>
              <a:ext uri="{FF2B5EF4-FFF2-40B4-BE49-F238E27FC236}">
                <a16:creationId xmlns:a16="http://schemas.microsoft.com/office/drawing/2014/main" id="{2A4A1BC8-A94D-7A83-742C-F0F1556CB9B3}"/>
              </a:ext>
            </a:extLst>
          </p:cNvPr>
          <p:cNvSpPr txBox="1"/>
          <p:nvPr/>
        </p:nvSpPr>
        <p:spPr>
          <a:xfrm>
            <a:off x="2085582" y="3310652"/>
            <a:ext cx="15659443" cy="4074642"/>
          </a:xfrm>
          <a:prstGeom prst="rect">
            <a:avLst/>
          </a:prstGeom>
        </p:spPr>
        <p:txBody>
          <a:bodyPr wrap="square" lIns="0" tIns="0" rIns="0" bIns="0" rtlCol="0" anchor="t">
            <a:spAutoFit/>
          </a:bodyPr>
          <a:lstStyle/>
          <a:p>
            <a:pPr>
              <a:lnSpc>
                <a:spcPts val="3960"/>
              </a:lnSpc>
              <a:spcBef>
                <a:spcPct val="0"/>
              </a:spcBef>
            </a:pPr>
            <a:r>
              <a:rPr lang="vi-VN" sz="3300" spc="330" dirty="0">
                <a:solidFill>
                  <a:srgbClr val="FFFFFF"/>
                </a:solidFill>
                <a:latin typeface="Times New Roman"/>
              </a:rPr>
              <a:t>Mục đích: </a:t>
            </a:r>
          </a:p>
          <a:p>
            <a:pPr>
              <a:lnSpc>
                <a:spcPts val="3960"/>
              </a:lnSpc>
              <a:spcBef>
                <a:spcPct val="0"/>
              </a:spcBef>
            </a:pPr>
            <a:r>
              <a:rPr lang="vi-VN" sz="3300" spc="330" dirty="0">
                <a:solidFill>
                  <a:srgbClr val="FFFFFF"/>
                </a:solidFill>
                <a:latin typeface="Times New Roman"/>
              </a:rPr>
              <a:t>Website bán sách trực tuyến nhằm đưa các quyển sách lên mạng giúp khách hàng có thể tìm kiếm những quyển sách mình muốn,đăng ký mua sách trực tiếp trên mạng.Thông qua website khách hàng có thể tìm thấy những thông tin về các quyển</a:t>
            </a:r>
          </a:p>
          <a:p>
            <a:pPr>
              <a:lnSpc>
                <a:spcPts val="3960"/>
              </a:lnSpc>
              <a:spcBef>
                <a:spcPct val="0"/>
              </a:spcBef>
            </a:pPr>
            <a:r>
              <a:rPr lang="en-US" sz="3300" spc="330" dirty="0" err="1">
                <a:solidFill>
                  <a:srgbClr val="FFFFFF"/>
                </a:solidFill>
                <a:latin typeface="Times New Roman"/>
              </a:rPr>
              <a:t>sách</a:t>
            </a:r>
            <a:r>
              <a:rPr lang="en-US" sz="3300" spc="330" dirty="0">
                <a:solidFill>
                  <a:srgbClr val="FFFFFF"/>
                </a:solidFill>
                <a:latin typeface="Times New Roman"/>
              </a:rPr>
              <a:t> </a:t>
            </a:r>
            <a:r>
              <a:rPr lang="en-US" sz="3300" spc="330" dirty="0" err="1">
                <a:solidFill>
                  <a:srgbClr val="FFFFFF"/>
                </a:solidFill>
                <a:latin typeface="Times New Roman"/>
              </a:rPr>
              <a:t>theo</a:t>
            </a:r>
            <a:r>
              <a:rPr lang="en-US" sz="3300" spc="330" dirty="0">
                <a:solidFill>
                  <a:srgbClr val="FFFFFF"/>
                </a:solidFill>
                <a:latin typeface="Times New Roman"/>
              </a:rPr>
              <a:t> </a:t>
            </a:r>
            <a:r>
              <a:rPr lang="en-US" sz="3300" spc="330" dirty="0" err="1">
                <a:solidFill>
                  <a:srgbClr val="FFFFFF"/>
                </a:solidFill>
                <a:latin typeface="Times New Roman"/>
              </a:rPr>
              <a:t>loại</a:t>
            </a:r>
            <a:r>
              <a:rPr lang="en-US" sz="3300" spc="330" dirty="0">
                <a:solidFill>
                  <a:srgbClr val="FFFFFF"/>
                </a:solidFill>
                <a:latin typeface="Times New Roman"/>
              </a:rPr>
              <a:t> </a:t>
            </a:r>
            <a:r>
              <a:rPr lang="en-US" sz="3300" spc="330" dirty="0" err="1">
                <a:solidFill>
                  <a:srgbClr val="FFFFFF"/>
                </a:solidFill>
                <a:latin typeface="Times New Roman"/>
              </a:rPr>
              <a:t>về</a:t>
            </a:r>
            <a:r>
              <a:rPr lang="en-US" sz="3300" spc="330" dirty="0">
                <a:solidFill>
                  <a:srgbClr val="FFFFFF"/>
                </a:solidFill>
                <a:latin typeface="Times New Roman"/>
              </a:rPr>
              <a:t> </a:t>
            </a:r>
            <a:r>
              <a:rPr lang="en-US" sz="3300" spc="330" dirty="0" err="1">
                <a:solidFill>
                  <a:srgbClr val="FFFFFF"/>
                </a:solidFill>
                <a:latin typeface="Times New Roman"/>
              </a:rPr>
              <a:t>tên</a:t>
            </a:r>
            <a:r>
              <a:rPr lang="en-US" sz="3300" spc="330" dirty="0">
                <a:solidFill>
                  <a:srgbClr val="FFFFFF"/>
                </a:solidFill>
                <a:latin typeface="Times New Roman"/>
              </a:rPr>
              <a:t> </a:t>
            </a:r>
            <a:r>
              <a:rPr lang="en-US" sz="3300" spc="330" dirty="0" err="1">
                <a:solidFill>
                  <a:srgbClr val="FFFFFF"/>
                </a:solidFill>
                <a:latin typeface="Times New Roman"/>
              </a:rPr>
              <a:t>sách,tên</a:t>
            </a:r>
            <a:r>
              <a:rPr lang="en-US" sz="3300" spc="330" dirty="0">
                <a:solidFill>
                  <a:srgbClr val="FFFFFF"/>
                </a:solidFill>
                <a:latin typeface="Times New Roman"/>
              </a:rPr>
              <a:t> </a:t>
            </a:r>
            <a:r>
              <a:rPr lang="en-US" sz="3300" spc="330" dirty="0" err="1">
                <a:solidFill>
                  <a:srgbClr val="FFFFFF"/>
                </a:solidFill>
                <a:latin typeface="Times New Roman"/>
              </a:rPr>
              <a:t>tác</a:t>
            </a:r>
            <a:r>
              <a:rPr lang="en-US" sz="3300" spc="330" dirty="0">
                <a:solidFill>
                  <a:srgbClr val="FFFFFF"/>
                </a:solidFill>
                <a:latin typeface="Times New Roman"/>
              </a:rPr>
              <a:t> </a:t>
            </a:r>
            <a:r>
              <a:rPr lang="en-US" sz="3300" spc="330" dirty="0" err="1">
                <a:solidFill>
                  <a:srgbClr val="FFFFFF"/>
                </a:solidFill>
                <a:latin typeface="Times New Roman"/>
              </a:rPr>
              <a:t>giả</a:t>
            </a:r>
            <a:r>
              <a:rPr lang="en-US" sz="3300" spc="330" dirty="0">
                <a:solidFill>
                  <a:srgbClr val="FFFFFF"/>
                </a:solidFill>
                <a:latin typeface="Times New Roman"/>
              </a:rPr>
              <a:t>, </a:t>
            </a:r>
            <a:r>
              <a:rPr lang="en-US" sz="3300" spc="330" dirty="0" err="1">
                <a:solidFill>
                  <a:srgbClr val="FFFFFF"/>
                </a:solidFill>
                <a:latin typeface="Times New Roman"/>
              </a:rPr>
              <a:t>mô</a:t>
            </a:r>
            <a:r>
              <a:rPr lang="en-US" sz="3300" spc="330" dirty="0">
                <a:solidFill>
                  <a:srgbClr val="FFFFFF"/>
                </a:solidFill>
                <a:latin typeface="Times New Roman"/>
              </a:rPr>
              <a:t> </a:t>
            </a:r>
            <a:r>
              <a:rPr lang="en-US" sz="3300" spc="330" dirty="0" err="1">
                <a:solidFill>
                  <a:srgbClr val="FFFFFF"/>
                </a:solidFill>
                <a:latin typeface="Times New Roman"/>
              </a:rPr>
              <a:t>tả</a:t>
            </a:r>
            <a:r>
              <a:rPr lang="en-US" sz="3300" spc="330" dirty="0">
                <a:solidFill>
                  <a:srgbClr val="FFFFFF"/>
                </a:solidFill>
                <a:latin typeface="Times New Roman"/>
              </a:rPr>
              <a:t> </a:t>
            </a:r>
            <a:r>
              <a:rPr lang="en-US" sz="3300" spc="330" dirty="0" err="1">
                <a:solidFill>
                  <a:srgbClr val="FFFFFF"/>
                </a:solidFill>
                <a:latin typeface="Times New Roman"/>
              </a:rPr>
              <a:t>nội</a:t>
            </a:r>
            <a:r>
              <a:rPr lang="en-US" sz="3300" spc="330" dirty="0">
                <a:solidFill>
                  <a:srgbClr val="FFFFFF"/>
                </a:solidFill>
                <a:latin typeface="Times New Roman"/>
              </a:rPr>
              <a:t> dung </a:t>
            </a:r>
            <a:r>
              <a:rPr lang="en-US" sz="3300" spc="330" dirty="0" err="1">
                <a:solidFill>
                  <a:srgbClr val="FFFFFF"/>
                </a:solidFill>
                <a:latin typeface="Times New Roman"/>
              </a:rPr>
              <a:t>quyển</a:t>
            </a:r>
            <a:r>
              <a:rPr lang="en-US" sz="3300" spc="330" dirty="0">
                <a:solidFill>
                  <a:srgbClr val="FFFFFF"/>
                </a:solidFill>
                <a:latin typeface="Times New Roman"/>
              </a:rPr>
              <a:t> </a:t>
            </a:r>
            <a:r>
              <a:rPr lang="en-US" sz="3300" spc="330" dirty="0" err="1">
                <a:solidFill>
                  <a:srgbClr val="FFFFFF"/>
                </a:solidFill>
                <a:latin typeface="Times New Roman"/>
              </a:rPr>
              <a:t>sách</a:t>
            </a:r>
            <a:r>
              <a:rPr lang="en-US" sz="3300" spc="330" dirty="0">
                <a:solidFill>
                  <a:srgbClr val="FFFFFF"/>
                </a:solidFill>
                <a:latin typeface="Times New Roman"/>
              </a:rPr>
              <a:t>, </a:t>
            </a:r>
            <a:r>
              <a:rPr lang="en-US" sz="3300" spc="330" dirty="0" err="1">
                <a:solidFill>
                  <a:srgbClr val="FFFFFF"/>
                </a:solidFill>
                <a:latin typeface="Times New Roman"/>
              </a:rPr>
              <a:t>giá</a:t>
            </a:r>
            <a:r>
              <a:rPr lang="en-US" sz="3300" spc="330" dirty="0">
                <a:solidFill>
                  <a:srgbClr val="FFFFFF"/>
                </a:solidFill>
                <a:latin typeface="Times New Roman"/>
              </a:rPr>
              <a:t> </a:t>
            </a:r>
            <a:r>
              <a:rPr lang="en-US" sz="3300" spc="330" dirty="0" err="1">
                <a:solidFill>
                  <a:srgbClr val="FFFFFF"/>
                </a:solidFill>
                <a:latin typeface="Times New Roman"/>
              </a:rPr>
              <a:t>bán</a:t>
            </a:r>
            <a:r>
              <a:rPr lang="en-US" sz="3300" spc="330" dirty="0">
                <a:solidFill>
                  <a:srgbClr val="FFFFFF"/>
                </a:solidFill>
                <a:latin typeface="Times New Roman"/>
              </a:rPr>
              <a:t>… </a:t>
            </a:r>
          </a:p>
          <a:p>
            <a:pPr>
              <a:lnSpc>
                <a:spcPts val="3960"/>
              </a:lnSpc>
              <a:spcBef>
                <a:spcPct val="0"/>
              </a:spcBef>
            </a:pPr>
            <a:endParaRPr lang="en-US" sz="3300" spc="330" dirty="0">
              <a:solidFill>
                <a:srgbClr val="FFFFFF"/>
              </a:solidFill>
              <a:latin typeface="Times New Roman"/>
            </a:endParaRPr>
          </a:p>
        </p:txBody>
      </p:sp>
    </p:spTree>
  </p:cSld>
  <p:clrMapOvr>
    <a:masterClrMapping/>
  </p:clrMapOvr>
  <mc:AlternateContent xmlns:mc="http://schemas.openxmlformats.org/markup-compatibility/2006" xmlns:p15="http://schemas.microsoft.com/office/powerpoint/2012/main">
    <mc:Choice Requires="p15">
      <p:transition spd="med">
        <p15:prstTrans prst="fractur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2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510993" y="1739891"/>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2A4A1BC8-A94D-7A83-742C-F0F1556CB9B3}"/>
              </a:ext>
            </a:extLst>
          </p:cNvPr>
          <p:cNvSpPr txBox="1"/>
          <p:nvPr/>
        </p:nvSpPr>
        <p:spPr>
          <a:xfrm>
            <a:off x="1209368" y="86772"/>
            <a:ext cx="15659443" cy="9717212"/>
          </a:xfrm>
          <a:prstGeom prst="rect">
            <a:avLst/>
          </a:prstGeom>
        </p:spPr>
        <p:txBody>
          <a:bodyPr wrap="square" lIns="0" tIns="0" rIns="0" bIns="0" rtlCol="0" anchor="t">
            <a:spAutoFit/>
          </a:bodyPr>
          <a:lstStyle/>
          <a:p>
            <a:pPr>
              <a:lnSpc>
                <a:spcPts val="3960"/>
              </a:lnSpc>
              <a:spcBef>
                <a:spcPct val="0"/>
              </a:spcBef>
            </a:pPr>
            <a:endParaRPr lang="vi-VN" sz="3300" spc="330" dirty="0">
              <a:solidFill>
                <a:schemeClr val="accent5">
                  <a:lumMod val="50000"/>
                </a:schemeClr>
              </a:solidFill>
              <a:latin typeface="Times New Roman"/>
            </a:endParaRPr>
          </a:p>
          <a:p>
            <a:pPr>
              <a:lnSpc>
                <a:spcPts val="3960"/>
              </a:lnSpc>
              <a:spcBef>
                <a:spcPct val="0"/>
              </a:spcBef>
            </a:pPr>
            <a:r>
              <a:rPr lang="vi-VN" sz="3300" spc="330" dirty="0">
                <a:solidFill>
                  <a:schemeClr val="accent5">
                    <a:lumMod val="50000"/>
                  </a:schemeClr>
                </a:solidFill>
                <a:latin typeface="Times New Roman"/>
              </a:rPr>
              <a:t>Chức năng chính:  </a:t>
            </a:r>
          </a:p>
          <a:p>
            <a:pPr>
              <a:lnSpc>
                <a:spcPts val="3960"/>
              </a:lnSpc>
              <a:spcBef>
                <a:spcPct val="0"/>
              </a:spcBef>
            </a:pPr>
            <a:r>
              <a:rPr lang="vi-VN" sz="3300" spc="330" dirty="0">
                <a:solidFill>
                  <a:schemeClr val="accent5">
                    <a:lumMod val="50000"/>
                  </a:schemeClr>
                </a:solidFill>
                <a:latin typeface="Times New Roman"/>
              </a:rPr>
              <a:t>Yêu cầu kỹ thuật:  </a:t>
            </a:r>
          </a:p>
          <a:p>
            <a:pPr>
              <a:lnSpc>
                <a:spcPts val="3960"/>
              </a:lnSpc>
              <a:spcBef>
                <a:spcPct val="0"/>
              </a:spcBef>
            </a:pPr>
            <a:r>
              <a:rPr lang="vi-VN" sz="3300" spc="330" dirty="0">
                <a:solidFill>
                  <a:schemeClr val="accent5">
                    <a:lumMod val="50000"/>
                  </a:schemeClr>
                </a:solidFill>
                <a:latin typeface="Times New Roman"/>
              </a:rPr>
              <a:t>• Sử dụng ngôn ngữ lập trình JavaScript và framework Tailwind CSS để phát triển </a:t>
            </a:r>
          </a:p>
          <a:p>
            <a:pPr>
              <a:lnSpc>
                <a:spcPts val="3960"/>
              </a:lnSpc>
              <a:spcBef>
                <a:spcPct val="0"/>
              </a:spcBef>
            </a:pPr>
            <a:r>
              <a:rPr lang="vi-VN" sz="3300" spc="330" dirty="0">
                <a:solidFill>
                  <a:schemeClr val="accent5">
                    <a:lumMod val="50000"/>
                  </a:schemeClr>
                </a:solidFill>
                <a:latin typeface="Times New Roman"/>
              </a:rPr>
              <a:t>giao diện người dùng phía front-end. </a:t>
            </a:r>
          </a:p>
          <a:p>
            <a:pPr>
              <a:lnSpc>
                <a:spcPts val="3960"/>
              </a:lnSpc>
              <a:spcBef>
                <a:spcPct val="0"/>
              </a:spcBef>
            </a:pPr>
            <a:r>
              <a:rPr lang="vi-VN" sz="3300" spc="330" dirty="0">
                <a:solidFill>
                  <a:schemeClr val="accent5">
                    <a:lumMod val="50000"/>
                  </a:schemeClr>
                </a:solidFill>
                <a:latin typeface="Times New Roman"/>
              </a:rPr>
              <a:t>• Sử dụng Next.js để xây dụng phần back-end. </a:t>
            </a:r>
          </a:p>
          <a:p>
            <a:pPr>
              <a:lnSpc>
                <a:spcPts val="3960"/>
              </a:lnSpc>
              <a:spcBef>
                <a:spcPct val="0"/>
              </a:spcBef>
            </a:pPr>
            <a:r>
              <a:rPr lang="vi-VN" sz="3300" spc="330" dirty="0">
                <a:solidFill>
                  <a:schemeClr val="accent5">
                    <a:lumMod val="50000"/>
                  </a:schemeClr>
                </a:solidFill>
                <a:latin typeface="Times New Roman"/>
              </a:rPr>
              <a:t>• Dữ liệu được lưu trữ ở MongoDB. </a:t>
            </a:r>
          </a:p>
          <a:p>
            <a:pPr>
              <a:lnSpc>
                <a:spcPts val="3960"/>
              </a:lnSpc>
              <a:spcBef>
                <a:spcPct val="0"/>
              </a:spcBef>
            </a:pPr>
            <a:r>
              <a:rPr lang="vi-VN" sz="3300" spc="330" dirty="0">
                <a:solidFill>
                  <a:schemeClr val="accent5">
                    <a:lumMod val="50000"/>
                  </a:schemeClr>
                </a:solidFill>
                <a:latin typeface="Times New Roman"/>
              </a:rPr>
              <a:t>• Sử dụng Jira để quản lý các Issue và Sprints. </a:t>
            </a:r>
          </a:p>
          <a:p>
            <a:pPr>
              <a:lnSpc>
                <a:spcPts val="3960"/>
              </a:lnSpc>
              <a:spcBef>
                <a:spcPct val="0"/>
              </a:spcBef>
            </a:pPr>
            <a:r>
              <a:rPr lang="vi-VN" sz="3300" spc="330" dirty="0">
                <a:solidFill>
                  <a:schemeClr val="accent5">
                    <a:lumMod val="50000"/>
                  </a:schemeClr>
                </a:solidFill>
                <a:latin typeface="Times New Roman"/>
              </a:rPr>
              <a:t>Yêu cầu về hiệu suất: </a:t>
            </a:r>
          </a:p>
          <a:p>
            <a:pPr>
              <a:lnSpc>
                <a:spcPts val="3960"/>
              </a:lnSpc>
              <a:spcBef>
                <a:spcPct val="0"/>
              </a:spcBef>
            </a:pPr>
            <a:r>
              <a:rPr lang="vi-VN" sz="3300" spc="330" dirty="0">
                <a:solidFill>
                  <a:schemeClr val="accent5">
                    <a:lumMod val="50000"/>
                  </a:schemeClr>
                </a:solidFill>
                <a:latin typeface="Times New Roman"/>
              </a:rPr>
              <a:t>• Ứng dụng phản hồi nhanh chóng và ổn định khi người dùng thao tác trên giao diện. </a:t>
            </a:r>
          </a:p>
          <a:p>
            <a:pPr>
              <a:lnSpc>
                <a:spcPts val="3960"/>
              </a:lnSpc>
              <a:spcBef>
                <a:spcPct val="0"/>
              </a:spcBef>
            </a:pPr>
            <a:r>
              <a:rPr lang="vi-VN" sz="3300" spc="330" dirty="0">
                <a:solidFill>
                  <a:schemeClr val="accent5">
                    <a:lumMod val="50000"/>
                  </a:schemeClr>
                </a:solidFill>
                <a:latin typeface="Times New Roman"/>
              </a:rPr>
              <a:t>• Các chức năng phải được triển khai một cách mượt mà và không gây ra sự cố. </a:t>
            </a:r>
          </a:p>
          <a:p>
            <a:pPr>
              <a:lnSpc>
                <a:spcPts val="3960"/>
              </a:lnSpc>
              <a:spcBef>
                <a:spcPct val="0"/>
              </a:spcBef>
            </a:pPr>
            <a:r>
              <a:rPr lang="vi-VN" sz="3300" spc="330" dirty="0">
                <a:solidFill>
                  <a:schemeClr val="accent5">
                    <a:lumMod val="50000"/>
                  </a:schemeClr>
                </a:solidFill>
                <a:latin typeface="Times New Roman"/>
              </a:rPr>
              <a:t>Yêu cầu về bảo mật: </a:t>
            </a:r>
          </a:p>
          <a:p>
            <a:pPr>
              <a:lnSpc>
                <a:spcPts val="3960"/>
              </a:lnSpc>
              <a:spcBef>
                <a:spcPct val="0"/>
              </a:spcBef>
            </a:pPr>
            <a:r>
              <a:rPr lang="vi-VN" sz="3300" spc="330" dirty="0">
                <a:solidFill>
                  <a:schemeClr val="accent5">
                    <a:lumMod val="50000"/>
                  </a:schemeClr>
                </a:solidFill>
                <a:latin typeface="Times New Roman"/>
              </a:rPr>
              <a:t>• Phải đăng nhập mới sử dụng được phần website. </a:t>
            </a:r>
          </a:p>
          <a:p>
            <a:pPr>
              <a:lnSpc>
                <a:spcPts val="3960"/>
              </a:lnSpc>
              <a:spcBef>
                <a:spcPct val="0"/>
              </a:spcBef>
            </a:pPr>
            <a:r>
              <a:rPr lang="vi-VN" sz="3300" spc="330" dirty="0">
                <a:solidFill>
                  <a:schemeClr val="accent5">
                    <a:lumMod val="50000"/>
                  </a:schemeClr>
                </a:solidFill>
                <a:latin typeface="Times New Roman"/>
              </a:rPr>
              <a:t>• Admin (quản lý) được phép sử dụng tất cả các chức năng. </a:t>
            </a:r>
          </a:p>
          <a:p>
            <a:pPr>
              <a:lnSpc>
                <a:spcPts val="3960"/>
              </a:lnSpc>
              <a:spcBef>
                <a:spcPct val="0"/>
              </a:spcBef>
            </a:pPr>
            <a:r>
              <a:rPr lang="vi-VN" sz="3300" spc="330" dirty="0">
                <a:solidFill>
                  <a:schemeClr val="accent5">
                    <a:lumMod val="50000"/>
                  </a:schemeClr>
                </a:solidFill>
                <a:latin typeface="Times New Roman"/>
              </a:rPr>
              <a:t>• User (khách hàng) chỉ được xem, thêm vào giỏ hàng, thêm địa chỉ và thanh toán. </a:t>
            </a:r>
            <a:endParaRPr lang="en-US" sz="3300" spc="330" dirty="0">
              <a:solidFill>
                <a:schemeClr val="accent5">
                  <a:lumMod val="50000"/>
                </a:schemeClr>
              </a:solidFill>
              <a:latin typeface="Times New Roman"/>
            </a:endParaRPr>
          </a:p>
        </p:txBody>
      </p:sp>
    </p:spTree>
    <p:extLst>
      <p:ext uri="{BB962C8B-B14F-4D97-AF65-F5344CB8AC3E}">
        <p14:creationId xmlns:p14="http://schemas.microsoft.com/office/powerpoint/2010/main" val="3130688405"/>
      </p:ext>
    </p:extLst>
  </p:cSld>
  <p:clrMapOvr>
    <a:masterClrMapping/>
  </p:clrMapOvr>
  <mc:AlternateContent xmlns:mc="http://schemas.openxmlformats.org/markup-compatibility/2006" xmlns:p15="http://schemas.microsoft.com/office/powerpoint/2012/main">
    <mc:Choice Requires="p15">
      <p:transition spd="med">
        <p15:prstTrans prst="fractur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5031537" y="-83420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4"/>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4"/>
                </a:ext>
              </a:extLst>
            </a:blip>
            <a:stretch>
              <a:fillRect/>
            </a:stretch>
          </a:blipFill>
        </p:spPr>
      </p:sp>
      <p:sp>
        <p:nvSpPr>
          <p:cNvPr id="5" name="Freeform 5"/>
          <p:cNvSpPr/>
          <p:nvPr/>
        </p:nvSpPr>
        <p:spPr>
          <a:xfrm rot="-4420793">
            <a:off x="11025853" y="-4761357"/>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4"/>
                </a:ext>
              </a:extLst>
            </a:blip>
            <a:stretch>
              <a:fillRect/>
            </a:stretch>
          </a:blipFill>
        </p:spPr>
      </p:sp>
      <p:sp>
        <p:nvSpPr>
          <p:cNvPr id="11" name="Freeform 11"/>
          <p:cNvSpPr/>
          <p:nvPr/>
        </p:nvSpPr>
        <p:spPr>
          <a:xfrm rot="3782951">
            <a:off x="-510993" y="1739891"/>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4"/>
                </a:ext>
              </a:extLst>
            </a:blip>
            <a:stretch>
              <a:fillRect/>
            </a:stretch>
          </a:blipFill>
        </p:spPr>
      </p:sp>
      <p:sp>
        <p:nvSpPr>
          <p:cNvPr id="35" name="TextBox 13">
            <a:extLst>
              <a:ext uri="{FF2B5EF4-FFF2-40B4-BE49-F238E27FC236}">
                <a16:creationId xmlns:a16="http://schemas.microsoft.com/office/drawing/2014/main" id="{080B35F4-8E4C-1AC6-6EE0-C2AC06FFC05F}"/>
              </a:ext>
            </a:extLst>
          </p:cNvPr>
          <p:cNvSpPr txBox="1"/>
          <p:nvPr/>
        </p:nvSpPr>
        <p:spPr>
          <a:xfrm>
            <a:off x="1028700" y="872408"/>
            <a:ext cx="5715471" cy="1100238"/>
          </a:xfrm>
          <a:prstGeom prst="rect">
            <a:avLst/>
          </a:prstGeom>
        </p:spPr>
        <p:txBody>
          <a:bodyPr wrap="square" lIns="0" tIns="0" rIns="0" bIns="0" rtlCol="0" anchor="t">
            <a:spAutoFit/>
          </a:bodyPr>
          <a:lstStyle/>
          <a:p>
            <a:pPr>
              <a:lnSpc>
                <a:spcPts val="9799"/>
              </a:lnSpc>
              <a:spcBef>
                <a:spcPct val="0"/>
              </a:spcBef>
            </a:pPr>
            <a:r>
              <a:rPr lang="vi-VN" sz="4400" dirty="0">
                <a:solidFill>
                  <a:schemeClr val="accent5">
                    <a:lumMod val="50000"/>
                  </a:schemeClr>
                </a:solidFill>
                <a:latin typeface="+mj-lt"/>
              </a:rPr>
              <a:t>Đối tượng sử dụng </a:t>
            </a:r>
            <a:endParaRPr lang="en-US" sz="4400" dirty="0">
              <a:solidFill>
                <a:schemeClr val="accent5">
                  <a:lumMod val="50000"/>
                </a:schemeClr>
              </a:solidFill>
              <a:latin typeface="+mj-lt"/>
            </a:endParaRPr>
          </a:p>
        </p:txBody>
      </p:sp>
      <p:sp>
        <p:nvSpPr>
          <p:cNvPr id="16" name="TextBox 13">
            <a:extLst>
              <a:ext uri="{FF2B5EF4-FFF2-40B4-BE49-F238E27FC236}">
                <a16:creationId xmlns:a16="http://schemas.microsoft.com/office/drawing/2014/main" id="{1C4718EB-5A16-8D9D-572B-08F03D274BDB}"/>
              </a:ext>
            </a:extLst>
          </p:cNvPr>
          <p:cNvSpPr txBox="1"/>
          <p:nvPr/>
        </p:nvSpPr>
        <p:spPr>
          <a:xfrm>
            <a:off x="1608814" y="2152650"/>
            <a:ext cx="15625905" cy="7307129"/>
          </a:xfrm>
          <a:prstGeom prst="rect">
            <a:avLst/>
          </a:prstGeom>
        </p:spPr>
        <p:txBody>
          <a:bodyPr wrap="square" lIns="0" tIns="0" rIns="0" bIns="0" rtlCol="0" anchor="t">
            <a:spAutoFit/>
          </a:bodyPr>
          <a:lstStyle/>
          <a:p>
            <a:pPr>
              <a:lnSpc>
                <a:spcPct val="150000"/>
              </a:lnSpc>
              <a:spcBef>
                <a:spcPct val="0"/>
              </a:spcBef>
            </a:pPr>
            <a:r>
              <a:rPr lang="vi-VN" sz="3200" dirty="0">
                <a:solidFill>
                  <a:schemeClr val="accent5">
                    <a:lumMod val="50000"/>
                  </a:schemeClr>
                </a:solidFill>
              </a:rPr>
              <a:t>- Admin(quản lý): </a:t>
            </a:r>
          </a:p>
          <a:p>
            <a:pPr>
              <a:lnSpc>
                <a:spcPct val="150000"/>
              </a:lnSpc>
              <a:spcBef>
                <a:spcPct val="0"/>
              </a:spcBef>
            </a:pPr>
            <a:r>
              <a:rPr lang="vi-VN" sz="3200" dirty="0">
                <a:solidFill>
                  <a:schemeClr val="accent5">
                    <a:lumMod val="50000"/>
                  </a:schemeClr>
                </a:solidFill>
              </a:rPr>
              <a:t>• Đưa thông tin về những quyển sách cụ thể trong từng loại sách: tên sách,tên tác giả, </a:t>
            </a:r>
          </a:p>
          <a:p>
            <a:pPr>
              <a:lnSpc>
                <a:spcPct val="150000"/>
              </a:lnSpc>
              <a:spcBef>
                <a:spcPct val="0"/>
              </a:spcBef>
            </a:pPr>
            <a:r>
              <a:rPr lang="vi-VN" sz="3200" dirty="0">
                <a:solidFill>
                  <a:schemeClr val="accent5">
                    <a:lumMod val="50000"/>
                  </a:schemeClr>
                </a:solidFill>
              </a:rPr>
              <a:t>nhà xuất bản, nội dung tóm tắt của quyển sách, giá bán, hình ảnh trang bìa của quyển </a:t>
            </a:r>
          </a:p>
          <a:p>
            <a:pPr>
              <a:lnSpc>
                <a:spcPct val="150000"/>
              </a:lnSpc>
              <a:spcBef>
                <a:spcPct val="0"/>
              </a:spcBef>
            </a:pPr>
            <a:r>
              <a:rPr lang="vi-VN" sz="3200" dirty="0">
                <a:solidFill>
                  <a:schemeClr val="accent5">
                    <a:lumMod val="50000"/>
                  </a:schemeClr>
                </a:solidFill>
              </a:rPr>
              <a:t>sách… </a:t>
            </a:r>
          </a:p>
          <a:p>
            <a:pPr>
              <a:lnSpc>
                <a:spcPct val="150000"/>
              </a:lnSpc>
              <a:spcBef>
                <a:spcPct val="0"/>
              </a:spcBef>
            </a:pPr>
            <a:r>
              <a:rPr lang="vi-VN" sz="3200" dirty="0">
                <a:solidFill>
                  <a:schemeClr val="accent5">
                    <a:lumMod val="50000"/>
                  </a:schemeClr>
                </a:solidFill>
              </a:rPr>
              <a:t>• Đưa ra danh mục các loại sách, tạo mới, cập nhật,sửa,xóa các loại sách. </a:t>
            </a:r>
          </a:p>
          <a:p>
            <a:pPr>
              <a:lnSpc>
                <a:spcPct val="150000"/>
              </a:lnSpc>
              <a:spcBef>
                <a:spcPct val="0"/>
              </a:spcBef>
            </a:pPr>
            <a:r>
              <a:rPr lang="vi-VN" sz="3200" dirty="0">
                <a:solidFill>
                  <a:schemeClr val="accent5">
                    <a:lumMod val="50000"/>
                  </a:schemeClr>
                </a:solidFill>
              </a:rPr>
              <a:t>• Tạo mới, cập nhật,sửa, xóa thông tin một quyển sách.</a:t>
            </a:r>
          </a:p>
          <a:p>
            <a:pPr>
              <a:lnSpc>
                <a:spcPct val="150000"/>
              </a:lnSpc>
              <a:spcBef>
                <a:spcPct val="0"/>
              </a:spcBef>
            </a:pPr>
            <a:r>
              <a:rPr lang="vi-VN" sz="3200" dirty="0">
                <a:solidFill>
                  <a:schemeClr val="accent5">
                    <a:lumMod val="50000"/>
                  </a:schemeClr>
                </a:solidFill>
              </a:rPr>
              <a:t>- User(khách hàng): </a:t>
            </a:r>
          </a:p>
          <a:p>
            <a:pPr>
              <a:lnSpc>
                <a:spcPct val="150000"/>
              </a:lnSpc>
              <a:spcBef>
                <a:spcPct val="0"/>
              </a:spcBef>
            </a:pPr>
            <a:r>
              <a:rPr lang="vi-VN" sz="3200" dirty="0">
                <a:solidFill>
                  <a:schemeClr val="accent5">
                    <a:lumMod val="50000"/>
                  </a:schemeClr>
                </a:solidFill>
              </a:rPr>
              <a:t>• Xem thông tin các loại sách. </a:t>
            </a:r>
          </a:p>
          <a:p>
            <a:pPr>
              <a:lnSpc>
                <a:spcPct val="150000"/>
              </a:lnSpc>
              <a:spcBef>
                <a:spcPct val="0"/>
              </a:spcBef>
            </a:pPr>
            <a:r>
              <a:rPr lang="vi-VN" sz="3200" dirty="0">
                <a:solidFill>
                  <a:schemeClr val="accent5">
                    <a:lumMod val="50000"/>
                  </a:schemeClr>
                </a:solidFill>
              </a:rPr>
              <a:t>• Thêm vào giỏ hàng. </a:t>
            </a:r>
          </a:p>
          <a:p>
            <a:pPr>
              <a:lnSpc>
                <a:spcPct val="150000"/>
              </a:lnSpc>
              <a:spcBef>
                <a:spcPct val="0"/>
              </a:spcBef>
            </a:pPr>
            <a:r>
              <a:rPr lang="vi-VN" sz="3200" dirty="0">
                <a:solidFill>
                  <a:schemeClr val="accent5">
                    <a:lumMod val="50000"/>
                  </a:schemeClr>
                </a:solidFill>
              </a:rPr>
              <a:t>• Thanh toán.</a:t>
            </a:r>
            <a:endParaRPr lang="en-US" sz="3200" dirty="0">
              <a:solidFill>
                <a:schemeClr val="accent5">
                  <a:lumMod val="50000"/>
                </a:schemeClr>
              </a:solidFill>
            </a:endParaRPr>
          </a:p>
        </p:txBody>
      </p:sp>
    </p:spTree>
    <p:extLst>
      <p:ext uri="{BB962C8B-B14F-4D97-AF65-F5344CB8AC3E}">
        <p14:creationId xmlns:p14="http://schemas.microsoft.com/office/powerpoint/2010/main" val="1660670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5031537" y="-83420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4"/>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4"/>
                </a:ext>
              </a:extLst>
            </a:blip>
            <a:stretch>
              <a:fillRect/>
            </a:stretch>
          </a:blipFill>
        </p:spPr>
      </p:sp>
      <p:sp>
        <p:nvSpPr>
          <p:cNvPr id="5" name="Freeform 5"/>
          <p:cNvSpPr/>
          <p:nvPr/>
        </p:nvSpPr>
        <p:spPr>
          <a:xfrm rot="-4420793">
            <a:off x="11025853" y="-4761357"/>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4"/>
                </a:ext>
              </a:extLst>
            </a:blip>
            <a:stretch>
              <a:fillRect/>
            </a:stretch>
          </a:blipFill>
        </p:spPr>
      </p:sp>
      <p:sp>
        <p:nvSpPr>
          <p:cNvPr id="11" name="Freeform 11"/>
          <p:cNvSpPr/>
          <p:nvPr/>
        </p:nvSpPr>
        <p:spPr>
          <a:xfrm rot="3782951">
            <a:off x="-510993" y="1739891"/>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4"/>
                </a:ext>
              </a:extLst>
            </a:blip>
            <a:stretch>
              <a:fillRect/>
            </a:stretch>
          </a:blipFill>
        </p:spPr>
      </p:sp>
      <p:sp>
        <p:nvSpPr>
          <p:cNvPr id="35" name="TextBox 13">
            <a:extLst>
              <a:ext uri="{FF2B5EF4-FFF2-40B4-BE49-F238E27FC236}">
                <a16:creationId xmlns:a16="http://schemas.microsoft.com/office/drawing/2014/main" id="{080B35F4-8E4C-1AC6-6EE0-C2AC06FFC05F}"/>
              </a:ext>
            </a:extLst>
          </p:cNvPr>
          <p:cNvSpPr txBox="1"/>
          <p:nvPr/>
        </p:nvSpPr>
        <p:spPr>
          <a:xfrm>
            <a:off x="1028700" y="159158"/>
            <a:ext cx="5715471" cy="1100238"/>
          </a:xfrm>
          <a:prstGeom prst="rect">
            <a:avLst/>
          </a:prstGeom>
        </p:spPr>
        <p:txBody>
          <a:bodyPr wrap="square" lIns="0" tIns="0" rIns="0" bIns="0" rtlCol="0" anchor="t">
            <a:spAutoFit/>
          </a:bodyPr>
          <a:lstStyle/>
          <a:p>
            <a:pPr>
              <a:lnSpc>
                <a:spcPts val="9799"/>
              </a:lnSpc>
              <a:spcBef>
                <a:spcPct val="0"/>
              </a:spcBef>
            </a:pPr>
            <a:r>
              <a:rPr lang="vi-VN" sz="4400" dirty="0">
                <a:solidFill>
                  <a:schemeClr val="accent5">
                    <a:lumMod val="50000"/>
                  </a:schemeClr>
                </a:solidFill>
                <a:latin typeface="+mj-lt"/>
              </a:rPr>
              <a:t>Chức năng </a:t>
            </a:r>
            <a:endParaRPr lang="en-US" sz="4400" dirty="0">
              <a:solidFill>
                <a:schemeClr val="accent5">
                  <a:lumMod val="50000"/>
                </a:schemeClr>
              </a:solidFill>
              <a:latin typeface="+mj-lt"/>
            </a:endParaRPr>
          </a:p>
        </p:txBody>
      </p:sp>
      <p:sp>
        <p:nvSpPr>
          <p:cNvPr id="16" name="TextBox 13">
            <a:extLst>
              <a:ext uri="{FF2B5EF4-FFF2-40B4-BE49-F238E27FC236}">
                <a16:creationId xmlns:a16="http://schemas.microsoft.com/office/drawing/2014/main" id="{1C4718EB-5A16-8D9D-572B-08F03D274BDB}"/>
              </a:ext>
            </a:extLst>
          </p:cNvPr>
          <p:cNvSpPr txBox="1"/>
          <p:nvPr/>
        </p:nvSpPr>
        <p:spPr>
          <a:xfrm>
            <a:off x="1601440" y="1288278"/>
            <a:ext cx="15625905" cy="8332730"/>
          </a:xfrm>
          <a:prstGeom prst="rect">
            <a:avLst/>
          </a:prstGeom>
        </p:spPr>
        <p:txBody>
          <a:bodyPr wrap="square" lIns="0" tIns="0" rIns="0" bIns="0" rtlCol="0" anchor="t">
            <a:spAutoFit/>
          </a:bodyPr>
          <a:lstStyle/>
          <a:p>
            <a:pPr>
              <a:lnSpc>
                <a:spcPct val="150000"/>
              </a:lnSpc>
              <a:spcBef>
                <a:spcPct val="0"/>
              </a:spcBef>
            </a:pPr>
            <a:r>
              <a:rPr lang="vi-VN" sz="2800" dirty="0">
                <a:solidFill>
                  <a:schemeClr val="accent5">
                    <a:lumMod val="50000"/>
                  </a:schemeClr>
                </a:solidFill>
              </a:rPr>
              <a:t>Giao diện Website:</a:t>
            </a:r>
          </a:p>
          <a:p>
            <a:pPr>
              <a:lnSpc>
                <a:spcPct val="150000"/>
              </a:lnSpc>
              <a:spcBef>
                <a:spcPct val="0"/>
              </a:spcBef>
            </a:pPr>
            <a:r>
              <a:rPr lang="vi-VN" sz="2800" dirty="0">
                <a:solidFill>
                  <a:schemeClr val="accent5">
                    <a:lumMod val="50000"/>
                  </a:schemeClr>
                </a:solidFill>
              </a:rPr>
              <a:t>- Hiển thị các loại chủ đề sách, các nút điều hướng và chân trang.</a:t>
            </a:r>
          </a:p>
          <a:p>
            <a:pPr>
              <a:lnSpc>
                <a:spcPct val="150000"/>
              </a:lnSpc>
              <a:spcBef>
                <a:spcPct val="0"/>
              </a:spcBef>
            </a:pPr>
            <a:r>
              <a:rPr lang="vi-VN" sz="2800" dirty="0">
                <a:solidFill>
                  <a:schemeClr val="accent5">
                    <a:lumMod val="50000"/>
                  </a:schemeClr>
                </a:solidFill>
              </a:rPr>
              <a:t>Tìm kiếm và lọc sách: </a:t>
            </a:r>
          </a:p>
          <a:p>
            <a:pPr>
              <a:lnSpc>
                <a:spcPct val="150000"/>
              </a:lnSpc>
              <a:spcBef>
                <a:spcPct val="0"/>
              </a:spcBef>
            </a:pPr>
            <a:r>
              <a:rPr lang="vi-VN" sz="2800" dirty="0">
                <a:solidFill>
                  <a:schemeClr val="accent5">
                    <a:lumMod val="50000"/>
                  </a:schemeClr>
                </a:solidFill>
              </a:rPr>
              <a:t>- Cung cấp công cụ tìm kiếm thông minh cho phép người dùng dễ dàng tìm kiếm </a:t>
            </a:r>
          </a:p>
          <a:p>
            <a:pPr>
              <a:lnSpc>
                <a:spcPct val="150000"/>
              </a:lnSpc>
              <a:spcBef>
                <a:spcPct val="0"/>
              </a:spcBef>
            </a:pPr>
            <a:r>
              <a:rPr lang="vi-VN" sz="2800" dirty="0">
                <a:solidFill>
                  <a:schemeClr val="accent5">
                    <a:lumMod val="50000"/>
                  </a:schemeClr>
                </a:solidFill>
              </a:rPr>
              <a:t>sách theo thể loại sách. </a:t>
            </a:r>
          </a:p>
          <a:p>
            <a:pPr>
              <a:lnSpc>
                <a:spcPct val="150000"/>
              </a:lnSpc>
              <a:spcBef>
                <a:spcPct val="0"/>
              </a:spcBef>
            </a:pPr>
            <a:r>
              <a:rPr lang="vi-VN" sz="2800" dirty="0">
                <a:solidFill>
                  <a:schemeClr val="accent5">
                    <a:lumMod val="50000"/>
                  </a:schemeClr>
                </a:solidFill>
              </a:rPr>
              <a:t>Danh mục sách đa dạng: </a:t>
            </a:r>
          </a:p>
          <a:p>
            <a:pPr>
              <a:lnSpc>
                <a:spcPct val="150000"/>
              </a:lnSpc>
              <a:spcBef>
                <a:spcPct val="0"/>
              </a:spcBef>
            </a:pPr>
            <a:r>
              <a:rPr lang="vi-VN" sz="2800" dirty="0">
                <a:solidFill>
                  <a:schemeClr val="accent5">
                    <a:lumMod val="50000"/>
                  </a:schemeClr>
                </a:solidFill>
              </a:rPr>
              <a:t>•-Đa dạng các thể loại sách như văn học, kiến thức, truyện, tiểu thuyết và nhiều thể </a:t>
            </a:r>
          </a:p>
          <a:p>
            <a:pPr>
              <a:lnSpc>
                <a:spcPct val="150000"/>
              </a:lnSpc>
              <a:spcBef>
                <a:spcPct val="0"/>
              </a:spcBef>
            </a:pPr>
            <a:r>
              <a:rPr lang="vi-VN" sz="2800" dirty="0">
                <a:solidFill>
                  <a:schemeClr val="accent5">
                    <a:lumMod val="50000"/>
                  </a:schemeClr>
                </a:solidFill>
              </a:rPr>
              <a:t>loại khác. </a:t>
            </a:r>
          </a:p>
          <a:p>
            <a:pPr>
              <a:lnSpc>
                <a:spcPct val="150000"/>
              </a:lnSpc>
              <a:spcBef>
                <a:spcPct val="0"/>
              </a:spcBef>
            </a:pPr>
            <a:r>
              <a:rPr lang="vi-VN" sz="2800" dirty="0">
                <a:solidFill>
                  <a:schemeClr val="accent5">
                    <a:lumMod val="50000"/>
                  </a:schemeClr>
                </a:solidFill>
              </a:rPr>
              <a:t>- Cập nhật thường xuyên các tựa sách mới, sách bán chạy và sách khuyến nghị từ </a:t>
            </a:r>
          </a:p>
          <a:p>
            <a:pPr>
              <a:lnSpc>
                <a:spcPct val="150000"/>
              </a:lnSpc>
              <a:spcBef>
                <a:spcPct val="0"/>
              </a:spcBef>
            </a:pPr>
            <a:r>
              <a:rPr lang="vi-VN" sz="2800" dirty="0">
                <a:solidFill>
                  <a:schemeClr val="accent5">
                    <a:lumMod val="50000"/>
                  </a:schemeClr>
                </a:solidFill>
              </a:rPr>
              <a:t>các chuyên gia. </a:t>
            </a:r>
          </a:p>
          <a:p>
            <a:pPr>
              <a:lnSpc>
                <a:spcPct val="150000"/>
              </a:lnSpc>
              <a:spcBef>
                <a:spcPct val="0"/>
              </a:spcBef>
            </a:pPr>
            <a:r>
              <a:rPr lang="vi-VN" sz="2800" dirty="0">
                <a:solidFill>
                  <a:schemeClr val="accent5">
                    <a:lumMod val="50000"/>
                  </a:schemeClr>
                </a:solidFill>
              </a:rPr>
              <a:t>Giỏ hàng và thanh toán: </a:t>
            </a:r>
          </a:p>
          <a:p>
            <a:pPr>
              <a:lnSpc>
                <a:spcPct val="150000"/>
              </a:lnSpc>
              <a:spcBef>
                <a:spcPct val="0"/>
              </a:spcBef>
            </a:pPr>
            <a:r>
              <a:rPr lang="vi-VN" sz="2800" dirty="0">
                <a:solidFill>
                  <a:schemeClr val="accent5">
                    <a:lumMod val="50000"/>
                  </a:schemeClr>
                </a:solidFill>
              </a:rPr>
              <a:t>- Chức năng giỏ hàng cho phép người dùng thêm, xóa và quản lý các sách muốn </a:t>
            </a:r>
          </a:p>
          <a:p>
            <a:pPr>
              <a:lnSpc>
                <a:spcPct val="150000"/>
              </a:lnSpc>
              <a:spcBef>
                <a:spcPct val="0"/>
              </a:spcBef>
            </a:pPr>
            <a:r>
              <a:rPr lang="vi-VN" sz="2800" dirty="0">
                <a:solidFill>
                  <a:schemeClr val="accent5">
                    <a:lumMod val="50000"/>
                  </a:schemeClr>
                </a:solidFill>
              </a:rPr>
              <a:t>mua. </a:t>
            </a:r>
            <a:endParaRPr lang="en-US" sz="2800" dirty="0">
              <a:solidFill>
                <a:schemeClr val="accent5">
                  <a:lumMod val="50000"/>
                </a:schemeClr>
              </a:solidFill>
            </a:endParaRPr>
          </a:p>
        </p:txBody>
      </p:sp>
    </p:spTree>
    <p:extLst>
      <p:ext uri="{BB962C8B-B14F-4D97-AF65-F5344CB8AC3E}">
        <p14:creationId xmlns:p14="http://schemas.microsoft.com/office/powerpoint/2010/main" val="1861238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pic>
        <p:nvPicPr>
          <p:cNvPr id="14" name="Picture 13">
            <a:extLst>
              <a:ext uri="{FF2B5EF4-FFF2-40B4-BE49-F238E27FC236}">
                <a16:creationId xmlns:a16="http://schemas.microsoft.com/office/drawing/2014/main" id="{8595E2DC-0CC7-C72A-8E34-D1B177F09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157" y="1946834"/>
            <a:ext cx="15887320" cy="60935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5" name="TextBox 13">
            <a:extLst>
              <a:ext uri="{FF2B5EF4-FFF2-40B4-BE49-F238E27FC236}">
                <a16:creationId xmlns:a16="http://schemas.microsoft.com/office/drawing/2014/main" id="{F08BE8C2-23C4-AC7F-D2DF-72DA77C537D1}"/>
              </a:ext>
            </a:extLst>
          </p:cNvPr>
          <p:cNvSpPr txBox="1"/>
          <p:nvPr/>
        </p:nvSpPr>
        <p:spPr>
          <a:xfrm>
            <a:off x="6002177" y="8261074"/>
            <a:ext cx="6277502" cy="1086836"/>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1: TÀI KHOẢN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2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sp>
        <p:nvSpPr>
          <p:cNvPr id="15" name="TextBox 13">
            <a:extLst>
              <a:ext uri="{FF2B5EF4-FFF2-40B4-BE49-F238E27FC236}">
                <a16:creationId xmlns:a16="http://schemas.microsoft.com/office/drawing/2014/main" id="{F08BE8C2-23C4-AC7F-D2DF-72DA77C537D1}"/>
              </a:ext>
            </a:extLst>
          </p:cNvPr>
          <p:cNvSpPr txBox="1"/>
          <p:nvPr/>
        </p:nvSpPr>
        <p:spPr>
          <a:xfrm>
            <a:off x="6005249" y="8717148"/>
            <a:ext cx="6277502" cy="1086836"/>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1 burndown chart</a:t>
            </a:r>
          </a:p>
        </p:txBody>
      </p:sp>
      <p:pic>
        <p:nvPicPr>
          <p:cNvPr id="12" name="Picture 11">
            <a:extLst>
              <a:ext uri="{FF2B5EF4-FFF2-40B4-BE49-F238E27FC236}">
                <a16:creationId xmlns:a16="http://schemas.microsoft.com/office/drawing/2014/main" id="{90A97BB1-AD1D-D614-04E8-21D90E5FB5D1}"/>
              </a:ext>
            </a:extLst>
          </p:cNvPr>
          <p:cNvPicPr>
            <a:picLocks noChangeAspect="1"/>
          </p:cNvPicPr>
          <p:nvPr/>
        </p:nvPicPr>
        <p:blipFill>
          <a:blip r:embed="rId4"/>
          <a:stretch>
            <a:fillRect/>
          </a:stretch>
        </p:blipFill>
        <p:spPr>
          <a:xfrm>
            <a:off x="1747337" y="1760266"/>
            <a:ext cx="14793326" cy="720094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1577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sp>
        <p:nvSpPr>
          <p:cNvPr id="15" name="TextBox 13">
            <a:extLst>
              <a:ext uri="{FF2B5EF4-FFF2-40B4-BE49-F238E27FC236}">
                <a16:creationId xmlns:a16="http://schemas.microsoft.com/office/drawing/2014/main" id="{F08BE8C2-23C4-AC7F-D2DF-72DA77C537D1}"/>
              </a:ext>
            </a:extLst>
          </p:cNvPr>
          <p:cNvSpPr txBox="1"/>
          <p:nvPr/>
        </p:nvSpPr>
        <p:spPr>
          <a:xfrm>
            <a:off x="6002177" y="8261074"/>
            <a:ext cx="6277502" cy="1086836"/>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2: SẢN PHẨM</a:t>
            </a:r>
          </a:p>
        </p:txBody>
      </p:sp>
      <p:pic>
        <p:nvPicPr>
          <p:cNvPr id="12" name="Picture 11">
            <a:extLst>
              <a:ext uri="{FF2B5EF4-FFF2-40B4-BE49-F238E27FC236}">
                <a16:creationId xmlns:a16="http://schemas.microsoft.com/office/drawing/2014/main" id="{51087C50-EBA2-6041-FF5B-E606EB6EA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488" y="1702855"/>
            <a:ext cx="16281007" cy="65111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6650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anim calcmode="lin" valueType="num">
                                      <p:cBhvr>
                                        <p:cTn id="8" dur="250" fill="hold"/>
                                        <p:tgtEl>
                                          <p:spTgt spid="13"/>
                                        </p:tgtEl>
                                        <p:attrNameLst>
                                          <p:attrName>ppt_x</p:attrName>
                                        </p:attrNameLst>
                                      </p:cBhvr>
                                      <p:tavLst>
                                        <p:tav tm="0">
                                          <p:val>
                                            <p:strVal val="#ppt_x"/>
                                          </p:val>
                                        </p:tav>
                                        <p:tav tm="100000">
                                          <p:val>
                                            <p:strVal val="#ppt_x"/>
                                          </p:val>
                                        </p:tav>
                                      </p:tavLst>
                                    </p:anim>
                                    <p:anim calcmode="lin" valueType="num">
                                      <p:cBhvr>
                                        <p:cTn id="9" dur="2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1)">
                                      <p:cBhvr>
                                        <p:cTn id="14" dur="25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sp>
        <p:nvSpPr>
          <p:cNvPr id="15" name="TextBox 13">
            <a:extLst>
              <a:ext uri="{FF2B5EF4-FFF2-40B4-BE49-F238E27FC236}">
                <a16:creationId xmlns:a16="http://schemas.microsoft.com/office/drawing/2014/main" id="{F08BE8C2-23C4-AC7F-D2DF-72DA77C537D1}"/>
              </a:ext>
            </a:extLst>
          </p:cNvPr>
          <p:cNvSpPr txBox="1"/>
          <p:nvPr/>
        </p:nvSpPr>
        <p:spPr>
          <a:xfrm>
            <a:off x="6005249" y="8865556"/>
            <a:ext cx="6277502" cy="1086836"/>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2 burndown chart</a:t>
            </a:r>
          </a:p>
        </p:txBody>
      </p:sp>
      <p:pic>
        <p:nvPicPr>
          <p:cNvPr id="14" name="Picture 13">
            <a:extLst>
              <a:ext uri="{FF2B5EF4-FFF2-40B4-BE49-F238E27FC236}">
                <a16:creationId xmlns:a16="http://schemas.microsoft.com/office/drawing/2014/main" id="{49B6B899-315A-E5C8-AC0C-767C37925D4B}"/>
              </a:ext>
            </a:extLst>
          </p:cNvPr>
          <p:cNvPicPr>
            <a:picLocks noChangeAspect="1"/>
          </p:cNvPicPr>
          <p:nvPr/>
        </p:nvPicPr>
        <p:blipFill>
          <a:blip r:embed="rId4"/>
          <a:stretch>
            <a:fillRect/>
          </a:stretch>
        </p:blipFill>
        <p:spPr>
          <a:xfrm>
            <a:off x="2254896" y="1395657"/>
            <a:ext cx="13958226" cy="74956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7390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2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sp>
        <p:nvSpPr>
          <p:cNvPr id="15" name="TextBox 13">
            <a:extLst>
              <a:ext uri="{FF2B5EF4-FFF2-40B4-BE49-F238E27FC236}">
                <a16:creationId xmlns:a16="http://schemas.microsoft.com/office/drawing/2014/main" id="{F08BE8C2-23C4-AC7F-D2DF-72DA77C537D1}"/>
              </a:ext>
            </a:extLst>
          </p:cNvPr>
          <p:cNvSpPr txBox="1"/>
          <p:nvPr/>
        </p:nvSpPr>
        <p:spPr>
          <a:xfrm>
            <a:off x="5053077" y="7838738"/>
            <a:ext cx="8361864" cy="1050737"/>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3: SẢN PHẨM TIẾP THEO</a:t>
            </a:r>
          </a:p>
        </p:txBody>
      </p:sp>
      <p:pic>
        <p:nvPicPr>
          <p:cNvPr id="14" name="Picture 13">
            <a:extLst>
              <a:ext uri="{FF2B5EF4-FFF2-40B4-BE49-F238E27FC236}">
                <a16:creationId xmlns:a16="http://schemas.microsoft.com/office/drawing/2014/main" id="{B363511E-A458-2961-7D02-815CB9D397A7}"/>
              </a:ext>
            </a:extLst>
          </p:cNvPr>
          <p:cNvPicPr>
            <a:picLocks noChangeAspect="1"/>
          </p:cNvPicPr>
          <p:nvPr/>
        </p:nvPicPr>
        <p:blipFill>
          <a:blip r:embed="rId4"/>
          <a:stretch>
            <a:fillRect/>
          </a:stretch>
        </p:blipFill>
        <p:spPr>
          <a:xfrm>
            <a:off x="1296286" y="2151757"/>
            <a:ext cx="15640682" cy="54307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21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2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a:off x="12747850" y="1675086"/>
            <a:ext cx="9022901" cy="9350156"/>
          </a:xfrm>
          <a:custGeom>
            <a:avLst/>
            <a:gdLst/>
            <a:ahLst/>
            <a:cxnLst/>
            <a:rect l="l" t="t" r="r" b="b"/>
            <a:pathLst>
              <a:path w="9022901" h="9350156">
                <a:moveTo>
                  <a:pt x="0" y="0"/>
                </a:moveTo>
                <a:lnTo>
                  <a:pt x="9022900" y="0"/>
                </a:lnTo>
                <a:lnTo>
                  <a:pt x="9022900" y="9350156"/>
                </a:lnTo>
                <a:lnTo>
                  <a:pt x="0" y="935015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615654" y="-2642814"/>
            <a:ext cx="5534692" cy="5735432"/>
          </a:xfrm>
          <a:custGeom>
            <a:avLst/>
            <a:gdLst/>
            <a:ahLst/>
            <a:cxnLst/>
            <a:rect l="l" t="t" r="r" b="b"/>
            <a:pathLst>
              <a:path w="5534692" h="5735432">
                <a:moveTo>
                  <a:pt x="0" y="0"/>
                </a:moveTo>
                <a:lnTo>
                  <a:pt x="5534692" y="0"/>
                </a:lnTo>
                <a:lnTo>
                  <a:pt x="5534692" y="5735431"/>
                </a:lnTo>
                <a:lnTo>
                  <a:pt x="0" y="573543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9653010">
            <a:off x="-2710651" y="-2116072"/>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896806">
            <a:off x="-1451748" y="4448377"/>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6" name="Freeform 6"/>
          <p:cNvSpPr/>
          <p:nvPr/>
        </p:nvSpPr>
        <p:spPr>
          <a:xfrm rot="-8234702">
            <a:off x="1013423" y="-1136922"/>
            <a:ext cx="2628319" cy="2723647"/>
          </a:xfrm>
          <a:custGeom>
            <a:avLst/>
            <a:gdLst/>
            <a:ahLst/>
            <a:cxnLst/>
            <a:rect l="l" t="t" r="r" b="b"/>
            <a:pathLst>
              <a:path w="2628319" h="2723647">
                <a:moveTo>
                  <a:pt x="0" y="0"/>
                </a:moveTo>
                <a:lnTo>
                  <a:pt x="2628320" y="0"/>
                </a:lnTo>
                <a:lnTo>
                  <a:pt x="2628320" y="2723647"/>
                </a:lnTo>
                <a:lnTo>
                  <a:pt x="0" y="27236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327134">
            <a:off x="16950340" y="6599166"/>
            <a:ext cx="1658546" cy="1718700"/>
          </a:xfrm>
          <a:custGeom>
            <a:avLst/>
            <a:gdLst/>
            <a:ahLst/>
            <a:cxnLst/>
            <a:rect l="l" t="t" r="r" b="b"/>
            <a:pathLst>
              <a:path w="1658546" h="1718700">
                <a:moveTo>
                  <a:pt x="0" y="0"/>
                </a:moveTo>
                <a:lnTo>
                  <a:pt x="1658546" y="0"/>
                </a:lnTo>
                <a:lnTo>
                  <a:pt x="1658546" y="1718700"/>
                </a:lnTo>
                <a:lnTo>
                  <a:pt x="0" y="171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2400" y="10287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sp>
      </p:grpSp>
      <p:sp>
        <p:nvSpPr>
          <p:cNvPr id="12" name="TextBox 12"/>
          <p:cNvSpPr txBox="1"/>
          <p:nvPr/>
        </p:nvSpPr>
        <p:spPr>
          <a:xfrm>
            <a:off x="4728271" y="432752"/>
            <a:ext cx="9217938" cy="882486"/>
          </a:xfrm>
          <a:prstGeom prst="rect">
            <a:avLst/>
          </a:prstGeom>
        </p:spPr>
        <p:txBody>
          <a:bodyPr lIns="0" tIns="0" rIns="0" bIns="0" rtlCol="0" anchor="t">
            <a:spAutoFit/>
          </a:bodyPr>
          <a:lstStyle/>
          <a:p>
            <a:pPr algn="ctr">
              <a:lnSpc>
                <a:spcPts val="7279"/>
              </a:lnSpc>
            </a:pPr>
            <a:r>
              <a:rPr lang="vi-VN" sz="5199" dirty="0">
                <a:solidFill>
                  <a:srgbClr val="04345C"/>
                </a:solidFill>
                <a:latin typeface="Times New Roman Bold"/>
              </a:rPr>
              <a:t>CHƯƠNG 1: GIỚI THIỆU </a:t>
            </a:r>
            <a:endParaRPr lang="en-US" sz="5199" dirty="0">
              <a:solidFill>
                <a:srgbClr val="04345C"/>
              </a:solidFill>
              <a:latin typeface="Times New Roman Bold"/>
            </a:endParaRPr>
          </a:p>
        </p:txBody>
      </p:sp>
      <p:sp>
        <p:nvSpPr>
          <p:cNvPr id="13" name="TextBox 13"/>
          <p:cNvSpPr txBox="1"/>
          <p:nvPr/>
        </p:nvSpPr>
        <p:spPr>
          <a:xfrm>
            <a:off x="1467803" y="1598886"/>
            <a:ext cx="4774644" cy="551433"/>
          </a:xfrm>
          <a:prstGeom prst="rect">
            <a:avLst/>
          </a:prstGeom>
        </p:spPr>
        <p:txBody>
          <a:bodyPr lIns="0" tIns="0" rIns="0" bIns="0" rtlCol="0" anchor="t">
            <a:spAutoFit/>
          </a:bodyPr>
          <a:lstStyle/>
          <a:p>
            <a:pPr algn="ctr">
              <a:lnSpc>
                <a:spcPts val="4320"/>
              </a:lnSpc>
              <a:spcBef>
                <a:spcPct val="0"/>
              </a:spcBef>
            </a:pPr>
            <a:r>
              <a:rPr lang="en-US" sz="3600" spc="359" dirty="0">
                <a:solidFill>
                  <a:srgbClr val="04345C"/>
                </a:solidFill>
                <a:latin typeface="Times New Roman"/>
              </a:rPr>
              <a:t>Lý do </a:t>
            </a:r>
            <a:r>
              <a:rPr lang="en-US" sz="3600" spc="359" dirty="0" err="1">
                <a:solidFill>
                  <a:srgbClr val="04345C"/>
                </a:solidFill>
                <a:latin typeface="Times New Roman"/>
              </a:rPr>
              <a:t>chọn</a:t>
            </a:r>
            <a:r>
              <a:rPr lang="en-US" sz="3600" spc="359" dirty="0">
                <a:solidFill>
                  <a:srgbClr val="04345C"/>
                </a:solidFill>
                <a:latin typeface="Times New Roman"/>
              </a:rPr>
              <a:t> </a:t>
            </a:r>
            <a:r>
              <a:rPr lang="en-US" sz="3600" spc="359" dirty="0" err="1">
                <a:solidFill>
                  <a:srgbClr val="04345C"/>
                </a:solidFill>
                <a:latin typeface="Times New Roman"/>
              </a:rPr>
              <a:t>đề</a:t>
            </a:r>
            <a:r>
              <a:rPr lang="en-US" sz="3600" spc="359" dirty="0">
                <a:solidFill>
                  <a:srgbClr val="04345C"/>
                </a:solidFill>
                <a:latin typeface="Times New Roman"/>
              </a:rPr>
              <a:t> </a:t>
            </a:r>
            <a:r>
              <a:rPr lang="en-US" sz="3600" spc="359" dirty="0" err="1">
                <a:solidFill>
                  <a:srgbClr val="04345C"/>
                </a:solidFill>
                <a:latin typeface="Times New Roman"/>
              </a:rPr>
              <a:t>tài</a:t>
            </a:r>
            <a:r>
              <a:rPr lang="en-US" sz="3600" spc="359" dirty="0">
                <a:solidFill>
                  <a:srgbClr val="04345C"/>
                </a:solidFill>
                <a:latin typeface="Times New Roman"/>
              </a:rPr>
              <a:t> </a:t>
            </a:r>
          </a:p>
        </p:txBody>
      </p:sp>
      <p:sp>
        <p:nvSpPr>
          <p:cNvPr id="14" name="TextBox 14"/>
          <p:cNvSpPr txBox="1"/>
          <p:nvPr/>
        </p:nvSpPr>
        <p:spPr>
          <a:xfrm>
            <a:off x="1642571" y="2757013"/>
            <a:ext cx="15773400" cy="6299802"/>
          </a:xfrm>
          <a:prstGeom prst="rect">
            <a:avLst/>
          </a:prstGeom>
        </p:spPr>
        <p:txBody>
          <a:bodyPr wrap="square" lIns="0" tIns="0" rIns="0" bIns="0" rtlCol="0" anchor="t">
            <a:spAutoFit/>
          </a:bodyPr>
          <a:lstStyle/>
          <a:p>
            <a:pPr>
              <a:lnSpc>
                <a:spcPts val="4479"/>
              </a:lnSpc>
            </a:pPr>
            <a:r>
              <a:rPr lang="vi-VN" sz="3199" dirty="0">
                <a:solidFill>
                  <a:srgbClr val="04345C"/>
                </a:solidFill>
                <a:latin typeface="Times New Roman"/>
              </a:rPr>
              <a:t>- Sự Phát Triển của Thương Mại Điện Tử và Sách Trực Tuyến: </a:t>
            </a:r>
          </a:p>
          <a:p>
            <a:pPr>
              <a:lnSpc>
                <a:spcPts val="4479"/>
              </a:lnSpc>
            </a:pPr>
            <a:r>
              <a:rPr lang="vi-VN" sz="3199" dirty="0">
                <a:solidFill>
                  <a:srgbClr val="04345C"/>
                </a:solidFill>
                <a:latin typeface="Times New Roman"/>
              </a:rPr>
              <a:t>Thị trường sách trực tuyến đang phát triển mạnh mẽ, đặc biệt trong thời đại kỹ thuật số. Đề </a:t>
            </a:r>
          </a:p>
          <a:p>
            <a:pPr>
              <a:lnSpc>
                <a:spcPts val="4479"/>
              </a:lnSpc>
            </a:pPr>
            <a:r>
              <a:rPr lang="vi-VN" sz="3199" dirty="0">
                <a:solidFill>
                  <a:srgbClr val="04345C"/>
                </a:solidFill>
                <a:latin typeface="Times New Roman"/>
              </a:rPr>
              <a:t>tài này không chỉ có tính thực tiễn cao mà còn đáp ứng nhu cầu thực tế của người tiêu dùng </a:t>
            </a:r>
          </a:p>
          <a:p>
            <a:pPr>
              <a:lnSpc>
                <a:spcPts val="4479"/>
              </a:lnSpc>
            </a:pPr>
            <a:r>
              <a:rPr lang="vi-VN" sz="3199" dirty="0">
                <a:solidFill>
                  <a:srgbClr val="04345C"/>
                </a:solidFill>
                <a:latin typeface="Times New Roman"/>
              </a:rPr>
              <a:t>và doanh nghiệp. </a:t>
            </a:r>
          </a:p>
          <a:p>
            <a:pPr>
              <a:lnSpc>
                <a:spcPts val="4479"/>
              </a:lnSpc>
            </a:pPr>
            <a:r>
              <a:rPr lang="vi-VN" sz="3199" dirty="0">
                <a:solidFill>
                  <a:srgbClr val="04345C"/>
                </a:solidFill>
                <a:latin typeface="Times New Roman"/>
              </a:rPr>
              <a:t>Quản lý dự án bán sách trực tuyến giúp hiểu rõ hơn về quy trình kinh doanh, vận hành và </a:t>
            </a:r>
          </a:p>
          <a:p>
            <a:pPr>
              <a:lnSpc>
                <a:spcPts val="4479"/>
              </a:lnSpc>
            </a:pPr>
            <a:r>
              <a:rPr lang="vi-VN" sz="3199" dirty="0">
                <a:solidFill>
                  <a:srgbClr val="04345C"/>
                </a:solidFill>
                <a:latin typeface="Times New Roman"/>
              </a:rPr>
              <a:t>các yêu cầu công nghệ cần thiết trong ngành thương mại điện tử. </a:t>
            </a:r>
          </a:p>
          <a:p>
            <a:pPr>
              <a:lnSpc>
                <a:spcPts val="4479"/>
              </a:lnSpc>
            </a:pPr>
            <a:r>
              <a:rPr lang="vi-VN" sz="3199" dirty="0">
                <a:solidFill>
                  <a:srgbClr val="04345C"/>
                </a:solidFill>
                <a:latin typeface="Times New Roman"/>
              </a:rPr>
              <a:t>- Kỹ năng quản lý dự án: </a:t>
            </a:r>
          </a:p>
          <a:p>
            <a:pPr>
              <a:lnSpc>
                <a:spcPts val="4479"/>
              </a:lnSpc>
            </a:pPr>
            <a:r>
              <a:rPr lang="vi-VN" sz="3199" dirty="0">
                <a:solidFill>
                  <a:srgbClr val="04345C"/>
                </a:solidFill>
                <a:latin typeface="Times New Roman"/>
              </a:rPr>
              <a:t>Đề tài này cung cấp cơ hội để phát triển các kỹ năng quản lý dự án quan trọng như lập kế </a:t>
            </a:r>
          </a:p>
          <a:p>
            <a:pPr>
              <a:lnSpc>
                <a:spcPts val="4479"/>
              </a:lnSpc>
            </a:pPr>
            <a:r>
              <a:rPr lang="vi-VN" sz="3199" dirty="0">
                <a:solidFill>
                  <a:srgbClr val="04345C"/>
                </a:solidFill>
                <a:latin typeface="Times New Roman"/>
              </a:rPr>
              <a:t>hoạch, tổ chức, kiểm soát, và đánh giá.</a:t>
            </a:r>
          </a:p>
          <a:p>
            <a:pPr>
              <a:lnSpc>
                <a:spcPts val="4479"/>
              </a:lnSpc>
            </a:pPr>
            <a:endParaRPr lang="vi-VN" sz="3199" dirty="0">
              <a:solidFill>
                <a:srgbClr val="04345C"/>
              </a:solidFill>
              <a:latin typeface="Times New Roman"/>
            </a:endParaRPr>
          </a:p>
          <a:p>
            <a:pPr>
              <a:lnSpc>
                <a:spcPts val="4479"/>
              </a:lnSpc>
            </a:pPr>
            <a:endParaRPr lang="en-US" sz="3199" dirty="0">
              <a:solidFill>
                <a:srgbClr val="04345C"/>
              </a:solidFill>
              <a:latin typeface="Times New Roman"/>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2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250" fill="hold"/>
                                        <p:tgtEl>
                                          <p:spTgt spid="13"/>
                                        </p:tgtEl>
                                        <p:attrNameLst>
                                          <p:attrName>ppt_x</p:attrName>
                                        </p:attrNameLst>
                                      </p:cBhvr>
                                      <p:tavLst>
                                        <p:tav tm="0">
                                          <p:val>
                                            <p:strVal val="#ppt_x"/>
                                          </p:val>
                                        </p:tav>
                                        <p:tav tm="100000">
                                          <p:val>
                                            <p:strVal val="#ppt_x"/>
                                          </p:val>
                                        </p:tav>
                                      </p:tavLst>
                                    </p:anim>
                                    <p:anim calcmode="lin" valueType="num">
                                      <p:cBhvr additive="base">
                                        <p:cTn id="13" dur="2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heel(1)">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sp>
        <p:nvSpPr>
          <p:cNvPr id="15" name="TextBox 13">
            <a:extLst>
              <a:ext uri="{FF2B5EF4-FFF2-40B4-BE49-F238E27FC236}">
                <a16:creationId xmlns:a16="http://schemas.microsoft.com/office/drawing/2014/main" id="{F08BE8C2-23C4-AC7F-D2DF-72DA77C537D1}"/>
              </a:ext>
            </a:extLst>
          </p:cNvPr>
          <p:cNvSpPr txBox="1"/>
          <p:nvPr/>
        </p:nvSpPr>
        <p:spPr>
          <a:xfrm>
            <a:off x="5053076" y="8434658"/>
            <a:ext cx="8361864" cy="1050737"/>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3 burndown chart</a:t>
            </a:r>
          </a:p>
        </p:txBody>
      </p:sp>
      <p:pic>
        <p:nvPicPr>
          <p:cNvPr id="12" name="Picture 11">
            <a:extLst>
              <a:ext uri="{FF2B5EF4-FFF2-40B4-BE49-F238E27FC236}">
                <a16:creationId xmlns:a16="http://schemas.microsoft.com/office/drawing/2014/main" id="{ED80F13C-3F54-3A5A-37C5-9C9399EC15A5}"/>
              </a:ext>
            </a:extLst>
          </p:cNvPr>
          <p:cNvPicPr>
            <a:picLocks noChangeAspect="1"/>
          </p:cNvPicPr>
          <p:nvPr/>
        </p:nvPicPr>
        <p:blipFill>
          <a:blip r:embed="rId4"/>
          <a:stretch>
            <a:fillRect/>
          </a:stretch>
        </p:blipFill>
        <p:spPr>
          <a:xfrm>
            <a:off x="1975321" y="1474457"/>
            <a:ext cx="14517375" cy="68545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731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sp>
        <p:nvSpPr>
          <p:cNvPr id="15" name="TextBox 13">
            <a:extLst>
              <a:ext uri="{FF2B5EF4-FFF2-40B4-BE49-F238E27FC236}">
                <a16:creationId xmlns:a16="http://schemas.microsoft.com/office/drawing/2014/main" id="{F08BE8C2-23C4-AC7F-D2DF-72DA77C537D1}"/>
              </a:ext>
            </a:extLst>
          </p:cNvPr>
          <p:cNvSpPr txBox="1"/>
          <p:nvPr/>
        </p:nvSpPr>
        <p:spPr>
          <a:xfrm>
            <a:off x="4919897" y="8270681"/>
            <a:ext cx="8628223" cy="1050737"/>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4: THANH TOÁN</a:t>
            </a:r>
          </a:p>
        </p:txBody>
      </p:sp>
      <p:pic>
        <p:nvPicPr>
          <p:cNvPr id="12" name="Picture 11">
            <a:extLst>
              <a:ext uri="{FF2B5EF4-FFF2-40B4-BE49-F238E27FC236}">
                <a16:creationId xmlns:a16="http://schemas.microsoft.com/office/drawing/2014/main" id="{8F3D6D42-F439-9BCE-013F-4809B8119E3F}"/>
              </a:ext>
            </a:extLst>
          </p:cNvPr>
          <p:cNvPicPr>
            <a:picLocks noChangeAspect="1"/>
          </p:cNvPicPr>
          <p:nvPr/>
        </p:nvPicPr>
        <p:blipFill>
          <a:blip r:embed="rId4"/>
          <a:stretch>
            <a:fillRect/>
          </a:stretch>
        </p:blipFill>
        <p:spPr>
          <a:xfrm>
            <a:off x="1333157" y="1835489"/>
            <a:ext cx="15659442" cy="62385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35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4399463" y="41910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968193" y="1914660"/>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24101" y="140109"/>
            <a:ext cx="7162800" cy="1104854"/>
          </a:xfrm>
          <a:prstGeom prst="rect">
            <a:avLst/>
          </a:prstGeom>
        </p:spPr>
        <p:txBody>
          <a:bodyPr wrap="square" lIns="0" tIns="0" rIns="0" bIns="0" rtlCol="0" anchor="t">
            <a:spAutoFit/>
          </a:bodyPr>
          <a:lstStyle/>
          <a:p>
            <a:pPr algn="ctr">
              <a:lnSpc>
                <a:spcPts val="9799"/>
              </a:lnSpc>
              <a:spcBef>
                <a:spcPct val="0"/>
              </a:spcBef>
            </a:pPr>
            <a:r>
              <a:rPr lang="en-US" sz="4800" dirty="0" err="1">
                <a:solidFill>
                  <a:schemeClr val="accent5">
                    <a:lumMod val="50000"/>
                  </a:schemeClr>
                </a:solidFill>
                <a:latin typeface="Times New Roman" panose="02020603050405020304" pitchFamily="18" charset="0"/>
                <a:cs typeface="Times New Roman" panose="02020603050405020304" pitchFamily="18" charset="0"/>
              </a:rPr>
              <a:t>Phát</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triển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dự</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án</a:t>
            </a:r>
            <a:r>
              <a:rPr lang="en-US" sz="4800" dirty="0">
                <a:solidFill>
                  <a:schemeClr val="accent5">
                    <a:lumMod val="50000"/>
                  </a:schemeClr>
                </a:solidFill>
                <a:latin typeface="Times New Roman" panose="02020603050405020304" pitchFamily="18" charset="0"/>
                <a:cs typeface="Times New Roman" panose="02020603050405020304" pitchFamily="18" charset="0"/>
              </a:rPr>
              <a:t> </a:t>
            </a:r>
            <a:r>
              <a:rPr lang="en-US" sz="48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4800" dirty="0">
                <a:solidFill>
                  <a:schemeClr val="accent5">
                    <a:lumMod val="50000"/>
                  </a:schemeClr>
                </a:solidFill>
                <a:latin typeface="Times New Roman" panose="02020603050405020304" pitchFamily="18" charset="0"/>
                <a:cs typeface="Times New Roman" panose="02020603050405020304" pitchFamily="18" charset="0"/>
              </a:rPr>
              <a:t> Jira </a:t>
            </a:r>
          </a:p>
        </p:txBody>
      </p:sp>
      <p:sp>
        <p:nvSpPr>
          <p:cNvPr id="15" name="TextBox 13">
            <a:extLst>
              <a:ext uri="{FF2B5EF4-FFF2-40B4-BE49-F238E27FC236}">
                <a16:creationId xmlns:a16="http://schemas.microsoft.com/office/drawing/2014/main" id="{F08BE8C2-23C4-AC7F-D2DF-72DA77C537D1}"/>
              </a:ext>
            </a:extLst>
          </p:cNvPr>
          <p:cNvSpPr txBox="1"/>
          <p:nvPr/>
        </p:nvSpPr>
        <p:spPr>
          <a:xfrm>
            <a:off x="4979061" y="8650215"/>
            <a:ext cx="8628223" cy="1050737"/>
          </a:xfrm>
          <a:prstGeom prst="rect">
            <a:avLst/>
          </a:prstGeom>
        </p:spPr>
        <p:txBody>
          <a:bodyPr wrap="square" lIns="0" tIns="0" rIns="0" bIns="0" rtlCol="0" anchor="t">
            <a:spAutoFit/>
          </a:bodyPr>
          <a:lstStyle/>
          <a:p>
            <a:pPr algn="ctr">
              <a:lnSpc>
                <a:spcPts val="9799"/>
              </a:lnSpc>
              <a:spcBef>
                <a:spcPct val="0"/>
              </a:spcBef>
            </a:pPr>
            <a:r>
              <a:rPr lang="en-US" sz="3600" dirty="0">
                <a:solidFill>
                  <a:schemeClr val="accent5">
                    <a:lumMod val="50000"/>
                  </a:schemeClr>
                </a:solidFill>
                <a:latin typeface="Times New Roman" panose="02020603050405020304" pitchFamily="18" charset="0"/>
                <a:cs typeface="Times New Roman" panose="02020603050405020304" pitchFamily="18" charset="0"/>
              </a:rPr>
              <a:t>Sprint 4 burndown chart</a:t>
            </a:r>
          </a:p>
        </p:txBody>
      </p:sp>
      <p:pic>
        <p:nvPicPr>
          <p:cNvPr id="17" name="Picture 16">
            <a:extLst>
              <a:ext uri="{FF2B5EF4-FFF2-40B4-BE49-F238E27FC236}">
                <a16:creationId xmlns:a16="http://schemas.microsoft.com/office/drawing/2014/main" id="{311D9B32-B8EC-DFDA-2D14-7F42EDD3F695}"/>
              </a:ext>
            </a:extLst>
          </p:cNvPr>
          <p:cNvPicPr>
            <a:picLocks noChangeAspect="1"/>
          </p:cNvPicPr>
          <p:nvPr/>
        </p:nvPicPr>
        <p:blipFill>
          <a:blip r:embed="rId4"/>
          <a:stretch>
            <a:fillRect/>
          </a:stretch>
        </p:blipFill>
        <p:spPr>
          <a:xfrm>
            <a:off x="2062506" y="1866900"/>
            <a:ext cx="14343005" cy="68931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7341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1)">
                                      <p:cBhvr>
                                        <p:cTn id="12" dur="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250" fill="hold"/>
                                        <p:tgtEl>
                                          <p:spTgt spid="15"/>
                                        </p:tgtEl>
                                        <p:attrNameLst>
                                          <p:attrName>ppt_x</p:attrName>
                                        </p:attrNameLst>
                                      </p:cBhvr>
                                      <p:tavLst>
                                        <p:tav tm="0">
                                          <p:val>
                                            <p:strVal val="#ppt_x"/>
                                          </p:val>
                                        </p:tav>
                                        <p:tav tm="100000">
                                          <p:val>
                                            <p:strVal val="#ppt_x"/>
                                          </p:val>
                                        </p:tav>
                                      </p:tavLst>
                                    </p:anim>
                                    <p:anim calcmode="lin" valueType="num">
                                      <p:cBhvr additive="base">
                                        <p:cTn id="18"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614957">
            <a:off x="11325353" y="2430414"/>
            <a:ext cx="9621533" cy="9970501"/>
          </a:xfrm>
          <a:custGeom>
            <a:avLst/>
            <a:gdLst/>
            <a:ahLst/>
            <a:cxnLst/>
            <a:rect l="l" t="t" r="r" b="b"/>
            <a:pathLst>
              <a:path w="9621533" h="9970501">
                <a:moveTo>
                  <a:pt x="0" y="0"/>
                </a:moveTo>
                <a:lnTo>
                  <a:pt x="9621534" y="0"/>
                </a:lnTo>
                <a:lnTo>
                  <a:pt x="9621534" y="9970501"/>
                </a:lnTo>
                <a:lnTo>
                  <a:pt x="0" y="997050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591306">
            <a:off x="15506726" y="-868847"/>
            <a:ext cx="1676875" cy="1737694"/>
          </a:xfrm>
          <a:custGeom>
            <a:avLst/>
            <a:gdLst/>
            <a:ahLst/>
            <a:cxnLst/>
            <a:rect l="l" t="t" r="r" b="b"/>
            <a:pathLst>
              <a:path w="1676875" h="1737694">
                <a:moveTo>
                  <a:pt x="0" y="0"/>
                </a:moveTo>
                <a:lnTo>
                  <a:pt x="1676875" y="0"/>
                </a:lnTo>
                <a:lnTo>
                  <a:pt x="1676875" y="1737694"/>
                </a:lnTo>
                <a:lnTo>
                  <a:pt x="0" y="1737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8637705">
            <a:off x="1847673" y="-2417460"/>
            <a:ext cx="14592653" cy="15121920"/>
          </a:xfrm>
          <a:custGeom>
            <a:avLst/>
            <a:gdLst/>
            <a:ahLst/>
            <a:cxnLst/>
            <a:rect l="l" t="t" r="r" b="b"/>
            <a:pathLst>
              <a:path w="14592653" h="15121920">
                <a:moveTo>
                  <a:pt x="0" y="0"/>
                </a:moveTo>
                <a:lnTo>
                  <a:pt x="14592654" y="0"/>
                </a:lnTo>
                <a:lnTo>
                  <a:pt x="14592654" y="15121920"/>
                </a:lnTo>
                <a:lnTo>
                  <a:pt x="0" y="1512192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9762824">
            <a:off x="-1040502" y="-1160167"/>
            <a:ext cx="5851798" cy="6064039"/>
          </a:xfrm>
          <a:custGeom>
            <a:avLst/>
            <a:gdLst/>
            <a:ahLst/>
            <a:cxnLst/>
            <a:rect l="l" t="t" r="r" b="b"/>
            <a:pathLst>
              <a:path w="5851798" h="6064039">
                <a:moveTo>
                  <a:pt x="0" y="0"/>
                </a:moveTo>
                <a:lnTo>
                  <a:pt x="5851798" y="0"/>
                </a:lnTo>
                <a:lnTo>
                  <a:pt x="5851798" y="6064039"/>
                </a:lnTo>
                <a:lnTo>
                  <a:pt x="0" y="6064039"/>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6" name="Freeform 6"/>
          <p:cNvSpPr/>
          <p:nvPr/>
        </p:nvSpPr>
        <p:spPr>
          <a:xfrm rot="5092154">
            <a:off x="1063492" y="8947778"/>
            <a:ext cx="2787319" cy="2888413"/>
          </a:xfrm>
          <a:custGeom>
            <a:avLst/>
            <a:gdLst/>
            <a:ahLst/>
            <a:cxnLst/>
            <a:rect l="l" t="t" r="r" b="b"/>
            <a:pathLst>
              <a:path w="2787319" h="2888413">
                <a:moveTo>
                  <a:pt x="0" y="0"/>
                </a:moveTo>
                <a:lnTo>
                  <a:pt x="2787319" y="0"/>
                </a:lnTo>
                <a:lnTo>
                  <a:pt x="2787319" y="2888413"/>
                </a:lnTo>
                <a:lnTo>
                  <a:pt x="0" y="28884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52400" y="7954219"/>
            <a:ext cx="1181100" cy="118110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9" name="Group 9"/>
          <p:cNvGrpSpPr/>
          <p:nvPr/>
        </p:nvGrpSpPr>
        <p:grpSpPr>
          <a:xfrm>
            <a:off x="17259300" y="742950"/>
            <a:ext cx="571500" cy="57150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1" name="TextBox 11"/>
          <p:cNvSpPr txBox="1"/>
          <p:nvPr/>
        </p:nvSpPr>
        <p:spPr>
          <a:xfrm>
            <a:off x="1596256" y="3905548"/>
            <a:ext cx="14539864" cy="1237952"/>
          </a:xfrm>
          <a:prstGeom prst="rect">
            <a:avLst/>
          </a:prstGeom>
        </p:spPr>
        <p:txBody>
          <a:bodyPr lIns="0" tIns="0" rIns="0" bIns="0" rtlCol="0" anchor="t">
            <a:spAutoFit/>
          </a:bodyPr>
          <a:lstStyle/>
          <a:p>
            <a:pPr algn="ctr">
              <a:lnSpc>
                <a:spcPts val="9600"/>
              </a:lnSpc>
            </a:pPr>
            <a:r>
              <a:rPr lang="en-US" sz="8000">
                <a:solidFill>
                  <a:srgbClr val="6BD4CD"/>
                </a:solidFill>
                <a:latin typeface="Josefin Sans"/>
              </a:rPr>
              <a:t>TIẾP THEO LÀ PHẦN 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1393662" y="8897625"/>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946086" y="2213780"/>
            <a:ext cx="14575849" cy="5880199"/>
          </a:xfrm>
          <a:prstGeom prst="rect">
            <a:avLst/>
          </a:prstGeom>
        </p:spPr>
        <p:txBody>
          <a:bodyPr lIns="0" tIns="0" rIns="0" bIns="0" rtlCol="0" anchor="t">
            <a:spAutoFit/>
          </a:bodyPr>
          <a:lstStyle/>
          <a:p>
            <a:pPr>
              <a:lnSpc>
                <a:spcPts val="4200"/>
              </a:lnSpc>
            </a:pPr>
            <a:r>
              <a:rPr lang="vi-VN" sz="3000" dirty="0">
                <a:solidFill>
                  <a:srgbClr val="E2EDF1"/>
                </a:solidFill>
                <a:latin typeface="Times New Roman"/>
              </a:rPr>
              <a:t>- Ứng dụng công nghệ Docker: </a:t>
            </a:r>
          </a:p>
          <a:p>
            <a:pPr>
              <a:lnSpc>
                <a:spcPts val="4200"/>
              </a:lnSpc>
            </a:pPr>
            <a:r>
              <a:rPr lang="vi-VN" sz="3000" dirty="0">
                <a:solidFill>
                  <a:srgbClr val="E2EDF1"/>
                </a:solidFill>
                <a:latin typeface="Times New Roman"/>
              </a:rPr>
              <a:t>Docker là công nghệ container hóa hiện đại, giúp đơn giản hóa quá trình triển khai, quản </a:t>
            </a:r>
          </a:p>
          <a:p>
            <a:pPr>
              <a:lnSpc>
                <a:spcPts val="4200"/>
              </a:lnSpc>
            </a:pPr>
            <a:r>
              <a:rPr lang="vi-VN" sz="3000" dirty="0">
                <a:solidFill>
                  <a:srgbClr val="E2EDF1"/>
                </a:solidFill>
                <a:latin typeface="Times New Roman"/>
              </a:rPr>
              <a:t>lý và mở rộng hệ thống phần mềm. Sử dụng Docker cho dự án bán sách sẽ mang lại nhiều </a:t>
            </a:r>
          </a:p>
          <a:p>
            <a:pPr>
              <a:lnSpc>
                <a:spcPts val="4200"/>
              </a:lnSpc>
            </a:pPr>
            <a:r>
              <a:rPr lang="vi-VN" sz="3000" dirty="0">
                <a:solidFill>
                  <a:srgbClr val="E2EDF1"/>
                </a:solidFill>
                <a:latin typeface="Times New Roman"/>
              </a:rPr>
              <a:t>lợi ích: </a:t>
            </a:r>
          </a:p>
          <a:p>
            <a:pPr>
              <a:lnSpc>
                <a:spcPts val="4200"/>
              </a:lnSpc>
            </a:pPr>
            <a:r>
              <a:rPr lang="vi-VN" sz="3000" dirty="0">
                <a:solidFill>
                  <a:srgbClr val="E2EDF1"/>
                </a:solidFill>
                <a:latin typeface="Times New Roman"/>
              </a:rPr>
              <a:t>• Tính nhất quán: Docker đảm bảo môi trường phát triển và môi trường sản xuất giống </a:t>
            </a:r>
          </a:p>
          <a:p>
            <a:pPr>
              <a:lnSpc>
                <a:spcPts val="4200"/>
              </a:lnSpc>
            </a:pPr>
            <a:r>
              <a:rPr lang="vi-VN" sz="3000" dirty="0">
                <a:solidFill>
                  <a:srgbClr val="E2EDF1"/>
                </a:solidFill>
                <a:latin typeface="Times New Roman"/>
              </a:rPr>
              <a:t>nhau, giảm thiểu lỗi do môi trường khác nhau. </a:t>
            </a:r>
          </a:p>
          <a:p>
            <a:pPr>
              <a:lnSpc>
                <a:spcPts val="4200"/>
              </a:lnSpc>
            </a:pPr>
            <a:r>
              <a:rPr lang="vi-VN" sz="3000" dirty="0">
                <a:solidFill>
                  <a:srgbClr val="E2EDF1"/>
                </a:solidFill>
                <a:latin typeface="Times New Roman"/>
              </a:rPr>
              <a:t>• Quản lý tài nguyên hiệu quả: Docker cho phép sử dụng tài nguyên hệ thống một </a:t>
            </a:r>
          </a:p>
          <a:p>
            <a:pPr>
              <a:lnSpc>
                <a:spcPts val="4200"/>
              </a:lnSpc>
            </a:pPr>
            <a:r>
              <a:rPr lang="vi-VN" sz="3000" dirty="0">
                <a:solidFill>
                  <a:srgbClr val="E2EDF1"/>
                </a:solidFill>
                <a:latin typeface="Times New Roman"/>
              </a:rPr>
              <a:t>cách tối ưu, giảm chi phí vận hành. </a:t>
            </a:r>
          </a:p>
          <a:p>
            <a:pPr>
              <a:lnSpc>
                <a:spcPts val="4200"/>
              </a:lnSpc>
            </a:pPr>
            <a:r>
              <a:rPr lang="vi-VN" sz="3000" dirty="0">
                <a:solidFill>
                  <a:srgbClr val="E2EDF1"/>
                </a:solidFill>
                <a:latin typeface="Times New Roman"/>
              </a:rPr>
              <a:t>Việc chọn quản lý dự án bán sách bằng Jira và triển khai hệ thống trên Docker không chỉ </a:t>
            </a:r>
          </a:p>
          <a:p>
            <a:pPr>
              <a:lnSpc>
                <a:spcPts val="4200"/>
              </a:lnSpc>
            </a:pPr>
            <a:r>
              <a:rPr lang="vi-VN" sz="3000" dirty="0">
                <a:solidFill>
                  <a:srgbClr val="E2EDF1"/>
                </a:solidFill>
                <a:latin typeface="Times New Roman"/>
              </a:rPr>
              <a:t>tối ưu hóa quy trình phát triển và triển khai mà còn đảm bảo tính linh hoạt, bảo mật và hiệu </a:t>
            </a:r>
          </a:p>
          <a:p>
            <a:pPr>
              <a:lnSpc>
                <a:spcPts val="4200"/>
              </a:lnSpc>
            </a:pPr>
            <a:r>
              <a:rPr lang="vi-VN" sz="3000" dirty="0">
                <a:solidFill>
                  <a:srgbClr val="E2EDF1"/>
                </a:solidFill>
                <a:latin typeface="Times New Roman"/>
              </a:rPr>
              <a:t>suất cao cho dự án. Vậy nên đây là lý do nhóm quyết định chọn đề tài. </a:t>
            </a:r>
            <a:endParaRPr lang="en-US" sz="3000" dirty="0">
              <a:solidFill>
                <a:srgbClr val="E2EDF1"/>
              </a:solidFill>
              <a:latin typeface="Times New Roman"/>
            </a:endParaRPr>
          </a:p>
        </p:txBody>
      </p:sp>
      <p:sp>
        <p:nvSpPr>
          <p:cNvPr id="13" name="TextBox 13"/>
          <p:cNvSpPr txBox="1"/>
          <p:nvPr/>
        </p:nvSpPr>
        <p:spPr>
          <a:xfrm>
            <a:off x="1467803" y="968410"/>
            <a:ext cx="4774644" cy="551433"/>
          </a:xfrm>
          <a:prstGeom prst="rect">
            <a:avLst/>
          </a:prstGeom>
        </p:spPr>
        <p:txBody>
          <a:bodyPr lIns="0" tIns="0" rIns="0" bIns="0" rtlCol="0" anchor="t">
            <a:spAutoFit/>
          </a:bodyPr>
          <a:lstStyle/>
          <a:p>
            <a:pPr algn="ctr">
              <a:lnSpc>
                <a:spcPts val="4320"/>
              </a:lnSpc>
              <a:spcBef>
                <a:spcPct val="0"/>
              </a:spcBef>
            </a:pPr>
            <a:r>
              <a:rPr lang="en-US" sz="3600" spc="359" dirty="0">
                <a:solidFill>
                  <a:srgbClr val="FFFFFF"/>
                </a:solidFill>
                <a:latin typeface="Times New Roman"/>
              </a:rPr>
              <a:t>Lý do </a:t>
            </a:r>
            <a:r>
              <a:rPr lang="en-US" sz="3600" spc="359" dirty="0" err="1">
                <a:solidFill>
                  <a:srgbClr val="FFFFFF"/>
                </a:solidFill>
                <a:latin typeface="Times New Roman"/>
              </a:rPr>
              <a:t>chọn</a:t>
            </a:r>
            <a:r>
              <a:rPr lang="en-US" sz="3600" spc="359" dirty="0">
                <a:solidFill>
                  <a:srgbClr val="FFFFFF"/>
                </a:solidFill>
                <a:latin typeface="Times New Roman"/>
              </a:rPr>
              <a:t> </a:t>
            </a:r>
            <a:r>
              <a:rPr lang="en-US" sz="3600" spc="359" dirty="0" err="1">
                <a:solidFill>
                  <a:srgbClr val="FFFFFF"/>
                </a:solidFill>
                <a:latin typeface="Times New Roman"/>
              </a:rPr>
              <a:t>đề</a:t>
            </a:r>
            <a:r>
              <a:rPr lang="en-US" sz="3600" spc="359" dirty="0">
                <a:solidFill>
                  <a:srgbClr val="FFFFFF"/>
                </a:solidFill>
                <a:latin typeface="Times New Roman"/>
              </a:rPr>
              <a:t> </a:t>
            </a:r>
            <a:r>
              <a:rPr lang="en-US" sz="3600" spc="359" dirty="0" err="1">
                <a:solidFill>
                  <a:srgbClr val="FFFFFF"/>
                </a:solidFill>
                <a:latin typeface="Times New Roman"/>
              </a:rPr>
              <a:t>tài</a:t>
            </a:r>
            <a:r>
              <a:rPr lang="en-US" sz="3600" spc="359" dirty="0">
                <a:solidFill>
                  <a:srgbClr val="FFFFFF"/>
                </a:solidFill>
                <a:latin typeface="Times New Roman"/>
              </a:rPr>
              <a:t> </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72">
                                          <p:stCondLst>
                                            <p:cond delay="0"/>
                                          </p:stCondLst>
                                        </p:cTn>
                                        <p:tgtEl>
                                          <p:spTgt spid="13"/>
                                        </p:tgtEl>
                                      </p:cBhvr>
                                    </p:animEffect>
                                    <p:anim calcmode="lin" valueType="num">
                                      <p:cBhvr>
                                        <p:cTn id="8" dur="228"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83"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83" tmFilter="0, 0; 0.125,0.2665; 0.25,0.4; 0.375,0.465; 0.5,0.5;  0.625,0.535; 0.75,0.6; 0.875,0.7335; 1,1">
                                          <p:stCondLst>
                                            <p:cond delay="83"/>
                                          </p:stCondLst>
                                        </p:cTn>
                                        <p:tgtEl>
                                          <p:spTgt spid="13"/>
                                        </p:tgtEl>
                                        <p:attrNameLst>
                                          <p:attrName>ppt_y</p:attrName>
                                        </p:attrNameLst>
                                      </p:cBhvr>
                                      <p:tavLst>
                                        <p:tav tm="0" fmla="#ppt_y-sin(pi*$)/9">
                                          <p:val>
                                            <p:fltVal val="0"/>
                                          </p:val>
                                        </p:tav>
                                        <p:tav tm="100000">
                                          <p:val>
                                            <p:fltVal val="1"/>
                                          </p:val>
                                        </p:tav>
                                      </p:tavLst>
                                    </p:anim>
                                    <p:anim calcmode="lin" valueType="num">
                                      <p:cBhvr>
                                        <p:cTn id="11" dur="41" tmFilter="0, 0; 0.125,0.2665; 0.25,0.4; 0.375,0.465; 0.5,0.5;  0.625,0.535; 0.75,0.6; 0.875,0.7335; 1,1">
                                          <p:stCondLst>
                                            <p:cond delay="166"/>
                                          </p:stCondLst>
                                        </p:cTn>
                                        <p:tgtEl>
                                          <p:spTgt spid="13"/>
                                        </p:tgtEl>
                                        <p:attrNameLst>
                                          <p:attrName>ppt_y</p:attrName>
                                        </p:attrNameLst>
                                      </p:cBhvr>
                                      <p:tavLst>
                                        <p:tav tm="0" fmla="#ppt_y-sin(pi*$)/27">
                                          <p:val>
                                            <p:fltVal val="0"/>
                                          </p:val>
                                        </p:tav>
                                        <p:tav tm="100000">
                                          <p:val>
                                            <p:fltVal val="1"/>
                                          </p:val>
                                        </p:tav>
                                      </p:tavLst>
                                    </p:anim>
                                    <p:anim calcmode="lin" valueType="num">
                                      <p:cBhvr>
                                        <p:cTn id="12" dur="21" tmFilter="0, 0; 0.125,0.2665; 0.25,0.4; 0.375,0.465; 0.5,0.5;  0.625,0.535; 0.75,0.6; 0.875,0.7335; 1,1">
                                          <p:stCondLst>
                                            <p:cond delay="207"/>
                                          </p:stCondLst>
                                        </p:cTn>
                                        <p:tgtEl>
                                          <p:spTgt spid="13"/>
                                        </p:tgtEl>
                                        <p:attrNameLst>
                                          <p:attrName>ppt_y</p:attrName>
                                        </p:attrNameLst>
                                      </p:cBhvr>
                                      <p:tavLst>
                                        <p:tav tm="0" fmla="#ppt_y-sin(pi*$)/81">
                                          <p:val>
                                            <p:fltVal val="0"/>
                                          </p:val>
                                        </p:tav>
                                        <p:tav tm="100000">
                                          <p:val>
                                            <p:fltVal val="1"/>
                                          </p:val>
                                        </p:tav>
                                      </p:tavLst>
                                    </p:anim>
                                    <p:animScale>
                                      <p:cBhvr>
                                        <p:cTn id="13" dur="3">
                                          <p:stCondLst>
                                            <p:cond delay="81"/>
                                          </p:stCondLst>
                                        </p:cTn>
                                        <p:tgtEl>
                                          <p:spTgt spid="13"/>
                                        </p:tgtEl>
                                      </p:cBhvr>
                                      <p:to x="100000" y="60000"/>
                                    </p:animScale>
                                    <p:animScale>
                                      <p:cBhvr>
                                        <p:cTn id="14" dur="21" decel="50000">
                                          <p:stCondLst>
                                            <p:cond delay="85"/>
                                          </p:stCondLst>
                                        </p:cTn>
                                        <p:tgtEl>
                                          <p:spTgt spid="13"/>
                                        </p:tgtEl>
                                      </p:cBhvr>
                                      <p:to x="100000" y="100000"/>
                                    </p:animScale>
                                    <p:animScale>
                                      <p:cBhvr>
                                        <p:cTn id="15" dur="3">
                                          <p:stCondLst>
                                            <p:cond delay="164"/>
                                          </p:stCondLst>
                                        </p:cTn>
                                        <p:tgtEl>
                                          <p:spTgt spid="13"/>
                                        </p:tgtEl>
                                      </p:cBhvr>
                                      <p:to x="100000" y="80000"/>
                                    </p:animScale>
                                    <p:animScale>
                                      <p:cBhvr>
                                        <p:cTn id="16" dur="21" decel="50000">
                                          <p:stCondLst>
                                            <p:cond delay="167"/>
                                          </p:stCondLst>
                                        </p:cTn>
                                        <p:tgtEl>
                                          <p:spTgt spid="13"/>
                                        </p:tgtEl>
                                      </p:cBhvr>
                                      <p:to x="100000" y="100000"/>
                                    </p:animScale>
                                    <p:animScale>
                                      <p:cBhvr>
                                        <p:cTn id="17" dur="3">
                                          <p:stCondLst>
                                            <p:cond delay="205"/>
                                          </p:stCondLst>
                                        </p:cTn>
                                        <p:tgtEl>
                                          <p:spTgt spid="13"/>
                                        </p:tgtEl>
                                      </p:cBhvr>
                                      <p:to x="100000" y="90000"/>
                                    </p:animScale>
                                    <p:animScale>
                                      <p:cBhvr>
                                        <p:cTn id="18" dur="21" decel="50000">
                                          <p:stCondLst>
                                            <p:cond delay="208"/>
                                          </p:stCondLst>
                                        </p:cTn>
                                        <p:tgtEl>
                                          <p:spTgt spid="13"/>
                                        </p:tgtEl>
                                      </p:cBhvr>
                                      <p:to x="100000" y="100000"/>
                                    </p:animScale>
                                    <p:animScale>
                                      <p:cBhvr>
                                        <p:cTn id="19" dur="3">
                                          <p:stCondLst>
                                            <p:cond delay="226"/>
                                          </p:stCondLst>
                                        </p:cTn>
                                        <p:tgtEl>
                                          <p:spTgt spid="13"/>
                                        </p:tgtEl>
                                      </p:cBhvr>
                                      <p:to x="100000" y="95000"/>
                                    </p:animScale>
                                    <p:animScale>
                                      <p:cBhvr>
                                        <p:cTn id="20" dur="21" decel="50000">
                                          <p:stCondLst>
                                            <p:cond delay="229"/>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314450" y="681037"/>
            <a:ext cx="9290804" cy="551433"/>
          </a:xfrm>
          <a:prstGeom prst="rect">
            <a:avLst/>
          </a:prstGeom>
        </p:spPr>
        <p:txBody>
          <a:bodyPr lIns="0" tIns="0" rIns="0" bIns="0" rtlCol="0" anchor="t">
            <a:spAutoFit/>
          </a:bodyPr>
          <a:lstStyle/>
          <a:p>
            <a:pPr algn="ctr">
              <a:lnSpc>
                <a:spcPts val="4320"/>
              </a:lnSpc>
              <a:spcBef>
                <a:spcPct val="0"/>
              </a:spcBef>
            </a:pPr>
            <a:r>
              <a:rPr lang="vi-VN" sz="3600" spc="359" dirty="0">
                <a:solidFill>
                  <a:srgbClr val="04345C"/>
                </a:solidFill>
                <a:latin typeface="Times New Roman"/>
              </a:rPr>
              <a:t>Đối tượng và phạm vi nghiên cứu</a:t>
            </a:r>
            <a:endParaRPr lang="en-US" sz="3600" spc="359" dirty="0">
              <a:solidFill>
                <a:srgbClr val="04345C"/>
              </a:solidFill>
              <a:latin typeface="Times New Roman"/>
            </a:endParaRPr>
          </a:p>
        </p:txBody>
      </p:sp>
      <p:sp>
        <p:nvSpPr>
          <p:cNvPr id="14" name="TextBox 14"/>
          <p:cNvSpPr txBox="1"/>
          <p:nvPr/>
        </p:nvSpPr>
        <p:spPr>
          <a:xfrm>
            <a:off x="742447" y="1811354"/>
            <a:ext cx="16803105" cy="6973447"/>
          </a:xfrm>
          <a:prstGeom prst="rect">
            <a:avLst/>
          </a:prstGeom>
        </p:spPr>
        <p:txBody>
          <a:bodyPr lIns="0" tIns="0" rIns="0" bIns="0" rtlCol="0" anchor="t">
            <a:spAutoFit/>
          </a:bodyPr>
          <a:lstStyle/>
          <a:p>
            <a:pPr>
              <a:lnSpc>
                <a:spcPts val="3854"/>
              </a:lnSpc>
              <a:spcBef>
                <a:spcPct val="0"/>
              </a:spcBef>
            </a:pPr>
            <a:r>
              <a:rPr lang="vi-VN" sz="3212" spc="321" dirty="0">
                <a:solidFill>
                  <a:srgbClr val="04345C"/>
                </a:solidFill>
                <a:latin typeface="Times New Roman"/>
              </a:rPr>
              <a:t>Đối tượng nghiên cứu: Công nghệ ảo hóa.   </a:t>
            </a:r>
          </a:p>
          <a:p>
            <a:pPr>
              <a:lnSpc>
                <a:spcPts val="3854"/>
              </a:lnSpc>
              <a:spcBef>
                <a:spcPct val="0"/>
              </a:spcBef>
            </a:pPr>
            <a:r>
              <a:rPr lang="vi-VN" sz="3212" spc="321" dirty="0">
                <a:solidFill>
                  <a:srgbClr val="04345C"/>
                </a:solidFill>
                <a:latin typeface="Times New Roman"/>
              </a:rPr>
              <a:t>Phạm vi nghiên cứu: Công nghệ Docker để ảo hóa ứng dụng web có sẵn. </a:t>
            </a:r>
          </a:p>
          <a:p>
            <a:pPr>
              <a:lnSpc>
                <a:spcPts val="3854"/>
              </a:lnSpc>
              <a:spcBef>
                <a:spcPct val="0"/>
              </a:spcBef>
            </a:pPr>
            <a:endParaRPr lang="vi-VN" sz="3212" spc="321" dirty="0">
              <a:solidFill>
                <a:srgbClr val="04345C"/>
              </a:solidFill>
              <a:latin typeface="Times New Roman"/>
            </a:endParaRPr>
          </a:p>
          <a:p>
            <a:pPr>
              <a:lnSpc>
                <a:spcPts val="3854"/>
              </a:lnSpc>
              <a:spcBef>
                <a:spcPct val="0"/>
              </a:spcBef>
            </a:pPr>
            <a:r>
              <a:rPr lang="vi-VN" sz="3212" spc="321" dirty="0">
                <a:solidFill>
                  <a:srgbClr val="04345C"/>
                </a:solidFill>
                <a:latin typeface="Times New Roman"/>
              </a:rPr>
              <a:t>Quản lý dự án với Jira: </a:t>
            </a:r>
          </a:p>
          <a:p>
            <a:pPr>
              <a:lnSpc>
                <a:spcPts val="3854"/>
              </a:lnSpc>
              <a:spcBef>
                <a:spcPct val="0"/>
              </a:spcBef>
            </a:pPr>
            <a:r>
              <a:rPr lang="vi-VN" sz="3212" spc="321" dirty="0">
                <a:solidFill>
                  <a:srgbClr val="04345C"/>
                </a:solidFill>
                <a:latin typeface="Times New Roman"/>
              </a:rPr>
              <a:t>- Lập kế hoạch dự án: Sử dụng Jira để thiết lập các mục tiêu, nhiệm vụ, timeline, và phân công công việc cho các thành viên trong nhóm. </a:t>
            </a:r>
          </a:p>
          <a:p>
            <a:pPr>
              <a:lnSpc>
                <a:spcPts val="3854"/>
              </a:lnSpc>
              <a:spcBef>
                <a:spcPct val="0"/>
              </a:spcBef>
            </a:pPr>
            <a:r>
              <a:rPr lang="vi-VN" sz="3212" spc="321" dirty="0">
                <a:solidFill>
                  <a:srgbClr val="04345C"/>
                </a:solidFill>
                <a:latin typeface="Times New Roman"/>
              </a:rPr>
              <a:t>- Theo dõi và báo cáo tiến độ: Tạo và theo dõi các ticket, issue, và epic trong Jira. Sử dụng và báo cáo sprint để theo dõi tiến độ và hiệu suất của nhóm. </a:t>
            </a:r>
          </a:p>
          <a:p>
            <a:pPr>
              <a:lnSpc>
                <a:spcPts val="3854"/>
              </a:lnSpc>
              <a:spcBef>
                <a:spcPct val="0"/>
              </a:spcBef>
            </a:pPr>
            <a:endParaRPr lang="vi-VN" sz="3212" spc="321" dirty="0">
              <a:solidFill>
                <a:srgbClr val="04345C"/>
              </a:solidFill>
              <a:latin typeface="Times New Roman"/>
            </a:endParaRPr>
          </a:p>
          <a:p>
            <a:pPr>
              <a:lnSpc>
                <a:spcPts val="3854"/>
              </a:lnSpc>
              <a:spcBef>
                <a:spcPct val="0"/>
              </a:spcBef>
            </a:pPr>
            <a:r>
              <a:rPr lang="vi-VN" sz="3212" spc="321" dirty="0">
                <a:solidFill>
                  <a:srgbClr val="04345C"/>
                </a:solidFill>
                <a:latin typeface="Times New Roman"/>
              </a:rPr>
              <a:t>Triển Khai Hệ Thống với Docker:</a:t>
            </a:r>
          </a:p>
          <a:p>
            <a:pPr>
              <a:lnSpc>
                <a:spcPts val="3854"/>
              </a:lnSpc>
              <a:spcBef>
                <a:spcPct val="0"/>
              </a:spcBef>
            </a:pPr>
            <a:r>
              <a:rPr lang="vi-VN" sz="3212" spc="321" dirty="0">
                <a:solidFill>
                  <a:srgbClr val="04345C"/>
                </a:solidFill>
                <a:latin typeface="Times New Roman"/>
              </a:rPr>
              <a:t>- Cài đặt và cấu hình Docker: Nghiên cứu cách cài đặt Docker trên các môi trường </a:t>
            </a:r>
          </a:p>
          <a:p>
            <a:pPr>
              <a:lnSpc>
                <a:spcPts val="3854"/>
              </a:lnSpc>
              <a:spcBef>
                <a:spcPct val="0"/>
              </a:spcBef>
            </a:pPr>
            <a:r>
              <a:rPr lang="vi-VN" sz="3212" spc="321" dirty="0">
                <a:solidFill>
                  <a:srgbClr val="04345C"/>
                </a:solidFill>
                <a:latin typeface="Times New Roman"/>
              </a:rPr>
              <a:t>phát triển, thử nghiệm và triển khai. </a:t>
            </a:r>
          </a:p>
          <a:p>
            <a:pPr>
              <a:lnSpc>
                <a:spcPts val="3854"/>
              </a:lnSpc>
              <a:spcBef>
                <a:spcPct val="0"/>
              </a:spcBef>
            </a:pPr>
            <a:r>
              <a:rPr lang="vi-VN" sz="3212" spc="321" dirty="0">
                <a:solidFill>
                  <a:srgbClr val="04345C"/>
                </a:solidFill>
                <a:latin typeface="Times New Roman"/>
              </a:rPr>
              <a:t>- Tạo và quản lý Container: Hướng dẫn tạo các container Docker để triển khai các </a:t>
            </a:r>
          </a:p>
          <a:p>
            <a:pPr>
              <a:lnSpc>
                <a:spcPts val="3854"/>
              </a:lnSpc>
              <a:spcBef>
                <a:spcPct val="0"/>
              </a:spcBef>
            </a:pPr>
            <a:r>
              <a:rPr lang="vi-VN" sz="3212" spc="321" dirty="0">
                <a:solidFill>
                  <a:srgbClr val="04345C"/>
                </a:solidFill>
                <a:latin typeface="Times New Roman"/>
              </a:rPr>
              <a:t>thành phần của hệ thống bán sách (web server, database, cache, v.v.). </a:t>
            </a:r>
            <a:endParaRPr lang="en-US" sz="3212" spc="321" dirty="0">
              <a:solidFill>
                <a:srgbClr val="04345C"/>
              </a:solidFill>
              <a:latin typeface="Times New Roman"/>
            </a:endParaRP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anim calcmode="lin" valueType="num">
                                      <p:cBhvr>
                                        <p:cTn id="8" dur="250" fill="hold"/>
                                        <p:tgtEl>
                                          <p:spTgt spid="13"/>
                                        </p:tgtEl>
                                        <p:attrNameLst>
                                          <p:attrName>ppt_x</p:attrName>
                                        </p:attrNameLst>
                                      </p:cBhvr>
                                      <p:tavLst>
                                        <p:tav tm="0">
                                          <p:val>
                                            <p:strVal val="#ppt_x"/>
                                          </p:val>
                                        </p:tav>
                                        <p:tav tm="100000">
                                          <p:val>
                                            <p:strVal val="#ppt_x"/>
                                          </p:val>
                                        </p:tav>
                                      </p:tavLst>
                                    </p:anim>
                                    <p:anim calcmode="lin" valueType="num">
                                      <p:cBhvr>
                                        <p:cTn id="9" dur="2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50"/>
                                        <p:tgtEl>
                                          <p:spTgt spid="14"/>
                                        </p:tgtEl>
                                      </p:cBhvr>
                                    </p:animEffect>
                                    <p:anim calcmode="lin" valueType="num">
                                      <p:cBhvr>
                                        <p:cTn id="15" dur="250" fill="hold"/>
                                        <p:tgtEl>
                                          <p:spTgt spid="14"/>
                                        </p:tgtEl>
                                        <p:attrNameLst>
                                          <p:attrName>ppt_x</p:attrName>
                                        </p:attrNameLst>
                                      </p:cBhvr>
                                      <p:tavLst>
                                        <p:tav tm="0">
                                          <p:val>
                                            <p:strVal val="#ppt_x"/>
                                          </p:val>
                                        </p:tav>
                                        <p:tav tm="100000">
                                          <p:val>
                                            <p:strVal val="#ppt_x"/>
                                          </p:val>
                                        </p:tav>
                                      </p:tavLst>
                                    </p:anim>
                                    <p:anim calcmode="lin" valueType="num">
                                      <p:cBhvr>
                                        <p:cTn id="16"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1393662" y="8897625"/>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032505" y="1798881"/>
            <a:ext cx="14636245" cy="6989093"/>
          </a:xfrm>
          <a:prstGeom prst="rect">
            <a:avLst/>
          </a:prstGeom>
        </p:spPr>
        <p:txBody>
          <a:bodyPr lIns="0" tIns="0" rIns="0" bIns="0" rtlCol="0" anchor="t">
            <a:spAutoFit/>
          </a:bodyPr>
          <a:lstStyle/>
          <a:p>
            <a:pPr>
              <a:lnSpc>
                <a:spcPts val="5039"/>
              </a:lnSpc>
            </a:pPr>
            <a:r>
              <a:rPr lang="vi-VN" sz="3200" dirty="0">
                <a:solidFill>
                  <a:srgbClr val="FFFFFF"/>
                </a:solidFill>
                <a:latin typeface="Times New Roman"/>
              </a:rPr>
              <a:t>Agile (Agile Software Development) là một phương pháp phát triển phần mềm linh hoạt, </a:t>
            </a:r>
          </a:p>
          <a:p>
            <a:pPr>
              <a:lnSpc>
                <a:spcPts val="5039"/>
              </a:lnSpc>
            </a:pPr>
            <a:r>
              <a:rPr lang="vi-VN" sz="3200" dirty="0">
                <a:solidFill>
                  <a:srgbClr val="FFFFFF"/>
                </a:solidFill>
                <a:latin typeface="Times New Roman"/>
              </a:rPr>
              <a:t>một hướng tiếp cận cụ thể cho việc quản lý dự án phần mềm. Nó bao gồm một quá trình </a:t>
            </a:r>
          </a:p>
          <a:p>
            <a:pPr>
              <a:lnSpc>
                <a:spcPts val="5039"/>
              </a:lnSpc>
            </a:pPr>
            <a:r>
              <a:rPr lang="vi-VN" sz="3200" dirty="0">
                <a:solidFill>
                  <a:srgbClr val="FFFFFF"/>
                </a:solidFill>
                <a:latin typeface="Times New Roman"/>
              </a:rPr>
              <a:t>làm việc tương tác và tích hợp để có thể đưa ra sản phẩm trao đến tay người dùng thật </a:t>
            </a:r>
          </a:p>
          <a:p>
            <a:pPr>
              <a:lnSpc>
                <a:spcPts val="5039"/>
              </a:lnSpc>
            </a:pPr>
            <a:r>
              <a:rPr lang="vi-VN" sz="3200" dirty="0">
                <a:solidFill>
                  <a:srgbClr val="FFFFFF"/>
                </a:solidFill>
                <a:latin typeface="Times New Roman"/>
              </a:rPr>
              <a:t>nhanh chóng. </a:t>
            </a:r>
          </a:p>
          <a:p>
            <a:pPr>
              <a:lnSpc>
                <a:spcPts val="5039"/>
              </a:lnSpc>
            </a:pPr>
            <a:r>
              <a:rPr lang="vi-VN" sz="3200" dirty="0">
                <a:solidFill>
                  <a:srgbClr val="FFFFFF"/>
                </a:solidFill>
                <a:latin typeface="Times New Roman"/>
              </a:rPr>
              <a:t>Agile được thực hiện bằng cách sử dụng các bước lặp ngắn hạn từ 1 đến 4 tuần, đề cao sự </a:t>
            </a:r>
          </a:p>
          <a:p>
            <a:pPr>
              <a:lnSpc>
                <a:spcPts val="5039"/>
              </a:lnSpc>
            </a:pPr>
            <a:r>
              <a:rPr lang="vi-VN" sz="3200" dirty="0">
                <a:solidFill>
                  <a:srgbClr val="FFFFFF"/>
                </a:solidFill>
                <a:latin typeface="Times New Roman"/>
              </a:rPr>
              <a:t>tương tác và phản hồi liên tục để thích ứng với những thay đổi trong suốt quá trình phát </a:t>
            </a:r>
          </a:p>
          <a:p>
            <a:pPr>
              <a:lnSpc>
                <a:spcPts val="5039"/>
              </a:lnSpc>
            </a:pPr>
            <a:r>
              <a:rPr lang="vi-VN" sz="3200" dirty="0">
                <a:solidFill>
                  <a:srgbClr val="FFFFFF"/>
                </a:solidFill>
                <a:latin typeface="Times New Roman"/>
              </a:rPr>
              <a:t>triển cũng như quản lý dự án. </a:t>
            </a:r>
          </a:p>
          <a:p>
            <a:pPr>
              <a:lnSpc>
                <a:spcPts val="5039"/>
              </a:lnSpc>
            </a:pPr>
            <a:r>
              <a:rPr lang="vi-VN" sz="3200" dirty="0">
                <a:solidFill>
                  <a:srgbClr val="FFFFFF"/>
                </a:solidFill>
                <a:latin typeface="Times New Roman"/>
              </a:rPr>
              <a:t>Công nghệ phần mềm Agile tập trung vào việc:</a:t>
            </a:r>
          </a:p>
          <a:p>
            <a:pPr>
              <a:lnSpc>
                <a:spcPts val="5039"/>
              </a:lnSpc>
            </a:pPr>
            <a:r>
              <a:rPr lang="vi-VN" sz="3200" dirty="0">
                <a:solidFill>
                  <a:srgbClr val="FFFFFF"/>
                </a:solidFill>
                <a:latin typeface="Times New Roman"/>
              </a:rPr>
              <a:t>- Cung cấp chức năng một cách nhanh chóng </a:t>
            </a:r>
          </a:p>
          <a:p>
            <a:pPr>
              <a:lnSpc>
                <a:spcPts val="5039"/>
              </a:lnSpc>
            </a:pPr>
            <a:r>
              <a:rPr lang="vi-VN" sz="3200" dirty="0">
                <a:solidFill>
                  <a:srgbClr val="FFFFFF"/>
                </a:solidFill>
                <a:latin typeface="Times New Roman"/>
              </a:rPr>
              <a:t>- Đáp ứng các thay đổi đặc tả kỹ thuật của sản phẩm </a:t>
            </a:r>
          </a:p>
          <a:p>
            <a:pPr>
              <a:lnSpc>
                <a:spcPts val="5039"/>
              </a:lnSpc>
            </a:pPr>
            <a:r>
              <a:rPr lang="vi-VN" sz="3200" dirty="0">
                <a:solidFill>
                  <a:srgbClr val="FFFFFF"/>
                </a:solidFill>
                <a:latin typeface="Times New Roman"/>
              </a:rPr>
              <a:t>- Giảm thiểu chi phí phát triển </a:t>
            </a:r>
            <a:endParaRPr lang="en-US" sz="3200" dirty="0">
              <a:solidFill>
                <a:srgbClr val="FFFFFF"/>
              </a:solidFill>
              <a:latin typeface="Times New Roman"/>
            </a:endParaRPr>
          </a:p>
        </p:txBody>
      </p:sp>
      <p:sp>
        <p:nvSpPr>
          <p:cNvPr id="13" name="TextBox 13"/>
          <p:cNvSpPr txBox="1"/>
          <p:nvPr/>
        </p:nvSpPr>
        <p:spPr>
          <a:xfrm>
            <a:off x="4953000" y="542750"/>
            <a:ext cx="7258553" cy="471668"/>
          </a:xfrm>
          <a:prstGeom prst="rect">
            <a:avLst/>
          </a:prstGeom>
        </p:spPr>
        <p:txBody>
          <a:bodyPr wrap="square" lIns="0" tIns="0" rIns="0" bIns="0" rtlCol="0" anchor="t">
            <a:spAutoFit/>
          </a:bodyPr>
          <a:lstStyle/>
          <a:p>
            <a:pPr>
              <a:lnSpc>
                <a:spcPts val="3854"/>
              </a:lnSpc>
              <a:spcBef>
                <a:spcPct val="0"/>
              </a:spcBef>
            </a:pPr>
            <a:r>
              <a:rPr lang="vi-VN" sz="3212" spc="321" dirty="0">
                <a:solidFill>
                  <a:srgbClr val="FFFFFF"/>
                </a:solidFill>
                <a:latin typeface="Times New Roman"/>
              </a:rPr>
              <a:t>CHƯƠNG 2: CƠ SỞ LÝ THUYẾT </a:t>
            </a:r>
            <a:endParaRPr lang="en-US" sz="3212" spc="321" dirty="0">
              <a:solidFill>
                <a:srgbClr val="FFFFFF"/>
              </a:solidFill>
              <a:latin typeface="Times New Roman"/>
            </a:endParaRPr>
          </a:p>
        </p:txBody>
      </p:sp>
      <p:sp>
        <p:nvSpPr>
          <p:cNvPr id="14" name="TextBox 13">
            <a:extLst>
              <a:ext uri="{FF2B5EF4-FFF2-40B4-BE49-F238E27FC236}">
                <a16:creationId xmlns:a16="http://schemas.microsoft.com/office/drawing/2014/main" id="{4B363400-B139-829C-3CB6-76F72D243521}"/>
              </a:ext>
            </a:extLst>
          </p:cNvPr>
          <p:cNvSpPr txBox="1"/>
          <p:nvPr/>
        </p:nvSpPr>
        <p:spPr>
          <a:xfrm>
            <a:off x="1299142" y="1120726"/>
            <a:ext cx="7258553" cy="471668"/>
          </a:xfrm>
          <a:prstGeom prst="rect">
            <a:avLst/>
          </a:prstGeom>
        </p:spPr>
        <p:txBody>
          <a:bodyPr wrap="square" lIns="0" tIns="0" rIns="0" bIns="0" rtlCol="0" anchor="t">
            <a:spAutoFit/>
          </a:bodyPr>
          <a:lstStyle/>
          <a:p>
            <a:pPr>
              <a:lnSpc>
                <a:spcPts val="3854"/>
              </a:lnSpc>
              <a:spcBef>
                <a:spcPct val="0"/>
              </a:spcBef>
            </a:pPr>
            <a:r>
              <a:rPr lang="vi-VN" sz="3212" spc="321" dirty="0">
                <a:solidFill>
                  <a:srgbClr val="FFFFFF"/>
                </a:solidFill>
                <a:latin typeface="Times New Roman"/>
              </a:rPr>
              <a:t>Tổng quan về Agile </a:t>
            </a:r>
            <a:endParaRPr lang="en-US" sz="3212" spc="321" dirty="0">
              <a:solidFill>
                <a:srgbClr val="FFFFFF"/>
              </a:solidFill>
              <a:latin typeface="Times New Roman"/>
            </a:endParaRPr>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1304618" y="534219"/>
            <a:ext cx="17068800" cy="9390199"/>
          </a:xfrm>
          <a:prstGeom prst="rect">
            <a:avLst/>
          </a:prstGeom>
        </p:spPr>
        <p:txBody>
          <a:bodyPr wrap="square" lIns="0" tIns="0" rIns="0" bIns="0" rtlCol="0" anchor="t">
            <a:spAutoFit/>
          </a:bodyPr>
          <a:lstStyle/>
          <a:p>
            <a:pPr>
              <a:lnSpc>
                <a:spcPts val="4620"/>
              </a:lnSpc>
            </a:pPr>
            <a:r>
              <a:rPr lang="vi-VN" sz="3300" dirty="0">
                <a:solidFill>
                  <a:srgbClr val="04345C"/>
                </a:solidFill>
                <a:latin typeface="Times New Roman"/>
              </a:rPr>
              <a:t>Agile được sử dụng rộng rãi trong nhiều lĩnh vực khác nhau ngoài phát triển phần mềm </a:t>
            </a:r>
          </a:p>
          <a:p>
            <a:pPr>
              <a:lnSpc>
                <a:spcPts val="4620"/>
              </a:lnSpc>
            </a:pPr>
            <a:r>
              <a:rPr lang="vi-VN" sz="3300" dirty="0">
                <a:solidFill>
                  <a:srgbClr val="04345C"/>
                </a:solidFill>
                <a:latin typeface="Times New Roman"/>
              </a:rPr>
              <a:t>giúp các tổ chức đạt được hiệu quả công việc cao hơn. </a:t>
            </a:r>
          </a:p>
          <a:p>
            <a:pPr>
              <a:lnSpc>
                <a:spcPts val="4620"/>
              </a:lnSpc>
            </a:pPr>
            <a:r>
              <a:rPr lang="vi-VN" sz="3300" dirty="0">
                <a:solidFill>
                  <a:srgbClr val="04345C"/>
                </a:solidFill>
                <a:latin typeface="Times New Roman"/>
              </a:rPr>
              <a:t>Mục tiêu chính của Agile là giúp rút ngắn thời gian phát triển sản phẩm nhằm đưa sản </a:t>
            </a:r>
          </a:p>
          <a:p>
            <a:pPr>
              <a:lnSpc>
                <a:spcPts val="4620"/>
              </a:lnSpc>
            </a:pPr>
            <a:r>
              <a:rPr lang="vi-VN" sz="3300" dirty="0">
                <a:solidFill>
                  <a:srgbClr val="04345C"/>
                </a:solidFill>
                <a:latin typeface="Times New Roman"/>
              </a:rPr>
              <a:t>phẩm đến tay khách hàng càng sớm càng tốt cũng như tăng khả năng đáp ứng nhu cầu của </a:t>
            </a:r>
          </a:p>
          <a:p>
            <a:pPr>
              <a:lnSpc>
                <a:spcPts val="4620"/>
              </a:lnSpc>
            </a:pPr>
            <a:r>
              <a:rPr lang="vi-VN" sz="3300" dirty="0">
                <a:solidFill>
                  <a:srgbClr val="04345C"/>
                </a:solidFill>
                <a:latin typeface="Times New Roman"/>
              </a:rPr>
              <a:t>thị trường. </a:t>
            </a:r>
          </a:p>
          <a:p>
            <a:pPr>
              <a:lnSpc>
                <a:spcPts val="4620"/>
              </a:lnSpc>
            </a:pPr>
            <a:r>
              <a:rPr lang="vi-VN" sz="3300" dirty="0">
                <a:solidFill>
                  <a:srgbClr val="04345C"/>
                </a:solidFill>
                <a:latin typeface="Times New Roman"/>
              </a:rPr>
              <a:t>Agile là một cách tư duy định nghĩa bởi 4 giá trị, hướng dẫn bởi 12 nguyên tắc và biểu hiện </a:t>
            </a:r>
          </a:p>
          <a:p>
            <a:pPr>
              <a:lnSpc>
                <a:spcPts val="4620"/>
              </a:lnSpc>
            </a:pPr>
            <a:r>
              <a:rPr lang="vi-VN" sz="3300" dirty="0">
                <a:solidFill>
                  <a:srgbClr val="04345C"/>
                </a:solidFill>
                <a:latin typeface="Times New Roman"/>
              </a:rPr>
              <a:t>qua nhiều thực hành khác nhau. </a:t>
            </a:r>
          </a:p>
          <a:p>
            <a:pPr>
              <a:lnSpc>
                <a:spcPts val="4620"/>
              </a:lnSpc>
            </a:pPr>
            <a:r>
              <a:rPr lang="vi-VN" sz="3300" dirty="0">
                <a:solidFill>
                  <a:srgbClr val="04345C"/>
                </a:solidFill>
                <a:latin typeface="Times New Roman"/>
              </a:rPr>
              <a:t>Bốn giá trị cốt lõi của tuyên ngôn Agile là: </a:t>
            </a:r>
          </a:p>
          <a:p>
            <a:pPr>
              <a:lnSpc>
                <a:spcPts val="4620"/>
              </a:lnSpc>
            </a:pPr>
            <a:r>
              <a:rPr lang="vi-VN" sz="3300" dirty="0">
                <a:solidFill>
                  <a:srgbClr val="04345C"/>
                </a:solidFill>
                <a:latin typeface="Times New Roman"/>
              </a:rPr>
              <a:t>• Individuals and Interactions Over Processes and Tools: cá nhân tương tác hơn là quy </a:t>
            </a:r>
          </a:p>
          <a:p>
            <a:pPr>
              <a:lnSpc>
                <a:spcPts val="4620"/>
              </a:lnSpc>
            </a:pPr>
            <a:r>
              <a:rPr lang="vi-VN" sz="3300" dirty="0">
                <a:solidFill>
                  <a:srgbClr val="04345C"/>
                </a:solidFill>
                <a:latin typeface="Times New Roman"/>
              </a:rPr>
              <a:t>trình và công cụ. </a:t>
            </a:r>
          </a:p>
          <a:p>
            <a:pPr>
              <a:lnSpc>
                <a:spcPts val="4620"/>
              </a:lnSpc>
            </a:pPr>
            <a:r>
              <a:rPr lang="vi-VN" sz="3300" dirty="0">
                <a:solidFill>
                  <a:srgbClr val="04345C"/>
                </a:solidFill>
                <a:latin typeface="Times New Roman"/>
              </a:rPr>
              <a:t>• Working Software Over Comprehensive Documentatior: phần mềm hoạt động tốt </a:t>
            </a:r>
          </a:p>
          <a:p>
            <a:pPr>
              <a:lnSpc>
                <a:spcPts val="4620"/>
              </a:lnSpc>
            </a:pPr>
            <a:r>
              <a:rPr lang="vi-VN" sz="3300" dirty="0">
                <a:solidFill>
                  <a:srgbClr val="04345C"/>
                </a:solidFill>
                <a:latin typeface="Times New Roman"/>
              </a:rPr>
              <a:t>hơn là tài liệu đầy đủ. </a:t>
            </a:r>
          </a:p>
          <a:p>
            <a:pPr>
              <a:lnSpc>
                <a:spcPts val="4620"/>
              </a:lnSpc>
            </a:pPr>
            <a:r>
              <a:rPr lang="vi-VN" sz="3300" dirty="0">
                <a:solidFill>
                  <a:srgbClr val="04345C"/>
                </a:solidFill>
                <a:latin typeface="Times New Roman"/>
              </a:rPr>
              <a:t>• Customer Collaboration Over Contract Negotiation: hợp tác với khách hàng hơn là </a:t>
            </a:r>
          </a:p>
          <a:p>
            <a:pPr>
              <a:lnSpc>
                <a:spcPts val="4620"/>
              </a:lnSpc>
            </a:pPr>
            <a:r>
              <a:rPr lang="vi-VN" sz="3300" dirty="0">
                <a:solidFill>
                  <a:srgbClr val="04345C"/>
                </a:solidFill>
                <a:latin typeface="Times New Roman"/>
              </a:rPr>
              <a:t>đàm phán hợp đồng. </a:t>
            </a:r>
          </a:p>
          <a:p>
            <a:pPr>
              <a:lnSpc>
                <a:spcPts val="4620"/>
              </a:lnSpc>
            </a:pPr>
            <a:r>
              <a:rPr lang="vi-VN" sz="3300" dirty="0">
                <a:solidFill>
                  <a:srgbClr val="04345C"/>
                </a:solidFill>
                <a:latin typeface="Times New Roman"/>
              </a:rPr>
              <a:t>• Responding to Change Over Following a Plan: ứng phó, phản hồi với các thay đổi </a:t>
            </a:r>
          </a:p>
          <a:p>
            <a:pPr>
              <a:lnSpc>
                <a:spcPts val="4620"/>
              </a:lnSpc>
            </a:pPr>
            <a:r>
              <a:rPr lang="vi-VN" sz="3300" dirty="0">
                <a:solidFill>
                  <a:srgbClr val="04345C"/>
                </a:solidFill>
                <a:latin typeface="Times New Roman"/>
              </a:rPr>
              <a:t>hơn là làm theo kế hoạch.</a:t>
            </a:r>
            <a:endParaRPr lang="en-US" sz="3300" dirty="0">
              <a:solidFill>
                <a:srgbClr val="04345C"/>
              </a:solidFill>
              <a:latin typeface="Times New Roman"/>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510993" y="1739891"/>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28700" y="432131"/>
            <a:ext cx="6204704" cy="551433"/>
          </a:xfrm>
          <a:prstGeom prst="rect">
            <a:avLst/>
          </a:prstGeom>
        </p:spPr>
        <p:txBody>
          <a:bodyPr lIns="0" tIns="0" rIns="0" bIns="0" rtlCol="0" anchor="t">
            <a:spAutoFit/>
          </a:bodyPr>
          <a:lstStyle/>
          <a:p>
            <a:pPr>
              <a:lnSpc>
                <a:spcPts val="4320"/>
              </a:lnSpc>
              <a:spcBef>
                <a:spcPct val="0"/>
              </a:spcBef>
            </a:pPr>
            <a:r>
              <a:rPr lang="en-US" sz="3600" spc="359" dirty="0" err="1">
                <a:solidFill>
                  <a:srgbClr val="FFFFFF"/>
                </a:solidFill>
                <a:latin typeface="Times New Roman"/>
              </a:rPr>
              <a:t>Tổng</a:t>
            </a:r>
            <a:r>
              <a:rPr lang="en-US" sz="3600" spc="359" dirty="0">
                <a:solidFill>
                  <a:srgbClr val="FFFFFF"/>
                </a:solidFill>
                <a:latin typeface="Times New Roman"/>
              </a:rPr>
              <a:t> </a:t>
            </a:r>
            <a:r>
              <a:rPr lang="en-US" sz="3600" spc="359" dirty="0" err="1">
                <a:solidFill>
                  <a:srgbClr val="FFFFFF"/>
                </a:solidFill>
                <a:latin typeface="Times New Roman"/>
              </a:rPr>
              <a:t>quan</a:t>
            </a:r>
            <a:r>
              <a:rPr lang="en-US" sz="3600" spc="359" dirty="0">
                <a:solidFill>
                  <a:srgbClr val="FFFFFF"/>
                </a:solidFill>
                <a:latin typeface="Times New Roman"/>
              </a:rPr>
              <a:t> </a:t>
            </a:r>
            <a:r>
              <a:rPr lang="en-US" sz="3600" spc="359" dirty="0" err="1">
                <a:solidFill>
                  <a:srgbClr val="FFFFFF"/>
                </a:solidFill>
                <a:latin typeface="Times New Roman"/>
              </a:rPr>
              <a:t>về</a:t>
            </a:r>
            <a:r>
              <a:rPr lang="en-US" sz="3600" spc="359" dirty="0">
                <a:solidFill>
                  <a:srgbClr val="FFFFFF"/>
                </a:solidFill>
                <a:latin typeface="Times New Roman"/>
              </a:rPr>
              <a:t> Scrum</a:t>
            </a:r>
          </a:p>
        </p:txBody>
      </p:sp>
      <p:sp>
        <p:nvSpPr>
          <p:cNvPr id="14" name="TextBox 14"/>
          <p:cNvSpPr txBox="1"/>
          <p:nvPr/>
        </p:nvSpPr>
        <p:spPr>
          <a:xfrm>
            <a:off x="1976247" y="2186325"/>
            <a:ext cx="14515524" cy="4264373"/>
          </a:xfrm>
          <a:prstGeom prst="rect">
            <a:avLst/>
          </a:prstGeom>
        </p:spPr>
        <p:txBody>
          <a:bodyPr wrap="square" lIns="0" tIns="0" rIns="0" bIns="0" rtlCol="0" anchor="t">
            <a:spAutoFit/>
          </a:bodyPr>
          <a:lstStyle/>
          <a:p>
            <a:pPr>
              <a:lnSpc>
                <a:spcPts val="4200"/>
              </a:lnSpc>
            </a:pPr>
            <a:r>
              <a:rPr lang="vi-VN" sz="3000" dirty="0">
                <a:solidFill>
                  <a:srgbClr val="FFFFFF"/>
                </a:solidFill>
                <a:latin typeface="Times New Roman"/>
              </a:rPr>
              <a:t>Scrum là một phương pháp Agile cung cấp một khuôn khổ cho việc tổ chức quản lý và lập </a:t>
            </a:r>
          </a:p>
          <a:p>
            <a:pPr>
              <a:lnSpc>
                <a:spcPts val="4200"/>
              </a:lnSpc>
            </a:pPr>
            <a:r>
              <a:rPr lang="vi-VN" sz="3000" dirty="0">
                <a:solidFill>
                  <a:srgbClr val="FFFFFF"/>
                </a:solidFill>
                <a:latin typeface="Times New Roman"/>
              </a:rPr>
              <a:t>kế hoạch dự án linh hoạt, tập trung vào việc tạo ra các sản phẩm có giá trị cao cho khách </a:t>
            </a:r>
          </a:p>
          <a:p>
            <a:pPr>
              <a:lnSpc>
                <a:spcPts val="4200"/>
              </a:lnSpc>
            </a:pPr>
            <a:r>
              <a:rPr lang="vi-VN" sz="3000" dirty="0">
                <a:solidFill>
                  <a:srgbClr val="FFFFFF"/>
                </a:solidFill>
                <a:latin typeface="Times New Roman"/>
              </a:rPr>
              <a:t>hàng. Nó không bắt buộc bất kỳ thực hành kỹ thuật cụ thể nào, nhóm phát triển hoàn toàn </a:t>
            </a:r>
          </a:p>
          <a:p>
            <a:pPr>
              <a:lnSpc>
                <a:spcPts val="4200"/>
              </a:lnSpc>
            </a:pPr>
            <a:r>
              <a:rPr lang="vi-VN" sz="3000" dirty="0">
                <a:solidFill>
                  <a:srgbClr val="FFFFFF"/>
                </a:solidFill>
                <a:latin typeface="Times New Roman"/>
              </a:rPr>
              <a:t>có thể sử dụng bất kỳ phương pháp kỹ thuật nào mà họ cho là phù hợp với sản phẩm đang </a:t>
            </a:r>
          </a:p>
          <a:p>
            <a:pPr>
              <a:lnSpc>
                <a:spcPts val="4200"/>
              </a:lnSpc>
            </a:pPr>
            <a:r>
              <a:rPr lang="vi-VN" sz="3000" dirty="0">
                <a:solidFill>
                  <a:srgbClr val="FFFFFF"/>
                </a:solidFill>
                <a:latin typeface="Times New Roman"/>
              </a:rPr>
              <a:t>được phát triển. </a:t>
            </a:r>
          </a:p>
          <a:p>
            <a:pPr>
              <a:lnSpc>
                <a:spcPts val="4200"/>
              </a:lnSpc>
            </a:pPr>
            <a:r>
              <a:rPr lang="vi-VN" sz="3000" dirty="0">
                <a:solidFill>
                  <a:srgbClr val="FFFFFF"/>
                </a:solidFill>
                <a:latin typeface="Times New Roman"/>
              </a:rPr>
              <a:t>Scrum có ba đặc điểm chính là sự tự quản lí, đa năng và kích thước nhỏ của các nhóm </a:t>
            </a:r>
          </a:p>
          <a:p>
            <a:pPr>
              <a:lnSpc>
                <a:spcPts val="4200"/>
              </a:lnSpc>
            </a:pPr>
            <a:r>
              <a:rPr lang="vi-VN" sz="3000" dirty="0">
                <a:solidFill>
                  <a:srgbClr val="FFFFFF"/>
                </a:solidFill>
                <a:latin typeface="Times New Roman"/>
              </a:rPr>
              <a:t>scrum, cách tổ chức dự án thành các sprint ngắn để dễ dàng theo dõi và cải thiện tiến độ </a:t>
            </a:r>
          </a:p>
          <a:p>
            <a:pPr>
              <a:lnSpc>
                <a:spcPts val="4200"/>
              </a:lnSpc>
            </a:pPr>
            <a:r>
              <a:rPr lang="vi-VN" sz="3000" dirty="0">
                <a:solidFill>
                  <a:srgbClr val="FFFFFF"/>
                </a:solidFill>
                <a:latin typeface="Times New Roman"/>
              </a:rPr>
              <a:t>công việc.</a:t>
            </a:r>
            <a:endParaRPr lang="en-US" sz="3000" dirty="0">
              <a:solidFill>
                <a:srgbClr val="FFFFFF"/>
              </a:solidFill>
              <a:latin typeface="Times New Roman"/>
            </a:endParaRPr>
          </a:p>
        </p:txBody>
      </p:sp>
      <p:sp>
        <p:nvSpPr>
          <p:cNvPr id="19" name="TextBox 12">
            <a:extLst>
              <a:ext uri="{FF2B5EF4-FFF2-40B4-BE49-F238E27FC236}">
                <a16:creationId xmlns:a16="http://schemas.microsoft.com/office/drawing/2014/main" id="{5B3481A6-1F61-D134-B4B4-CC59B4B7544D}"/>
              </a:ext>
            </a:extLst>
          </p:cNvPr>
          <p:cNvSpPr txBox="1"/>
          <p:nvPr/>
        </p:nvSpPr>
        <p:spPr>
          <a:xfrm>
            <a:off x="1443547" y="925094"/>
            <a:ext cx="6204704" cy="551433"/>
          </a:xfrm>
          <a:prstGeom prst="rect">
            <a:avLst/>
          </a:prstGeom>
        </p:spPr>
        <p:txBody>
          <a:bodyPr lIns="0" tIns="0" rIns="0" bIns="0" rtlCol="0" anchor="t">
            <a:spAutoFit/>
          </a:bodyPr>
          <a:lstStyle/>
          <a:p>
            <a:pPr>
              <a:lnSpc>
                <a:spcPts val="4320"/>
              </a:lnSpc>
              <a:spcBef>
                <a:spcPct val="0"/>
              </a:spcBef>
            </a:pPr>
            <a:r>
              <a:rPr lang="en-US" sz="3600" spc="359" dirty="0" err="1">
                <a:solidFill>
                  <a:srgbClr val="FFFFFF"/>
                </a:solidFill>
                <a:latin typeface="Times New Roman"/>
              </a:rPr>
              <a:t>Định</a:t>
            </a:r>
            <a:r>
              <a:rPr lang="en-US" sz="3600" spc="359" dirty="0">
                <a:solidFill>
                  <a:srgbClr val="FFFFFF"/>
                </a:solidFill>
                <a:latin typeface="Times New Roman"/>
              </a:rPr>
              <a:t> </a:t>
            </a:r>
            <a:r>
              <a:rPr lang="en-US" sz="3600" spc="359" dirty="0" err="1">
                <a:solidFill>
                  <a:srgbClr val="FFFFFF"/>
                </a:solidFill>
                <a:latin typeface="Times New Roman"/>
              </a:rPr>
              <a:t>nghĩa</a:t>
            </a:r>
            <a:r>
              <a:rPr lang="en-US" sz="3600" spc="359" dirty="0">
                <a:solidFill>
                  <a:srgbClr val="FFFFFF"/>
                </a:solidFill>
                <a:latin typeface="Times New Roman"/>
              </a:rPr>
              <a:t> Scrum </a:t>
            </a:r>
          </a:p>
        </p:txBody>
      </p:sp>
    </p:spTree>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anim calcmode="lin" valueType="num">
                                      <p:cBhvr>
                                        <p:cTn id="8" dur="250" fill="hold"/>
                                        <p:tgtEl>
                                          <p:spTgt spid="12"/>
                                        </p:tgtEl>
                                        <p:attrNameLst>
                                          <p:attrName>ppt_x</p:attrName>
                                        </p:attrNameLst>
                                      </p:cBhvr>
                                      <p:tavLst>
                                        <p:tav tm="0">
                                          <p:val>
                                            <p:strVal val="#ppt_x"/>
                                          </p:val>
                                        </p:tav>
                                        <p:tav tm="100000">
                                          <p:val>
                                            <p:strVal val="#ppt_x"/>
                                          </p:val>
                                        </p:tav>
                                      </p:tavLst>
                                    </p:anim>
                                    <p:anim calcmode="lin" valueType="num">
                                      <p:cBhvr>
                                        <p:cTn id="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ppt_w</p:attrName>
                                        </p:attrNameLst>
                                      </p:cBhvr>
                                      <p:tavLst>
                                        <p:tav tm="0" fmla="#ppt_w*sin(2.5*pi*$)">
                                          <p:val>
                                            <p:fltVal val="0"/>
                                          </p:val>
                                        </p:tav>
                                        <p:tav tm="100000">
                                          <p:val>
                                            <p:fltVal val="1"/>
                                          </p:val>
                                        </p:tav>
                                      </p:tavLst>
                                    </p:anim>
                                    <p:anim calcmode="lin" valueType="num">
                                      <p:cBhvr>
                                        <p:cTn id="16"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50"/>
                                        <p:tgtEl>
                                          <p:spTgt spid="19"/>
                                        </p:tgtEl>
                                      </p:cBhvr>
                                    </p:animEffect>
                                    <p:anim calcmode="lin" valueType="num">
                                      <p:cBhvr>
                                        <p:cTn id="22" dur="250" fill="hold"/>
                                        <p:tgtEl>
                                          <p:spTgt spid="19"/>
                                        </p:tgtEl>
                                        <p:attrNameLst>
                                          <p:attrName>ppt_x</p:attrName>
                                        </p:attrNameLst>
                                      </p:cBhvr>
                                      <p:tavLst>
                                        <p:tav tm="0">
                                          <p:val>
                                            <p:strVal val="#ppt_x"/>
                                          </p:val>
                                        </p:tav>
                                        <p:tav tm="100000">
                                          <p:val>
                                            <p:strVal val="#ppt_x"/>
                                          </p:val>
                                        </p:tav>
                                      </p:tavLst>
                                    </p:anim>
                                    <p:anim calcmode="lin" valueType="num">
                                      <p:cBhvr>
                                        <p:cTn id="23"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687859" y="696193"/>
            <a:ext cx="17983200" cy="8676221"/>
          </a:xfrm>
          <a:prstGeom prst="rect">
            <a:avLst/>
          </a:prstGeom>
        </p:spPr>
        <p:txBody>
          <a:bodyPr wrap="square" lIns="0" tIns="0" rIns="0" bIns="0" rtlCol="0" anchor="t">
            <a:spAutoFit/>
          </a:bodyPr>
          <a:lstStyle/>
          <a:p>
            <a:pPr>
              <a:lnSpc>
                <a:spcPts val="3960"/>
              </a:lnSpc>
              <a:spcBef>
                <a:spcPct val="0"/>
              </a:spcBef>
            </a:pPr>
            <a:r>
              <a:rPr lang="vi-VN" sz="2800" spc="330" dirty="0">
                <a:solidFill>
                  <a:srgbClr val="04345C"/>
                </a:solidFill>
                <a:latin typeface="Times New Roman"/>
              </a:rPr>
              <a:t>Các thuât ngữ Scrum: </a:t>
            </a:r>
          </a:p>
          <a:p>
            <a:pPr>
              <a:lnSpc>
                <a:spcPts val="3960"/>
              </a:lnSpc>
              <a:spcBef>
                <a:spcPct val="0"/>
              </a:spcBef>
            </a:pPr>
            <a:r>
              <a:rPr lang="vi-VN" sz="2800" spc="330" dirty="0">
                <a:solidFill>
                  <a:srgbClr val="04345C"/>
                </a:solidFill>
                <a:latin typeface="Times New Roman"/>
              </a:rPr>
              <a:t>▪ Daily Scrum: cuộc họp nhóm hàng ngày để xem xé tiến độ và công việc cần hoàn thành </a:t>
            </a:r>
          </a:p>
          <a:p>
            <a:pPr>
              <a:lnSpc>
                <a:spcPts val="3960"/>
              </a:lnSpc>
              <a:spcBef>
                <a:spcPct val="0"/>
              </a:spcBef>
            </a:pPr>
            <a:r>
              <a:rPr lang="vi-VN" sz="2800" spc="330" dirty="0">
                <a:solidFill>
                  <a:srgbClr val="04345C"/>
                </a:solidFill>
                <a:latin typeface="Times New Roman"/>
              </a:rPr>
              <a:t>vào ngày hôm đó. </a:t>
            </a:r>
          </a:p>
          <a:p>
            <a:pPr>
              <a:lnSpc>
                <a:spcPts val="3960"/>
              </a:lnSpc>
              <a:spcBef>
                <a:spcPct val="0"/>
              </a:spcBef>
            </a:pPr>
            <a:r>
              <a:rPr lang="vi-VN" sz="2800" spc="330" dirty="0">
                <a:solidFill>
                  <a:srgbClr val="04345C"/>
                </a:solidFill>
                <a:latin typeface="Times New Roman"/>
              </a:rPr>
              <a:t>▪ Sprint: là khoảng thời gian ngắn từ hai đến bốn tuần khi phát triển phần gia tăng của </a:t>
            </a:r>
          </a:p>
          <a:p>
            <a:pPr>
              <a:lnSpc>
                <a:spcPts val="3960"/>
              </a:lnSpc>
              <a:spcBef>
                <a:spcPct val="0"/>
              </a:spcBef>
            </a:pPr>
            <a:r>
              <a:rPr lang="vi-VN" sz="2800" spc="330" dirty="0">
                <a:solidFill>
                  <a:srgbClr val="04345C"/>
                </a:solidFill>
                <a:latin typeface="Times New Roman"/>
              </a:rPr>
              <a:t>sản phẩm. </a:t>
            </a:r>
          </a:p>
          <a:p>
            <a:pPr>
              <a:lnSpc>
                <a:spcPts val="3960"/>
              </a:lnSpc>
              <a:spcBef>
                <a:spcPct val="0"/>
              </a:spcBef>
            </a:pPr>
            <a:r>
              <a:rPr lang="vi-VN" sz="2800" spc="330" dirty="0">
                <a:solidFill>
                  <a:srgbClr val="04345C"/>
                </a:solidFill>
                <a:latin typeface="Times New Roman"/>
              </a:rPr>
              <a:t>▪ Scrum Master: một huấn luyện viên nhóm hướng dẫn nhóm sử dụng hiệu quả Scrum. </a:t>
            </a:r>
          </a:p>
          <a:p>
            <a:pPr>
              <a:lnSpc>
                <a:spcPts val="3960"/>
              </a:lnSpc>
              <a:spcBef>
                <a:spcPct val="0"/>
              </a:spcBef>
            </a:pPr>
            <a:r>
              <a:rPr lang="vi-VN" sz="2800" spc="330" dirty="0">
                <a:solidFill>
                  <a:srgbClr val="04345C"/>
                </a:solidFill>
                <a:latin typeface="Times New Roman"/>
              </a:rPr>
              <a:t>▪ Product: sản phẩm đang được phát triển bởi nhóm. </a:t>
            </a:r>
          </a:p>
          <a:p>
            <a:pPr>
              <a:lnSpc>
                <a:spcPts val="3960"/>
              </a:lnSpc>
              <a:spcBef>
                <a:spcPct val="0"/>
              </a:spcBef>
            </a:pPr>
            <a:r>
              <a:rPr lang="vi-VN" sz="2800" spc="330" dirty="0">
                <a:solidFill>
                  <a:srgbClr val="04345C"/>
                </a:solidFill>
                <a:latin typeface="Times New Roman"/>
              </a:rPr>
              <a:t>▪ Product Owner: một thành viên của nhóm chịu trách nhiệm xác định tính năng và thuộc </a:t>
            </a:r>
          </a:p>
          <a:p>
            <a:pPr>
              <a:lnSpc>
                <a:spcPts val="3960"/>
              </a:lnSpc>
              <a:spcBef>
                <a:spcPct val="0"/>
              </a:spcBef>
            </a:pPr>
            <a:r>
              <a:rPr lang="vi-VN" sz="2800" spc="330" dirty="0">
                <a:solidFill>
                  <a:srgbClr val="04345C"/>
                </a:solidFill>
                <a:latin typeface="Times New Roman"/>
              </a:rPr>
              <a:t>tính sản phẩm. </a:t>
            </a:r>
          </a:p>
          <a:p>
            <a:pPr>
              <a:lnSpc>
                <a:spcPts val="3960"/>
              </a:lnSpc>
              <a:spcBef>
                <a:spcPct val="0"/>
              </a:spcBef>
            </a:pPr>
            <a:r>
              <a:rPr lang="vi-VN" sz="2800" spc="330" dirty="0">
                <a:solidFill>
                  <a:srgbClr val="04345C"/>
                </a:solidFill>
                <a:latin typeface="Times New Roman"/>
              </a:rPr>
              <a:t>5 </a:t>
            </a:r>
          </a:p>
          <a:p>
            <a:pPr>
              <a:lnSpc>
                <a:spcPts val="3960"/>
              </a:lnSpc>
              <a:spcBef>
                <a:spcPct val="0"/>
              </a:spcBef>
            </a:pPr>
            <a:r>
              <a:rPr lang="vi-VN" sz="2800" spc="330" dirty="0">
                <a:solidFill>
                  <a:srgbClr val="04345C"/>
                </a:solidFill>
                <a:latin typeface="Times New Roman"/>
              </a:rPr>
              <a:t>▪ Product Backlog: danh sách việc cần làm bao gồm các lỗi, tính năng và cải tiến sản </a:t>
            </a:r>
          </a:p>
          <a:p>
            <a:pPr>
              <a:lnSpc>
                <a:spcPts val="3960"/>
              </a:lnSpc>
              <a:spcBef>
                <a:spcPct val="0"/>
              </a:spcBef>
            </a:pPr>
            <a:r>
              <a:rPr lang="vi-VN" sz="2800" spc="330" dirty="0">
                <a:solidFill>
                  <a:srgbClr val="04345C"/>
                </a:solidFill>
                <a:latin typeface="Times New Roman"/>
              </a:rPr>
              <a:t>phẩm mà nhóm Scrum chưa hoàn thành. </a:t>
            </a:r>
          </a:p>
          <a:p>
            <a:pPr>
              <a:lnSpc>
                <a:spcPts val="3960"/>
              </a:lnSpc>
              <a:spcBef>
                <a:spcPct val="0"/>
              </a:spcBef>
            </a:pPr>
            <a:r>
              <a:rPr lang="vi-VN" sz="2800" spc="330" dirty="0">
                <a:solidFill>
                  <a:srgbClr val="04345C"/>
                </a:solidFill>
                <a:latin typeface="Times New Roman"/>
              </a:rPr>
              <a:t>▪ Development Team: một nhóm nhỏ tự tổ chức chịu trách nhiệm phát triển sản phẩm. </a:t>
            </a:r>
          </a:p>
          <a:p>
            <a:pPr>
              <a:lnSpc>
                <a:spcPts val="3960"/>
              </a:lnSpc>
              <a:spcBef>
                <a:spcPct val="0"/>
              </a:spcBef>
            </a:pPr>
            <a:r>
              <a:rPr lang="vi-VN" sz="2800" spc="330" dirty="0">
                <a:solidFill>
                  <a:srgbClr val="04345C"/>
                </a:solidFill>
                <a:latin typeface="Times New Roman"/>
              </a:rPr>
              <a:t>▪ Potentially shippable product increment: đầu ra của một lần chạy nước rút có chất </a:t>
            </a:r>
          </a:p>
          <a:p>
            <a:pPr>
              <a:lnSpc>
                <a:spcPts val="3960"/>
              </a:lnSpc>
              <a:spcBef>
                <a:spcPct val="0"/>
              </a:spcBef>
            </a:pPr>
            <a:r>
              <a:rPr lang="vi-VN" sz="2800" spc="330" dirty="0">
                <a:solidFill>
                  <a:srgbClr val="04345C"/>
                </a:solidFill>
                <a:latin typeface="Times New Roman"/>
              </a:rPr>
              <a:t>lượng đủ cao để triển khai cho khách hàng sử dụng. </a:t>
            </a:r>
          </a:p>
          <a:p>
            <a:pPr>
              <a:lnSpc>
                <a:spcPts val="3960"/>
              </a:lnSpc>
              <a:spcBef>
                <a:spcPct val="0"/>
              </a:spcBef>
            </a:pPr>
            <a:r>
              <a:rPr lang="vi-VN" sz="2800" spc="330" dirty="0">
                <a:solidFill>
                  <a:srgbClr val="04345C"/>
                </a:solidFill>
                <a:latin typeface="Times New Roman"/>
              </a:rPr>
              <a:t>▪ Velocity: ước tính khối lượng công việc mà một nhóm có thể thực hiện trong một lần </a:t>
            </a:r>
          </a:p>
          <a:p>
            <a:pPr>
              <a:lnSpc>
                <a:spcPts val="3960"/>
              </a:lnSpc>
              <a:spcBef>
                <a:spcPct val="0"/>
              </a:spcBef>
            </a:pPr>
            <a:r>
              <a:rPr lang="vi-VN" sz="2800" spc="330" dirty="0">
                <a:solidFill>
                  <a:srgbClr val="04345C"/>
                </a:solidFill>
                <a:latin typeface="Times New Roman"/>
              </a:rPr>
              <a:t>chạy nước rút. </a:t>
            </a:r>
            <a:endParaRPr lang="en-US" sz="2800" spc="330" dirty="0">
              <a:solidFill>
                <a:srgbClr val="04345C"/>
              </a:solidFill>
              <a:latin typeface="Times New Roman"/>
            </a:endParaRPr>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anim calcmode="lin" valueType="num">
                                      <p:cBhvr>
                                        <p:cTn id="8" dur="250" fill="hold"/>
                                        <p:tgtEl>
                                          <p:spTgt spid="14"/>
                                        </p:tgtEl>
                                        <p:attrNameLst>
                                          <p:attrName>ppt_x</p:attrName>
                                        </p:attrNameLst>
                                      </p:cBhvr>
                                      <p:tavLst>
                                        <p:tav tm="0">
                                          <p:val>
                                            <p:strVal val="#ppt_x"/>
                                          </p:val>
                                        </p:tav>
                                        <p:tav tm="100000">
                                          <p:val>
                                            <p:strVal val="#ppt_x"/>
                                          </p:val>
                                        </p:tav>
                                      </p:tavLst>
                                    </p:anim>
                                    <p:anim calcmode="lin" valueType="num">
                                      <p:cBhvr>
                                        <p:cTn id="9"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3782951">
            <a:off x="-510993" y="1739891"/>
            <a:ext cx="1936387" cy="2006618"/>
          </a:xfrm>
          <a:custGeom>
            <a:avLst/>
            <a:gdLst/>
            <a:ahLst/>
            <a:cxnLst/>
            <a:rect l="l" t="t" r="r" b="b"/>
            <a:pathLst>
              <a:path w="1936387" h="2006618">
                <a:moveTo>
                  <a:pt x="0" y="0"/>
                </a:moveTo>
                <a:lnTo>
                  <a:pt x="1936386" y="0"/>
                </a:lnTo>
                <a:lnTo>
                  <a:pt x="1936386"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741202" y="996181"/>
            <a:ext cx="3581400" cy="551433"/>
          </a:xfrm>
          <a:prstGeom prst="rect">
            <a:avLst/>
          </a:prstGeom>
        </p:spPr>
        <p:txBody>
          <a:bodyPr wrap="square" lIns="0" tIns="0" rIns="0" bIns="0" rtlCol="0" anchor="t">
            <a:spAutoFit/>
          </a:bodyPr>
          <a:lstStyle/>
          <a:p>
            <a:pPr algn="ctr">
              <a:lnSpc>
                <a:spcPts val="4320"/>
              </a:lnSpc>
              <a:spcBef>
                <a:spcPct val="0"/>
              </a:spcBef>
            </a:pPr>
            <a:r>
              <a:rPr lang="en-US" sz="3600" spc="359" dirty="0">
                <a:solidFill>
                  <a:srgbClr val="FFFFFF"/>
                </a:solidFill>
                <a:latin typeface="Times New Roman"/>
              </a:rPr>
              <a:t>Microservices </a:t>
            </a:r>
          </a:p>
        </p:txBody>
      </p:sp>
      <p:sp>
        <p:nvSpPr>
          <p:cNvPr id="12" name="TextBox 13">
            <a:extLst>
              <a:ext uri="{FF2B5EF4-FFF2-40B4-BE49-F238E27FC236}">
                <a16:creationId xmlns:a16="http://schemas.microsoft.com/office/drawing/2014/main" id="{2D0C93B7-7D8F-8263-9FBF-5A26DC5F033E}"/>
              </a:ext>
            </a:extLst>
          </p:cNvPr>
          <p:cNvSpPr txBox="1"/>
          <p:nvPr/>
        </p:nvSpPr>
        <p:spPr>
          <a:xfrm>
            <a:off x="1447993" y="2221229"/>
            <a:ext cx="15811307" cy="5460597"/>
          </a:xfrm>
          <a:prstGeom prst="rect">
            <a:avLst/>
          </a:prstGeom>
        </p:spPr>
        <p:txBody>
          <a:bodyPr wrap="square" lIns="0" tIns="0" rIns="0" bIns="0" rtlCol="0" anchor="t">
            <a:spAutoFit/>
          </a:bodyPr>
          <a:lstStyle/>
          <a:p>
            <a:pPr>
              <a:lnSpc>
                <a:spcPts val="4320"/>
              </a:lnSpc>
              <a:spcBef>
                <a:spcPct val="0"/>
              </a:spcBef>
            </a:pPr>
            <a:r>
              <a:rPr lang="vi-VN" sz="2800" spc="359" dirty="0">
                <a:solidFill>
                  <a:srgbClr val="FFFFFF"/>
                </a:solidFill>
                <a:latin typeface="Times New Roman"/>
              </a:rPr>
              <a:t>Microservices là một kiến trúc phần mềm hướng đến việc chia nhỏ một ứng dụng thành </a:t>
            </a:r>
          </a:p>
          <a:p>
            <a:pPr>
              <a:lnSpc>
                <a:spcPts val="4320"/>
              </a:lnSpc>
              <a:spcBef>
                <a:spcPct val="0"/>
              </a:spcBef>
            </a:pPr>
            <a:r>
              <a:rPr lang="vi-VN" sz="2800" spc="359" dirty="0">
                <a:solidFill>
                  <a:srgbClr val="FFFFFF"/>
                </a:solidFill>
                <a:latin typeface="Times New Roman"/>
              </a:rPr>
              <a:t>các dịch vụ nhỏ, độc lập và có thể triển khai riêng biệt. Mỗi microservices đảm nhận một </a:t>
            </a:r>
          </a:p>
          <a:p>
            <a:pPr>
              <a:lnSpc>
                <a:spcPts val="4320"/>
              </a:lnSpc>
              <a:spcBef>
                <a:spcPct val="0"/>
              </a:spcBef>
            </a:pPr>
            <a:r>
              <a:rPr lang="vi-VN" sz="2800" spc="359" dirty="0">
                <a:solidFill>
                  <a:srgbClr val="FFFFFF"/>
                </a:solidFill>
                <a:latin typeface="Times New Roman"/>
              </a:rPr>
              <a:t>nhiệm vụ cụ thể và được thiết kế để dễ dàng thay đổi, mở rộng và bảo trì. </a:t>
            </a:r>
          </a:p>
          <a:p>
            <a:pPr>
              <a:lnSpc>
                <a:spcPts val="4320"/>
              </a:lnSpc>
              <a:spcBef>
                <a:spcPct val="0"/>
              </a:spcBef>
            </a:pPr>
            <a:r>
              <a:rPr lang="vi-VN" sz="2800" spc="359" dirty="0">
                <a:solidFill>
                  <a:srgbClr val="FFFFFF"/>
                </a:solidFill>
                <a:latin typeface="Times New Roman"/>
              </a:rPr>
              <a:t>Các microservices được viết bằng các ngôn ngữ khác nhau và công nghệ khác nhau, thậm </a:t>
            </a:r>
          </a:p>
          <a:p>
            <a:pPr>
              <a:lnSpc>
                <a:spcPts val="4320"/>
              </a:lnSpc>
              <a:spcBef>
                <a:spcPct val="0"/>
              </a:spcBef>
            </a:pPr>
            <a:r>
              <a:rPr lang="vi-VN" sz="2800" spc="359" dirty="0">
                <a:solidFill>
                  <a:srgbClr val="FFFFFF"/>
                </a:solidFill>
                <a:latin typeface="Times New Roman"/>
              </a:rPr>
              <a:t>chí là có cơ sở dữ liệu riêng để lưu trữ cho nhiệm vụ riêng của nó, chúng giao tiếp với nhau </a:t>
            </a:r>
          </a:p>
          <a:p>
            <a:pPr>
              <a:lnSpc>
                <a:spcPts val="4320"/>
              </a:lnSpc>
              <a:spcBef>
                <a:spcPct val="0"/>
              </a:spcBef>
            </a:pPr>
            <a:r>
              <a:rPr lang="vi-VN" sz="2800" spc="359" dirty="0">
                <a:solidFill>
                  <a:srgbClr val="FFFFFF"/>
                </a:solidFill>
                <a:latin typeface="Times New Roman"/>
              </a:rPr>
              <a:t>thông qua các giao thức chuẩn như HTTP hay gRPC. </a:t>
            </a:r>
            <a:endParaRPr lang="en-US" sz="2800" spc="359" dirty="0">
              <a:solidFill>
                <a:srgbClr val="FFFFFF"/>
              </a:solidFill>
              <a:latin typeface="Times New Roman"/>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50"/>
                                        <p:tgtEl>
                                          <p:spTgt spid="13">
                                            <p:txEl>
                                              <p:pRg st="0" end="0"/>
                                            </p:txEl>
                                          </p:spTgt>
                                        </p:tgtEl>
                                      </p:cBhvr>
                                    </p:animEffect>
                                    <p:anim calcmode="lin" valueType="num">
                                      <p:cBhvr>
                                        <p:cTn id="8" dur="2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250"/>
                                        <p:tgtEl>
                                          <p:spTgt spid="12">
                                            <p:txEl>
                                              <p:pRg st="0" end="0"/>
                                            </p:txEl>
                                          </p:spTgt>
                                        </p:tgtEl>
                                      </p:cBhvr>
                                    </p:animEffect>
                                    <p:anim calcmode="lin" valueType="num">
                                      <p:cBhvr>
                                        <p:cTn id="15" dur="2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250"/>
                                        <p:tgtEl>
                                          <p:spTgt spid="12">
                                            <p:txEl>
                                              <p:pRg st="1" end="1"/>
                                            </p:txEl>
                                          </p:spTgt>
                                        </p:tgtEl>
                                      </p:cBhvr>
                                    </p:animEffect>
                                    <p:anim calcmode="lin" valueType="num">
                                      <p:cBhvr>
                                        <p:cTn id="22" dur="25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250"/>
                                        <p:tgtEl>
                                          <p:spTgt spid="12">
                                            <p:txEl>
                                              <p:pRg st="2" end="2"/>
                                            </p:txEl>
                                          </p:spTgt>
                                        </p:tgtEl>
                                      </p:cBhvr>
                                    </p:animEffect>
                                    <p:anim calcmode="lin" valueType="num">
                                      <p:cBhvr>
                                        <p:cTn id="29" dur="25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Effect transition="in" filter="fade">
                                      <p:cBhvr>
                                        <p:cTn id="35" dur="250"/>
                                        <p:tgtEl>
                                          <p:spTgt spid="12">
                                            <p:txEl>
                                              <p:pRg st="3" end="3"/>
                                            </p:txEl>
                                          </p:spTgt>
                                        </p:tgtEl>
                                      </p:cBhvr>
                                    </p:animEffect>
                                    <p:anim calcmode="lin" valueType="num">
                                      <p:cBhvr>
                                        <p:cTn id="36" dur="25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4" end="4"/>
                                            </p:txEl>
                                          </p:spTgt>
                                        </p:tgtEl>
                                        <p:attrNameLst>
                                          <p:attrName>style.visibility</p:attrName>
                                        </p:attrNameLst>
                                      </p:cBhvr>
                                      <p:to>
                                        <p:strVal val="visible"/>
                                      </p:to>
                                    </p:set>
                                    <p:animEffect transition="in" filter="fade">
                                      <p:cBhvr>
                                        <p:cTn id="42" dur="250"/>
                                        <p:tgtEl>
                                          <p:spTgt spid="12">
                                            <p:txEl>
                                              <p:pRg st="4" end="4"/>
                                            </p:txEl>
                                          </p:spTgt>
                                        </p:tgtEl>
                                      </p:cBhvr>
                                    </p:animEffect>
                                    <p:anim calcmode="lin" valueType="num">
                                      <p:cBhvr>
                                        <p:cTn id="43" dur="25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44" dur="25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animEffect transition="in" filter="fade">
                                      <p:cBhvr>
                                        <p:cTn id="49" dur="250"/>
                                        <p:tgtEl>
                                          <p:spTgt spid="12">
                                            <p:txEl>
                                              <p:pRg st="5" end="5"/>
                                            </p:txEl>
                                          </p:spTgt>
                                        </p:tgtEl>
                                      </p:cBhvr>
                                    </p:animEffect>
                                    <p:anim calcmode="lin" valueType="num">
                                      <p:cBhvr>
                                        <p:cTn id="50" dur="25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51" dur="25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2114</Words>
  <Application>Microsoft Office PowerPoint</Application>
  <PresentationFormat>Custom</PresentationFormat>
  <Paragraphs>180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Josefin Sans Semi-Bold</vt:lpstr>
      <vt:lpstr>Times New Roman</vt:lpstr>
      <vt:lpstr>Calibri</vt:lpstr>
      <vt:lpstr>Josefin Sans</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quản trị </dc:title>
  <cp:lastModifiedBy>Truong Anh Tuan</cp:lastModifiedBy>
  <cp:revision>8</cp:revision>
  <dcterms:created xsi:type="dcterms:W3CDTF">2006-08-16T00:00:00Z</dcterms:created>
  <dcterms:modified xsi:type="dcterms:W3CDTF">2024-06-11T15:06:49Z</dcterms:modified>
  <dc:identifier>DAGGn_xZUuk</dc:identifier>
</cp:coreProperties>
</file>