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Lora Italics" charset="1" panose="00000500000000000000"/>
      <p:regular r:id="rId19"/>
    </p:embeddedFont>
    <p:embeddedFont>
      <p:font typeface="Lora Bold" charset="1" panose="00000800000000000000"/>
      <p:regular r:id="rId20"/>
    </p:embeddedFont>
    <p:embeddedFont>
      <p:font typeface="Inter Bold" charset="1" panose="020B0802030000000004"/>
      <p:regular r:id="rId21"/>
    </p:embeddedFont>
    <p:embeddedFont>
      <p:font typeface="Open Sans Bold" charset="1" panose="00000000000000000000"/>
      <p:regular r:id="rId22"/>
    </p:embeddedFont>
    <p:embeddedFont>
      <p:font typeface="Lora" charset="1" panose="00000500000000000000"/>
      <p:regular r:id="rId23"/>
    </p:embeddedFont>
    <p:embeddedFont>
      <p:font typeface="Lora Bold Italics"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68564" y="6488541"/>
            <a:ext cx="7519766" cy="1735090"/>
            <a:chOff x="0" y="0"/>
            <a:chExt cx="1980514" cy="456978"/>
          </a:xfrm>
        </p:grpSpPr>
        <p:sp>
          <p:nvSpPr>
            <p:cNvPr name="Freeform 3" id="3"/>
            <p:cNvSpPr/>
            <p:nvPr/>
          </p:nvSpPr>
          <p:spPr>
            <a:xfrm flipH="false" flipV="false" rot="0">
              <a:off x="0" y="0"/>
              <a:ext cx="1980514" cy="456978"/>
            </a:xfrm>
            <a:custGeom>
              <a:avLst/>
              <a:gdLst/>
              <a:ahLst/>
              <a:cxnLst/>
              <a:rect r="r" b="b" t="t" l="l"/>
              <a:pathLst>
                <a:path h="456978" w="1980514">
                  <a:moveTo>
                    <a:pt x="12355" y="0"/>
                  </a:moveTo>
                  <a:lnTo>
                    <a:pt x="1968160" y="0"/>
                  </a:lnTo>
                  <a:cubicBezTo>
                    <a:pt x="1974983" y="0"/>
                    <a:pt x="1980514" y="5531"/>
                    <a:pt x="1980514" y="12355"/>
                  </a:cubicBezTo>
                  <a:lnTo>
                    <a:pt x="1980514" y="444624"/>
                  </a:lnTo>
                  <a:cubicBezTo>
                    <a:pt x="1980514" y="447901"/>
                    <a:pt x="1979213" y="451043"/>
                    <a:pt x="1976896" y="453360"/>
                  </a:cubicBezTo>
                  <a:cubicBezTo>
                    <a:pt x="1974579" y="455677"/>
                    <a:pt x="1971436" y="456978"/>
                    <a:pt x="1968160" y="456978"/>
                  </a:cubicBezTo>
                  <a:lnTo>
                    <a:pt x="12355" y="456978"/>
                  </a:lnTo>
                  <a:cubicBezTo>
                    <a:pt x="9078" y="456978"/>
                    <a:pt x="5935" y="455677"/>
                    <a:pt x="3619" y="453360"/>
                  </a:cubicBezTo>
                  <a:cubicBezTo>
                    <a:pt x="1302" y="451043"/>
                    <a:pt x="0" y="447901"/>
                    <a:pt x="0" y="444624"/>
                  </a:cubicBezTo>
                  <a:lnTo>
                    <a:pt x="0" y="12355"/>
                  </a:lnTo>
                  <a:cubicBezTo>
                    <a:pt x="0" y="9078"/>
                    <a:pt x="1302" y="5935"/>
                    <a:pt x="3619" y="3619"/>
                  </a:cubicBezTo>
                  <a:cubicBezTo>
                    <a:pt x="5935" y="1302"/>
                    <a:pt x="9078" y="0"/>
                    <a:pt x="12355" y="0"/>
                  </a:cubicBezTo>
                  <a:close/>
                </a:path>
              </a:pathLst>
            </a:custGeom>
            <a:solidFill>
              <a:srgbClr val="DDEFF2"/>
            </a:solidFill>
            <a:ln cap="sq">
              <a:noFill/>
              <a:prstDash val="solid"/>
              <a:miter/>
            </a:ln>
          </p:spPr>
        </p:sp>
        <p:sp>
          <p:nvSpPr>
            <p:cNvPr name="TextBox 4" id="4"/>
            <p:cNvSpPr txBox="true"/>
            <p:nvPr/>
          </p:nvSpPr>
          <p:spPr>
            <a:xfrm>
              <a:off x="0" y="-85725"/>
              <a:ext cx="1980514" cy="542703"/>
            </a:xfrm>
            <a:prstGeom prst="rect">
              <a:avLst/>
            </a:prstGeom>
          </p:spPr>
          <p:txBody>
            <a:bodyPr anchor="ctr" rtlCol="false" tIns="50800" lIns="50800" bIns="50800" rIns="50800"/>
            <a:lstStyle/>
            <a:p>
              <a:pPr algn="just">
                <a:lnSpc>
                  <a:spcPts val="4159"/>
                </a:lnSpc>
              </a:pPr>
              <a:r>
                <a:rPr lang="en-US" sz="2718" i="true" spc="168">
                  <a:solidFill>
                    <a:srgbClr val="152225"/>
                  </a:solidFill>
                  <a:latin typeface="Lora Italics"/>
                  <a:ea typeface="Lora Italics"/>
                  <a:cs typeface="Lora Italics"/>
                  <a:sym typeface="Lora Italics"/>
                </a:rPr>
                <a:t>GVHD: Dương Ngọc Vân Khanh</a:t>
              </a:r>
            </a:p>
            <a:p>
              <a:pPr algn="just">
                <a:lnSpc>
                  <a:spcPts val="4159"/>
                </a:lnSpc>
              </a:pPr>
              <a:r>
                <a:rPr lang="en-US" sz="2718" i="true" spc="168">
                  <a:solidFill>
                    <a:srgbClr val="152225"/>
                  </a:solidFill>
                  <a:latin typeface="Lora Italics"/>
                  <a:ea typeface="Lora Italics"/>
                  <a:cs typeface="Lora Italics"/>
                  <a:sym typeface="Lora Italics"/>
                </a:rPr>
                <a:t>SVTH: Trần Văn Trường Huy - 110121028</a:t>
              </a:r>
            </a:p>
            <a:p>
              <a:pPr algn="just" marL="0" indent="0" lvl="0">
                <a:lnSpc>
                  <a:spcPts val="4159"/>
                </a:lnSpc>
                <a:spcBef>
                  <a:spcPct val="0"/>
                </a:spcBef>
              </a:pPr>
              <a:r>
                <a:rPr lang="en-US" sz="2718" i="true" spc="168">
                  <a:solidFill>
                    <a:srgbClr val="152225"/>
                  </a:solidFill>
                  <a:latin typeface="Lora Italics"/>
                  <a:ea typeface="Lora Italics"/>
                  <a:cs typeface="Lora Italics"/>
                  <a:sym typeface="Lora Italics"/>
                </a:rPr>
                <a:t>Lớp: DA21TTB</a:t>
              </a:r>
            </a:p>
          </p:txBody>
        </p:sp>
      </p:grpSp>
      <p:sp>
        <p:nvSpPr>
          <p:cNvPr name="Freeform 5" id="5"/>
          <p:cNvSpPr/>
          <p:nvPr/>
        </p:nvSpPr>
        <p:spPr>
          <a:xfrm flipH="false" flipV="false" rot="0">
            <a:off x="-1978932" y="7754892"/>
            <a:ext cx="6015263" cy="5730905"/>
          </a:xfrm>
          <a:custGeom>
            <a:avLst/>
            <a:gdLst/>
            <a:ahLst/>
            <a:cxnLst/>
            <a:rect r="r" b="b" t="t" l="l"/>
            <a:pathLst>
              <a:path h="5730905" w="6015263">
                <a:moveTo>
                  <a:pt x="0" y="0"/>
                </a:moveTo>
                <a:lnTo>
                  <a:pt x="6015264" y="0"/>
                </a:lnTo>
                <a:lnTo>
                  <a:pt x="6015264" y="5730906"/>
                </a:lnTo>
                <a:lnTo>
                  <a:pt x="0" y="573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249714">
            <a:off x="13648030" y="-2287346"/>
            <a:ext cx="9889586" cy="7516085"/>
          </a:xfrm>
          <a:custGeom>
            <a:avLst/>
            <a:gdLst/>
            <a:ahLst/>
            <a:cxnLst/>
            <a:rect r="r" b="b" t="t" l="l"/>
            <a:pathLst>
              <a:path h="7516085" w="9889586">
                <a:moveTo>
                  <a:pt x="0" y="0"/>
                </a:moveTo>
                <a:lnTo>
                  <a:pt x="9889586" y="0"/>
                </a:lnTo>
                <a:lnTo>
                  <a:pt x="9889586" y="7516085"/>
                </a:lnTo>
                <a:lnTo>
                  <a:pt x="0" y="7516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7047792" y="5110620"/>
            <a:ext cx="6089699" cy="4955543"/>
          </a:xfrm>
          <a:custGeom>
            <a:avLst/>
            <a:gdLst/>
            <a:ahLst/>
            <a:cxnLst/>
            <a:rect r="r" b="b" t="t" l="l"/>
            <a:pathLst>
              <a:path h="4955543" w="6089699">
                <a:moveTo>
                  <a:pt x="0" y="0"/>
                </a:moveTo>
                <a:lnTo>
                  <a:pt x="6089699" y="0"/>
                </a:lnTo>
                <a:lnTo>
                  <a:pt x="6089699" y="4955544"/>
                </a:lnTo>
                <a:lnTo>
                  <a:pt x="0" y="49555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12894204" y="7868953"/>
            <a:ext cx="10069235" cy="3991079"/>
          </a:xfrm>
          <a:custGeom>
            <a:avLst/>
            <a:gdLst/>
            <a:ahLst/>
            <a:cxnLst/>
            <a:rect r="r" b="b" t="t" l="l"/>
            <a:pathLst>
              <a:path h="3991079" w="10069235">
                <a:moveTo>
                  <a:pt x="0" y="0"/>
                </a:moveTo>
                <a:lnTo>
                  <a:pt x="10069235" y="0"/>
                </a:lnTo>
                <a:lnTo>
                  <a:pt x="10069235" y="3991078"/>
                </a:lnTo>
                <a:lnTo>
                  <a:pt x="0" y="3991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1176674" y="4108831"/>
            <a:ext cx="4006800" cy="4114800"/>
          </a:xfrm>
          <a:custGeom>
            <a:avLst/>
            <a:gdLst/>
            <a:ahLst/>
            <a:cxnLst/>
            <a:rect r="r" b="b" t="t" l="l"/>
            <a:pathLst>
              <a:path h="4114800" w="4006800">
                <a:moveTo>
                  <a:pt x="0" y="0"/>
                </a:moveTo>
                <a:lnTo>
                  <a:pt x="4006800" y="0"/>
                </a:lnTo>
                <a:lnTo>
                  <a:pt x="4006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78972" y="2957717"/>
            <a:ext cx="1289031" cy="979664"/>
          </a:xfrm>
          <a:custGeom>
            <a:avLst/>
            <a:gdLst/>
            <a:ahLst/>
            <a:cxnLst/>
            <a:rect r="r" b="b" t="t" l="l"/>
            <a:pathLst>
              <a:path h="979664" w="1289031">
                <a:moveTo>
                  <a:pt x="0" y="0"/>
                </a:moveTo>
                <a:lnTo>
                  <a:pt x="1289032" y="0"/>
                </a:lnTo>
                <a:lnTo>
                  <a:pt x="1289032" y="979664"/>
                </a:lnTo>
                <a:lnTo>
                  <a:pt x="0" y="979664"/>
                </a:lnTo>
                <a:lnTo>
                  <a:pt x="0" y="0"/>
                </a:lnTo>
                <a:close/>
              </a:path>
            </a:pathLst>
          </a:custGeom>
          <a:blipFill>
            <a:blip r:embed="rId12"/>
            <a:stretch>
              <a:fillRect l="0" t="0" r="0" b="0"/>
            </a:stretch>
          </a:blipFill>
        </p:spPr>
      </p:sp>
      <p:sp>
        <p:nvSpPr>
          <p:cNvPr name="TextBox 11" id="11"/>
          <p:cNvSpPr txBox="true"/>
          <p:nvPr/>
        </p:nvSpPr>
        <p:spPr>
          <a:xfrm rot="0">
            <a:off x="5709537" y="3010428"/>
            <a:ext cx="9635843" cy="2875784"/>
          </a:xfrm>
          <a:prstGeom prst="rect">
            <a:avLst/>
          </a:prstGeom>
        </p:spPr>
        <p:txBody>
          <a:bodyPr anchor="t" rtlCol="false" tIns="0" lIns="0" bIns="0" rIns="0">
            <a:spAutoFit/>
          </a:bodyPr>
          <a:lstStyle/>
          <a:p>
            <a:pPr algn="l" marL="0" indent="0" lvl="0">
              <a:lnSpc>
                <a:spcPts val="11592"/>
              </a:lnSpc>
            </a:pPr>
            <a:r>
              <a:rPr lang="en-US" b="true" sz="8280" spc="356">
                <a:solidFill>
                  <a:srgbClr val="152225"/>
                </a:solidFill>
                <a:latin typeface="Lora Bold"/>
                <a:ea typeface="Lora Bold"/>
                <a:cs typeface="Lora Bold"/>
                <a:sym typeface="Lora Bold"/>
              </a:rPr>
              <a:t>Thiết kế Website quản lý sự kiện</a:t>
            </a:r>
          </a:p>
        </p:txBody>
      </p:sp>
      <p:sp>
        <p:nvSpPr>
          <p:cNvPr name="Freeform 12" id="12"/>
          <p:cNvSpPr/>
          <p:nvPr/>
        </p:nvSpPr>
        <p:spPr>
          <a:xfrm flipH="false" flipV="false" rot="0">
            <a:off x="283243" y="213261"/>
            <a:ext cx="1350242" cy="1323237"/>
          </a:xfrm>
          <a:custGeom>
            <a:avLst/>
            <a:gdLst/>
            <a:ahLst/>
            <a:cxnLst/>
            <a:rect r="r" b="b" t="t" l="l"/>
            <a:pathLst>
              <a:path h="1323237" w="1350242">
                <a:moveTo>
                  <a:pt x="0" y="0"/>
                </a:moveTo>
                <a:lnTo>
                  <a:pt x="1350242" y="0"/>
                </a:lnTo>
                <a:lnTo>
                  <a:pt x="1350242" y="1323237"/>
                </a:lnTo>
                <a:lnTo>
                  <a:pt x="0" y="1323237"/>
                </a:lnTo>
                <a:lnTo>
                  <a:pt x="0" y="0"/>
                </a:lnTo>
                <a:close/>
              </a:path>
            </a:pathLst>
          </a:custGeom>
          <a:blipFill>
            <a:blip r:embed="rId13"/>
            <a:stretch>
              <a:fillRect l="0" t="0" r="0" b="0"/>
            </a:stretch>
          </a:blipFill>
        </p:spPr>
      </p:sp>
      <p:sp>
        <p:nvSpPr>
          <p:cNvPr name="TextBox 13" id="13"/>
          <p:cNvSpPr txBox="true"/>
          <p:nvPr/>
        </p:nvSpPr>
        <p:spPr>
          <a:xfrm rot="0">
            <a:off x="283243" y="1674432"/>
            <a:ext cx="1350242" cy="253547"/>
          </a:xfrm>
          <a:prstGeom prst="rect">
            <a:avLst/>
          </a:prstGeom>
        </p:spPr>
        <p:txBody>
          <a:bodyPr anchor="t" rtlCol="false" tIns="0" lIns="0" bIns="0" rIns="0">
            <a:spAutoFit/>
          </a:bodyPr>
          <a:lstStyle/>
          <a:p>
            <a:pPr algn="ctr">
              <a:lnSpc>
                <a:spcPts val="2010"/>
              </a:lnSpc>
              <a:spcBef>
                <a:spcPct val="0"/>
              </a:spcBef>
            </a:pPr>
            <a:r>
              <a:rPr lang="en-US" b="true" sz="1435">
                <a:solidFill>
                  <a:srgbClr val="FF3131"/>
                </a:solidFill>
                <a:latin typeface="Inter Bold"/>
                <a:ea typeface="Inter Bold"/>
                <a:cs typeface="Inter Bold"/>
                <a:sym typeface="Inter Bold"/>
              </a:rPr>
              <a:t>ISO 9001:2015</a:t>
            </a:r>
          </a:p>
        </p:txBody>
      </p:sp>
      <p:sp>
        <p:nvSpPr>
          <p:cNvPr name="TextBox 14" id="14"/>
          <p:cNvSpPr txBox="true"/>
          <p:nvPr/>
        </p:nvSpPr>
        <p:spPr>
          <a:xfrm rot="0">
            <a:off x="1778972" y="475782"/>
            <a:ext cx="6809003" cy="798195"/>
          </a:xfrm>
          <a:prstGeom prst="rect">
            <a:avLst/>
          </a:prstGeom>
        </p:spPr>
        <p:txBody>
          <a:bodyPr anchor="t" rtlCol="false" tIns="0" lIns="0" bIns="0" rIns="0">
            <a:spAutoFit/>
          </a:bodyPr>
          <a:lstStyle/>
          <a:p>
            <a:pPr algn="l">
              <a:lnSpc>
                <a:spcPts val="3105"/>
              </a:lnSpc>
            </a:pPr>
            <a:r>
              <a:rPr lang="en-US" sz="2700" b="true">
                <a:solidFill>
                  <a:srgbClr val="000000"/>
                </a:solidFill>
                <a:latin typeface="Open Sans Bold"/>
                <a:ea typeface="Open Sans Bold"/>
                <a:cs typeface="Open Sans Bold"/>
                <a:sym typeface="Open Sans Bold"/>
              </a:rPr>
              <a:t>TRƯỜNG ĐẠI HỌC TRÀ VINH</a:t>
            </a:r>
          </a:p>
          <a:p>
            <a:pPr algn="l">
              <a:lnSpc>
                <a:spcPts val="3105"/>
              </a:lnSpc>
            </a:pPr>
            <a:r>
              <a:rPr lang="en-US" sz="2700" b="true">
                <a:solidFill>
                  <a:srgbClr val="000000"/>
                </a:solidFill>
                <a:latin typeface="Open Sans Bold"/>
                <a:ea typeface="Open Sans Bold"/>
                <a:cs typeface="Open Sans Bold"/>
                <a:sym typeface="Open Sans Bold"/>
              </a:rPr>
              <a:t>TRƯỜNG </a:t>
            </a:r>
            <a:r>
              <a:rPr lang="en-US" sz="2700" b="true">
                <a:solidFill>
                  <a:srgbClr val="000000"/>
                </a:solidFill>
                <a:latin typeface="Open Sans Bold"/>
                <a:ea typeface="Open Sans Bold"/>
                <a:cs typeface="Open Sans Bold"/>
                <a:sym typeface="Open Sans Bold"/>
              </a:rPr>
              <a:t>KỸ THUẬT VÀ CÔNG NGHỆ</a:t>
            </a:r>
          </a:p>
        </p:txBody>
      </p:sp>
      <p:sp>
        <p:nvSpPr>
          <p:cNvPr name="TextBox 15" id="15"/>
          <p:cNvSpPr txBox="true"/>
          <p:nvPr/>
        </p:nvSpPr>
        <p:spPr>
          <a:xfrm rot="0">
            <a:off x="3820843" y="2268742"/>
            <a:ext cx="6477770" cy="679450"/>
          </a:xfrm>
          <a:prstGeom prst="rect">
            <a:avLst/>
          </a:prstGeom>
        </p:spPr>
        <p:txBody>
          <a:bodyPr anchor="t" rtlCol="false" tIns="0" lIns="0" bIns="0" rIns="0">
            <a:spAutoFit/>
          </a:bodyPr>
          <a:lstStyle/>
          <a:p>
            <a:pPr algn="l" marL="0" indent="0" lvl="0">
              <a:lnSpc>
                <a:spcPts val="5599"/>
              </a:lnSpc>
            </a:pPr>
            <a:r>
              <a:rPr lang="en-US" b="true" sz="3999" spc="171">
                <a:solidFill>
                  <a:srgbClr val="152225"/>
                </a:solidFill>
                <a:latin typeface="Lora Bold"/>
                <a:ea typeface="Lora Bold"/>
                <a:cs typeface="Lora Bold"/>
                <a:sym typeface="Lora Bold"/>
              </a:rPr>
              <a:t>Báo cáo đồ án tốt nghiệp </a:t>
            </a:r>
          </a:p>
        </p:txBody>
      </p:sp>
      <p:grpSp>
        <p:nvGrpSpPr>
          <p:cNvPr name="Group 16" id="16"/>
          <p:cNvGrpSpPr/>
          <p:nvPr/>
        </p:nvGrpSpPr>
        <p:grpSpPr>
          <a:xfrm rot="0">
            <a:off x="14315174" y="9016382"/>
            <a:ext cx="4277649" cy="1270618"/>
            <a:chOff x="0" y="0"/>
            <a:chExt cx="1126624" cy="334648"/>
          </a:xfrm>
        </p:grpSpPr>
        <p:sp>
          <p:nvSpPr>
            <p:cNvPr name="Freeform 17" id="17"/>
            <p:cNvSpPr/>
            <p:nvPr/>
          </p:nvSpPr>
          <p:spPr>
            <a:xfrm flipH="false" flipV="false" rot="0">
              <a:off x="0" y="0"/>
              <a:ext cx="1126624" cy="334648"/>
            </a:xfrm>
            <a:custGeom>
              <a:avLst/>
              <a:gdLst/>
              <a:ahLst/>
              <a:cxnLst/>
              <a:rect r="r" b="b" t="t" l="l"/>
              <a:pathLst>
                <a:path h="334648" w="1126624">
                  <a:moveTo>
                    <a:pt x="21718" y="0"/>
                  </a:moveTo>
                  <a:lnTo>
                    <a:pt x="1104905" y="0"/>
                  </a:lnTo>
                  <a:cubicBezTo>
                    <a:pt x="1116900" y="0"/>
                    <a:pt x="1126624" y="9724"/>
                    <a:pt x="1126624" y="21718"/>
                  </a:cubicBezTo>
                  <a:lnTo>
                    <a:pt x="1126624" y="312930"/>
                  </a:lnTo>
                  <a:cubicBezTo>
                    <a:pt x="1126624" y="318690"/>
                    <a:pt x="1124335" y="324214"/>
                    <a:pt x="1120262" y="328287"/>
                  </a:cubicBezTo>
                  <a:cubicBezTo>
                    <a:pt x="1116190" y="332360"/>
                    <a:pt x="1110665" y="334648"/>
                    <a:pt x="1104905" y="334648"/>
                  </a:cubicBezTo>
                  <a:lnTo>
                    <a:pt x="21718" y="334648"/>
                  </a:lnTo>
                  <a:cubicBezTo>
                    <a:pt x="15958" y="334648"/>
                    <a:pt x="10434" y="332360"/>
                    <a:pt x="6361" y="328287"/>
                  </a:cubicBezTo>
                  <a:cubicBezTo>
                    <a:pt x="2288" y="324214"/>
                    <a:pt x="0" y="318690"/>
                    <a:pt x="0" y="312930"/>
                  </a:cubicBezTo>
                  <a:lnTo>
                    <a:pt x="0" y="21718"/>
                  </a:lnTo>
                  <a:cubicBezTo>
                    <a:pt x="0" y="15958"/>
                    <a:pt x="2288" y="10434"/>
                    <a:pt x="6361" y="6361"/>
                  </a:cubicBezTo>
                  <a:cubicBezTo>
                    <a:pt x="10434" y="2288"/>
                    <a:pt x="15958" y="0"/>
                    <a:pt x="21718" y="0"/>
                  </a:cubicBezTo>
                  <a:close/>
                </a:path>
              </a:pathLst>
            </a:custGeom>
            <a:solidFill>
              <a:srgbClr val="000000">
                <a:alpha val="0"/>
              </a:srgbClr>
            </a:solidFill>
            <a:ln cap="sq">
              <a:noFill/>
              <a:prstDash val="solid"/>
              <a:miter/>
            </a:ln>
          </p:spPr>
        </p:sp>
        <p:sp>
          <p:nvSpPr>
            <p:cNvPr name="TextBox 18" id="18"/>
            <p:cNvSpPr txBox="true"/>
            <p:nvPr/>
          </p:nvSpPr>
          <p:spPr>
            <a:xfrm>
              <a:off x="0" y="-85725"/>
              <a:ext cx="1126624" cy="420373"/>
            </a:xfrm>
            <a:prstGeom prst="rect">
              <a:avLst/>
            </a:prstGeom>
          </p:spPr>
          <p:txBody>
            <a:bodyPr anchor="ctr" rtlCol="false" tIns="50800" lIns="50800" bIns="50800" rIns="50800"/>
            <a:lstStyle/>
            <a:p>
              <a:pPr algn="just" marL="0" indent="0" lvl="0">
                <a:lnSpc>
                  <a:spcPts val="4159"/>
                </a:lnSpc>
                <a:spcBef>
                  <a:spcPct val="0"/>
                </a:spcBef>
              </a:pPr>
              <a:r>
                <a:rPr lang="en-US" sz="2718" i="true" spc="168">
                  <a:solidFill>
                    <a:srgbClr val="000000"/>
                  </a:solidFill>
                  <a:latin typeface="Lora Italics"/>
                  <a:ea typeface="Lora Italics"/>
                  <a:cs typeface="Lora Italics"/>
                  <a:sym typeface="Lora Italics"/>
                </a:rPr>
                <a:t>Vĩnh Long, năm 2025</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9523" y="1899420"/>
            <a:ext cx="17259300" cy="7792911"/>
          </a:xfrm>
          <a:custGeom>
            <a:avLst/>
            <a:gdLst/>
            <a:ahLst/>
            <a:cxnLst/>
            <a:rect r="r" b="b" t="t" l="l"/>
            <a:pathLst>
              <a:path h="7792911" w="17259300">
                <a:moveTo>
                  <a:pt x="0" y="0"/>
                </a:moveTo>
                <a:lnTo>
                  <a:pt x="17259300" y="0"/>
                </a:lnTo>
                <a:lnTo>
                  <a:pt x="17259300" y="7792912"/>
                </a:lnTo>
                <a:lnTo>
                  <a:pt x="0" y="7792912"/>
                </a:lnTo>
                <a:lnTo>
                  <a:pt x="0" y="0"/>
                </a:lnTo>
                <a:close/>
              </a:path>
            </a:pathLst>
          </a:custGeom>
          <a:blipFill>
            <a:blip r:embed="rId2"/>
            <a:stretch>
              <a:fillRect l="0" t="0" r="0" b="0"/>
            </a:stretch>
          </a:blipFill>
        </p:spPr>
      </p:sp>
      <p:sp>
        <p:nvSpPr>
          <p:cNvPr name="TextBox 3" id="3"/>
          <p:cNvSpPr txBox="true"/>
          <p:nvPr/>
        </p:nvSpPr>
        <p:spPr>
          <a:xfrm rot="0">
            <a:off x="449523" y="328726"/>
            <a:ext cx="11608187" cy="119992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Sơ đồ hoạt động mua vé</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56918" y="1528649"/>
            <a:ext cx="12174164" cy="8590988"/>
          </a:xfrm>
          <a:custGeom>
            <a:avLst/>
            <a:gdLst/>
            <a:ahLst/>
            <a:cxnLst/>
            <a:rect r="r" b="b" t="t" l="l"/>
            <a:pathLst>
              <a:path h="8590988" w="12174164">
                <a:moveTo>
                  <a:pt x="0" y="0"/>
                </a:moveTo>
                <a:lnTo>
                  <a:pt x="12174164" y="0"/>
                </a:lnTo>
                <a:lnTo>
                  <a:pt x="12174164" y="8590988"/>
                </a:lnTo>
                <a:lnTo>
                  <a:pt x="0" y="8590988"/>
                </a:lnTo>
                <a:lnTo>
                  <a:pt x="0" y="0"/>
                </a:lnTo>
                <a:close/>
              </a:path>
            </a:pathLst>
          </a:custGeom>
          <a:blipFill>
            <a:blip r:embed="rId2"/>
            <a:stretch>
              <a:fillRect l="0" t="0" r="0" b="0"/>
            </a:stretch>
          </a:blipFill>
        </p:spPr>
      </p:sp>
      <p:sp>
        <p:nvSpPr>
          <p:cNvPr name="TextBox 3" id="3"/>
          <p:cNvSpPr txBox="true"/>
          <p:nvPr/>
        </p:nvSpPr>
        <p:spPr>
          <a:xfrm rot="0">
            <a:off x="449523" y="328726"/>
            <a:ext cx="11608187" cy="119992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Sơ đồ tuần tự mua vé</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69220" y="0"/>
            <a:ext cx="9321282" cy="10287000"/>
          </a:xfrm>
          <a:custGeom>
            <a:avLst/>
            <a:gdLst/>
            <a:ahLst/>
            <a:cxnLst/>
            <a:rect r="r" b="b" t="t" l="l"/>
            <a:pathLst>
              <a:path h="10287000" w="9321282">
                <a:moveTo>
                  <a:pt x="0" y="0"/>
                </a:moveTo>
                <a:lnTo>
                  <a:pt x="9321282" y="0"/>
                </a:lnTo>
                <a:lnTo>
                  <a:pt x="9321282"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63946" y="3805351"/>
            <a:ext cx="5452234" cy="247627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Sơ đồ tuần tự mua vé</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36650" y="2681652"/>
            <a:ext cx="5470412" cy="4863694"/>
          </a:xfrm>
          <a:custGeom>
            <a:avLst/>
            <a:gdLst/>
            <a:ahLst/>
            <a:cxnLst/>
            <a:rect r="r" b="b" t="t" l="l"/>
            <a:pathLst>
              <a:path h="4863694" w="5470412">
                <a:moveTo>
                  <a:pt x="0" y="0"/>
                </a:moveTo>
                <a:lnTo>
                  <a:pt x="5470413" y="0"/>
                </a:lnTo>
                <a:lnTo>
                  <a:pt x="5470413" y="4863694"/>
                </a:lnTo>
                <a:lnTo>
                  <a:pt x="0" y="4863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22729" y="1200257"/>
            <a:ext cx="880641" cy="676993"/>
          </a:xfrm>
          <a:custGeom>
            <a:avLst/>
            <a:gdLst/>
            <a:ahLst/>
            <a:cxnLst/>
            <a:rect r="r" b="b" t="t" l="l"/>
            <a:pathLst>
              <a:path h="676993" w="880641">
                <a:moveTo>
                  <a:pt x="0" y="0"/>
                </a:moveTo>
                <a:lnTo>
                  <a:pt x="880642" y="0"/>
                </a:lnTo>
                <a:lnTo>
                  <a:pt x="880642" y="676993"/>
                </a:lnTo>
                <a:lnTo>
                  <a:pt x="0" y="6769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672668" y="2008794"/>
            <a:ext cx="1380763" cy="672858"/>
          </a:xfrm>
          <a:prstGeom prst="rect">
            <a:avLst/>
          </a:prstGeom>
        </p:spPr>
        <p:txBody>
          <a:bodyPr anchor="t" rtlCol="false" tIns="0" lIns="0" bIns="0" rIns="0">
            <a:spAutoFit/>
          </a:bodyPr>
          <a:lstStyle/>
          <a:p>
            <a:pPr algn="ctr" marL="0" indent="0" lvl="0">
              <a:lnSpc>
                <a:spcPts val="2770"/>
              </a:lnSpc>
            </a:pPr>
            <a:r>
              <a:rPr lang="en-US" b="true" sz="2099" spc="90">
                <a:solidFill>
                  <a:srgbClr val="3EA6BD"/>
                </a:solidFill>
                <a:latin typeface="Lora Bold"/>
                <a:ea typeface="Lora Bold"/>
                <a:cs typeface="Lora Bold"/>
                <a:sym typeface="Lora Bold"/>
              </a:rPr>
              <a:t>Studio Shodwe</a:t>
            </a:r>
          </a:p>
        </p:txBody>
      </p:sp>
      <p:sp>
        <p:nvSpPr>
          <p:cNvPr name="TextBox 5" id="5"/>
          <p:cNvSpPr txBox="true"/>
          <p:nvPr/>
        </p:nvSpPr>
        <p:spPr>
          <a:xfrm rot="0">
            <a:off x="8476805" y="4191577"/>
            <a:ext cx="6961679" cy="1577145"/>
          </a:xfrm>
          <a:prstGeom prst="rect">
            <a:avLst/>
          </a:prstGeom>
        </p:spPr>
        <p:txBody>
          <a:bodyPr anchor="t" rtlCol="false" tIns="0" lIns="0" bIns="0" rIns="0">
            <a:spAutoFit/>
          </a:bodyPr>
          <a:lstStyle/>
          <a:p>
            <a:pPr algn="l">
              <a:lnSpc>
                <a:spcPts val="13073"/>
              </a:lnSpc>
              <a:spcBef>
                <a:spcPct val="0"/>
              </a:spcBef>
            </a:pPr>
            <a:r>
              <a:rPr lang="en-US" b="true" sz="8544" i="true" spc="367">
                <a:solidFill>
                  <a:srgbClr val="000000"/>
                </a:solidFill>
                <a:latin typeface="Lora Bold Italics"/>
                <a:ea typeface="Lora Bold Italics"/>
                <a:cs typeface="Lora Bold Italics"/>
                <a:sym typeface="Lora Bold Italics"/>
              </a:rPr>
              <a:t>Hết.</a:t>
            </a:r>
          </a:p>
        </p:txBody>
      </p:sp>
      <p:sp>
        <p:nvSpPr>
          <p:cNvPr name="Freeform 6" id="6"/>
          <p:cNvSpPr/>
          <p:nvPr/>
        </p:nvSpPr>
        <p:spPr>
          <a:xfrm flipH="false" flipV="false" rot="-10800000">
            <a:off x="10228250" y="5490194"/>
            <a:ext cx="8059750" cy="4796806"/>
          </a:xfrm>
          <a:custGeom>
            <a:avLst/>
            <a:gdLst/>
            <a:ahLst/>
            <a:cxnLst/>
            <a:rect r="r" b="b" t="t" l="l"/>
            <a:pathLst>
              <a:path h="4796806" w="8059750">
                <a:moveTo>
                  <a:pt x="0" y="0"/>
                </a:moveTo>
                <a:lnTo>
                  <a:pt x="8059750" y="0"/>
                </a:lnTo>
                <a:lnTo>
                  <a:pt x="8059750" y="4796806"/>
                </a:lnTo>
                <a:lnTo>
                  <a:pt x="0" y="47968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249714">
            <a:off x="-4337563" y="-3758043"/>
            <a:ext cx="9889586" cy="7516085"/>
          </a:xfrm>
          <a:custGeom>
            <a:avLst/>
            <a:gdLst/>
            <a:ahLst/>
            <a:cxnLst/>
            <a:rect r="r" b="b" t="t" l="l"/>
            <a:pathLst>
              <a:path h="7516085" w="9889586">
                <a:moveTo>
                  <a:pt x="0" y="0"/>
                </a:moveTo>
                <a:lnTo>
                  <a:pt x="9889586" y="0"/>
                </a:lnTo>
                <a:lnTo>
                  <a:pt x="9889586" y="7516086"/>
                </a:lnTo>
                <a:lnTo>
                  <a:pt x="0" y="7516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2465153" y="8445792"/>
            <a:ext cx="10069235" cy="3991079"/>
          </a:xfrm>
          <a:custGeom>
            <a:avLst/>
            <a:gdLst/>
            <a:ahLst/>
            <a:cxnLst/>
            <a:rect r="r" b="b" t="t" l="l"/>
            <a:pathLst>
              <a:path h="3991079" w="10069235">
                <a:moveTo>
                  <a:pt x="0" y="0"/>
                </a:moveTo>
                <a:lnTo>
                  <a:pt x="10069235" y="0"/>
                </a:lnTo>
                <a:lnTo>
                  <a:pt x="10069235" y="3991079"/>
                </a:lnTo>
                <a:lnTo>
                  <a:pt x="0" y="39910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86281">
            <a:off x="-4177422" y="-2396550"/>
            <a:ext cx="10412244" cy="9162775"/>
          </a:xfrm>
          <a:custGeom>
            <a:avLst/>
            <a:gdLst/>
            <a:ahLst/>
            <a:cxnLst/>
            <a:rect r="r" b="b" t="t" l="l"/>
            <a:pathLst>
              <a:path h="9162775" w="10412244">
                <a:moveTo>
                  <a:pt x="0" y="0"/>
                </a:moveTo>
                <a:lnTo>
                  <a:pt x="10412244" y="0"/>
                </a:lnTo>
                <a:lnTo>
                  <a:pt x="10412244" y="9162775"/>
                </a:lnTo>
                <a:lnTo>
                  <a:pt x="0" y="9162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766568">
            <a:off x="-4638184" y="9429702"/>
            <a:ext cx="8955581" cy="7880911"/>
          </a:xfrm>
          <a:custGeom>
            <a:avLst/>
            <a:gdLst/>
            <a:ahLst/>
            <a:cxnLst/>
            <a:rect r="r" b="b" t="t" l="l"/>
            <a:pathLst>
              <a:path h="7880911" w="8955581">
                <a:moveTo>
                  <a:pt x="0" y="0"/>
                </a:moveTo>
                <a:lnTo>
                  <a:pt x="8955581" y="0"/>
                </a:lnTo>
                <a:lnTo>
                  <a:pt x="8955581" y="7880912"/>
                </a:lnTo>
                <a:lnTo>
                  <a:pt x="0" y="78809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165131" y="861371"/>
            <a:ext cx="3616096" cy="4646853"/>
          </a:xfrm>
          <a:custGeom>
            <a:avLst/>
            <a:gdLst/>
            <a:ahLst/>
            <a:cxnLst/>
            <a:rect r="r" b="b" t="t" l="l"/>
            <a:pathLst>
              <a:path h="4646853" w="3616096">
                <a:moveTo>
                  <a:pt x="0" y="0"/>
                </a:moveTo>
                <a:lnTo>
                  <a:pt x="3616096" y="0"/>
                </a:lnTo>
                <a:lnTo>
                  <a:pt x="3616096" y="4646853"/>
                </a:lnTo>
                <a:lnTo>
                  <a:pt x="0" y="46468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766568">
            <a:off x="13349150" y="5817368"/>
            <a:ext cx="7820300" cy="6881864"/>
          </a:xfrm>
          <a:custGeom>
            <a:avLst/>
            <a:gdLst/>
            <a:ahLst/>
            <a:cxnLst/>
            <a:rect r="r" b="b" t="t" l="l"/>
            <a:pathLst>
              <a:path h="6881864" w="7820300">
                <a:moveTo>
                  <a:pt x="0" y="0"/>
                </a:moveTo>
                <a:lnTo>
                  <a:pt x="7820300" y="0"/>
                </a:lnTo>
                <a:lnTo>
                  <a:pt x="7820300" y="6881864"/>
                </a:lnTo>
                <a:lnTo>
                  <a:pt x="0" y="6881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1472322">
            <a:off x="14156743" y="6604750"/>
            <a:ext cx="923989" cy="2839073"/>
          </a:xfrm>
          <a:custGeom>
            <a:avLst/>
            <a:gdLst/>
            <a:ahLst/>
            <a:cxnLst/>
            <a:rect r="r" b="b" t="t" l="l"/>
            <a:pathLst>
              <a:path h="2839073" w="923989">
                <a:moveTo>
                  <a:pt x="0" y="0"/>
                </a:moveTo>
                <a:lnTo>
                  <a:pt x="923989" y="0"/>
                </a:lnTo>
                <a:lnTo>
                  <a:pt x="923989" y="2839072"/>
                </a:lnTo>
                <a:lnTo>
                  <a:pt x="0" y="2839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457627" y="651821"/>
            <a:ext cx="5372746" cy="1216323"/>
          </a:xfrm>
          <a:prstGeom prst="rect">
            <a:avLst/>
          </a:prstGeom>
        </p:spPr>
        <p:txBody>
          <a:bodyPr anchor="t" rtlCol="false" tIns="0" lIns="0" bIns="0" rIns="0">
            <a:spAutoFit/>
          </a:bodyPr>
          <a:lstStyle/>
          <a:p>
            <a:pPr algn="l" marL="0" indent="0" lvl="0">
              <a:lnSpc>
                <a:spcPts val="10189"/>
              </a:lnSpc>
              <a:spcBef>
                <a:spcPct val="0"/>
              </a:spcBef>
            </a:pPr>
            <a:r>
              <a:rPr lang="en-US" b="true" sz="6659" spc="286">
                <a:solidFill>
                  <a:srgbClr val="152225"/>
                </a:solidFill>
                <a:latin typeface="Lora Bold"/>
                <a:ea typeface="Lora Bold"/>
                <a:cs typeface="Lora Bold"/>
                <a:sym typeface="Lora Bold"/>
              </a:rPr>
              <a:t>Nội dung</a:t>
            </a:r>
          </a:p>
        </p:txBody>
      </p:sp>
      <p:sp>
        <p:nvSpPr>
          <p:cNvPr name="TextBox 8" id="8"/>
          <p:cNvSpPr txBox="true"/>
          <p:nvPr/>
        </p:nvSpPr>
        <p:spPr>
          <a:xfrm rot="0">
            <a:off x="6715695" y="1851462"/>
            <a:ext cx="6893230" cy="6191891"/>
          </a:xfrm>
          <a:prstGeom prst="rect">
            <a:avLst/>
          </a:prstGeom>
        </p:spPr>
        <p:txBody>
          <a:bodyPr anchor="t" rtlCol="false" tIns="0" lIns="0" bIns="0" rIns="0">
            <a:spAutoFit/>
          </a:bodyPr>
          <a:lstStyle/>
          <a:p>
            <a:pPr algn="l" marL="853638" indent="-426819" lvl="1">
              <a:lnSpc>
                <a:spcPts val="8184"/>
              </a:lnSpc>
              <a:buAutoNum type="arabicPeriod" startAt="1"/>
            </a:pPr>
            <a:r>
              <a:rPr lang="en-US" sz="3953" i="true" spc="51">
                <a:solidFill>
                  <a:srgbClr val="2E2E2E"/>
                </a:solidFill>
                <a:latin typeface="Lora Italics"/>
                <a:ea typeface="Lora Italics"/>
                <a:cs typeface="Lora Italics"/>
                <a:sym typeface="Lora Italics"/>
              </a:rPr>
              <a:t>Mục tiêu của đề tài</a:t>
            </a:r>
          </a:p>
          <a:p>
            <a:pPr algn="l" marL="853638" indent="-426819" lvl="1">
              <a:lnSpc>
                <a:spcPts val="8184"/>
              </a:lnSpc>
              <a:buAutoNum type="arabicPeriod" startAt="1"/>
            </a:pPr>
            <a:r>
              <a:rPr lang="en-US" sz="3953" spc="51" strike="noStrike" u="none">
                <a:solidFill>
                  <a:srgbClr val="2E2E2E"/>
                </a:solidFill>
                <a:latin typeface="Lora"/>
                <a:ea typeface="Lora"/>
                <a:cs typeface="Lora"/>
                <a:sym typeface="Lora"/>
              </a:rPr>
              <a:t>Đối tượng nghiên cứu</a:t>
            </a:r>
          </a:p>
          <a:p>
            <a:pPr algn="l" marL="853638" indent="-426819" lvl="1">
              <a:lnSpc>
                <a:spcPts val="8184"/>
              </a:lnSpc>
              <a:buAutoNum type="arabicPeriod" startAt="1"/>
            </a:pPr>
            <a:r>
              <a:rPr lang="en-US" sz="3953" i="true" spc="51" strike="noStrike" u="none">
                <a:solidFill>
                  <a:srgbClr val="2E2E2E"/>
                </a:solidFill>
                <a:latin typeface="Lora Italics"/>
                <a:ea typeface="Lora Italics"/>
                <a:cs typeface="Lora Italics"/>
                <a:sym typeface="Lora Italics"/>
              </a:rPr>
              <a:t>Kiến trúc hệ thống</a:t>
            </a:r>
          </a:p>
          <a:p>
            <a:pPr algn="l" marL="853638" indent="-426819" lvl="1">
              <a:lnSpc>
                <a:spcPts val="8184"/>
              </a:lnSpc>
              <a:buAutoNum type="arabicPeriod" startAt="1"/>
            </a:pPr>
            <a:r>
              <a:rPr lang="en-US" sz="3953" i="true" spc="51" strike="noStrike" u="none">
                <a:solidFill>
                  <a:srgbClr val="2E2E2E"/>
                </a:solidFill>
                <a:latin typeface="Lora Italics"/>
                <a:ea typeface="Lora Italics"/>
                <a:cs typeface="Lora Italics"/>
                <a:sym typeface="Lora Italics"/>
              </a:rPr>
              <a:t>Sơ đồ use case</a:t>
            </a:r>
          </a:p>
          <a:p>
            <a:pPr algn="l" marL="853638" indent="-426819" lvl="1">
              <a:lnSpc>
                <a:spcPts val="8184"/>
              </a:lnSpc>
              <a:buAutoNum type="arabicPeriod" startAt="1"/>
            </a:pPr>
            <a:r>
              <a:rPr lang="en-US" sz="3953" i="true" spc="51" strike="noStrike" u="none">
                <a:solidFill>
                  <a:srgbClr val="2E2E2E"/>
                </a:solidFill>
                <a:latin typeface="Lora Italics"/>
                <a:ea typeface="Lora Italics"/>
                <a:cs typeface="Lora Italics"/>
                <a:sym typeface="Lora Italics"/>
              </a:rPr>
              <a:t>Sơ đồ lớp</a:t>
            </a:r>
          </a:p>
          <a:p>
            <a:pPr algn="l" marL="853638" indent="-426819" lvl="1">
              <a:lnSpc>
                <a:spcPts val="8184"/>
              </a:lnSpc>
              <a:buAutoNum type="arabicPeriod" startAt="1"/>
            </a:pPr>
            <a:r>
              <a:rPr lang="en-US" sz="3953" i="true" spc="51" strike="noStrike" u="none">
                <a:solidFill>
                  <a:srgbClr val="2E2E2E"/>
                </a:solidFill>
                <a:latin typeface="Lora Italics"/>
                <a:ea typeface="Lora Italics"/>
                <a:cs typeface="Lora Italics"/>
                <a:sym typeface="Lora Italics"/>
              </a:rPr>
              <a:t>Sơ đồ hoạt động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848655" y="6133960"/>
            <a:ext cx="9140417" cy="8043567"/>
          </a:xfrm>
          <a:custGeom>
            <a:avLst/>
            <a:gdLst/>
            <a:ahLst/>
            <a:cxnLst/>
            <a:rect r="r" b="b" t="t" l="l"/>
            <a:pathLst>
              <a:path h="8043567" w="9140417">
                <a:moveTo>
                  <a:pt x="0" y="0"/>
                </a:moveTo>
                <a:lnTo>
                  <a:pt x="9140417" y="0"/>
                </a:lnTo>
                <a:lnTo>
                  <a:pt x="9140417" y="8043567"/>
                </a:lnTo>
                <a:lnTo>
                  <a:pt x="0" y="80435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7136214">
            <a:off x="15376697" y="-1394940"/>
            <a:ext cx="6311745" cy="5554335"/>
          </a:xfrm>
          <a:custGeom>
            <a:avLst/>
            <a:gdLst/>
            <a:ahLst/>
            <a:cxnLst/>
            <a:rect r="r" b="b" t="t" l="l"/>
            <a:pathLst>
              <a:path h="5554335" w="6311745">
                <a:moveTo>
                  <a:pt x="0" y="0"/>
                </a:moveTo>
                <a:lnTo>
                  <a:pt x="6311745" y="0"/>
                </a:lnTo>
                <a:lnTo>
                  <a:pt x="6311745" y="5554335"/>
                </a:lnTo>
                <a:lnTo>
                  <a:pt x="0" y="55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13383342" y="4230329"/>
            <a:ext cx="4214413" cy="4114800"/>
          </a:xfrm>
          <a:custGeom>
            <a:avLst/>
            <a:gdLst/>
            <a:ahLst/>
            <a:cxnLst/>
            <a:rect r="r" b="b" t="t" l="l"/>
            <a:pathLst>
              <a:path h="4114800" w="4214413">
                <a:moveTo>
                  <a:pt x="4214414" y="0"/>
                </a:moveTo>
                <a:lnTo>
                  <a:pt x="0" y="0"/>
                </a:lnTo>
                <a:lnTo>
                  <a:pt x="0" y="4114800"/>
                </a:lnTo>
                <a:lnTo>
                  <a:pt x="4214414" y="4114800"/>
                </a:lnTo>
                <a:lnTo>
                  <a:pt x="421441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2744314"/>
            <a:ext cx="11439259" cy="3960171"/>
          </a:xfrm>
          <a:prstGeom prst="rect">
            <a:avLst/>
          </a:prstGeom>
        </p:spPr>
        <p:txBody>
          <a:bodyPr anchor="t" rtlCol="false" tIns="0" lIns="0" bIns="0" rIns="0">
            <a:spAutoFit/>
          </a:bodyPr>
          <a:lstStyle/>
          <a:p>
            <a:pPr algn="l" marL="0" indent="0" lvl="0">
              <a:lnSpc>
                <a:spcPts val="5297"/>
              </a:lnSpc>
              <a:spcBef>
                <a:spcPct val="0"/>
              </a:spcBef>
            </a:pPr>
            <a:r>
              <a:rPr lang="en-US" sz="3462" spc="148">
                <a:solidFill>
                  <a:srgbClr val="000000"/>
                </a:solidFill>
                <a:latin typeface="Lora"/>
                <a:ea typeface="Lora"/>
                <a:cs typeface="Lora"/>
                <a:sym typeface="Lora"/>
              </a:rPr>
              <a:t>Mục</a:t>
            </a:r>
            <a:r>
              <a:rPr lang="en-US" sz="3462" spc="148" strike="noStrike" u="none">
                <a:solidFill>
                  <a:srgbClr val="000000"/>
                </a:solidFill>
                <a:latin typeface="Lora"/>
                <a:ea typeface="Lora"/>
                <a:cs typeface="Lora"/>
                <a:sym typeface="Lora"/>
              </a:rPr>
              <a:t> tiêu chính của đề tài là xây dựng một website bán vé sự kiện trực tuyến, cho phép người tổ chức dễ dàng tạo sự kiện, quản lý vé và kiểm soát người tham gia, đồng thời cung cấp cho người dùng một nền tảng thuận tiện để tìm kiếm,  mua vé tham dự các sự kiện một cách nhanh chóng và an toàn</a:t>
            </a:r>
          </a:p>
        </p:txBody>
      </p:sp>
      <p:sp>
        <p:nvSpPr>
          <p:cNvPr name="TextBox 6" id="6"/>
          <p:cNvSpPr txBox="true"/>
          <p:nvPr/>
        </p:nvSpPr>
        <p:spPr>
          <a:xfrm rot="0">
            <a:off x="1028700" y="819150"/>
            <a:ext cx="7041829" cy="1216324"/>
          </a:xfrm>
          <a:prstGeom prst="rect">
            <a:avLst/>
          </a:prstGeom>
        </p:spPr>
        <p:txBody>
          <a:bodyPr anchor="t" rtlCol="false" tIns="0" lIns="0" bIns="0" rIns="0">
            <a:spAutoFit/>
          </a:bodyPr>
          <a:lstStyle/>
          <a:p>
            <a:pPr algn="l">
              <a:lnSpc>
                <a:spcPts val="10189"/>
              </a:lnSpc>
            </a:pPr>
            <a:r>
              <a:rPr lang="en-US" sz="6659" spc="286" b="true">
                <a:solidFill>
                  <a:srgbClr val="152225"/>
                </a:solidFill>
                <a:latin typeface="Lora Bold"/>
                <a:ea typeface="Lora Bold"/>
                <a:cs typeface="Lora Bold"/>
                <a:sym typeface="Lora Bold"/>
              </a:rPr>
              <a:t>Mục tiêu đề tài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3788" y="2211281"/>
            <a:ext cx="5038227" cy="5454773"/>
          </a:xfrm>
          <a:custGeom>
            <a:avLst/>
            <a:gdLst/>
            <a:ahLst/>
            <a:cxnLst/>
            <a:rect r="r" b="b" t="t" l="l"/>
            <a:pathLst>
              <a:path h="5454773" w="5038227">
                <a:moveTo>
                  <a:pt x="0" y="0"/>
                </a:moveTo>
                <a:lnTo>
                  <a:pt x="5038226" y="0"/>
                </a:lnTo>
                <a:lnTo>
                  <a:pt x="5038226" y="5454773"/>
                </a:lnTo>
                <a:lnTo>
                  <a:pt x="0" y="54547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25482" y="2211281"/>
            <a:ext cx="5038227" cy="5454773"/>
          </a:xfrm>
          <a:custGeom>
            <a:avLst/>
            <a:gdLst/>
            <a:ahLst/>
            <a:cxnLst/>
            <a:rect r="r" b="b" t="t" l="l"/>
            <a:pathLst>
              <a:path h="5454773" w="5038227">
                <a:moveTo>
                  <a:pt x="0" y="0"/>
                </a:moveTo>
                <a:lnTo>
                  <a:pt x="5038227" y="0"/>
                </a:lnTo>
                <a:lnTo>
                  <a:pt x="5038227" y="5454773"/>
                </a:lnTo>
                <a:lnTo>
                  <a:pt x="0" y="54547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2815986" y="2211281"/>
            <a:ext cx="5038227" cy="5454773"/>
          </a:xfrm>
          <a:custGeom>
            <a:avLst/>
            <a:gdLst/>
            <a:ahLst/>
            <a:cxnLst/>
            <a:rect r="r" b="b" t="t" l="l"/>
            <a:pathLst>
              <a:path h="5454773" w="5038227">
                <a:moveTo>
                  <a:pt x="0" y="0"/>
                </a:moveTo>
                <a:lnTo>
                  <a:pt x="5038226" y="0"/>
                </a:lnTo>
                <a:lnTo>
                  <a:pt x="5038226" y="5454773"/>
                </a:lnTo>
                <a:lnTo>
                  <a:pt x="0" y="54547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4916289" y="7436563"/>
            <a:ext cx="3606238" cy="3193160"/>
          </a:xfrm>
          <a:custGeom>
            <a:avLst/>
            <a:gdLst/>
            <a:ahLst/>
            <a:cxnLst/>
            <a:rect r="r" b="b" t="t" l="l"/>
            <a:pathLst>
              <a:path h="3193160" w="3606238">
                <a:moveTo>
                  <a:pt x="0" y="0"/>
                </a:moveTo>
                <a:lnTo>
                  <a:pt x="3606237" y="0"/>
                </a:lnTo>
                <a:lnTo>
                  <a:pt x="3606237" y="3193159"/>
                </a:lnTo>
                <a:lnTo>
                  <a:pt x="0" y="3193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true" flipV="true" rot="0">
            <a:off x="-245043" y="-370928"/>
            <a:ext cx="3606238" cy="3193160"/>
          </a:xfrm>
          <a:custGeom>
            <a:avLst/>
            <a:gdLst/>
            <a:ahLst/>
            <a:cxnLst/>
            <a:rect r="r" b="b" t="t" l="l"/>
            <a:pathLst>
              <a:path h="3193160" w="3606238">
                <a:moveTo>
                  <a:pt x="3606238" y="3193160"/>
                </a:moveTo>
                <a:lnTo>
                  <a:pt x="0" y="3193160"/>
                </a:lnTo>
                <a:lnTo>
                  <a:pt x="0" y="0"/>
                </a:lnTo>
                <a:lnTo>
                  <a:pt x="3606238" y="0"/>
                </a:lnTo>
                <a:lnTo>
                  <a:pt x="3606238" y="319316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0">
            <a:off x="2511623" y="1928892"/>
            <a:ext cx="882557" cy="922525"/>
            <a:chOff x="0" y="0"/>
            <a:chExt cx="812800" cy="849609"/>
          </a:xfrm>
        </p:grpSpPr>
        <p:sp>
          <p:nvSpPr>
            <p:cNvPr name="Freeform 8" id="8"/>
            <p:cNvSpPr/>
            <p:nvPr/>
          </p:nvSpPr>
          <p:spPr>
            <a:xfrm flipH="false" flipV="false" rot="0">
              <a:off x="0" y="0"/>
              <a:ext cx="812800" cy="849609"/>
            </a:xfrm>
            <a:custGeom>
              <a:avLst/>
              <a:gdLst/>
              <a:ahLst/>
              <a:cxnLst/>
              <a:rect r="r" b="b" t="t" l="l"/>
              <a:pathLst>
                <a:path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w="38100" cap="sq">
              <a:solidFill>
                <a:srgbClr val="98D4E1"/>
              </a:solidFill>
              <a:prstDash val="solid"/>
              <a:miter/>
            </a:ln>
          </p:spPr>
        </p:sp>
        <p:sp>
          <p:nvSpPr>
            <p:cNvPr name="TextBox 9" id="9"/>
            <p:cNvSpPr txBox="true"/>
            <p:nvPr/>
          </p:nvSpPr>
          <p:spPr>
            <a:xfrm>
              <a:off x="76200" y="-148949"/>
              <a:ext cx="660400" cy="918908"/>
            </a:xfrm>
            <a:prstGeom prst="rect">
              <a:avLst/>
            </a:prstGeom>
          </p:spPr>
          <p:txBody>
            <a:bodyPr anchor="ctr" rtlCol="false" tIns="50800" lIns="50800" bIns="50800" rIns="50800"/>
            <a:lstStyle/>
            <a:p>
              <a:pPr algn="ctr">
                <a:lnSpc>
                  <a:spcPts val="5510"/>
                </a:lnSpc>
              </a:pPr>
              <a:r>
                <a:rPr lang="en-US" b="true" sz="2662" spc="34">
                  <a:solidFill>
                    <a:srgbClr val="000000"/>
                  </a:solidFill>
                  <a:latin typeface="Lora Bold"/>
                  <a:ea typeface="Lora Bold"/>
                  <a:cs typeface="Lora Bold"/>
                  <a:sym typeface="Lora Bold"/>
                </a:rPr>
                <a:t>01</a:t>
              </a:r>
            </a:p>
          </p:txBody>
        </p:sp>
      </p:grpSp>
      <p:sp>
        <p:nvSpPr>
          <p:cNvPr name="TextBox 10" id="10"/>
          <p:cNvSpPr txBox="true"/>
          <p:nvPr/>
        </p:nvSpPr>
        <p:spPr>
          <a:xfrm rot="0">
            <a:off x="3839204" y="328803"/>
            <a:ext cx="9889065" cy="1199769"/>
          </a:xfrm>
          <a:prstGeom prst="rect">
            <a:avLst/>
          </a:prstGeom>
        </p:spPr>
        <p:txBody>
          <a:bodyPr anchor="t" rtlCol="false" tIns="0" lIns="0" bIns="0" rIns="0">
            <a:spAutoFit/>
          </a:bodyPr>
          <a:lstStyle/>
          <a:p>
            <a:pPr algn="ctr">
              <a:lnSpc>
                <a:spcPts val="10098"/>
              </a:lnSpc>
            </a:pPr>
            <a:r>
              <a:rPr lang="en-US" b="true" sz="6600" spc="283">
                <a:solidFill>
                  <a:srgbClr val="152225"/>
                </a:solidFill>
                <a:latin typeface="Lora Bold"/>
                <a:ea typeface="Lora Bold"/>
                <a:cs typeface="Lora Bold"/>
                <a:sym typeface="Lora Bold"/>
              </a:rPr>
              <a:t>Đối tượng nghiên cứu</a:t>
            </a:r>
          </a:p>
        </p:txBody>
      </p:sp>
      <p:sp>
        <p:nvSpPr>
          <p:cNvPr name="TextBox 11" id="11"/>
          <p:cNvSpPr txBox="true"/>
          <p:nvPr/>
        </p:nvSpPr>
        <p:spPr>
          <a:xfrm rot="0">
            <a:off x="754582" y="3572735"/>
            <a:ext cx="4396638" cy="1948905"/>
          </a:xfrm>
          <a:prstGeom prst="rect">
            <a:avLst/>
          </a:prstGeom>
        </p:spPr>
        <p:txBody>
          <a:bodyPr anchor="t" rtlCol="false" tIns="0" lIns="0" bIns="0" rIns="0">
            <a:spAutoFit/>
          </a:bodyPr>
          <a:lstStyle/>
          <a:p>
            <a:pPr algn="l" marL="558913" indent="-279457" lvl="1">
              <a:lnSpc>
                <a:spcPts val="3960"/>
              </a:lnSpc>
              <a:buFont typeface="Arial"/>
              <a:buChar char="•"/>
            </a:pPr>
            <a:r>
              <a:rPr lang="en-US" b="true" sz="2588" spc="111">
                <a:solidFill>
                  <a:srgbClr val="2E2E2E"/>
                </a:solidFill>
                <a:latin typeface="Lora Bold"/>
                <a:ea typeface="Lora Bold"/>
                <a:cs typeface="Lora Bold"/>
                <a:sym typeface="Lora Bold"/>
              </a:rPr>
              <a:t>Các tác vụ tổ chức sự kiện, quản lý vé. </a:t>
            </a:r>
          </a:p>
          <a:p>
            <a:pPr algn="l">
              <a:lnSpc>
                <a:spcPts val="3960"/>
              </a:lnSpc>
            </a:pPr>
          </a:p>
          <a:p>
            <a:pPr algn="l" marL="558913" indent="-279457" lvl="1">
              <a:lnSpc>
                <a:spcPts val="3960"/>
              </a:lnSpc>
              <a:spcBef>
                <a:spcPct val="0"/>
              </a:spcBef>
              <a:buFont typeface="Arial"/>
              <a:buChar char="•"/>
            </a:pPr>
            <a:r>
              <a:rPr lang="en-US" b="true" sz="2588" spc="111">
                <a:solidFill>
                  <a:srgbClr val="2E2E2E"/>
                </a:solidFill>
                <a:latin typeface="Lora Bold"/>
                <a:ea typeface="Lora Bold"/>
                <a:cs typeface="Lora Bold"/>
                <a:sym typeface="Lora Bold"/>
              </a:rPr>
              <a:t>Quy trình mua vé</a:t>
            </a:r>
          </a:p>
        </p:txBody>
      </p:sp>
      <p:grpSp>
        <p:nvGrpSpPr>
          <p:cNvPr name="Group 12" id="12"/>
          <p:cNvGrpSpPr/>
          <p:nvPr/>
        </p:nvGrpSpPr>
        <p:grpSpPr>
          <a:xfrm rot="0">
            <a:off x="8703317" y="1928892"/>
            <a:ext cx="882557" cy="922525"/>
            <a:chOff x="0" y="0"/>
            <a:chExt cx="812800" cy="849609"/>
          </a:xfrm>
        </p:grpSpPr>
        <p:sp>
          <p:nvSpPr>
            <p:cNvPr name="Freeform 13" id="13"/>
            <p:cNvSpPr/>
            <p:nvPr/>
          </p:nvSpPr>
          <p:spPr>
            <a:xfrm flipH="false" flipV="false" rot="0">
              <a:off x="0" y="0"/>
              <a:ext cx="812800" cy="849609"/>
            </a:xfrm>
            <a:custGeom>
              <a:avLst/>
              <a:gdLst/>
              <a:ahLst/>
              <a:cxnLst/>
              <a:rect r="r" b="b" t="t" l="l"/>
              <a:pathLst>
                <a:path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w="38100" cap="sq">
              <a:solidFill>
                <a:srgbClr val="98D4E1"/>
              </a:solidFill>
              <a:prstDash val="solid"/>
              <a:miter/>
            </a:ln>
          </p:spPr>
        </p:sp>
        <p:sp>
          <p:nvSpPr>
            <p:cNvPr name="TextBox 14" id="14"/>
            <p:cNvSpPr txBox="true"/>
            <p:nvPr/>
          </p:nvSpPr>
          <p:spPr>
            <a:xfrm>
              <a:off x="76200" y="-148949"/>
              <a:ext cx="660400" cy="918908"/>
            </a:xfrm>
            <a:prstGeom prst="rect">
              <a:avLst/>
            </a:prstGeom>
          </p:spPr>
          <p:txBody>
            <a:bodyPr anchor="ctr" rtlCol="false" tIns="50800" lIns="50800" bIns="50800" rIns="50800"/>
            <a:lstStyle/>
            <a:p>
              <a:pPr algn="ctr">
                <a:lnSpc>
                  <a:spcPts val="5510"/>
                </a:lnSpc>
              </a:pPr>
              <a:r>
                <a:rPr lang="en-US" b="true" sz="2662" spc="34">
                  <a:solidFill>
                    <a:srgbClr val="000000"/>
                  </a:solidFill>
                  <a:latin typeface="Lora Bold"/>
                  <a:ea typeface="Lora Bold"/>
                  <a:cs typeface="Lora Bold"/>
                  <a:sym typeface="Lora Bold"/>
                </a:rPr>
                <a:t>02</a:t>
              </a:r>
            </a:p>
          </p:txBody>
        </p:sp>
      </p:grpSp>
      <p:grpSp>
        <p:nvGrpSpPr>
          <p:cNvPr name="Group 15" id="15"/>
          <p:cNvGrpSpPr/>
          <p:nvPr/>
        </p:nvGrpSpPr>
        <p:grpSpPr>
          <a:xfrm rot="0">
            <a:off x="14894416" y="1928892"/>
            <a:ext cx="882557" cy="922525"/>
            <a:chOff x="0" y="0"/>
            <a:chExt cx="812800" cy="849609"/>
          </a:xfrm>
        </p:grpSpPr>
        <p:sp>
          <p:nvSpPr>
            <p:cNvPr name="Freeform 16" id="16"/>
            <p:cNvSpPr/>
            <p:nvPr/>
          </p:nvSpPr>
          <p:spPr>
            <a:xfrm flipH="false" flipV="false" rot="0">
              <a:off x="0" y="0"/>
              <a:ext cx="812800" cy="849609"/>
            </a:xfrm>
            <a:custGeom>
              <a:avLst/>
              <a:gdLst/>
              <a:ahLst/>
              <a:cxnLst/>
              <a:rect r="r" b="b" t="t" l="l"/>
              <a:pathLst>
                <a:path h="849609" w="812800">
                  <a:moveTo>
                    <a:pt x="406400" y="0"/>
                  </a:moveTo>
                  <a:cubicBezTo>
                    <a:pt x="181951" y="0"/>
                    <a:pt x="0" y="190192"/>
                    <a:pt x="0" y="424805"/>
                  </a:cubicBezTo>
                  <a:cubicBezTo>
                    <a:pt x="0" y="659418"/>
                    <a:pt x="181951" y="849609"/>
                    <a:pt x="406400" y="849609"/>
                  </a:cubicBezTo>
                  <a:cubicBezTo>
                    <a:pt x="630849" y="849609"/>
                    <a:pt x="812800" y="659418"/>
                    <a:pt x="812800" y="424805"/>
                  </a:cubicBezTo>
                  <a:cubicBezTo>
                    <a:pt x="812800" y="190192"/>
                    <a:pt x="630849" y="0"/>
                    <a:pt x="406400" y="0"/>
                  </a:cubicBezTo>
                  <a:close/>
                </a:path>
              </a:pathLst>
            </a:custGeom>
            <a:solidFill>
              <a:srgbClr val="DDEFF2"/>
            </a:solidFill>
            <a:ln w="38100" cap="sq">
              <a:solidFill>
                <a:srgbClr val="98D4E1"/>
              </a:solidFill>
              <a:prstDash val="solid"/>
              <a:miter/>
            </a:ln>
          </p:spPr>
        </p:sp>
        <p:sp>
          <p:nvSpPr>
            <p:cNvPr name="TextBox 17" id="17"/>
            <p:cNvSpPr txBox="true"/>
            <p:nvPr/>
          </p:nvSpPr>
          <p:spPr>
            <a:xfrm>
              <a:off x="76200" y="-148949"/>
              <a:ext cx="660400" cy="918908"/>
            </a:xfrm>
            <a:prstGeom prst="rect">
              <a:avLst/>
            </a:prstGeom>
          </p:spPr>
          <p:txBody>
            <a:bodyPr anchor="ctr" rtlCol="false" tIns="50800" lIns="50800" bIns="50800" rIns="50800"/>
            <a:lstStyle/>
            <a:p>
              <a:pPr algn="ctr">
                <a:lnSpc>
                  <a:spcPts val="5510"/>
                </a:lnSpc>
              </a:pPr>
              <a:r>
                <a:rPr lang="en-US" b="true" sz="2662" spc="34">
                  <a:solidFill>
                    <a:srgbClr val="000000"/>
                  </a:solidFill>
                  <a:latin typeface="Lora Bold"/>
                  <a:ea typeface="Lora Bold"/>
                  <a:cs typeface="Lora Bold"/>
                  <a:sym typeface="Lora Bold"/>
                </a:rPr>
                <a:t>03</a:t>
              </a:r>
            </a:p>
          </p:txBody>
        </p:sp>
      </p:grpSp>
      <p:sp>
        <p:nvSpPr>
          <p:cNvPr name="AutoShape 18" id="18"/>
          <p:cNvSpPr/>
          <p:nvPr/>
        </p:nvSpPr>
        <p:spPr>
          <a:xfrm>
            <a:off x="2651760" y="7417513"/>
            <a:ext cx="2812057" cy="0"/>
          </a:xfrm>
          <a:prstGeom prst="line">
            <a:avLst/>
          </a:prstGeom>
          <a:ln cap="flat" w="38100">
            <a:solidFill>
              <a:srgbClr val="FFFFFF"/>
            </a:solidFill>
            <a:prstDash val="solid"/>
            <a:headEnd type="none" len="sm" w="sm"/>
            <a:tailEnd type="none" len="sm" w="sm"/>
          </a:ln>
        </p:spPr>
      </p:sp>
      <p:sp>
        <p:nvSpPr>
          <p:cNvPr name="AutoShape 19" id="19"/>
          <p:cNvSpPr/>
          <p:nvPr/>
        </p:nvSpPr>
        <p:spPr>
          <a:xfrm>
            <a:off x="7738459" y="7455613"/>
            <a:ext cx="2812057" cy="0"/>
          </a:xfrm>
          <a:prstGeom prst="line">
            <a:avLst/>
          </a:prstGeom>
          <a:ln cap="flat" w="38100">
            <a:solidFill>
              <a:srgbClr val="FFFFFF"/>
            </a:solidFill>
            <a:prstDash val="solid"/>
            <a:headEnd type="none" len="sm" w="sm"/>
            <a:tailEnd type="none" len="sm" w="sm"/>
          </a:ln>
        </p:spPr>
      </p:sp>
      <p:sp>
        <p:nvSpPr>
          <p:cNvPr name="AutoShape 20" id="20"/>
          <p:cNvSpPr/>
          <p:nvPr/>
        </p:nvSpPr>
        <p:spPr>
          <a:xfrm>
            <a:off x="12799762" y="7417513"/>
            <a:ext cx="2812057" cy="0"/>
          </a:xfrm>
          <a:prstGeom prst="line">
            <a:avLst/>
          </a:prstGeom>
          <a:ln cap="flat" w="38100">
            <a:solidFill>
              <a:srgbClr val="FFFFFF"/>
            </a:solidFill>
            <a:prstDash val="solid"/>
            <a:headEnd type="none" len="sm" w="sm"/>
            <a:tailEnd type="none" len="sm" w="sm"/>
          </a:ln>
        </p:spPr>
      </p:sp>
      <p:sp>
        <p:nvSpPr>
          <p:cNvPr name="TextBox 21" id="21"/>
          <p:cNvSpPr txBox="true"/>
          <p:nvPr/>
        </p:nvSpPr>
        <p:spPr>
          <a:xfrm rot="0">
            <a:off x="6946277" y="3572735"/>
            <a:ext cx="4396638" cy="2444205"/>
          </a:xfrm>
          <a:prstGeom prst="rect">
            <a:avLst/>
          </a:prstGeom>
        </p:spPr>
        <p:txBody>
          <a:bodyPr anchor="t" rtlCol="false" tIns="0" lIns="0" bIns="0" rIns="0">
            <a:spAutoFit/>
          </a:bodyPr>
          <a:lstStyle/>
          <a:p>
            <a:pPr algn="l" marL="558913" indent="-279457" lvl="1">
              <a:lnSpc>
                <a:spcPts val="3960"/>
              </a:lnSpc>
              <a:buFont typeface="Arial"/>
              <a:buChar char="•"/>
            </a:pPr>
            <a:r>
              <a:rPr lang="en-US" b="true" sz="2588" spc="111">
                <a:solidFill>
                  <a:srgbClr val="2E2E2E"/>
                </a:solidFill>
                <a:latin typeface="Lora Bold"/>
                <a:ea typeface="Lora Bold"/>
                <a:cs typeface="Lora Bold"/>
                <a:sym typeface="Lora Bold"/>
              </a:rPr>
              <a:t>Giao diện người dùng: NextJS, TailwinCSS.</a:t>
            </a:r>
          </a:p>
          <a:p>
            <a:pPr algn="l">
              <a:lnSpc>
                <a:spcPts val="3960"/>
              </a:lnSpc>
            </a:pPr>
          </a:p>
          <a:p>
            <a:pPr algn="l" marL="558913" indent="-279457" lvl="1">
              <a:lnSpc>
                <a:spcPts val="3960"/>
              </a:lnSpc>
              <a:spcBef>
                <a:spcPct val="0"/>
              </a:spcBef>
              <a:buFont typeface="Arial"/>
              <a:buChar char="•"/>
            </a:pPr>
            <a:r>
              <a:rPr lang="en-US" b="true" sz="2588" spc="111">
                <a:solidFill>
                  <a:srgbClr val="2E2E2E"/>
                </a:solidFill>
                <a:latin typeface="Lora Bold"/>
                <a:ea typeface="Lora Bold"/>
                <a:cs typeface="Lora Bold"/>
                <a:sym typeface="Lora Bold"/>
              </a:rPr>
              <a:t>Hệ thống Backend: NestJS, MongoDB</a:t>
            </a:r>
          </a:p>
        </p:txBody>
      </p:sp>
      <p:sp>
        <p:nvSpPr>
          <p:cNvPr name="TextBox 22" id="22"/>
          <p:cNvSpPr txBox="true"/>
          <p:nvPr/>
        </p:nvSpPr>
        <p:spPr>
          <a:xfrm rot="0">
            <a:off x="13140084" y="3572735"/>
            <a:ext cx="4396638" cy="2444205"/>
          </a:xfrm>
          <a:prstGeom prst="rect">
            <a:avLst/>
          </a:prstGeom>
        </p:spPr>
        <p:txBody>
          <a:bodyPr anchor="t" rtlCol="false" tIns="0" lIns="0" bIns="0" rIns="0">
            <a:spAutoFit/>
          </a:bodyPr>
          <a:lstStyle/>
          <a:p>
            <a:pPr algn="l" marL="558913" indent="-279457" lvl="1">
              <a:lnSpc>
                <a:spcPts val="3960"/>
              </a:lnSpc>
              <a:buFont typeface="Arial"/>
              <a:buChar char="•"/>
            </a:pPr>
            <a:r>
              <a:rPr lang="en-US" b="true" sz="2588" spc="111">
                <a:solidFill>
                  <a:srgbClr val="2E2E2E"/>
                </a:solidFill>
                <a:latin typeface="Lora Bold"/>
                <a:ea typeface="Lora Bold"/>
                <a:cs typeface="Lora Bold"/>
                <a:sym typeface="Lora Bold"/>
              </a:rPr>
              <a:t>Dịch vụ lưu trữ FireBase Storage</a:t>
            </a:r>
          </a:p>
          <a:p>
            <a:pPr algn="l">
              <a:lnSpc>
                <a:spcPts val="3960"/>
              </a:lnSpc>
            </a:pPr>
          </a:p>
          <a:p>
            <a:pPr algn="l" marL="558913" indent="-279457" lvl="1">
              <a:lnSpc>
                <a:spcPts val="3960"/>
              </a:lnSpc>
              <a:spcBef>
                <a:spcPct val="0"/>
              </a:spcBef>
              <a:buFont typeface="Arial"/>
              <a:buChar char="•"/>
            </a:pPr>
            <a:r>
              <a:rPr lang="en-US" b="true" sz="2588" spc="111">
                <a:solidFill>
                  <a:srgbClr val="2E2E2E"/>
                </a:solidFill>
                <a:latin typeface="Lora Bold"/>
                <a:ea typeface="Lora Bold"/>
                <a:cs typeface="Lora Bold"/>
                <a:sym typeface="Lora Bold"/>
              </a:rPr>
              <a:t>Thư viện hỗ trơ gửi mail, mã QR.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grpSp>
        <p:nvGrpSpPr>
          <p:cNvPr name="Group 2" id="2"/>
          <p:cNvGrpSpPr/>
          <p:nvPr/>
        </p:nvGrpSpPr>
        <p:grpSpPr>
          <a:xfrm rot="0">
            <a:off x="187516" y="3319416"/>
            <a:ext cx="3052549" cy="1221678"/>
            <a:chOff x="0" y="0"/>
            <a:chExt cx="523909" cy="209677"/>
          </a:xfrm>
        </p:grpSpPr>
        <p:sp>
          <p:nvSpPr>
            <p:cNvPr name="Freeform 3" id="3"/>
            <p:cNvSpPr/>
            <p:nvPr/>
          </p:nvSpPr>
          <p:spPr>
            <a:xfrm flipH="false" flipV="false" rot="0">
              <a:off x="0" y="0"/>
              <a:ext cx="523909" cy="209677"/>
            </a:xfrm>
            <a:custGeom>
              <a:avLst/>
              <a:gdLst/>
              <a:ahLst/>
              <a:cxnLst/>
              <a:rect r="r" b="b" t="t" l="l"/>
              <a:pathLst>
                <a:path h="209677" w="523909">
                  <a:moveTo>
                    <a:pt x="25362" y="0"/>
                  </a:moveTo>
                  <a:lnTo>
                    <a:pt x="498547" y="0"/>
                  </a:lnTo>
                  <a:cubicBezTo>
                    <a:pt x="512554" y="0"/>
                    <a:pt x="523909" y="11355"/>
                    <a:pt x="523909" y="25362"/>
                  </a:cubicBezTo>
                  <a:lnTo>
                    <a:pt x="523909" y="184314"/>
                  </a:lnTo>
                  <a:cubicBezTo>
                    <a:pt x="523909" y="198322"/>
                    <a:pt x="512554" y="209677"/>
                    <a:pt x="498547" y="209677"/>
                  </a:cubicBezTo>
                  <a:lnTo>
                    <a:pt x="25362" y="209677"/>
                  </a:lnTo>
                  <a:cubicBezTo>
                    <a:pt x="11355" y="209677"/>
                    <a:pt x="0" y="198322"/>
                    <a:pt x="0" y="184314"/>
                  </a:cubicBezTo>
                  <a:lnTo>
                    <a:pt x="0" y="25362"/>
                  </a:lnTo>
                  <a:cubicBezTo>
                    <a:pt x="0" y="11355"/>
                    <a:pt x="11355" y="0"/>
                    <a:pt x="25362" y="0"/>
                  </a:cubicBezTo>
                  <a:close/>
                </a:path>
              </a:pathLst>
            </a:custGeom>
            <a:solidFill>
              <a:srgbClr val="C2D49D"/>
            </a:solidFill>
          </p:spPr>
        </p:sp>
        <p:sp>
          <p:nvSpPr>
            <p:cNvPr name="TextBox 4" id="4"/>
            <p:cNvSpPr txBox="true"/>
            <p:nvPr/>
          </p:nvSpPr>
          <p:spPr>
            <a:xfrm>
              <a:off x="0" y="-180975"/>
              <a:ext cx="523909" cy="390652"/>
            </a:xfrm>
            <a:prstGeom prst="rect">
              <a:avLst/>
            </a:prstGeom>
          </p:spPr>
          <p:txBody>
            <a:bodyPr anchor="ctr" rtlCol="false" tIns="50800" lIns="50800" bIns="50800" rIns="50800"/>
            <a:lstStyle/>
            <a:p>
              <a:pPr algn="ctr">
                <a:lnSpc>
                  <a:spcPts val="4475"/>
                </a:lnSpc>
              </a:pPr>
              <a:r>
                <a:rPr lang="en-US" b="true" sz="2162" spc="28">
                  <a:solidFill>
                    <a:srgbClr val="000000"/>
                  </a:solidFill>
                  <a:latin typeface="Lora Bold"/>
                  <a:ea typeface="Lora Bold"/>
                  <a:cs typeface="Lora Bold"/>
                  <a:sym typeface="Lora Bold"/>
                </a:rPr>
                <a:t>NEXT JS</a:t>
              </a:r>
            </a:p>
          </p:txBody>
        </p:sp>
      </p:grpSp>
      <p:sp>
        <p:nvSpPr>
          <p:cNvPr name="TextBox 5" id="5"/>
          <p:cNvSpPr txBox="true"/>
          <p:nvPr/>
        </p:nvSpPr>
        <p:spPr>
          <a:xfrm rot="0">
            <a:off x="5196175" y="389571"/>
            <a:ext cx="7895651" cy="1076797"/>
          </a:xfrm>
          <a:prstGeom prst="rect">
            <a:avLst/>
          </a:prstGeom>
        </p:spPr>
        <p:txBody>
          <a:bodyPr anchor="t" rtlCol="false" tIns="0" lIns="0" bIns="0" rIns="0">
            <a:spAutoFit/>
          </a:bodyPr>
          <a:lstStyle/>
          <a:p>
            <a:pPr algn="l" marL="0" indent="0" lvl="0">
              <a:lnSpc>
                <a:spcPts val="9023"/>
              </a:lnSpc>
              <a:spcBef>
                <a:spcPct val="0"/>
              </a:spcBef>
            </a:pPr>
            <a:r>
              <a:rPr lang="en-US" b="true" sz="5897" spc="253">
                <a:solidFill>
                  <a:srgbClr val="152225"/>
                </a:solidFill>
                <a:latin typeface="Lora Bold"/>
                <a:ea typeface="Lora Bold"/>
                <a:cs typeface="Lora Bold"/>
                <a:sym typeface="Lora Bold"/>
              </a:rPr>
              <a:t>Kiến trúc hệ thống</a:t>
            </a:r>
          </a:p>
        </p:txBody>
      </p:sp>
      <p:grpSp>
        <p:nvGrpSpPr>
          <p:cNvPr name="Group 6" id="6"/>
          <p:cNvGrpSpPr/>
          <p:nvPr/>
        </p:nvGrpSpPr>
        <p:grpSpPr>
          <a:xfrm rot="0">
            <a:off x="7862024" y="3319416"/>
            <a:ext cx="3052549" cy="1221678"/>
            <a:chOff x="0" y="0"/>
            <a:chExt cx="523909" cy="209677"/>
          </a:xfrm>
        </p:grpSpPr>
        <p:sp>
          <p:nvSpPr>
            <p:cNvPr name="Freeform 7" id="7"/>
            <p:cNvSpPr/>
            <p:nvPr/>
          </p:nvSpPr>
          <p:spPr>
            <a:xfrm flipH="false" flipV="false" rot="0">
              <a:off x="0" y="0"/>
              <a:ext cx="523909" cy="209677"/>
            </a:xfrm>
            <a:custGeom>
              <a:avLst/>
              <a:gdLst/>
              <a:ahLst/>
              <a:cxnLst/>
              <a:rect r="r" b="b" t="t" l="l"/>
              <a:pathLst>
                <a:path h="209677" w="523909">
                  <a:moveTo>
                    <a:pt x="25362" y="0"/>
                  </a:moveTo>
                  <a:lnTo>
                    <a:pt x="498547" y="0"/>
                  </a:lnTo>
                  <a:cubicBezTo>
                    <a:pt x="512554" y="0"/>
                    <a:pt x="523909" y="11355"/>
                    <a:pt x="523909" y="25362"/>
                  </a:cubicBezTo>
                  <a:lnTo>
                    <a:pt x="523909" y="184314"/>
                  </a:lnTo>
                  <a:cubicBezTo>
                    <a:pt x="523909" y="198322"/>
                    <a:pt x="512554" y="209677"/>
                    <a:pt x="498547" y="209677"/>
                  </a:cubicBezTo>
                  <a:lnTo>
                    <a:pt x="25362" y="209677"/>
                  </a:lnTo>
                  <a:cubicBezTo>
                    <a:pt x="11355" y="209677"/>
                    <a:pt x="0" y="198322"/>
                    <a:pt x="0" y="184314"/>
                  </a:cubicBezTo>
                  <a:lnTo>
                    <a:pt x="0" y="25362"/>
                  </a:lnTo>
                  <a:cubicBezTo>
                    <a:pt x="0" y="11355"/>
                    <a:pt x="11355" y="0"/>
                    <a:pt x="25362" y="0"/>
                  </a:cubicBezTo>
                  <a:close/>
                </a:path>
              </a:pathLst>
            </a:custGeom>
            <a:solidFill>
              <a:srgbClr val="F26934"/>
            </a:solidFill>
          </p:spPr>
        </p:sp>
        <p:sp>
          <p:nvSpPr>
            <p:cNvPr name="TextBox 8" id="8"/>
            <p:cNvSpPr txBox="true"/>
            <p:nvPr/>
          </p:nvSpPr>
          <p:spPr>
            <a:xfrm>
              <a:off x="0" y="-180975"/>
              <a:ext cx="523909" cy="390652"/>
            </a:xfrm>
            <a:prstGeom prst="rect">
              <a:avLst/>
            </a:prstGeom>
          </p:spPr>
          <p:txBody>
            <a:bodyPr anchor="ctr" rtlCol="false" tIns="50800" lIns="50800" bIns="50800" rIns="50800"/>
            <a:lstStyle/>
            <a:p>
              <a:pPr algn="ctr">
                <a:lnSpc>
                  <a:spcPts val="4475"/>
                </a:lnSpc>
              </a:pPr>
              <a:r>
                <a:rPr lang="en-US" b="true" sz="2162" spc="28">
                  <a:solidFill>
                    <a:srgbClr val="000000"/>
                  </a:solidFill>
                  <a:latin typeface="Lora Bold"/>
                  <a:ea typeface="Lora Bold"/>
                  <a:cs typeface="Lora Bold"/>
                  <a:sym typeface="Lora Bold"/>
                </a:rPr>
                <a:t>NEST JS</a:t>
              </a:r>
            </a:p>
          </p:txBody>
        </p:sp>
      </p:grpSp>
      <p:grpSp>
        <p:nvGrpSpPr>
          <p:cNvPr name="Group 9" id="9"/>
          <p:cNvGrpSpPr/>
          <p:nvPr/>
        </p:nvGrpSpPr>
        <p:grpSpPr>
          <a:xfrm rot="0">
            <a:off x="7862024" y="6332129"/>
            <a:ext cx="3052549" cy="1221678"/>
            <a:chOff x="0" y="0"/>
            <a:chExt cx="523909" cy="209677"/>
          </a:xfrm>
        </p:grpSpPr>
        <p:sp>
          <p:nvSpPr>
            <p:cNvPr name="Freeform 10" id="10"/>
            <p:cNvSpPr/>
            <p:nvPr/>
          </p:nvSpPr>
          <p:spPr>
            <a:xfrm flipH="false" flipV="false" rot="0">
              <a:off x="0" y="0"/>
              <a:ext cx="523909" cy="209677"/>
            </a:xfrm>
            <a:custGeom>
              <a:avLst/>
              <a:gdLst/>
              <a:ahLst/>
              <a:cxnLst/>
              <a:rect r="r" b="b" t="t" l="l"/>
              <a:pathLst>
                <a:path h="209677" w="523909">
                  <a:moveTo>
                    <a:pt x="25362" y="0"/>
                  </a:moveTo>
                  <a:lnTo>
                    <a:pt x="498547" y="0"/>
                  </a:lnTo>
                  <a:cubicBezTo>
                    <a:pt x="512554" y="0"/>
                    <a:pt x="523909" y="11355"/>
                    <a:pt x="523909" y="25362"/>
                  </a:cubicBezTo>
                  <a:lnTo>
                    <a:pt x="523909" y="184314"/>
                  </a:lnTo>
                  <a:cubicBezTo>
                    <a:pt x="523909" y="198322"/>
                    <a:pt x="512554" y="209677"/>
                    <a:pt x="498547" y="209677"/>
                  </a:cubicBezTo>
                  <a:lnTo>
                    <a:pt x="25362" y="209677"/>
                  </a:lnTo>
                  <a:cubicBezTo>
                    <a:pt x="11355" y="209677"/>
                    <a:pt x="0" y="198322"/>
                    <a:pt x="0" y="184314"/>
                  </a:cubicBezTo>
                  <a:lnTo>
                    <a:pt x="0" y="25362"/>
                  </a:lnTo>
                  <a:cubicBezTo>
                    <a:pt x="0" y="11355"/>
                    <a:pt x="11355" y="0"/>
                    <a:pt x="25362" y="0"/>
                  </a:cubicBezTo>
                  <a:close/>
                </a:path>
              </a:pathLst>
            </a:custGeom>
            <a:solidFill>
              <a:srgbClr val="1BBB68"/>
            </a:solidFill>
          </p:spPr>
        </p:sp>
        <p:sp>
          <p:nvSpPr>
            <p:cNvPr name="TextBox 11" id="11"/>
            <p:cNvSpPr txBox="true"/>
            <p:nvPr/>
          </p:nvSpPr>
          <p:spPr>
            <a:xfrm>
              <a:off x="0" y="-180975"/>
              <a:ext cx="523909" cy="390652"/>
            </a:xfrm>
            <a:prstGeom prst="rect">
              <a:avLst/>
            </a:prstGeom>
          </p:spPr>
          <p:txBody>
            <a:bodyPr anchor="ctr" rtlCol="false" tIns="50800" lIns="50800" bIns="50800" rIns="50800"/>
            <a:lstStyle/>
            <a:p>
              <a:pPr algn="ctr">
                <a:lnSpc>
                  <a:spcPts val="4475"/>
                </a:lnSpc>
              </a:pPr>
              <a:r>
                <a:rPr lang="en-US" b="true" sz="2162" spc="28">
                  <a:solidFill>
                    <a:srgbClr val="000000"/>
                  </a:solidFill>
                  <a:latin typeface="Lora Bold"/>
                  <a:ea typeface="Lora Bold"/>
                  <a:cs typeface="Lora Bold"/>
                  <a:sym typeface="Lora Bold"/>
                </a:rPr>
                <a:t>MONGO DB</a:t>
              </a:r>
            </a:p>
          </p:txBody>
        </p:sp>
      </p:grpSp>
      <p:grpSp>
        <p:nvGrpSpPr>
          <p:cNvPr name="Group 12" id="12"/>
          <p:cNvGrpSpPr/>
          <p:nvPr/>
        </p:nvGrpSpPr>
        <p:grpSpPr>
          <a:xfrm rot="0">
            <a:off x="15047935" y="3319416"/>
            <a:ext cx="3052549" cy="1221678"/>
            <a:chOff x="0" y="0"/>
            <a:chExt cx="523909" cy="209677"/>
          </a:xfrm>
        </p:grpSpPr>
        <p:sp>
          <p:nvSpPr>
            <p:cNvPr name="Freeform 13" id="13"/>
            <p:cNvSpPr/>
            <p:nvPr/>
          </p:nvSpPr>
          <p:spPr>
            <a:xfrm flipH="false" flipV="false" rot="0">
              <a:off x="0" y="0"/>
              <a:ext cx="523909" cy="209677"/>
            </a:xfrm>
            <a:custGeom>
              <a:avLst/>
              <a:gdLst/>
              <a:ahLst/>
              <a:cxnLst/>
              <a:rect r="r" b="b" t="t" l="l"/>
              <a:pathLst>
                <a:path h="209677" w="523909">
                  <a:moveTo>
                    <a:pt x="25362" y="0"/>
                  </a:moveTo>
                  <a:lnTo>
                    <a:pt x="498547" y="0"/>
                  </a:lnTo>
                  <a:cubicBezTo>
                    <a:pt x="512554" y="0"/>
                    <a:pt x="523909" y="11355"/>
                    <a:pt x="523909" y="25362"/>
                  </a:cubicBezTo>
                  <a:lnTo>
                    <a:pt x="523909" y="184314"/>
                  </a:lnTo>
                  <a:cubicBezTo>
                    <a:pt x="523909" y="198322"/>
                    <a:pt x="512554" y="209677"/>
                    <a:pt x="498547" y="209677"/>
                  </a:cubicBezTo>
                  <a:lnTo>
                    <a:pt x="25362" y="209677"/>
                  </a:lnTo>
                  <a:cubicBezTo>
                    <a:pt x="11355" y="209677"/>
                    <a:pt x="0" y="198322"/>
                    <a:pt x="0" y="184314"/>
                  </a:cubicBezTo>
                  <a:lnTo>
                    <a:pt x="0" y="25362"/>
                  </a:lnTo>
                  <a:cubicBezTo>
                    <a:pt x="0" y="11355"/>
                    <a:pt x="11355" y="0"/>
                    <a:pt x="25362" y="0"/>
                  </a:cubicBezTo>
                  <a:close/>
                </a:path>
              </a:pathLst>
            </a:custGeom>
            <a:solidFill>
              <a:srgbClr val="FDD28A"/>
            </a:solidFill>
          </p:spPr>
        </p:sp>
        <p:sp>
          <p:nvSpPr>
            <p:cNvPr name="TextBox 14" id="14"/>
            <p:cNvSpPr txBox="true"/>
            <p:nvPr/>
          </p:nvSpPr>
          <p:spPr>
            <a:xfrm>
              <a:off x="0" y="-180975"/>
              <a:ext cx="523909" cy="390652"/>
            </a:xfrm>
            <a:prstGeom prst="rect">
              <a:avLst/>
            </a:prstGeom>
          </p:spPr>
          <p:txBody>
            <a:bodyPr anchor="ctr" rtlCol="false" tIns="50800" lIns="50800" bIns="50800" rIns="50800"/>
            <a:lstStyle/>
            <a:p>
              <a:pPr algn="ctr">
                <a:lnSpc>
                  <a:spcPts val="4475"/>
                </a:lnSpc>
              </a:pPr>
              <a:r>
                <a:rPr lang="en-US" b="true" sz="2162" spc="28">
                  <a:solidFill>
                    <a:srgbClr val="000000"/>
                  </a:solidFill>
                  <a:latin typeface="Lora Bold"/>
                  <a:ea typeface="Lora Bold"/>
                  <a:cs typeface="Lora Bold"/>
                  <a:sym typeface="Lora Bold"/>
                </a:rPr>
                <a:t>DỊCH VỤ</a:t>
              </a:r>
            </a:p>
          </p:txBody>
        </p:sp>
      </p:grpSp>
      <p:sp>
        <p:nvSpPr>
          <p:cNvPr name="AutoShape 15" id="15"/>
          <p:cNvSpPr/>
          <p:nvPr/>
        </p:nvSpPr>
        <p:spPr>
          <a:xfrm flipV="true">
            <a:off x="3240065" y="3930255"/>
            <a:ext cx="4621959" cy="0"/>
          </a:xfrm>
          <a:prstGeom prst="line">
            <a:avLst/>
          </a:prstGeom>
          <a:ln cap="flat" w="57150">
            <a:solidFill>
              <a:srgbClr val="000000"/>
            </a:solidFill>
            <a:prstDash val="solid"/>
            <a:headEnd type="arrow" len="sm" w="med"/>
            <a:tailEnd type="arrow" len="sm" w="med"/>
          </a:ln>
        </p:spPr>
      </p:sp>
      <p:sp>
        <p:nvSpPr>
          <p:cNvPr name="AutoShape 16" id="16"/>
          <p:cNvSpPr/>
          <p:nvPr/>
        </p:nvSpPr>
        <p:spPr>
          <a:xfrm flipV="true">
            <a:off x="9388299" y="4541094"/>
            <a:ext cx="0" cy="1791035"/>
          </a:xfrm>
          <a:prstGeom prst="line">
            <a:avLst/>
          </a:prstGeom>
          <a:ln cap="flat" w="57150">
            <a:solidFill>
              <a:srgbClr val="000000"/>
            </a:solidFill>
            <a:prstDash val="solid"/>
            <a:headEnd type="arrow" len="sm" w="med"/>
            <a:tailEnd type="arrow" len="sm" w="med"/>
          </a:ln>
        </p:spPr>
      </p:sp>
      <p:sp>
        <p:nvSpPr>
          <p:cNvPr name="AutoShape 17" id="17"/>
          <p:cNvSpPr/>
          <p:nvPr/>
        </p:nvSpPr>
        <p:spPr>
          <a:xfrm flipH="true">
            <a:off x="10914573" y="3930255"/>
            <a:ext cx="4133362" cy="0"/>
          </a:xfrm>
          <a:prstGeom prst="line">
            <a:avLst/>
          </a:prstGeom>
          <a:ln cap="flat" w="57150">
            <a:solidFill>
              <a:srgbClr val="000000"/>
            </a:solidFill>
            <a:prstDash val="solid"/>
            <a:headEnd type="arrow" len="sm" w="med"/>
            <a:tailEnd type="arrow" len="sm" w="med"/>
          </a:ln>
        </p:spPr>
      </p:sp>
      <p:sp>
        <p:nvSpPr>
          <p:cNvPr name="TextBox 18" id="18"/>
          <p:cNvSpPr txBox="true"/>
          <p:nvPr/>
        </p:nvSpPr>
        <p:spPr>
          <a:xfrm rot="0">
            <a:off x="15760410" y="4656686"/>
            <a:ext cx="2198237" cy="15261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Firebase</a:t>
            </a:r>
          </a:p>
          <a:p>
            <a:pPr algn="l">
              <a:lnSpc>
                <a:spcPts val="4081"/>
              </a:lnSpc>
            </a:pPr>
            <a:r>
              <a:rPr lang="en-US" sz="2915" b="true">
                <a:solidFill>
                  <a:srgbClr val="152225"/>
                </a:solidFill>
                <a:latin typeface="Lora Bold"/>
                <a:ea typeface="Lora Bold"/>
                <a:cs typeface="Lora Bold"/>
                <a:sym typeface="Lora Bold"/>
              </a:rPr>
              <a:t>Mailler</a:t>
            </a:r>
          </a:p>
          <a:p>
            <a:pPr algn="l">
              <a:lnSpc>
                <a:spcPts val="4081"/>
              </a:lnSpc>
            </a:pPr>
            <a:r>
              <a:rPr lang="en-US" sz="2915" b="true">
                <a:solidFill>
                  <a:srgbClr val="152225"/>
                </a:solidFill>
                <a:latin typeface="Lora Bold"/>
                <a:ea typeface="Lora Bold"/>
                <a:cs typeface="Lora Bold"/>
                <a:sym typeface="Lora Bold"/>
              </a:rPr>
              <a:t>QR code</a:t>
            </a:r>
          </a:p>
        </p:txBody>
      </p:sp>
      <p:sp>
        <p:nvSpPr>
          <p:cNvPr name="TextBox 19" id="19"/>
          <p:cNvSpPr txBox="true"/>
          <p:nvPr/>
        </p:nvSpPr>
        <p:spPr>
          <a:xfrm rot="0">
            <a:off x="4511706" y="3262266"/>
            <a:ext cx="2078676" cy="4974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Yêu cầu</a:t>
            </a:r>
          </a:p>
        </p:txBody>
      </p:sp>
      <p:sp>
        <p:nvSpPr>
          <p:cNvPr name="TextBox 20" id="20"/>
          <p:cNvSpPr txBox="true"/>
          <p:nvPr/>
        </p:nvSpPr>
        <p:spPr>
          <a:xfrm rot="0">
            <a:off x="3868743" y="4046423"/>
            <a:ext cx="3771188" cy="4974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Hiển thị phản hồi</a:t>
            </a:r>
          </a:p>
        </p:txBody>
      </p:sp>
      <p:sp>
        <p:nvSpPr>
          <p:cNvPr name="TextBox 21" id="21"/>
          <p:cNvSpPr txBox="true"/>
          <p:nvPr/>
        </p:nvSpPr>
        <p:spPr>
          <a:xfrm rot="0">
            <a:off x="8214294" y="2676043"/>
            <a:ext cx="2865470" cy="101179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Xử lý yêu cầu</a:t>
            </a:r>
          </a:p>
          <a:p>
            <a:pPr algn="l">
              <a:lnSpc>
                <a:spcPts val="4081"/>
              </a:lnSpc>
            </a:pPr>
          </a:p>
        </p:txBody>
      </p:sp>
      <p:sp>
        <p:nvSpPr>
          <p:cNvPr name="TextBox 22" id="22"/>
          <p:cNvSpPr txBox="true"/>
          <p:nvPr/>
        </p:nvSpPr>
        <p:spPr>
          <a:xfrm rot="0">
            <a:off x="4348043" y="5685386"/>
            <a:ext cx="5040256" cy="4974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Truy vấn - ghi -  trả dữ liệu</a:t>
            </a:r>
          </a:p>
        </p:txBody>
      </p:sp>
      <p:sp>
        <p:nvSpPr>
          <p:cNvPr name="TextBox 23" id="23"/>
          <p:cNvSpPr txBox="true"/>
          <p:nvPr/>
        </p:nvSpPr>
        <p:spPr>
          <a:xfrm rot="0">
            <a:off x="11619216" y="3261363"/>
            <a:ext cx="2148574" cy="4974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Gửi yêu cầu</a:t>
            </a:r>
          </a:p>
        </p:txBody>
      </p:sp>
      <p:sp>
        <p:nvSpPr>
          <p:cNvPr name="TextBox 24" id="24"/>
          <p:cNvSpPr txBox="true"/>
          <p:nvPr/>
        </p:nvSpPr>
        <p:spPr>
          <a:xfrm rot="0">
            <a:off x="11908024" y="4046423"/>
            <a:ext cx="2868696" cy="497441"/>
          </a:xfrm>
          <a:prstGeom prst="rect">
            <a:avLst/>
          </a:prstGeom>
        </p:spPr>
        <p:txBody>
          <a:bodyPr anchor="t" rtlCol="false" tIns="0" lIns="0" bIns="0" rIns="0">
            <a:spAutoFit/>
          </a:bodyPr>
          <a:lstStyle/>
          <a:p>
            <a:pPr algn="l">
              <a:lnSpc>
                <a:spcPts val="4081"/>
              </a:lnSpc>
            </a:pPr>
            <a:r>
              <a:rPr lang="en-US" sz="2915" b="true">
                <a:solidFill>
                  <a:srgbClr val="152225"/>
                </a:solidFill>
                <a:latin typeface="Lora Bold"/>
                <a:ea typeface="Lora Bold"/>
                <a:cs typeface="Lora Bold"/>
                <a:sym typeface="Lora Bold"/>
              </a:rPr>
              <a:t>Nhân kết quả</a:t>
            </a:r>
          </a:p>
        </p:txBody>
      </p:sp>
      <p:sp>
        <p:nvSpPr>
          <p:cNvPr name="TextBox 25" id="25"/>
          <p:cNvSpPr txBox="true"/>
          <p:nvPr/>
        </p:nvSpPr>
        <p:spPr>
          <a:xfrm rot="0">
            <a:off x="2933020" y="8765014"/>
            <a:ext cx="1415023" cy="497441"/>
          </a:xfrm>
          <a:prstGeom prst="rect">
            <a:avLst/>
          </a:prstGeom>
        </p:spPr>
        <p:txBody>
          <a:bodyPr anchor="t" rtlCol="false" tIns="0" lIns="0" bIns="0" rIns="0">
            <a:spAutoFit/>
          </a:bodyPr>
          <a:lstStyle/>
          <a:p>
            <a:pPr algn="l">
              <a:lnSpc>
                <a:spcPts val="4081"/>
              </a:lnSpc>
            </a:pPr>
            <a:r>
              <a:rPr lang="en-US" sz="2915">
                <a:solidFill>
                  <a:srgbClr val="152225"/>
                </a:solidFill>
                <a:latin typeface="Lora"/>
                <a:ea typeface="Lora"/>
                <a:cs typeface="Lora"/>
                <a:sym typeface="Lora"/>
              </a:rPr>
              <a:t>CLIENT</a:t>
            </a:r>
          </a:p>
        </p:txBody>
      </p:sp>
      <p:sp>
        <p:nvSpPr>
          <p:cNvPr name="TextBox 26" id="26"/>
          <p:cNvSpPr txBox="true"/>
          <p:nvPr/>
        </p:nvSpPr>
        <p:spPr>
          <a:xfrm rot="0">
            <a:off x="11985991" y="8765014"/>
            <a:ext cx="1415023" cy="494671"/>
          </a:xfrm>
          <a:prstGeom prst="rect">
            <a:avLst/>
          </a:prstGeom>
        </p:spPr>
        <p:txBody>
          <a:bodyPr anchor="t" rtlCol="false" tIns="0" lIns="0" bIns="0" rIns="0">
            <a:spAutoFit/>
          </a:bodyPr>
          <a:lstStyle/>
          <a:p>
            <a:pPr algn="l">
              <a:lnSpc>
                <a:spcPts val="4081"/>
              </a:lnSpc>
            </a:pPr>
            <a:r>
              <a:rPr lang="en-US" sz="2915">
                <a:solidFill>
                  <a:srgbClr val="152225"/>
                </a:solidFill>
                <a:latin typeface="Lora"/>
                <a:ea typeface="Lora"/>
                <a:cs typeface="Lora"/>
                <a:sym typeface="Lora"/>
              </a:rPr>
              <a:t>SERVER</a:t>
            </a:r>
          </a:p>
        </p:txBody>
      </p:sp>
      <p:sp>
        <p:nvSpPr>
          <p:cNvPr name="AutoShape 27" id="27"/>
          <p:cNvSpPr/>
          <p:nvPr/>
        </p:nvSpPr>
        <p:spPr>
          <a:xfrm>
            <a:off x="6111952" y="8282279"/>
            <a:ext cx="0" cy="354770"/>
          </a:xfrm>
          <a:prstGeom prst="line">
            <a:avLst/>
          </a:prstGeom>
          <a:ln cap="flat" w="47625">
            <a:solidFill>
              <a:srgbClr val="000000"/>
            </a:solidFill>
            <a:prstDash val="solid"/>
            <a:headEnd type="none" len="sm" w="sm"/>
            <a:tailEnd type="none" len="sm" w="sm"/>
          </a:ln>
        </p:spPr>
      </p:sp>
      <p:sp>
        <p:nvSpPr>
          <p:cNvPr name="AutoShape 28" id="28"/>
          <p:cNvSpPr/>
          <p:nvPr/>
        </p:nvSpPr>
        <p:spPr>
          <a:xfrm>
            <a:off x="682316" y="8637049"/>
            <a:ext cx="5429636" cy="0"/>
          </a:xfrm>
          <a:prstGeom prst="line">
            <a:avLst/>
          </a:prstGeom>
          <a:ln cap="flat" w="47625">
            <a:solidFill>
              <a:srgbClr val="000000"/>
            </a:solidFill>
            <a:prstDash val="solid"/>
            <a:headEnd type="none" len="sm" w="sm"/>
            <a:tailEnd type="none" len="sm" w="sm"/>
          </a:ln>
        </p:spPr>
      </p:sp>
      <p:sp>
        <p:nvSpPr>
          <p:cNvPr name="AutoShape 29" id="29"/>
          <p:cNvSpPr/>
          <p:nvPr/>
        </p:nvSpPr>
        <p:spPr>
          <a:xfrm>
            <a:off x="682316" y="8282279"/>
            <a:ext cx="19050" cy="354770"/>
          </a:xfrm>
          <a:prstGeom prst="line">
            <a:avLst/>
          </a:prstGeom>
          <a:ln cap="flat" w="47625">
            <a:solidFill>
              <a:srgbClr val="000000"/>
            </a:solidFill>
            <a:prstDash val="solid"/>
            <a:headEnd type="none" len="sm" w="sm"/>
            <a:tailEnd type="none" len="sm" w="sm"/>
          </a:ln>
        </p:spPr>
      </p:sp>
      <p:sp>
        <p:nvSpPr>
          <p:cNvPr name="AutoShape 30" id="30"/>
          <p:cNvSpPr/>
          <p:nvPr/>
        </p:nvSpPr>
        <p:spPr>
          <a:xfrm>
            <a:off x="17927982" y="8283556"/>
            <a:ext cx="0" cy="354770"/>
          </a:xfrm>
          <a:prstGeom prst="line">
            <a:avLst/>
          </a:prstGeom>
          <a:ln cap="flat" w="47625">
            <a:solidFill>
              <a:srgbClr val="000000"/>
            </a:solidFill>
            <a:prstDash val="solid"/>
            <a:headEnd type="none" len="sm" w="sm"/>
            <a:tailEnd type="none" len="sm" w="sm"/>
          </a:ln>
        </p:spPr>
      </p:sp>
      <p:sp>
        <p:nvSpPr>
          <p:cNvPr name="AutoShape 31" id="31"/>
          <p:cNvSpPr/>
          <p:nvPr/>
        </p:nvSpPr>
        <p:spPr>
          <a:xfrm>
            <a:off x="6624985" y="8638326"/>
            <a:ext cx="11302997" cy="0"/>
          </a:xfrm>
          <a:prstGeom prst="line">
            <a:avLst/>
          </a:prstGeom>
          <a:ln cap="flat" w="47625">
            <a:solidFill>
              <a:srgbClr val="000000"/>
            </a:solidFill>
            <a:prstDash val="solid"/>
            <a:headEnd type="none" len="sm" w="sm"/>
            <a:tailEnd type="none" len="sm" w="sm"/>
          </a:ln>
        </p:spPr>
      </p:sp>
      <p:sp>
        <p:nvSpPr>
          <p:cNvPr name="AutoShape 32" id="32"/>
          <p:cNvSpPr/>
          <p:nvPr/>
        </p:nvSpPr>
        <p:spPr>
          <a:xfrm flipH="true">
            <a:off x="6624985" y="8283556"/>
            <a:ext cx="0" cy="353493"/>
          </a:xfrm>
          <a:prstGeom prst="line">
            <a:avLst/>
          </a:prstGeom>
          <a:ln cap="flat" w="4762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1466" y="1788491"/>
            <a:ext cx="14530936" cy="7841928"/>
          </a:xfrm>
          <a:custGeom>
            <a:avLst/>
            <a:gdLst/>
            <a:ahLst/>
            <a:cxnLst/>
            <a:rect r="r" b="b" t="t" l="l"/>
            <a:pathLst>
              <a:path h="7841928" w="14530936">
                <a:moveTo>
                  <a:pt x="0" y="0"/>
                </a:moveTo>
                <a:lnTo>
                  <a:pt x="14530936" y="0"/>
                </a:lnTo>
                <a:lnTo>
                  <a:pt x="14530936" y="7841928"/>
                </a:lnTo>
                <a:lnTo>
                  <a:pt x="0" y="7841928"/>
                </a:lnTo>
                <a:lnTo>
                  <a:pt x="0" y="0"/>
                </a:lnTo>
                <a:close/>
              </a:path>
            </a:pathLst>
          </a:custGeom>
          <a:blipFill>
            <a:blip r:embed="rId2"/>
            <a:stretch>
              <a:fillRect l="0" t="0" r="0" b="0"/>
            </a:stretch>
          </a:blipFill>
        </p:spPr>
      </p:sp>
      <p:sp>
        <p:nvSpPr>
          <p:cNvPr name="TextBox 3" id="3"/>
          <p:cNvSpPr txBox="true"/>
          <p:nvPr/>
        </p:nvSpPr>
        <p:spPr>
          <a:xfrm rot="0">
            <a:off x="449523" y="328726"/>
            <a:ext cx="10372420" cy="119992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Use case “Người dùng”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11811" y="2176931"/>
            <a:ext cx="13464378" cy="7081369"/>
          </a:xfrm>
          <a:custGeom>
            <a:avLst/>
            <a:gdLst/>
            <a:ahLst/>
            <a:cxnLst/>
            <a:rect r="r" b="b" t="t" l="l"/>
            <a:pathLst>
              <a:path h="7081369" w="13464378">
                <a:moveTo>
                  <a:pt x="0" y="0"/>
                </a:moveTo>
                <a:lnTo>
                  <a:pt x="13464378" y="0"/>
                </a:lnTo>
                <a:lnTo>
                  <a:pt x="13464378" y="7081369"/>
                </a:lnTo>
                <a:lnTo>
                  <a:pt x="0" y="7081369"/>
                </a:lnTo>
                <a:lnTo>
                  <a:pt x="0" y="0"/>
                </a:lnTo>
                <a:close/>
              </a:path>
            </a:pathLst>
          </a:custGeom>
          <a:blipFill>
            <a:blip r:embed="rId2"/>
            <a:stretch>
              <a:fillRect l="0" t="0" r="0" b="0"/>
            </a:stretch>
          </a:blipFill>
        </p:spPr>
      </p:sp>
      <p:sp>
        <p:nvSpPr>
          <p:cNvPr name="TextBox 3" id="3"/>
          <p:cNvSpPr txBox="true"/>
          <p:nvPr/>
        </p:nvSpPr>
        <p:spPr>
          <a:xfrm rot="0">
            <a:off x="449523" y="328726"/>
            <a:ext cx="10372420" cy="119992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Use case “Ban tổ chức”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1114" y="1770318"/>
            <a:ext cx="12885771" cy="7669049"/>
          </a:xfrm>
          <a:custGeom>
            <a:avLst/>
            <a:gdLst/>
            <a:ahLst/>
            <a:cxnLst/>
            <a:rect r="r" b="b" t="t" l="l"/>
            <a:pathLst>
              <a:path h="7669049" w="12885771">
                <a:moveTo>
                  <a:pt x="0" y="0"/>
                </a:moveTo>
                <a:lnTo>
                  <a:pt x="12885772" y="0"/>
                </a:lnTo>
                <a:lnTo>
                  <a:pt x="12885772" y="7669050"/>
                </a:lnTo>
                <a:lnTo>
                  <a:pt x="0" y="7669050"/>
                </a:lnTo>
                <a:lnTo>
                  <a:pt x="0" y="0"/>
                </a:lnTo>
                <a:close/>
              </a:path>
            </a:pathLst>
          </a:custGeom>
          <a:blipFill>
            <a:blip r:embed="rId2"/>
            <a:stretch>
              <a:fillRect l="0" t="-4306" r="0" b="-4306"/>
            </a:stretch>
          </a:blipFill>
        </p:spPr>
      </p:sp>
      <p:sp>
        <p:nvSpPr>
          <p:cNvPr name="TextBox 3" id="3"/>
          <p:cNvSpPr txBox="true"/>
          <p:nvPr/>
        </p:nvSpPr>
        <p:spPr>
          <a:xfrm rot="0">
            <a:off x="449523" y="328726"/>
            <a:ext cx="8976460" cy="1199923"/>
          </a:xfrm>
          <a:prstGeom prst="rect">
            <a:avLst/>
          </a:prstGeom>
        </p:spPr>
        <p:txBody>
          <a:bodyPr anchor="t" rtlCol="false" tIns="0" lIns="0" bIns="0" rIns="0">
            <a:spAutoFit/>
          </a:bodyPr>
          <a:lstStyle/>
          <a:p>
            <a:pPr algn="l" marL="0" indent="0" lvl="0">
              <a:lnSpc>
                <a:spcPts val="10092"/>
              </a:lnSpc>
              <a:spcBef>
                <a:spcPct val="0"/>
              </a:spcBef>
            </a:pPr>
            <a:r>
              <a:rPr lang="en-US" b="true" sz="6596" spc="283">
                <a:solidFill>
                  <a:srgbClr val="152225"/>
                </a:solidFill>
                <a:latin typeface="Lora Bold"/>
                <a:ea typeface="Lora Bold"/>
                <a:cs typeface="Lora Bold"/>
                <a:sym typeface="Lora Bold"/>
              </a:rPr>
              <a:t>Use case “Quản trị”</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51063" y="0"/>
            <a:ext cx="13036937" cy="10249439"/>
          </a:xfrm>
          <a:custGeom>
            <a:avLst/>
            <a:gdLst/>
            <a:ahLst/>
            <a:cxnLst/>
            <a:rect r="r" b="b" t="t" l="l"/>
            <a:pathLst>
              <a:path h="10249439" w="13036937">
                <a:moveTo>
                  <a:pt x="0" y="0"/>
                </a:moveTo>
                <a:lnTo>
                  <a:pt x="13036937" y="0"/>
                </a:lnTo>
                <a:lnTo>
                  <a:pt x="13036937" y="10249439"/>
                </a:lnTo>
                <a:lnTo>
                  <a:pt x="0" y="10249439"/>
                </a:lnTo>
                <a:lnTo>
                  <a:pt x="0" y="0"/>
                </a:lnTo>
                <a:close/>
              </a:path>
            </a:pathLst>
          </a:custGeom>
          <a:blipFill>
            <a:blip r:embed="rId2"/>
            <a:stretch>
              <a:fillRect l="0" t="-1025" r="-356" b="-1969"/>
            </a:stretch>
          </a:blipFill>
        </p:spPr>
      </p:sp>
      <p:sp>
        <p:nvSpPr>
          <p:cNvPr name="TextBox 3" id="3"/>
          <p:cNvSpPr txBox="true"/>
          <p:nvPr/>
        </p:nvSpPr>
        <p:spPr>
          <a:xfrm rot="0">
            <a:off x="749423" y="498840"/>
            <a:ext cx="4501640" cy="1216324"/>
          </a:xfrm>
          <a:prstGeom prst="rect">
            <a:avLst/>
          </a:prstGeom>
        </p:spPr>
        <p:txBody>
          <a:bodyPr anchor="t" rtlCol="false" tIns="0" lIns="0" bIns="0" rIns="0">
            <a:spAutoFit/>
          </a:bodyPr>
          <a:lstStyle/>
          <a:p>
            <a:pPr algn="l">
              <a:lnSpc>
                <a:spcPts val="10189"/>
              </a:lnSpc>
            </a:pPr>
            <a:r>
              <a:rPr lang="en-US" sz="6659" spc="286" b="true">
                <a:solidFill>
                  <a:srgbClr val="152225"/>
                </a:solidFill>
                <a:latin typeface="Lora Bold"/>
                <a:ea typeface="Lora Bold"/>
                <a:cs typeface="Lora Bold"/>
                <a:sym typeface="Lora Bold"/>
              </a:rPr>
              <a:t>Sơ đồ lớp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DAGx9q_N1EU</dc:identifier>
  <dcterms:modified xsi:type="dcterms:W3CDTF">2011-08-01T06:04:30Z</dcterms:modified>
  <cp:revision>1</cp:revision>
  <dc:title>White and Light Blue Illustrative Creative Literature Project Presentation</dc:title>
</cp:coreProperties>
</file>