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72" r:id="rId4"/>
    <p:sldId id="283" r:id="rId5"/>
    <p:sldId id="286" r:id="rId6"/>
    <p:sldId id="287" r:id="rId7"/>
    <p:sldId id="280" r:id="rId8"/>
    <p:sldId id="273" r:id="rId9"/>
    <p:sldId id="288" r:id="rId10"/>
    <p:sldId id="290" r:id="rId11"/>
    <p:sldId id="281" r:id="rId13"/>
    <p:sldId id="274" r:id="rId14"/>
    <p:sldId id="291" r:id="rId15"/>
    <p:sldId id="282" r:id="rId16"/>
    <p:sldId id="292" r:id="rId17"/>
    <p:sldId id="293" r:id="rId18"/>
    <p:sldId id="271" r:id="rId19"/>
    <p:sldId id="294" r:id="rId20"/>
    <p:sldId id="295" r:id="rId21"/>
    <p:sldId id="263" r:id="rId22"/>
    <p:sldId id="266" r:id="rId23"/>
    <p:sldId id="296" r:id="rId24"/>
    <p:sldId id="289" r:id="rId25"/>
    <p:sldId id="297" r:id="rId26"/>
    <p:sldId id="268" r:id="rId27"/>
    <p:sldId id="270" r:id="rId28"/>
  </p:sldIdLst>
  <p:sldSz cx="22860000" cy="128016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B43"/>
    <a:srgbClr val="0F85F1"/>
    <a:srgbClr val="32589A"/>
    <a:srgbClr val="86BACC"/>
    <a:srgbClr val="64ADD3"/>
    <a:srgbClr val="3D9DE0"/>
    <a:srgbClr val="667F99"/>
    <a:srgbClr val="287ED7"/>
    <a:srgbClr val="1B7EE4"/>
    <a:srgbClr val="347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6" d="100"/>
          <a:sy n="56" d="100"/>
        </p:scale>
        <p:origin x="42" y="246"/>
      </p:cViewPr>
      <p:guideLst>
        <p:guide orient="horz" pos="4032"/>
        <p:guide pos="7200"/>
        <p:guide orient="horz" pos="1174"/>
        <p:guide orient="horz" pos="4599"/>
        <p:guide pos="804"/>
      </p:guideLst>
    </p:cSldViewPr>
  </p:slideViewPr>
  <p:notesTextViewPr>
    <p:cViewPr>
      <p:scale>
        <a:sx n="1" d="1"/>
        <a:sy n="1" d="1"/>
      </p:scale>
      <p:origin x="0" y="0"/>
    </p:cViewPr>
  </p:notesTextViewPr>
  <p:sorterViewPr>
    <p:cViewPr>
      <p:scale>
        <a:sx n="50" d="100"/>
        <a:sy n="50" d="100"/>
      </p:scale>
      <p:origin x="0" y="-5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29.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D3112-5D52-40A2-ADC8-AE831D95C1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4494B-820D-40D6-B29E-29DB602C68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1"/>
            <a:ext cx="22860000" cy="127992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1706880" rtl="0" eaLnBrk="1" latinLnBrk="0" hangingPunct="1">
        <a:lnSpc>
          <a:spcPct val="90000"/>
        </a:lnSpc>
        <a:spcBef>
          <a:spcPct val="0"/>
        </a:spcBef>
        <a:buNone/>
        <a:defRPr sz="8215" kern="1200">
          <a:solidFill>
            <a:schemeClr val="tx1"/>
          </a:solidFill>
          <a:latin typeface="+mj-lt"/>
          <a:ea typeface="+mj-ea"/>
          <a:cs typeface="+mj-cs"/>
        </a:defRPr>
      </a:lvl1pPr>
    </p:titleStyle>
    <p:bodyStyle>
      <a:lvl1pPr marL="426720" indent="-426720" algn="l" defTabSz="1706880" rtl="0" eaLnBrk="1" latinLnBrk="0" hangingPunct="1">
        <a:lnSpc>
          <a:spcPct val="90000"/>
        </a:lnSpc>
        <a:spcBef>
          <a:spcPts val="1865"/>
        </a:spcBef>
        <a:buFont typeface="Arial" panose="020B0604020202020204" pitchFamily="34" charset="0"/>
        <a:buChar char="•"/>
        <a:defRPr sz="5225" kern="1200">
          <a:solidFill>
            <a:schemeClr val="tx1"/>
          </a:solidFill>
          <a:latin typeface="+mn-lt"/>
          <a:ea typeface="+mn-ea"/>
          <a:cs typeface="+mn-cs"/>
        </a:defRPr>
      </a:lvl1pPr>
      <a:lvl2pPr marL="1280160" indent="-426720" algn="l" defTabSz="1706880" rtl="0" eaLnBrk="1" latinLnBrk="0" hangingPunct="1">
        <a:lnSpc>
          <a:spcPct val="90000"/>
        </a:lnSpc>
        <a:spcBef>
          <a:spcPts val="935"/>
        </a:spcBef>
        <a:buFont typeface="Arial" panose="020B0604020202020204" pitchFamily="34" charset="0"/>
        <a:buChar char="•"/>
        <a:defRPr sz="4480" kern="1200">
          <a:solidFill>
            <a:schemeClr val="tx1"/>
          </a:solidFill>
          <a:latin typeface="+mn-lt"/>
          <a:ea typeface="+mn-ea"/>
          <a:cs typeface="+mn-cs"/>
        </a:defRPr>
      </a:lvl2pPr>
      <a:lvl3pPr marL="2133600" indent="-426720" algn="l" defTabSz="1706880" rtl="0" eaLnBrk="1" latinLnBrk="0" hangingPunct="1">
        <a:lnSpc>
          <a:spcPct val="90000"/>
        </a:lnSpc>
        <a:spcBef>
          <a:spcPts val="935"/>
        </a:spcBef>
        <a:buFont typeface="Arial" panose="020B0604020202020204" pitchFamily="34" charset="0"/>
        <a:buChar char="•"/>
        <a:defRPr sz="3735" kern="1200">
          <a:solidFill>
            <a:schemeClr val="tx1"/>
          </a:solidFill>
          <a:latin typeface="+mn-lt"/>
          <a:ea typeface="+mn-ea"/>
          <a:cs typeface="+mn-cs"/>
        </a:defRPr>
      </a:lvl3pPr>
      <a:lvl4pPr marL="2987040" indent="-426720" algn="l" defTabSz="1706880" rtl="0" eaLnBrk="1" latinLnBrk="0" hangingPunct="1">
        <a:lnSpc>
          <a:spcPct val="90000"/>
        </a:lnSpc>
        <a:spcBef>
          <a:spcPts val="935"/>
        </a:spcBef>
        <a:buFont typeface="Arial" panose="020B0604020202020204" pitchFamily="34" charset="0"/>
        <a:buChar char="•"/>
        <a:defRPr sz="3360" kern="1200">
          <a:solidFill>
            <a:schemeClr val="tx1"/>
          </a:solidFill>
          <a:latin typeface="+mn-lt"/>
          <a:ea typeface="+mn-ea"/>
          <a:cs typeface="+mn-cs"/>
        </a:defRPr>
      </a:lvl4pPr>
      <a:lvl5pPr marL="3840480" indent="-426720" algn="l" defTabSz="1706880" rtl="0" eaLnBrk="1" latinLnBrk="0" hangingPunct="1">
        <a:lnSpc>
          <a:spcPct val="90000"/>
        </a:lnSpc>
        <a:spcBef>
          <a:spcPts val="935"/>
        </a:spcBef>
        <a:buFont typeface="Arial" panose="020B0604020202020204" pitchFamily="34" charset="0"/>
        <a:buChar char="•"/>
        <a:defRPr sz="3360" kern="1200">
          <a:solidFill>
            <a:schemeClr val="tx1"/>
          </a:solidFill>
          <a:latin typeface="+mn-lt"/>
          <a:ea typeface="+mn-ea"/>
          <a:cs typeface="+mn-cs"/>
        </a:defRPr>
      </a:lvl5pPr>
      <a:lvl6pPr marL="4693920" indent="-426720" algn="l" defTabSz="1706880" rtl="0" eaLnBrk="1" latinLnBrk="0" hangingPunct="1">
        <a:lnSpc>
          <a:spcPct val="90000"/>
        </a:lnSpc>
        <a:spcBef>
          <a:spcPts val="935"/>
        </a:spcBef>
        <a:buFont typeface="Arial" panose="020B0604020202020204" pitchFamily="34" charset="0"/>
        <a:buChar char="•"/>
        <a:defRPr sz="3360" kern="1200">
          <a:solidFill>
            <a:schemeClr val="tx1"/>
          </a:solidFill>
          <a:latin typeface="+mn-lt"/>
          <a:ea typeface="+mn-ea"/>
          <a:cs typeface="+mn-cs"/>
        </a:defRPr>
      </a:lvl6pPr>
      <a:lvl7pPr marL="5547360" indent="-426720" algn="l" defTabSz="1706880" rtl="0" eaLnBrk="1" latinLnBrk="0" hangingPunct="1">
        <a:lnSpc>
          <a:spcPct val="90000"/>
        </a:lnSpc>
        <a:spcBef>
          <a:spcPts val="935"/>
        </a:spcBef>
        <a:buFont typeface="Arial" panose="020B0604020202020204" pitchFamily="34" charset="0"/>
        <a:buChar char="•"/>
        <a:defRPr sz="3360" kern="1200">
          <a:solidFill>
            <a:schemeClr val="tx1"/>
          </a:solidFill>
          <a:latin typeface="+mn-lt"/>
          <a:ea typeface="+mn-ea"/>
          <a:cs typeface="+mn-cs"/>
        </a:defRPr>
      </a:lvl7pPr>
      <a:lvl8pPr marL="6400800" indent="-426720" algn="l" defTabSz="1706880" rtl="0" eaLnBrk="1" latinLnBrk="0" hangingPunct="1">
        <a:lnSpc>
          <a:spcPct val="90000"/>
        </a:lnSpc>
        <a:spcBef>
          <a:spcPts val="935"/>
        </a:spcBef>
        <a:buFont typeface="Arial" panose="020B0604020202020204" pitchFamily="34" charset="0"/>
        <a:buChar char="•"/>
        <a:defRPr sz="3360" kern="1200">
          <a:solidFill>
            <a:schemeClr val="tx1"/>
          </a:solidFill>
          <a:latin typeface="+mn-lt"/>
          <a:ea typeface="+mn-ea"/>
          <a:cs typeface="+mn-cs"/>
        </a:defRPr>
      </a:lvl8pPr>
      <a:lvl9pPr marL="7254240" indent="-426720" algn="l" defTabSz="1706880" rtl="0" eaLnBrk="1" latinLnBrk="0" hangingPunct="1">
        <a:lnSpc>
          <a:spcPct val="90000"/>
        </a:lnSpc>
        <a:spcBef>
          <a:spcPts val="935"/>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880" rtl="0" eaLnBrk="1" latinLnBrk="0" hangingPunct="1">
        <a:defRPr sz="3360" kern="1200">
          <a:solidFill>
            <a:schemeClr val="tx1"/>
          </a:solidFill>
          <a:latin typeface="+mn-lt"/>
          <a:ea typeface="+mn-ea"/>
          <a:cs typeface="+mn-cs"/>
        </a:defRPr>
      </a:lvl1pPr>
      <a:lvl2pPr marL="853440" algn="l" defTabSz="1706880" rtl="0" eaLnBrk="1" latinLnBrk="0" hangingPunct="1">
        <a:defRPr sz="3360" kern="1200">
          <a:solidFill>
            <a:schemeClr val="tx1"/>
          </a:solidFill>
          <a:latin typeface="+mn-lt"/>
          <a:ea typeface="+mn-ea"/>
          <a:cs typeface="+mn-cs"/>
        </a:defRPr>
      </a:lvl2pPr>
      <a:lvl3pPr marL="1706880" algn="l" defTabSz="1706880" rtl="0" eaLnBrk="1" latinLnBrk="0" hangingPunct="1">
        <a:defRPr sz="3360" kern="1200">
          <a:solidFill>
            <a:schemeClr val="tx1"/>
          </a:solidFill>
          <a:latin typeface="+mn-lt"/>
          <a:ea typeface="+mn-ea"/>
          <a:cs typeface="+mn-cs"/>
        </a:defRPr>
      </a:lvl3pPr>
      <a:lvl4pPr marL="2560320" algn="l" defTabSz="1706880" rtl="0" eaLnBrk="1" latinLnBrk="0" hangingPunct="1">
        <a:defRPr sz="3360" kern="1200">
          <a:solidFill>
            <a:schemeClr val="tx1"/>
          </a:solidFill>
          <a:latin typeface="+mn-lt"/>
          <a:ea typeface="+mn-ea"/>
          <a:cs typeface="+mn-cs"/>
        </a:defRPr>
      </a:lvl4pPr>
      <a:lvl5pPr marL="3413760" algn="l" defTabSz="1706880" rtl="0" eaLnBrk="1" latinLnBrk="0" hangingPunct="1">
        <a:defRPr sz="3360" kern="1200">
          <a:solidFill>
            <a:schemeClr val="tx1"/>
          </a:solidFill>
          <a:latin typeface="+mn-lt"/>
          <a:ea typeface="+mn-ea"/>
          <a:cs typeface="+mn-cs"/>
        </a:defRPr>
      </a:lvl5pPr>
      <a:lvl6pPr marL="4267200" algn="l" defTabSz="1706880" rtl="0" eaLnBrk="1" latinLnBrk="0" hangingPunct="1">
        <a:defRPr sz="3360" kern="1200">
          <a:solidFill>
            <a:schemeClr val="tx1"/>
          </a:solidFill>
          <a:latin typeface="+mn-lt"/>
          <a:ea typeface="+mn-ea"/>
          <a:cs typeface="+mn-cs"/>
        </a:defRPr>
      </a:lvl6pPr>
      <a:lvl7pPr marL="5120640" algn="l" defTabSz="1706880" rtl="0" eaLnBrk="1" latinLnBrk="0" hangingPunct="1">
        <a:defRPr sz="3360" kern="1200">
          <a:solidFill>
            <a:schemeClr val="tx1"/>
          </a:solidFill>
          <a:latin typeface="+mn-lt"/>
          <a:ea typeface="+mn-ea"/>
          <a:cs typeface="+mn-cs"/>
        </a:defRPr>
      </a:lvl7pPr>
      <a:lvl8pPr marL="5974080" algn="l" defTabSz="1706880" rtl="0" eaLnBrk="1" latinLnBrk="0" hangingPunct="1">
        <a:defRPr sz="3360" kern="1200">
          <a:solidFill>
            <a:schemeClr val="tx1"/>
          </a:solidFill>
          <a:latin typeface="+mn-lt"/>
          <a:ea typeface="+mn-ea"/>
          <a:cs typeface="+mn-cs"/>
        </a:defRPr>
      </a:lvl8pPr>
      <a:lvl9pPr marL="6827520" algn="l" defTabSz="170688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9.xml"/><Relationship Id="rId1" Type="http://schemas.openxmlformats.org/officeDocument/2006/relationships/slide" Target="sl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 Target="slide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 Target="slide3.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 Target="slide3.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 Target="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27.xml"/><Relationship Id="rId1" Type="http://schemas.openxmlformats.org/officeDocument/2006/relationships/slide" Target="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28.xml"/><Relationship Id="rId1" Type="http://schemas.openxmlformats.org/officeDocument/2006/relationships/slide" Target="slide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www.jianshu.com/p/e37318135a8a" TargetMode="External"/><Relationship Id="rId3" Type="http://schemas.openxmlformats.org/officeDocument/2006/relationships/hyperlink" Target="https://blog.csdn.net/yangsen99/article/details/82505636" TargetMode="External"/><Relationship Id="rId2" Type="http://schemas.openxmlformats.org/officeDocument/2006/relationships/image" Target="../media/image10.pn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slide" Target="slide3.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svg"/><Relationship Id="rId7" Type="http://schemas.openxmlformats.org/officeDocument/2006/relationships/image" Target="../media/image6.png"/><Relationship Id="rId6" Type="http://schemas.openxmlformats.org/officeDocument/2006/relationships/image" Target="../media/image5.jpe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slide" Target="slide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slide" Target="slide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tags" Target="../tags/tag7.xml"/><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2299722">
            <a:off x="13601519" y="7659640"/>
            <a:ext cx="2277726" cy="22777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9" name="矩形 8"/>
          <p:cNvSpPr/>
          <p:nvPr/>
        </p:nvSpPr>
        <p:spPr>
          <a:xfrm rot="2299722">
            <a:off x="-4366770" y="1645042"/>
            <a:ext cx="18130457" cy="13384849"/>
          </a:xfrm>
          <a:prstGeom prst="rect">
            <a:avLst/>
          </a:prstGeom>
          <a:gradFill>
            <a:gsLst>
              <a:gs pos="0">
                <a:schemeClr val="tx1">
                  <a:alpha val="5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2" name="矩形 1"/>
          <p:cNvSpPr/>
          <p:nvPr/>
        </p:nvSpPr>
        <p:spPr>
          <a:xfrm>
            <a:off x="-916527" y="6666829"/>
            <a:ext cx="12346527" cy="2131674"/>
          </a:xfrm>
          <a:prstGeom prst="rect">
            <a:avLst/>
          </a:prstGeom>
          <a:effectLst>
            <a:outerShdw blurRad="63500" sx="102000" sy="102000" algn="ctr" rotWithShape="0">
              <a:prstClr val="black">
                <a:alpha val="40000"/>
              </a:prstClr>
            </a:outerShdw>
          </a:effectLst>
        </p:spPr>
        <p:txBody>
          <a:bodyPr wrap="square">
            <a:spAutoFit/>
          </a:bodyPr>
          <a:lstStyle/>
          <a:p>
            <a:pPr algn="ctr">
              <a:lnSpc>
                <a:spcPct val="150000"/>
              </a:lnSpc>
            </a:pPr>
            <a:r>
              <a:rPr lang="en-US" altLang="zh-CN" sz="10080">
                <a:solidFill>
                  <a:srgbClr val="0F85F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Hateful group</a:t>
            </a:r>
            <a:endParaRPr lang="en-US" altLang="zh-CN" sz="1008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endParaRPr>
          </a:p>
        </p:txBody>
      </p:sp>
      <p:cxnSp>
        <p:nvCxnSpPr>
          <p:cNvPr id="4" name="直接连接符 3"/>
          <p:cNvCxnSpPr/>
          <p:nvPr/>
        </p:nvCxnSpPr>
        <p:spPr>
          <a:xfrm>
            <a:off x="1271695" y="8986828"/>
            <a:ext cx="12635653" cy="0"/>
          </a:xfrm>
          <a:prstGeom prst="line">
            <a:avLst/>
          </a:prstGeom>
          <a:ln w="19050">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95311" y="9155986"/>
            <a:ext cx="12630324" cy="1073051"/>
          </a:xfrm>
          <a:prstGeom prst="rect">
            <a:avLst/>
          </a:prstGeom>
          <a:noFill/>
        </p:spPr>
        <p:txBody>
          <a:bodyPr wrap="square" lIns="0" rIns="0" rtlCol="0">
            <a:spAutoFit/>
          </a:bodyPr>
          <a:lstStyle/>
          <a:p>
            <a:pPr algn="ctr"/>
            <a:r>
              <a:rPr lang="en-US" altLang="zh-CN" sz="3200">
                <a:solidFill>
                  <a:srgbClr val="FFFFFF"/>
                </a:solidFill>
                <a:latin typeface="微软雅黑" panose="020B0503020204020204" pitchFamily="34" charset="-122"/>
                <a:ea typeface="微软雅黑" panose="020B0503020204020204" pitchFamily="34" charset="-122"/>
              </a:rPr>
              <a:t>short but tough group</a:t>
            </a:r>
            <a:endParaRPr lang="en-US" altLang="zh-CN" sz="3200">
              <a:solidFill>
                <a:srgbClr val="FFFFFF"/>
              </a:solidFill>
              <a:latin typeface="微软雅黑" panose="020B0503020204020204" pitchFamily="34" charset="-122"/>
              <a:ea typeface="微软雅黑" panose="020B0503020204020204" pitchFamily="34" charset="-122"/>
            </a:endParaRPr>
          </a:p>
          <a:p>
            <a:pPr algn="ctr"/>
            <a:endParaRPr lang="zh-CN" altLang="en-US" sz="3175"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TurboGears and django features</a:t>
            </a:r>
            <a:endParaRPr lang="zh-CN" altLang="en-US"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941155"/>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Why Django is so popular, and why turbogears is far less popular than Django, we can see part of the reasons in the following features.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1753235"/>
          </a:xfrm>
          <a:prstGeom prst="rect">
            <a:avLst/>
          </a:prstGeom>
        </p:spPr>
        <p:txBody>
          <a:bodyPr wrap="square">
            <a:spAutoFit/>
          </a:bodyPr>
          <a:lstStyle/>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in order to achieve a very efficient website structure, a clean project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03</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61" y="0"/>
            <a:ext cx="22862722" cy="12801600"/>
          </a:xfrm>
          <a:prstGeom prst="rect">
            <a:avLst/>
          </a:prstGeom>
        </p:spPr>
      </p:pic>
      <p:grpSp>
        <p:nvGrpSpPr>
          <p:cNvPr id="5" name="组合 4"/>
          <p:cNvGrpSpPr/>
          <p:nvPr/>
        </p:nvGrpSpPr>
        <p:grpSpPr>
          <a:xfrm>
            <a:off x="13478799" y="0"/>
            <a:ext cx="7772400" cy="12801600"/>
            <a:chOff x="13478799" y="0"/>
            <a:chExt cx="7772400" cy="12801600"/>
          </a:xfrm>
        </p:grpSpPr>
        <p:sp>
          <p:nvSpPr>
            <p:cNvPr id="2" name="矩形 1"/>
            <p:cNvSpPr/>
            <p:nvPr/>
          </p:nvSpPr>
          <p:spPr>
            <a:xfrm>
              <a:off x="13478799" y="0"/>
              <a:ext cx="7772400" cy="12801600"/>
            </a:xfrm>
            <a:prstGeom prst="rect">
              <a:avLst/>
            </a:prstGeom>
            <a:solidFill>
              <a:srgbClr val="0F8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5474436" y="3636601"/>
              <a:ext cx="5776763" cy="2891790"/>
            </a:xfrm>
            <a:prstGeom prst="rect">
              <a:avLst/>
            </a:prstGeom>
          </p:spPr>
          <p:txBody>
            <a:bodyPr wrap="square">
              <a:spAutoFit/>
            </a:bodyPr>
            <a:lstStyle/>
            <a:p>
              <a:pPr>
                <a:lnSpc>
                  <a:spcPct val="130000"/>
                </a:lnSpc>
              </a:pP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there is a sound ORM relational mapping</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it has powerful routing mapping function</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there is a sound implementation of the view template</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a sound background management system</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strong cache support</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5474435" y="3523503"/>
              <a:ext cx="1323053" cy="0"/>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 name="组合 3"/>
          <p:cNvGrpSpPr/>
          <p:nvPr/>
        </p:nvGrpSpPr>
        <p:grpSpPr>
          <a:xfrm>
            <a:off x="13930466" y="0"/>
            <a:ext cx="1465623" cy="12801600"/>
            <a:chOff x="13930466" y="0"/>
            <a:chExt cx="1465623" cy="12801600"/>
          </a:xfrm>
        </p:grpSpPr>
        <p:sp>
          <p:nvSpPr>
            <p:cNvPr id="7" name="矩形 6"/>
            <p:cNvSpPr/>
            <p:nvPr/>
          </p:nvSpPr>
          <p:spPr>
            <a:xfrm>
              <a:off x="13930466"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35"/>
              <a:endParaRPr lang="zh-CN" altLang="en-US" sz="3475"/>
            </a:p>
          </p:txBody>
        </p:sp>
        <p:sp>
          <p:nvSpPr>
            <p:cNvPr id="8" name="文本框 7"/>
            <p:cNvSpPr txBox="1"/>
            <p:nvPr/>
          </p:nvSpPr>
          <p:spPr>
            <a:xfrm>
              <a:off x="14432444" y="2130425"/>
              <a:ext cx="461665" cy="6185371"/>
            </a:xfrm>
            <a:prstGeom prst="rect">
              <a:avLst/>
            </a:prstGeom>
            <a:noFill/>
          </p:spPr>
          <p:txBody>
            <a:bodyPr vert="eaVert" wrap="square" rtlCol="0">
              <a:spAutoFit/>
            </a:bodyPr>
            <a:lstStyle/>
            <a:p>
              <a:r>
                <a:rPr lang="en-US" altLang="zh-CN" spc="600">
                  <a:solidFill>
                    <a:schemeClr val="bg1"/>
                  </a:solidFill>
                </a:rPr>
                <a:t>features</a:t>
              </a:r>
              <a:endParaRPr lang="zh-CN" altLang="en-US" spc="600" dirty="0">
                <a:solidFill>
                  <a:schemeClr val="bg1"/>
                </a:solidFill>
              </a:endParaRPr>
            </a:p>
          </p:txBody>
        </p:sp>
      </p:grpSp>
      <p:sp>
        <p:nvSpPr>
          <p:cNvPr id="13" name="文本框 12"/>
          <p:cNvSpPr txBox="1"/>
          <p:nvPr/>
        </p:nvSpPr>
        <p:spPr>
          <a:xfrm>
            <a:off x="15847756" y="1199401"/>
            <a:ext cx="4616970" cy="1862048"/>
          </a:xfrm>
          <a:prstGeom prst="rect">
            <a:avLst/>
          </a:prstGeom>
          <a:noFill/>
        </p:spPr>
        <p:txBody>
          <a:bodyPr wrap="none" rtlCol="0">
            <a:spAutoFit/>
          </a:bodyPr>
          <a:lstStyle/>
          <a:p>
            <a:r>
              <a:rPr lang="en-US" altLang="zh-CN" sz="11500" b="1">
                <a:solidFill>
                  <a:schemeClr val="bg1"/>
                </a:solidFill>
                <a:latin typeface="Abadi" panose="020B0604020104020204" pitchFamily="34" charset="0"/>
                <a:ea typeface="微软雅黑" panose="020B0503020204020204" pitchFamily="34" charset="-122"/>
              </a:rPr>
              <a:t>Django</a:t>
            </a:r>
            <a:endParaRPr lang="zh-CN" altLang="en-US" sz="8000" b="1">
              <a:solidFill>
                <a:schemeClr val="bg1"/>
              </a:solidFill>
              <a:latin typeface="Abadi" panose="020B0604020104020204" pitchFamily="34" charset="0"/>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61" y="0"/>
            <a:ext cx="22862722" cy="12801600"/>
          </a:xfrm>
          <a:prstGeom prst="rect">
            <a:avLst/>
          </a:prstGeom>
        </p:spPr>
      </p:pic>
      <p:grpSp>
        <p:nvGrpSpPr>
          <p:cNvPr id="5" name="组合 4"/>
          <p:cNvGrpSpPr/>
          <p:nvPr/>
        </p:nvGrpSpPr>
        <p:grpSpPr>
          <a:xfrm>
            <a:off x="2035846" y="0"/>
            <a:ext cx="6131292" cy="12801600"/>
            <a:chOff x="13478799" y="0"/>
            <a:chExt cx="7772400" cy="12801600"/>
          </a:xfrm>
        </p:grpSpPr>
        <p:sp>
          <p:nvSpPr>
            <p:cNvPr id="2" name="矩形 1"/>
            <p:cNvSpPr/>
            <p:nvPr/>
          </p:nvSpPr>
          <p:spPr>
            <a:xfrm>
              <a:off x="13478799" y="0"/>
              <a:ext cx="7772400" cy="12801600"/>
            </a:xfrm>
            <a:prstGeom prst="rect">
              <a:avLst/>
            </a:prstGeom>
            <a:solidFill>
              <a:srgbClr val="0F8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736959" y="3388360"/>
              <a:ext cx="5555062" cy="8893810"/>
            </a:xfrm>
            <a:prstGeom prst="rect">
              <a:avLst/>
            </a:prstGeom>
          </p:spPr>
          <p:txBody>
            <a:bodyPr wrap="square">
              <a:spAutoFit/>
            </a:bodyPr>
            <a:lstStyle/>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sym typeface="+mn-ea"/>
                </a:rPr>
                <a:t>•</a:t>
              </a:r>
              <a:r>
                <a:rPr lang="en-US" altLang="zh-CN" sz="2000">
                  <a:solidFill>
                    <a:schemeClr val="bg1">
                      <a:lumMod val="95000"/>
                    </a:schemeClr>
                  </a:solidFill>
                  <a:latin typeface="微软雅黑" panose="020B0503020204020204" pitchFamily="34" charset="-122"/>
                  <a:ea typeface="微软雅黑" panose="020B0503020204020204" pitchFamily="34" charset="-122"/>
                </a:rPr>
                <a:t>Best of Breed Modules for Python</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Interactive Programming Experience</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Integration, which can be freely combined with preference</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built in web server, ORM, AJAX capabilities, can generate HTML, json and other formats by default</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you can start developing web applications without installing the Apache web server, which can be deployed separately or with Apache, lighttpd web server</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you can start developing database websites without installing the database MySQL/PostgreSQL</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convenient deployment capability</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a:solidFill>
                    <a:schemeClr val="bg1">
                      <a:lumMod val="95000"/>
                    </a:schemeClr>
                  </a:solidFill>
                  <a:latin typeface="微软雅黑" panose="020B0503020204020204" pitchFamily="34" charset="-122"/>
                  <a:ea typeface="微软雅黑" panose="020B0503020204020204" pitchFamily="34" charset="-122"/>
                </a:rPr>
                <a:t>• multiple Extension support</a:t>
              </a: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endParaRPr lang="en-US" altLang="zh-CN" sz="200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8167566" y="0"/>
            <a:ext cx="1465623" cy="12801600"/>
            <a:chOff x="13930466" y="0"/>
            <a:chExt cx="1465623" cy="12801600"/>
          </a:xfrm>
        </p:grpSpPr>
        <p:sp>
          <p:nvSpPr>
            <p:cNvPr id="7" name="矩形 6"/>
            <p:cNvSpPr/>
            <p:nvPr/>
          </p:nvSpPr>
          <p:spPr>
            <a:xfrm>
              <a:off x="13930466"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35"/>
              <a:endParaRPr lang="zh-CN" altLang="en-US" sz="3475"/>
            </a:p>
          </p:txBody>
        </p:sp>
        <p:sp>
          <p:nvSpPr>
            <p:cNvPr id="8" name="文本框 7"/>
            <p:cNvSpPr txBox="1"/>
            <p:nvPr/>
          </p:nvSpPr>
          <p:spPr>
            <a:xfrm>
              <a:off x="14432444" y="2130425"/>
              <a:ext cx="461665" cy="6185371"/>
            </a:xfrm>
            <a:prstGeom prst="rect">
              <a:avLst/>
            </a:prstGeom>
            <a:noFill/>
          </p:spPr>
          <p:txBody>
            <a:bodyPr vert="eaVert" wrap="square" rtlCol="0">
              <a:spAutoFit/>
            </a:bodyPr>
            <a:lstStyle/>
            <a:p>
              <a:r>
                <a:rPr lang="en-US" altLang="zh-CN" spc="600">
                  <a:solidFill>
                    <a:schemeClr val="bg1"/>
                  </a:solidFill>
                </a:rPr>
                <a:t>features</a:t>
              </a:r>
              <a:endParaRPr lang="zh-CN" altLang="en-US" spc="600" dirty="0">
                <a:solidFill>
                  <a:schemeClr val="bg1"/>
                </a:solidFill>
              </a:endParaRPr>
            </a:p>
          </p:txBody>
        </p:sp>
      </p:grpSp>
      <p:sp>
        <p:nvSpPr>
          <p:cNvPr id="12" name="文本框 11"/>
          <p:cNvSpPr txBox="1"/>
          <p:nvPr/>
        </p:nvSpPr>
        <p:spPr>
          <a:xfrm>
            <a:off x="2552666" y="1237863"/>
            <a:ext cx="5333511" cy="1446550"/>
          </a:xfrm>
          <a:prstGeom prst="rect">
            <a:avLst/>
          </a:prstGeom>
          <a:noFill/>
        </p:spPr>
        <p:txBody>
          <a:bodyPr wrap="none" rtlCol="0">
            <a:spAutoFit/>
          </a:bodyPr>
          <a:lstStyle/>
          <a:p>
            <a:r>
              <a:rPr lang="en-US" altLang="zh-CN" sz="8800" b="1">
                <a:solidFill>
                  <a:schemeClr val="bg1"/>
                </a:solidFill>
                <a:latin typeface="Abadi" panose="020B0604020104020204" pitchFamily="34" charset="0"/>
                <a:ea typeface="微软雅黑" panose="020B0503020204020204" pitchFamily="34" charset="-122"/>
              </a:rPr>
              <a:t>turbogears</a:t>
            </a:r>
            <a:endParaRPr lang="zh-CN" altLang="en-US" sz="7200" b="1">
              <a:solidFill>
                <a:schemeClr val="bg1"/>
              </a:solidFill>
              <a:latin typeface="Abadi" panose="020B0604020104020204" pitchFamily="34" charset="0"/>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4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Advantages and disadvantages</a:t>
            </a:r>
            <a:endParaRPr lang="zh-CN" altLang="en-US" sz="44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384353"/>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Why do Django framework and turbo gears framework stand out from so many web frameworks? In the following part, we will answer for you</a:t>
            </a:r>
            <a:endParaRPr lang="en-US" altLang="zh-CN" sz="2400">
              <a:solidFill>
                <a:schemeClr val="bg1">
                  <a:lumMod val="50000"/>
                </a:schemeClr>
              </a:solidFill>
              <a:latin typeface="微软雅黑" panose="020B0503020204020204" pitchFamily="34" charset="-122"/>
              <a:ea typeface="微软雅黑" panose="020B0503020204020204" pitchFamily="34" charset="-122"/>
            </a:endParaRPr>
          </a:p>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2487412"/>
          </a:xfrm>
          <a:prstGeom prst="rect">
            <a:avLst/>
          </a:prstGeom>
        </p:spPr>
        <p:txBody>
          <a:bodyPr wrap="square">
            <a:spAutoFit/>
          </a:bodyPr>
          <a:lstStyle/>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Secret of success of Django </a:t>
            </a:r>
            <a:endParaRPr lang="en-US" altLang="zh-CN" sz="360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framework and turbogears </a:t>
            </a:r>
            <a:endParaRPr lang="en-US" altLang="zh-CN" sz="360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framework</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439842"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04</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28276" y="5317700"/>
            <a:ext cx="15163376" cy="2166196"/>
            <a:chOff x="2034381" y="2848768"/>
            <a:chExt cx="8123237" cy="1160462"/>
          </a:xfrm>
          <a:solidFill>
            <a:srgbClr val="323B43">
              <a:alpha val="60000"/>
            </a:srgbClr>
          </a:solidFill>
        </p:grpSpPr>
        <p:sp>
          <p:nvSpPr>
            <p:cNvPr id="6" name="任意多边形 5"/>
            <p:cNvSpPr/>
            <p:nvPr/>
          </p:nvSpPr>
          <p:spPr>
            <a:xfrm>
              <a:off x="2034381" y="2848768"/>
              <a:ext cx="2901156"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9141" tIns="112015" rIns="1195113" bIns="112015" numCol="1" spcCol="1270" anchor="ctr" anchorCtr="0">
              <a:noAutofit/>
            </a:bodyPr>
            <a:lstStyle/>
            <a:p>
              <a:pPr algn="ctr" defTabSz="3733800">
                <a:lnSpc>
                  <a:spcPct val="90000"/>
                </a:lnSpc>
                <a:spcBef>
                  <a:spcPct val="0"/>
                </a:spcBef>
                <a:spcAft>
                  <a:spcPct val="35000"/>
                </a:spcAft>
              </a:pPr>
              <a:endParaRPr lang="zh-CN" altLang="en-US" sz="8400">
                <a:solidFill>
                  <a:schemeClr val="bg1"/>
                </a:solidFill>
              </a:endParaRPr>
            </a:p>
          </p:txBody>
        </p:sp>
        <p:sp>
          <p:nvSpPr>
            <p:cNvPr id="7" name="任意多边形 6"/>
            <p:cNvSpPr/>
            <p:nvPr/>
          </p:nvSpPr>
          <p:spPr>
            <a:xfrm>
              <a:off x="4645421" y="2848768"/>
              <a:ext cx="2901156"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9141" tIns="112015" rIns="1195113" bIns="112015" numCol="1" spcCol="1270" anchor="ctr" anchorCtr="0">
              <a:noAutofit/>
            </a:bodyPr>
            <a:lstStyle/>
            <a:p>
              <a:pPr algn="ctr" defTabSz="3733800">
                <a:lnSpc>
                  <a:spcPct val="90000"/>
                </a:lnSpc>
                <a:spcBef>
                  <a:spcPct val="0"/>
                </a:spcBef>
                <a:spcAft>
                  <a:spcPct val="35000"/>
                </a:spcAft>
              </a:pPr>
              <a:endParaRPr lang="zh-CN" altLang="en-US" sz="8400">
                <a:solidFill>
                  <a:schemeClr val="bg1"/>
                </a:solidFill>
              </a:endParaRPr>
            </a:p>
          </p:txBody>
        </p:sp>
        <p:sp>
          <p:nvSpPr>
            <p:cNvPr id="8" name="任意多边形 7"/>
            <p:cNvSpPr/>
            <p:nvPr/>
          </p:nvSpPr>
          <p:spPr>
            <a:xfrm>
              <a:off x="7256462" y="2848768"/>
              <a:ext cx="2901156"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9141" tIns="112015" rIns="1195113" bIns="112015" numCol="1" spcCol="1270" anchor="ctr" anchorCtr="0">
              <a:noAutofit/>
            </a:bodyPr>
            <a:lstStyle/>
            <a:p>
              <a:pPr algn="ctr" defTabSz="3733800">
                <a:lnSpc>
                  <a:spcPct val="90000"/>
                </a:lnSpc>
                <a:spcBef>
                  <a:spcPct val="0"/>
                </a:spcBef>
                <a:spcAft>
                  <a:spcPct val="35000"/>
                </a:spcAft>
              </a:pPr>
              <a:endParaRPr lang="zh-CN" altLang="en-US" sz="8400">
                <a:solidFill>
                  <a:schemeClr val="bg1"/>
                </a:solidFill>
              </a:endParaRPr>
            </a:p>
          </p:txBody>
        </p:sp>
      </p:grpSp>
      <p:sp>
        <p:nvSpPr>
          <p:cNvPr id="21" name="矩形 20"/>
          <p:cNvSpPr/>
          <p:nvPr/>
        </p:nvSpPr>
        <p:spPr>
          <a:xfrm>
            <a:off x="2568192" y="8406436"/>
            <a:ext cx="7039543" cy="1692771"/>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Full features, full elements: with a large number of commonly used tools and frameworks (such as paging, authorization, authority management, etc.), suitable for rapid development of enterprise web sites.</a:t>
            </a:r>
            <a:endParaRPr lang="en-US" altLang="zh-CN" sz="2000" dirty="0">
              <a:solidFill>
                <a:srgbClr val="959595"/>
              </a:solidFill>
              <a:latin typeface="微软雅黑" panose="020B0503020204020204" pitchFamily="34" charset="-122"/>
              <a:ea typeface="微软雅黑" panose="020B0503020204020204" pitchFamily="34" charset="-122"/>
            </a:endParaRPr>
          </a:p>
        </p:txBody>
      </p:sp>
      <p:sp>
        <p:nvSpPr>
          <p:cNvPr id="22" name="Rectangle 14"/>
          <p:cNvSpPr/>
          <p:nvPr/>
        </p:nvSpPr>
        <p:spPr>
          <a:xfrm>
            <a:off x="1276753" y="1480087"/>
            <a:ext cx="10433984"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Secret of success of Django framework</a:t>
            </a:r>
            <a:endParaRPr lang="en-US" altLang="zh-CN" dirty="0">
              <a:solidFill>
                <a:prstClr val="black">
                  <a:lumMod val="65000"/>
                  <a:lumOff val="35000"/>
                </a:prstClr>
              </a:solidFill>
              <a:latin typeface="+mj-ea"/>
              <a:ea typeface="+mj-ea"/>
              <a:cs typeface="Open Sans Light" panose="020B0306030504020204" pitchFamily="34" charset="0"/>
            </a:endParaRPr>
          </a:p>
        </p:txBody>
      </p:sp>
      <p:sp>
        <p:nvSpPr>
          <p:cNvPr id="23"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altLang="zh-CN" sz="4400" b="1">
                <a:solidFill>
                  <a:prstClr val="black">
                    <a:lumMod val="65000"/>
                    <a:lumOff val="35000"/>
                  </a:prstClr>
                </a:solidFill>
                <a:latin typeface="+mj-ea"/>
                <a:ea typeface="+mj-ea"/>
              </a:rPr>
              <a:t>Advantage of Django</a:t>
            </a:r>
            <a:endParaRPr lang="en-US" altLang="zh-CN" sz="4400" b="1">
              <a:solidFill>
                <a:prstClr val="black">
                  <a:lumMod val="65000"/>
                  <a:lumOff val="35000"/>
                </a:prstClr>
              </a:solidFill>
              <a:latin typeface="+mj-ea"/>
              <a:ea typeface="+mj-ea"/>
            </a:endParaRPr>
          </a:p>
        </p:txBody>
      </p:sp>
      <p:sp>
        <p:nvSpPr>
          <p:cNvPr id="24" name="矩形 23"/>
          <p:cNvSpPr/>
          <p:nvPr/>
        </p:nvSpPr>
        <p:spPr>
          <a:xfrm>
            <a:off x="8190965" y="3765844"/>
            <a:ext cx="7039543" cy="853567"/>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Good documentation:</a:t>
            </a:r>
            <a:endParaRPr lang="en-US" altLang="zh-CN" sz="2000">
              <a:solidFill>
                <a:srgbClr val="959595"/>
              </a:solidFill>
              <a:latin typeface="微软雅黑" panose="020B0503020204020204" pitchFamily="34" charset="-122"/>
              <a:ea typeface="微软雅黑" panose="020B0503020204020204" pitchFamily="34" charset="-122"/>
            </a:endParaRPr>
          </a:p>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Powerful database access components:</a:t>
            </a:r>
            <a:endParaRPr lang="en-US" altLang="zh-CN" sz="2000">
              <a:solidFill>
                <a:srgbClr val="959595"/>
              </a:solidFill>
              <a:latin typeface="微软雅黑" panose="020B0503020204020204" pitchFamily="34" charset="-122"/>
              <a:ea typeface="微软雅黑" panose="020B0503020204020204" pitchFamily="34" charset="-122"/>
            </a:endParaRPr>
          </a:p>
        </p:txBody>
      </p:sp>
      <p:sp>
        <p:nvSpPr>
          <p:cNvPr id="25" name="矩形 24"/>
          <p:cNvSpPr/>
          <p:nvPr/>
        </p:nvSpPr>
        <p:spPr>
          <a:xfrm>
            <a:off x="13714146" y="8279915"/>
            <a:ext cx="7039543" cy="1653786"/>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Administrator: a complete backend data management and control platform can be implemented with a few simple configurations and lines of code.</a:t>
            </a:r>
            <a:endParaRPr lang="en-US" altLang="zh-CN" sz="2000">
              <a:solidFill>
                <a:srgbClr val="959595"/>
              </a:solidFill>
              <a:latin typeface="微软雅黑" panose="020B0503020204020204" pitchFamily="34" charset="-122"/>
              <a:ea typeface="微软雅黑" panose="020B0503020204020204" pitchFamily="34" charset="-122"/>
            </a:endParaRPr>
          </a:p>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it's easy to find code errors.</a:t>
            </a:r>
            <a:endParaRPr lang="en-US" altLang="zh-CN" sz="2000">
              <a:solidFill>
                <a:srgbClr val="959595"/>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1410">
        <p14:flythrough/>
      </p:transition>
    </mc:Choice>
    <mc:Fallback>
      <p:transition spd="slow" advTm="14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flipH="1">
            <a:off x="2398145" y="5301149"/>
            <a:ext cx="5567294" cy="2166196"/>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323B43">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9141" tIns="112015" rIns="1195113" bIns="112015" numCol="1" spcCol="1270" anchor="ctr" anchorCtr="0">
            <a:noAutofit/>
          </a:bodyPr>
          <a:lstStyle/>
          <a:p>
            <a:pPr algn="ctr" defTabSz="3733800">
              <a:lnSpc>
                <a:spcPct val="90000"/>
              </a:lnSpc>
              <a:spcBef>
                <a:spcPct val="0"/>
              </a:spcBef>
              <a:spcAft>
                <a:spcPct val="35000"/>
              </a:spcAft>
            </a:pPr>
            <a:endParaRPr lang="zh-CN" altLang="en-US" sz="8400">
              <a:solidFill>
                <a:schemeClr val="bg1"/>
              </a:solidFill>
            </a:endParaRPr>
          </a:p>
        </p:txBody>
      </p:sp>
      <p:sp>
        <p:nvSpPr>
          <p:cNvPr id="21" name="矩形 20"/>
          <p:cNvSpPr/>
          <p:nvPr/>
        </p:nvSpPr>
        <p:spPr>
          <a:xfrm>
            <a:off x="2568192" y="8406436"/>
            <a:ext cx="7039543" cy="891540"/>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Django comes with some lightweight applications that don't need it, and it's not portable like Flask.</a:t>
            </a:r>
            <a:endParaRPr lang="en-US" altLang="zh-CN" sz="2000" dirty="0">
              <a:solidFill>
                <a:srgbClr val="959595"/>
              </a:solidFill>
              <a:latin typeface="微软雅黑" panose="020B0503020204020204" pitchFamily="34" charset="-122"/>
              <a:ea typeface="微软雅黑" panose="020B0503020204020204" pitchFamily="34" charset="-122"/>
            </a:endParaRPr>
          </a:p>
        </p:txBody>
      </p:sp>
      <p:sp>
        <p:nvSpPr>
          <p:cNvPr id="22" name="Rectangle 14"/>
          <p:cNvSpPr/>
          <p:nvPr/>
        </p:nvSpPr>
        <p:spPr>
          <a:xfrm>
            <a:off x="1276753" y="1480087"/>
            <a:ext cx="10433984"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deficiencies</a:t>
            </a:r>
            <a:endParaRPr lang="en-US" altLang="zh-CN" dirty="0">
              <a:solidFill>
                <a:prstClr val="black">
                  <a:lumMod val="65000"/>
                  <a:lumOff val="35000"/>
                </a:prstClr>
              </a:solidFill>
              <a:latin typeface="+mj-ea"/>
              <a:ea typeface="+mj-ea"/>
              <a:cs typeface="Open Sans Light" panose="020B0306030504020204" pitchFamily="34" charset="0"/>
            </a:endParaRPr>
          </a:p>
        </p:txBody>
      </p:sp>
      <p:sp>
        <p:nvSpPr>
          <p:cNvPr id="23"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altLang="zh-CN" sz="4400" b="1">
                <a:solidFill>
                  <a:prstClr val="black">
                    <a:lumMod val="65000"/>
                    <a:lumOff val="35000"/>
                  </a:prstClr>
                </a:solidFill>
                <a:latin typeface="+mj-ea"/>
                <a:ea typeface="+mj-ea"/>
              </a:rPr>
              <a:t>DisAdvantage </a:t>
            </a:r>
            <a:r>
              <a:rPr lang="en-US" altLang="zh-CN" sz="4400" b="1">
                <a:solidFill>
                  <a:prstClr val="black">
                    <a:lumMod val="65000"/>
                    <a:lumOff val="35000"/>
                  </a:prstClr>
                </a:solidFill>
                <a:latin typeface="+mj-ea"/>
              </a:rPr>
              <a:t>of Django</a:t>
            </a:r>
            <a:endParaRPr lang="en-US" altLang="zh-CN" sz="4400" b="1">
              <a:solidFill>
                <a:prstClr val="black">
                  <a:lumMod val="65000"/>
                  <a:lumOff val="35000"/>
                </a:prstClr>
              </a:solidFill>
              <a:latin typeface="+mj-ea"/>
              <a:ea typeface="+mj-ea"/>
            </a:endParaRPr>
          </a:p>
        </p:txBody>
      </p:sp>
      <p:sp>
        <p:nvSpPr>
          <p:cNvPr id="24" name="矩形 23"/>
          <p:cNvSpPr/>
          <p:nvPr/>
        </p:nvSpPr>
        <p:spPr>
          <a:xfrm>
            <a:off x="8258910" y="4123349"/>
            <a:ext cx="7039543" cy="891540"/>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Over-encapsulation: many classes and methods are encapsulated, which makes it harder to change.</a:t>
            </a:r>
            <a:endParaRPr lang="en-US" altLang="zh-CN" sz="2000">
              <a:solidFill>
                <a:srgbClr val="959595"/>
              </a:solidFill>
              <a:latin typeface="微软雅黑" panose="020B0503020204020204" pitchFamily="34" charset="-122"/>
              <a:ea typeface="微软雅黑" panose="020B0503020204020204" pitchFamily="34" charset="-122"/>
            </a:endParaRPr>
          </a:p>
        </p:txBody>
      </p:sp>
      <p:sp>
        <p:nvSpPr>
          <p:cNvPr id="25" name="矩形 24"/>
          <p:cNvSpPr/>
          <p:nvPr/>
        </p:nvSpPr>
        <p:spPr>
          <a:xfrm>
            <a:off x="13714146" y="8279915"/>
            <a:ext cx="7039543" cy="453457"/>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 compared to C and C ++, Django's performance is low</a:t>
            </a:r>
            <a:endParaRPr lang="en-US" altLang="zh-CN" sz="2000">
              <a:solidFill>
                <a:srgbClr val="959595"/>
              </a:solidFill>
              <a:latin typeface="微软雅黑" panose="020B0503020204020204" pitchFamily="34" charset="-122"/>
              <a:ea typeface="微软雅黑" panose="020B0503020204020204" pitchFamily="34" charset="-122"/>
            </a:endParaRPr>
          </a:p>
        </p:txBody>
      </p:sp>
      <p:sp>
        <p:nvSpPr>
          <p:cNvPr id="11" name="任意多边形 5"/>
          <p:cNvSpPr/>
          <p:nvPr/>
        </p:nvSpPr>
        <p:spPr>
          <a:xfrm flipH="1">
            <a:off x="7918670" y="5301148"/>
            <a:ext cx="5567294" cy="2166196"/>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323B43">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9141" tIns="112015" rIns="1195113" bIns="112015" numCol="1" spcCol="1270" anchor="ctr" anchorCtr="0">
            <a:noAutofit/>
          </a:bodyPr>
          <a:lstStyle/>
          <a:p>
            <a:pPr algn="ctr" defTabSz="3733800">
              <a:lnSpc>
                <a:spcPct val="90000"/>
              </a:lnSpc>
              <a:spcBef>
                <a:spcPct val="0"/>
              </a:spcBef>
              <a:spcAft>
                <a:spcPct val="35000"/>
              </a:spcAft>
            </a:pPr>
            <a:endParaRPr lang="zh-CN" altLang="en-US" sz="8400">
              <a:solidFill>
                <a:schemeClr val="bg1"/>
              </a:solidFill>
            </a:endParaRPr>
          </a:p>
        </p:txBody>
      </p:sp>
      <p:sp>
        <p:nvSpPr>
          <p:cNvPr id="12" name="任意多边形 5"/>
          <p:cNvSpPr/>
          <p:nvPr/>
        </p:nvSpPr>
        <p:spPr>
          <a:xfrm flipH="1">
            <a:off x="13485964" y="5301149"/>
            <a:ext cx="5567294" cy="2166196"/>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323B43">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9141" tIns="112015" rIns="1195113" bIns="112015" numCol="1" spcCol="1270" anchor="ctr" anchorCtr="0">
            <a:noAutofit/>
          </a:bodyPr>
          <a:lstStyle/>
          <a:p>
            <a:pPr algn="ctr" defTabSz="3733800">
              <a:lnSpc>
                <a:spcPct val="90000"/>
              </a:lnSpc>
              <a:spcBef>
                <a:spcPct val="0"/>
              </a:spcBef>
              <a:spcAft>
                <a:spcPct val="35000"/>
              </a:spcAft>
            </a:pPr>
            <a:endParaRPr lang="zh-CN" altLang="en-US" sz="840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1410">
        <p14:flythrough/>
      </p:transition>
    </mc:Choice>
    <mc:Fallback>
      <p:transition spd="slow" advTm="141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7"/>
          <p:cNvSpPr/>
          <p:nvPr/>
        </p:nvSpPr>
        <p:spPr>
          <a:xfrm>
            <a:off x="1276752" y="3457665"/>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r>
              <a:rPr kumimoji="0" lang="en-US" sz="7200" b="1" i="0" u="none" strike="noStrike" kern="0" cap="none" spc="0" normalizeH="0" baseline="0" noProof="0">
                <a:ln>
                  <a:noFill/>
                </a:ln>
                <a:solidFill>
                  <a:prstClr val="black">
                    <a:lumMod val="65000"/>
                    <a:lumOff val="35000"/>
                  </a:prstClr>
                </a:solidFill>
                <a:effectLst/>
                <a:uLnTx/>
                <a:uFillTx/>
                <a:latin typeface="+mn-ea"/>
                <a:cs typeface="+mn-cs"/>
              </a:rPr>
              <a:t>1</a:t>
            </a:r>
            <a:endParaRPr kumimoji="0" lang="en-US" sz="1800" b="1"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11" name="Arc 8"/>
          <p:cNvSpPr/>
          <p:nvPr/>
        </p:nvSpPr>
        <p:spPr>
          <a:xfrm>
            <a:off x="1276752" y="3457665"/>
            <a:ext cx="2861084" cy="2861084"/>
          </a:xfrm>
          <a:prstGeom prst="arc">
            <a:avLst>
              <a:gd name="adj1" fmla="val 16200000"/>
              <a:gd name="adj2" fmla="val 9217759"/>
            </a:avLst>
          </a:prstGeom>
          <a:noFill/>
          <a:ln w="123825" cap="rnd"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8"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TurboGears:</a:t>
            </a:r>
            <a:endParaRPr lang="en-US" sz="4400" b="1" dirty="0">
              <a:solidFill>
                <a:srgbClr val="00A8A7"/>
              </a:solidFill>
              <a:latin typeface="+mj-ea"/>
              <a:ea typeface="+mj-ea"/>
            </a:endParaRPr>
          </a:p>
        </p:txBody>
      </p:sp>
      <p:sp>
        <p:nvSpPr>
          <p:cNvPr id="19" name="Rectangle 14"/>
          <p:cNvSpPr/>
          <p:nvPr/>
        </p:nvSpPr>
        <p:spPr>
          <a:xfrm>
            <a:off x="1276753" y="1480087"/>
            <a:ext cx="9878927"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A lot of advantages and a fatal disadvantage</a:t>
            </a:r>
            <a:endParaRPr lang="en-US" altLang="zh-CN" dirty="0">
              <a:solidFill>
                <a:prstClr val="black">
                  <a:lumMod val="65000"/>
                  <a:lumOff val="35000"/>
                </a:prstClr>
              </a:solidFill>
              <a:latin typeface="+mj-ea"/>
              <a:ea typeface="+mj-ea"/>
              <a:cs typeface="Open Sans Light" panose="020B0306030504020204" pitchFamily="34" charset="0"/>
            </a:endParaRPr>
          </a:p>
        </p:txBody>
      </p:sp>
      <p:sp>
        <p:nvSpPr>
          <p:cNvPr id="20" name="MH_Entry_1">
            <a:hlinkClick r:id="rId1" action="ppaction://hlinksldjump"/>
          </p:cNvPr>
          <p:cNvSpPr>
            <a:spLocks noChangeArrowheads="1"/>
          </p:cNvSpPr>
          <p:nvPr>
            <p:custDataLst>
              <p:tags r:id="rId2"/>
            </p:custDataLst>
          </p:nvPr>
        </p:nvSpPr>
        <p:spPr bwMode="auto">
          <a:xfrm>
            <a:off x="4390457" y="3457665"/>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ROR mode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4390457" y="4281273"/>
            <a:ext cx="7039543" cy="853567"/>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Is there a certain amount of time to accumulate and corresponding development tools and modules</a:t>
            </a:r>
            <a:endParaRPr lang="en-US" altLang="zh-CN" sz="2000" dirty="0">
              <a:solidFill>
                <a:srgbClr val="959595"/>
              </a:solidFill>
              <a:latin typeface="微软雅黑" panose="020B0503020204020204" pitchFamily="34" charset="-122"/>
              <a:ea typeface="微软雅黑" panose="020B0503020204020204" pitchFamily="34" charset="-122"/>
            </a:endParaRPr>
          </a:p>
        </p:txBody>
      </p:sp>
      <p:sp>
        <p:nvSpPr>
          <p:cNvPr id="22" name="MH_Entry_1">
            <a:hlinkClick r:id="rId1" action="ppaction://hlinksldjump"/>
          </p:cNvPr>
          <p:cNvSpPr>
            <a:spLocks noChangeArrowheads="1"/>
          </p:cNvSpPr>
          <p:nvPr>
            <p:custDataLst>
              <p:tags r:id="rId3"/>
            </p:custDataLst>
          </p:nvPr>
        </p:nvSpPr>
        <p:spPr bwMode="auto">
          <a:xfrm>
            <a:off x="15417043" y="4476403"/>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Support for Ajax, I18N</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MH_Entry_1">
            <a:hlinkClick r:id="rId1" action="ppaction://hlinksldjump"/>
          </p:cNvPr>
          <p:cNvSpPr>
            <a:spLocks noChangeArrowheads="1"/>
          </p:cNvSpPr>
          <p:nvPr>
            <p:custDataLst>
              <p:tags r:id="rId4"/>
            </p:custDataLst>
          </p:nvPr>
        </p:nvSpPr>
        <p:spPr bwMode="auto">
          <a:xfrm>
            <a:off x="15417045" y="7789862"/>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Drawbacks</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24"/>
          <p:cNvSpPr/>
          <p:nvPr/>
        </p:nvSpPr>
        <p:spPr>
          <a:xfrm>
            <a:off x="15417045" y="8613470"/>
            <a:ext cx="7039543" cy="1691640"/>
          </a:xfrm>
          <a:prstGeom prst="rect">
            <a:avLst/>
          </a:prstGeom>
        </p:spPr>
        <p:txBody>
          <a:bodyPr wrap="square">
            <a:spAutoFit/>
          </a:bodyPr>
          <a:lstStyle/>
          <a:p>
            <a:pPr>
              <a:lnSpc>
                <a:spcPct val="130000"/>
              </a:lnSpc>
            </a:pPr>
            <a:r>
              <a:rPr lang="en-US" altLang="zh-CN" sz="2000">
                <a:solidFill>
                  <a:srgbClr val="959595"/>
                </a:solidFill>
                <a:latin typeface="微软雅黑" panose="020B0503020204020204" pitchFamily="34" charset="-122"/>
                <a:ea typeface="微软雅黑" panose="020B0503020204020204" pitchFamily="34" charset="-122"/>
              </a:rPr>
              <a:t>SQLObject (ORM tool) is protected by the LGPL(smaller general public license). The license does not require that applications. However, some companies will ban lgpl-protected software.</a:t>
            </a:r>
            <a:endParaRPr lang="en-US" altLang="zh-CN" sz="2000" dirty="0">
              <a:solidFill>
                <a:srgbClr val="959595"/>
              </a:solidFill>
              <a:latin typeface="微软雅黑" panose="020B0503020204020204" pitchFamily="34" charset="-122"/>
              <a:ea typeface="微软雅黑" panose="020B0503020204020204" pitchFamily="34" charset="-122"/>
            </a:endParaRPr>
          </a:p>
        </p:txBody>
      </p:sp>
      <p:sp>
        <p:nvSpPr>
          <p:cNvPr id="26" name="MH_Entry_1">
            <a:hlinkClick r:id="rId1" action="ppaction://hlinksldjump"/>
          </p:cNvPr>
          <p:cNvSpPr>
            <a:spLocks noChangeArrowheads="1"/>
          </p:cNvSpPr>
          <p:nvPr>
            <p:custDataLst>
              <p:tags r:id="rId5"/>
            </p:custDataLst>
          </p:nvPr>
        </p:nvSpPr>
        <p:spPr bwMode="auto">
          <a:xfrm>
            <a:off x="4390456" y="8809967"/>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Less development effort</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Oval 7"/>
          <p:cNvSpPr/>
          <p:nvPr/>
        </p:nvSpPr>
        <p:spPr>
          <a:xfrm>
            <a:off x="11992980" y="3423159"/>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r>
              <a:rPr kumimoji="0" lang="en-US" sz="7200" b="1" i="0" u="none" strike="noStrike" kern="0" cap="none" spc="0" normalizeH="0" baseline="0" noProof="0">
                <a:ln>
                  <a:noFill/>
                </a:ln>
                <a:solidFill>
                  <a:prstClr val="black">
                    <a:lumMod val="65000"/>
                    <a:lumOff val="35000"/>
                  </a:prstClr>
                </a:solidFill>
                <a:effectLst/>
                <a:uLnTx/>
                <a:uFillTx/>
                <a:latin typeface="+mn-ea"/>
                <a:cs typeface="+mn-cs"/>
              </a:rPr>
              <a:t>2</a:t>
            </a:r>
            <a:endParaRPr kumimoji="0" lang="en-US" sz="1800" b="1"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29" name="Arc 8"/>
          <p:cNvSpPr/>
          <p:nvPr/>
        </p:nvSpPr>
        <p:spPr>
          <a:xfrm>
            <a:off x="11992980" y="3423159"/>
            <a:ext cx="2861084" cy="2861084"/>
          </a:xfrm>
          <a:prstGeom prst="arc">
            <a:avLst>
              <a:gd name="adj1" fmla="val 16200000"/>
              <a:gd name="adj2" fmla="val 9217759"/>
            </a:avLst>
          </a:prstGeom>
          <a:noFill/>
          <a:ln w="123825" cap="rnd"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0" name="Oval 7"/>
          <p:cNvSpPr/>
          <p:nvPr/>
        </p:nvSpPr>
        <p:spPr>
          <a:xfrm>
            <a:off x="1276752" y="7909276"/>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r>
              <a:rPr lang="en-US" sz="7200" b="1" kern="0">
                <a:solidFill>
                  <a:prstClr val="black">
                    <a:lumMod val="65000"/>
                    <a:lumOff val="35000"/>
                  </a:prstClr>
                </a:solidFill>
                <a:latin typeface="+mn-ea"/>
              </a:rPr>
              <a:t>3</a:t>
            </a:r>
            <a:endParaRPr kumimoji="0" lang="en-US" sz="1800" b="1"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31" name="Arc 8"/>
          <p:cNvSpPr/>
          <p:nvPr/>
        </p:nvSpPr>
        <p:spPr>
          <a:xfrm>
            <a:off x="1276752" y="7909276"/>
            <a:ext cx="2861084" cy="2861084"/>
          </a:xfrm>
          <a:prstGeom prst="arc">
            <a:avLst>
              <a:gd name="adj1" fmla="val 16200000"/>
              <a:gd name="adj2" fmla="val 9217759"/>
            </a:avLst>
          </a:prstGeom>
          <a:noFill/>
          <a:ln w="123825" cap="rnd"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2" name="Oval 7"/>
          <p:cNvSpPr/>
          <p:nvPr/>
        </p:nvSpPr>
        <p:spPr>
          <a:xfrm>
            <a:off x="11848679" y="7909276"/>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r>
              <a:rPr kumimoji="0" lang="en-US" sz="7600" b="1" i="0" u="none" strike="noStrike" kern="0" cap="none" spc="0" normalizeH="0" baseline="0" noProof="0">
                <a:ln>
                  <a:noFill/>
                </a:ln>
                <a:solidFill>
                  <a:prstClr val="black">
                    <a:lumMod val="65000"/>
                    <a:lumOff val="35000"/>
                  </a:prstClr>
                </a:solidFill>
                <a:effectLst/>
                <a:uLnTx/>
                <a:uFillTx/>
                <a:latin typeface="+mn-ea"/>
                <a:cs typeface="+mn-cs"/>
              </a:rPr>
              <a:t>4</a:t>
            </a:r>
            <a:endParaRPr kumimoji="0" lang="en-US" sz="7600" b="1"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33" name="Arc 8"/>
          <p:cNvSpPr/>
          <p:nvPr/>
        </p:nvSpPr>
        <p:spPr>
          <a:xfrm>
            <a:off x="11848679" y="7909276"/>
            <a:ext cx="2861084" cy="2861084"/>
          </a:xfrm>
          <a:prstGeom prst="arc">
            <a:avLst>
              <a:gd name="adj1" fmla="val 16200000"/>
              <a:gd name="adj2" fmla="val 9217759"/>
            </a:avLst>
          </a:prstGeom>
          <a:noFill/>
          <a:ln w="123825" cap="rnd"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4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Django VS turbogears</a:t>
            </a:r>
            <a:endParaRPr lang="zh-CN" altLang="en-US" sz="44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384353"/>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Django and TurboGears are MVC style frameworks that developers can use to quickly develop Web sites in the Python language. To choose the technology that best suits your needs, consider the following differences: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825419"/>
          </a:xfrm>
          <a:prstGeom prst="rect">
            <a:avLst/>
          </a:prstGeom>
        </p:spPr>
        <p:txBody>
          <a:bodyPr wrap="square">
            <a:spAutoFit/>
          </a:bodyPr>
          <a:lstStyle/>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Who is better?</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439842"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a:solidFill>
                    <a:schemeClr val="bg1"/>
                  </a:solidFill>
                  <a:effectLst>
                    <a:outerShdw blurRad="38100" dist="38100" dir="2700000" algn="tl">
                      <a:srgbClr val="000000">
                        <a:alpha val="43137"/>
                      </a:srgbClr>
                    </a:outerShdw>
                  </a:effectLst>
                  <a:latin typeface="Impact" panose="020B0806030902050204" pitchFamily="34" charset="0"/>
                </a:rPr>
                <a:t>05</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800" y="3128525"/>
            <a:ext cx="22758400" cy="5648457"/>
          </a:xfrm>
          <a:prstGeom prst="rect">
            <a:avLst/>
          </a:prstGeom>
          <a:solidFill>
            <a:srgbClr val="323B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15" name="矩形 14"/>
          <p:cNvSpPr/>
          <p:nvPr/>
        </p:nvSpPr>
        <p:spPr>
          <a:xfrm>
            <a:off x="6064340" y="9186657"/>
            <a:ext cx="10731323" cy="896527"/>
          </a:xfrm>
          <a:prstGeom prst="rect">
            <a:avLst/>
          </a:prstGeom>
        </p:spPr>
        <p:txBody>
          <a:bodyPr wrap="square">
            <a:spAutoFit/>
          </a:bodyPr>
          <a:lstStyle/>
          <a:p>
            <a:pPr algn="ctr"/>
            <a:r>
              <a:rPr lang="zh-CN" altLang="en-US" sz="2615" dirty="0">
                <a:solidFill>
                  <a:schemeClr val="bg1"/>
                </a:solidFill>
              </a:rPr>
              <a:t>Elegant and concise, business style general work plan summary template.</a:t>
            </a:r>
            <a:endParaRPr lang="zh-CN" altLang="en-US" sz="2615" dirty="0">
              <a:solidFill>
                <a:schemeClr val="bg1"/>
              </a:solidFill>
            </a:endParaRPr>
          </a:p>
        </p:txBody>
      </p:sp>
      <p:sp>
        <p:nvSpPr>
          <p:cNvPr id="16" name="矩形 15"/>
          <p:cNvSpPr/>
          <p:nvPr/>
        </p:nvSpPr>
        <p:spPr>
          <a:xfrm>
            <a:off x="6990858" y="9877148"/>
            <a:ext cx="8878287" cy="1471172"/>
          </a:xfrm>
          <a:prstGeom prst="rect">
            <a:avLst/>
          </a:prstGeom>
          <a:effectLst>
            <a:outerShdw blurRad="63500" sx="102000" sy="102000" algn="ctr" rotWithShape="0">
              <a:prstClr val="black">
                <a:alpha val="40000"/>
              </a:prstClr>
            </a:outerShdw>
          </a:effectLst>
        </p:spPr>
        <p:txBody>
          <a:bodyPr wrap="square">
            <a:spAutoFit/>
          </a:bodyPr>
          <a:lstStyle/>
          <a:p>
            <a:r>
              <a:rPr lang="zh-CN" altLang="en-US" sz="2240" dirty="0">
                <a:solidFill>
                  <a:schemeClr val="bg1"/>
                </a:solidFill>
              </a:rPr>
              <a:t>Elegant and concise, business style general work plan summary template. The use of halo type light shadow design, creating a clean, simple, fresh, elegant, delicate visual temperament, to convey professional, rigorous</a:t>
            </a:r>
            <a:endParaRPr lang="zh-CN" altLang="en-US" sz="2240" dirty="0">
              <a:solidFill>
                <a:schemeClr val="bg1"/>
              </a:solidFill>
            </a:endParaRPr>
          </a:p>
        </p:txBody>
      </p:sp>
      <p:sp useBgFill="1">
        <p:nvSpPr>
          <p:cNvPr id="11" name="矩形 10"/>
          <p:cNvSpPr/>
          <p:nvPr/>
        </p:nvSpPr>
        <p:spPr>
          <a:xfrm>
            <a:off x="1483295" y="3859094"/>
            <a:ext cx="4838938" cy="42891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useBgFill="1">
        <p:nvSpPr>
          <p:cNvPr id="17" name="矩形 16"/>
          <p:cNvSpPr/>
          <p:nvPr/>
        </p:nvSpPr>
        <p:spPr>
          <a:xfrm>
            <a:off x="8999329" y="3859094"/>
            <a:ext cx="4838938" cy="42891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useBgFill="1">
        <p:nvSpPr>
          <p:cNvPr id="18" name="矩形 17"/>
          <p:cNvSpPr/>
          <p:nvPr/>
        </p:nvSpPr>
        <p:spPr>
          <a:xfrm>
            <a:off x="16515362" y="3859094"/>
            <a:ext cx="4838938" cy="42891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p:nvSpPr>
          <p:cNvPr id="25" name="TextBox 13"/>
          <p:cNvSpPr txBox="1"/>
          <p:nvPr/>
        </p:nvSpPr>
        <p:spPr>
          <a:xfrm>
            <a:off x="1276752" y="525776"/>
            <a:ext cx="8667795" cy="2004010"/>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Background: </a:t>
            </a:r>
            <a:endParaRPr lang="en-US" sz="4400" b="1">
              <a:solidFill>
                <a:prstClr val="black">
                  <a:lumMod val="65000"/>
                  <a:lumOff val="35000"/>
                </a:prstClr>
              </a:solidFill>
              <a:latin typeface="+mj-ea"/>
              <a:ea typeface="+mj-ea"/>
            </a:endParaRPr>
          </a:p>
          <a:p>
            <a:pPr defTabSz="1765935">
              <a:lnSpc>
                <a:spcPct val="150000"/>
              </a:lnSpc>
            </a:pPr>
            <a:endParaRPr lang="en-US" sz="4400" b="1" dirty="0">
              <a:solidFill>
                <a:srgbClr val="00A8A7"/>
              </a:solidFill>
              <a:latin typeface="+mj-ea"/>
              <a:ea typeface="+mj-ea"/>
            </a:endParaRPr>
          </a:p>
        </p:txBody>
      </p:sp>
      <p:sp>
        <p:nvSpPr>
          <p:cNvPr id="26" name="MH_Entry_1">
            <a:hlinkClick r:id="rId1" action="ppaction://hlinksldjump"/>
          </p:cNvPr>
          <p:cNvSpPr>
            <a:spLocks noChangeArrowheads="1"/>
          </p:cNvSpPr>
          <p:nvPr>
            <p:custDataLst>
              <p:tags r:id="rId2"/>
            </p:custDataLst>
          </p:nvPr>
        </p:nvSpPr>
        <p:spPr bwMode="auto">
          <a:xfrm>
            <a:off x="1712282" y="4785087"/>
            <a:ext cx="4500109"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Django and TurboGears are MVC style frameworks that developers can use to quickly develop Web sites in the Python language</a:t>
            </a:r>
            <a:endPar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MH_Entry_1">
            <a:hlinkClick r:id="rId1" action="ppaction://hlinksldjump"/>
          </p:cNvPr>
          <p:cNvSpPr>
            <a:spLocks noChangeArrowheads="1"/>
          </p:cNvSpPr>
          <p:nvPr>
            <p:custDataLst>
              <p:tags r:id="rId3"/>
            </p:custDataLst>
          </p:nvPr>
        </p:nvSpPr>
        <p:spPr bwMode="auto">
          <a:xfrm>
            <a:off x="9168743" y="4953997"/>
            <a:ext cx="4500109"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TurboGears has a better community drive than Django because it is built on top of existing open source components.</a:t>
            </a:r>
            <a:endPar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MH_Entry_1">
            <a:hlinkClick r:id="rId1" action="ppaction://hlinksldjump"/>
          </p:cNvPr>
          <p:cNvSpPr>
            <a:spLocks noChangeArrowheads="1"/>
          </p:cNvSpPr>
          <p:nvPr>
            <p:custDataLst>
              <p:tags r:id="rId4"/>
            </p:custDataLst>
          </p:nvPr>
        </p:nvSpPr>
        <p:spPr bwMode="auto">
          <a:xfrm>
            <a:off x="16684776" y="4953997"/>
            <a:ext cx="4500109"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The TurboGears project is based on a consumer product that focuses on fat-client applications and pluggable architectures.</a:t>
            </a:r>
            <a:endPar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800" advTm="1972">
        <p14:flythrough/>
      </p:transition>
    </mc:Choice>
    <mc:Fallback>
      <p:transition spd="slow" advTm="19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p:bldP spid="11"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
          <p:cNvSpPr/>
          <p:nvPr/>
        </p:nvSpPr>
        <p:spPr>
          <a:xfrm>
            <a:off x="15360454" y="3535677"/>
            <a:ext cx="3966061" cy="8489544"/>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33" name="Rounded Rectangle 12"/>
          <p:cNvSpPr/>
          <p:nvPr/>
        </p:nvSpPr>
        <p:spPr>
          <a:xfrm>
            <a:off x="11433921" y="3535677"/>
            <a:ext cx="3910948" cy="8489544"/>
          </a:xfrm>
          <a:prstGeom prst="roundRect">
            <a:avLst>
              <a:gd name="adj" fmla="val 0"/>
            </a:avLst>
          </a:prstGeom>
          <a:solidFill>
            <a:srgbClr val="0F85F1"/>
          </a:solidFill>
          <a:ln w="12700" cap="flat" cmpd="sng" algn="ctr">
            <a:solidFill>
              <a:srgbClr val="F8FAFB">
                <a:lumMod val="90000"/>
              </a:srgbClr>
            </a:solidFill>
            <a:prstDash val="solid"/>
            <a:miter lim="800000"/>
          </a:ln>
          <a:effectLst/>
        </p:spPr>
        <p:txBody>
          <a:bodyPr rtlCol="0" anchor="ctr"/>
          <a:lstStyle/>
          <a:p>
            <a:pPr lvl="0" algn="ctr" defTabSz="1765935">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34" name="Rounded Rectangle 3"/>
          <p:cNvSpPr/>
          <p:nvPr/>
        </p:nvSpPr>
        <p:spPr>
          <a:xfrm>
            <a:off x="7481651" y="3535677"/>
            <a:ext cx="3966061" cy="8489544"/>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31" name="Rounded Rectangle 12"/>
          <p:cNvSpPr/>
          <p:nvPr/>
        </p:nvSpPr>
        <p:spPr>
          <a:xfrm>
            <a:off x="3588591" y="3535679"/>
            <a:ext cx="3910948" cy="8489544"/>
          </a:xfrm>
          <a:prstGeom prst="roundRect">
            <a:avLst>
              <a:gd name="adj" fmla="val 0"/>
            </a:avLst>
          </a:prstGeom>
          <a:solidFill>
            <a:srgbClr val="0F85F1"/>
          </a:solidFill>
          <a:ln w="12700" cap="flat" cmpd="sng" algn="ctr">
            <a:solidFill>
              <a:srgbClr val="F8FAFB">
                <a:lumMod val="90000"/>
              </a:srgbClr>
            </a:solidFill>
            <a:prstDash val="solid"/>
            <a:miter lim="800000"/>
          </a:ln>
          <a:effectLst/>
        </p:spPr>
        <p:txBody>
          <a:bodyPr rtlCol="0" anchor="ctr"/>
          <a:lstStyle/>
          <a:p>
            <a:pPr lvl="0" algn="ctr" defTabSz="1765935">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196"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 URLs</a:t>
            </a:r>
            <a:endParaRPr lang="en-US" sz="4400" b="1" dirty="0">
              <a:solidFill>
                <a:srgbClr val="00A8A7"/>
              </a:solidFill>
              <a:latin typeface="+mj-ea"/>
              <a:ea typeface="+mj-ea"/>
            </a:endParaRPr>
          </a:p>
        </p:txBody>
      </p:sp>
      <p:grpSp>
        <p:nvGrpSpPr>
          <p:cNvPr id="2" name="组合 1"/>
          <p:cNvGrpSpPr/>
          <p:nvPr/>
        </p:nvGrpSpPr>
        <p:grpSpPr>
          <a:xfrm>
            <a:off x="2257435" y="3287778"/>
            <a:ext cx="18316268" cy="3113022"/>
            <a:chOff x="2257435" y="3287778"/>
            <a:chExt cx="18316268" cy="3113022"/>
          </a:xfrm>
        </p:grpSpPr>
        <p:sp>
          <p:nvSpPr>
            <p:cNvPr id="161" name="圆角矩形 160"/>
            <p:cNvSpPr/>
            <p:nvPr/>
          </p:nvSpPr>
          <p:spPr>
            <a:xfrm>
              <a:off x="2257435" y="3287778"/>
              <a:ext cx="18316268" cy="3113022"/>
            </a:xfrm>
            <a:prstGeom prst="roundRect">
              <a:avLst>
                <a:gd name="adj" fmla="val 50000"/>
              </a:avLst>
            </a:prstGeom>
            <a:noFill/>
            <a:ln w="31750">
              <a:solidFill>
                <a:srgbClr val="323B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2" name="圆角矩形 161"/>
            <p:cNvSpPr/>
            <p:nvPr/>
          </p:nvSpPr>
          <p:spPr>
            <a:xfrm>
              <a:off x="2541518" y="3633410"/>
              <a:ext cx="17812387" cy="2617218"/>
            </a:xfrm>
            <a:prstGeom prst="roundRect">
              <a:avLst>
                <a:gd name="adj" fmla="val 50000"/>
              </a:avLst>
            </a:prstGeom>
            <a:noFill/>
            <a:ln w="50800">
              <a:solidFill>
                <a:srgbClr val="0F85F1"/>
              </a:solidFill>
            </a:ln>
            <a:effectLst/>
            <a:scene3d>
              <a:camera prst="orthographicFront"/>
              <a:lightRig rig="threePt" dir="t"/>
            </a:scene3d>
            <a:sp3d prstMaterial="softEdge">
              <a:bevelT w="571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75" name="直接连接符 174"/>
            <p:cNvCxnSpPr/>
            <p:nvPr/>
          </p:nvCxnSpPr>
          <p:spPr>
            <a:xfrm>
              <a:off x="7470684"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11415569"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5360454"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9" name="Shape 2485"/>
            <p:cNvSpPr/>
            <p:nvPr/>
          </p:nvSpPr>
          <p:spPr>
            <a:xfrm>
              <a:off x="16942689" y="4159340"/>
              <a:ext cx="729178" cy="662840"/>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rgbClr val="323B43"/>
            </a:solidFill>
            <a:ln w="12700">
              <a:miter lim="400000"/>
            </a:ln>
          </p:spPr>
          <p:txBody>
            <a:bodyPr lIns="36576" tIns="36576" rIns="36576" bIns="36576" anchor="ctr"/>
            <a:lstStyle/>
            <a:p>
              <a:pPr marL="0" marR="0" lvl="0" indent="0" algn="ctr" defTabSz="43878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panose="020B0604020202020204"/>
                <a:ea typeface="Arial" panose="020B0604020202020204"/>
                <a:cs typeface="Arial" panose="020B0604020202020204"/>
                <a:sym typeface="Gill Sans"/>
              </a:endParaRPr>
            </a:p>
          </p:txBody>
        </p:sp>
        <p:sp>
          <p:nvSpPr>
            <p:cNvPr id="200" name="Shape 2498"/>
            <p:cNvSpPr/>
            <p:nvPr/>
          </p:nvSpPr>
          <p:spPr>
            <a:xfrm>
              <a:off x="5159272" y="4697796"/>
              <a:ext cx="729178" cy="5965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323B43"/>
            </a:solidFill>
            <a:ln w="12700">
              <a:miter lim="400000"/>
            </a:ln>
          </p:spPr>
          <p:txBody>
            <a:bodyPr lIns="36576" tIns="36576" rIns="36576" bIns="36576" anchor="ctr"/>
            <a:lstStyle/>
            <a:p>
              <a:pPr marL="0" marR="0" lvl="0" indent="0" algn="ctr" defTabSz="43878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panose="020B0604020202020204"/>
                <a:ea typeface="Arial" panose="020B0604020202020204"/>
                <a:cs typeface="Arial" panose="020B0604020202020204"/>
                <a:sym typeface="Gill Sans"/>
              </a:endParaRPr>
            </a:p>
          </p:txBody>
        </p:sp>
        <p:sp>
          <p:nvSpPr>
            <p:cNvPr id="201" name="Shape 2532"/>
            <p:cNvSpPr/>
            <p:nvPr/>
          </p:nvSpPr>
          <p:spPr>
            <a:xfrm>
              <a:off x="9087074" y="4115392"/>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323B43"/>
            </a:solidFill>
            <a:ln w="12700">
              <a:miter lim="400000"/>
            </a:ln>
          </p:spPr>
          <p:txBody>
            <a:bodyPr lIns="36576" tIns="36576" rIns="36576" bIns="36576" anchor="ctr"/>
            <a:lstStyle/>
            <a:p>
              <a:pPr marL="0" marR="0" lvl="0" indent="0" algn="ctr" defTabSz="43878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panose="020B0604020202020204"/>
                <a:ea typeface="Arial" panose="020B0604020202020204"/>
                <a:cs typeface="Arial" panose="020B0604020202020204"/>
                <a:sym typeface="Gill Sans"/>
              </a:endParaRPr>
            </a:p>
          </p:txBody>
        </p:sp>
        <p:sp>
          <p:nvSpPr>
            <p:cNvPr id="202" name="Shape 2539"/>
            <p:cNvSpPr/>
            <p:nvPr/>
          </p:nvSpPr>
          <p:spPr>
            <a:xfrm>
              <a:off x="13049042" y="4577457"/>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323B43"/>
            </a:solidFill>
            <a:ln w="12700">
              <a:miter lim="400000"/>
            </a:ln>
          </p:spPr>
          <p:txBody>
            <a:bodyPr lIns="36576" tIns="36576" rIns="36576" bIns="36576" anchor="ctr"/>
            <a:lstStyle/>
            <a:p>
              <a:pPr marL="0" marR="0" lvl="0" indent="0" algn="ctr" defTabSz="43878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panose="020B0604020202020204"/>
                <a:ea typeface="Arial" panose="020B0604020202020204"/>
                <a:cs typeface="Arial" panose="020B0604020202020204"/>
                <a:sym typeface="Gill Sans"/>
              </a:endParaRPr>
            </a:p>
          </p:txBody>
        </p:sp>
      </p:grpSp>
      <p:sp>
        <p:nvSpPr>
          <p:cNvPr id="30" name="MH_Entry_1">
            <a:hlinkClick r:id="rId1" action="ppaction://hlinksldjump"/>
          </p:cNvPr>
          <p:cNvSpPr>
            <a:spLocks noChangeArrowheads="1"/>
          </p:cNvSpPr>
          <p:nvPr>
            <p:custDataLst>
              <p:tags r:id="rId2"/>
            </p:custDataLst>
          </p:nvPr>
        </p:nvSpPr>
        <p:spPr bwMode="auto">
          <a:xfrm>
            <a:off x="3984115" y="7780451"/>
            <a:ext cx="3253068"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TurboGears' request distribution mechanism is routed through controller classes and method names. </a:t>
            </a:r>
            <a:endPar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MH_Entry_1">
            <a:hlinkClick r:id="rId1" action="ppaction://hlinksldjump"/>
          </p:cNvPr>
          <p:cNvSpPr>
            <a:spLocks noChangeArrowheads="1"/>
          </p:cNvSpPr>
          <p:nvPr>
            <p:custDataLst>
              <p:tags r:id="rId3"/>
            </p:custDataLst>
          </p:nvPr>
        </p:nvSpPr>
        <p:spPr bwMode="auto">
          <a:xfrm>
            <a:off x="8007256" y="7834893"/>
            <a:ext cx="3253068"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TurboGears system is much faster to set up than Django </a:t>
            </a:r>
            <a:endPar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MH_Entry_1">
            <a:hlinkClick r:id="rId1" action="ppaction://hlinksldjump"/>
          </p:cNvPr>
          <p:cNvSpPr>
            <a:spLocks noChangeArrowheads="1"/>
          </p:cNvSpPr>
          <p:nvPr>
            <p:custDataLst>
              <p:tags r:id="rId4"/>
            </p:custDataLst>
          </p:nvPr>
        </p:nvSpPr>
        <p:spPr bwMode="auto">
          <a:xfrm>
            <a:off x="12087704" y="7937855"/>
            <a:ext cx="3253068"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Django provides maximum control and flexibility. Django urls can simply be remapped to the application. </a:t>
            </a:r>
            <a:endPar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MH_Entry_1">
            <a:hlinkClick r:id="rId1" action="ppaction://hlinksldjump"/>
          </p:cNvPr>
          <p:cNvSpPr>
            <a:spLocks noChangeArrowheads="1"/>
          </p:cNvSpPr>
          <p:nvPr>
            <p:custDataLst>
              <p:tags r:id="rId5"/>
            </p:custDataLst>
          </p:nvPr>
        </p:nvSpPr>
        <p:spPr bwMode="auto">
          <a:xfrm>
            <a:off x="15716950" y="7979421"/>
            <a:ext cx="3253068" cy="2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Django uses a separate regular configuration file , reducing the coupling between the URL path structure and the actual implementation.</a:t>
            </a:r>
            <a:endParaRPr lang="en-US" altLang="zh-CN"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247" y="0"/>
            <a:ext cx="21461506" cy="971774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41293" y="-197223"/>
            <a:ext cx="20977413" cy="9681882"/>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7289" y="3228142"/>
            <a:ext cx="19514964" cy="1005788"/>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First of all, I'd like to introduce to you what our group discussed. It's about Django and turbogears framework. In the following content, our group will bring you the history, advantages and disadvantages, framework and code of both. Here we are</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99485" y="2021535"/>
            <a:ext cx="2235610" cy="2215991"/>
          </a:xfrm>
          <a:prstGeom prst="rect">
            <a:avLst/>
          </a:prstGeom>
          <a:noFill/>
        </p:spPr>
        <p:txBody>
          <a:bodyPr wrap="square" rtlCol="0">
            <a:spAutoFit/>
          </a:bodyPr>
          <a:lstStyle/>
          <a:p>
            <a:r>
              <a:rPr lang="zh-CN" altLang="en-US" sz="13800" dirty="0">
                <a:solidFill>
                  <a:schemeClr val="bg1">
                    <a:lumMod val="85000"/>
                  </a:schemeClr>
                </a:solidFill>
                <a:latin typeface="Impact" panose="020B0806030902050204" pitchFamily="34" charset="0"/>
              </a:rPr>
              <a:t>“</a:t>
            </a:r>
            <a:endParaRPr lang="zh-CN" altLang="en-US" sz="13800" dirty="0">
              <a:solidFill>
                <a:schemeClr val="bg1">
                  <a:lumMod val="85000"/>
                </a:schemeClr>
              </a:solidFill>
              <a:latin typeface="Impact" panose="020B0806030902050204" pitchFamily="34" charset="0"/>
            </a:endParaRPr>
          </a:p>
        </p:txBody>
      </p:sp>
      <p:sp>
        <p:nvSpPr>
          <p:cNvPr id="11" name="矩形 10"/>
          <p:cNvSpPr/>
          <p:nvPr/>
        </p:nvSpPr>
        <p:spPr>
          <a:xfrm>
            <a:off x="8919702" y="11436896"/>
            <a:ext cx="4246227" cy="458908"/>
          </a:xfrm>
          <a:prstGeom prst="rect">
            <a:avLst/>
          </a:prstGeom>
        </p:spPr>
        <p:txBody>
          <a:bodyPr wrap="none">
            <a:spAutoFit/>
          </a:bodyPr>
          <a:lstStyle/>
          <a:p>
            <a:pPr algn="r">
              <a:lnSpc>
                <a:spcPct val="150000"/>
              </a:lnSpc>
            </a:pPr>
            <a:r>
              <a:rPr lang="en-US" altLang="zh-CN">
                <a:solidFill>
                  <a:schemeClr val="tx1">
                    <a:lumMod val="65000"/>
                    <a:lumOff val="35000"/>
                  </a:schemeClr>
                </a:solidFill>
                <a:latin typeface="微软雅黑" panose="020B0503020204020204" pitchFamily="34" charset="-122"/>
                <a:ea typeface="微软雅黑" panose="020B0503020204020204" pitchFamily="34" charset="-122"/>
              </a:rPr>
              <a:t>I hope our works will be liked by you</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799479" y="4803458"/>
            <a:ext cx="3488899" cy="525657"/>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Chang Yusheng </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5799478" y="5891808"/>
            <a:ext cx="3488899" cy="1050290"/>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Huang Yuji</a:t>
            </a:r>
            <a:r>
              <a:rPr lang="en-US" altLang="zh-CN" sz="2400">
                <a:solidFill>
                  <a:schemeClr val="bg1">
                    <a:lumMod val="85000"/>
                  </a:schemeClr>
                </a:solidFill>
                <a:latin typeface="微软雅黑" panose="020B0503020204020204" pitchFamily="34" charset="-122"/>
                <a:ea typeface="微软雅黑" panose="020B0503020204020204" pitchFamily="34" charset="-122"/>
                <a:sym typeface="+mn-ea"/>
              </a:rPr>
              <a:t>a</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n</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799478" y="6953307"/>
            <a:ext cx="3488899" cy="525657"/>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Liu Xunhai</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5799477" y="8088252"/>
            <a:ext cx="3488899" cy="525657"/>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Xie Songjiang</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3042489" y="4803458"/>
            <a:ext cx="3488899" cy="525657"/>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Li Yuanyucheng</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042488" y="5891808"/>
            <a:ext cx="3488899" cy="525657"/>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Guo Zhekai</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3042488" y="6953307"/>
            <a:ext cx="3488899" cy="570865"/>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Long Lin</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3042487" y="8088252"/>
            <a:ext cx="3488899" cy="525657"/>
          </a:xfrm>
          <a:prstGeom prst="rect">
            <a:avLst/>
          </a:prstGeom>
        </p:spPr>
        <p:txBody>
          <a:bodyPr wrap="square">
            <a:spAutoFit/>
          </a:bodyPr>
          <a:lstStyle/>
          <a:p>
            <a:pPr indent="533400" algn="just">
              <a:lnSpc>
                <a:spcPct val="130000"/>
              </a:lnSpc>
            </a:pPr>
            <a:r>
              <a:rPr lang="en-US" altLang="zh-CN" sz="2400">
                <a:solidFill>
                  <a:schemeClr val="bg1">
                    <a:lumMod val="85000"/>
                  </a:schemeClr>
                </a:solidFill>
                <a:latin typeface="微软雅黑" panose="020B0503020204020204" pitchFamily="34" charset="-122"/>
                <a:ea typeface="微软雅黑" panose="020B0503020204020204" pitchFamily="34" charset="-122"/>
              </a:rPr>
              <a:t>Li Zhiling</a:t>
            </a:r>
            <a:endParaRPr lang="en-US" altLang="zh-CN" sz="2400" dirty="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297390" y="3624574"/>
            <a:ext cx="6265220" cy="6271014"/>
            <a:chOff x="4366320" y="1958610"/>
            <a:chExt cx="3356368" cy="3359472"/>
          </a:xfrm>
          <a:solidFill>
            <a:srgbClr val="323B43">
              <a:alpha val="60000"/>
            </a:srgbClr>
          </a:solidFill>
        </p:grpSpPr>
        <p:sp>
          <p:nvSpPr>
            <p:cNvPr id="2" name="泪滴形 1"/>
            <p:cNvSpPr/>
            <p:nvPr/>
          </p:nvSpPr>
          <p:spPr>
            <a:xfrm>
              <a:off x="4366320" y="3681929"/>
              <a:ext cx="1636152" cy="1636152"/>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p:nvSpPr>
            <p:cNvPr id="7" name="泪滴形 6"/>
            <p:cNvSpPr/>
            <p:nvPr/>
          </p:nvSpPr>
          <p:spPr>
            <a:xfrm rot="16200000">
              <a:off x="6086536" y="3681930"/>
              <a:ext cx="1636152" cy="1636152"/>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p:nvSpPr>
            <p:cNvPr id="8" name="泪滴形 7"/>
            <p:cNvSpPr/>
            <p:nvPr/>
          </p:nvSpPr>
          <p:spPr>
            <a:xfrm rot="5400000">
              <a:off x="4366320" y="1958610"/>
              <a:ext cx="1636152" cy="1636152"/>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p:nvSpPr>
            <p:cNvPr id="10" name="泪滴形 9"/>
            <p:cNvSpPr/>
            <p:nvPr/>
          </p:nvSpPr>
          <p:spPr>
            <a:xfrm rot="10800000">
              <a:off x="6086536" y="1958611"/>
              <a:ext cx="1636152" cy="1636152"/>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grpSp>
      <p:sp>
        <p:nvSpPr>
          <p:cNvPr id="11" name="矩形 10"/>
          <p:cNvSpPr/>
          <p:nvPr/>
        </p:nvSpPr>
        <p:spPr>
          <a:xfrm>
            <a:off x="15462449" y="4580777"/>
            <a:ext cx="2952953" cy="1471172"/>
          </a:xfrm>
          <a:prstGeom prst="rect">
            <a:avLst/>
          </a:prstGeom>
        </p:spPr>
        <p:txBody>
          <a:bodyPr wrap="square">
            <a:spAutoFit/>
          </a:bodyPr>
          <a:lstStyle/>
          <a:p>
            <a:pPr algn="ctr"/>
            <a:r>
              <a:rPr lang="zh-CN" altLang="en-US" sz="2240" dirty="0">
                <a:solidFill>
                  <a:schemeClr val="bg1"/>
                </a:solidFill>
              </a:rPr>
              <a:t>Elegant and concise, business style general work plan summary template.</a:t>
            </a:r>
            <a:endParaRPr lang="zh-CN" altLang="en-US" sz="2240" dirty="0">
              <a:solidFill>
                <a:schemeClr val="bg1"/>
              </a:solidFill>
            </a:endParaRPr>
          </a:p>
        </p:txBody>
      </p:sp>
      <p:sp>
        <p:nvSpPr>
          <p:cNvPr id="12" name="矩形 11"/>
          <p:cNvSpPr/>
          <p:nvPr/>
        </p:nvSpPr>
        <p:spPr>
          <a:xfrm>
            <a:off x="15462449" y="7806735"/>
            <a:ext cx="2952953" cy="1471172"/>
          </a:xfrm>
          <a:prstGeom prst="rect">
            <a:avLst/>
          </a:prstGeom>
        </p:spPr>
        <p:txBody>
          <a:bodyPr wrap="square">
            <a:spAutoFit/>
          </a:bodyPr>
          <a:lstStyle/>
          <a:p>
            <a:pPr algn="ctr"/>
            <a:r>
              <a:rPr lang="zh-CN" altLang="en-US" sz="2240" dirty="0">
                <a:solidFill>
                  <a:schemeClr val="bg1"/>
                </a:solidFill>
              </a:rPr>
              <a:t>Elegant and concise, business style general work plan summary template.</a:t>
            </a:r>
            <a:endParaRPr lang="zh-CN" altLang="en-US" sz="2240" dirty="0">
              <a:solidFill>
                <a:schemeClr val="bg1"/>
              </a:solidFill>
            </a:endParaRPr>
          </a:p>
        </p:txBody>
      </p:sp>
      <p:sp>
        <p:nvSpPr>
          <p:cNvPr id="13" name="矩形 12"/>
          <p:cNvSpPr/>
          <p:nvPr/>
        </p:nvSpPr>
        <p:spPr>
          <a:xfrm>
            <a:off x="4579015" y="4518992"/>
            <a:ext cx="2952953" cy="1471172"/>
          </a:xfrm>
          <a:prstGeom prst="rect">
            <a:avLst/>
          </a:prstGeom>
        </p:spPr>
        <p:txBody>
          <a:bodyPr wrap="square">
            <a:spAutoFit/>
          </a:bodyPr>
          <a:lstStyle/>
          <a:p>
            <a:pPr algn="ctr"/>
            <a:r>
              <a:rPr lang="zh-CN" altLang="en-US" sz="2240" dirty="0">
                <a:solidFill>
                  <a:schemeClr val="bg1"/>
                </a:solidFill>
              </a:rPr>
              <a:t>Elegant and concise, business style general work plan summary template.</a:t>
            </a:r>
            <a:endParaRPr lang="zh-CN" altLang="en-US" sz="2240" dirty="0">
              <a:solidFill>
                <a:schemeClr val="bg1"/>
              </a:solidFill>
            </a:endParaRPr>
          </a:p>
        </p:txBody>
      </p:sp>
      <p:sp>
        <p:nvSpPr>
          <p:cNvPr id="14" name="矩形 13"/>
          <p:cNvSpPr/>
          <p:nvPr/>
        </p:nvSpPr>
        <p:spPr>
          <a:xfrm>
            <a:off x="4579015" y="7744950"/>
            <a:ext cx="2952953" cy="1471172"/>
          </a:xfrm>
          <a:prstGeom prst="rect">
            <a:avLst/>
          </a:prstGeom>
        </p:spPr>
        <p:txBody>
          <a:bodyPr wrap="square">
            <a:spAutoFit/>
          </a:bodyPr>
          <a:lstStyle/>
          <a:p>
            <a:pPr algn="ctr"/>
            <a:r>
              <a:rPr lang="zh-CN" altLang="en-US" sz="2240" dirty="0">
                <a:solidFill>
                  <a:schemeClr val="bg1"/>
                </a:solidFill>
              </a:rPr>
              <a:t>Elegant and concise, business style general work plan summary template.</a:t>
            </a:r>
            <a:endParaRPr lang="zh-CN" altLang="en-US" sz="2240" dirty="0">
              <a:solidFill>
                <a:schemeClr val="bg1"/>
              </a:solidFill>
            </a:endParaRPr>
          </a:p>
        </p:txBody>
      </p:sp>
      <p:sp>
        <p:nvSpPr>
          <p:cNvPr id="23"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 Some other comparisons</a:t>
            </a:r>
            <a:endParaRPr lang="en-US" sz="4400" b="1" dirty="0">
              <a:solidFill>
                <a:srgbClr val="00A8A7"/>
              </a:solidFill>
              <a:latin typeface="+mj-ea"/>
              <a:ea typeface="+mj-ea"/>
            </a:endParaRPr>
          </a:p>
        </p:txBody>
      </p:sp>
      <p:sp>
        <p:nvSpPr>
          <p:cNvPr id="24" name="文本框 23"/>
          <p:cNvSpPr txBox="1"/>
          <p:nvPr/>
        </p:nvSpPr>
        <p:spPr>
          <a:xfrm>
            <a:off x="11611331" y="7806735"/>
            <a:ext cx="2952953" cy="830997"/>
          </a:xfrm>
          <a:prstGeom prst="rect">
            <a:avLst/>
          </a:prstGeom>
          <a:noFill/>
        </p:spPr>
        <p:txBody>
          <a:bodyPr wrap="square" rtlCol="0">
            <a:spAutoFit/>
          </a:bodyPr>
          <a:lstStyle/>
          <a:p>
            <a:pPr algn="ctr"/>
            <a:r>
              <a:rPr lang="en-US" altLang="zh-CN" sz="4800" b="1">
                <a:solidFill>
                  <a:prstClr val="black">
                    <a:lumMod val="65000"/>
                    <a:lumOff val="35000"/>
                  </a:prstClr>
                </a:solidFill>
                <a:latin typeface="+mj-ea"/>
              </a:rPr>
              <a:t>popular</a:t>
            </a:r>
            <a:endParaRPr lang="zh-CN" altLang="en-US" sz="88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25" name="文本框 24"/>
          <p:cNvSpPr txBox="1"/>
          <p:nvPr/>
        </p:nvSpPr>
        <p:spPr>
          <a:xfrm>
            <a:off x="8477884" y="7214349"/>
            <a:ext cx="2952953" cy="2308324"/>
          </a:xfrm>
          <a:prstGeom prst="rect">
            <a:avLst/>
          </a:prstGeom>
          <a:noFill/>
        </p:spPr>
        <p:txBody>
          <a:bodyPr wrap="square" rtlCol="0">
            <a:spAutoFit/>
          </a:bodyPr>
          <a:lstStyle/>
          <a:p>
            <a:pPr algn="ctr"/>
            <a:r>
              <a:rPr lang="en-US" altLang="zh-CN" sz="4800" b="1">
                <a:solidFill>
                  <a:prstClr val="black">
                    <a:lumMod val="65000"/>
                    <a:lumOff val="35000"/>
                  </a:prstClr>
                </a:solidFill>
                <a:latin typeface="+mj-ea"/>
              </a:rPr>
              <a:t>management tools:</a:t>
            </a:r>
            <a:endParaRPr lang="zh-CN" altLang="en-US" sz="88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26" name="文本框 25"/>
          <p:cNvSpPr txBox="1"/>
          <p:nvPr/>
        </p:nvSpPr>
        <p:spPr>
          <a:xfrm>
            <a:off x="12251379" y="4338675"/>
            <a:ext cx="1913195" cy="1569660"/>
          </a:xfrm>
          <a:prstGeom prst="rect">
            <a:avLst/>
          </a:prstGeom>
          <a:noFill/>
        </p:spPr>
        <p:txBody>
          <a:bodyPr wrap="square" rtlCol="0">
            <a:spAutoFit/>
          </a:bodyPr>
          <a:lstStyle/>
          <a:p>
            <a:pPr algn="ctr"/>
            <a:r>
              <a:rPr lang="en-US" altLang="zh-CN" sz="4800" b="1">
                <a:solidFill>
                  <a:prstClr val="black">
                    <a:lumMod val="65000"/>
                    <a:lumOff val="35000"/>
                  </a:prstClr>
                </a:solidFill>
                <a:latin typeface="+mj-ea"/>
              </a:rPr>
              <a:t>JavaScript</a:t>
            </a:r>
            <a:endParaRPr lang="zh-CN" altLang="en-US" sz="88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27" name="文本框 26"/>
          <p:cNvSpPr txBox="1"/>
          <p:nvPr/>
        </p:nvSpPr>
        <p:spPr>
          <a:xfrm>
            <a:off x="8477884" y="4429321"/>
            <a:ext cx="2952953" cy="1569660"/>
          </a:xfrm>
          <a:prstGeom prst="rect">
            <a:avLst/>
          </a:prstGeom>
          <a:noFill/>
        </p:spPr>
        <p:txBody>
          <a:bodyPr wrap="square" rtlCol="0">
            <a:spAutoFit/>
          </a:bodyPr>
          <a:lstStyle/>
          <a:p>
            <a:pPr algn="ctr"/>
            <a:r>
              <a:rPr lang="en-US" altLang="zh-CN" sz="4800" b="1">
                <a:solidFill>
                  <a:prstClr val="black">
                    <a:lumMod val="65000"/>
                    <a:lumOff val="35000"/>
                  </a:prstClr>
                </a:solidFill>
                <a:latin typeface="+mj-ea"/>
              </a:rPr>
              <a:t>code reuse</a:t>
            </a:r>
            <a:endParaRPr lang="zh-CN" altLang="en-US" sz="88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28" name="矩形 27"/>
          <p:cNvSpPr/>
          <p:nvPr/>
        </p:nvSpPr>
        <p:spPr>
          <a:xfrm>
            <a:off x="431321" y="4683551"/>
            <a:ext cx="7648528" cy="1827552"/>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The TurboGears team calls their project the big framework, which clearly expresses the idea that TG is a project made up of many existing components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477884" y="7989092"/>
            <a:ext cx="10943303" cy="1106457"/>
          </a:xfrm>
          <a:prstGeom prst="rect">
            <a:avLst/>
          </a:prstGeom>
        </p:spPr>
        <p:txBody>
          <a:bodyPr wrap="square">
            <a:spAutoFit/>
          </a:bodyPr>
          <a:lstStyle/>
          <a:p>
            <a:pPr algn="r">
              <a:lnSpc>
                <a:spcPct val="120000"/>
              </a:lnSpc>
            </a:pPr>
            <a:r>
              <a:rPr lang="en-US" altLang="zh-CN" sz="6000">
                <a:solidFill>
                  <a:schemeClr val="bg1">
                    <a:lumMod val="50000"/>
                  </a:schemeClr>
                </a:solidFill>
                <a:latin typeface="微软雅黑" panose="020B0503020204020204" pitchFamily="34" charset="-122"/>
                <a:ea typeface="微软雅黑" panose="020B0503020204020204" pitchFamily="34" charset="-122"/>
              </a:rPr>
              <a:t>Django</a:t>
            </a:r>
            <a:endParaRPr lang="zh-CN" altLang="en-US" sz="6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4907493" y="4624186"/>
            <a:ext cx="5143662" cy="1384353"/>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TurboGears starts by providing MochiKit, a JavaScript library while Django not</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431321" y="7214349"/>
            <a:ext cx="7483358" cy="1863725"/>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Both projects have a management interface. Django administration tools are aimed at end users so that you don't need to customize the tool every time you add new functionality.</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2215">
        <p14:flythrough/>
      </p:transition>
    </mc:Choice>
    <mc:Fallback>
      <p:transition spd="slow" advTm="221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2624470" y="3334160"/>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4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80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practical examples</a:t>
            </a:r>
            <a:endParaRPr lang="zh-CN" altLang="en-US" sz="44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 name="组合 1"/>
          <p:cNvGrpSpPr/>
          <p:nvPr/>
        </p:nvGrpSpPr>
        <p:grpSpPr>
          <a:xfrm>
            <a:off x="-1439842"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a:solidFill>
                    <a:schemeClr val="bg1"/>
                  </a:solidFill>
                  <a:effectLst>
                    <a:outerShdw blurRad="38100" dist="38100" dir="2700000" algn="tl">
                      <a:srgbClr val="000000">
                        <a:alpha val="43137"/>
                      </a:srgbClr>
                    </a:outerShdw>
                  </a:effectLst>
                  <a:latin typeface="Impact" panose="020B0806030902050204" pitchFamily="34" charset="0"/>
                </a:rPr>
                <a:t>06</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
        <p:nvSpPr>
          <p:cNvPr id="12" name="文本框 11"/>
          <p:cNvSpPr txBox="1"/>
          <p:nvPr/>
        </p:nvSpPr>
        <p:spPr>
          <a:xfrm>
            <a:off x="16020913" y="5323561"/>
            <a:ext cx="5333511" cy="1446550"/>
          </a:xfrm>
          <a:prstGeom prst="rect">
            <a:avLst/>
          </a:prstGeom>
          <a:noFill/>
        </p:spPr>
        <p:txBody>
          <a:bodyPr wrap="none" rtlCol="0">
            <a:spAutoFit/>
          </a:bodyPr>
          <a:lstStyle/>
          <a:p>
            <a:r>
              <a:rPr lang="en-US" altLang="zh-CN" sz="8800" b="1">
                <a:solidFill>
                  <a:srgbClr val="323B43"/>
                </a:solidFill>
                <a:latin typeface="Abadi" panose="020B0604020104020204" pitchFamily="34" charset="0"/>
                <a:ea typeface="微软雅黑" panose="020B0503020204020204" pitchFamily="34" charset="-122"/>
              </a:rPr>
              <a:t>turbogears</a:t>
            </a:r>
            <a:endParaRPr lang="zh-CN" altLang="en-US" sz="7200" b="1">
              <a:solidFill>
                <a:srgbClr val="323B43"/>
              </a:solidFill>
              <a:latin typeface="Abadi" panose="020B06040201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5196" y="844305"/>
            <a:ext cx="11430000" cy="3970318"/>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/dev$ tg-admin</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TurboGears 0.9a5 command line interface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Usage: /usr/bin/tg-admin [command] [options]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Available commands: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i18n  Manage i18n data</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info  Show version info</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quickstart  Create a new TurboGears project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shell  Start a Python prompt with your database available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sql  Run the SQLObject manager</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toolbox  Launch the TurboGears Toolbox</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    update  Update an existing turbogears project</a:t>
            </a:r>
            <a:endParaRPr lang="zh-CN" altLang="en-US"/>
          </a:p>
        </p:txBody>
      </p:sp>
      <p:sp>
        <p:nvSpPr>
          <p:cNvPr id="6" name="矩形 5"/>
          <p:cNvSpPr/>
          <p:nvPr/>
        </p:nvSpPr>
        <p:spPr>
          <a:xfrm>
            <a:off x="9148314" y="1121304"/>
            <a:ext cx="11430000" cy="3693319"/>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/dev$ tg-admin quickstart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Enter project name: TG Commerce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Enter package name [tgcommerce]: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Selected and implied templates: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turbogears#turbogears  web framework</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Variables: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package:  tgcommerce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project:  TG-Commerce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Creating template turbogears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Creating ./TG-Commerce/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    ... (output snipped) ...</a:t>
            </a:r>
            <a:endParaRPr lang="zh-CN" altLang="en-US"/>
          </a:p>
        </p:txBody>
      </p:sp>
      <p:sp>
        <p:nvSpPr>
          <p:cNvPr id="7" name="矩形 6"/>
          <p:cNvSpPr/>
          <p:nvPr/>
        </p:nvSpPr>
        <p:spPr>
          <a:xfrm>
            <a:off x="14272404" y="1121304"/>
            <a:ext cx="11430000" cy="1477328"/>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~/dev/TG-Commerce$ python start-tgcommerce.py</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(output snipped)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05/Mar/2006:11:31:54 HTTP INFO Serving HTTP on http://localhost:8080/</a:t>
            </a:r>
            <a:endParaRPr lang="zh-CN" altLang="en-US"/>
          </a:p>
        </p:txBody>
      </p:sp>
      <p:sp>
        <p:nvSpPr>
          <p:cNvPr id="13" name="矩形 12"/>
          <p:cNvSpPr/>
          <p:nvPr/>
        </p:nvSpPr>
        <p:spPr>
          <a:xfrm>
            <a:off x="677173" y="9026437"/>
            <a:ext cx="11430000" cy="1477328"/>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from sqlobject import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from turbogears.database import PackageHub</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hub = PackageHub("tgcommerce")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__connection__ = hub</a:t>
            </a:r>
            <a:endParaRPr lang="zh-CN" altLang="en-US"/>
          </a:p>
        </p:txBody>
      </p:sp>
      <p:sp>
        <p:nvSpPr>
          <p:cNvPr id="14" name="矩形 13"/>
          <p:cNvSpPr/>
          <p:nvPr/>
        </p:nvSpPr>
        <p:spPr>
          <a:xfrm>
            <a:off x="6663906" y="8195440"/>
            <a:ext cx="11430000" cy="3139321"/>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class Category(SQLObject):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name = StringCol(length=64)</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parent = ForeignKey('Category', default=None)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subcategories = MultipleJoin('Category', joinColumn='parent_id')</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products = MultipleJoin('Product')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class Product(SQLObject):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name = StringCol(length=64)</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sku = StringCol(length=64)</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price = CurrencyCol(notNone=True, default=0.0)</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    category = ForeignKey('Category')</a:t>
            </a:r>
            <a:endParaRPr lang="zh-CN" altLang="en-US"/>
          </a:p>
        </p:txBody>
      </p:sp>
      <p:sp>
        <p:nvSpPr>
          <p:cNvPr id="15" name="矩形 14"/>
          <p:cNvSpPr/>
          <p:nvPr/>
        </p:nvSpPr>
        <p:spPr>
          <a:xfrm>
            <a:off x="14272404" y="7986978"/>
            <a:ext cx="11430000" cy="3970318"/>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~/dev/TG-Commerce$ tg-admin sql sql</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Using database URI sqlite:///home/ubuntu/dev/TG-Commerce/tgcommerce.db</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CREATE TABLE category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id INTEGER PRIMARY KEY,</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name VARCHAR(64),</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parent_id INT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CREATE TABLE product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id INTEGER PRIMARY KEY,</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name VARCHAR(64),</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sku VARCHAR(64),</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price DECIMAL(10, 2) NOT NULL,</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category_id INT</a:t>
            </a:r>
            <a:endParaRPr lang="zh-CN" altLang="zh-CN" sz="1400" kern="100">
              <a:effectLst/>
              <a:latin typeface="等线" panose="02010600030101010101" charset="-122"/>
              <a:ea typeface="等线" panose="02010600030101010101" charset="-122"/>
              <a:cs typeface="Times New Roman" panose="02020603050405020304" pitchFamily="18" charset="0"/>
            </a:endParaRPr>
          </a:p>
        </p:txBody>
      </p:sp>
      <p:sp>
        <p:nvSpPr>
          <p:cNvPr id="16" name="矩形 15"/>
          <p:cNvSpPr/>
          <p:nvPr/>
        </p:nvSpPr>
        <p:spPr>
          <a:xfrm>
            <a:off x="5715000" y="5939135"/>
            <a:ext cx="11430000" cy="923330"/>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sqlobject.dburi="notrans_sqlite:///path/to/devdir/TG-Commerce/tgcommerce.database"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server.environment="development"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autoreload.package="tgcommerce"</a:t>
            </a:r>
            <a:endParaRPr lang="zh-CN" altLang="en-US"/>
          </a:p>
        </p:txBody>
      </p:sp>
      <p:sp>
        <p:nvSpPr>
          <p:cNvPr id="17" name="矩形 16"/>
          <p:cNvSpPr/>
          <p:nvPr/>
        </p:nvSpPr>
        <p:spPr>
          <a:xfrm>
            <a:off x="3280422" y="705805"/>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1</a:t>
            </a:r>
            <a:endParaRPr lang="en-US" altLang="zh-CN" b="1" kern="0" dirty="0">
              <a:solidFill>
                <a:prstClr val="black">
                  <a:lumMod val="65000"/>
                  <a:lumOff val="35000"/>
                </a:prstClr>
              </a:solidFill>
              <a:latin typeface="+mn-ea"/>
            </a:endParaRPr>
          </a:p>
        </p:txBody>
      </p:sp>
      <p:sp>
        <p:nvSpPr>
          <p:cNvPr id="153" name="矩形 152"/>
          <p:cNvSpPr/>
          <p:nvPr/>
        </p:nvSpPr>
        <p:spPr>
          <a:xfrm>
            <a:off x="17269592" y="7113454"/>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7</a:t>
            </a:r>
            <a:endParaRPr lang="en-US" altLang="zh-CN" b="1" kern="0" dirty="0">
              <a:solidFill>
                <a:prstClr val="black">
                  <a:lumMod val="65000"/>
                  <a:lumOff val="35000"/>
                </a:prstClr>
              </a:solidFill>
              <a:latin typeface="+mn-ea"/>
            </a:endParaRPr>
          </a:p>
        </p:txBody>
      </p:sp>
      <p:sp>
        <p:nvSpPr>
          <p:cNvPr id="154" name="矩形 153"/>
          <p:cNvSpPr/>
          <p:nvPr/>
        </p:nvSpPr>
        <p:spPr>
          <a:xfrm>
            <a:off x="9434918" y="7363344"/>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6</a:t>
            </a:r>
            <a:endParaRPr lang="en-US" altLang="zh-CN" b="1" kern="0" dirty="0">
              <a:solidFill>
                <a:prstClr val="black">
                  <a:lumMod val="65000"/>
                  <a:lumOff val="35000"/>
                </a:prstClr>
              </a:solidFill>
              <a:latin typeface="+mn-ea"/>
            </a:endParaRPr>
          </a:p>
        </p:txBody>
      </p:sp>
      <p:sp>
        <p:nvSpPr>
          <p:cNvPr id="155" name="矩形 154"/>
          <p:cNvSpPr/>
          <p:nvPr/>
        </p:nvSpPr>
        <p:spPr>
          <a:xfrm>
            <a:off x="2551983" y="7779941"/>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5</a:t>
            </a:r>
            <a:endParaRPr lang="en-US" altLang="zh-CN" b="1" kern="0" dirty="0">
              <a:solidFill>
                <a:prstClr val="black">
                  <a:lumMod val="65000"/>
                  <a:lumOff val="35000"/>
                </a:prstClr>
              </a:solidFill>
              <a:latin typeface="+mn-ea"/>
            </a:endParaRPr>
          </a:p>
        </p:txBody>
      </p:sp>
      <p:sp>
        <p:nvSpPr>
          <p:cNvPr id="156" name="矩形 155"/>
          <p:cNvSpPr/>
          <p:nvPr/>
        </p:nvSpPr>
        <p:spPr>
          <a:xfrm>
            <a:off x="8866025" y="5083082"/>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4</a:t>
            </a:r>
            <a:endParaRPr lang="en-US" altLang="zh-CN" b="1" kern="0" dirty="0">
              <a:solidFill>
                <a:prstClr val="black">
                  <a:lumMod val="65000"/>
                  <a:lumOff val="35000"/>
                </a:prstClr>
              </a:solidFill>
              <a:latin typeface="+mn-ea"/>
            </a:endParaRPr>
          </a:p>
        </p:txBody>
      </p:sp>
      <p:sp>
        <p:nvSpPr>
          <p:cNvPr id="157" name="矩形 156"/>
          <p:cNvSpPr/>
          <p:nvPr/>
        </p:nvSpPr>
        <p:spPr>
          <a:xfrm>
            <a:off x="16862711" y="187136"/>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3</a:t>
            </a:r>
            <a:endParaRPr lang="en-US" altLang="zh-CN" b="1" kern="0" dirty="0">
              <a:solidFill>
                <a:prstClr val="black">
                  <a:lumMod val="65000"/>
                  <a:lumOff val="35000"/>
                </a:prstClr>
              </a:solidFill>
              <a:latin typeface="+mn-ea"/>
            </a:endParaRPr>
          </a:p>
        </p:txBody>
      </p:sp>
      <p:sp>
        <p:nvSpPr>
          <p:cNvPr id="160" name="矩形 159"/>
          <p:cNvSpPr/>
          <p:nvPr/>
        </p:nvSpPr>
        <p:spPr>
          <a:xfrm>
            <a:off x="10578370" y="426753"/>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2</a:t>
            </a:r>
            <a:endParaRPr lang="en-US" altLang="zh-CN" b="1" kern="0" dirty="0">
              <a:solidFill>
                <a:prstClr val="black">
                  <a:lumMod val="65000"/>
                  <a:lumOff val="35000"/>
                </a:prstClr>
              </a:solidFill>
              <a:latin typeface="+mn-ea"/>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2624470" y="3334160"/>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4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80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practical examples</a:t>
            </a:r>
            <a:endParaRPr lang="zh-CN" altLang="en-US" sz="44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 name="组合 1"/>
          <p:cNvGrpSpPr/>
          <p:nvPr/>
        </p:nvGrpSpPr>
        <p:grpSpPr>
          <a:xfrm>
            <a:off x="-1439842"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a:solidFill>
                    <a:schemeClr val="bg1"/>
                  </a:solidFill>
                  <a:effectLst>
                    <a:outerShdw blurRad="38100" dist="38100" dir="2700000" algn="tl">
                      <a:srgbClr val="000000">
                        <a:alpha val="43137"/>
                      </a:srgbClr>
                    </a:outerShdw>
                  </a:effectLst>
                  <a:latin typeface="Impact" panose="020B0806030902050204" pitchFamily="34" charset="0"/>
                </a:rPr>
                <a:t>06</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
        <p:nvSpPr>
          <p:cNvPr id="12" name="文本框 11"/>
          <p:cNvSpPr txBox="1"/>
          <p:nvPr/>
        </p:nvSpPr>
        <p:spPr>
          <a:xfrm>
            <a:off x="16020913" y="5323561"/>
            <a:ext cx="3578224" cy="1446550"/>
          </a:xfrm>
          <a:prstGeom prst="rect">
            <a:avLst/>
          </a:prstGeom>
          <a:noFill/>
        </p:spPr>
        <p:txBody>
          <a:bodyPr wrap="none" rtlCol="0">
            <a:spAutoFit/>
          </a:bodyPr>
          <a:lstStyle/>
          <a:p>
            <a:r>
              <a:rPr lang="en-US" altLang="zh-CN" sz="8800" b="1">
                <a:solidFill>
                  <a:srgbClr val="323B43"/>
                </a:solidFill>
                <a:latin typeface="Abadi" panose="020B0604020104020204" pitchFamily="34" charset="0"/>
                <a:ea typeface="微软雅黑" panose="020B0503020204020204" pitchFamily="34" charset="-122"/>
              </a:rPr>
              <a:t>Django</a:t>
            </a:r>
            <a:endParaRPr lang="zh-CN" altLang="en-US" sz="7200" b="1">
              <a:solidFill>
                <a:srgbClr val="323B43"/>
              </a:solidFill>
              <a:latin typeface="Abadi" panose="020B06040201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1242" y="1347499"/>
            <a:ext cx="11430000" cy="2308324"/>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from django.conf.urls import url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from django.contrib import admin</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from myApp import views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urlpatterns =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url(r'^admin/', admin.site.urls),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url(r'^login/$', views.login),</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url(r'^index/$', views.index),</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a:t>
            </a:r>
            <a:endParaRPr lang="zh-CN" altLang="en-US"/>
          </a:p>
        </p:txBody>
      </p:sp>
      <p:pic>
        <p:nvPicPr>
          <p:cNvPr id="26" name="图片 25"/>
          <p:cNvPicPr/>
          <p:nvPr/>
        </p:nvPicPr>
        <p:blipFill>
          <a:blip r:embed="rId1">
            <a:extLst>
              <a:ext uri="{28A0092B-C50C-407E-A947-70E740481C1C}">
                <a14:useLocalDpi xmlns:a14="http://schemas.microsoft.com/office/drawing/2010/main" val="0"/>
              </a:ext>
            </a:extLst>
          </a:blip>
          <a:srcRect/>
          <a:stretch>
            <a:fillRect/>
          </a:stretch>
        </p:blipFill>
        <p:spPr bwMode="auto">
          <a:xfrm>
            <a:off x="6651013" y="1347499"/>
            <a:ext cx="4485640" cy="3528060"/>
          </a:xfrm>
          <a:prstGeom prst="rect">
            <a:avLst/>
          </a:prstGeom>
          <a:noFill/>
          <a:ln>
            <a:noFill/>
          </a:ln>
        </p:spPr>
      </p:pic>
      <p:sp>
        <p:nvSpPr>
          <p:cNvPr id="3" name="矩形 2"/>
          <p:cNvSpPr/>
          <p:nvPr/>
        </p:nvSpPr>
        <p:spPr>
          <a:xfrm>
            <a:off x="12214955" y="1347499"/>
            <a:ext cx="11430000" cy="2585323"/>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 -*- coding: utf-8 -*-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from django.shortcuts import render, redirect, HttpResponse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Create your views here.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from django.contrib import auth</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from django.contrib.auth.decorators import login_required</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from myApp.models import Students,Grades,User</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from functools import wraps</a:t>
            </a:r>
            <a:endParaRPr lang="zh-CN" altLang="zh-CN" sz="1400" kern="100">
              <a:effectLst/>
              <a:latin typeface="等线" panose="02010600030101010101" charset="-122"/>
              <a:ea typeface="等线" panose="02010600030101010101" charset="-122"/>
              <a:cs typeface="Times New Roman" panose="02020603050405020304" pitchFamily="18" charset="0"/>
            </a:endParaRPr>
          </a:p>
        </p:txBody>
      </p:sp>
      <p:sp>
        <p:nvSpPr>
          <p:cNvPr id="9" name="矩形 8"/>
          <p:cNvSpPr/>
          <p:nvPr/>
        </p:nvSpPr>
        <p:spPr>
          <a:xfrm>
            <a:off x="1315528" y="8868779"/>
            <a:ext cx="11430000" cy="2308324"/>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def check_login(f):</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@wraps(f)</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def inner(request,*arg,**kwargs):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if request.session.get('is_login')=='1':</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return f(request,*arg,**kwargs)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else:</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return redirect('/login/')</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return inner</a:t>
            </a:r>
            <a:endParaRPr lang="zh-CN" altLang="zh-CN" sz="1400" kern="100">
              <a:effectLst/>
              <a:latin typeface="等线" panose="02010600030101010101" charset="-122"/>
              <a:ea typeface="等线" panose="02010600030101010101" charset="-122"/>
              <a:cs typeface="Times New Roman" panose="02020603050405020304" pitchFamily="18" charset="0"/>
            </a:endParaRPr>
          </a:p>
        </p:txBody>
      </p:sp>
      <p:sp>
        <p:nvSpPr>
          <p:cNvPr id="10" name="矩形 9"/>
          <p:cNvSpPr/>
          <p:nvPr/>
        </p:nvSpPr>
        <p:spPr>
          <a:xfrm>
            <a:off x="7043468" y="9422776"/>
            <a:ext cx="11430000" cy="1200329"/>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from django.db import models</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class User(models.Model):</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username=models.CharField(max_length=16)</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 password=models.CharField(max_length=32)</a:t>
            </a:r>
            <a:endParaRPr lang="zh-CN" altLang="en-US"/>
          </a:p>
        </p:txBody>
      </p:sp>
      <p:sp>
        <p:nvSpPr>
          <p:cNvPr id="11" name="矩形 10"/>
          <p:cNvSpPr/>
          <p:nvPr/>
        </p:nvSpPr>
        <p:spPr>
          <a:xfrm>
            <a:off x="12745528" y="6400800"/>
            <a:ext cx="11430000" cy="5355312"/>
          </a:xfrm>
          <a:prstGeom prst="rect">
            <a:avLst/>
          </a:prstGeom>
        </p:spPr>
        <p:txBody>
          <a:bodyPr>
            <a:spAutoFit/>
          </a:bodyPr>
          <a:lstStyle/>
          <a:p>
            <a:r>
              <a:rPr lang="en-US" altLang="zh-CN" kern="0">
                <a:latin typeface="宋体" panose="02010600030101010101" pitchFamily="2" charset="-122"/>
                <a:ea typeface="等线" panose="02010600030101010101" charset="-122"/>
                <a:cs typeface="宋体" panose="02010600030101010101" pitchFamily="2" charset="-122"/>
              </a:rPr>
              <a:t>&lt;body&gt;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&lt;h1&gt;</a:t>
            </a:r>
            <a:r>
              <a:rPr lang="zh-CN" altLang="zh-CN" kern="0">
                <a:latin typeface="等线" panose="02010600030101010101" charset="-122"/>
                <a:ea typeface="宋体" panose="02010600030101010101" pitchFamily="2" charset="-122"/>
                <a:cs typeface="宋体" panose="02010600030101010101" pitchFamily="2" charset="-122"/>
              </a:rPr>
              <a:t>欢迎登录！</a:t>
            </a:r>
            <a:r>
              <a:rPr lang="en-US" altLang="zh-CN" kern="0">
                <a:latin typeface="等线" panose="02010600030101010101" charset="-122"/>
                <a:ea typeface="宋体" panose="02010600030101010101" pitchFamily="2" charset="-122"/>
                <a:cs typeface="宋体" panose="02010600030101010101" pitchFamily="2" charset="-122"/>
              </a:rPr>
              <a:t>&lt;/h1&gt;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&lt;form action="/login/" method="post"&gt;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 csrf_token %}</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&lt;p&gt;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r>
              <a:rPr lang="zh-CN" altLang="zh-CN" kern="0">
                <a:latin typeface="等线" panose="02010600030101010101" charset="-122"/>
                <a:ea typeface="宋体" panose="02010600030101010101" pitchFamily="2" charset="-122"/>
                <a:cs typeface="宋体" panose="02010600030101010101" pitchFamily="2" charset="-122"/>
              </a:rPr>
              <a:t>用户名：</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&lt;input type="text" name="username"&gt;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&lt;/p&gt;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&lt;p&gt;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a:t>
            </a:r>
            <a:r>
              <a:rPr lang="zh-CN" altLang="zh-CN" kern="0">
                <a:latin typeface="等线" panose="02010600030101010101" charset="-122"/>
                <a:ea typeface="宋体" panose="02010600030101010101" pitchFamily="2" charset="-122"/>
                <a:cs typeface="宋体" panose="02010600030101010101" pitchFamily="2" charset="-122"/>
              </a:rPr>
              <a:t>密码：</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&lt;input type="text" name="password"&gt;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&lt;/p&gt;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&lt;p&gt;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&lt;input type="submit" value="</a:t>
            </a:r>
            <a:r>
              <a:rPr lang="zh-CN" altLang="zh-CN" kern="0">
                <a:latin typeface="等线" panose="02010600030101010101" charset="-122"/>
                <a:ea typeface="宋体" panose="02010600030101010101" pitchFamily="2" charset="-122"/>
                <a:cs typeface="宋体" panose="02010600030101010101" pitchFamily="2" charset="-122"/>
              </a:rPr>
              <a:t>登录</a:t>
            </a:r>
            <a:r>
              <a:rPr lang="en-US" altLang="zh-CN" kern="0">
                <a:latin typeface="等线" panose="02010600030101010101" charset="-122"/>
                <a:ea typeface="宋体" panose="02010600030101010101" pitchFamily="2" charset="-122"/>
                <a:cs typeface="宋体" panose="02010600030101010101" pitchFamily="2" charset="-122"/>
              </a:rPr>
              <a:t>"&gt;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&lt;/p&gt;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 &lt;hr&gt;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ea typeface="等线" panose="02010600030101010101" charset="-122"/>
                <a:cs typeface="宋体" panose="02010600030101010101" pitchFamily="2" charset="-122"/>
              </a:rPr>
              <a:t>&lt;/form&gt;</a:t>
            </a:r>
            <a:endParaRPr lang="zh-CN" altLang="zh-CN" sz="1400" kern="100">
              <a:latin typeface="等线" panose="02010600030101010101" charset="-122"/>
              <a:ea typeface="等线" panose="02010600030101010101" charset="-122"/>
              <a:cs typeface="Times New Roman" panose="02020603050405020304" pitchFamily="18" charset="0"/>
            </a:endParaRPr>
          </a:p>
          <a:p>
            <a:r>
              <a:rPr lang="en-US" altLang="zh-CN" kern="0">
                <a:latin typeface="宋体" panose="02010600030101010101" pitchFamily="2" charset="-122"/>
                <a:cs typeface="宋体" panose="02010600030101010101" pitchFamily="2" charset="-122"/>
              </a:rPr>
              <a:t>&lt;/body&gt;</a:t>
            </a:r>
            <a:endParaRPr lang="zh-CN" altLang="en-US"/>
          </a:p>
        </p:txBody>
      </p:sp>
      <p:sp>
        <p:nvSpPr>
          <p:cNvPr id="30" name="矩形 29"/>
          <p:cNvSpPr/>
          <p:nvPr/>
        </p:nvSpPr>
        <p:spPr>
          <a:xfrm>
            <a:off x="3280422" y="705805"/>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1</a:t>
            </a:r>
            <a:endParaRPr lang="en-US" altLang="zh-CN" b="1" kern="0" dirty="0">
              <a:solidFill>
                <a:prstClr val="black">
                  <a:lumMod val="65000"/>
                  <a:lumOff val="35000"/>
                </a:prstClr>
              </a:solidFill>
              <a:latin typeface="+mn-ea"/>
            </a:endParaRPr>
          </a:p>
        </p:txBody>
      </p:sp>
      <p:sp>
        <p:nvSpPr>
          <p:cNvPr id="31" name="矩形 30"/>
          <p:cNvSpPr/>
          <p:nvPr/>
        </p:nvSpPr>
        <p:spPr>
          <a:xfrm>
            <a:off x="10578370" y="426753"/>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2</a:t>
            </a:r>
            <a:endParaRPr lang="en-US" altLang="zh-CN" b="1" kern="0" dirty="0">
              <a:solidFill>
                <a:prstClr val="black">
                  <a:lumMod val="65000"/>
                  <a:lumOff val="35000"/>
                </a:prstClr>
              </a:solidFill>
              <a:latin typeface="+mn-ea"/>
            </a:endParaRPr>
          </a:p>
        </p:txBody>
      </p:sp>
      <p:sp>
        <p:nvSpPr>
          <p:cNvPr id="32" name="矩形 31"/>
          <p:cNvSpPr/>
          <p:nvPr/>
        </p:nvSpPr>
        <p:spPr>
          <a:xfrm>
            <a:off x="16862711" y="187136"/>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3</a:t>
            </a:r>
            <a:endParaRPr lang="en-US" altLang="zh-CN" b="1" kern="0" dirty="0">
              <a:solidFill>
                <a:prstClr val="black">
                  <a:lumMod val="65000"/>
                  <a:lumOff val="35000"/>
                </a:prstClr>
              </a:solidFill>
              <a:latin typeface="+mn-ea"/>
            </a:endParaRPr>
          </a:p>
        </p:txBody>
      </p:sp>
      <p:sp>
        <p:nvSpPr>
          <p:cNvPr id="33" name="矩形 32"/>
          <p:cNvSpPr/>
          <p:nvPr/>
        </p:nvSpPr>
        <p:spPr>
          <a:xfrm>
            <a:off x="9141846" y="8055842"/>
            <a:ext cx="501768" cy="830997"/>
          </a:xfrm>
          <a:prstGeom prst="rect">
            <a:avLst/>
          </a:prstGeom>
        </p:spPr>
        <p:txBody>
          <a:bodyPr wrap="square">
            <a:spAutoFit/>
          </a:bodyPr>
          <a:lstStyle/>
          <a:p>
            <a:pPr lvl="0" algn="ctr" defTabSz="1765935">
              <a:defRPr/>
            </a:pPr>
            <a:r>
              <a:rPr lang="en-US" altLang="zh-CN" sz="4800" b="1" kern="0">
                <a:solidFill>
                  <a:prstClr val="black">
                    <a:lumMod val="65000"/>
                    <a:lumOff val="35000"/>
                  </a:prstClr>
                </a:solidFill>
                <a:latin typeface="+mn-ea"/>
              </a:rPr>
              <a:t>5</a:t>
            </a:r>
            <a:endParaRPr lang="en-US" altLang="zh-CN" b="1" kern="0" dirty="0">
              <a:solidFill>
                <a:prstClr val="black">
                  <a:lumMod val="65000"/>
                  <a:lumOff val="35000"/>
                </a:prstClr>
              </a:solidFill>
              <a:latin typeface="+mn-ea"/>
            </a:endParaRPr>
          </a:p>
        </p:txBody>
      </p:sp>
      <p:sp>
        <p:nvSpPr>
          <p:cNvPr id="34" name="矩形 33"/>
          <p:cNvSpPr/>
          <p:nvPr/>
        </p:nvSpPr>
        <p:spPr>
          <a:xfrm>
            <a:off x="15132663" y="5598141"/>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6</a:t>
            </a:r>
            <a:endParaRPr lang="en-US" altLang="zh-CN" b="1" kern="0" dirty="0">
              <a:solidFill>
                <a:prstClr val="black">
                  <a:lumMod val="65000"/>
                  <a:lumOff val="35000"/>
                </a:prstClr>
              </a:solidFill>
              <a:latin typeface="+mn-ea"/>
            </a:endParaRPr>
          </a:p>
        </p:txBody>
      </p:sp>
      <p:sp>
        <p:nvSpPr>
          <p:cNvPr id="35" name="矩形 34"/>
          <p:cNvSpPr/>
          <p:nvPr/>
        </p:nvSpPr>
        <p:spPr>
          <a:xfrm>
            <a:off x="3108840" y="6963641"/>
            <a:ext cx="564578" cy="830997"/>
          </a:xfrm>
          <a:prstGeom prst="rect">
            <a:avLst/>
          </a:prstGeom>
        </p:spPr>
        <p:txBody>
          <a:bodyPr wrap="none">
            <a:spAutoFit/>
          </a:bodyPr>
          <a:lstStyle/>
          <a:p>
            <a:pPr lvl="0" algn="ctr" defTabSz="1765935">
              <a:defRPr/>
            </a:pPr>
            <a:r>
              <a:rPr lang="en-US" altLang="zh-CN" sz="4800" b="1" kern="0">
                <a:solidFill>
                  <a:prstClr val="black">
                    <a:lumMod val="65000"/>
                    <a:lumOff val="35000"/>
                  </a:prstClr>
                </a:solidFill>
                <a:latin typeface="+mn-ea"/>
              </a:rPr>
              <a:t>4</a:t>
            </a:r>
            <a:endParaRPr lang="en-US" altLang="zh-CN" b="1" kern="0" dirty="0">
              <a:solidFill>
                <a:prstClr val="black">
                  <a:lumMod val="65000"/>
                  <a:lumOff val="35000"/>
                </a:prstClr>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email"/>
          <a:srcRect/>
          <a:stretch>
            <a:fillRect/>
          </a:stretch>
        </p:blipFill>
        <p:spPr>
          <a:xfrm>
            <a:off x="0" y="2096"/>
            <a:ext cx="22862722" cy="7150654"/>
          </a:xfrm>
          <a:prstGeom prst="rect">
            <a:avLst/>
          </a:prstGeom>
        </p:spPr>
      </p:pic>
      <p:sp>
        <p:nvSpPr>
          <p:cNvPr id="3" name="矩形 2"/>
          <p:cNvSpPr/>
          <p:nvPr/>
        </p:nvSpPr>
        <p:spPr>
          <a:xfrm rot="16200000">
            <a:off x="10697189" y="-3726735"/>
            <a:ext cx="1465623" cy="2286000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35"/>
            <a:endParaRPr lang="zh-CN" altLang="en-US" sz="3475"/>
          </a:p>
        </p:txBody>
      </p:sp>
      <p:pic>
        <p:nvPicPr>
          <p:cNvPr id="19" name="图片 18"/>
          <p:cNvPicPr>
            <a:picLocks noChangeAspect="1"/>
          </p:cNvPicPr>
          <p:nvPr/>
        </p:nvPicPr>
        <p:blipFill>
          <a:blip r:embed="rId2"/>
          <a:stretch>
            <a:fillRect/>
          </a:stretch>
        </p:blipFill>
        <p:spPr>
          <a:xfrm>
            <a:off x="4644564" y="2446460"/>
            <a:ext cx="13570872" cy="2219136"/>
          </a:xfrm>
          <a:prstGeom prst="rect">
            <a:avLst/>
          </a:prstGeom>
        </p:spPr>
      </p:pic>
      <p:sp>
        <p:nvSpPr>
          <p:cNvPr id="21" name="矩形 20"/>
          <p:cNvSpPr/>
          <p:nvPr/>
        </p:nvSpPr>
        <p:spPr>
          <a:xfrm>
            <a:off x="1901977" y="9457607"/>
            <a:ext cx="11430000" cy="2862322"/>
          </a:xfrm>
          <a:prstGeom prst="rect">
            <a:avLst/>
          </a:prstGeom>
        </p:spPr>
        <p:txBody>
          <a:bodyPr>
            <a:spAutoFit/>
          </a:bodyPr>
          <a:lstStyle/>
          <a:p>
            <a:pPr algn="just">
              <a:spcAft>
                <a:spcPts val="0"/>
              </a:spcAft>
            </a:pPr>
            <a:r>
              <a:rPr lang="zh-CN" altLang="zh-CN" kern="100">
                <a:latin typeface="等线" panose="02010600030101010101" charset="-122"/>
                <a:ea typeface="等线" panose="02010600030101010101" charset="-122"/>
                <a:cs typeface="Times New Roman" panose="02020603050405020304" pitchFamily="18" charset="0"/>
              </a:rPr>
              <a:t>第一部分：</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Django</a:t>
            </a:r>
            <a:r>
              <a:rPr lang="zh-CN" altLang="zh-CN" kern="100">
                <a:latin typeface="等线" panose="02010600030101010101" charset="-122"/>
                <a:ea typeface="等线" panose="02010600030101010101" charset="-122"/>
                <a:cs typeface="Times New Roman" panose="02020603050405020304" pitchFamily="18" charset="0"/>
              </a:rPr>
              <a:t>的历史背景：</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http://www.nowamagic.net/academy/detail/1318216</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b="1" kern="0">
                <a:latin typeface="等线" panose="02010600030101010101" charset="-122"/>
                <a:ea typeface="等线" panose="02010600030101010101" charset="-122"/>
                <a:cs typeface="宋体" panose="02010600030101010101" pitchFamily="2" charset="-122"/>
              </a:rPr>
              <a:t>TurboGears</a:t>
            </a:r>
            <a:r>
              <a:rPr lang="zh-CN" altLang="zh-CN" b="1" kern="0">
                <a:latin typeface="等线" panose="02010600030101010101" charset="-122"/>
                <a:ea typeface="等线" panose="02010600030101010101" charset="-122"/>
                <a:cs typeface="宋体" panose="02010600030101010101" pitchFamily="2" charset="-122"/>
              </a:rPr>
              <a:t>的历史背景：</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https://blog.csdn.net/iteye_16821/article/details/81616137</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zh-CN" altLang="zh-CN" kern="100">
                <a:latin typeface="等线" panose="02010600030101010101" charset="-122"/>
                <a:ea typeface="等线" panose="02010600030101010101" charset="-122"/>
                <a:cs typeface="Times New Roman" panose="02020603050405020304" pitchFamily="18" charset="0"/>
              </a:rPr>
              <a:t>第二部分：</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Django</a:t>
            </a:r>
            <a:r>
              <a:rPr lang="zh-CN" altLang="zh-CN" kern="100">
                <a:latin typeface="等线" panose="02010600030101010101" charset="-122"/>
                <a:ea typeface="等线" panose="02010600030101010101" charset="-122"/>
                <a:cs typeface="Times New Roman" panose="02020603050405020304" pitchFamily="18" charset="0"/>
              </a:rPr>
              <a:t>的简介：</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u="sng" kern="100">
                <a:solidFill>
                  <a:srgbClr val="0563C1"/>
                </a:solidFill>
                <a:latin typeface="等线" panose="02010600030101010101" charset="-122"/>
                <a:ea typeface="等线" panose="02010600030101010101" charset="-122"/>
                <a:cs typeface="Times New Roman" panose="02020603050405020304" pitchFamily="18" charset="0"/>
                <a:hlinkClick r:id="rId3"/>
              </a:rPr>
              <a:t>https://blog.csdn.net/yangsen99/article/details/82505636</a:t>
            </a:r>
            <a:endParaRPr lang="zh-CN" altLang="zh-CN" kern="100">
              <a:latin typeface="等线" panose="02010600030101010101" charset="-122"/>
              <a:ea typeface="等线" panose="02010600030101010101" charset="-122"/>
              <a:cs typeface="Times New Roman" panose="02020603050405020304" pitchFamily="18" charset="0"/>
            </a:endParaRPr>
          </a:p>
          <a:p>
            <a:r>
              <a:rPr lang="en-US" altLang="zh-CN" b="1" kern="0">
                <a:latin typeface="等线" panose="02010600030101010101" charset="-122"/>
                <a:ea typeface="等线" panose="02010600030101010101" charset="-122"/>
                <a:cs typeface="宋体" panose="02010600030101010101" pitchFamily="2" charset="-122"/>
              </a:rPr>
              <a:t>TurboGears</a:t>
            </a:r>
            <a:r>
              <a:rPr lang="zh-CN" altLang="zh-CN" b="1" kern="0">
                <a:latin typeface="等线" panose="02010600030101010101" charset="-122"/>
                <a:ea typeface="等线" panose="02010600030101010101" charset="-122"/>
                <a:cs typeface="宋体" panose="02010600030101010101" pitchFamily="2" charset="-122"/>
              </a:rPr>
              <a:t>的简介：</a:t>
            </a:r>
            <a:endParaRPr lang="zh-CN" altLang="zh-CN" kern="100">
              <a:latin typeface="等线" panose="02010600030101010101" charset="-122"/>
              <a:ea typeface="等线" panose="02010600030101010101" charset="-122"/>
              <a:cs typeface="Times New Roman" panose="02020603050405020304" pitchFamily="18" charset="0"/>
            </a:endParaRPr>
          </a:p>
          <a:p>
            <a:r>
              <a:rPr lang="en-US" altLang="zh-CN" b="1" kern="0">
                <a:latin typeface="等线" panose="02010600030101010101" charset="-122"/>
                <a:ea typeface="等线" panose="02010600030101010101" charset="-122"/>
                <a:cs typeface="宋体" panose="02010600030101010101" pitchFamily="2" charset="-122"/>
              </a:rPr>
              <a:t>https://www.leiue.com/what-is-turbogears</a:t>
            </a:r>
            <a:endParaRPr lang="zh-CN" altLang="zh-CN" kern="100">
              <a:latin typeface="等线" panose="02010600030101010101" charset="-122"/>
              <a:ea typeface="等线" panose="02010600030101010101" charset="-122"/>
              <a:cs typeface="Times New Roman" panose="02020603050405020304" pitchFamily="18" charset="0"/>
            </a:endParaRPr>
          </a:p>
        </p:txBody>
      </p:sp>
      <p:sp>
        <p:nvSpPr>
          <p:cNvPr id="22" name="矩形 21"/>
          <p:cNvSpPr/>
          <p:nvPr/>
        </p:nvSpPr>
        <p:spPr>
          <a:xfrm>
            <a:off x="13565038" y="8617275"/>
            <a:ext cx="11430000" cy="4247317"/>
          </a:xfrm>
          <a:prstGeom prst="rect">
            <a:avLst/>
          </a:prstGeom>
        </p:spPr>
        <p:txBody>
          <a:bodyPr>
            <a:spAutoFit/>
          </a:bodyPr>
          <a:lstStyle/>
          <a:p>
            <a:pPr algn="just">
              <a:spcAft>
                <a:spcPts val="0"/>
              </a:spcAft>
            </a:pPr>
            <a:r>
              <a:rPr lang="zh-CN" altLang="zh-CN" kern="100">
                <a:latin typeface="等线" panose="02010600030101010101" charset="-122"/>
                <a:ea typeface="等线" panose="02010600030101010101" charset="-122"/>
                <a:cs typeface="Times New Roman" panose="02020603050405020304" pitchFamily="18" charset="0"/>
              </a:rPr>
              <a:t>第三部分：</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Django</a:t>
            </a:r>
            <a:r>
              <a:rPr lang="zh-CN" altLang="zh-CN" kern="100">
                <a:latin typeface="等线" panose="02010600030101010101" charset="-122"/>
                <a:ea typeface="等线" panose="02010600030101010101" charset="-122"/>
                <a:cs typeface="Times New Roman" panose="02020603050405020304" pitchFamily="18" charset="0"/>
              </a:rPr>
              <a:t>的特点：</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u="sng" kern="100">
                <a:solidFill>
                  <a:srgbClr val="0563C1"/>
                </a:solidFill>
                <a:latin typeface="等线" panose="02010600030101010101" charset="-122"/>
                <a:ea typeface="等线" panose="02010600030101010101" charset="-122"/>
                <a:cs typeface="Times New Roman" panose="02020603050405020304" pitchFamily="18" charset="0"/>
                <a:hlinkClick r:id="rId4"/>
              </a:rPr>
              <a:t>https://www.jianshu.com/p/e37318135a8a</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b="1" kern="0">
                <a:latin typeface="等线" panose="02010600030101010101" charset="-122"/>
                <a:ea typeface="等线" panose="02010600030101010101" charset="-122"/>
                <a:cs typeface="宋体" panose="02010600030101010101" pitchFamily="2" charset="-122"/>
              </a:rPr>
              <a:t>TurboGears</a:t>
            </a:r>
            <a:r>
              <a:rPr lang="zh-CN" altLang="zh-CN" b="1" kern="0">
                <a:latin typeface="等线" panose="02010600030101010101" charset="-122"/>
                <a:ea typeface="等线" panose="02010600030101010101" charset="-122"/>
                <a:cs typeface="宋体" panose="02010600030101010101" pitchFamily="2" charset="-122"/>
              </a:rPr>
              <a:t>的特点：</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https://www.leiue.com/what-is-turbogears</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zh-CN" altLang="zh-CN" kern="100">
                <a:latin typeface="等线" panose="02010600030101010101" charset="-122"/>
                <a:ea typeface="等线" panose="02010600030101010101" charset="-122"/>
                <a:cs typeface="Times New Roman" panose="02020603050405020304" pitchFamily="18" charset="0"/>
              </a:rPr>
              <a:t>第四部分：</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Django</a:t>
            </a:r>
            <a:r>
              <a:rPr lang="zh-CN" altLang="zh-CN" kern="100">
                <a:latin typeface="等线" panose="02010600030101010101" charset="-122"/>
                <a:ea typeface="等线" panose="02010600030101010101" charset="-122"/>
                <a:cs typeface="Times New Roman" panose="02020603050405020304" pitchFamily="18" charset="0"/>
              </a:rPr>
              <a:t>的优缺点：</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https://www.jianshu.com/p/e37318135a8a</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b="1" kern="0">
                <a:latin typeface="等线" panose="02010600030101010101" charset="-122"/>
                <a:ea typeface="等线" panose="02010600030101010101" charset="-122"/>
                <a:cs typeface="宋体" panose="02010600030101010101" pitchFamily="2" charset="-122"/>
              </a:rPr>
              <a:t>TurboGears</a:t>
            </a:r>
            <a:r>
              <a:rPr lang="zh-CN" altLang="zh-CN" b="1" kern="0">
                <a:latin typeface="等线" panose="02010600030101010101" charset="-122"/>
                <a:ea typeface="等线" panose="02010600030101010101" charset="-122"/>
                <a:cs typeface="宋体" panose="02010600030101010101" pitchFamily="2" charset="-122"/>
              </a:rPr>
              <a:t>的优缺点：</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https://www.leiue.com/what-is-turbogears</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 </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zh-CN" altLang="zh-CN" kern="100">
                <a:latin typeface="等线" panose="02010600030101010101" charset="-122"/>
                <a:ea typeface="等线" panose="02010600030101010101" charset="-122"/>
                <a:cs typeface="Times New Roman" panose="02020603050405020304" pitchFamily="18" charset="0"/>
              </a:rPr>
              <a:t>第五部分：</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 </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Django</a:t>
            </a:r>
            <a:r>
              <a:rPr lang="zh-CN" altLang="zh-CN" kern="100">
                <a:latin typeface="等线" panose="02010600030101010101" charset="-122"/>
                <a:ea typeface="等线" panose="02010600030101010101" charset="-122"/>
                <a:cs typeface="Times New Roman" panose="02020603050405020304" pitchFamily="18" charset="0"/>
              </a:rPr>
              <a:t>和</a:t>
            </a:r>
            <a:r>
              <a:rPr lang="en-US" altLang="zh-CN" b="1" kern="0">
                <a:latin typeface="等线" panose="02010600030101010101" charset="-122"/>
                <a:ea typeface="等线" panose="02010600030101010101" charset="-122"/>
                <a:cs typeface="宋体" panose="02010600030101010101" pitchFamily="2" charset="-122"/>
              </a:rPr>
              <a:t>TurboGears</a:t>
            </a:r>
            <a:r>
              <a:rPr lang="zh-CN" altLang="zh-CN" b="1" kern="0">
                <a:latin typeface="等线" panose="02010600030101010101" charset="-122"/>
                <a:ea typeface="等线" panose="02010600030101010101" charset="-122"/>
                <a:cs typeface="宋体" panose="02010600030101010101" pitchFamily="2" charset="-122"/>
              </a:rPr>
              <a:t>的比较：</a:t>
            </a:r>
            <a:endParaRPr lang="zh-CN" altLang="zh-CN" kern="100">
              <a:latin typeface="等线" panose="02010600030101010101" charset="-122"/>
              <a:ea typeface="等线" panose="02010600030101010101" charset="-122"/>
              <a:cs typeface="Times New Roman" panose="02020603050405020304" pitchFamily="18" charset="0"/>
            </a:endParaRPr>
          </a:p>
          <a:p>
            <a:pPr algn="just">
              <a:spcAft>
                <a:spcPts val="0"/>
              </a:spcAft>
            </a:pPr>
            <a:r>
              <a:rPr lang="en-US" altLang="zh-CN" kern="100">
                <a:latin typeface="等线" panose="02010600030101010101" charset="-122"/>
                <a:ea typeface="等线" panose="02010600030101010101" charset="-122"/>
                <a:cs typeface="Times New Roman" panose="02020603050405020304" pitchFamily="18" charset="0"/>
              </a:rPr>
              <a:t>https://blog.csdn.net/iteye_16821/article/details/81616137</a:t>
            </a:r>
            <a:endParaRPr lang="zh-CN" altLang="zh-CN" kern="100">
              <a:latin typeface="等线" panose="02010600030101010101" charset="-122"/>
              <a:ea typeface="等线" panose="02010600030101010101" charset="-122"/>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0638625" y="2839958"/>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115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History</a:t>
            </a:r>
            <a:endParaRPr lang="zh-CN" altLang="en-US" sz="115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827552"/>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In this section, we will talk about the birth and development of Django and turbo gears, and which versions they have experienced. Their main characteristics are whether they have changed, which we will explain one by one in the following ppt.</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0638625" y="4556455"/>
            <a:ext cx="9572761" cy="2487412"/>
          </a:xfrm>
          <a:prstGeom prst="rect">
            <a:avLst/>
          </a:prstGeom>
        </p:spPr>
        <p:txBody>
          <a:bodyPr wrap="square">
            <a:spAutoFit/>
          </a:bodyPr>
          <a:lstStyle/>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What happens to the Django and Turbogears frameworks </a:t>
            </a:r>
            <a:endParaRPr lang="en-US" altLang="zh-CN" sz="360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over time.</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01</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rotWithShape="1">
          <a:blip r:embed="rId1" cstate="email"/>
          <a:srcRect/>
          <a:stretch>
            <a:fillRect/>
          </a:stretch>
        </p:blipFill>
        <p:spPr>
          <a:xfrm>
            <a:off x="541889" y="3754876"/>
            <a:ext cx="11307195" cy="6831492"/>
          </a:xfrm>
          <a:prstGeom prst="rect">
            <a:avLst/>
          </a:prstGeom>
        </p:spPr>
      </p:pic>
      <p:grpSp>
        <p:nvGrpSpPr>
          <p:cNvPr id="27" name="组合 26"/>
          <p:cNvGrpSpPr/>
          <p:nvPr/>
        </p:nvGrpSpPr>
        <p:grpSpPr>
          <a:xfrm>
            <a:off x="11849084" y="2743200"/>
            <a:ext cx="9437788" cy="2023354"/>
            <a:chOff x="11849084" y="2743200"/>
            <a:chExt cx="9437788" cy="2023354"/>
          </a:xfrm>
        </p:grpSpPr>
        <p:grpSp>
          <p:nvGrpSpPr>
            <p:cNvPr id="3" name="组合 2"/>
            <p:cNvGrpSpPr/>
            <p:nvPr/>
          </p:nvGrpSpPr>
          <p:grpSpPr>
            <a:xfrm>
              <a:off x="11849084" y="2743200"/>
              <a:ext cx="2023354" cy="2023354"/>
              <a:chOff x="11849084" y="2743200"/>
              <a:chExt cx="2023354" cy="2023354"/>
            </a:xfrm>
          </p:grpSpPr>
          <p:sp>
            <p:nvSpPr>
              <p:cNvPr id="7" name="Oval 3"/>
              <p:cNvSpPr/>
              <p:nvPr/>
            </p:nvSpPr>
            <p:spPr>
              <a:xfrm>
                <a:off x="11956089" y="2850205"/>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p:cNvSpPr/>
              <p:nvPr/>
            </p:nvSpPr>
            <p:spPr>
              <a:xfrm>
                <a:off x="11849084" y="2743200"/>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ape 2412"/>
              <p:cNvSpPr/>
              <p:nvPr/>
            </p:nvSpPr>
            <p:spPr>
              <a:xfrm>
                <a:off x="12612212" y="3506341"/>
                <a:ext cx="497097" cy="497070"/>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lumMod val="65000"/>
                  <a:lumOff val="35000"/>
                </a:schemeClr>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 name="组合 1"/>
            <p:cNvGrpSpPr/>
            <p:nvPr/>
          </p:nvGrpSpPr>
          <p:grpSpPr>
            <a:xfrm>
              <a:off x="13979443" y="2772995"/>
              <a:ext cx="7307429" cy="1963761"/>
              <a:chOff x="13979443" y="2468170"/>
              <a:chExt cx="7307429" cy="1963761"/>
            </a:xfrm>
          </p:grpSpPr>
          <p:sp>
            <p:nvSpPr>
              <p:cNvPr id="16" name="MH_Entry_1">
                <a:hlinkClick r:id="rId2" action="ppaction://hlinksldjump"/>
              </p:cNvPr>
              <p:cNvSpPr>
                <a:spLocks noChangeArrowheads="1"/>
              </p:cNvSpPr>
              <p:nvPr>
                <p:custDataLst>
                  <p:tags r:id="rId3"/>
                </p:custDataLst>
              </p:nvPr>
            </p:nvSpPr>
            <p:spPr bwMode="auto">
              <a:xfrm>
                <a:off x="13979443" y="2468170"/>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a:solidFill>
                      <a:schemeClr val="tx1">
                        <a:lumMod val="65000"/>
                        <a:lumOff val="35000"/>
                      </a:schemeClr>
                    </a:solidFill>
                    <a:latin typeface="微软雅黑" panose="020B0503020204020204" pitchFamily="34" charset="-122"/>
                    <a:ea typeface="微软雅黑" panose="020B0503020204020204" pitchFamily="34" charset="-122"/>
                  </a:rPr>
                  <a:t>source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3979444" y="3259302"/>
                <a:ext cx="7236504" cy="1172629"/>
              </a:xfrm>
              <a:prstGeom prst="rect">
                <a:avLst/>
              </a:prstGeom>
            </p:spPr>
            <p:txBody>
              <a:bodyPr wrap="square">
                <a:spAutoFit/>
              </a:bodyPr>
              <a:lstStyle/>
              <a:p>
                <a:pPr>
                  <a:lnSpc>
                    <a:spcPct val="130000"/>
                  </a:lnSpc>
                </a:pPr>
                <a:r>
                  <a:rPr lang="en-US" altLang="zh-CN">
                    <a:solidFill>
                      <a:srgbClr val="959595"/>
                    </a:solidFill>
                    <a:latin typeface="微软雅黑" panose="020B0503020204020204" pitchFamily="34" charset="-122"/>
                    <a:ea typeface="微软雅黑" panose="020B0503020204020204" pitchFamily="34" charset="-122"/>
                  </a:rPr>
                  <a:t>Django, pronounced [` d ʒ æ ŋ ɡ goes ʊ], is written in python open source web development framework, and follow the MVC design</a:t>
                </a:r>
                <a:endParaRPr lang="en-US" altLang="zh-CN" dirty="0">
                  <a:solidFill>
                    <a:srgbClr val="959595"/>
                  </a:solidFill>
                  <a:latin typeface="微软雅黑" panose="020B0503020204020204" pitchFamily="34" charset="-122"/>
                  <a:ea typeface="微软雅黑" panose="020B0503020204020204" pitchFamily="34" charset="-122"/>
                </a:endParaRPr>
              </a:p>
            </p:txBody>
          </p:sp>
        </p:grpSp>
      </p:grpSp>
      <p:grpSp>
        <p:nvGrpSpPr>
          <p:cNvPr id="28" name="组合 27"/>
          <p:cNvGrpSpPr/>
          <p:nvPr/>
        </p:nvGrpSpPr>
        <p:grpSpPr>
          <a:xfrm>
            <a:off x="11778160" y="5858843"/>
            <a:ext cx="9437788" cy="2023354"/>
            <a:chOff x="11849084" y="5725833"/>
            <a:chExt cx="9437788" cy="2023354"/>
          </a:xfrm>
        </p:grpSpPr>
        <p:grpSp>
          <p:nvGrpSpPr>
            <p:cNvPr id="24" name="组合 23"/>
            <p:cNvGrpSpPr/>
            <p:nvPr/>
          </p:nvGrpSpPr>
          <p:grpSpPr>
            <a:xfrm>
              <a:off x="11849084" y="5725833"/>
              <a:ext cx="2023354" cy="2023354"/>
              <a:chOff x="11849084" y="5725833"/>
              <a:chExt cx="2023354" cy="2023354"/>
            </a:xfrm>
          </p:grpSpPr>
          <p:sp>
            <p:nvSpPr>
              <p:cNvPr id="9" name="Oval 6"/>
              <p:cNvSpPr/>
              <p:nvPr/>
            </p:nvSpPr>
            <p:spPr>
              <a:xfrm>
                <a:off x="11956088" y="5844659"/>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7"/>
              <p:cNvSpPr/>
              <p:nvPr/>
            </p:nvSpPr>
            <p:spPr>
              <a:xfrm>
                <a:off x="11849084" y="5725833"/>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组合 22"/>
            <p:cNvGrpSpPr/>
            <p:nvPr/>
          </p:nvGrpSpPr>
          <p:grpSpPr>
            <a:xfrm>
              <a:off x="13979443" y="5755076"/>
              <a:ext cx="7307429" cy="1601392"/>
              <a:chOff x="13979443" y="5348520"/>
              <a:chExt cx="7307429" cy="1601392"/>
            </a:xfrm>
          </p:grpSpPr>
          <p:sp>
            <p:nvSpPr>
              <p:cNvPr id="18" name="MH_Entry_1">
                <a:hlinkClick r:id="rId2" action="ppaction://hlinksldjump"/>
              </p:cNvPr>
              <p:cNvSpPr>
                <a:spLocks noChangeArrowheads="1"/>
              </p:cNvSpPr>
              <p:nvPr>
                <p:custDataLst>
                  <p:tags r:id="rId4"/>
                </p:custDataLst>
              </p:nvPr>
            </p:nvSpPr>
            <p:spPr bwMode="auto">
              <a:xfrm>
                <a:off x="13979443" y="5348520"/>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a:solidFill>
                      <a:schemeClr val="tx1">
                        <a:lumMod val="65000"/>
                        <a:lumOff val="35000"/>
                      </a:schemeClr>
                    </a:solidFill>
                    <a:latin typeface="微软雅黑" panose="020B0503020204020204" pitchFamily="34" charset="-122"/>
                    <a:ea typeface="微软雅黑" panose="020B0503020204020204" pitchFamily="34" charset="-122"/>
                  </a:rPr>
                  <a:t>time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3979444" y="6139652"/>
                <a:ext cx="7236504" cy="810260"/>
              </a:xfrm>
              <a:prstGeom prst="rect">
                <a:avLst/>
              </a:prstGeom>
            </p:spPr>
            <p:txBody>
              <a:bodyPr wrap="square">
                <a:spAutoFit/>
              </a:bodyPr>
              <a:lstStyle/>
              <a:p>
                <a:pPr>
                  <a:lnSpc>
                    <a:spcPct val="130000"/>
                  </a:lnSpc>
                </a:pPr>
                <a:r>
                  <a:rPr lang="en-US" altLang="zh-CN">
                    <a:solidFill>
                      <a:srgbClr val="959595"/>
                    </a:solidFill>
                    <a:latin typeface="微软雅黑" panose="020B0503020204020204" pitchFamily="34" charset="-122"/>
                    <a:ea typeface="微软雅黑" panose="020B0503020204020204" pitchFamily="34" charset="-122"/>
                  </a:rPr>
                  <a:t>The framework was developed for the purpose of developing news-focused websites and was released in July 2005. </a:t>
                </a:r>
                <a:endParaRPr lang="en-US" altLang="zh-CN" dirty="0">
                  <a:solidFill>
                    <a:srgbClr val="959595"/>
                  </a:solidFill>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a:xfrm>
            <a:off x="11849084" y="8707362"/>
            <a:ext cx="9437788" cy="2023354"/>
            <a:chOff x="11849084" y="8707362"/>
            <a:chExt cx="9437788" cy="2023354"/>
          </a:xfrm>
        </p:grpSpPr>
        <p:grpSp>
          <p:nvGrpSpPr>
            <p:cNvPr id="25" name="组合 24"/>
            <p:cNvGrpSpPr/>
            <p:nvPr/>
          </p:nvGrpSpPr>
          <p:grpSpPr>
            <a:xfrm>
              <a:off x="11849084" y="8707362"/>
              <a:ext cx="2023354" cy="2023354"/>
              <a:chOff x="11849084" y="8707362"/>
              <a:chExt cx="2023354" cy="2023354"/>
            </a:xfrm>
          </p:grpSpPr>
          <p:sp>
            <p:nvSpPr>
              <p:cNvPr id="11" name="Oval 8"/>
              <p:cNvSpPr/>
              <p:nvPr/>
            </p:nvSpPr>
            <p:spPr>
              <a:xfrm>
                <a:off x="11956089" y="8814367"/>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9"/>
              <p:cNvSpPr/>
              <p:nvPr/>
            </p:nvSpPr>
            <p:spPr>
              <a:xfrm>
                <a:off x="11849084" y="8707362"/>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2405"/>
              <p:cNvSpPr/>
              <p:nvPr/>
            </p:nvSpPr>
            <p:spPr>
              <a:xfrm>
                <a:off x="12612212" y="9470509"/>
                <a:ext cx="497097" cy="49705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65000"/>
                  <a:lumOff val="35000"/>
                </a:schemeClr>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6" name="组合 25"/>
            <p:cNvGrpSpPr/>
            <p:nvPr/>
          </p:nvGrpSpPr>
          <p:grpSpPr>
            <a:xfrm>
              <a:off x="13979443" y="8737157"/>
              <a:ext cx="7307429" cy="1961437"/>
              <a:chOff x="13979443" y="8628714"/>
              <a:chExt cx="7307429" cy="1961437"/>
            </a:xfrm>
          </p:grpSpPr>
          <p:sp>
            <p:nvSpPr>
              <p:cNvPr id="20" name="MH_Entry_1">
                <a:hlinkClick r:id="rId2" action="ppaction://hlinksldjump"/>
              </p:cNvPr>
              <p:cNvSpPr>
                <a:spLocks noChangeArrowheads="1"/>
              </p:cNvSpPr>
              <p:nvPr>
                <p:custDataLst>
                  <p:tags r:id="rId5"/>
                </p:custDataLst>
              </p:nvPr>
            </p:nvSpPr>
            <p:spPr bwMode="auto">
              <a:xfrm>
                <a:off x="13979443" y="8628714"/>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a:solidFill>
                      <a:schemeClr val="tx1">
                        <a:lumMod val="65000"/>
                        <a:lumOff val="35000"/>
                      </a:schemeClr>
                    </a:solidFill>
                    <a:latin typeface="微软雅黑" panose="020B0503020204020204" pitchFamily="34" charset="-122"/>
                    <a:ea typeface="微软雅黑" panose="020B0503020204020204" pitchFamily="34" charset="-122"/>
                  </a:rPr>
                  <a:t>purpose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13979444" y="9419846"/>
                <a:ext cx="7236504" cy="1170305"/>
              </a:xfrm>
              <a:prstGeom prst="rect">
                <a:avLst/>
              </a:prstGeom>
            </p:spPr>
            <p:txBody>
              <a:bodyPr wrap="square">
                <a:spAutoFit/>
              </a:bodyPr>
              <a:lstStyle/>
              <a:p>
                <a:pPr>
                  <a:lnSpc>
                    <a:spcPct val="130000"/>
                  </a:lnSpc>
                </a:pPr>
                <a:r>
                  <a:rPr lang="en-US" altLang="zh-CN">
                    <a:solidFill>
                      <a:srgbClr val="959595"/>
                    </a:solidFill>
                    <a:latin typeface="微软雅黑" panose="020B0503020204020204" pitchFamily="34" charset="-122"/>
                    <a:ea typeface="微软雅黑" panose="020B0503020204020204" pitchFamily="34" charset="-122"/>
                  </a:rPr>
                  <a:t> The main purpose of Django is to develop a "database" driven web site easily. It emphasizes code reuse, and multiple components can easily serve the entire framework as "plug-ins." </a:t>
                </a:r>
                <a:endParaRPr lang="en-US" altLang="zh-CN" dirty="0">
                  <a:solidFill>
                    <a:srgbClr val="959595"/>
                  </a:solidFill>
                  <a:latin typeface="微软雅黑" panose="020B0503020204020204" pitchFamily="34" charset="-122"/>
                  <a:ea typeface="微软雅黑" panose="020B0503020204020204" pitchFamily="34" charset="-122"/>
                </a:endParaRPr>
              </a:p>
            </p:txBody>
          </p:sp>
        </p:grpSp>
      </p:grpSp>
      <p:pic>
        <p:nvPicPr>
          <p:cNvPr id="39" name="图片 38" descr="图片包含 游戏机&#10;&#10;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2076" y="4549375"/>
            <a:ext cx="7482239" cy="4157987"/>
          </a:xfrm>
          <a:prstGeom prst="rect">
            <a:avLst/>
          </a:prstGeom>
        </p:spPr>
      </p:pic>
      <p:sp>
        <p:nvSpPr>
          <p:cNvPr id="31" name="Rectangle 14"/>
          <p:cNvSpPr/>
          <p:nvPr/>
        </p:nvSpPr>
        <p:spPr>
          <a:xfrm>
            <a:off x="1276753" y="1480087"/>
            <a:ext cx="10433984"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History is the human activity related to material things. It is necessary for Web Framework</a:t>
            </a:r>
            <a:endParaRPr lang="en-US" altLang="zh-CN" dirty="0">
              <a:solidFill>
                <a:prstClr val="black">
                  <a:lumMod val="65000"/>
                  <a:lumOff val="35000"/>
                </a:prstClr>
              </a:solidFill>
              <a:latin typeface="+mj-ea"/>
              <a:ea typeface="+mj-ea"/>
              <a:cs typeface="Open Sans Light" panose="020B0306030504020204" pitchFamily="34" charset="0"/>
            </a:endParaRPr>
          </a:p>
        </p:txBody>
      </p:sp>
      <p:sp>
        <p:nvSpPr>
          <p:cNvPr id="32"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History</a:t>
            </a:r>
            <a:endParaRPr lang="en-US" sz="4400" b="1" dirty="0">
              <a:solidFill>
                <a:srgbClr val="00A8A7"/>
              </a:solidFill>
              <a:latin typeface="+mj-ea"/>
              <a:ea typeface="+mj-ea"/>
            </a:endParaRPr>
          </a:p>
        </p:txBody>
      </p:sp>
      <p:pic>
        <p:nvPicPr>
          <p:cNvPr id="33" name="图形 32" descr="时钟"/>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32636" y="6458558"/>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rotWithShape="1">
          <a:blip r:embed="rId1" cstate="email"/>
          <a:srcRect/>
          <a:stretch>
            <a:fillRect/>
          </a:stretch>
        </p:blipFill>
        <p:spPr>
          <a:xfrm>
            <a:off x="541889" y="3754876"/>
            <a:ext cx="11307195" cy="6831492"/>
          </a:xfrm>
          <a:prstGeom prst="rect">
            <a:avLst/>
          </a:prstGeom>
        </p:spPr>
      </p:pic>
      <p:grpSp>
        <p:nvGrpSpPr>
          <p:cNvPr id="27" name="组合 26"/>
          <p:cNvGrpSpPr/>
          <p:nvPr/>
        </p:nvGrpSpPr>
        <p:grpSpPr>
          <a:xfrm>
            <a:off x="11849084" y="3352800"/>
            <a:ext cx="9437788" cy="2023354"/>
            <a:chOff x="11849084" y="2743200"/>
            <a:chExt cx="9437788" cy="2023354"/>
          </a:xfrm>
        </p:grpSpPr>
        <p:grpSp>
          <p:nvGrpSpPr>
            <p:cNvPr id="3" name="组合 2"/>
            <p:cNvGrpSpPr/>
            <p:nvPr/>
          </p:nvGrpSpPr>
          <p:grpSpPr>
            <a:xfrm>
              <a:off x="11849084" y="2743200"/>
              <a:ext cx="2023354" cy="2023354"/>
              <a:chOff x="11849084" y="2743200"/>
              <a:chExt cx="2023354" cy="2023354"/>
            </a:xfrm>
          </p:grpSpPr>
          <p:sp>
            <p:nvSpPr>
              <p:cNvPr id="7" name="Oval 3"/>
              <p:cNvSpPr/>
              <p:nvPr/>
            </p:nvSpPr>
            <p:spPr>
              <a:xfrm>
                <a:off x="11956089" y="2850205"/>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p:cNvSpPr/>
              <p:nvPr/>
            </p:nvSpPr>
            <p:spPr>
              <a:xfrm>
                <a:off x="11849084" y="2743200"/>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ape 2412"/>
              <p:cNvSpPr/>
              <p:nvPr/>
            </p:nvSpPr>
            <p:spPr>
              <a:xfrm>
                <a:off x="12612212" y="3506341"/>
                <a:ext cx="497097" cy="497070"/>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lumMod val="65000"/>
                  <a:lumOff val="35000"/>
                </a:schemeClr>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 name="组合 1"/>
            <p:cNvGrpSpPr/>
            <p:nvPr/>
          </p:nvGrpSpPr>
          <p:grpSpPr>
            <a:xfrm>
              <a:off x="13979443" y="2772995"/>
              <a:ext cx="7307429" cy="1208490"/>
              <a:chOff x="13979443" y="2468170"/>
              <a:chExt cx="7307429" cy="1208490"/>
            </a:xfrm>
          </p:grpSpPr>
          <p:sp>
            <p:nvSpPr>
              <p:cNvPr id="16" name="MH_Entry_1">
                <a:hlinkClick r:id="rId2" action="ppaction://hlinksldjump"/>
              </p:cNvPr>
              <p:cNvSpPr>
                <a:spLocks noChangeArrowheads="1"/>
              </p:cNvSpPr>
              <p:nvPr>
                <p:custDataLst>
                  <p:tags r:id="rId3"/>
                </p:custDataLst>
              </p:nvPr>
            </p:nvSpPr>
            <p:spPr bwMode="auto">
              <a:xfrm>
                <a:off x="13979443" y="2468170"/>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a:solidFill>
                      <a:schemeClr val="tx1">
                        <a:lumMod val="65000"/>
                        <a:lumOff val="35000"/>
                      </a:schemeClr>
                    </a:solidFill>
                    <a:latin typeface="微软雅黑" panose="020B0503020204020204" pitchFamily="34" charset="-122"/>
                    <a:ea typeface="微软雅黑" panose="020B0503020204020204" pitchFamily="34" charset="-122"/>
                  </a:rPr>
                  <a:t>source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3979444" y="3259302"/>
                <a:ext cx="7236504" cy="417358"/>
              </a:xfrm>
              <a:prstGeom prst="rect">
                <a:avLst/>
              </a:prstGeom>
            </p:spPr>
            <p:txBody>
              <a:bodyPr wrap="square">
                <a:spAutoFit/>
              </a:bodyPr>
              <a:lstStyle/>
              <a:p>
                <a:pPr>
                  <a:lnSpc>
                    <a:spcPct val="130000"/>
                  </a:lnSpc>
                </a:pPr>
                <a:r>
                  <a:rPr lang="en-US" altLang="zh-CN">
                    <a:solidFill>
                      <a:srgbClr val="959595"/>
                    </a:solidFill>
                    <a:latin typeface="微软雅黑" panose="020B0503020204020204" pitchFamily="34" charset="-122"/>
                    <a:ea typeface="微软雅黑" panose="020B0503020204020204" pitchFamily="34" charset="-122"/>
                  </a:rPr>
                  <a:t>TurboGears is a python-based Web development framework</a:t>
                </a:r>
                <a:endParaRPr lang="en-US" altLang="zh-CN" dirty="0">
                  <a:solidFill>
                    <a:srgbClr val="959595"/>
                  </a:solidFill>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a:xfrm>
            <a:off x="11849084" y="7873172"/>
            <a:ext cx="9437788" cy="2318581"/>
            <a:chOff x="11849084" y="8707362"/>
            <a:chExt cx="9437788" cy="2318581"/>
          </a:xfrm>
        </p:grpSpPr>
        <p:grpSp>
          <p:nvGrpSpPr>
            <p:cNvPr id="25" name="组合 24"/>
            <p:cNvGrpSpPr/>
            <p:nvPr/>
          </p:nvGrpSpPr>
          <p:grpSpPr>
            <a:xfrm>
              <a:off x="11849084" y="8707362"/>
              <a:ext cx="2023354" cy="2023354"/>
              <a:chOff x="11849084" y="8707362"/>
              <a:chExt cx="2023354" cy="2023354"/>
            </a:xfrm>
          </p:grpSpPr>
          <p:sp>
            <p:nvSpPr>
              <p:cNvPr id="11" name="Oval 8"/>
              <p:cNvSpPr/>
              <p:nvPr/>
            </p:nvSpPr>
            <p:spPr>
              <a:xfrm>
                <a:off x="11956089" y="8814367"/>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9"/>
              <p:cNvSpPr/>
              <p:nvPr/>
            </p:nvSpPr>
            <p:spPr>
              <a:xfrm>
                <a:off x="11849084" y="8707362"/>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2405"/>
              <p:cNvSpPr/>
              <p:nvPr/>
            </p:nvSpPr>
            <p:spPr>
              <a:xfrm>
                <a:off x="12612212" y="9470509"/>
                <a:ext cx="497097" cy="49705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65000"/>
                  <a:lumOff val="35000"/>
                </a:schemeClr>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6" name="组合 25"/>
            <p:cNvGrpSpPr/>
            <p:nvPr/>
          </p:nvGrpSpPr>
          <p:grpSpPr>
            <a:xfrm>
              <a:off x="13979443" y="8737157"/>
              <a:ext cx="7307429" cy="2288786"/>
              <a:chOff x="13979443" y="8628714"/>
              <a:chExt cx="7307429" cy="2288786"/>
            </a:xfrm>
          </p:grpSpPr>
          <p:sp>
            <p:nvSpPr>
              <p:cNvPr id="20" name="MH_Entry_1">
                <a:hlinkClick r:id="rId2" action="ppaction://hlinksldjump"/>
              </p:cNvPr>
              <p:cNvSpPr>
                <a:spLocks noChangeArrowheads="1"/>
              </p:cNvSpPr>
              <p:nvPr>
                <p:custDataLst>
                  <p:tags r:id="rId4"/>
                </p:custDataLst>
              </p:nvPr>
            </p:nvSpPr>
            <p:spPr bwMode="auto">
              <a:xfrm>
                <a:off x="13979443" y="8628714"/>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a:solidFill>
                      <a:schemeClr val="tx1">
                        <a:lumMod val="65000"/>
                        <a:lumOff val="35000"/>
                      </a:schemeClr>
                    </a:solidFill>
                    <a:latin typeface="微软雅黑" panose="020B0503020204020204" pitchFamily="34" charset="-122"/>
                    <a:ea typeface="微软雅黑" panose="020B0503020204020204" pitchFamily="34" charset="-122"/>
                  </a:rPr>
                  <a:t>purpose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13979444" y="9419846"/>
                <a:ext cx="7236504" cy="1497654"/>
              </a:xfrm>
              <a:prstGeom prst="rect">
                <a:avLst/>
              </a:prstGeom>
            </p:spPr>
            <p:txBody>
              <a:bodyPr wrap="square">
                <a:spAutoFit/>
              </a:bodyPr>
              <a:lstStyle/>
              <a:p>
                <a:pPr>
                  <a:lnSpc>
                    <a:spcPct val="130000"/>
                  </a:lnSpc>
                </a:pPr>
                <a:r>
                  <a:rPr lang="en-US" altLang="zh-CN">
                    <a:solidFill>
                      <a:srgbClr val="959595"/>
                    </a:solidFill>
                    <a:latin typeface="微软雅黑" panose="020B0503020204020204" pitchFamily="34" charset="-122"/>
                    <a:ea typeface="微软雅黑" panose="020B0503020204020204" pitchFamily="34" charset="-122"/>
                  </a:rPr>
                  <a:t>It help developers integrate many major components into a Web framework that provides front-end to back-end Web integration. The code is hosted on Github under the MIT open source license</a:t>
                </a:r>
                <a:endParaRPr lang="en-US" altLang="zh-CN" dirty="0">
                  <a:solidFill>
                    <a:srgbClr val="959595"/>
                  </a:solidFill>
                  <a:latin typeface="微软雅黑" panose="020B0503020204020204" pitchFamily="34" charset="-122"/>
                  <a:ea typeface="微软雅黑" panose="020B0503020204020204" pitchFamily="34" charset="-122"/>
                </a:endParaRPr>
              </a:p>
            </p:txBody>
          </p:sp>
        </p:grpSp>
      </p:grpSp>
      <p:sp>
        <p:nvSpPr>
          <p:cNvPr id="31" name="Rectangle 14"/>
          <p:cNvSpPr/>
          <p:nvPr/>
        </p:nvSpPr>
        <p:spPr>
          <a:xfrm>
            <a:off x="1276753" y="1480087"/>
            <a:ext cx="10433984"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History is the human activity related to material things. It is necessary for Web Framework</a:t>
            </a:r>
            <a:endParaRPr lang="en-US" altLang="zh-CN" dirty="0">
              <a:solidFill>
                <a:prstClr val="black">
                  <a:lumMod val="65000"/>
                  <a:lumOff val="35000"/>
                </a:prstClr>
              </a:solidFill>
              <a:latin typeface="+mj-ea"/>
              <a:ea typeface="+mj-ea"/>
              <a:cs typeface="Open Sans Light" panose="020B0306030504020204" pitchFamily="34" charset="0"/>
            </a:endParaRPr>
          </a:p>
        </p:txBody>
      </p:sp>
      <p:sp>
        <p:nvSpPr>
          <p:cNvPr id="32" name="TextBox 13"/>
          <p:cNvSpPr txBox="1"/>
          <p:nvPr/>
        </p:nvSpPr>
        <p:spPr>
          <a:xfrm>
            <a:off x="1276752" y="525776"/>
            <a:ext cx="8667795" cy="988347"/>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History</a:t>
            </a:r>
            <a:endParaRPr lang="en-US" sz="4400" b="1" dirty="0">
              <a:solidFill>
                <a:srgbClr val="00A8A7"/>
              </a:solidFill>
              <a:latin typeface="+mj-ea"/>
              <a:ea typeface="+mj-ea"/>
            </a:endParaRPr>
          </a:p>
        </p:txBody>
      </p:sp>
      <p:sp>
        <p:nvSpPr>
          <p:cNvPr id="5" name="文本框 4"/>
          <p:cNvSpPr txBox="1"/>
          <p:nvPr/>
        </p:nvSpPr>
        <p:spPr>
          <a:xfrm>
            <a:off x="2287181" y="5469635"/>
            <a:ext cx="6909264" cy="1862048"/>
          </a:xfrm>
          <a:prstGeom prst="rect">
            <a:avLst/>
          </a:prstGeom>
          <a:noFill/>
        </p:spPr>
        <p:txBody>
          <a:bodyPr wrap="none" rtlCol="0">
            <a:spAutoFit/>
          </a:bodyPr>
          <a:lstStyle/>
          <a:p>
            <a:r>
              <a:rPr lang="en-US" altLang="zh-CN" sz="11500" b="1">
                <a:latin typeface="Abadi" panose="020B0604020104020204" pitchFamily="34" charset="0"/>
                <a:ea typeface="微软雅黑" panose="020B0503020204020204" pitchFamily="34" charset="-122"/>
              </a:rPr>
              <a:t>turbogears</a:t>
            </a:r>
            <a:endParaRPr lang="zh-CN" altLang="en-US" sz="8000" b="1">
              <a:latin typeface="Abadi" panose="020B06040201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1" action="ppaction://hlinksldjump"/>
          </p:cNvPr>
          <p:cNvSpPr>
            <a:spLocks noChangeArrowheads="1"/>
          </p:cNvSpPr>
          <p:nvPr>
            <p:custDataLst>
              <p:tags r:id="rId2"/>
            </p:custDataLst>
          </p:nvPr>
        </p:nvSpPr>
        <p:spPr bwMode="auto">
          <a:xfrm>
            <a:off x="11255579" y="3223431"/>
            <a:ext cx="11155242"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description of Django and turbogears</a:t>
            </a:r>
            <a:endParaRPr lang="en-US" altLang="zh-CN" sz="480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420495"/>
          </a:xfrm>
          <a:prstGeom prst="rect">
            <a:avLst/>
          </a:prstGeom>
        </p:spPr>
        <p:txBody>
          <a:bodyPr wrap="square">
            <a:spAutoFit/>
          </a:bodyPr>
          <a:lstStyle/>
          <a:p>
            <a:pPr algn="r">
              <a:lnSpc>
                <a:spcPct val="120000"/>
              </a:lnSpc>
            </a:pPr>
            <a:r>
              <a:rPr lang="en-US" altLang="zh-CN" sz="2400">
                <a:solidFill>
                  <a:schemeClr val="bg1">
                    <a:lumMod val="50000"/>
                  </a:schemeClr>
                </a:solidFill>
                <a:latin typeface="微软雅黑" panose="020B0503020204020204" pitchFamily="34" charset="-122"/>
                <a:ea typeface="微软雅黑" panose="020B0503020204020204" pitchFamily="34" charset="-122"/>
              </a:rPr>
              <a:t>Django, Flask, Tornado, etc., are common frameworks for learning python. Compared with other frameworks, Django framework has the advantage of being large and complete. etc..</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2487412"/>
          </a:xfrm>
          <a:prstGeom prst="rect">
            <a:avLst/>
          </a:prstGeom>
        </p:spPr>
        <p:txBody>
          <a:bodyPr wrap="square">
            <a:spAutoFit/>
          </a:bodyPr>
          <a:lstStyle/>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What exactly are Django and turbogears? We'll give you a brief overview of </a:t>
            </a:r>
            <a:endParaRPr lang="en-US" altLang="zh-CN" sz="360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en-US" altLang="zh-CN" sz="3600">
                <a:solidFill>
                  <a:schemeClr val="tx1">
                    <a:lumMod val="65000"/>
                    <a:lumOff val="35000"/>
                  </a:schemeClr>
                </a:solidFill>
                <a:latin typeface="微软雅黑" panose="020B0503020204020204" pitchFamily="34" charset="-122"/>
                <a:ea typeface="微软雅黑" panose="020B0503020204020204" pitchFamily="34" charset="-122"/>
              </a:rPr>
              <a:t>them in the following sections</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0"/>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02</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13"/>
          <p:cNvSpPr txBox="1"/>
          <p:nvPr/>
        </p:nvSpPr>
        <p:spPr>
          <a:xfrm>
            <a:off x="1276752" y="525776"/>
            <a:ext cx="8667795" cy="2004010"/>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Django framework</a:t>
            </a:r>
            <a:endParaRPr lang="en-US" sz="4400" b="1">
              <a:solidFill>
                <a:prstClr val="black">
                  <a:lumMod val="65000"/>
                  <a:lumOff val="35000"/>
                </a:prstClr>
              </a:solidFill>
              <a:latin typeface="+mj-ea"/>
              <a:ea typeface="+mj-ea"/>
            </a:endParaRPr>
          </a:p>
          <a:p>
            <a:pPr defTabSz="1765935">
              <a:lnSpc>
                <a:spcPct val="150000"/>
              </a:lnSpc>
            </a:pPr>
            <a:endParaRPr lang="en-US" sz="4400" b="1" dirty="0">
              <a:solidFill>
                <a:srgbClr val="00A8A7"/>
              </a:solidFill>
              <a:latin typeface="+mj-ea"/>
              <a:ea typeface="+mj-ea"/>
            </a:endParaRPr>
          </a:p>
        </p:txBody>
      </p:sp>
      <p:sp>
        <p:nvSpPr>
          <p:cNvPr id="35" name="Rectangle 14"/>
          <p:cNvSpPr/>
          <p:nvPr/>
        </p:nvSpPr>
        <p:spPr>
          <a:xfrm>
            <a:off x="1276753" y="1480087"/>
            <a:ext cx="16578110"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MVC is the well-known pattern of breaking an application into its three components :model,view, and controller. Among them:</a:t>
            </a:r>
            <a:endParaRPr lang="en-US" altLang="zh-CN" dirty="0">
              <a:solidFill>
                <a:prstClr val="black">
                  <a:lumMod val="65000"/>
                  <a:lumOff val="35000"/>
                </a:prstClr>
              </a:solidFill>
              <a:latin typeface="+mj-ea"/>
              <a:ea typeface="+mj-ea"/>
              <a:cs typeface="Open Sans Light" panose="020B0306030504020204" pitchFamily="34" charset="0"/>
            </a:endParaRPr>
          </a:p>
        </p:txBody>
      </p:sp>
      <p:grpSp>
        <p:nvGrpSpPr>
          <p:cNvPr id="2" name="组合 1"/>
          <p:cNvGrpSpPr/>
          <p:nvPr/>
        </p:nvGrpSpPr>
        <p:grpSpPr>
          <a:xfrm>
            <a:off x="1371600" y="3070245"/>
            <a:ext cx="4572000" cy="8229600"/>
            <a:chOff x="1371600" y="3070245"/>
            <a:chExt cx="4572000" cy="8229600"/>
          </a:xfrm>
        </p:grpSpPr>
        <p:sp>
          <p:nvSpPr>
            <p:cNvPr id="22" name="Rounded Rectangle 3"/>
            <p:cNvSpPr/>
            <p:nvPr/>
          </p:nvSpPr>
          <p:spPr>
            <a:xfrm>
              <a:off x="1371600" y="3070245"/>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cxnSp>
          <p:nvCxnSpPr>
            <p:cNvPr id="37" name="直接连接符 36"/>
            <p:cNvCxnSpPr/>
            <p:nvPr/>
          </p:nvCxnSpPr>
          <p:spPr>
            <a:xfrm>
              <a:off x="2075688"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871216"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558010" y="7259231"/>
              <a:ext cx="4199180" cy="1938020"/>
            </a:xfrm>
            <a:prstGeom prst="rect">
              <a:avLst/>
            </a:prstGeom>
          </p:spPr>
          <p:txBody>
            <a:bodyPr wrap="square">
              <a:spAutoFit/>
            </a:bodyPr>
            <a:lstStyle/>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 </a:t>
              </a:r>
              <a:endParaRPr lang="en-US" altLang="zh-CN" sz="200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manages the state of the application and restricts behavior that changes the state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6" name="Rounded Rectangle 3"/>
            <p:cNvSpPr/>
            <p:nvPr/>
          </p:nvSpPr>
          <p:spPr>
            <a:xfrm>
              <a:off x="1540097"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3" name="组合 2"/>
          <p:cNvGrpSpPr/>
          <p:nvPr/>
        </p:nvGrpSpPr>
        <p:grpSpPr>
          <a:xfrm>
            <a:off x="8645090" y="3070245"/>
            <a:ext cx="4571999" cy="8229598"/>
            <a:chOff x="6543575" y="3070245"/>
            <a:chExt cx="4572000" cy="8229600"/>
          </a:xfrm>
        </p:grpSpPr>
        <p:sp>
          <p:nvSpPr>
            <p:cNvPr id="26" name="Rounded Rectangle 12"/>
            <p:cNvSpPr/>
            <p:nvPr/>
          </p:nvSpPr>
          <p:spPr>
            <a:xfrm>
              <a:off x="6543575" y="3070245"/>
              <a:ext cx="4572000" cy="8229600"/>
            </a:xfrm>
            <a:prstGeom prst="roundRect">
              <a:avLst>
                <a:gd name="adj" fmla="val 0"/>
              </a:avLst>
            </a:prstGeom>
            <a:solidFill>
              <a:srgbClr val="0F85F1"/>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cxnSp>
          <p:nvCxnSpPr>
            <p:cNvPr id="40" name="直接连接符 39"/>
            <p:cNvCxnSpPr/>
            <p:nvPr/>
          </p:nvCxnSpPr>
          <p:spPr>
            <a:xfrm>
              <a:off x="7383381" y="6733532"/>
              <a:ext cx="3163824" cy="0"/>
            </a:xfrm>
            <a:prstGeom prst="line">
              <a:avLst/>
            </a:prstGeom>
            <a:ln>
              <a:solidFill>
                <a:srgbClr val="323B43"/>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729984" y="7259231"/>
              <a:ext cx="4199180" cy="2399666"/>
            </a:xfrm>
            <a:prstGeom prst="rect">
              <a:avLst/>
            </a:prstGeom>
          </p:spPr>
          <p:txBody>
            <a:bodyPr wrap="square">
              <a:spAutoFit/>
            </a:bodyPr>
            <a:lstStyle/>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access the model according to the actions, and call the "view" to display the data. become the link between the</a:t>
              </a:r>
              <a:r>
                <a:rPr lang="en-US" altLang="zh-CN" sz="2000">
                  <a:solidFill>
                    <a:schemeClr val="bg1"/>
                  </a:solidFill>
                  <a:latin typeface="微软雅黑" panose="020B0503020204020204" pitchFamily="34" charset="-122"/>
                  <a:ea typeface="微软雅黑" panose="020B0503020204020204" pitchFamily="34" charset="-122"/>
                  <a:sym typeface="+mn-ea"/>
                </a:rPr>
                <a:t>"model" and the "view"</a:t>
              </a:r>
              <a:r>
                <a:rPr lang="en-US" altLang="zh-CN" sz="200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4" name="椭圆 53"/>
            <p:cNvSpPr/>
            <p:nvPr/>
          </p:nvSpPr>
          <p:spPr>
            <a:xfrm>
              <a:off x="8043190" y="4491152"/>
              <a:ext cx="1572768" cy="1572768"/>
            </a:xfrm>
            <a:prstGeom prst="ellipse">
              <a:avLst/>
            </a:prstGeom>
            <a:noFill/>
            <a:ln>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ounded Rectangle 3"/>
            <p:cNvSpPr/>
            <p:nvPr/>
          </p:nvSpPr>
          <p:spPr>
            <a:xfrm>
              <a:off x="6690630" y="3209429"/>
              <a:ext cx="4275112" cy="7951232"/>
            </a:xfrm>
            <a:prstGeom prst="roundRect">
              <a:avLst>
                <a:gd name="adj" fmla="val 0"/>
              </a:avLst>
            </a:prstGeom>
            <a:noFill/>
            <a:ln w="12700" cap="flat" cmpd="sng" algn="ctr">
              <a:solidFill>
                <a:srgbClr val="323B43"/>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4" name="组合 3"/>
          <p:cNvGrpSpPr/>
          <p:nvPr/>
        </p:nvGrpSpPr>
        <p:grpSpPr>
          <a:xfrm>
            <a:off x="16505351" y="3160924"/>
            <a:ext cx="4572000" cy="8229600"/>
            <a:chOff x="11692719" y="3160924"/>
            <a:chExt cx="4572000" cy="8229600"/>
          </a:xfrm>
        </p:grpSpPr>
        <p:sp>
          <p:nvSpPr>
            <p:cNvPr id="30" name="Rounded Rectangle 16"/>
            <p:cNvSpPr/>
            <p:nvPr/>
          </p:nvSpPr>
          <p:spPr>
            <a:xfrm>
              <a:off x="11692719" y="3160924"/>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cxnSp>
          <p:nvCxnSpPr>
            <p:cNvPr id="38" name="直接连接符 37"/>
            <p:cNvCxnSpPr/>
            <p:nvPr/>
          </p:nvCxnSpPr>
          <p:spPr>
            <a:xfrm>
              <a:off x="12555356"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1901960" y="7259231"/>
              <a:ext cx="4199180" cy="1422954"/>
            </a:xfrm>
            <a:prstGeom prst="rect">
              <a:avLst/>
            </a:prstGeom>
          </p:spPr>
          <p:txBody>
            <a:bodyPr wrap="square">
              <a:spAutoFit/>
            </a:bodyPr>
            <a:lstStyle/>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responsible for formatting the data and presenting it to the user.</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0" name="椭圆 49"/>
            <p:cNvSpPr/>
            <p:nvPr/>
          </p:nvSpPr>
          <p:spPr>
            <a:xfrm>
              <a:off x="13215166"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Rounded Rectangle 3"/>
            <p:cNvSpPr/>
            <p:nvPr/>
          </p:nvSpPr>
          <p:spPr>
            <a:xfrm>
              <a:off x="11841163"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grpSp>
      <p:sp>
        <p:nvSpPr>
          <p:cNvPr id="8" name="文本框 7"/>
          <p:cNvSpPr txBox="1"/>
          <p:nvPr/>
        </p:nvSpPr>
        <p:spPr>
          <a:xfrm>
            <a:off x="3307876" y="4908796"/>
            <a:ext cx="349724" cy="769441"/>
          </a:xfrm>
          <a:prstGeom prst="rect">
            <a:avLst/>
          </a:prstGeom>
          <a:noFill/>
        </p:spPr>
        <p:txBody>
          <a:bodyPr wrap="square" rtlCol="0">
            <a:spAutoFit/>
          </a:bodyPr>
          <a:lstStyle/>
          <a:p>
            <a:r>
              <a:rPr lang="en-US" altLang="zh-CN" sz="4400" b="1"/>
              <a:t>M</a:t>
            </a:r>
            <a:endParaRPr lang="zh-CN" altLang="en-US" sz="3600" b="1"/>
          </a:p>
        </p:txBody>
      </p:sp>
      <p:sp>
        <p:nvSpPr>
          <p:cNvPr id="48" name="文本框 47"/>
          <p:cNvSpPr txBox="1"/>
          <p:nvPr/>
        </p:nvSpPr>
        <p:spPr>
          <a:xfrm>
            <a:off x="10579976" y="4880422"/>
            <a:ext cx="349724" cy="769441"/>
          </a:xfrm>
          <a:prstGeom prst="rect">
            <a:avLst/>
          </a:prstGeom>
          <a:noFill/>
        </p:spPr>
        <p:txBody>
          <a:bodyPr wrap="square" rtlCol="0">
            <a:spAutoFit/>
          </a:bodyPr>
          <a:lstStyle/>
          <a:p>
            <a:r>
              <a:rPr lang="en-US" altLang="zh-CN" sz="4400" b="1"/>
              <a:t>V</a:t>
            </a:r>
            <a:endParaRPr lang="zh-CN" altLang="en-US" sz="3600" b="1"/>
          </a:p>
        </p:txBody>
      </p:sp>
      <p:sp>
        <p:nvSpPr>
          <p:cNvPr id="51" name="文本框 50"/>
          <p:cNvSpPr txBox="1"/>
          <p:nvPr/>
        </p:nvSpPr>
        <p:spPr>
          <a:xfrm>
            <a:off x="18479436" y="4968406"/>
            <a:ext cx="349724" cy="769441"/>
          </a:xfrm>
          <a:prstGeom prst="rect">
            <a:avLst/>
          </a:prstGeom>
          <a:noFill/>
        </p:spPr>
        <p:txBody>
          <a:bodyPr wrap="square" rtlCol="0">
            <a:spAutoFit/>
          </a:bodyPr>
          <a:lstStyle/>
          <a:p>
            <a:r>
              <a:rPr lang="en-US" altLang="zh-CN" sz="4400" b="1"/>
              <a:t>C</a:t>
            </a:r>
            <a:endParaRPr lang="zh-CN" altLang="en-US" sz="3600" b="1"/>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13"/>
          <p:cNvSpPr txBox="1"/>
          <p:nvPr/>
        </p:nvSpPr>
        <p:spPr>
          <a:xfrm>
            <a:off x="1276752" y="525776"/>
            <a:ext cx="8667795" cy="2004010"/>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Django framework</a:t>
            </a:r>
            <a:endParaRPr lang="en-US" sz="4400" b="1">
              <a:solidFill>
                <a:prstClr val="black">
                  <a:lumMod val="65000"/>
                  <a:lumOff val="35000"/>
                </a:prstClr>
              </a:solidFill>
              <a:latin typeface="+mj-ea"/>
              <a:ea typeface="+mj-ea"/>
            </a:endParaRPr>
          </a:p>
          <a:p>
            <a:pPr defTabSz="1765935">
              <a:lnSpc>
                <a:spcPct val="150000"/>
              </a:lnSpc>
            </a:pPr>
            <a:endParaRPr lang="en-US" sz="4400" b="1" dirty="0">
              <a:solidFill>
                <a:srgbClr val="00A8A7"/>
              </a:solidFill>
              <a:latin typeface="+mj-ea"/>
              <a:ea typeface="+mj-ea"/>
            </a:endParaRPr>
          </a:p>
        </p:txBody>
      </p:sp>
      <p:sp>
        <p:nvSpPr>
          <p:cNvPr id="35" name="Rectangle 14"/>
          <p:cNvSpPr/>
          <p:nvPr/>
        </p:nvSpPr>
        <p:spPr>
          <a:xfrm>
            <a:off x="1276753" y="1480087"/>
            <a:ext cx="16578110" cy="458908"/>
          </a:xfrm>
          <a:prstGeom prst="rect">
            <a:avLst/>
          </a:prstGeom>
        </p:spPr>
        <p:txBody>
          <a:bodyPr wrap="square">
            <a:spAutoFit/>
          </a:bodyPr>
          <a:lstStyle/>
          <a:p>
            <a:pPr defTabSz="1765935">
              <a:lnSpc>
                <a:spcPct val="150000"/>
              </a:lnSpc>
            </a:pPr>
            <a:r>
              <a:rPr lang="en-US" altLang="zh-CN">
                <a:solidFill>
                  <a:prstClr val="black">
                    <a:lumMod val="65000"/>
                    <a:lumOff val="35000"/>
                  </a:prstClr>
                </a:solidFill>
                <a:latin typeface="+mj-ea"/>
                <a:ea typeface="+mj-ea"/>
                <a:cs typeface="Open Sans Light" panose="020B0306030504020204" pitchFamily="34" charset="0"/>
              </a:rPr>
              <a:t>Django focuses more on models, templates, and Views, called the MTV pattern:</a:t>
            </a:r>
            <a:endParaRPr lang="en-US" altLang="zh-CN" dirty="0">
              <a:solidFill>
                <a:prstClr val="black">
                  <a:lumMod val="65000"/>
                  <a:lumOff val="35000"/>
                </a:prstClr>
              </a:solidFill>
              <a:latin typeface="+mj-ea"/>
              <a:ea typeface="+mj-ea"/>
              <a:cs typeface="Open Sans Light" panose="020B0306030504020204" pitchFamily="34" charset="0"/>
            </a:endParaRPr>
          </a:p>
        </p:txBody>
      </p:sp>
      <p:grpSp>
        <p:nvGrpSpPr>
          <p:cNvPr id="2" name="组合 1"/>
          <p:cNvGrpSpPr/>
          <p:nvPr/>
        </p:nvGrpSpPr>
        <p:grpSpPr>
          <a:xfrm>
            <a:off x="1371600" y="3070245"/>
            <a:ext cx="4572000" cy="8229600"/>
            <a:chOff x="1371600" y="3070245"/>
            <a:chExt cx="4572000" cy="8229600"/>
          </a:xfrm>
        </p:grpSpPr>
        <p:sp>
          <p:nvSpPr>
            <p:cNvPr id="22" name="Rounded Rectangle 3"/>
            <p:cNvSpPr/>
            <p:nvPr/>
          </p:nvSpPr>
          <p:spPr>
            <a:xfrm>
              <a:off x="1371600" y="3070245"/>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cxnSp>
          <p:nvCxnSpPr>
            <p:cNvPr id="37" name="直接连接符 36"/>
            <p:cNvCxnSpPr/>
            <p:nvPr/>
          </p:nvCxnSpPr>
          <p:spPr>
            <a:xfrm>
              <a:off x="2075688"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871216"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558010" y="7259231"/>
              <a:ext cx="4199180" cy="3731278"/>
            </a:xfrm>
            <a:prstGeom prst="rect">
              <a:avLst/>
            </a:prstGeom>
          </p:spPr>
          <p:txBody>
            <a:bodyPr wrap="square">
              <a:spAutoFit/>
            </a:bodyPr>
            <a:lstStyle/>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 </a:t>
              </a:r>
              <a:endParaRPr lang="en-US" altLang="zh-CN" sz="200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stands for Model, the data access layer. This layer handles all transactions related to the data: how to access it, how to validate it, what behaviors are included, and the relationships between the data.</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6" name="Rounded Rectangle 3"/>
            <p:cNvSpPr/>
            <p:nvPr/>
          </p:nvSpPr>
          <p:spPr>
            <a:xfrm>
              <a:off x="1540097"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3" name="组合 2"/>
          <p:cNvGrpSpPr/>
          <p:nvPr/>
        </p:nvGrpSpPr>
        <p:grpSpPr>
          <a:xfrm>
            <a:off x="8645090" y="3070245"/>
            <a:ext cx="4571999" cy="8229598"/>
            <a:chOff x="6543575" y="3070245"/>
            <a:chExt cx="4572000" cy="8229600"/>
          </a:xfrm>
        </p:grpSpPr>
        <p:sp>
          <p:nvSpPr>
            <p:cNvPr id="26" name="Rounded Rectangle 12"/>
            <p:cNvSpPr/>
            <p:nvPr/>
          </p:nvSpPr>
          <p:spPr>
            <a:xfrm>
              <a:off x="6543575" y="3070245"/>
              <a:ext cx="4572000" cy="8229600"/>
            </a:xfrm>
            <a:prstGeom prst="roundRect">
              <a:avLst>
                <a:gd name="adj" fmla="val 0"/>
              </a:avLst>
            </a:prstGeom>
            <a:solidFill>
              <a:srgbClr val="0F85F1"/>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cxnSp>
          <p:nvCxnSpPr>
            <p:cNvPr id="40" name="直接连接符 39"/>
            <p:cNvCxnSpPr/>
            <p:nvPr/>
          </p:nvCxnSpPr>
          <p:spPr>
            <a:xfrm>
              <a:off x="7383381" y="6733532"/>
              <a:ext cx="3163824" cy="0"/>
            </a:xfrm>
            <a:prstGeom prst="line">
              <a:avLst/>
            </a:prstGeom>
            <a:ln>
              <a:solidFill>
                <a:srgbClr val="323B43"/>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729984" y="7259231"/>
              <a:ext cx="4199180" cy="3269614"/>
            </a:xfrm>
            <a:prstGeom prst="rect">
              <a:avLst/>
            </a:prstGeom>
          </p:spPr>
          <p:txBody>
            <a:bodyPr wrap="square">
              <a:spAutoFit/>
            </a:bodyPr>
            <a:lstStyle/>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stands for Template, the presentation layer. This layer handles performance-related decisions about how to display in a page or other type of document.</a:t>
              </a:r>
              <a:endParaRPr lang="en-US" altLang="zh-CN" sz="200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en-US" altLang="zh-CN" sz="2000">
                <a:solidFill>
                  <a:schemeClr val="bg1"/>
                </a:solidFill>
                <a:latin typeface="微软雅黑" panose="020B0503020204020204" pitchFamily="34" charset="-122"/>
                <a:ea typeface="微软雅黑" panose="020B0503020204020204" pitchFamily="34" charset="-122"/>
              </a:endParaRPr>
            </a:p>
          </p:txBody>
        </p:sp>
        <p:sp>
          <p:nvSpPr>
            <p:cNvPr id="54" name="椭圆 53"/>
            <p:cNvSpPr/>
            <p:nvPr/>
          </p:nvSpPr>
          <p:spPr>
            <a:xfrm>
              <a:off x="8043190" y="4491152"/>
              <a:ext cx="1572768" cy="1572768"/>
            </a:xfrm>
            <a:prstGeom prst="ellipse">
              <a:avLst/>
            </a:prstGeom>
            <a:noFill/>
            <a:ln>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ounded Rectangle 3"/>
            <p:cNvSpPr/>
            <p:nvPr/>
          </p:nvSpPr>
          <p:spPr>
            <a:xfrm>
              <a:off x="6690630" y="3209429"/>
              <a:ext cx="4275112" cy="7951232"/>
            </a:xfrm>
            <a:prstGeom prst="roundRect">
              <a:avLst>
                <a:gd name="adj" fmla="val 0"/>
              </a:avLst>
            </a:prstGeom>
            <a:noFill/>
            <a:ln w="12700" cap="flat" cmpd="sng" algn="ctr">
              <a:solidFill>
                <a:srgbClr val="323B43"/>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4" name="组合 3"/>
          <p:cNvGrpSpPr/>
          <p:nvPr/>
        </p:nvGrpSpPr>
        <p:grpSpPr>
          <a:xfrm>
            <a:off x="16505351" y="3160924"/>
            <a:ext cx="4572000" cy="8229600"/>
            <a:chOff x="11692719" y="3160924"/>
            <a:chExt cx="4572000" cy="8229600"/>
          </a:xfrm>
        </p:grpSpPr>
        <p:sp>
          <p:nvSpPr>
            <p:cNvPr id="30" name="Rounded Rectangle 16"/>
            <p:cNvSpPr/>
            <p:nvPr/>
          </p:nvSpPr>
          <p:spPr>
            <a:xfrm>
              <a:off x="11692719" y="3160924"/>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cxnSp>
          <p:nvCxnSpPr>
            <p:cNvPr id="38" name="直接连接符 37"/>
            <p:cNvCxnSpPr/>
            <p:nvPr/>
          </p:nvCxnSpPr>
          <p:spPr>
            <a:xfrm>
              <a:off x="12555356"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1901960" y="7259231"/>
              <a:ext cx="4199180" cy="2807948"/>
            </a:xfrm>
            <a:prstGeom prst="rect">
              <a:avLst/>
            </a:prstGeom>
          </p:spPr>
          <p:txBody>
            <a:bodyPr wrap="square">
              <a:spAutoFit/>
            </a:bodyPr>
            <a:lstStyle/>
            <a:p>
              <a:pPr algn="ctr">
                <a:lnSpc>
                  <a:spcPct val="150000"/>
                </a:lnSpc>
              </a:pPr>
              <a:r>
                <a:rPr lang="en-US" altLang="zh-CN" sz="2000">
                  <a:solidFill>
                    <a:schemeClr val="bg1"/>
                  </a:solidFill>
                  <a:latin typeface="微软雅黑" panose="020B0503020204020204" pitchFamily="34" charset="-122"/>
                  <a:ea typeface="微软雅黑" panose="020B0503020204020204" pitchFamily="34" charset="-122"/>
                </a:rPr>
                <a:t>This layer contains the logic to access the model and retrieve the appropriate template. You can think of it as a bridge between the model and the template.</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0" name="椭圆 49"/>
            <p:cNvSpPr/>
            <p:nvPr/>
          </p:nvSpPr>
          <p:spPr>
            <a:xfrm>
              <a:off x="13215166"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Rounded Rectangle 3"/>
            <p:cNvSpPr/>
            <p:nvPr/>
          </p:nvSpPr>
          <p:spPr>
            <a:xfrm>
              <a:off x="11841163"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35" eaLnBrk="1" fontAlgn="auto" latinLnBrk="0" hangingPunct="1">
                <a:lnSpc>
                  <a:spcPct val="100000"/>
                </a:lnSpc>
                <a:spcBef>
                  <a:spcPts val="0"/>
                </a:spcBef>
                <a:spcAft>
                  <a:spcPts val="0"/>
                </a:spcAft>
                <a:buClrTx/>
                <a:buSzTx/>
                <a:buFontTx/>
                <a:buNone/>
                <a:defRPr/>
              </a:pP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grpSp>
      <p:sp>
        <p:nvSpPr>
          <p:cNvPr id="8" name="文本框 7"/>
          <p:cNvSpPr txBox="1"/>
          <p:nvPr/>
        </p:nvSpPr>
        <p:spPr>
          <a:xfrm>
            <a:off x="3307876" y="4908796"/>
            <a:ext cx="349724" cy="769441"/>
          </a:xfrm>
          <a:prstGeom prst="rect">
            <a:avLst/>
          </a:prstGeom>
          <a:noFill/>
        </p:spPr>
        <p:txBody>
          <a:bodyPr wrap="square" rtlCol="0">
            <a:spAutoFit/>
          </a:bodyPr>
          <a:lstStyle/>
          <a:p>
            <a:r>
              <a:rPr lang="en-US" altLang="zh-CN" sz="4400" b="1"/>
              <a:t>M</a:t>
            </a:r>
            <a:endParaRPr lang="zh-CN" altLang="en-US" sz="3600" b="1"/>
          </a:p>
        </p:txBody>
      </p:sp>
      <p:sp>
        <p:nvSpPr>
          <p:cNvPr id="48" name="文本框 47"/>
          <p:cNvSpPr txBox="1"/>
          <p:nvPr/>
        </p:nvSpPr>
        <p:spPr>
          <a:xfrm>
            <a:off x="10579976" y="4880422"/>
            <a:ext cx="349724" cy="769441"/>
          </a:xfrm>
          <a:prstGeom prst="rect">
            <a:avLst/>
          </a:prstGeom>
          <a:noFill/>
        </p:spPr>
        <p:txBody>
          <a:bodyPr wrap="square" rtlCol="0">
            <a:spAutoFit/>
          </a:bodyPr>
          <a:lstStyle/>
          <a:p>
            <a:r>
              <a:rPr lang="en-US" altLang="zh-CN" sz="4400" b="1"/>
              <a:t>T</a:t>
            </a:r>
            <a:endParaRPr lang="zh-CN" altLang="en-US" sz="3600" b="1"/>
          </a:p>
        </p:txBody>
      </p:sp>
      <p:sp>
        <p:nvSpPr>
          <p:cNvPr id="51" name="文本框 50"/>
          <p:cNvSpPr txBox="1"/>
          <p:nvPr/>
        </p:nvSpPr>
        <p:spPr>
          <a:xfrm>
            <a:off x="18479436" y="4968406"/>
            <a:ext cx="349724" cy="769441"/>
          </a:xfrm>
          <a:prstGeom prst="rect">
            <a:avLst/>
          </a:prstGeom>
          <a:noFill/>
        </p:spPr>
        <p:txBody>
          <a:bodyPr wrap="square" rtlCol="0">
            <a:spAutoFit/>
          </a:bodyPr>
          <a:lstStyle/>
          <a:p>
            <a:r>
              <a:rPr lang="en-US" altLang="zh-CN" sz="4400" b="1"/>
              <a:t>V</a:t>
            </a:r>
            <a:endParaRPr lang="zh-CN" altLang="en-US" sz="3600" b="1"/>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12"/>
          <p:cNvSpPr/>
          <p:nvPr/>
        </p:nvSpPr>
        <p:spPr>
          <a:xfrm>
            <a:off x="9165430" y="3907968"/>
            <a:ext cx="12293105" cy="6390865"/>
          </a:xfrm>
          <a:prstGeom prst="roundRect">
            <a:avLst>
              <a:gd name="adj" fmla="val 0"/>
            </a:avLst>
          </a:prstGeom>
          <a:solidFill>
            <a:srgbClr val="0F85F1"/>
          </a:solidFill>
          <a:ln w="12700" cap="flat" cmpd="sng" algn="ctr">
            <a:solidFill>
              <a:srgbClr val="F8FAFB">
                <a:lumMod val="90000"/>
              </a:srgbClr>
            </a:solidFill>
            <a:prstDash val="solid"/>
            <a:miter lim="800000"/>
          </a:ln>
          <a:effectLst/>
        </p:spPr>
        <p:txBody>
          <a:bodyPr rtlCol="0" anchor="ctr"/>
          <a:lstStyle/>
          <a:p>
            <a:pPr lvl="0" algn="ctr" defTabSz="1765935">
              <a:defRPr/>
            </a:pPr>
            <a:r>
              <a:rPr lang="en-US" sz="3475" kern="0">
                <a:solidFill>
                  <a:schemeClr val="bg1"/>
                </a:solidFill>
                <a:latin typeface="Arial" panose="020B0604020202020204"/>
              </a:rPr>
              <a:t>Turbogears support through ORM</a:t>
            </a:r>
            <a:endParaRPr kumimoji="0" lang="en-US" sz="3475"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4" name="矩形 3"/>
          <p:cNvSpPr/>
          <p:nvPr/>
        </p:nvSpPr>
        <p:spPr>
          <a:xfrm>
            <a:off x="2827444" y="3846916"/>
            <a:ext cx="5914257" cy="6451917"/>
          </a:xfrm>
          <a:prstGeom prst="rect">
            <a:avLst/>
          </a:prstGeom>
          <a:solidFill>
            <a:srgbClr val="323B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sp>
        <p:nvSpPr>
          <p:cNvPr id="6" name="矩形 5"/>
          <p:cNvSpPr/>
          <p:nvPr/>
        </p:nvSpPr>
        <p:spPr>
          <a:xfrm>
            <a:off x="9732780" y="4585418"/>
            <a:ext cx="11158404" cy="779780"/>
          </a:xfrm>
          <a:prstGeom prst="rect">
            <a:avLst/>
          </a:prstGeom>
          <a:effectLst>
            <a:outerShdw blurRad="63500" sx="102000" sy="102000" algn="ctr" rotWithShape="0">
              <a:prstClr val="black">
                <a:alpha val="40000"/>
              </a:prstClr>
            </a:outerShdw>
          </a:effectLst>
        </p:spPr>
        <p:txBody>
          <a:bodyPr wrap="square">
            <a:spAutoFit/>
          </a:bodyPr>
          <a:lstStyle/>
          <a:p>
            <a:r>
              <a:rPr lang="en-US" altLang="zh-CN" sz="2240">
                <a:solidFill>
                  <a:schemeClr val="bg1">
                    <a:lumMod val="85000"/>
                  </a:schemeClr>
                </a:solidFill>
              </a:rPr>
              <a:t>It is made up of a number of subprojects that help us bring together many important components.</a:t>
            </a:r>
            <a:endParaRPr lang="zh-CN" altLang="en-US" sz="2240" dirty="0">
              <a:solidFill>
                <a:schemeClr val="bg1">
                  <a:lumMod val="85000"/>
                </a:schemeClr>
              </a:solidFill>
            </a:endParaRPr>
          </a:p>
        </p:txBody>
      </p:sp>
      <p:sp>
        <p:nvSpPr>
          <p:cNvPr id="7" name="矩形 6"/>
          <p:cNvSpPr/>
          <p:nvPr/>
        </p:nvSpPr>
        <p:spPr>
          <a:xfrm>
            <a:off x="3395700" y="4383836"/>
            <a:ext cx="4973353" cy="529254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solidFill>
                <a:schemeClr val="bg1"/>
              </a:solidFill>
            </a:endParaRPr>
          </a:p>
        </p:txBody>
      </p:sp>
      <p:grpSp>
        <p:nvGrpSpPr>
          <p:cNvPr id="14" name="组合 13"/>
          <p:cNvGrpSpPr/>
          <p:nvPr/>
        </p:nvGrpSpPr>
        <p:grpSpPr>
          <a:xfrm>
            <a:off x="5023010" y="4883484"/>
            <a:ext cx="1718733" cy="1852084"/>
            <a:chOff x="8704263" y="-306388"/>
            <a:chExt cx="920750" cy="992188"/>
          </a:xfrm>
        </p:grpSpPr>
        <p:sp>
          <p:nvSpPr>
            <p:cNvPr id="11" name="Freeform 148"/>
            <p:cNvSpPr>
              <a:spLocks noEditPoints="1"/>
            </p:cNvSpPr>
            <p:nvPr/>
          </p:nvSpPr>
          <p:spPr bwMode="auto">
            <a:xfrm>
              <a:off x="8843963" y="-306388"/>
              <a:ext cx="781050" cy="992188"/>
            </a:xfrm>
            <a:custGeom>
              <a:avLst/>
              <a:gdLst>
                <a:gd name="T0" fmla="*/ 208 w 208"/>
                <a:gd name="T1" fmla="*/ 238 h 264"/>
                <a:gd name="T2" fmla="*/ 208 w 208"/>
                <a:gd name="T3" fmla="*/ 83 h 264"/>
                <a:gd name="T4" fmla="*/ 199 w 208"/>
                <a:gd name="T5" fmla="*/ 63 h 264"/>
                <a:gd name="T6" fmla="*/ 146 w 208"/>
                <a:gd name="T7" fmla="*/ 12 h 264"/>
                <a:gd name="T8" fmla="*/ 117 w 208"/>
                <a:gd name="T9" fmla="*/ 1 h 264"/>
                <a:gd name="T10" fmla="*/ 15 w 208"/>
                <a:gd name="T11" fmla="*/ 1 h 264"/>
                <a:gd name="T12" fmla="*/ 15 w 208"/>
                <a:gd name="T13" fmla="*/ 225 h 264"/>
                <a:gd name="T14" fmla="*/ 0 w 208"/>
                <a:gd name="T15" fmla="*/ 262 h 264"/>
                <a:gd name="T16" fmla="*/ 181 w 208"/>
                <a:gd name="T17" fmla="*/ 262 h 264"/>
                <a:gd name="T18" fmla="*/ 208 w 208"/>
                <a:gd name="T19" fmla="*/ 238 h 264"/>
                <a:gd name="T20" fmla="*/ 172 w 208"/>
                <a:gd name="T21" fmla="*/ 212 h 264"/>
                <a:gd name="T22" fmla="*/ 49 w 208"/>
                <a:gd name="T23" fmla="*/ 212 h 264"/>
                <a:gd name="T24" fmla="*/ 49 w 208"/>
                <a:gd name="T25" fmla="*/ 195 h 264"/>
                <a:gd name="T26" fmla="*/ 172 w 208"/>
                <a:gd name="T27" fmla="*/ 195 h 264"/>
                <a:gd name="T28" fmla="*/ 172 w 208"/>
                <a:gd name="T29" fmla="*/ 212 h 264"/>
                <a:gd name="T30" fmla="*/ 172 w 208"/>
                <a:gd name="T31" fmla="*/ 178 h 264"/>
                <a:gd name="T32" fmla="*/ 49 w 208"/>
                <a:gd name="T33" fmla="*/ 178 h 264"/>
                <a:gd name="T34" fmla="*/ 49 w 208"/>
                <a:gd name="T35" fmla="*/ 161 h 264"/>
                <a:gd name="T36" fmla="*/ 172 w 208"/>
                <a:gd name="T37" fmla="*/ 161 h 264"/>
                <a:gd name="T38" fmla="*/ 172 w 208"/>
                <a:gd name="T39" fmla="*/ 178 h 264"/>
                <a:gd name="T40" fmla="*/ 172 w 208"/>
                <a:gd name="T41" fmla="*/ 146 h 264"/>
                <a:gd name="T42" fmla="*/ 49 w 208"/>
                <a:gd name="T43" fmla="*/ 146 h 264"/>
                <a:gd name="T44" fmla="*/ 49 w 208"/>
                <a:gd name="T45" fmla="*/ 128 h 264"/>
                <a:gd name="T46" fmla="*/ 172 w 208"/>
                <a:gd name="T47" fmla="*/ 128 h 264"/>
                <a:gd name="T48" fmla="*/ 172 w 208"/>
                <a:gd name="T49" fmla="*/ 146 h 264"/>
                <a:gd name="T50" fmla="*/ 172 w 208"/>
                <a:gd name="T51" fmla="*/ 112 h 264"/>
                <a:gd name="T52" fmla="*/ 49 w 208"/>
                <a:gd name="T53" fmla="*/ 112 h 264"/>
                <a:gd name="T54" fmla="*/ 49 w 208"/>
                <a:gd name="T55" fmla="*/ 94 h 264"/>
                <a:gd name="T56" fmla="*/ 172 w 208"/>
                <a:gd name="T57" fmla="*/ 94 h 264"/>
                <a:gd name="T58" fmla="*/ 172 w 208"/>
                <a:gd name="T59" fmla="*/ 112 h 264"/>
                <a:gd name="T60" fmla="*/ 137 w 208"/>
                <a:gd name="T61" fmla="*/ 68 h 264"/>
                <a:gd name="T62" fmla="*/ 137 w 208"/>
                <a:gd name="T63" fmla="*/ 14 h 264"/>
                <a:gd name="T64" fmla="*/ 193 w 208"/>
                <a:gd name="T65" fmla="*/ 68 h 264"/>
                <a:gd name="T66" fmla="*/ 137 w 208"/>
                <a:gd name="T67" fmla="*/ 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8" h="264">
                  <a:moveTo>
                    <a:pt x="208" y="238"/>
                  </a:moveTo>
                  <a:cubicBezTo>
                    <a:pt x="208" y="83"/>
                    <a:pt x="208" y="83"/>
                    <a:pt x="208" y="83"/>
                  </a:cubicBezTo>
                  <a:cubicBezTo>
                    <a:pt x="208" y="70"/>
                    <a:pt x="199" y="63"/>
                    <a:pt x="199" y="63"/>
                  </a:cubicBezTo>
                  <a:cubicBezTo>
                    <a:pt x="199" y="63"/>
                    <a:pt x="158" y="24"/>
                    <a:pt x="146" y="12"/>
                  </a:cubicBezTo>
                  <a:cubicBezTo>
                    <a:pt x="134" y="0"/>
                    <a:pt x="127" y="1"/>
                    <a:pt x="117" y="1"/>
                  </a:cubicBezTo>
                  <a:cubicBezTo>
                    <a:pt x="15" y="1"/>
                    <a:pt x="15" y="1"/>
                    <a:pt x="15" y="1"/>
                  </a:cubicBezTo>
                  <a:cubicBezTo>
                    <a:pt x="15" y="225"/>
                    <a:pt x="15" y="225"/>
                    <a:pt x="15" y="225"/>
                  </a:cubicBezTo>
                  <a:cubicBezTo>
                    <a:pt x="15" y="225"/>
                    <a:pt x="15" y="262"/>
                    <a:pt x="0" y="262"/>
                  </a:cubicBezTo>
                  <a:cubicBezTo>
                    <a:pt x="181" y="262"/>
                    <a:pt x="181" y="262"/>
                    <a:pt x="181" y="262"/>
                  </a:cubicBezTo>
                  <a:cubicBezTo>
                    <a:pt x="181" y="262"/>
                    <a:pt x="208" y="264"/>
                    <a:pt x="208" y="238"/>
                  </a:cubicBezTo>
                  <a:close/>
                  <a:moveTo>
                    <a:pt x="172" y="212"/>
                  </a:moveTo>
                  <a:cubicBezTo>
                    <a:pt x="49" y="212"/>
                    <a:pt x="49" y="212"/>
                    <a:pt x="49" y="212"/>
                  </a:cubicBezTo>
                  <a:cubicBezTo>
                    <a:pt x="49" y="195"/>
                    <a:pt x="49" y="195"/>
                    <a:pt x="49" y="195"/>
                  </a:cubicBezTo>
                  <a:cubicBezTo>
                    <a:pt x="172" y="195"/>
                    <a:pt x="172" y="195"/>
                    <a:pt x="172" y="195"/>
                  </a:cubicBezTo>
                  <a:lnTo>
                    <a:pt x="172" y="212"/>
                  </a:lnTo>
                  <a:close/>
                  <a:moveTo>
                    <a:pt x="172" y="178"/>
                  </a:moveTo>
                  <a:cubicBezTo>
                    <a:pt x="49" y="178"/>
                    <a:pt x="49" y="178"/>
                    <a:pt x="49" y="178"/>
                  </a:cubicBezTo>
                  <a:cubicBezTo>
                    <a:pt x="49" y="161"/>
                    <a:pt x="49" y="161"/>
                    <a:pt x="49" y="161"/>
                  </a:cubicBezTo>
                  <a:cubicBezTo>
                    <a:pt x="172" y="161"/>
                    <a:pt x="172" y="161"/>
                    <a:pt x="172" y="161"/>
                  </a:cubicBezTo>
                  <a:lnTo>
                    <a:pt x="172" y="178"/>
                  </a:lnTo>
                  <a:close/>
                  <a:moveTo>
                    <a:pt x="172" y="146"/>
                  </a:moveTo>
                  <a:cubicBezTo>
                    <a:pt x="49" y="146"/>
                    <a:pt x="49" y="146"/>
                    <a:pt x="49" y="146"/>
                  </a:cubicBezTo>
                  <a:cubicBezTo>
                    <a:pt x="49" y="128"/>
                    <a:pt x="49" y="128"/>
                    <a:pt x="49" y="128"/>
                  </a:cubicBezTo>
                  <a:cubicBezTo>
                    <a:pt x="172" y="128"/>
                    <a:pt x="172" y="128"/>
                    <a:pt x="172" y="128"/>
                  </a:cubicBezTo>
                  <a:lnTo>
                    <a:pt x="172" y="146"/>
                  </a:lnTo>
                  <a:close/>
                  <a:moveTo>
                    <a:pt x="172" y="112"/>
                  </a:moveTo>
                  <a:cubicBezTo>
                    <a:pt x="49" y="112"/>
                    <a:pt x="49" y="112"/>
                    <a:pt x="49" y="112"/>
                  </a:cubicBezTo>
                  <a:cubicBezTo>
                    <a:pt x="49" y="94"/>
                    <a:pt x="49" y="94"/>
                    <a:pt x="49" y="94"/>
                  </a:cubicBezTo>
                  <a:cubicBezTo>
                    <a:pt x="172" y="94"/>
                    <a:pt x="172" y="94"/>
                    <a:pt x="172" y="94"/>
                  </a:cubicBezTo>
                  <a:lnTo>
                    <a:pt x="172" y="112"/>
                  </a:lnTo>
                  <a:close/>
                  <a:moveTo>
                    <a:pt x="137" y="68"/>
                  </a:moveTo>
                  <a:cubicBezTo>
                    <a:pt x="137" y="14"/>
                    <a:pt x="137" y="14"/>
                    <a:pt x="137" y="14"/>
                  </a:cubicBezTo>
                  <a:cubicBezTo>
                    <a:pt x="193" y="68"/>
                    <a:pt x="193" y="68"/>
                    <a:pt x="193" y="68"/>
                  </a:cubicBezTo>
                  <a:lnTo>
                    <a:pt x="137" y="68"/>
                  </a:lnTo>
                  <a:close/>
                </a:path>
              </a:pathLst>
            </a:custGeom>
            <a:noFill/>
            <a:ln>
              <a:solidFill>
                <a:schemeClr val="bg1"/>
              </a:solidFill>
            </a:ln>
          </p:spPr>
          <p:txBody>
            <a:bodyPr vert="horz" wrap="square" lIns="170688" tIns="85344" rIns="170688" bIns="85344" numCol="1" anchor="t" anchorCtr="0" compatLnSpc="1"/>
            <a:lstStyle/>
            <a:p>
              <a:endParaRPr lang="zh-CN" altLang="en-US" sz="3360">
                <a:solidFill>
                  <a:schemeClr val="bg1"/>
                </a:solidFill>
              </a:endParaRPr>
            </a:p>
          </p:txBody>
        </p:sp>
        <p:sp>
          <p:nvSpPr>
            <p:cNvPr id="12" name="Freeform 149"/>
            <p:cNvSpPr/>
            <p:nvPr/>
          </p:nvSpPr>
          <p:spPr bwMode="auto">
            <a:xfrm>
              <a:off x="8704263" y="-298450"/>
              <a:ext cx="101600" cy="814388"/>
            </a:xfrm>
            <a:custGeom>
              <a:avLst/>
              <a:gdLst>
                <a:gd name="T0" fmla="*/ 27 w 27"/>
                <a:gd name="T1" fmla="*/ 203 h 217"/>
                <a:gd name="T2" fmla="*/ 14 w 27"/>
                <a:gd name="T3" fmla="*/ 217 h 217"/>
                <a:gd name="T4" fmla="*/ 14 w 27"/>
                <a:gd name="T5" fmla="*/ 217 h 217"/>
                <a:gd name="T6" fmla="*/ 0 w 27"/>
                <a:gd name="T7" fmla="*/ 203 h 217"/>
                <a:gd name="T8" fmla="*/ 0 w 27"/>
                <a:gd name="T9" fmla="*/ 14 h 217"/>
                <a:gd name="T10" fmla="*/ 14 w 27"/>
                <a:gd name="T11" fmla="*/ 0 h 217"/>
                <a:gd name="T12" fmla="*/ 14 w 27"/>
                <a:gd name="T13" fmla="*/ 0 h 217"/>
                <a:gd name="T14" fmla="*/ 27 w 27"/>
                <a:gd name="T15" fmla="*/ 14 h 217"/>
                <a:gd name="T16" fmla="*/ 27 w 27"/>
                <a:gd name="T17" fmla="*/ 20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7">
                  <a:moveTo>
                    <a:pt x="27" y="203"/>
                  </a:moveTo>
                  <a:cubicBezTo>
                    <a:pt x="27" y="211"/>
                    <a:pt x="21" y="217"/>
                    <a:pt x="14" y="217"/>
                  </a:cubicBezTo>
                  <a:cubicBezTo>
                    <a:pt x="14" y="217"/>
                    <a:pt x="14" y="217"/>
                    <a:pt x="14" y="217"/>
                  </a:cubicBezTo>
                  <a:cubicBezTo>
                    <a:pt x="6" y="217"/>
                    <a:pt x="0" y="211"/>
                    <a:pt x="0" y="203"/>
                  </a:cubicBezTo>
                  <a:cubicBezTo>
                    <a:pt x="0" y="14"/>
                    <a:pt x="0" y="14"/>
                    <a:pt x="0" y="14"/>
                  </a:cubicBezTo>
                  <a:cubicBezTo>
                    <a:pt x="0" y="6"/>
                    <a:pt x="6" y="0"/>
                    <a:pt x="14" y="0"/>
                  </a:cubicBezTo>
                  <a:cubicBezTo>
                    <a:pt x="14" y="0"/>
                    <a:pt x="14" y="0"/>
                    <a:pt x="14" y="0"/>
                  </a:cubicBezTo>
                  <a:cubicBezTo>
                    <a:pt x="21" y="0"/>
                    <a:pt x="27" y="6"/>
                    <a:pt x="27" y="14"/>
                  </a:cubicBezTo>
                  <a:lnTo>
                    <a:pt x="27" y="203"/>
                  </a:lnTo>
                  <a:close/>
                </a:path>
              </a:pathLst>
            </a:custGeom>
            <a:noFill/>
            <a:ln>
              <a:solidFill>
                <a:schemeClr val="bg1"/>
              </a:solidFill>
            </a:ln>
          </p:spPr>
          <p:txBody>
            <a:bodyPr vert="horz" wrap="square" lIns="170688" tIns="85344" rIns="170688" bIns="85344" numCol="1" anchor="t" anchorCtr="0" compatLnSpc="1"/>
            <a:lstStyle/>
            <a:p>
              <a:endParaRPr lang="zh-CN" altLang="en-US" sz="3360">
                <a:solidFill>
                  <a:schemeClr val="bg1"/>
                </a:solidFill>
              </a:endParaRPr>
            </a:p>
          </p:txBody>
        </p:sp>
        <p:sp>
          <p:nvSpPr>
            <p:cNvPr id="13" name="Freeform 150"/>
            <p:cNvSpPr/>
            <p:nvPr/>
          </p:nvSpPr>
          <p:spPr bwMode="auto">
            <a:xfrm>
              <a:off x="8704263" y="542925"/>
              <a:ext cx="101600" cy="131763"/>
            </a:xfrm>
            <a:custGeom>
              <a:avLst/>
              <a:gdLst>
                <a:gd name="T0" fmla="*/ 0 w 27"/>
                <a:gd name="T1" fmla="*/ 0 h 35"/>
                <a:gd name="T2" fmla="*/ 13 w 27"/>
                <a:gd name="T3" fmla="*/ 7 h 35"/>
                <a:gd name="T4" fmla="*/ 27 w 27"/>
                <a:gd name="T5" fmla="*/ 0 h 35"/>
                <a:gd name="T6" fmla="*/ 27 w 27"/>
                <a:gd name="T7" fmla="*/ 17 h 35"/>
                <a:gd name="T8" fmla="*/ 14 w 27"/>
                <a:gd name="T9" fmla="*/ 35 h 35"/>
                <a:gd name="T10" fmla="*/ 0 w 27"/>
                <a:gd name="T11" fmla="*/ 18 h 35"/>
                <a:gd name="T12" fmla="*/ 0 w 2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7" h="35">
                  <a:moveTo>
                    <a:pt x="0" y="0"/>
                  </a:moveTo>
                  <a:cubicBezTo>
                    <a:pt x="0" y="0"/>
                    <a:pt x="5" y="7"/>
                    <a:pt x="13" y="7"/>
                  </a:cubicBezTo>
                  <a:cubicBezTo>
                    <a:pt x="24" y="7"/>
                    <a:pt x="27" y="0"/>
                    <a:pt x="27" y="0"/>
                  </a:cubicBezTo>
                  <a:cubicBezTo>
                    <a:pt x="27" y="17"/>
                    <a:pt x="27" y="17"/>
                    <a:pt x="27" y="17"/>
                  </a:cubicBezTo>
                  <a:cubicBezTo>
                    <a:pt x="27" y="17"/>
                    <a:pt x="21" y="35"/>
                    <a:pt x="14" y="35"/>
                  </a:cubicBezTo>
                  <a:cubicBezTo>
                    <a:pt x="8" y="35"/>
                    <a:pt x="0" y="18"/>
                    <a:pt x="0" y="18"/>
                  </a:cubicBezTo>
                  <a:lnTo>
                    <a:pt x="0" y="0"/>
                  </a:lnTo>
                  <a:close/>
                </a:path>
              </a:pathLst>
            </a:custGeom>
            <a:noFill/>
            <a:ln>
              <a:solidFill>
                <a:schemeClr val="bg1"/>
              </a:solidFill>
            </a:ln>
          </p:spPr>
          <p:txBody>
            <a:bodyPr vert="horz" wrap="square" lIns="170688" tIns="85344" rIns="170688" bIns="85344" numCol="1" anchor="t" anchorCtr="0" compatLnSpc="1"/>
            <a:lstStyle/>
            <a:p>
              <a:endParaRPr lang="zh-CN" altLang="en-US" sz="3360">
                <a:solidFill>
                  <a:schemeClr val="bg1"/>
                </a:solidFill>
              </a:endParaRPr>
            </a:p>
          </p:txBody>
        </p:sp>
      </p:grpSp>
      <p:sp>
        <p:nvSpPr>
          <p:cNvPr id="18" name="矩形 17"/>
          <p:cNvSpPr/>
          <p:nvPr/>
        </p:nvSpPr>
        <p:spPr>
          <a:xfrm>
            <a:off x="10360501" y="7515792"/>
            <a:ext cx="9902962" cy="2160591"/>
          </a:xfrm>
          <a:prstGeom prst="rect">
            <a:avLst/>
          </a:prstGeom>
        </p:spPr>
        <p:txBody>
          <a:bodyPr wrap="square">
            <a:spAutoFit/>
          </a:bodyPr>
          <a:lstStyle/>
          <a:p>
            <a:pPr algn="ctr"/>
            <a:r>
              <a:rPr lang="en-US" altLang="zh-CN" sz="2240">
                <a:solidFill>
                  <a:schemeClr val="bg1">
                    <a:lumMod val="85000"/>
                  </a:schemeClr>
                </a:solidFill>
              </a:rPr>
              <a:t>SQLite</a:t>
            </a:r>
            <a:endParaRPr lang="en-US" altLang="zh-CN" sz="2240">
              <a:solidFill>
                <a:schemeClr val="bg1">
                  <a:lumMod val="85000"/>
                </a:schemeClr>
              </a:solidFill>
            </a:endParaRPr>
          </a:p>
          <a:p>
            <a:pPr algn="ctr"/>
            <a:r>
              <a:rPr lang="en-US" altLang="zh-CN" sz="2240">
                <a:solidFill>
                  <a:schemeClr val="bg1">
                    <a:lumMod val="85000"/>
                  </a:schemeClr>
                </a:solidFill>
              </a:rPr>
              <a:t>MySQL</a:t>
            </a:r>
            <a:endParaRPr lang="en-US" altLang="zh-CN" sz="2240">
              <a:solidFill>
                <a:schemeClr val="bg1">
                  <a:lumMod val="85000"/>
                </a:schemeClr>
              </a:solidFill>
            </a:endParaRPr>
          </a:p>
          <a:p>
            <a:pPr algn="ctr"/>
            <a:r>
              <a:rPr lang="en-US" altLang="zh-CN" sz="2240">
                <a:solidFill>
                  <a:schemeClr val="bg1">
                    <a:lumMod val="85000"/>
                  </a:schemeClr>
                </a:solidFill>
              </a:rPr>
              <a:t>Postgres</a:t>
            </a:r>
            <a:endParaRPr lang="en-US" altLang="zh-CN" sz="2240">
              <a:solidFill>
                <a:schemeClr val="bg1">
                  <a:lumMod val="85000"/>
                </a:schemeClr>
              </a:solidFill>
            </a:endParaRPr>
          </a:p>
          <a:p>
            <a:pPr algn="ctr"/>
            <a:r>
              <a:rPr lang="en-US" altLang="zh-CN" sz="2240">
                <a:solidFill>
                  <a:schemeClr val="bg1">
                    <a:lumMod val="85000"/>
                  </a:schemeClr>
                </a:solidFill>
              </a:rPr>
              <a:t>Firebird</a:t>
            </a:r>
            <a:endParaRPr lang="en-US" altLang="zh-CN" sz="2240">
              <a:solidFill>
                <a:schemeClr val="bg1">
                  <a:lumMod val="85000"/>
                </a:schemeClr>
              </a:solidFill>
            </a:endParaRPr>
          </a:p>
          <a:p>
            <a:pPr algn="ctr"/>
            <a:r>
              <a:rPr lang="en-US" altLang="zh-CN" sz="2240">
                <a:solidFill>
                  <a:schemeClr val="bg1">
                    <a:lumMod val="85000"/>
                  </a:schemeClr>
                </a:solidFill>
              </a:rPr>
              <a:t>MS SQL Server</a:t>
            </a:r>
            <a:endParaRPr lang="en-US" altLang="zh-CN" sz="2240">
              <a:solidFill>
                <a:schemeClr val="bg1">
                  <a:lumMod val="85000"/>
                </a:schemeClr>
              </a:solidFill>
            </a:endParaRPr>
          </a:p>
          <a:p>
            <a:pPr algn="ctr"/>
            <a:r>
              <a:rPr lang="en-US" altLang="zh-CN" sz="2240">
                <a:solidFill>
                  <a:schemeClr val="bg1">
                    <a:lumMod val="85000"/>
                  </a:schemeClr>
                </a:solidFill>
              </a:rPr>
              <a:t>Oracle</a:t>
            </a:r>
            <a:endParaRPr lang="zh-CN" altLang="en-US" sz="2240" dirty="0">
              <a:solidFill>
                <a:schemeClr val="bg1">
                  <a:lumMod val="85000"/>
                </a:schemeClr>
              </a:solidFill>
            </a:endParaRPr>
          </a:p>
        </p:txBody>
      </p:sp>
      <p:sp>
        <p:nvSpPr>
          <p:cNvPr id="21" name="矩形 20"/>
          <p:cNvSpPr/>
          <p:nvPr/>
        </p:nvSpPr>
        <p:spPr>
          <a:xfrm>
            <a:off x="4057847" y="7610535"/>
            <a:ext cx="3629203" cy="1815882"/>
          </a:xfrm>
          <a:prstGeom prst="rect">
            <a:avLst/>
          </a:prstGeom>
        </p:spPr>
        <p:txBody>
          <a:bodyPr wrap="square">
            <a:spAutoFit/>
          </a:bodyPr>
          <a:lstStyle/>
          <a:p>
            <a:pPr algn="ctr"/>
            <a:r>
              <a:rPr lang="en-US" altLang="zh-CN" sz="2240">
                <a:solidFill>
                  <a:schemeClr val="bg1">
                    <a:lumMod val="85000"/>
                  </a:schemeClr>
                </a:solidFill>
              </a:rPr>
              <a:t>TurboGears is a great Web site development framework for the Python programming language.</a:t>
            </a:r>
            <a:endParaRPr lang="zh-CN" altLang="en-US" sz="2240" dirty="0">
              <a:solidFill>
                <a:schemeClr val="bg1"/>
              </a:solidFill>
            </a:endParaRPr>
          </a:p>
        </p:txBody>
      </p:sp>
      <p:sp>
        <p:nvSpPr>
          <p:cNvPr id="29" name="TextBox 13"/>
          <p:cNvSpPr txBox="1"/>
          <p:nvPr/>
        </p:nvSpPr>
        <p:spPr>
          <a:xfrm>
            <a:off x="1276752" y="525776"/>
            <a:ext cx="8667795" cy="2004010"/>
          </a:xfrm>
          <a:prstGeom prst="rect">
            <a:avLst/>
          </a:prstGeom>
          <a:noFill/>
        </p:spPr>
        <p:txBody>
          <a:bodyPr wrap="square" rtlCol="0">
            <a:spAutoFit/>
          </a:bodyPr>
          <a:lstStyle/>
          <a:p>
            <a:pPr defTabSz="1765935">
              <a:lnSpc>
                <a:spcPct val="150000"/>
              </a:lnSpc>
            </a:pPr>
            <a:r>
              <a:rPr lang="en-US" sz="4400" b="1">
                <a:solidFill>
                  <a:prstClr val="black">
                    <a:lumMod val="65000"/>
                    <a:lumOff val="35000"/>
                  </a:prstClr>
                </a:solidFill>
                <a:latin typeface="+mj-ea"/>
                <a:ea typeface="+mj-ea"/>
              </a:rPr>
              <a:t>TurboGears framework</a:t>
            </a:r>
            <a:endParaRPr lang="en-US" sz="4400" b="1">
              <a:solidFill>
                <a:prstClr val="black">
                  <a:lumMod val="65000"/>
                  <a:lumOff val="35000"/>
                </a:prstClr>
              </a:solidFill>
              <a:latin typeface="+mj-ea"/>
              <a:ea typeface="+mj-ea"/>
            </a:endParaRPr>
          </a:p>
          <a:p>
            <a:pPr defTabSz="1765935">
              <a:lnSpc>
                <a:spcPct val="150000"/>
              </a:lnSpc>
            </a:pPr>
            <a:endParaRPr lang="en-US" sz="4400" b="1" dirty="0">
              <a:solidFill>
                <a:srgbClr val="00A8A7"/>
              </a:solidFill>
              <a:latin typeface="+mj-ea"/>
              <a:ea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1121">
        <p14:flythrough/>
      </p:transition>
    </mc:Choice>
    <mc:Fallback>
      <p:transition spd="slow" advTm="11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ldLvl="0" animBg="1"/>
      <p:bldP spid="7" grpId="0" animBg="1"/>
      <p:bldP spid="18" grpId="0"/>
      <p:bldP spid="21" grpId="0"/>
    </p:bldLst>
  </p:timing>
</p:sld>
</file>

<file path=ppt/tags/tag1.xml><?xml version="1.0" encoding="utf-8"?>
<p:tagLst xmlns:p="http://schemas.openxmlformats.org/presentationml/2006/main">
  <p:tag name="MH" val="20160403161633"/>
  <p:tag name="MH_LIBRARY" val="CONTENTS"/>
  <p:tag name="MH_TYPE" val="ENTRY"/>
  <p:tag name="ID" val="547141"/>
  <p:tag name="MH_ORDER" val="1"/>
</p:tagLst>
</file>

<file path=ppt/tags/tag10.xml><?xml version="1.0" encoding="utf-8"?>
<p:tagLst xmlns:p="http://schemas.openxmlformats.org/presentationml/2006/main">
  <p:tag name="MH" val="20160403161633"/>
  <p:tag name="MH_LIBRARY" val="CONTENTS"/>
  <p:tag name="MH_TYPE" val="ENTRY"/>
  <p:tag name="ID" val="547141"/>
  <p:tag name="MH_ORDER" val="1"/>
</p:tagLst>
</file>

<file path=ppt/tags/tag11.xml><?xml version="1.0" encoding="utf-8"?>
<p:tagLst xmlns:p="http://schemas.openxmlformats.org/presentationml/2006/main">
  <p:tag name="TIMING" val="|0.3"/>
</p:tagLst>
</file>

<file path=ppt/tags/tag12.xml><?xml version="1.0" encoding="utf-8"?>
<p:tagLst xmlns:p="http://schemas.openxmlformats.org/presentationml/2006/main">
  <p:tag name="TIMING" val="|0.3"/>
</p:tagLst>
</file>

<file path=ppt/tags/tag13.xml><?xml version="1.0" encoding="utf-8"?>
<p:tagLst xmlns:p="http://schemas.openxmlformats.org/presentationml/2006/main">
  <p:tag name="MH" val="20160403161633"/>
  <p:tag name="MH_LIBRARY" val="CONTENTS"/>
  <p:tag name="MH_TYPE" val="ENTRY"/>
  <p:tag name="ID" val="547141"/>
  <p:tag name="MH_ORDER" val="1"/>
</p:tagLst>
</file>

<file path=ppt/tags/tag14.xml><?xml version="1.0" encoding="utf-8"?>
<p:tagLst xmlns:p="http://schemas.openxmlformats.org/presentationml/2006/main">
  <p:tag name="MH" val="20160403161633"/>
  <p:tag name="MH_LIBRARY" val="CONTENTS"/>
  <p:tag name="MH_TYPE" val="ENTRY"/>
  <p:tag name="ID" val="547141"/>
  <p:tag name="MH_ORDER" val="1"/>
</p:tagLst>
</file>

<file path=ppt/tags/tag15.xml><?xml version="1.0" encoding="utf-8"?>
<p:tagLst xmlns:p="http://schemas.openxmlformats.org/presentationml/2006/main">
  <p:tag name="MH" val="20160403161633"/>
  <p:tag name="MH_LIBRARY" val="CONTENTS"/>
  <p:tag name="MH_TYPE" val="ENTRY"/>
  <p:tag name="ID" val="547141"/>
  <p:tag name="MH_ORDER" val="1"/>
</p:tagLst>
</file>

<file path=ppt/tags/tag16.xml><?xml version="1.0" encoding="utf-8"?>
<p:tagLst xmlns:p="http://schemas.openxmlformats.org/presentationml/2006/main">
  <p:tag name="MH" val="20160403161633"/>
  <p:tag name="MH_LIBRARY" val="CONTENTS"/>
  <p:tag name="MH_TYPE" val="ENTRY"/>
  <p:tag name="ID" val="547141"/>
  <p:tag name="MH_ORDER" val="1"/>
</p:tagLst>
</file>

<file path=ppt/tags/tag17.xml><?xml version="1.0" encoding="utf-8"?>
<p:tagLst xmlns:p="http://schemas.openxmlformats.org/presentationml/2006/main">
  <p:tag name="MH" val="20160403161633"/>
  <p:tag name="MH_LIBRARY" val="CONTENTS"/>
  <p:tag name="MH_TYPE" val="ENTRY"/>
  <p:tag name="ID" val="547141"/>
  <p:tag name="MH_ORDER" val="1"/>
</p:tagLst>
</file>

<file path=ppt/tags/tag18.xml><?xml version="1.0" encoding="utf-8"?>
<p:tagLst xmlns:p="http://schemas.openxmlformats.org/presentationml/2006/main">
  <p:tag name="MH" val="20160403161633"/>
  <p:tag name="MH_LIBRARY" val="CONTENTS"/>
  <p:tag name="MH_TYPE" val="ENTRY"/>
  <p:tag name="ID" val="547141"/>
  <p:tag name="MH_ORDER" val="1"/>
</p:tagLst>
</file>

<file path=ppt/tags/tag19.xml><?xml version="1.0" encoding="utf-8"?>
<p:tagLst xmlns:p="http://schemas.openxmlformats.org/presentationml/2006/main">
  <p:tag name="MH" val="20160403161633"/>
  <p:tag name="MH_LIBRARY" val="CONTENTS"/>
  <p:tag name="MH_TYPE" val="ENTRY"/>
  <p:tag name="ID" val="547141"/>
  <p:tag name="MH_ORDER" val="1"/>
</p:tagLst>
</file>

<file path=ppt/tags/tag2.xml><?xml version="1.0" encoding="utf-8"?>
<p:tagLst xmlns:p="http://schemas.openxmlformats.org/presentationml/2006/main">
  <p:tag name="MH" val="20160403161633"/>
  <p:tag name="MH_LIBRARY" val="CONTENTS"/>
  <p:tag name="MH_TYPE" val="ENTRY"/>
  <p:tag name="ID" val="547141"/>
  <p:tag name="MH_ORDER" val="1"/>
</p:tagLst>
</file>

<file path=ppt/tags/tag20.xml><?xml version="1.0" encoding="utf-8"?>
<p:tagLst xmlns:p="http://schemas.openxmlformats.org/presentationml/2006/main">
  <p:tag name="MH" val="20160403161633"/>
  <p:tag name="MH_LIBRARY" val="CONTENTS"/>
  <p:tag name="MH_TYPE" val="ENTRY"/>
  <p:tag name="ID" val="547141"/>
  <p:tag name="MH_ORDER" val="1"/>
</p:tagLst>
</file>

<file path=ppt/tags/tag21.xml><?xml version="1.0" encoding="utf-8"?>
<p:tagLst xmlns:p="http://schemas.openxmlformats.org/presentationml/2006/main">
  <p:tag name="TIMING" val="|0.3|0.3"/>
</p:tagLst>
</file>

<file path=ppt/tags/tag22.xml><?xml version="1.0" encoding="utf-8"?>
<p:tagLst xmlns:p="http://schemas.openxmlformats.org/presentationml/2006/main">
  <p:tag name="MH" val="20160403161633"/>
  <p:tag name="MH_LIBRARY" val="CONTENTS"/>
  <p:tag name="MH_TYPE" val="ENTRY"/>
  <p:tag name="ID" val="547141"/>
  <p:tag name="MH_ORDER" val="1"/>
</p:tagLst>
</file>

<file path=ppt/tags/tag23.xml><?xml version="1.0" encoding="utf-8"?>
<p:tagLst xmlns:p="http://schemas.openxmlformats.org/presentationml/2006/main">
  <p:tag name="MH" val="20160403161633"/>
  <p:tag name="MH_LIBRARY" val="CONTENTS"/>
  <p:tag name="MH_TYPE" val="ENTRY"/>
  <p:tag name="ID" val="547141"/>
  <p:tag name="MH_ORDER" val="1"/>
</p:tagLst>
</file>

<file path=ppt/tags/tag24.xml><?xml version="1.0" encoding="utf-8"?>
<p:tagLst xmlns:p="http://schemas.openxmlformats.org/presentationml/2006/main">
  <p:tag name="MH" val="20160403161633"/>
  <p:tag name="MH_LIBRARY" val="CONTENTS"/>
  <p:tag name="MH_TYPE" val="ENTRY"/>
  <p:tag name="ID" val="547141"/>
  <p:tag name="MH_ORDER" val="1"/>
</p:tagLst>
</file>

<file path=ppt/tags/tag25.xml><?xml version="1.0" encoding="utf-8"?>
<p:tagLst xmlns:p="http://schemas.openxmlformats.org/presentationml/2006/main">
  <p:tag name="MH" val="20160403161633"/>
  <p:tag name="MH_LIBRARY" val="CONTENTS"/>
  <p:tag name="MH_TYPE" val="ENTRY"/>
  <p:tag name="ID" val="547141"/>
  <p:tag name="MH_ORDER" val="1"/>
</p:tagLst>
</file>

<file path=ppt/tags/tag26.xml><?xml version="1.0" encoding="utf-8"?>
<p:tagLst xmlns:p="http://schemas.openxmlformats.org/presentationml/2006/main">
  <p:tag name="TIMING" val="|0.1|0.8|0.3"/>
</p:tagLst>
</file>

<file path=ppt/tags/tag27.xml><?xml version="1.0" encoding="utf-8"?>
<p:tagLst xmlns:p="http://schemas.openxmlformats.org/presentationml/2006/main">
  <p:tag name="MH" val="20160403161633"/>
  <p:tag name="MH_LIBRARY" val="CONTENTS"/>
  <p:tag name="MH_TYPE" val="ENTRY"/>
  <p:tag name="ID" val="547141"/>
  <p:tag name="MH_ORDER" val="1"/>
</p:tagLst>
</file>

<file path=ppt/tags/tag28.xml><?xml version="1.0" encoding="utf-8"?>
<p:tagLst xmlns:p="http://schemas.openxmlformats.org/presentationml/2006/main">
  <p:tag name="MH" val="20160403161633"/>
  <p:tag name="MH_LIBRARY" val="CONTENTS"/>
  <p:tag name="MH_TYPE" val="ENTRY"/>
  <p:tag name="ID" val="547141"/>
  <p:tag name="MH_ORDER" val="1"/>
</p:tagLst>
</file>

<file path=ppt/tags/tag29.xml><?xml version="1.0" encoding="utf-8"?>
<p:tagLst xmlns:p="http://schemas.openxmlformats.org/presentationml/2006/main">
  <p:tag name="MH_CONTENTSID" val="259"/>
  <p:tag name="MH_SECTIONID" val="260,261,262,263,"/>
</p:tagLst>
</file>

<file path=ppt/tags/tag3.xml><?xml version="1.0" encoding="utf-8"?>
<p:tagLst xmlns:p="http://schemas.openxmlformats.org/presentationml/2006/main">
  <p:tag name="MH" val="20160403161633"/>
  <p:tag name="MH_LIBRARY" val="CONTENTS"/>
  <p:tag name="MH_TYPE" val="ENTRY"/>
  <p:tag name="ID" val="547141"/>
  <p:tag name="MH_ORDER" val="1"/>
</p:tagLst>
</file>

<file path=ppt/tags/tag4.xml><?xml version="1.0" encoding="utf-8"?>
<p:tagLst xmlns:p="http://schemas.openxmlformats.org/presentationml/2006/main">
  <p:tag name="MH" val="20160403161633"/>
  <p:tag name="MH_LIBRARY" val="CONTENTS"/>
  <p:tag name="MH_TYPE" val="ENTRY"/>
  <p:tag name="ID" val="547141"/>
  <p:tag name="MH_ORDER" val="1"/>
</p:tagLst>
</file>

<file path=ppt/tags/tag5.xml><?xml version="1.0" encoding="utf-8"?>
<p:tagLst xmlns:p="http://schemas.openxmlformats.org/presentationml/2006/main">
  <p:tag name="MH" val="20160403161633"/>
  <p:tag name="MH_LIBRARY" val="CONTENTS"/>
  <p:tag name="MH_TYPE" val="ENTRY"/>
  <p:tag name="ID" val="547141"/>
  <p:tag name="MH_ORDER" val="1"/>
</p:tagLst>
</file>

<file path=ppt/tags/tag6.xml><?xml version="1.0" encoding="utf-8"?>
<p:tagLst xmlns:p="http://schemas.openxmlformats.org/presentationml/2006/main">
  <p:tag name="MH" val="20160403161633"/>
  <p:tag name="MH_LIBRARY" val="CONTENTS"/>
  <p:tag name="MH_TYPE" val="ENTRY"/>
  <p:tag name="ID" val="547141"/>
  <p:tag name="MH_ORDER" val="1"/>
</p:tagLst>
</file>

<file path=ppt/tags/tag7.xml><?xml version="1.0" encoding="utf-8"?>
<p:tagLst xmlns:p="http://schemas.openxmlformats.org/presentationml/2006/main">
  <p:tag name="MH" val="20160403161633"/>
  <p:tag name="MH_LIBRARY" val="CONTENTS"/>
  <p:tag name="MH_TYPE" val="ENTRY"/>
  <p:tag name="ID" val="547141"/>
  <p:tag name="MH_ORDER" val="1"/>
</p:tagLst>
</file>

<file path=ppt/tags/tag8.xml><?xml version="1.0" encoding="utf-8"?>
<p:tagLst xmlns:p="http://schemas.openxmlformats.org/presentationml/2006/main">
  <p:tag name="TIMING" val="|0.2"/>
</p:tagLst>
</file>

<file path=ppt/tags/tag9.xml><?xml version="1.0" encoding="utf-8"?>
<p:tagLst xmlns:p="http://schemas.openxmlformats.org/presentationml/2006/main">
  <p:tag name="MH" val="20160403161633"/>
  <p:tag name="MH_LIBRARY" val="CONTENTS"/>
  <p:tag name="MH_TYPE" val="ENTRY"/>
  <p:tag name="ID" val="547141"/>
  <p:tag name="MH_ORDER"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F85F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11225</Words>
  <Application>WPS 演示</Application>
  <PresentationFormat>自定义</PresentationFormat>
  <Paragraphs>465</Paragraphs>
  <Slides>25</Slides>
  <Notes>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25</vt:i4>
      </vt:variant>
    </vt:vector>
  </HeadingPairs>
  <TitlesOfParts>
    <vt:vector size="46" baseType="lpstr">
      <vt:lpstr>Arial</vt:lpstr>
      <vt:lpstr>宋体</vt:lpstr>
      <vt:lpstr>Wingdings</vt:lpstr>
      <vt:lpstr>Helvetica</vt:lpstr>
      <vt:lpstr>微软雅黑</vt:lpstr>
      <vt:lpstr>微软雅黑 Light</vt:lpstr>
      <vt:lpstr>Impact</vt:lpstr>
      <vt:lpstr>Calibri</vt:lpstr>
      <vt:lpstr>Gill Sans</vt:lpstr>
      <vt:lpstr>Arial</vt:lpstr>
      <vt:lpstr>Open Sans Light</vt:lpstr>
      <vt:lpstr>Segoe Print</vt:lpstr>
      <vt:lpstr>Abadi</vt:lpstr>
      <vt:lpstr>黑体</vt:lpstr>
      <vt:lpstr>Arial Unicode MS</vt:lpstr>
      <vt:lpstr>等线</vt:lpstr>
      <vt:lpstr>Calibri</vt:lpstr>
      <vt:lpstr>等线</vt:lpstr>
      <vt:lpstr>Times New Roman</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蔡先森</dc:creator>
  <cp:lastModifiedBy>Administrator</cp:lastModifiedBy>
  <cp:revision>112</cp:revision>
  <dcterms:created xsi:type="dcterms:W3CDTF">2016-04-01T16:17:00Z</dcterms:created>
  <dcterms:modified xsi:type="dcterms:W3CDTF">2020-05-22T01:12:41Z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2052-11.1.0.9720</vt:lpwstr>
  </property>
</Properties>
</file>