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583" r:id="rId4"/>
    <p:sldId id="259" r:id="rId5"/>
    <p:sldId id="260" r:id="rId6"/>
    <p:sldId id="261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708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710" r:id="rId23"/>
    <p:sldId id="707" r:id="rId24"/>
    <p:sldId id="302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</p14:sldIdLst>
        </p14:section>
        <p14:section name="Lesson Summary" id="{B444B097-54FE-4BDD-A794-52F89F95C39B}">
          <p14:sldIdLst>
            <p14:sldId id="583"/>
          </p14:sldIdLst>
        </p14:section>
        <p14:section name="Software Configuration Management" id="{0F231E8B-1151-46F1-86DF-C72EFD15DBED}">
          <p14:sldIdLst>
            <p14:sldId id="259"/>
            <p14:sldId id="260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708"/>
          </p14:sldIdLst>
        </p14:section>
        <p14:section name="Git" id="{1990DD22-31CC-47B0-8533-0F418DBAFFCD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GitHub" id="{8DCB0D91-43C6-4108-88E2-62423B2BD6A2}">
          <p14:sldIdLst>
            <p14:sldId id="301"/>
            <p14:sldId id="710"/>
            <p14:sldId id="707"/>
            <p14:sldId id="302"/>
          </p14:sldIdLst>
        </p14:section>
        <p14:section name="Conclusion" id="{93B86954-CFB0-4F95-B5C1-1E5D9EEF5A46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971" autoAdjust="0"/>
  </p:normalViewPr>
  <p:slideViewPr>
    <p:cSldViewPr showGuides="1">
      <p:cViewPr varScale="1">
        <p:scale>
          <a:sx n="79" d="100"/>
          <a:sy n="79" d="100"/>
        </p:scale>
        <p:origin x="1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guldur Tumenbayar [NS]" userId="46bcf4f8-a522-4410-a41e-23deb2bee16e" providerId="ADAL" clId="{4ECA6A6B-2C5D-495C-81D3-4A45FD72A1D0}"/>
    <pc:docChg chg="delSld modSld modSection">
      <pc:chgData name="Tuguldur Tumenbayar [NS]" userId="46bcf4f8-a522-4410-a41e-23deb2bee16e" providerId="ADAL" clId="{4ECA6A6B-2C5D-495C-81D3-4A45FD72A1D0}" dt="2023-03-24T15:24:49.762" v="9" actId="47"/>
      <pc:docMkLst>
        <pc:docMk/>
      </pc:docMkLst>
      <pc:sldChg chg="del mod modShow">
        <pc:chgData name="Tuguldur Tumenbayar [NS]" userId="46bcf4f8-a522-4410-a41e-23deb2bee16e" providerId="ADAL" clId="{4ECA6A6B-2C5D-495C-81D3-4A45FD72A1D0}" dt="2023-03-24T11:20:21.403" v="1" actId="2696"/>
        <pc:sldMkLst>
          <pc:docMk/>
          <pc:sldMk cId="763521146" sldId="258"/>
        </pc:sldMkLst>
      </pc:sldChg>
      <pc:sldChg chg="del">
        <pc:chgData name="Tuguldur Tumenbayar [NS]" userId="46bcf4f8-a522-4410-a41e-23deb2bee16e" providerId="ADAL" clId="{4ECA6A6B-2C5D-495C-81D3-4A45FD72A1D0}" dt="2023-03-24T15:24:39.188" v="5" actId="47"/>
        <pc:sldMkLst>
          <pc:docMk/>
          <pc:sldMk cId="3538928320" sldId="282"/>
        </pc:sldMkLst>
      </pc:sldChg>
      <pc:sldChg chg="del">
        <pc:chgData name="Tuguldur Tumenbayar [NS]" userId="46bcf4f8-a522-4410-a41e-23deb2bee16e" providerId="ADAL" clId="{4ECA6A6B-2C5D-495C-81D3-4A45FD72A1D0}" dt="2023-03-24T15:24:49.762" v="9" actId="47"/>
        <pc:sldMkLst>
          <pc:docMk/>
          <pc:sldMk cId="3506533871" sldId="283"/>
        </pc:sldMkLst>
      </pc:sldChg>
      <pc:sldChg chg="del">
        <pc:chgData name="Tuguldur Tumenbayar [NS]" userId="46bcf4f8-a522-4410-a41e-23deb2bee16e" providerId="ADAL" clId="{4ECA6A6B-2C5D-495C-81D3-4A45FD72A1D0}" dt="2023-03-24T15:24:46.278" v="8" actId="47"/>
        <pc:sldMkLst>
          <pc:docMk/>
          <pc:sldMk cId="144186764" sldId="284"/>
        </pc:sldMkLst>
      </pc:sldChg>
      <pc:sldChg chg="del">
        <pc:chgData name="Tuguldur Tumenbayar [NS]" userId="46bcf4f8-a522-4410-a41e-23deb2bee16e" providerId="ADAL" clId="{4ECA6A6B-2C5D-495C-81D3-4A45FD72A1D0}" dt="2023-03-24T14:37:39.040" v="4" actId="47"/>
        <pc:sldMkLst>
          <pc:docMk/>
          <pc:sldMk cId="2530937113" sldId="300"/>
        </pc:sldMkLst>
      </pc:sldChg>
      <pc:sldChg chg="del">
        <pc:chgData name="Tuguldur Tumenbayar [NS]" userId="46bcf4f8-a522-4410-a41e-23deb2bee16e" providerId="ADAL" clId="{4ECA6A6B-2C5D-495C-81D3-4A45FD72A1D0}" dt="2023-03-24T15:24:43.278" v="7" actId="47"/>
        <pc:sldMkLst>
          <pc:docMk/>
          <pc:sldMk cId="1874608649" sldId="608"/>
        </pc:sldMkLst>
      </pc:sldChg>
      <pc:sldChg chg="del">
        <pc:chgData name="Tuguldur Tumenbayar [NS]" userId="46bcf4f8-a522-4410-a41e-23deb2bee16e" providerId="ADAL" clId="{4ECA6A6B-2C5D-495C-81D3-4A45FD72A1D0}" dt="2023-03-24T15:24:41.261" v="6" actId="47"/>
        <pc:sldMkLst>
          <pc:docMk/>
          <pc:sldMk cId="2490154775" sldId="613"/>
        </pc:sldMkLst>
      </pc:sldChg>
      <pc:sldChg chg="del">
        <pc:chgData name="Tuguldur Tumenbayar [NS]" userId="46bcf4f8-a522-4410-a41e-23deb2bee16e" providerId="ADAL" clId="{4ECA6A6B-2C5D-495C-81D3-4A45FD72A1D0}" dt="2023-03-24T14:37:35.839" v="3" actId="47"/>
        <pc:sldMkLst>
          <pc:docMk/>
          <pc:sldMk cId="1954731699" sldId="709"/>
        </pc:sldMkLst>
      </pc:sldChg>
      <pc:sldChg chg="del">
        <pc:chgData name="Tuguldur Tumenbayar [NS]" userId="46bcf4f8-a522-4410-a41e-23deb2bee16e" providerId="ADAL" clId="{4ECA6A6B-2C5D-495C-81D3-4A45FD72A1D0}" dt="2023-03-24T11:29:22.278" v="2" actId="2696"/>
        <pc:sldMkLst>
          <pc:docMk/>
          <pc:sldMk cId="425834776" sldId="7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illustrate </a:t>
            </a:r>
            <a:r>
              <a:rPr lang="en-US" b="1" dirty="0"/>
              <a:t>how we can use Git and GitHub </a:t>
            </a:r>
            <a:r>
              <a:rPr lang="en-US" dirty="0"/>
              <a:t>through a few </a:t>
            </a:r>
            <a:r>
              <a:rPr lang="en-US" b="1" dirty="0"/>
              <a:t>examples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clone</a:t>
            </a:r>
            <a:r>
              <a:rPr lang="en-US" dirty="0"/>
              <a:t> a GitHub repository, </a:t>
            </a:r>
            <a:r>
              <a:rPr lang="en-US" b="1" dirty="0"/>
              <a:t>edit</a:t>
            </a:r>
            <a:r>
              <a:rPr lang="en-US" dirty="0"/>
              <a:t> a local file, </a:t>
            </a:r>
            <a:r>
              <a:rPr lang="en-US" b="1" dirty="0"/>
              <a:t>commit</a:t>
            </a:r>
            <a:r>
              <a:rPr lang="en-US" dirty="0"/>
              <a:t> the local changes and </a:t>
            </a:r>
            <a:r>
              <a:rPr lang="en-US" b="1" dirty="0"/>
              <a:t>push</a:t>
            </a:r>
            <a:r>
              <a:rPr lang="en-US" dirty="0"/>
              <a:t> them to GitHub.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work with this </a:t>
            </a:r>
            <a:r>
              <a:rPr lang="en-US" b="1" dirty="0"/>
              <a:t>sample Git repository</a:t>
            </a:r>
            <a:r>
              <a:rPr lang="bg-BG" dirty="0"/>
              <a:t>: </a:t>
            </a:r>
            <a:r>
              <a:rPr lang="en-US" sz="1200" noProof="1">
                <a:hlinkClick r:id="rId3"/>
              </a:rPr>
              <a:t>https://github.com/SoftUni/playground</a:t>
            </a:r>
            <a:endParaRPr lang="en-US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noProof="1"/>
              <a:t>First, let's </a:t>
            </a:r>
            <a:r>
              <a:rPr lang="en-US" sz="1200" b="1" noProof="1"/>
              <a:t>look at it</a:t>
            </a:r>
            <a:r>
              <a:rPr lang="en-US" sz="1200" noProof="1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noProof="1"/>
              <a:t>It holds several files: code + documentation.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As a concept, </a:t>
            </a:r>
            <a:r>
              <a:rPr lang="en-US" b="1" dirty="0"/>
              <a:t>source control repositories </a:t>
            </a:r>
            <a:r>
              <a:rPr lang="en-US" dirty="0"/>
              <a:t>hold the source code and other assets of a software project.</a:t>
            </a:r>
            <a:endParaRPr lang="bg-BG" sz="1200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</a:t>
            </a:r>
            <a:r>
              <a:rPr lang="en-US" b="1" dirty="0"/>
              <a:t>clone the sample repository</a:t>
            </a:r>
            <a:r>
              <a:rPr lang="en-US" b="0" dirty="0"/>
              <a:t> to a local directory, using the "</a:t>
            </a:r>
            <a:r>
              <a:rPr lang="en-US" b="1" dirty="0"/>
              <a:t>git clone</a:t>
            </a:r>
            <a:r>
              <a:rPr lang="en-US" b="0" dirty="0"/>
              <a:t>" command.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must have pre-installed the </a:t>
            </a:r>
            <a:r>
              <a:rPr lang="en-US" b="1" dirty="0"/>
              <a:t>"Git" client software </a:t>
            </a:r>
            <a:r>
              <a:rPr lang="en-US" b="0" dirty="0"/>
              <a:t>on the local machine.</a:t>
            </a:r>
            <a:endParaRPr lang="bg-BG" b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We start the </a:t>
            </a:r>
            <a:r>
              <a:rPr lang="en-US" b="1" dirty="0"/>
              <a:t>system console </a:t>
            </a:r>
            <a:r>
              <a:rPr lang="en-US" b="0" dirty="0"/>
              <a:t>(which is also called "</a:t>
            </a:r>
            <a:r>
              <a:rPr lang="en-US" b="1" dirty="0"/>
              <a:t>terminal window</a:t>
            </a:r>
            <a:r>
              <a:rPr lang="en-US" b="0" dirty="0"/>
              <a:t>" or "</a:t>
            </a:r>
            <a:r>
              <a:rPr lang="en-US" b="1" dirty="0"/>
              <a:t>command prompt</a:t>
            </a:r>
            <a:r>
              <a:rPr lang="en-US" b="0" dirty="0"/>
              <a:t>").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Then we type the following command at the command line: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clone https://github.com/SoftUni/playground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1"/>
              <a:t>This will </a:t>
            </a:r>
            <a:r>
              <a:rPr lang="en-US" b="0" dirty="0"/>
              <a:t>create </a:t>
            </a:r>
            <a:r>
              <a:rPr lang="en-US" dirty="0"/>
              <a:t>a </a:t>
            </a:r>
            <a:r>
              <a:rPr lang="en-US" b="1" dirty="0"/>
              <a:t>local copy of the specified repository</a:t>
            </a:r>
            <a:r>
              <a:rPr lang="en-US" dirty="0"/>
              <a:t> in the "playground" subdirectory in the current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modify </a:t>
            </a:r>
            <a:r>
              <a:rPr lang="bg-BG" b="1" dirty="0"/>
              <a:t>а</a:t>
            </a:r>
            <a:r>
              <a:rPr lang="en-US" b="1" dirty="0"/>
              <a:t> local file</a:t>
            </a:r>
            <a:r>
              <a:rPr lang="en-US" dirty="0"/>
              <a:t>, for example the file "</a:t>
            </a:r>
            <a:r>
              <a:rPr lang="en-US" b="1" dirty="0"/>
              <a:t>README.md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use a text editor of choice, such as "</a:t>
            </a:r>
            <a:r>
              <a:rPr lang="en-US" b="1" dirty="0"/>
              <a:t>Notepad</a:t>
            </a:r>
            <a:r>
              <a:rPr lang="en-US" dirty="0"/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open the file with Notepad by the following command: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notepad README.md</a:t>
            </a:r>
            <a:endParaRPr lang="en-US" sz="1200" b="0" noProof="1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</a:t>
            </a:r>
            <a:r>
              <a:rPr lang="en-US" sz="1200" b="1" noProof="1"/>
              <a:t>add a new line </a:t>
            </a:r>
            <a:r>
              <a:rPr lang="en-US" sz="1200" b="0" noProof="1"/>
              <a:t>in the file and </a:t>
            </a:r>
            <a:r>
              <a:rPr lang="en-US" sz="1200" b="1" noProof="1"/>
              <a:t>save it</a:t>
            </a:r>
            <a:r>
              <a:rPr lang="en-US" sz="1200" b="0" noProof="1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</a:t>
            </a:r>
            <a:r>
              <a:rPr lang="en-US" sz="1200" b="1" noProof="1"/>
              <a:t>modified file </a:t>
            </a:r>
            <a:r>
              <a:rPr lang="en-US" sz="1200" b="0" noProof="1"/>
              <a:t>on the local disk.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want to </a:t>
            </a:r>
            <a:r>
              <a:rPr lang="en-US" sz="1200" b="1" noProof="1"/>
              <a:t>commit the pending changes</a:t>
            </a:r>
            <a:r>
              <a:rPr lang="en-US" sz="1200" b="0" noProof="1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so that they enter the local repository and are tracked in the version control system.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run the following command at the console: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add . &amp; git commit -m "Added something"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</a:t>
            </a:r>
            <a:r>
              <a:rPr lang="en-US" sz="1200" b="1" noProof="1"/>
              <a:t>adds </a:t>
            </a:r>
            <a:r>
              <a:rPr lang="en-US" sz="1200" b="0" noProof="1"/>
              <a:t>any new files to the repository and </a:t>
            </a:r>
            <a:r>
              <a:rPr lang="en-US" sz="1200" b="1" noProof="1"/>
              <a:t>commits </a:t>
            </a:r>
            <a:r>
              <a:rPr lang="en-US" sz="1200" b="0" noProof="1"/>
              <a:t>all pending changes.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When we commit the changes, we need to </a:t>
            </a:r>
            <a:r>
              <a:rPr lang="en-US" sz="1200" b="1" noProof="1"/>
              <a:t>leave a message </a:t>
            </a:r>
            <a:r>
              <a:rPr lang="en-US" sz="1200" b="0" noProof="1"/>
              <a:t>(an explanation of the changes we make).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have a local repository, which </a:t>
            </a:r>
            <a:r>
              <a:rPr lang="en-US" sz="1200" b="1" noProof="1"/>
              <a:t>holds changes</a:t>
            </a:r>
            <a:r>
              <a:rPr lang="en-US" sz="1200" b="0" noProof="1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change files and commit our work many times.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These changes are </a:t>
            </a:r>
            <a:r>
              <a:rPr lang="en-US" sz="1200" b="1" noProof="1"/>
              <a:t>still not sent to GitHub</a:t>
            </a:r>
            <a:r>
              <a:rPr lang="en-US" sz="1200" b="0" noProof="1"/>
              <a:t>.</a:t>
            </a:r>
            <a:endParaRPr lang="bg-BG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noProof="1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To </a:t>
            </a:r>
            <a:r>
              <a:rPr lang="en-US" sz="1200" b="1" noProof="1"/>
              <a:t>send the local commits </a:t>
            </a:r>
            <a:r>
              <a:rPr lang="en-US" sz="1200" b="0" noProof="1"/>
              <a:t>to the remote repository at GitGub, we can execute the following command: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noProof="1"/>
              <a:t>git push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command needs the current Git user to have </a:t>
            </a:r>
            <a:r>
              <a:rPr lang="en-US" sz="1200" b="1" noProof="1"/>
              <a:t>permissions to write </a:t>
            </a:r>
            <a:r>
              <a:rPr lang="en-US" sz="1200" b="0" noProof="1"/>
              <a:t>in the remote repository.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It may </a:t>
            </a:r>
            <a:r>
              <a:rPr lang="en-US" sz="1200" b="1" noProof="1"/>
              <a:t>ask for username and password </a:t>
            </a:r>
            <a:r>
              <a:rPr lang="en-US" sz="1200" b="0" noProof="1"/>
              <a:t>or other method of authentication.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Now we can </a:t>
            </a:r>
            <a:r>
              <a:rPr lang="en-US" sz="1200" b="1" noProof="1"/>
              <a:t>open the repository from the GitHub web site </a:t>
            </a:r>
            <a:r>
              <a:rPr lang="en-US" sz="1200" b="0" noProof="1"/>
              <a:t>and see the changes: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see the content of the changed files.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We can also </a:t>
            </a:r>
            <a:r>
              <a:rPr lang="en-US" sz="1200" b="1" noProof="1"/>
              <a:t>review the commits </a:t>
            </a:r>
            <a:r>
              <a:rPr lang="en-US" sz="1200" b="0" noProof="1"/>
              <a:t>(the change log) and what was changed in each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noProof="1"/>
              <a:t>Please </a:t>
            </a:r>
            <a:r>
              <a:rPr lang="en-US" sz="1200" b="1" noProof="1"/>
              <a:t>focus on the concepts</a:t>
            </a:r>
            <a:r>
              <a:rPr lang="en-US" sz="1200" b="0" noProof="1"/>
              <a:t>, rather than on the commands and their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The </a:t>
            </a:r>
            <a:r>
              <a:rPr lang="en-US" sz="1200" b="1" noProof="1"/>
              <a:t>concepts </a:t>
            </a:r>
            <a:r>
              <a:rPr lang="en-US" sz="1200" b="0" noProof="1"/>
              <a:t>here are that source control systems keep the source code in a remote </a:t>
            </a:r>
            <a:r>
              <a:rPr lang="en-US" sz="1200" b="1" noProof="1"/>
              <a:t>repositories</a:t>
            </a:r>
            <a:r>
              <a:rPr lang="en-US" sz="1200" b="0" noProof="1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and we can </a:t>
            </a:r>
            <a:r>
              <a:rPr lang="en-US" sz="1200" b="1" noProof="1"/>
              <a:t>clone</a:t>
            </a:r>
            <a:r>
              <a:rPr lang="en-US" sz="1200" b="0" noProof="1"/>
              <a:t> these repositories, </a:t>
            </a:r>
            <a:r>
              <a:rPr lang="en-US" sz="1200" b="1" noProof="1"/>
              <a:t>edit</a:t>
            </a:r>
            <a:r>
              <a:rPr lang="en-US" sz="1200" b="0" noProof="1"/>
              <a:t> files, </a:t>
            </a:r>
            <a:r>
              <a:rPr lang="en-US" sz="1200" b="1" noProof="1"/>
              <a:t>commit</a:t>
            </a:r>
            <a:r>
              <a:rPr lang="en-US" sz="1200" b="0" noProof="1"/>
              <a:t> the changes and </a:t>
            </a:r>
            <a:r>
              <a:rPr lang="en-US" sz="1200" b="1" noProof="1"/>
              <a:t>push</a:t>
            </a:r>
            <a:r>
              <a:rPr lang="en-US" sz="1200" b="0" noProof="1"/>
              <a:t> the commits to the origin repository.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noProof="1"/>
              <a:t>This workflow allows </a:t>
            </a:r>
            <a:r>
              <a:rPr lang="en-US" sz="1200" b="1" noProof="1"/>
              <a:t>different team members to work together </a:t>
            </a:r>
            <a:r>
              <a:rPr lang="en-US" sz="1200" b="0" noProof="1"/>
              <a:t>on a shared source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0C845B-2BF4-4190-8F80-D3822C651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3715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Source control systems </a:t>
            </a:r>
            <a:r>
              <a:rPr lang="en-US" b="0" dirty="0"/>
              <a:t>are critical for the software development process and </a:t>
            </a:r>
            <a:r>
              <a:rPr lang="en-US" b="1" dirty="0"/>
              <a:t>coding in a team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Virtually </a:t>
            </a:r>
            <a:r>
              <a:rPr lang="en-US" b="1" dirty="0"/>
              <a:t>all major companies </a:t>
            </a:r>
            <a:r>
              <a:rPr lang="en-US" b="0" dirty="0"/>
              <a:t>and software development teams </a:t>
            </a:r>
            <a:r>
              <a:rPr lang="en-US" b="1" dirty="0"/>
              <a:t>use source control systems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are </a:t>
            </a:r>
            <a:r>
              <a:rPr lang="en-US" b="1" dirty="0"/>
              <a:t>no exceptions</a:t>
            </a:r>
            <a:r>
              <a:rPr lang="en-US" b="0" dirty="0"/>
              <a:t>: if you are a developer, you should know how to work with source control systems like </a:t>
            </a:r>
            <a:r>
              <a:rPr lang="en-US" b="1" dirty="0"/>
              <a:t>Git</a:t>
            </a:r>
            <a:r>
              <a:rPr lang="en-US" b="0" dirty="0"/>
              <a:t> and </a:t>
            </a:r>
            <a:r>
              <a:rPr lang="en-US" b="1" dirty="0"/>
              <a:t>SVN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"</a:t>
            </a:r>
            <a:r>
              <a:rPr lang="en-US" b="1" dirty="0"/>
              <a:t>Source control</a:t>
            </a:r>
            <a:r>
              <a:rPr lang="en-US" b="0" dirty="0"/>
              <a:t>" or "</a:t>
            </a:r>
            <a:r>
              <a:rPr lang="en-US" b="1" dirty="0"/>
              <a:t>version control</a:t>
            </a:r>
            <a:r>
              <a:rPr lang="en-US" b="0" dirty="0"/>
              <a:t>" is a concept</a:t>
            </a:r>
            <a:r>
              <a:rPr lang="bg-BG" b="0" dirty="0"/>
              <a:t> </a:t>
            </a:r>
            <a:r>
              <a:rPr lang="en-US" b="0" dirty="0"/>
              <a:t>in software engineering, used every day by </a:t>
            </a:r>
            <a:r>
              <a:rPr lang="en-US" b="1" dirty="0"/>
              <a:t>millions of developers</a:t>
            </a:r>
            <a:r>
              <a:rPr lang="en-US" b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r>
              <a:rPr lang="en-US" b="1" dirty="0"/>
              <a:t>Source control systems </a:t>
            </a:r>
            <a:r>
              <a:rPr lang="en-US" dirty="0"/>
              <a:t>keep the source code and other project assets in a shared </a:t>
            </a:r>
            <a:r>
              <a:rPr lang="en-US" b="1" dirty="0"/>
              <a:t>repository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available through the Internet or in a local environment.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 of the code,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the local changes, </a:t>
            </a:r>
            <a:r>
              <a:rPr lang="en-US" b="1" dirty="0"/>
              <a:t>merge </a:t>
            </a:r>
            <a:r>
              <a:rPr lang="en-US" b="0" dirty="0"/>
              <a:t>the </a:t>
            </a:r>
            <a:r>
              <a:rPr lang="en-US" dirty="0"/>
              <a:t>conflicting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collaborate </a:t>
            </a:r>
            <a:r>
              <a:rPr lang="en-US" dirty="0"/>
              <a:t>with the other developers.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They can also view the </a:t>
            </a:r>
            <a:r>
              <a:rPr lang="en-US" b="1" dirty="0"/>
              <a:t>change logs </a:t>
            </a:r>
            <a:r>
              <a:rPr lang="en-US" dirty="0"/>
              <a:t>(the project history),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different </a:t>
            </a:r>
            <a:r>
              <a:rPr lang="en-US" b="1" dirty="0"/>
              <a:t>versions</a:t>
            </a:r>
            <a:r>
              <a:rPr lang="en-US" dirty="0"/>
              <a:t> of the same file and </a:t>
            </a:r>
            <a:r>
              <a:rPr lang="en-US" b="1" dirty="0"/>
              <a:t>restore previous versions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branch</a:t>
            </a:r>
            <a:r>
              <a:rPr lang="en-US" dirty="0"/>
              <a:t> the code into separate line of development and many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Git </a:t>
            </a:r>
            <a:r>
              <a:rPr lang="en-US" dirty="0"/>
              <a:t>is the most popular source control system in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distributed source control system</a:t>
            </a:r>
            <a:r>
              <a:rPr lang="en-US" dirty="0"/>
              <a:t>, a very powerful tool for version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team collaboration at the source code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Git </a:t>
            </a:r>
            <a:r>
              <a:rPr lang="en-US" dirty="0"/>
              <a:t>is the system behind </a:t>
            </a:r>
            <a:r>
              <a:rPr lang="en-US" b="1" dirty="0"/>
              <a:t>GitHub</a:t>
            </a:r>
            <a:r>
              <a:rPr lang="en-US" dirty="0"/>
              <a:t>, the largest software project hosting portal in the world.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popular version control systems are: </a:t>
            </a:r>
            <a:r>
              <a:rPr lang="en-US" b="1" dirty="0"/>
              <a:t>SVN</a:t>
            </a:r>
            <a:r>
              <a:rPr lang="en-US" dirty="0"/>
              <a:t>, </a:t>
            </a:r>
            <a:r>
              <a:rPr lang="en-US" b="1" dirty="0"/>
              <a:t>TFS</a:t>
            </a:r>
            <a:r>
              <a:rPr lang="en-US" dirty="0"/>
              <a:t> and </a:t>
            </a:r>
            <a:r>
              <a:rPr lang="en-US" b="1" dirty="0"/>
              <a:t>Perforce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the #1 site for </a:t>
            </a:r>
            <a:r>
              <a:rPr lang="en-US" b="1" dirty="0"/>
              <a:t>Git project hosting </a:t>
            </a:r>
            <a:r>
              <a:rPr lang="en-US" dirty="0"/>
              <a:t>and </a:t>
            </a:r>
            <a:r>
              <a:rPr lang="en-US" b="1" dirty="0"/>
              <a:t>developer collaboration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hosts almost all </a:t>
            </a:r>
            <a:r>
              <a:rPr lang="en-US" b="1" dirty="0"/>
              <a:t>major open-source projects </a:t>
            </a:r>
            <a:r>
              <a:rPr lang="en-US" dirty="0"/>
              <a:t>from the software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GitHub provides </a:t>
            </a:r>
            <a:r>
              <a:rPr lang="en-US" b="1" dirty="0"/>
              <a:t>Git hosting </a:t>
            </a:r>
            <a:r>
              <a:rPr lang="en-US" dirty="0"/>
              <a:t>+ </a:t>
            </a:r>
            <a:r>
              <a:rPr lang="en-US" b="1" dirty="0"/>
              <a:t>issue tracker </a:t>
            </a:r>
            <a:r>
              <a:rPr lang="en-US" dirty="0"/>
              <a:t>+ </a:t>
            </a:r>
            <a:r>
              <a:rPr lang="en-US" b="1" dirty="0"/>
              <a:t>project tracker </a:t>
            </a:r>
            <a:r>
              <a:rPr lang="en-US" dirty="0"/>
              <a:t>+ </a:t>
            </a:r>
            <a:r>
              <a:rPr lang="en-US" b="1" dirty="0"/>
              <a:t>build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+ many other tools for developers and team collaboration.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Millions of developers </a:t>
            </a:r>
            <a:r>
              <a:rPr lang="en-US" dirty="0"/>
              <a:t>use GitHub every day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sync and </a:t>
            </a:r>
            <a:r>
              <a:rPr lang="en-US" b="1" dirty="0"/>
              <a:t>commit source code</a:t>
            </a:r>
            <a:r>
              <a:rPr lang="en-US" dirty="0"/>
              <a:t> and documentation,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track, review and </a:t>
            </a:r>
            <a:r>
              <a:rPr lang="en-US" b="1" dirty="0"/>
              <a:t>control changes</a:t>
            </a:r>
            <a:r>
              <a:rPr lang="en-US" dirty="0"/>
              <a:t> in the code,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branch </a:t>
            </a:r>
            <a:r>
              <a:rPr lang="en-US" dirty="0"/>
              <a:t>and </a:t>
            </a:r>
            <a:r>
              <a:rPr lang="en-US" b="1" dirty="0"/>
              <a:t>merge </a:t>
            </a:r>
            <a:r>
              <a:rPr lang="en-US" dirty="0"/>
              <a:t>code,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manage, discuss and </a:t>
            </a:r>
            <a:r>
              <a:rPr lang="en-US" b="1" dirty="0"/>
              <a:t>track issues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manage project plans, </a:t>
            </a:r>
            <a:r>
              <a:rPr lang="en-US" b="1" dirty="0"/>
              <a:t>tasks </a:t>
            </a:r>
            <a:r>
              <a:rPr lang="en-US" dirty="0"/>
              <a:t>and schedule,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build</a:t>
            </a:r>
            <a:r>
              <a:rPr lang="en-US" dirty="0"/>
              <a:t>, test and deploy projects.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 today should be familiar with Git and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SoftUni </a:t>
            </a:r>
            <a:r>
              <a:rPr lang="en-US" dirty="0"/>
              <a:t>we teach the concepts of </a:t>
            </a:r>
            <a:r>
              <a:rPr lang="en-US" b="1" dirty="0"/>
              <a:t>source control systems</a:t>
            </a:r>
            <a:r>
              <a:rPr lang="en-US" dirty="0"/>
              <a:t>, and how to use </a:t>
            </a:r>
            <a:r>
              <a:rPr lang="en-US" b="1" dirty="0"/>
              <a:t>Git</a:t>
            </a:r>
            <a:r>
              <a:rPr lang="en-US" dirty="0"/>
              <a:t> and </a:t>
            </a:r>
            <a:r>
              <a:rPr lang="en-US" b="1" dirty="0"/>
              <a:t>GitHub</a:t>
            </a:r>
            <a:r>
              <a:rPr lang="en-US" dirty="0"/>
              <a:t>, early in our end-to-end educational program for software developers, to enable students to create a </a:t>
            </a:r>
            <a:r>
              <a:rPr lang="en-US" b="1" dirty="0"/>
              <a:t>portfolio of practical projects</a:t>
            </a:r>
            <a:r>
              <a:rPr lang="en-US" dirty="0"/>
              <a:t>, which helps them to start their first developer job.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Global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https://softuni.org</a:t>
            </a:r>
            <a:r>
              <a:rPr lang="en-US" sz="1600" u="none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u="none" baseline="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2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0075" y="4239000"/>
            <a:ext cx="1636981" cy="221392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softuni.or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desktop.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Uni/playgroun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56346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76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93" y="3289867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7372"/>
            <a:ext cx="2079866" cy="2079866"/>
          </a:xfrm>
          <a:prstGeom prst="rect">
            <a:avLst/>
          </a:prstGeom>
        </p:spPr>
      </p:pic>
      <p:pic>
        <p:nvPicPr>
          <p:cNvPr id="13" name="Picture 6" descr="http://gregrickaby.com/wp-content/uploads/2012/03/github-logo.png">
            <a:extLst>
              <a:ext uri="{FF2B5EF4-FFF2-40B4-BE49-F238E27FC236}">
                <a16:creationId xmlns:a16="http://schemas.microsoft.com/office/drawing/2014/main" id="{97B5C3D3-F152-436C-85DF-4055DA34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990170"/>
            <a:ext cx="3112505" cy="123426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449000"/>
            <a:ext cx="5272655" cy="27308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</a:t>
            </a:r>
            <a:r>
              <a:rPr lang="en-US" b="1" dirty="0"/>
              <a:t>take</a:t>
            </a:r>
            <a:r>
              <a:rPr lang="en-US" dirty="0"/>
              <a:t> and </a:t>
            </a:r>
            <a:r>
              <a:rPr lang="en-US" b="1" dirty="0"/>
              <a:t>merge</a:t>
            </a:r>
            <a:r>
              <a:rPr lang="en-US" dirty="0"/>
              <a:t> the changes from the Remote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</a:t>
            </a:r>
            <a:r>
              <a:rPr lang="en-US" b="1" dirty="0"/>
              <a:t>send</a:t>
            </a:r>
            <a:r>
              <a:rPr lang="en-US" dirty="0"/>
              <a:t>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1899000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122669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07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4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D3029-0C3C-4292-88FA-57854EDB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Requests: The Code Review 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C969096-ECC7-400C-8EC4-732E3D62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614" y="1629469"/>
            <a:ext cx="9082251" cy="4741570"/>
          </a:xfrm>
          <a:prstGeom prst="roundRect">
            <a:avLst>
              <a:gd name="adj" fmla="val 1096"/>
            </a:avLst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40C49B-C18A-40FC-BF45-961930BA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3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18C1F2-EE6B-473F-B8CA-102A7353EE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World's #1 Source Control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68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164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</a:t>
            </a:r>
            <a:r>
              <a:rPr lang="en-US" sz="3600" dirty="0"/>
              <a:t> == distributed </a:t>
            </a:r>
            <a:r>
              <a:rPr lang="en-US" sz="36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sz="3400" dirty="0"/>
              <a:t>The most popular in the world</a:t>
            </a:r>
          </a:p>
          <a:p>
            <a:pPr lvl="1"/>
            <a:r>
              <a:rPr lang="en-US" sz="3400" dirty="0"/>
              <a:t>Free, open-source software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Works with </a:t>
            </a: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remote </a:t>
            </a:r>
            <a:r>
              <a:rPr lang="en-US" sz="3600" dirty="0"/>
              <a:t>repositories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Git bash </a:t>
            </a:r>
            <a:r>
              <a:rPr lang="en-US" sz="3600" dirty="0"/>
              <a:t>– command line interface for Git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Runs on Linux, macOS and Windows (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600" dirty="0"/>
              <a:t>)</a:t>
            </a:r>
          </a:p>
          <a:p>
            <a:pPr lvl="1"/>
            <a:r>
              <a:rPr lang="en-US" sz="3400" dirty="0">
                <a:hlinkClick r:id="rId2"/>
              </a:rPr>
              <a:t>https://git-scm.com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07D66-CC84-41AD-9FD6-CEEF9E994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2" y="1899399"/>
            <a:ext cx="2673753" cy="11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Git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git, Git Bash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3"/>
              </a:rPr>
              <a:t>https://tortoisegit.org/download</a:t>
            </a:r>
            <a:endParaRPr lang="en-US" sz="3200" b="1" dirty="0">
              <a:solidFill>
                <a:srgbClr val="F2A40D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GitHub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  <a:hlinkClick r:id="rId4"/>
              </a:rPr>
              <a:t>https://desktop.github.com </a:t>
            </a:r>
            <a:endParaRPr lang="bg-BG" sz="3200" b="1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348718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345366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00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Windows: Git for Windows (msysGit)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</a:t>
            </a:r>
            <a:br>
              <a:rPr lang="bg-BG" sz="3000" noProof="1">
                <a:cs typeface="Consolas" pitchFamily="49" charset="0"/>
              </a:rPr>
            </a:br>
            <a:r>
              <a:rPr lang="en-US" sz="3000" noProof="1">
                <a:cs typeface="Consolas" pitchFamily="49" charset="0"/>
              </a:rPr>
              <a:t>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769000"/>
            <a:ext cx="5400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348" y="3474000"/>
            <a:ext cx="3871431" cy="28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01000" y="1179000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1401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66285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5966235"/>
            <a:ext cx="106199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3232569"/>
            <a:ext cx="10619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877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907902" cy="5207396"/>
          </a:xfrm>
        </p:spPr>
        <p:txBody>
          <a:bodyPr>
            <a:normAutofit/>
          </a:bodyPr>
          <a:lstStyle/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Software Configuration Management and </a:t>
            </a:r>
            <a:r>
              <a:rPr lang="en-US" b="1" dirty="0"/>
              <a:t>Source Control Systems</a:t>
            </a:r>
            <a:endParaRPr lang="en-US" dirty="0"/>
          </a:p>
          <a:p>
            <a:pPr marL="720725" lvl="1" indent="-457200">
              <a:lnSpc>
                <a:spcPts val="4000"/>
              </a:lnSpc>
            </a:pPr>
            <a:r>
              <a:rPr lang="en-US" dirty="0"/>
              <a:t>Vocabulary: </a:t>
            </a:r>
            <a:r>
              <a:rPr lang="en-US" b="1" dirty="0"/>
              <a:t>Clone</a:t>
            </a:r>
            <a:r>
              <a:rPr lang="en-US" dirty="0"/>
              <a:t> a Repo, </a:t>
            </a:r>
            <a:r>
              <a:rPr lang="en-US" b="1" dirty="0"/>
              <a:t>Commit</a:t>
            </a:r>
            <a:r>
              <a:rPr lang="en-US" dirty="0"/>
              <a:t> a Changeset, </a:t>
            </a:r>
            <a:r>
              <a:rPr lang="en-US" b="1" dirty="0"/>
              <a:t>Push</a:t>
            </a:r>
            <a:r>
              <a:rPr lang="en-US" dirty="0"/>
              <a:t> the Changes, </a:t>
            </a:r>
            <a:r>
              <a:rPr lang="en-US" b="1" dirty="0"/>
              <a:t>Pull</a:t>
            </a:r>
            <a:r>
              <a:rPr lang="en-US" dirty="0"/>
              <a:t> Changes, </a:t>
            </a:r>
            <a:r>
              <a:rPr lang="en-US" b="1" dirty="0"/>
              <a:t>Merge </a:t>
            </a:r>
            <a:r>
              <a:rPr lang="en-US" dirty="0"/>
              <a:t>Changes</a:t>
            </a:r>
            <a:endParaRPr lang="bg-BG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</a:t>
            </a:r>
          </a:p>
          <a:p>
            <a:pPr marL="742950" lvl="1" indent="-479425">
              <a:lnSpc>
                <a:spcPts val="4000"/>
              </a:lnSpc>
            </a:pPr>
            <a:r>
              <a:rPr lang="en-US" dirty="0"/>
              <a:t>Working with git, Git Bash, and </a:t>
            </a:r>
            <a:r>
              <a:rPr lang="en-US" dirty="0" err="1"/>
              <a:t>TortoiseGit</a:t>
            </a:r>
            <a:endParaRPr lang="en-US" dirty="0"/>
          </a:p>
          <a:p>
            <a:pPr marL="630238" indent="-630238">
              <a:lnSpc>
                <a:spcPts val="4000"/>
              </a:lnSpc>
              <a:spcBef>
                <a:spcPts val="1200"/>
              </a:spcBef>
            </a:pPr>
            <a:r>
              <a:rPr lang="en-US" dirty="0"/>
              <a:t>Introduction to </a:t>
            </a:r>
            <a:r>
              <a:rPr lang="en-US" b="1" dirty="0"/>
              <a:t>GitHub</a:t>
            </a:r>
          </a:p>
          <a:p>
            <a:pPr marL="720725" lvl="1" indent="-431800">
              <a:lnSpc>
                <a:spcPts val="4000"/>
              </a:lnSpc>
            </a:pPr>
            <a:r>
              <a:rPr lang="en-US" dirty="0"/>
              <a:t>Create a Repo, Clone, Commit, Push, Conflicts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3FF27-5018-40E1-AEBC-D79EDFD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68" y="1482439"/>
            <a:ext cx="1394510" cy="1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Git Commands </a:t>
            </a:r>
            <a:r>
              <a:rPr lang="en-US" dirty="0"/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88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4560106"/>
            <a:ext cx="10621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5869154"/>
            <a:ext cx="106199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58" y="3222008"/>
            <a:ext cx="106216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71" y="1874517"/>
            <a:ext cx="106216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4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</a:t>
            </a:r>
            <a:r>
              <a:rPr lang="en-US" b="1" dirty="0"/>
              <a:t>source code </a:t>
            </a: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Issue tracker </a:t>
            </a:r>
            <a:r>
              <a:rPr lang="en-US" dirty="0"/>
              <a:t>(bug tracker)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Project board </a:t>
            </a:r>
            <a:r>
              <a:rPr lang="en-US" dirty="0"/>
              <a:t>(Kanban style)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Wiki</a:t>
            </a:r>
            <a:r>
              <a:rPr lang="en-US" dirty="0"/>
              <a:t>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51CA-013B-4B62-987F-ADADC8D4954A}"/>
              </a:ext>
            </a:extLst>
          </p:cNvPr>
          <p:cNvSpPr txBox="1"/>
          <p:nvPr/>
        </p:nvSpPr>
        <p:spPr>
          <a:xfrm>
            <a:off x="7728000" y="3578520"/>
            <a:ext cx="4353000" cy="301460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reviews</a:t>
            </a:r>
            <a:r>
              <a:rPr kumimoji="0" lang="en-US" sz="3198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(pull</a:t>
            </a:r>
            <a:r>
              <a:rPr kumimoji="0" lang="en-US" sz="3198" i="0" u="none" strike="noStrike" kern="1200" cap="none" spc="0" normalizeH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requests)</a:t>
            </a:r>
            <a:endParaRPr kumimoji="0" lang="en-US" sz="3198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system 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(actions)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198" b="1" dirty="0">
                <a:solidFill>
                  <a:srgbClr val="234465"/>
                </a:solidFill>
                <a:latin typeface="Calibri"/>
              </a:rPr>
              <a:t>Site hosting </a:t>
            </a:r>
            <a:r>
              <a:rPr lang="en-US" sz="3198" dirty="0">
                <a:solidFill>
                  <a:srgbClr val="234465"/>
                </a:solidFill>
                <a:latin typeface="Calibri"/>
              </a:rPr>
              <a:t>(pages)</a:t>
            </a:r>
          </a:p>
          <a:p>
            <a:pPr marL="346075" indent="-360363" defTabSz="12184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Discussions</a:t>
            </a: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(forum)</a:t>
            </a:r>
          </a:p>
        </p:txBody>
      </p:sp>
    </p:spTree>
    <p:extLst>
      <p:ext uri="{BB962C8B-B14F-4D97-AF65-F5344CB8AC3E}">
        <p14:creationId xmlns:p14="http://schemas.microsoft.com/office/powerpoint/2010/main" val="846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162A8A-930B-460C-BC3D-21AA808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03C03-6E87-43C7-9D0A-70C48F1B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8566" y="1356962"/>
            <a:ext cx="4483315" cy="410417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3C507-A167-458F-A9FD-A578CF94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50" y="1356961"/>
            <a:ext cx="6839772" cy="515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35E3210-517A-4775-88D7-872FFFB10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3B4B-AB9F-442C-971A-46DAE802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a repository from GitHub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local files updated from [NAME]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 </a:t>
            </a:r>
            <a:r>
              <a:rPr lang="en-US" dirty="0"/>
              <a:t>changes (local)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changes to GitHub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6FCFA-044C-45D6-8749-48E8A45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Example</a:t>
            </a:r>
          </a:p>
        </p:txBody>
      </p:sp>
      <p:sp>
        <p:nvSpPr>
          <p:cNvPr id="5" name="Text Placeholder 5">
            <a:hlinkClick r:id="rId3"/>
            <a:extLst>
              <a:ext uri="{FF2B5EF4-FFF2-40B4-BE49-F238E27FC236}">
                <a16:creationId xmlns:a16="http://schemas.microsoft.com/office/drawing/2014/main" id="{6AF52F07-10C1-499A-BFC2-07CF8652AA17}"/>
              </a:ext>
            </a:extLst>
          </p:cNvPr>
          <p:cNvSpPr txBox="1">
            <a:spLocks/>
          </p:cNvSpPr>
          <p:nvPr/>
        </p:nvSpPr>
        <p:spPr>
          <a:xfrm>
            <a:off x="674912" y="1899399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clone https://github.com/SoftUni/playground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C7304-46A5-4A8D-95B9-8476138B4C61}"/>
              </a:ext>
            </a:extLst>
          </p:cNvPr>
          <p:cNvSpPr txBox="1">
            <a:spLocks/>
          </p:cNvSpPr>
          <p:nvPr/>
        </p:nvSpPr>
        <p:spPr>
          <a:xfrm>
            <a:off x="674912" y="326870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notepad README.md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8A8A1A-D9F3-4AB2-BF05-17D81C150F0B}"/>
              </a:ext>
            </a:extLst>
          </p:cNvPr>
          <p:cNvSpPr txBox="1">
            <a:spLocks/>
          </p:cNvSpPr>
          <p:nvPr/>
        </p:nvSpPr>
        <p:spPr>
          <a:xfrm>
            <a:off x="674912" y="4686232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commit -am “updated from [NAME]"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421B1-E06B-46DA-8AB8-0519024801BB}"/>
              </a:ext>
            </a:extLst>
          </p:cNvPr>
          <p:cNvSpPr txBox="1">
            <a:spLocks/>
          </p:cNvSpPr>
          <p:nvPr/>
        </p:nvSpPr>
        <p:spPr>
          <a:xfrm>
            <a:off x="674912" y="6024626"/>
            <a:ext cx="10842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git push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1E77CF-3ECD-4D93-938E-8324F7785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4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305814B-5F9E-427C-9A99-9CC0A1EB2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168431"/>
          </a:xfrm>
        </p:spPr>
        <p:txBody>
          <a:bodyPr/>
          <a:lstStyle/>
          <a:p>
            <a:r>
              <a:rPr lang="en-US" sz="3600" dirty="0"/>
              <a:t>Creating a Repo, Cloning a Repo, Commit and Push Changes, Resolve Conflicts, Team Interactions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4509000"/>
            <a:ext cx="10963275" cy="768350"/>
          </a:xfrm>
        </p:spPr>
        <p:txBody>
          <a:bodyPr/>
          <a:lstStyle/>
          <a:p>
            <a:r>
              <a:rPr lang="en-US" dirty="0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738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3364" y="1550538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5403" y="1314000"/>
            <a:ext cx="9595597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81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6000" y="4383126"/>
            <a:ext cx="1952591" cy="21131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86486" y="1618542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742880" y="1658775"/>
            <a:ext cx="8736994" cy="45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rgbClr val="F2A40D"/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shared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</a:t>
            </a:r>
            <a:r>
              <a:rPr lang="en-US" sz="3200" b="1" dirty="0">
                <a:solidFill>
                  <a:srgbClr val="F2A40D"/>
                </a:solidFill>
              </a:rPr>
              <a:t>Git</a:t>
            </a:r>
            <a:r>
              <a:rPr lang="en-US" sz="3200" dirty="0">
                <a:solidFill>
                  <a:schemeClr val="bg2"/>
                </a:solidFill>
              </a:rPr>
              <a:t>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rgbClr val="F2A40D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 Kanban board,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B400-C734-40C9-8C2F-2F3051800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0088282" cy="5201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Source control systems </a:t>
            </a:r>
            <a:r>
              <a:rPr lang="en-US" dirty="0"/>
              <a:t>keep the source code</a:t>
            </a:r>
            <a:br>
              <a:rPr lang="en-US" dirty="0"/>
            </a:br>
            <a:r>
              <a:rPr lang="en-US" dirty="0"/>
              <a:t>(+ other project assets) in a shared </a:t>
            </a:r>
            <a:r>
              <a:rPr lang="en-US" b="1" dirty="0"/>
              <a:t>repository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Developers can </a:t>
            </a:r>
            <a:r>
              <a:rPr lang="en-US" b="1" dirty="0"/>
              <a:t>clone</a:t>
            </a:r>
            <a:r>
              <a:rPr lang="en-US" dirty="0"/>
              <a:t> a repository, </a:t>
            </a:r>
            <a:r>
              <a:rPr lang="en-US" b="1" dirty="0"/>
              <a:t>pull</a:t>
            </a:r>
            <a:r>
              <a:rPr lang="en-US" dirty="0"/>
              <a:t> the latest version, </a:t>
            </a:r>
            <a:r>
              <a:rPr lang="en-US" b="1" dirty="0"/>
              <a:t>commit </a:t>
            </a:r>
            <a:r>
              <a:rPr lang="en-US" dirty="0"/>
              <a:t>&amp; </a:t>
            </a:r>
            <a:r>
              <a:rPr lang="en-US" b="1" dirty="0"/>
              <a:t>push</a:t>
            </a:r>
            <a:r>
              <a:rPr lang="en-US" dirty="0"/>
              <a:t> local changes, view the change logs, etc.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 </a:t>
            </a:r>
            <a:r>
              <a:rPr lang="en-US" dirty="0"/>
              <a:t>is the most popular source control system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 version control systems: SVN, TFS, Perforce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/>
              <a:t>GitHub </a:t>
            </a:r>
            <a:r>
              <a:rPr lang="en-US" dirty="0"/>
              <a:t>is the #1 site for Git project hosting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Git hosting + issue tracker +</a:t>
            </a:r>
            <a:br>
              <a:rPr lang="en-US" dirty="0"/>
            </a:br>
            <a:r>
              <a:rPr lang="en-US" dirty="0"/>
              <a:t>project tracker + build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565C7-8C72-4D3C-91CB-827E5CF5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Systems: Lesson 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D35825-B857-459D-9BD5-AEB62E1BB913}"/>
              </a:ext>
            </a:extLst>
          </p:cNvPr>
          <p:cNvSpPr txBox="1">
            <a:spLocks/>
          </p:cNvSpPr>
          <p:nvPr/>
        </p:nvSpPr>
        <p:spPr>
          <a:xfrm>
            <a:off x="11629559" y="6506199"/>
            <a:ext cx="489317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82CFC-4638-4A87-BBF3-7B4696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88" y="3579714"/>
            <a:ext cx="1665171" cy="736838"/>
          </a:xfrm>
          <a:prstGeom prst="rect">
            <a:avLst/>
          </a:prstGeom>
        </p:spPr>
      </p:pic>
      <p:pic>
        <p:nvPicPr>
          <p:cNvPr id="16388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F55B41A1-5D7A-4303-9B08-9B6EB1E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23" y="1390630"/>
            <a:ext cx="1352570" cy="1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A7808-DE9E-4A37-A08C-69DDC509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1844" y="5627273"/>
            <a:ext cx="2074156" cy="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A0D30FDF-47BC-4FE3-8275-7A02DD1B5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on Shared Code: Source Control Systems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1" y="1070603"/>
            <a:ext cx="10389444" cy="5787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500" b="1" dirty="0">
                <a:solidFill>
                  <a:schemeClr val="bg1"/>
                </a:solidFill>
              </a:rPr>
              <a:t>Version control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>
                <a:cs typeface="Arial" charset="0"/>
              </a:rPr>
              <a:t>≈</a:t>
            </a:r>
            <a:r>
              <a:rPr lang="bg-BG" sz="3500" dirty="0"/>
              <a:t> </a:t>
            </a:r>
            <a:r>
              <a:rPr lang="en-US" sz="3500" dirty="0"/>
              <a:t>Software Configuration </a:t>
            </a:r>
            <a:br>
              <a:rPr lang="bg-BG" sz="3500" dirty="0"/>
            </a:br>
            <a:r>
              <a:rPr lang="en-US" sz="3500" dirty="0"/>
              <a:t>Management (SCM)</a:t>
            </a:r>
            <a:r>
              <a:rPr lang="bg-BG" sz="3500" dirty="0">
                <a:cs typeface="Arial" charset="0"/>
              </a:rPr>
              <a:t> ≈</a:t>
            </a:r>
            <a:r>
              <a:rPr lang="en-US" sz="3500" dirty="0">
                <a:cs typeface="Arial" charset="0"/>
              </a:rPr>
              <a:t> </a:t>
            </a:r>
            <a:r>
              <a:rPr lang="en-US" sz="3500" b="1" dirty="0">
                <a:cs typeface="Arial" charset="0"/>
              </a:rPr>
              <a:t>source control system</a:t>
            </a:r>
            <a:endParaRPr lang="en-US" sz="3500" b="1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Consists of techniques, practices and tools for working </a:t>
            </a:r>
            <a:br>
              <a:rPr lang="en-US" sz="3200" dirty="0"/>
            </a:br>
            <a:r>
              <a:rPr lang="en-US" sz="3200" dirty="0"/>
              <a:t>on </a:t>
            </a:r>
            <a:r>
              <a:rPr lang="en-US" sz="3200" b="1" dirty="0">
                <a:solidFill>
                  <a:schemeClr val="bg1"/>
                </a:solidFill>
              </a:rPr>
              <a:t>shared source code </a:t>
            </a:r>
            <a:r>
              <a:rPr lang="en-US" sz="32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Mechanisms for management, control and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Defines the process of </a:t>
            </a:r>
            <a:r>
              <a:rPr lang="en-US" sz="3200" b="1" dirty="0">
                <a:solidFill>
                  <a:schemeClr val="bg1"/>
                </a:solidFill>
              </a:rPr>
              <a:t>change management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Keeps track of what is happening in the project</a:t>
            </a:r>
            <a:r>
              <a:rPr lang="bg-BG" sz="3200" dirty="0"/>
              <a:t> </a:t>
            </a:r>
            <a:r>
              <a:rPr lang="en-US" sz="3200" dirty="0"/>
              <a:t>over time</a:t>
            </a:r>
            <a:endParaRPr lang="bg-BG" sz="3200" dirty="0"/>
          </a:p>
          <a:p>
            <a:pPr lvl="1">
              <a:lnSpc>
                <a:spcPct val="110000"/>
              </a:lnSpc>
              <a:defRPr/>
            </a:pPr>
            <a:r>
              <a:rPr lang="en-US" sz="3200" dirty="0"/>
              <a:t>Solves </a:t>
            </a:r>
            <a:r>
              <a:rPr lang="en-US" sz="3200" b="1" dirty="0">
                <a:solidFill>
                  <a:schemeClr val="bg1"/>
                </a:solidFill>
              </a:rPr>
              <a:t>conflicts</a:t>
            </a:r>
            <a:r>
              <a:rPr lang="en-US" sz="32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4" descr="Source Control Icons - Download Free Vector Icons | Noun Project">
            <a:extLst>
              <a:ext uri="{FF2B5EF4-FFF2-40B4-BE49-F238E27FC236}">
                <a16:creationId xmlns:a16="http://schemas.microsoft.com/office/drawing/2014/main" id="{A010A616-4A80-4202-9AE9-8491DAD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635" y="1089000"/>
            <a:ext cx="1577365" cy="15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44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/>
              <a:t>Version control systems </a:t>
            </a:r>
            <a:r>
              <a:rPr lang="en-US" dirty="0"/>
              <a:t>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97685-8719-4FC5-9F09-7F3B79FE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00" y="2336686"/>
            <a:ext cx="5517950" cy="43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</a:t>
            </a:r>
            <a:r>
              <a:rPr lang="en-US" dirty="0"/>
              <a:t> holds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11690052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Clone</a:t>
            </a:r>
            <a:r>
              <a:rPr lang="en-US" dirty="0"/>
              <a:t> == download a </a:t>
            </a:r>
            <a:r>
              <a:rPr lang="en-US" b="1" dirty="0"/>
              <a:t>local copy </a:t>
            </a:r>
            <a:r>
              <a:rPr lang="en-US" dirty="0"/>
              <a:t>of the remote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754320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6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== saves a set of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F6FE-CDB4-474C-9877-FF56708ACA9D}"/>
              </a:ext>
            </a:extLst>
          </p:cNvPr>
          <p:cNvGrpSpPr/>
          <p:nvPr/>
        </p:nvGrpSpPr>
        <p:grpSpPr>
          <a:xfrm>
            <a:off x="1723746" y="4884505"/>
            <a:ext cx="3026211" cy="1109812"/>
            <a:chOff x="1723746" y="4884505"/>
            <a:chExt cx="3026211" cy="1109812"/>
          </a:xfrm>
        </p:grpSpPr>
        <p:sp>
          <p:nvSpPr>
            <p:cNvPr id="2" name="Arrow: Circular 1">
              <a:extLst>
                <a:ext uri="{FF2B5EF4-FFF2-40B4-BE49-F238E27FC236}">
                  <a16:creationId xmlns:a16="http://schemas.microsoft.com/office/drawing/2014/main" id="{F9B0EB8F-C0B1-42F3-B566-F745ABB192F0}"/>
                </a:ext>
              </a:extLst>
            </p:cNvPr>
            <p:cNvSpPr/>
            <p:nvPr/>
          </p:nvSpPr>
          <p:spPr bwMode="auto">
            <a:xfrm rot="16200000">
              <a:off x="3534302" y="4778662"/>
              <a:ext cx="1109812" cy="1321498"/>
            </a:xfrm>
            <a:prstGeom prst="circular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28FF8-EFAB-4943-BE96-DCFBFD0153FC}"/>
                </a:ext>
              </a:extLst>
            </p:cNvPr>
            <p:cNvSpPr/>
            <p:nvPr/>
          </p:nvSpPr>
          <p:spPr>
            <a:xfrm>
              <a:off x="1723746" y="5032669"/>
              <a:ext cx="167225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</a:t>
              </a:r>
              <a:endPara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4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2203</Words>
  <Application>Microsoft Office PowerPoint</Application>
  <PresentationFormat>Widescreen</PresentationFormat>
  <Paragraphs>291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Git and GitHub</vt:lpstr>
      <vt:lpstr>Table of Contents</vt:lpstr>
      <vt:lpstr>Source Control Systems: Lesson Summary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 Requests: The Code Review Process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What is GitHub?</vt:lpstr>
      <vt:lpstr>Creating a GitHub Repository</vt:lpstr>
      <vt:lpstr>GitHub – Example</vt:lpstr>
      <vt:lpstr>Live Exercises</vt:lpstr>
      <vt:lpstr>Summary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Tuguldur Tumenbayar [NS]</cp:lastModifiedBy>
  <cp:revision>72</cp:revision>
  <dcterms:created xsi:type="dcterms:W3CDTF">2018-05-23T13:08:44Z</dcterms:created>
  <dcterms:modified xsi:type="dcterms:W3CDTF">2023-03-25T03:45:32Z</dcterms:modified>
  <cp:category>programming;computer programming;software development;web development</cp:category>
</cp:coreProperties>
</file>