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8"/>
  </p:notesMasterIdLst>
  <p:sldIdLst>
    <p:sldId id="256" r:id="rId2"/>
    <p:sldId id="260" r:id="rId3"/>
    <p:sldId id="286" r:id="rId4"/>
    <p:sldId id="261" r:id="rId5"/>
    <p:sldId id="264" r:id="rId6"/>
    <p:sldId id="265" r:id="rId7"/>
    <p:sldId id="267" r:id="rId8"/>
    <p:sldId id="287" r:id="rId9"/>
    <p:sldId id="288" r:id="rId10"/>
    <p:sldId id="268" r:id="rId11"/>
    <p:sldId id="269" r:id="rId12"/>
    <p:sldId id="271" r:id="rId13"/>
    <p:sldId id="270" r:id="rId14"/>
    <p:sldId id="275" r:id="rId15"/>
    <p:sldId id="272" r:id="rId16"/>
    <p:sldId id="291" r:id="rId17"/>
    <p:sldId id="273" r:id="rId18"/>
    <p:sldId id="296" r:id="rId19"/>
    <p:sldId id="276" r:id="rId20"/>
    <p:sldId id="297" r:id="rId21"/>
    <p:sldId id="298" r:id="rId22"/>
    <p:sldId id="282" r:id="rId23"/>
    <p:sldId id="292" r:id="rId24"/>
    <p:sldId id="293" r:id="rId25"/>
    <p:sldId id="294" r:id="rId26"/>
    <p:sldId id="283" r:id="rId27"/>
    <p:sldId id="285" r:id="rId28"/>
    <p:sldId id="300" r:id="rId29"/>
    <p:sldId id="295" r:id="rId30"/>
    <p:sldId id="303" r:id="rId31"/>
    <p:sldId id="299" r:id="rId32"/>
    <p:sldId id="305" r:id="rId33"/>
    <p:sldId id="302" r:id="rId34"/>
    <p:sldId id="306" r:id="rId35"/>
    <p:sldId id="307" r:id="rId36"/>
    <p:sldId id="308"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5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23"/>
    <p:restoredTop sz="82049"/>
  </p:normalViewPr>
  <p:slideViewPr>
    <p:cSldViewPr snapToGrid="0" snapToObjects="1">
      <p:cViewPr varScale="1">
        <p:scale>
          <a:sx n="167" d="100"/>
          <a:sy n="167" d="100"/>
        </p:scale>
        <p:origin x="3272" y="184"/>
      </p:cViewPr>
      <p:guideLst/>
    </p:cSldViewPr>
  </p:slideViewPr>
  <p:outlineViewPr>
    <p:cViewPr>
      <p:scale>
        <a:sx n="33" d="100"/>
        <a:sy n="33" d="100"/>
      </p:scale>
      <p:origin x="0" y="-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FAAB-590E-6D47-91E1-3683E175C756}" type="datetimeFigureOut">
              <a:rPr lang="en-US" smtClean="0"/>
              <a:t>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9A87A-3376-BC42-9407-361BB5A939EC}" type="slidenum">
              <a:rPr lang="en-US" smtClean="0"/>
              <a:t>‹#›</a:t>
            </a:fld>
            <a:endParaRPr lang="en-US"/>
          </a:p>
        </p:txBody>
      </p:sp>
    </p:spTree>
    <p:extLst>
      <p:ext uri="{BB962C8B-B14F-4D97-AF65-F5344CB8AC3E}">
        <p14:creationId xmlns:p14="http://schemas.microsoft.com/office/powerpoint/2010/main" val="203640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we’re addressing a lesser known, but important problem in the life cycle of machine learning applications. Which is how to efficiently maintain a machine learning pipeline after the initial training phase.</a:t>
            </a:r>
          </a:p>
        </p:txBody>
      </p:sp>
      <p:sp>
        <p:nvSpPr>
          <p:cNvPr id="4" name="Slide Number Placeholder 3"/>
          <p:cNvSpPr>
            <a:spLocks noGrp="1"/>
          </p:cNvSpPr>
          <p:nvPr>
            <p:ph type="sldNum" sz="quarter" idx="5"/>
          </p:nvPr>
        </p:nvSpPr>
        <p:spPr/>
        <p:txBody>
          <a:bodyPr/>
          <a:lstStyle/>
          <a:p>
            <a:fld id="{4109A87A-3376-BC42-9407-361BB5A939EC}" type="slidenum">
              <a:rPr lang="en-US" smtClean="0"/>
              <a:t>1</a:t>
            </a:fld>
            <a:endParaRPr lang="en-US"/>
          </a:p>
        </p:txBody>
      </p:sp>
    </p:spTree>
    <p:extLst>
      <p:ext uri="{BB962C8B-B14F-4D97-AF65-F5344CB8AC3E}">
        <p14:creationId xmlns:p14="http://schemas.microsoft.com/office/powerpoint/2010/main" val="4939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also deploy the model training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As a result, we can use the underlying properties of the training algorithm to optimize the training process itself</a:t>
            </a:r>
          </a:p>
          <a:p>
            <a:pPr marL="171450" indent="-171450">
              <a:buFontTx/>
              <a:buChar char="-"/>
            </a:pPr>
            <a:r>
              <a:rPr lang="en-US" dirty="0"/>
              <a:t>online learning does not need to be disabled</a:t>
            </a:r>
          </a:p>
          <a:p>
            <a:pPr marL="171450" indent="-171450">
              <a:buFontTx/>
              <a:buChar char="-"/>
            </a:pPr>
            <a:r>
              <a:rPr lang="en-US" dirty="0"/>
              <a:t>In general, our goal is :</a:t>
            </a:r>
          </a:p>
          <a:p>
            <a:pPr marL="171450" indent="-171450">
              <a:buFontTx/>
              <a:buChar char="-"/>
            </a:pPr>
            <a:r>
              <a:rPr lang="en-US" dirty="0"/>
              <a:t>Reduce the total training time while not affecting the quality of the deployed model.</a:t>
            </a:r>
          </a:p>
          <a:p>
            <a:pPr marL="171450" indent="-171450">
              <a:buFontTx/>
              <a:buChar char="-"/>
            </a:pPr>
            <a:r>
              <a:rPr lang="en-US" dirty="0"/>
              <a:t>The rest of this talk I’m </a:t>
            </a:r>
            <a:r>
              <a:rPr lang="en-US" dirty="0" err="1"/>
              <a:t>gonna</a:t>
            </a:r>
            <a:r>
              <a:rPr lang="en-US" dirty="0"/>
              <a:t> discuss how we are going to achieve this.</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10</a:t>
            </a:fld>
            <a:endParaRPr lang="en-US"/>
          </a:p>
        </p:txBody>
      </p:sp>
    </p:spTree>
    <p:extLst>
      <p:ext uri="{BB962C8B-B14F-4D97-AF65-F5344CB8AC3E}">
        <p14:creationId xmlns:p14="http://schemas.microsoft.com/office/powerpoint/2010/main" val="307645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11</a:t>
            </a:fld>
            <a:endParaRPr lang="en-US"/>
          </a:p>
        </p:txBody>
      </p:sp>
    </p:spTree>
    <p:extLst>
      <p:ext uri="{BB962C8B-B14F-4D97-AF65-F5344CB8AC3E}">
        <p14:creationId xmlns:p14="http://schemas.microsoft.com/office/powerpoint/2010/main" val="1510644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Discretize the data into chunks with timestamps (called raw chunks)</a:t>
            </a:r>
          </a:p>
          <a:p>
            <a:r>
              <a:rPr lang="en-US" dirty="0"/>
              <a:t>Training data is typically a stream when we re talking about live environments.</a:t>
            </a:r>
          </a:p>
          <a:p>
            <a:r>
              <a:rPr lang="en-US" dirty="0" err="1"/>
              <a:t>Uid</a:t>
            </a:r>
            <a:r>
              <a:rPr lang="en-US" dirty="0"/>
              <a:t> timestamp, we can use the average timestamp of the data points that belong to a chunk</a:t>
            </a:r>
          </a:p>
          <a:p>
            <a:r>
              <a:rPr lang="en-US" dirty="0"/>
              <a:t>Optional field for containing the schema</a:t>
            </a:r>
          </a:p>
          <a:p>
            <a:r>
              <a:rPr lang="en-US" dirty="0"/>
              <a:t>And the actual raw data which is an array of the individual data points.</a:t>
            </a:r>
          </a:p>
          <a:p>
            <a:endParaRPr lang="en-US" dirty="0"/>
          </a:p>
          <a:p>
            <a:pPr algn="l"/>
            <a:r>
              <a:rPr lang="en-US" dirty="0"/>
              <a:t>Later when we get to the experiments I will mention how we do the discretizing. But custom logic can be defined as well.</a:t>
            </a:r>
          </a:p>
        </p:txBody>
      </p:sp>
      <p:sp>
        <p:nvSpPr>
          <p:cNvPr id="4" name="Slide Number Placeholder 3"/>
          <p:cNvSpPr>
            <a:spLocks noGrp="1"/>
          </p:cNvSpPr>
          <p:nvPr>
            <p:ph type="sldNum" sz="quarter" idx="5"/>
          </p:nvPr>
        </p:nvSpPr>
        <p:spPr/>
        <p:txBody>
          <a:bodyPr/>
          <a:lstStyle/>
          <a:p>
            <a:fld id="{4109A87A-3376-BC42-9407-361BB5A939EC}" type="slidenum">
              <a:rPr lang="en-US" smtClean="0"/>
              <a:t>12</a:t>
            </a:fld>
            <a:endParaRPr lang="en-US"/>
          </a:p>
        </p:txBody>
      </p:sp>
    </p:spTree>
    <p:extLst>
      <p:ext uri="{BB962C8B-B14F-4D97-AF65-F5344CB8AC3E}">
        <p14:creationId xmlns:p14="http://schemas.microsoft.com/office/powerpoint/2010/main" val="3403699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deployed pipeline to preprocess the chunks called preprocessed chunks</a:t>
            </a:r>
          </a:p>
          <a:p>
            <a:r>
              <a:rPr lang="en-US" dirty="0"/>
              <a:t>This step uses the data preprocessing part of the deployed pipeline</a:t>
            </a:r>
          </a:p>
          <a:p>
            <a:r>
              <a:rPr lang="en-US" dirty="0"/>
              <a:t>The timestamps are the same as the raw data chunks, meaning there is a one to one relation ship, for every raw chunk there is going to be a preprocessed feature chunk</a:t>
            </a:r>
          </a:p>
          <a:p>
            <a:r>
              <a:rPr lang="en-US" dirty="0"/>
              <a:t>It can include any data transformation, feature selection or feature extraction operations. For example: scaler, hasher, normalizer, and …</a:t>
            </a:r>
          </a:p>
          <a:p>
            <a:r>
              <a:rPr lang="en-US" dirty="0"/>
              <a:t>The results are typical vectors of doubles for floats that can be used in the model training step.</a:t>
            </a:r>
          </a:p>
          <a:p>
            <a:r>
              <a:rPr lang="en-US" dirty="0"/>
              <a:t>Update and keep the statistics.</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13</a:t>
            </a:fld>
            <a:endParaRPr lang="en-US"/>
          </a:p>
        </p:txBody>
      </p:sp>
    </p:spTree>
    <p:extLst>
      <p:ext uri="{BB962C8B-B14F-4D97-AF65-F5344CB8AC3E}">
        <p14:creationId xmlns:p14="http://schemas.microsoft.com/office/powerpoint/2010/main" val="373870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reason behind the sampling and materialization, we should first look into the model update. </a:t>
            </a:r>
          </a:p>
          <a:p>
            <a:r>
              <a:rPr lang="en-US" dirty="0"/>
              <a:t>In this work, we’re focusing on models that we train using the Stochastic Gradient Descent optimization.</a:t>
            </a:r>
          </a:p>
          <a:p>
            <a:r>
              <a:rPr lang="en-US" dirty="0"/>
              <a:t>After the data is preprocessed, and stored we use it to update the model in an online fashion, online gradient descent.</a:t>
            </a:r>
          </a:p>
          <a:p>
            <a:r>
              <a:rPr lang="en-US" dirty="0"/>
              <a:t>Essentially, we use the deployed model training code to  update the model using the incoming chunk.</a:t>
            </a:r>
          </a:p>
          <a:p>
            <a:r>
              <a:rPr lang="en-US" dirty="0"/>
              <a:t>However, that’s not the only way that we update the model. </a:t>
            </a:r>
          </a:p>
          <a:p>
            <a:r>
              <a:rPr lang="en-US" dirty="0"/>
              <a:t>We talked about offline batch retraining and why it is sometimes required. </a:t>
            </a:r>
          </a:p>
          <a:p>
            <a:r>
              <a:rPr lang="en-US" dirty="0"/>
              <a:t>Our goal is to replace that with a less time-consuming process.</a:t>
            </a:r>
          </a:p>
          <a:p>
            <a:r>
              <a:rPr lang="en-US" dirty="0"/>
              <a:t>Since the offline retraining is essentially many iterations of mini-batch stochastic gradient descent. </a:t>
            </a:r>
          </a:p>
          <a:p>
            <a:r>
              <a:rPr lang="en-US" dirty="0"/>
              <a:t>We can replace the one-off batch training, with a continuous process that occasionaly updates model using one SGD-iteration at a time, which we call proactive training.</a:t>
            </a:r>
          </a:p>
          <a:p>
            <a:r>
              <a:rPr lang="en-US" dirty="0"/>
              <a:t>Essentially, each execution of this update is equivalent to one iteration of a mini-batch gradient descent.</a:t>
            </a:r>
          </a:p>
          <a:p>
            <a:r>
              <a:rPr lang="en-US" dirty="0"/>
              <a:t>So each time the proactive training is executed, it requires a sample of the preprocessed feature chunks, </a:t>
            </a:r>
          </a:p>
          <a:p>
            <a:r>
              <a:rPr lang="en-US" dirty="0"/>
              <a:t>Next, I explain how do we provide the sample for the proactive training process.</a:t>
            </a:r>
          </a:p>
        </p:txBody>
      </p:sp>
      <p:sp>
        <p:nvSpPr>
          <p:cNvPr id="4" name="Slide Number Placeholder 3"/>
          <p:cNvSpPr>
            <a:spLocks noGrp="1"/>
          </p:cNvSpPr>
          <p:nvPr>
            <p:ph type="sldNum" sz="quarter" idx="5"/>
          </p:nvPr>
        </p:nvSpPr>
        <p:spPr/>
        <p:txBody>
          <a:bodyPr/>
          <a:lstStyle/>
          <a:p>
            <a:fld id="{4109A87A-3376-BC42-9407-361BB5A939EC}" type="slidenum">
              <a:rPr lang="en-US" smtClean="0"/>
              <a:t>14</a:t>
            </a:fld>
            <a:endParaRPr lang="en-US"/>
          </a:p>
        </p:txBody>
      </p:sp>
    </p:spTree>
    <p:extLst>
      <p:ext uri="{BB962C8B-B14F-4D97-AF65-F5344CB8AC3E}">
        <p14:creationId xmlns:p14="http://schemas.microsoft.com/office/powerpoint/2010/main" val="10057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the stored chunks using their timestamp identifier</a:t>
            </a:r>
          </a:p>
          <a:p>
            <a:r>
              <a:rPr lang="en-US" dirty="0"/>
              <a:t>Three sampling methods</a:t>
            </a:r>
          </a:p>
          <a:p>
            <a:pPr lvl="1"/>
            <a:r>
              <a:rPr lang="en-US" dirty="0"/>
              <a:t>Time based</a:t>
            </a:r>
          </a:p>
          <a:p>
            <a:pPr lvl="1"/>
            <a:r>
              <a:rPr lang="en-US" dirty="0"/>
              <a:t>Uniform</a:t>
            </a:r>
          </a:p>
          <a:p>
            <a:pPr lvl="1"/>
            <a:r>
              <a:rPr lang="en-US" dirty="0"/>
              <a:t>Window based</a:t>
            </a:r>
          </a:p>
          <a:p>
            <a:r>
              <a:rPr lang="en-US" dirty="0"/>
              <a:t>Typically the use case defines what kind of sampling must be performed and what should be the size of each sample.</a:t>
            </a:r>
          </a:p>
          <a:p>
            <a:r>
              <a:rPr lang="en-US" dirty="0"/>
              <a:t>The important thing to note is that, in the storage unit all the chunks are indexed based on the unique identifier. So the sampling operation generates the set of identifiers, which we then fetch from the storage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 until now, we were under the assumption that we can store all the raw and preprocessed data in our storage 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are two factors that affect how quickly our storage unit becomes full: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rate of the incoming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 size of the preprocessed features with respect to the size of the original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did some computation and except in rare cases the size of the linear with respect to the size of the raw data chunk.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most expensive in terms of storage requirement feature engineering operations are one-hot encoding and hashing where from one column with categorical data they can potentially generate vectors of very large sizes.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in this case, the sparse vector representation is use to store the data in fixed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 slide for the complexity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are faced with this issue there are two solutions: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Start removing older raw data chunks: This essentially means we are removing parts of the historical data and is generally not recommended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Or we can remove the preprocessed features, since we know we can recompute them if needed.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15</a:t>
            </a:fld>
            <a:endParaRPr lang="en-US"/>
          </a:p>
        </p:txBody>
      </p:sp>
    </p:spTree>
    <p:extLst>
      <p:ext uri="{BB962C8B-B14F-4D97-AF65-F5344CB8AC3E}">
        <p14:creationId xmlns:p14="http://schemas.microsoft.com/office/powerpoint/2010/main" val="2026242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is what we end up with ,where some of the older data are not materialized any more, which we denote with the hollow squares.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what is the implications of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type of sampling operation, we may have some chunks for which the preprocessed feature data has been removed. </a:t>
            </a:r>
          </a:p>
        </p:txBody>
      </p:sp>
      <p:sp>
        <p:nvSpPr>
          <p:cNvPr id="4" name="Slide Number Placeholder 3"/>
          <p:cNvSpPr>
            <a:spLocks noGrp="1"/>
          </p:cNvSpPr>
          <p:nvPr>
            <p:ph type="sldNum" sz="quarter" idx="5"/>
          </p:nvPr>
        </p:nvSpPr>
        <p:spPr/>
        <p:txBody>
          <a:bodyPr/>
          <a:lstStyle/>
          <a:p>
            <a:fld id="{4109A87A-3376-BC42-9407-361BB5A939EC}" type="slidenum">
              <a:rPr lang="en-US" smtClean="0"/>
              <a:t>16</a:t>
            </a:fld>
            <a:endParaRPr lang="en-US"/>
          </a:p>
        </p:txBody>
      </p:sp>
    </p:spTree>
    <p:extLst>
      <p:ext uri="{BB962C8B-B14F-4D97-AF65-F5344CB8AC3E}">
        <p14:creationId xmlns:p14="http://schemas.microsoft.com/office/powerpoint/2010/main" val="389700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the materialization comes into play.</a:t>
            </a:r>
          </a:p>
          <a:p>
            <a:r>
              <a:rPr lang="en-US" dirty="0"/>
              <a:t>After the sampling operation, those chunks that have preprocessed feature, can be directly used in the proactive training.</a:t>
            </a:r>
          </a:p>
          <a:p>
            <a:r>
              <a:rPr lang="en-US" dirty="0"/>
              <a:t>But the ones without, must be materialized before being used in the model.</a:t>
            </a:r>
          </a:p>
          <a:p>
            <a:r>
              <a:rPr lang="en-US" dirty="0"/>
              <a:t>And here, the materialize step, uses the data preprocessing step of the pipeline to transform the raw data chunk into preprocessed features.</a:t>
            </a:r>
          </a:p>
          <a:p>
            <a:r>
              <a:rPr lang="en-US" dirty="0"/>
              <a:t>Simply put, the materialization step, uses the data preprocessing part of the pipeline to rematerialize the features that have been already removed from the storage unit.</a:t>
            </a:r>
          </a:p>
          <a:p>
            <a:r>
              <a:rPr lang="en-US" dirty="0"/>
              <a:t>Generally, the materialization process is affected by two factors:</a:t>
            </a:r>
          </a:p>
          <a:p>
            <a:pPr marL="228600" indent="-228600">
              <a:buAutoNum type="arabicPeriod"/>
            </a:pPr>
            <a:r>
              <a:rPr lang="en-US" dirty="0"/>
              <a:t>How many chunks on average would need </a:t>
            </a:r>
            <a:r>
              <a:rPr lang="en-US" dirty="0" err="1"/>
              <a:t>rematerialization</a:t>
            </a:r>
            <a:endParaRPr lang="en-US" dirty="0"/>
          </a:p>
          <a:p>
            <a:pPr marL="685800" lvl="1" indent="-228600">
              <a:buAutoNum type="arabicPeriod"/>
            </a:pPr>
            <a:r>
              <a:rPr lang="en-US" dirty="0"/>
              <a:t>The overhead of materialization process</a:t>
            </a:r>
          </a:p>
          <a:p>
            <a:pPr marL="685800" lvl="1" indent="-228600">
              <a:buAutoNum type="arabicPeriod"/>
            </a:pPr>
            <a:r>
              <a:rPr lang="en-US" dirty="0"/>
              <a:t>This is affected by the sampling process and whether we use uniform, window-based and time-based sampling. </a:t>
            </a:r>
          </a:p>
          <a:p>
            <a:endParaRPr lang="en-US" dirty="0"/>
          </a:p>
          <a:p>
            <a:r>
              <a:rPr lang="en-US" dirty="0"/>
              <a:t>As I mentioned in the previous slides, when the storage becomes full, we start removed the oldest preprocessed chunks. This means that the worst case, i.e., the sampling approach that would require the most </a:t>
            </a:r>
            <a:r>
              <a:rPr lang="en-US" dirty="0" err="1"/>
              <a:t>rematerialization</a:t>
            </a:r>
            <a:r>
              <a:rPr lang="en-US" dirty="0"/>
              <a:t> is the uniform, since window based and time based are always more likely to random from the recent chunks which are more likely to be in preprocessed form already.</a:t>
            </a:r>
          </a:p>
          <a:p>
            <a:r>
              <a:rPr lang="en-US" dirty="0"/>
              <a:t>We did some calculation for the uniform sampling, what we are interested in is, given a total amount of expected raw data and a predefined limit for the preprocessed chunks, how much </a:t>
            </a:r>
            <a:r>
              <a:rPr lang="en-US" dirty="0" err="1"/>
              <a:t>rematerialization</a:t>
            </a:r>
            <a:r>
              <a:rPr lang="en-US" dirty="0"/>
              <a:t> do we need to perform. </a:t>
            </a:r>
          </a:p>
          <a:p>
            <a:endParaRPr lang="en-US" dirty="0"/>
          </a:p>
          <a:p>
            <a:r>
              <a:rPr lang="en-US" dirty="0"/>
              <a:t>Since we’ve already have access to the state of the pipeline components, the processing would be even faster. For example, during the preprocessing step we’ve already update the mean and standard deviation of the scaler components. Therefore, now during the materialization, we do not need to do two passes over the data to first compute the mean and std. </a:t>
            </a:r>
          </a:p>
          <a:p>
            <a:r>
              <a:rPr lang="en-US" dirty="0"/>
              <a:t>Later we show the effect of this statistics computation.</a:t>
            </a:r>
          </a:p>
        </p:txBody>
      </p:sp>
      <p:sp>
        <p:nvSpPr>
          <p:cNvPr id="4" name="Slide Number Placeholder 3"/>
          <p:cNvSpPr>
            <a:spLocks noGrp="1"/>
          </p:cNvSpPr>
          <p:nvPr>
            <p:ph type="sldNum" sz="quarter" idx="5"/>
          </p:nvPr>
        </p:nvSpPr>
        <p:spPr/>
        <p:txBody>
          <a:bodyPr/>
          <a:lstStyle/>
          <a:p>
            <a:fld id="{4109A87A-3376-BC42-9407-361BB5A939EC}" type="slidenum">
              <a:rPr lang="en-US" smtClean="0"/>
              <a:t>17</a:t>
            </a:fld>
            <a:endParaRPr lang="en-US"/>
          </a:p>
        </p:txBody>
      </p:sp>
    </p:spTree>
    <p:extLst>
      <p:ext uri="{BB962C8B-B14F-4D97-AF65-F5344CB8AC3E}">
        <p14:creationId xmlns:p14="http://schemas.microsoft.com/office/powerpoint/2010/main" val="274874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end up with this formula. Where N is the total amount of the raw data, m is the amount of preprocessed features we are willing to keep and mu is the what we refer to as the average materialization utility rate, which indicates how much of the sampled data is in preprocessed form and does not need </a:t>
            </a:r>
            <a:r>
              <a:rPr lang="en-US" dirty="0" err="1"/>
              <a:t>rematerialization</a:t>
            </a:r>
            <a:r>
              <a:rPr lang="en-US" dirty="0"/>
              <a:t>. For example, if N is 100 GB and we store 20% of the preprocessed features, i.e., 20 GB, we roughly the materialization utility rate is 0.52, which means with only storing 20% of the data we can skip 52 percent of </a:t>
            </a:r>
            <a:r>
              <a:rPr lang="en-US" dirty="0" err="1"/>
              <a:t>rematerialization</a:t>
            </a:r>
            <a:r>
              <a:rPr lang="en-US" dirty="0"/>
              <a:t> .</a:t>
            </a:r>
          </a:p>
          <a:p>
            <a:endParaRPr lang="en-US" dirty="0"/>
          </a:p>
          <a:p>
            <a:r>
              <a:rPr lang="en-US" dirty="0"/>
              <a:t>The other factor affecting the materialization is how long each individual materialization step takes. Since this depends on the pipeline it is difficult to estimate it beforehand. However, as we mentioned the components of the pipeline have states where they keep the updated statistics. For example, during the preprocessing step we’ve already update the mean and standard deviation of the scaler components. Therefore, now during the materialization, we do not need to do two passes over the data to first compute the mean and std. </a:t>
            </a:r>
          </a:p>
          <a:p>
            <a:r>
              <a:rPr lang="en-US" dirty="0"/>
              <a:t>In the experiments we should how much the statistics computation affect the materialization process.</a:t>
            </a:r>
          </a:p>
        </p:txBody>
      </p:sp>
      <p:sp>
        <p:nvSpPr>
          <p:cNvPr id="4" name="Slide Number Placeholder 3"/>
          <p:cNvSpPr>
            <a:spLocks noGrp="1"/>
          </p:cNvSpPr>
          <p:nvPr>
            <p:ph type="sldNum" sz="quarter" idx="5"/>
          </p:nvPr>
        </p:nvSpPr>
        <p:spPr/>
        <p:txBody>
          <a:bodyPr/>
          <a:lstStyle/>
          <a:p>
            <a:fld id="{4109A87A-3376-BC42-9407-361BB5A939EC}" type="slidenum">
              <a:rPr lang="en-US" smtClean="0"/>
              <a:t>18</a:t>
            </a:fld>
            <a:endParaRPr lang="en-US"/>
          </a:p>
        </p:txBody>
      </p:sp>
    </p:spTree>
    <p:extLst>
      <p:ext uri="{BB962C8B-B14F-4D97-AF65-F5344CB8AC3E}">
        <p14:creationId xmlns:p14="http://schemas.microsoft.com/office/powerpoint/2010/main" val="1900129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 manager is generally responsible for all the data processing and transformations. This includes the initial preprocessing step and further materializations when required.</a:t>
            </a:r>
          </a:p>
          <a:p>
            <a:r>
              <a:rPr lang="en-US" dirty="0"/>
              <a:t>It also provides the model updater with the required features to update the model</a:t>
            </a:r>
          </a:p>
          <a:p>
            <a:endParaRPr lang="en-US" dirty="0"/>
          </a:p>
          <a:p>
            <a:r>
              <a:rPr lang="en-US" dirty="0"/>
              <a:t>Data manager is the entry point of the platform, it receives and discretize the incoming data and assign ids, it communicates with the pipeline manager to transforms the raw in to preprocessed chunks. It also takes care of storing the data chunks (both raw and preprocessed) and the sampling the data</a:t>
            </a:r>
          </a:p>
        </p:txBody>
      </p:sp>
      <p:sp>
        <p:nvSpPr>
          <p:cNvPr id="4" name="Slide Number Placeholder 3"/>
          <p:cNvSpPr>
            <a:spLocks noGrp="1"/>
          </p:cNvSpPr>
          <p:nvPr>
            <p:ph type="sldNum" sz="quarter" idx="5"/>
          </p:nvPr>
        </p:nvSpPr>
        <p:spPr/>
        <p:txBody>
          <a:bodyPr/>
          <a:lstStyle/>
          <a:p>
            <a:fld id="{4109A87A-3376-BC42-9407-361BB5A939EC}" type="slidenum">
              <a:rPr lang="en-US" smtClean="0"/>
              <a:t>20</a:t>
            </a:fld>
            <a:endParaRPr lang="en-US"/>
          </a:p>
        </p:txBody>
      </p:sp>
    </p:spTree>
    <p:extLst>
      <p:ext uri="{BB962C8B-B14F-4D97-AF65-F5344CB8AC3E}">
        <p14:creationId xmlns:p14="http://schemas.microsoft.com/office/powerpoint/2010/main" val="314365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life cycle of any ML applications is a multi stage process. </a:t>
            </a:r>
          </a:p>
        </p:txBody>
      </p:sp>
      <p:sp>
        <p:nvSpPr>
          <p:cNvPr id="4" name="Slide Number Placeholder 3"/>
          <p:cNvSpPr>
            <a:spLocks noGrp="1"/>
          </p:cNvSpPr>
          <p:nvPr>
            <p:ph type="sldNum" sz="quarter" idx="5"/>
          </p:nvPr>
        </p:nvSpPr>
        <p:spPr/>
        <p:txBody>
          <a:bodyPr/>
          <a:lstStyle/>
          <a:p>
            <a:fld id="{4109A87A-3376-BC42-9407-361BB5A939EC}" type="slidenum">
              <a:rPr lang="en-US" smtClean="0"/>
              <a:t>2</a:t>
            </a:fld>
            <a:endParaRPr lang="en-US"/>
          </a:p>
        </p:txBody>
      </p:sp>
    </p:spTree>
    <p:extLst>
      <p:ext uri="{BB962C8B-B14F-4D97-AF65-F5344CB8AC3E}">
        <p14:creationId xmlns:p14="http://schemas.microsoft.com/office/powerpoint/2010/main" val="547394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Scheduler, is responsible for initiating the proactive trainings. Currently we support two simple approaches, static and dynamic</a:t>
            </a:r>
          </a:p>
          <a:p>
            <a:r>
              <a:rPr lang="en-US" dirty="0"/>
              <a:t>Model updater has the logic for performing both online and proactive training based on the data it receives from the pipeline manager</a:t>
            </a:r>
          </a:p>
          <a:p>
            <a:r>
              <a:rPr lang="en-US" dirty="0"/>
              <a:t>Execution engine is where all the actual processing happens. We’ve tried to built the platform in a way that allows one to change the engine. Currently we’re using Spark in our prototype. One good point of it is that it more or less automatically takes care of the discretizing the data and because of the way </a:t>
            </a:r>
            <a:r>
              <a:rPr lang="en-US" dirty="0" err="1"/>
              <a:t>rdds</a:t>
            </a:r>
            <a:r>
              <a:rPr lang="en-US" dirty="0"/>
              <a:t> are operating, the </a:t>
            </a:r>
            <a:r>
              <a:rPr lang="en-US" dirty="0" err="1"/>
              <a:t>rematerialization</a:t>
            </a:r>
            <a:r>
              <a:rPr lang="en-US" dirty="0"/>
              <a:t> process was not very difficult to implement.</a:t>
            </a:r>
          </a:p>
        </p:txBody>
      </p:sp>
      <p:sp>
        <p:nvSpPr>
          <p:cNvPr id="4" name="Slide Number Placeholder 3"/>
          <p:cNvSpPr>
            <a:spLocks noGrp="1"/>
          </p:cNvSpPr>
          <p:nvPr>
            <p:ph type="sldNum" sz="quarter" idx="5"/>
          </p:nvPr>
        </p:nvSpPr>
        <p:spPr/>
        <p:txBody>
          <a:bodyPr/>
          <a:lstStyle/>
          <a:p>
            <a:fld id="{4109A87A-3376-BC42-9407-361BB5A939EC}" type="slidenum">
              <a:rPr lang="en-US" smtClean="0"/>
              <a:t>21</a:t>
            </a:fld>
            <a:endParaRPr lang="en-US"/>
          </a:p>
        </p:txBody>
      </p:sp>
    </p:spTree>
    <p:extLst>
      <p:ext uri="{BB962C8B-B14F-4D97-AF65-F5344CB8AC3E}">
        <p14:creationId xmlns:p14="http://schemas.microsoft.com/office/powerpoint/2010/main" val="337065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evaluation, we answered three questions:</a:t>
            </a:r>
          </a:p>
          <a:p>
            <a:pPr marL="228600" indent="-228600">
              <a:buAutoNum type="arabicPeriod"/>
            </a:pPr>
            <a:r>
              <a:rPr lang="en-US" dirty="0"/>
              <a:t>How does our platform performs when compared to periodical and online</a:t>
            </a:r>
          </a:p>
          <a:p>
            <a:pPr marL="228600" indent="-228600">
              <a:buAutoNum type="arabicPeriod"/>
            </a:pPr>
            <a:r>
              <a:rPr lang="en-US" dirty="0"/>
              <a:t>How do we tune the platform</a:t>
            </a:r>
          </a:p>
          <a:p>
            <a:pPr marL="228600" indent="-228600">
              <a:buAutoNum type="arabicPeriod"/>
            </a:pPr>
            <a:r>
              <a:rPr lang="en-US" dirty="0"/>
              <a:t>What is the effect of the materialization and online statistics computation</a:t>
            </a:r>
          </a:p>
          <a:p>
            <a:pPr marL="228600" indent="-228600">
              <a:buAutoNum type="arabicPeriod"/>
            </a:pPr>
            <a:endParaRPr lang="en-US" dirty="0"/>
          </a:p>
          <a:p>
            <a:pPr marL="0" indent="0">
              <a:buNone/>
            </a:pPr>
            <a:r>
              <a:rPr lang="en-US" dirty="0"/>
              <a:t>URL where the data is collected over 121 days and the task is to predict whether a </a:t>
            </a:r>
            <a:r>
              <a:rPr lang="en-US" dirty="0" err="1"/>
              <a:t>url</a:t>
            </a:r>
            <a:r>
              <a:rPr lang="en-US" dirty="0"/>
              <a:t> is a spam or not, we use first day (day 0) for training the initial pipeline and the rest of deployment</a:t>
            </a:r>
          </a:p>
          <a:p>
            <a:pPr marL="0" indent="0">
              <a:buNone/>
            </a:pPr>
            <a:r>
              <a:rPr lang="en-US" dirty="0"/>
              <a:t>And </a:t>
            </a:r>
            <a:r>
              <a:rPr lang="en-US" dirty="0" err="1"/>
              <a:t>newyork</a:t>
            </a:r>
            <a:r>
              <a:rPr lang="en-US" dirty="0"/>
              <a:t> taxi dataset where we use the data collected between </a:t>
            </a:r>
            <a:r>
              <a:rPr lang="en-US" dirty="0" err="1"/>
              <a:t>jan</a:t>
            </a:r>
            <a:r>
              <a:rPr lang="en-US" dirty="0"/>
              <a:t> 15 to </a:t>
            </a:r>
            <a:r>
              <a:rPr lang="en-US" dirty="0" err="1"/>
              <a:t>jun</a:t>
            </a:r>
            <a:r>
              <a:rPr lang="en-US" dirty="0"/>
              <a:t> 16 and where the goal is to estimate the travel time, we use the data from </a:t>
            </a:r>
            <a:r>
              <a:rPr lang="en-US" dirty="0" err="1"/>
              <a:t>jan</a:t>
            </a:r>
            <a:r>
              <a:rPr lang="en-US" dirty="0"/>
              <a:t> 16 for training the initial pipeline and the rest for deployment.</a:t>
            </a:r>
          </a:p>
        </p:txBody>
      </p:sp>
      <p:sp>
        <p:nvSpPr>
          <p:cNvPr id="4" name="Slide Number Placeholder 3"/>
          <p:cNvSpPr>
            <a:spLocks noGrp="1"/>
          </p:cNvSpPr>
          <p:nvPr>
            <p:ph type="sldNum" sz="quarter" idx="5"/>
          </p:nvPr>
        </p:nvSpPr>
        <p:spPr/>
        <p:txBody>
          <a:bodyPr/>
          <a:lstStyle/>
          <a:p>
            <a:fld id="{4109A87A-3376-BC42-9407-361BB5A939EC}" type="slidenum">
              <a:rPr lang="en-US" smtClean="0"/>
              <a:t>22</a:t>
            </a:fld>
            <a:endParaRPr lang="en-US"/>
          </a:p>
        </p:txBody>
      </p:sp>
    </p:spTree>
    <p:extLst>
      <p:ext uri="{BB962C8B-B14F-4D97-AF65-F5344CB8AC3E}">
        <p14:creationId xmlns:p14="http://schemas.microsoft.com/office/powerpoint/2010/main" val="1698625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t>
            </a:r>
            <a:r>
              <a:rPr lang="en-US" dirty="0" err="1"/>
              <a:t>usecases</a:t>
            </a:r>
            <a:r>
              <a:rPr lang="en-US" dirty="0"/>
              <a:t>, we report the prequential error rate.</a:t>
            </a:r>
          </a:p>
          <a:p>
            <a:r>
              <a:rPr lang="en-US" dirty="0"/>
              <a:t>First predict the label, evaluate the error rate, and then use for further training</a:t>
            </a:r>
          </a:p>
          <a:p>
            <a:r>
              <a:rPr lang="en-US" dirty="0"/>
              <a:t>URL- misclassification rate, Taxi </a:t>
            </a:r>
            <a:r>
              <a:rPr lang="de-DE" sz="1200" b="0" i="0" kern="1200" dirty="0">
                <a:solidFill>
                  <a:schemeClr val="tx1"/>
                </a:solidFill>
                <a:effectLst/>
                <a:latin typeface="+mn-lt"/>
                <a:ea typeface="+mn-ea"/>
                <a:cs typeface="+mn-cs"/>
              </a:rPr>
              <a:t>Root </a:t>
            </a:r>
            <a:r>
              <a:rPr lang="en-US" sz="1200" b="0" i="0" kern="1200" noProof="0" dirty="0">
                <a:solidFill>
                  <a:schemeClr val="tx1"/>
                </a:solidFill>
                <a:effectLst/>
                <a:latin typeface="+mn-lt"/>
                <a:ea typeface="+mn-ea"/>
                <a:cs typeface="+mn-cs"/>
              </a:rPr>
              <a:t>Mean Squared Logarithmic Error, which is the same error rate used in the </a:t>
            </a:r>
            <a:r>
              <a:rPr lang="en-US" sz="1200" b="0" i="0" kern="1200" noProof="0" dirty="0" err="1">
                <a:solidFill>
                  <a:schemeClr val="tx1"/>
                </a:solidFill>
                <a:effectLst/>
                <a:latin typeface="+mn-lt"/>
                <a:ea typeface="+mn-ea"/>
                <a:cs typeface="+mn-cs"/>
              </a:rPr>
              <a:t>kaggle</a:t>
            </a:r>
            <a:r>
              <a:rPr lang="en-US" sz="1200" b="0" i="0" kern="1200" noProof="0" dirty="0">
                <a:solidFill>
                  <a:schemeClr val="tx1"/>
                </a:solidFill>
                <a:effectLst/>
                <a:latin typeface="+mn-lt"/>
                <a:ea typeface="+mn-ea"/>
                <a:cs typeface="+mn-cs"/>
              </a:rPr>
              <a:t> competition we picked this data from.</a:t>
            </a:r>
          </a:p>
          <a:p>
            <a:endParaRPr lang="en-US" b="0" noProof="0" dirty="0"/>
          </a:p>
          <a:p>
            <a:r>
              <a:rPr lang="en-US" b="0" noProof="0" dirty="0"/>
              <a:t>In both cases, the continuous and periodical approaches are outperforming online in terms of error rate. where continuous and periodical are achieving the same level of error rate.</a:t>
            </a:r>
          </a:p>
          <a:p>
            <a:r>
              <a:rPr lang="en-US" b="0" noProof="0" dirty="0"/>
              <a:t>When look into this figure, that shows the total amount of time each method spent in the training and data processing, we see that after each retraining the total training time is increasing exponentially for periodical deployment, how it for continuous the increase is sublinear throughout the deployment process, </a:t>
            </a:r>
            <a:r>
              <a:rPr lang="en-US" b="0" noProof="0" dirty="0" err="1"/>
              <a:t>infact</a:t>
            </a:r>
            <a:r>
              <a:rPr lang="en-US" b="0" noProof="0" dirty="0"/>
              <a:t> it is very close to the total training time of the online approach.</a:t>
            </a:r>
          </a:p>
        </p:txBody>
      </p:sp>
      <p:sp>
        <p:nvSpPr>
          <p:cNvPr id="4" name="Slide Number Placeholder 3"/>
          <p:cNvSpPr>
            <a:spLocks noGrp="1"/>
          </p:cNvSpPr>
          <p:nvPr>
            <p:ph type="sldNum" sz="quarter" idx="5"/>
          </p:nvPr>
        </p:nvSpPr>
        <p:spPr/>
        <p:txBody>
          <a:bodyPr/>
          <a:lstStyle/>
          <a:p>
            <a:fld id="{4109A87A-3376-BC42-9407-361BB5A939EC}" type="slidenum">
              <a:rPr lang="en-US" smtClean="0"/>
              <a:t>23</a:t>
            </a:fld>
            <a:endParaRPr lang="en-US"/>
          </a:p>
        </p:txBody>
      </p:sp>
    </p:spTree>
    <p:extLst>
      <p:ext uri="{BB962C8B-B14F-4D97-AF65-F5344CB8AC3E}">
        <p14:creationId xmlns:p14="http://schemas.microsoft.com/office/powerpoint/2010/main" val="171407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aspect is how difficult is it to tune. </a:t>
            </a:r>
          </a:p>
          <a:p>
            <a:r>
              <a:rPr lang="en-US" dirty="0"/>
              <a:t>We’re using </a:t>
            </a:r>
            <a:r>
              <a:rPr lang="en-US" dirty="0" err="1"/>
              <a:t>sgd</a:t>
            </a:r>
            <a:r>
              <a:rPr lang="en-US" dirty="0"/>
              <a:t>, so two important factors are learning rate and regularization rate. </a:t>
            </a:r>
          </a:p>
          <a:p>
            <a:r>
              <a:rPr lang="en-US" dirty="0"/>
              <a:t>We do the tuning on the initial data that we have, so the process is similar when you’re want to do periodical offline training.</a:t>
            </a:r>
          </a:p>
          <a:p>
            <a:r>
              <a:rPr lang="en-US" dirty="0"/>
              <a:t>The table shows the result of the </a:t>
            </a:r>
            <a:r>
              <a:rPr lang="en-US" dirty="0" err="1"/>
              <a:t>hyperpatamter</a:t>
            </a:r>
            <a:r>
              <a:rPr lang="en-US" dirty="0"/>
              <a:t> tuning on the initial data, </a:t>
            </a:r>
          </a:p>
          <a:p>
            <a:r>
              <a:rPr lang="en-US" dirty="0"/>
              <a:t>Figure left, shows the result of running with the same configuration on the live data we see the relative performance are the same in initial offline and online.</a:t>
            </a:r>
          </a:p>
        </p:txBody>
      </p:sp>
      <p:sp>
        <p:nvSpPr>
          <p:cNvPr id="4" name="Slide Number Placeholder 3"/>
          <p:cNvSpPr>
            <a:spLocks noGrp="1"/>
          </p:cNvSpPr>
          <p:nvPr>
            <p:ph type="sldNum" sz="quarter" idx="5"/>
          </p:nvPr>
        </p:nvSpPr>
        <p:spPr/>
        <p:txBody>
          <a:bodyPr/>
          <a:lstStyle/>
          <a:p>
            <a:fld id="{4109A87A-3376-BC42-9407-361BB5A939EC}" type="slidenum">
              <a:rPr lang="en-US" smtClean="0"/>
              <a:t>24</a:t>
            </a:fld>
            <a:endParaRPr lang="en-US"/>
          </a:p>
        </p:txBody>
      </p:sp>
    </p:spTree>
    <p:extLst>
      <p:ext uri="{BB962C8B-B14F-4D97-AF65-F5344CB8AC3E}">
        <p14:creationId xmlns:p14="http://schemas.microsoft.com/office/powerpoint/2010/main" val="2002215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25</a:t>
            </a:fld>
            <a:endParaRPr lang="en-US"/>
          </a:p>
        </p:txBody>
      </p:sp>
    </p:spTree>
    <p:extLst>
      <p:ext uri="{BB962C8B-B14F-4D97-AF65-F5344CB8AC3E}">
        <p14:creationId xmlns:p14="http://schemas.microsoft.com/office/powerpoint/2010/main" val="4185769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end with a summary of the work.</a:t>
            </a:r>
          </a:p>
          <a:p>
            <a:r>
              <a:rPr lang="en-US" dirty="0"/>
              <a:t>We propose a deployment platform that continuously trains the deployed model using smaller deltas rather than doing a complete offline retraining periodically.</a:t>
            </a:r>
          </a:p>
          <a:p>
            <a:r>
              <a:rPr lang="en-US" dirty="0"/>
              <a:t>We update and maintain the statistics required by the pipeline components and dynamically rematerialize data when needed, which as we see here reduces the total training time by 6 to 15 times while achieving the same quality.</a:t>
            </a:r>
          </a:p>
        </p:txBody>
      </p:sp>
      <p:sp>
        <p:nvSpPr>
          <p:cNvPr id="4" name="Slide Number Placeholder 3"/>
          <p:cNvSpPr>
            <a:spLocks noGrp="1"/>
          </p:cNvSpPr>
          <p:nvPr>
            <p:ph type="sldNum" sz="quarter" idx="5"/>
          </p:nvPr>
        </p:nvSpPr>
        <p:spPr/>
        <p:txBody>
          <a:bodyPr/>
          <a:lstStyle/>
          <a:p>
            <a:fld id="{4109A87A-3376-BC42-9407-361BB5A939EC}" type="slidenum">
              <a:rPr lang="en-US" smtClean="0"/>
              <a:t>26</a:t>
            </a:fld>
            <a:endParaRPr lang="en-US"/>
          </a:p>
        </p:txBody>
      </p:sp>
    </p:spTree>
    <p:extLst>
      <p:ext uri="{BB962C8B-B14F-4D97-AF65-F5344CB8AC3E}">
        <p14:creationId xmlns:p14="http://schemas.microsoft.com/office/powerpoint/2010/main" val="160698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35</a:t>
            </a:fld>
            <a:endParaRPr lang="en-US"/>
          </a:p>
        </p:txBody>
      </p:sp>
    </p:spTree>
    <p:extLst>
      <p:ext uri="{BB962C8B-B14F-4D97-AF65-F5344CB8AC3E}">
        <p14:creationId xmlns:p14="http://schemas.microsoft.com/office/powerpoint/2010/main" val="2890097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36</a:t>
            </a:fld>
            <a:endParaRPr lang="en-US"/>
          </a:p>
        </p:txBody>
      </p:sp>
    </p:spTree>
    <p:extLst>
      <p:ext uri="{BB962C8B-B14F-4D97-AF65-F5344CB8AC3E}">
        <p14:creationId xmlns:p14="http://schemas.microsoft.com/office/powerpoint/2010/main" val="312837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we’re happy with the result of the process we end up with -&gt; </a:t>
            </a:r>
          </a:p>
        </p:txBody>
      </p:sp>
      <p:sp>
        <p:nvSpPr>
          <p:cNvPr id="4" name="Slide Number Placeholder 3"/>
          <p:cNvSpPr>
            <a:spLocks noGrp="1"/>
          </p:cNvSpPr>
          <p:nvPr>
            <p:ph type="sldNum" sz="quarter" idx="5"/>
          </p:nvPr>
        </p:nvSpPr>
        <p:spPr/>
        <p:txBody>
          <a:bodyPr/>
          <a:lstStyle/>
          <a:p>
            <a:fld id="{4109A87A-3376-BC42-9407-361BB5A939EC}" type="slidenum">
              <a:rPr lang="en-US" smtClean="0"/>
              <a:t>3</a:t>
            </a:fld>
            <a:endParaRPr lang="en-US"/>
          </a:p>
        </p:txBody>
      </p:sp>
    </p:spTree>
    <p:extLst>
      <p:ext uri="{BB962C8B-B14F-4D97-AF65-F5344CB8AC3E}">
        <p14:creationId xmlns:p14="http://schemas.microsoft.com/office/powerpoint/2010/main" val="394344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refer to as a training pipeline.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if new data arrives you can use the same pipeline to further train your model</a:t>
            </a:r>
          </a:p>
          <a:p>
            <a:r>
              <a:rPr lang="en-US" dirty="0"/>
              <a:t>Which has a model component that can perform predictions on unseen data. However, the unseen data, or the prediction requests, also needs to be preprocessed before being used by the model.</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4</a:t>
            </a:fld>
            <a:endParaRPr lang="en-US"/>
          </a:p>
        </p:txBody>
      </p:sp>
    </p:spTree>
    <p:extLst>
      <p:ext uri="{BB962C8B-B14F-4D97-AF65-F5344CB8AC3E}">
        <p14:creationId xmlns:p14="http://schemas.microsoft.com/office/powerpoint/2010/main" val="148330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the two components, data preprocessing and the model, are considered part of a prediction pipeline, which are necessary for answering prediction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 have the prediction pipeline you can answer any prediction queries, however, in order to make sure the prediction answering goes smoothly and to handle possible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typically deploy the prediction pipeline into a deployment platform -&gt; </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5</a:t>
            </a:fld>
            <a:endParaRPr lang="en-US"/>
          </a:p>
        </p:txBody>
      </p:sp>
    </p:spTree>
    <p:extLst>
      <p:ext uri="{BB962C8B-B14F-4D97-AF65-F5344CB8AC3E}">
        <p14:creationId xmlns:p14="http://schemas.microsoft.com/office/powerpoint/2010/main" val="49693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platform has extra components:</a:t>
            </a:r>
          </a:p>
          <a:p>
            <a:pPr marL="171450" indent="-171450">
              <a:buFont typeface="Arial" panose="020B0604020202020204" pitchFamily="34" charset="0"/>
              <a:buChar char="•"/>
            </a:pPr>
            <a:r>
              <a:rPr lang="en-US" dirty="0"/>
              <a:t>To monitor the model and data quality</a:t>
            </a:r>
          </a:p>
          <a:p>
            <a:pPr marL="171450" indent="-171450">
              <a:buFont typeface="Arial" panose="020B0604020202020204" pitchFamily="34" charset="0"/>
              <a:buChar char="•"/>
            </a:pPr>
            <a:r>
              <a:rPr lang="en-US" dirty="0"/>
              <a:t>A storage layer for storing the incoming training data and prediction request for future use</a:t>
            </a:r>
          </a:p>
          <a:p>
            <a:pPr marL="171450" indent="-171450">
              <a:buFont typeface="Arial" panose="020B0604020202020204" pitchFamily="34" charset="0"/>
              <a:buChar char="•"/>
            </a:pPr>
            <a:r>
              <a:rPr lang="en-US" dirty="0"/>
              <a:t>Some platforms, also perform online learning on the model to maintain the quality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However, given that new training data may arrive, even with online learning, you may still have to retrain your model using the old and the new training data.</a:t>
            </a:r>
          </a:p>
        </p:txBody>
      </p:sp>
      <p:sp>
        <p:nvSpPr>
          <p:cNvPr id="4" name="Slide Number Placeholder 3"/>
          <p:cNvSpPr>
            <a:spLocks noGrp="1"/>
          </p:cNvSpPr>
          <p:nvPr>
            <p:ph type="sldNum" sz="quarter" idx="5"/>
          </p:nvPr>
        </p:nvSpPr>
        <p:spPr/>
        <p:txBody>
          <a:bodyPr/>
          <a:lstStyle/>
          <a:p>
            <a:fld id="{4109A87A-3376-BC42-9407-361BB5A939EC}" type="slidenum">
              <a:rPr lang="en-US" smtClean="0"/>
              <a:t>6</a:t>
            </a:fld>
            <a:endParaRPr lang="en-US"/>
          </a:p>
        </p:txBody>
      </p:sp>
    </p:spTree>
    <p:extLst>
      <p:ext uri="{BB962C8B-B14F-4D97-AF65-F5344CB8AC3E}">
        <p14:creationId xmlns:p14="http://schemas.microsoft.com/office/powerpoint/2010/main" val="389040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some of the existing Machine Learning Deployment platform such as Velox and TensorFlow Extended provide.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Velox automatically initiates a retraining based on the quality of the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TFX allows users to retrain a new model and pipeline</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7</a:t>
            </a:fld>
            <a:endParaRPr lang="en-US"/>
          </a:p>
        </p:txBody>
      </p:sp>
    </p:spTree>
    <p:extLst>
      <p:ext uri="{BB962C8B-B14F-4D97-AF65-F5344CB8AC3E}">
        <p14:creationId xmlns:p14="http://schemas.microsoft.com/office/powerpoint/2010/main" val="181344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retraining is finished, the prediction pipeline (the data preprocessing and the model) are redeploy back to the platform so they can continue answering prediction queries.</a:t>
            </a:r>
          </a:p>
        </p:txBody>
      </p:sp>
      <p:sp>
        <p:nvSpPr>
          <p:cNvPr id="4" name="Slide Number Placeholder 3"/>
          <p:cNvSpPr>
            <a:spLocks noGrp="1"/>
          </p:cNvSpPr>
          <p:nvPr>
            <p:ph type="sldNum" sz="quarter" idx="5"/>
          </p:nvPr>
        </p:nvSpPr>
        <p:spPr/>
        <p:txBody>
          <a:bodyPr/>
          <a:lstStyle/>
          <a:p>
            <a:fld id="{4109A87A-3376-BC42-9407-361BB5A939EC}" type="slidenum">
              <a:rPr lang="en-US" smtClean="0"/>
              <a:t>8</a:t>
            </a:fld>
            <a:endParaRPr lang="en-US"/>
          </a:p>
        </p:txBody>
      </p:sp>
    </p:spTree>
    <p:extLst>
      <p:ext uri="{BB962C8B-B14F-4D97-AF65-F5344CB8AC3E}">
        <p14:creationId xmlns:p14="http://schemas.microsoft.com/office/powerpoint/2010/main" val="15147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Problems:</a:t>
            </a:r>
          </a:p>
          <a:p>
            <a:r>
              <a:rPr lang="en-US" dirty="0"/>
              <a:t>Retraining is time consuming, In fact, the time increases linearly, every day you are training for one more day. So at some point if the rate of incoming data is too high, the system may fall behind and </a:t>
            </a:r>
            <a:r>
              <a:rPr lang="en-US" dirty="0" err="1"/>
              <a:t>retrainings</a:t>
            </a:r>
            <a:r>
              <a:rPr lang="en-US" dirty="0"/>
              <a:t> should be performed sequentially one after the other</a:t>
            </a:r>
          </a:p>
          <a:p>
            <a:r>
              <a:rPr lang="en-US" dirty="0"/>
              <a:t>Online learning must be paused</a:t>
            </a:r>
          </a:p>
          <a:p>
            <a:r>
              <a:rPr lang="en-US" dirty="0"/>
              <a:t>During retraining, online learning should be disabled.</a:t>
            </a:r>
          </a:p>
          <a:p>
            <a:endParaRPr lang="en-US" dirty="0"/>
          </a:p>
          <a:p>
            <a:r>
              <a:rPr lang="en-US" dirty="0"/>
              <a:t>What we propose instead is-&gt; </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9</a:t>
            </a:fld>
            <a:endParaRPr lang="en-US"/>
          </a:p>
        </p:txBody>
      </p:sp>
    </p:spTree>
    <p:extLst>
      <p:ext uri="{BB962C8B-B14F-4D97-AF65-F5344CB8AC3E}">
        <p14:creationId xmlns:p14="http://schemas.microsoft.com/office/powerpoint/2010/main" val="1751364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88429781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82765"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187891896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sp>
        <p:nvSpPr>
          <p:cNvPr id="8" name="Titel 1">
            <a:extLst>
              <a:ext uri="{FF2B5EF4-FFF2-40B4-BE49-F238E27FC236}">
                <a16:creationId xmlns:a16="http://schemas.microsoft.com/office/drawing/2014/main" id="{1359B608-D137-3345-9142-FF7C8FF9549F}"/>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9" name="Grafik 7" descr="DIMA_Logo_blau_de.png">
            <a:extLst>
              <a:ext uri="{FF2B5EF4-FFF2-40B4-BE49-F238E27FC236}">
                <a16:creationId xmlns:a16="http://schemas.microsoft.com/office/drawing/2014/main" id="{24298B18-9503-4A4B-A4A4-438A3D600C9C}"/>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4" name="Grafik 3">
            <a:extLst>
              <a:ext uri="{FF2B5EF4-FFF2-40B4-BE49-F238E27FC236}">
                <a16:creationId xmlns:a16="http://schemas.microsoft.com/office/drawing/2014/main" id="{336F98BF-FE1E-D543-A3AE-D005908E49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0AB8003A-6CD4-0141-B6CC-516475F83B1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6388345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8" name="Titel 1">
            <a:extLst>
              <a:ext uri="{FF2B5EF4-FFF2-40B4-BE49-F238E27FC236}">
                <a16:creationId xmlns:a16="http://schemas.microsoft.com/office/drawing/2014/main" id="{755E21F1-D434-A247-9FBD-9BC3DFC5099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152C974A-B476-184E-ABDC-EDAC7F25EBDA}"/>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A4785166-5611-3146-84E5-0A90FA83B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4E3A9B87-8305-3847-B1A2-7CEDE6A4768D}"/>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11139867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10" name="Titel 1">
            <a:extLst>
              <a:ext uri="{FF2B5EF4-FFF2-40B4-BE49-F238E27FC236}">
                <a16:creationId xmlns:a16="http://schemas.microsoft.com/office/drawing/2014/main" id="{B140C763-CF0E-CE41-952D-6124F1B73B40}"/>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11" name="Grafik 7" descr="DIMA_Logo_blau_de.png">
            <a:extLst>
              <a:ext uri="{FF2B5EF4-FFF2-40B4-BE49-F238E27FC236}">
                <a16:creationId xmlns:a16="http://schemas.microsoft.com/office/drawing/2014/main" id="{9439AB62-E165-164F-8C2C-40CDE2E28DD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6" name="Grafik 3">
            <a:extLst>
              <a:ext uri="{FF2B5EF4-FFF2-40B4-BE49-F238E27FC236}">
                <a16:creationId xmlns:a16="http://schemas.microsoft.com/office/drawing/2014/main" id="{0442521D-084B-F547-BE99-A629B78138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7" name="Picture 16">
            <a:extLst>
              <a:ext uri="{FF2B5EF4-FFF2-40B4-BE49-F238E27FC236}">
                <a16:creationId xmlns:a16="http://schemas.microsoft.com/office/drawing/2014/main" id="{A3358A2D-1CC4-F345-B716-E382302FC90F}"/>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635324077"/>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el 1">
            <a:extLst>
              <a:ext uri="{FF2B5EF4-FFF2-40B4-BE49-F238E27FC236}">
                <a16:creationId xmlns:a16="http://schemas.microsoft.com/office/drawing/2014/main" id="{C5325C08-592C-7D40-85CA-C910A00EF22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677812C8-C7BF-E14B-841D-C4E54F2B062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C19E08A9-A569-A84D-B34A-0FF4727169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1" name="Picture 10">
            <a:extLst>
              <a:ext uri="{FF2B5EF4-FFF2-40B4-BE49-F238E27FC236}">
                <a16:creationId xmlns:a16="http://schemas.microsoft.com/office/drawing/2014/main" id="{89DB820F-21C8-AB4F-BF98-0E39CB92A78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00132109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itel 1">
            <a:extLst>
              <a:ext uri="{FF2B5EF4-FFF2-40B4-BE49-F238E27FC236}">
                <a16:creationId xmlns:a16="http://schemas.microsoft.com/office/drawing/2014/main" id="{5F9BD1C8-4CE6-BC41-A7D3-131CB5613E06}"/>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14" name="Grafik 7" descr="DIMA_Logo_blau_de.png">
            <a:extLst>
              <a:ext uri="{FF2B5EF4-FFF2-40B4-BE49-F238E27FC236}">
                <a16:creationId xmlns:a16="http://schemas.microsoft.com/office/drawing/2014/main" id="{94B4B653-87C4-D64F-84FD-91A430A42C2E}"/>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5" name="Grafik 3">
            <a:extLst>
              <a:ext uri="{FF2B5EF4-FFF2-40B4-BE49-F238E27FC236}">
                <a16:creationId xmlns:a16="http://schemas.microsoft.com/office/drawing/2014/main" id="{BC3DFF41-C468-2A42-839E-B3E6C920EF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6" name="Picture 15">
            <a:extLst>
              <a:ext uri="{FF2B5EF4-FFF2-40B4-BE49-F238E27FC236}">
                <a16:creationId xmlns:a16="http://schemas.microsoft.com/office/drawing/2014/main" id="{5C4A54E2-9275-2D4F-8D64-DBCEF0F6455A}"/>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27877815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163602572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A7-EBBF-1D4A-80F8-83C7D99DB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82A09-9307-9D4D-98E4-938D74CF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722B4-75F1-C74D-9C3A-3EB4FA4B9248}"/>
              </a:ext>
            </a:extLst>
          </p:cNvPr>
          <p:cNvSpPr>
            <a:spLocks noGrp="1"/>
          </p:cNvSpPr>
          <p:nvPr>
            <p:ph type="dt" sz="half" idx="10"/>
          </p:nvPr>
        </p:nvSpPr>
        <p:spPr/>
        <p:txBody>
          <a:bodyPr/>
          <a:lstStyle/>
          <a:p>
            <a:fld id="{76CD1432-64B4-2849-9FF0-D63429878E8E}" type="datetimeFigureOut">
              <a:rPr lang="en-US" smtClean="0"/>
              <a:t>3/20/19</a:t>
            </a:fld>
            <a:endParaRPr lang="en-US" dirty="0"/>
          </a:p>
        </p:txBody>
      </p:sp>
      <p:sp>
        <p:nvSpPr>
          <p:cNvPr id="5" name="Footer Placeholder 4">
            <a:extLst>
              <a:ext uri="{FF2B5EF4-FFF2-40B4-BE49-F238E27FC236}">
                <a16:creationId xmlns:a16="http://schemas.microsoft.com/office/drawing/2014/main" id="{09FB8347-30C5-2F41-96A6-EB6925B8B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3F7AE-462B-5847-9820-EFC6AB75C16A}"/>
              </a:ext>
            </a:extLst>
          </p:cNvPr>
          <p:cNvSpPr>
            <a:spLocks noGrp="1"/>
          </p:cNvSpPr>
          <p:nvPr>
            <p:ph type="sldNum" sz="quarter" idx="12"/>
          </p:nvPr>
        </p:nvSpPr>
        <p:spPr/>
        <p:txBody>
          <a:bodyPr/>
          <a:lstStyle/>
          <a:p>
            <a:fld id="{CEE12F01-7F36-C24F-9706-E2823CB257AB}" type="slidenum">
              <a:rPr lang="en-US" smtClean="0"/>
              <a:t>‹#›</a:t>
            </a:fld>
            <a:endParaRPr lang="en-US"/>
          </a:p>
        </p:txBody>
      </p:sp>
    </p:spTree>
    <p:extLst>
      <p:ext uri="{BB962C8B-B14F-4D97-AF65-F5344CB8AC3E}">
        <p14:creationId xmlns:p14="http://schemas.microsoft.com/office/powerpoint/2010/main" val="17588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17474"/>
            <a:ext cx="1809763" cy="338554"/>
          </a:xfrm>
          <a:prstGeom prst="rect">
            <a:avLst/>
          </a:prstGeom>
          <a:noFill/>
        </p:spPr>
        <p:txBody>
          <a:bodyPr wrap="square" rtlCol="0" anchor="ctr" anchorCtr="0">
            <a:spAutoFit/>
          </a:bodyPr>
          <a:lstStyle/>
          <a:p>
            <a:pPr algn="ctr"/>
            <a:fld id="{28528B96-7568-41D8-96CE-502631A70B8A}" type="datetime1">
              <a:rPr lang="de-DE" sz="1600" smtClean="0"/>
              <a:pPr algn="ctr"/>
              <a:t>20.03.19</a:t>
            </a:fld>
            <a:endParaRPr lang="de-DE" sz="1200" dirty="0"/>
          </a:p>
        </p:txBody>
      </p:sp>
      <p:sp>
        <p:nvSpPr>
          <p:cNvPr id="9" name="Textfeld 8"/>
          <p:cNvSpPr txBox="1"/>
          <p:nvPr/>
        </p:nvSpPr>
        <p:spPr>
          <a:xfrm>
            <a:off x="4571989" y="6417474"/>
            <a:ext cx="3048021" cy="338554"/>
          </a:xfrm>
          <a:prstGeom prst="rect">
            <a:avLst/>
          </a:prstGeom>
          <a:noFill/>
        </p:spPr>
        <p:txBody>
          <a:bodyPr wrap="square" rtlCol="0" anchor="ctr" anchorCtr="0">
            <a:spAutoFit/>
          </a:bodyPr>
          <a:lstStyle/>
          <a:p>
            <a:pPr algn="ctr"/>
            <a:r>
              <a:rPr lang="de-DE" sz="1600" dirty="0"/>
              <a:t>DFKI </a:t>
            </a:r>
            <a:r>
              <a:rPr lang="de-DE" sz="1600" baseline="0" dirty="0"/>
              <a:t>– </a:t>
            </a:r>
            <a:r>
              <a:rPr lang="de-DE" sz="1600" dirty="0"/>
              <a:t>DIMA</a:t>
            </a:r>
            <a:r>
              <a:rPr lang="de-DE" sz="1600" baseline="0" dirty="0"/>
              <a:t> – TU Berlin</a:t>
            </a:r>
            <a:endParaRPr lang="de-DE" sz="1600" dirty="0"/>
          </a:p>
        </p:txBody>
      </p:sp>
      <p:sp>
        <p:nvSpPr>
          <p:cNvPr id="10" name="Textfeld 9"/>
          <p:cNvSpPr txBox="1"/>
          <p:nvPr/>
        </p:nvSpPr>
        <p:spPr>
          <a:xfrm>
            <a:off x="9525024" y="6417474"/>
            <a:ext cx="2095515" cy="338554"/>
          </a:xfrm>
          <a:prstGeom prst="rect">
            <a:avLst/>
          </a:prstGeom>
          <a:noFill/>
        </p:spPr>
        <p:txBody>
          <a:bodyPr wrap="square" rtlCol="0" anchor="ctr" anchorCtr="0">
            <a:spAutoFit/>
          </a:bodyPr>
          <a:lstStyle/>
          <a:p>
            <a:pPr algn="ctr"/>
            <a:fld id="{E69E5221-C149-45B5-AFC7-4C62B9AA2252}" type="slidenum">
              <a:rPr lang="de-DE" sz="1600" smtClean="0"/>
              <a:pPr algn="ctr"/>
              <a:t>‹#›</a:t>
            </a:fld>
            <a:endParaRPr lang="de-DE" sz="1200" dirty="0"/>
          </a:p>
        </p:txBody>
      </p:sp>
    </p:spTree>
    <p:extLst>
      <p:ext uri="{BB962C8B-B14F-4D97-AF65-F5344CB8AC3E}">
        <p14:creationId xmlns:p14="http://schemas.microsoft.com/office/powerpoint/2010/main" val="23743943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hrouz.derakhshan@dfk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volker.markl@tu-berline.de" TargetMode="External"/><Relationship Id="rId5" Type="http://schemas.openxmlformats.org/officeDocument/2006/relationships/hyperlink" Target="mailto:rabl@tu-berlin.de" TargetMode="External"/><Relationship Id="rId4" Type="http://schemas.openxmlformats.org/officeDocument/2006/relationships/hyperlink" Target="mailto:alireza.rm@dfk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sz="3600" dirty="0"/>
              <a:t>Continuous Deployment of Machine Learning Pipelines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a:xfrm>
            <a:off x="1828800" y="2176466"/>
            <a:ext cx="8534400" cy="1538286"/>
          </a:xfrm>
        </p:spPr>
        <p:txBody>
          <a:bodyPr>
            <a:normAutofit/>
          </a:bodyPr>
          <a:lstStyle/>
          <a:p>
            <a:pPr algn="l"/>
            <a:r>
              <a:rPr lang="en-US" dirty="0"/>
              <a:t>Behrouz Derakhshan			</a:t>
            </a:r>
            <a:r>
              <a:rPr lang="en-US" dirty="0">
                <a:hlinkClick r:id="rId3"/>
              </a:rPr>
              <a:t>behrouz.derakhshan@dfki.de</a:t>
            </a:r>
            <a:endParaRPr lang="en-US" dirty="0"/>
          </a:p>
          <a:p>
            <a:pPr algn="l"/>
            <a:r>
              <a:rPr lang="de-DE" dirty="0"/>
              <a:t>Alireza </a:t>
            </a:r>
            <a:r>
              <a:rPr lang="de-DE" dirty="0" err="1"/>
              <a:t>Rezaei</a:t>
            </a:r>
            <a:r>
              <a:rPr lang="de-DE" dirty="0"/>
              <a:t> </a:t>
            </a:r>
            <a:r>
              <a:rPr lang="de-DE" dirty="0" err="1"/>
              <a:t>Mahdiraji</a:t>
            </a:r>
            <a:r>
              <a:rPr lang="de-DE" dirty="0"/>
              <a:t>			</a:t>
            </a:r>
            <a:r>
              <a:rPr lang="de-DE" dirty="0">
                <a:hlinkClick r:id="rId4"/>
              </a:rPr>
              <a:t>alireza.rm@dfki.de</a:t>
            </a:r>
            <a:endParaRPr lang="de-DE" dirty="0"/>
          </a:p>
          <a:p>
            <a:pPr algn="l"/>
            <a:r>
              <a:rPr lang="de-DE" dirty="0"/>
              <a:t>Tilmann Rabl				</a:t>
            </a:r>
            <a:r>
              <a:rPr lang="de-DE" dirty="0">
                <a:hlinkClick r:id="rId5"/>
              </a:rPr>
              <a:t>rabl@tu-berlin.de</a:t>
            </a:r>
            <a:endParaRPr lang="de-DE" dirty="0"/>
          </a:p>
          <a:p>
            <a:pPr algn="l"/>
            <a:r>
              <a:rPr lang="de-DE" dirty="0"/>
              <a:t>Volker Markl				</a:t>
            </a:r>
            <a:r>
              <a:rPr lang="de-DE" dirty="0">
                <a:hlinkClick r:id="rId6"/>
              </a:rPr>
              <a:t>volker.markl@tu-berline.de</a:t>
            </a:r>
            <a:endParaRPr lang="de-DE" dirty="0"/>
          </a:p>
        </p:txBody>
      </p:sp>
    </p:spTree>
    <p:extLst>
      <p:ext uri="{BB962C8B-B14F-4D97-AF65-F5344CB8AC3E}">
        <p14:creationId xmlns:p14="http://schemas.microsoft.com/office/powerpoint/2010/main" val="1630393448"/>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hevron 40">
            <a:extLst>
              <a:ext uri="{FF2B5EF4-FFF2-40B4-BE49-F238E27FC236}">
                <a16:creationId xmlns:a16="http://schemas.microsoft.com/office/drawing/2014/main" id="{06DFE1E0-E8EA-5A46-A54C-AC4C83498001}"/>
              </a:ext>
            </a:extLst>
          </p:cNvPr>
          <p:cNvSpPr/>
          <p:nvPr/>
        </p:nvSpPr>
        <p:spPr>
          <a:xfrm>
            <a:off x="2275528" y="1878498"/>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42" name="Chevron 41">
            <a:extLst>
              <a:ext uri="{FF2B5EF4-FFF2-40B4-BE49-F238E27FC236}">
                <a16:creationId xmlns:a16="http://schemas.microsoft.com/office/drawing/2014/main" id="{E649854A-13C4-A947-872B-52EFDC5A10B4}"/>
              </a:ext>
            </a:extLst>
          </p:cNvPr>
          <p:cNvSpPr/>
          <p:nvPr/>
        </p:nvSpPr>
        <p:spPr>
          <a:xfrm>
            <a:off x="6857576" y="1878498"/>
            <a:ext cx="2649071" cy="1373444"/>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sz="2400" b="1" dirty="0">
                <a:solidFill>
                  <a:schemeClr val="tx1"/>
                </a:solidFill>
              </a:rPr>
              <a:t>Model</a:t>
            </a:r>
          </a:p>
        </p:txBody>
      </p:sp>
      <p:sp>
        <p:nvSpPr>
          <p:cNvPr id="43" name="Rounded Rectangle 42">
            <a:extLst>
              <a:ext uri="{FF2B5EF4-FFF2-40B4-BE49-F238E27FC236}">
                <a16:creationId xmlns:a16="http://schemas.microsoft.com/office/drawing/2014/main" id="{569A8B0A-1C1F-9F43-8AEE-025195EDC9B3}"/>
              </a:ext>
            </a:extLst>
          </p:cNvPr>
          <p:cNvSpPr/>
          <p:nvPr/>
        </p:nvSpPr>
        <p:spPr>
          <a:xfrm>
            <a:off x="2141950" y="1043879"/>
            <a:ext cx="7465513" cy="31995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45" name="Rounded Rectangle 44">
            <a:extLst>
              <a:ext uri="{FF2B5EF4-FFF2-40B4-BE49-F238E27FC236}">
                <a16:creationId xmlns:a16="http://schemas.microsoft.com/office/drawing/2014/main" id="{F7389484-B5B8-0C49-8F5E-1B31B31680FE}"/>
              </a:ext>
            </a:extLst>
          </p:cNvPr>
          <p:cNvSpPr/>
          <p:nvPr/>
        </p:nvSpPr>
        <p:spPr>
          <a:xfrm>
            <a:off x="3573523" y="1345267"/>
            <a:ext cx="4602365" cy="4168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Monitoring Components</a:t>
            </a:r>
          </a:p>
        </p:txBody>
      </p:sp>
      <p:cxnSp>
        <p:nvCxnSpPr>
          <p:cNvPr id="46" name="Straight Arrow Connector 45">
            <a:extLst>
              <a:ext uri="{FF2B5EF4-FFF2-40B4-BE49-F238E27FC236}">
                <a16:creationId xmlns:a16="http://schemas.microsoft.com/office/drawing/2014/main" id="{DBD62DE7-3360-4346-A1D3-289900BB8500}"/>
              </a:ext>
            </a:extLst>
          </p:cNvPr>
          <p:cNvCxnSpPr>
            <a:cxnSpLocks/>
          </p:cNvCxnSpPr>
          <p:nvPr/>
        </p:nvCxnSpPr>
        <p:spPr>
          <a:xfrm>
            <a:off x="732101" y="2100635"/>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4C872EF-1034-904D-8E58-65D1A58B2A8E}"/>
              </a:ext>
            </a:extLst>
          </p:cNvPr>
          <p:cNvSpPr txBox="1"/>
          <p:nvPr/>
        </p:nvSpPr>
        <p:spPr>
          <a:xfrm>
            <a:off x="790893" y="1762744"/>
            <a:ext cx="1250471" cy="707886"/>
          </a:xfrm>
          <a:prstGeom prst="rect">
            <a:avLst/>
          </a:prstGeom>
          <a:noFill/>
        </p:spPr>
        <p:txBody>
          <a:bodyPr wrap="none" rtlCol="0">
            <a:spAutoFit/>
          </a:bodyPr>
          <a:lstStyle/>
          <a:p>
            <a:pPr algn="ctr"/>
            <a:r>
              <a:rPr lang="en-US" sz="2000" dirty="0"/>
              <a:t>Prediction</a:t>
            </a:r>
          </a:p>
          <a:p>
            <a:pPr algn="ctr"/>
            <a:r>
              <a:rPr lang="en-US" sz="2000" dirty="0"/>
              <a:t>Request</a:t>
            </a:r>
          </a:p>
        </p:txBody>
      </p:sp>
      <p:cxnSp>
        <p:nvCxnSpPr>
          <p:cNvPr id="48" name="Straight Arrow Connector 47">
            <a:extLst>
              <a:ext uri="{FF2B5EF4-FFF2-40B4-BE49-F238E27FC236}">
                <a16:creationId xmlns:a16="http://schemas.microsoft.com/office/drawing/2014/main" id="{6F566DC9-D06B-D748-A873-C51AA6AC7248}"/>
              </a:ext>
            </a:extLst>
          </p:cNvPr>
          <p:cNvCxnSpPr>
            <a:cxnSpLocks/>
          </p:cNvCxnSpPr>
          <p:nvPr/>
        </p:nvCxnSpPr>
        <p:spPr>
          <a:xfrm>
            <a:off x="722975" y="326666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86E4423-BC0B-B749-8FBA-4A1A6A2F1B38}"/>
              </a:ext>
            </a:extLst>
          </p:cNvPr>
          <p:cNvSpPr txBox="1"/>
          <p:nvPr/>
        </p:nvSpPr>
        <p:spPr>
          <a:xfrm>
            <a:off x="877005" y="2916250"/>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cxnSp>
        <p:nvCxnSpPr>
          <p:cNvPr id="50" name="Straight Arrow Connector 49">
            <a:extLst>
              <a:ext uri="{FF2B5EF4-FFF2-40B4-BE49-F238E27FC236}">
                <a16:creationId xmlns:a16="http://schemas.microsoft.com/office/drawing/2014/main" id="{78372732-12D8-954B-947F-D42F9BA3BEEC}"/>
              </a:ext>
            </a:extLst>
          </p:cNvPr>
          <p:cNvCxnSpPr>
            <a:cxnSpLocks/>
          </p:cNvCxnSpPr>
          <p:nvPr/>
        </p:nvCxnSpPr>
        <p:spPr>
          <a:xfrm>
            <a:off x="9608540" y="2643673"/>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F674D31-24EE-0D44-9C5B-DB741CAF8080}"/>
              </a:ext>
            </a:extLst>
          </p:cNvPr>
          <p:cNvSpPr txBox="1"/>
          <p:nvPr/>
        </p:nvSpPr>
        <p:spPr>
          <a:xfrm>
            <a:off x="9565726" y="2289729"/>
            <a:ext cx="1250471" cy="707886"/>
          </a:xfrm>
          <a:prstGeom prst="rect">
            <a:avLst/>
          </a:prstGeom>
          <a:noFill/>
        </p:spPr>
        <p:txBody>
          <a:bodyPr wrap="none" rtlCol="0">
            <a:spAutoFit/>
          </a:bodyPr>
          <a:lstStyle/>
          <a:p>
            <a:pPr algn="ctr"/>
            <a:r>
              <a:rPr lang="en-US" sz="2000" dirty="0"/>
              <a:t>Prediction</a:t>
            </a:r>
          </a:p>
          <a:p>
            <a:pPr algn="ctr"/>
            <a:r>
              <a:rPr lang="en-US" sz="2000" dirty="0"/>
              <a:t>Result</a:t>
            </a:r>
          </a:p>
        </p:txBody>
      </p:sp>
      <p:sp>
        <p:nvSpPr>
          <p:cNvPr id="52" name="Rounded Rectangle 51">
            <a:extLst>
              <a:ext uri="{FF2B5EF4-FFF2-40B4-BE49-F238E27FC236}">
                <a16:creationId xmlns:a16="http://schemas.microsoft.com/office/drawing/2014/main" id="{D6ADDBB4-B270-A84E-9275-9C4FBD898BF2}"/>
              </a:ext>
            </a:extLst>
          </p:cNvPr>
          <p:cNvSpPr/>
          <p:nvPr/>
        </p:nvSpPr>
        <p:spPr>
          <a:xfrm>
            <a:off x="2981192" y="3484685"/>
            <a:ext cx="5857079" cy="526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Data Storage </a:t>
            </a:r>
          </a:p>
        </p:txBody>
      </p:sp>
      <p:sp>
        <p:nvSpPr>
          <p:cNvPr id="62" name="Chevron 61">
            <a:extLst>
              <a:ext uri="{FF2B5EF4-FFF2-40B4-BE49-F238E27FC236}">
                <a16:creationId xmlns:a16="http://schemas.microsoft.com/office/drawing/2014/main" id="{4B1780A2-53AF-554A-B6C4-66FA0B6B2A8E}"/>
              </a:ext>
            </a:extLst>
          </p:cNvPr>
          <p:cNvSpPr/>
          <p:nvPr/>
        </p:nvSpPr>
        <p:spPr>
          <a:xfrm>
            <a:off x="4585197" y="1878498"/>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Model Training</a:t>
            </a:r>
          </a:p>
        </p:txBody>
      </p:sp>
      <p:sp>
        <p:nvSpPr>
          <p:cNvPr id="2" name="TextBox 1">
            <a:extLst>
              <a:ext uri="{FF2B5EF4-FFF2-40B4-BE49-F238E27FC236}">
                <a16:creationId xmlns:a16="http://schemas.microsoft.com/office/drawing/2014/main" id="{2FD520C8-25A6-5743-A907-0EA207A01DFD}"/>
              </a:ext>
            </a:extLst>
          </p:cNvPr>
          <p:cNvSpPr txBox="1"/>
          <p:nvPr/>
        </p:nvSpPr>
        <p:spPr>
          <a:xfrm>
            <a:off x="1376263" y="4515392"/>
            <a:ext cx="10168874"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Deploy the training code along side</a:t>
            </a:r>
          </a:p>
          <a:p>
            <a:pPr marL="285750" indent="-285750">
              <a:buFont typeface="Arial" panose="020B0604020202020204" pitchFamily="34" charset="0"/>
              <a:buChar char="•"/>
            </a:pPr>
            <a:r>
              <a:rPr lang="en-US" sz="2400" dirty="0"/>
              <a:t>Instead of fully retraining a new model, train the model using smaller samples</a:t>
            </a:r>
          </a:p>
          <a:p>
            <a:pPr marL="285750" indent="-285750">
              <a:buFont typeface="Arial" panose="020B0604020202020204" pitchFamily="34" charset="0"/>
              <a:buChar char="•"/>
            </a:pPr>
            <a:r>
              <a:rPr lang="en-US" sz="2400" dirty="0">
                <a:solidFill>
                  <a:schemeClr val="accent6">
                    <a:lumMod val="50000"/>
                  </a:schemeClr>
                </a:solidFill>
              </a:rPr>
              <a:t>Reduce the total training time</a:t>
            </a:r>
          </a:p>
          <a:p>
            <a:pPr marL="285750" indent="-285750">
              <a:buFont typeface="Arial" panose="020B0604020202020204" pitchFamily="34" charset="0"/>
              <a:buChar char="•"/>
            </a:pPr>
            <a:r>
              <a:rPr lang="en-US" sz="2400" dirty="0">
                <a:solidFill>
                  <a:schemeClr val="accent6">
                    <a:lumMod val="50000"/>
                  </a:schemeClr>
                </a:solidFill>
              </a:rPr>
              <a:t>Maintain the quality</a:t>
            </a:r>
          </a:p>
        </p:txBody>
      </p:sp>
      <p:sp>
        <p:nvSpPr>
          <p:cNvPr id="16" name="Title 1">
            <a:extLst>
              <a:ext uri="{FF2B5EF4-FFF2-40B4-BE49-F238E27FC236}">
                <a16:creationId xmlns:a16="http://schemas.microsoft.com/office/drawing/2014/main" id="{65BB59A0-85D7-D94F-A586-D78390814947}"/>
              </a:ext>
            </a:extLst>
          </p:cNvPr>
          <p:cNvSpPr>
            <a:spLocks noGrp="1"/>
          </p:cNvSpPr>
          <p:nvPr>
            <p:ph type="title"/>
          </p:nvPr>
        </p:nvSpPr>
        <p:spPr/>
        <p:txBody>
          <a:bodyPr>
            <a:normAutofit/>
          </a:bodyPr>
          <a:lstStyle/>
          <a:p>
            <a:r>
              <a:rPr lang="en-US" dirty="0"/>
              <a:t>Continuous Deployment Platform</a:t>
            </a:r>
          </a:p>
        </p:txBody>
      </p:sp>
    </p:spTree>
    <p:extLst>
      <p:ext uri="{BB962C8B-B14F-4D97-AF65-F5344CB8AC3E}">
        <p14:creationId xmlns:p14="http://schemas.microsoft.com/office/powerpoint/2010/main" val="296446618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533232" y="4372680"/>
            <a:ext cx="10173657" cy="36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Data Storage </a:t>
            </a:r>
          </a:p>
        </p:txBody>
      </p:sp>
      <p:sp>
        <p:nvSpPr>
          <p:cNvPr id="7" name="Chevron 6">
            <a:extLst>
              <a:ext uri="{FF2B5EF4-FFF2-40B4-BE49-F238E27FC236}">
                <a16:creationId xmlns:a16="http://schemas.microsoft.com/office/drawing/2014/main" id="{4DDD5FE7-CC03-DB4F-AB14-F20802899B31}"/>
              </a:ext>
            </a:extLst>
          </p:cNvPr>
          <p:cNvSpPr/>
          <p:nvPr/>
        </p:nvSpPr>
        <p:spPr>
          <a:xfrm>
            <a:off x="3000880" y="3222068"/>
            <a:ext cx="1584000" cy="514641"/>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b="1" dirty="0">
                <a:solidFill>
                  <a:schemeClr val="tx1"/>
                </a:solidFill>
              </a:rPr>
              <a:t>Preprocess</a:t>
            </a:r>
          </a:p>
        </p:txBody>
      </p:sp>
      <p:sp>
        <p:nvSpPr>
          <p:cNvPr id="11" name="Chevron 10">
            <a:extLst>
              <a:ext uri="{FF2B5EF4-FFF2-40B4-BE49-F238E27FC236}">
                <a16:creationId xmlns:a16="http://schemas.microsoft.com/office/drawing/2014/main" id="{308620B9-702D-384C-BBF2-1F9F2166153A}"/>
              </a:ext>
            </a:extLst>
          </p:cNvPr>
          <p:cNvSpPr/>
          <p:nvPr/>
        </p:nvSpPr>
        <p:spPr>
          <a:xfrm>
            <a:off x="7729790" y="3222067"/>
            <a:ext cx="1584000" cy="514641"/>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b="1" dirty="0">
                <a:solidFill>
                  <a:schemeClr val="tx1"/>
                </a:solidFill>
              </a:rPr>
              <a:t>Materialize</a:t>
            </a:r>
          </a:p>
        </p:txBody>
      </p:sp>
      <p:sp>
        <p:nvSpPr>
          <p:cNvPr id="12" name="Chevron 11">
            <a:extLst>
              <a:ext uri="{FF2B5EF4-FFF2-40B4-BE49-F238E27FC236}">
                <a16:creationId xmlns:a16="http://schemas.microsoft.com/office/drawing/2014/main" id="{1127579F-1FFB-8C4F-9A64-EABAEDF4414D}"/>
              </a:ext>
            </a:extLst>
          </p:cNvPr>
          <p:cNvSpPr/>
          <p:nvPr/>
        </p:nvSpPr>
        <p:spPr>
          <a:xfrm>
            <a:off x="653893" y="3222068"/>
            <a:ext cx="1584000" cy="514641"/>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b="1" dirty="0">
                <a:solidFill>
                  <a:schemeClr val="tx1"/>
                </a:solidFill>
              </a:rPr>
              <a:t>Discretize</a:t>
            </a:r>
          </a:p>
        </p:txBody>
      </p:sp>
      <p:sp>
        <p:nvSpPr>
          <p:cNvPr id="13" name="Chevron 12">
            <a:extLst>
              <a:ext uri="{FF2B5EF4-FFF2-40B4-BE49-F238E27FC236}">
                <a16:creationId xmlns:a16="http://schemas.microsoft.com/office/drawing/2014/main" id="{EECFB32C-3028-0840-812E-5072B23D4FC4}"/>
              </a:ext>
            </a:extLst>
          </p:cNvPr>
          <p:cNvSpPr/>
          <p:nvPr/>
        </p:nvSpPr>
        <p:spPr>
          <a:xfrm>
            <a:off x="5871702" y="3222070"/>
            <a:ext cx="1584000" cy="514641"/>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b="1" dirty="0">
                <a:solidFill>
                  <a:schemeClr val="tx1"/>
                </a:solidFill>
              </a:rPr>
              <a:t>Sample</a:t>
            </a:r>
          </a:p>
        </p:txBody>
      </p:sp>
      <p:sp>
        <p:nvSpPr>
          <p:cNvPr id="14" name="Chevron 13">
            <a:extLst>
              <a:ext uri="{FF2B5EF4-FFF2-40B4-BE49-F238E27FC236}">
                <a16:creationId xmlns:a16="http://schemas.microsoft.com/office/drawing/2014/main" id="{E0CCDC3E-CE18-014D-9C6C-DF2A70475556}"/>
              </a:ext>
            </a:extLst>
          </p:cNvPr>
          <p:cNvSpPr/>
          <p:nvPr/>
        </p:nvSpPr>
        <p:spPr>
          <a:xfrm>
            <a:off x="9587878" y="3222068"/>
            <a:ext cx="1584000" cy="514641"/>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b="1"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253981" y="3402741"/>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438168" y="3402741"/>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27588" y="3402741"/>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07418" y="3402741"/>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62425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808446"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4997866"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177696"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4717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6516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3322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5121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a:stCxn id="29" idx="1"/>
          </p:cNvCxnSpPr>
          <p:nvPr/>
        </p:nvCxnSpPr>
        <p:spPr>
          <a:xfrm>
            <a:off x="73786" y="3478859"/>
            <a:ext cx="7336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73786" y="3186471"/>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0093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312908"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34" name="Straight Arrow Connector 33">
            <a:extLst>
              <a:ext uri="{FF2B5EF4-FFF2-40B4-BE49-F238E27FC236}">
                <a16:creationId xmlns:a16="http://schemas.microsoft.com/office/drawing/2014/main" id="{C1A3BE6D-776A-A848-95D5-6904C06DF419}"/>
              </a:ext>
            </a:extLst>
          </p:cNvPr>
          <p:cNvCxnSpPr>
            <a:cxnSpLocks/>
            <a:stCxn id="15" idx="2"/>
          </p:cNvCxnSpPr>
          <p:nvPr/>
        </p:nvCxnSpPr>
        <p:spPr>
          <a:xfrm>
            <a:off x="2326371"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97BDCEB6-9D00-BD44-8C21-11C2A457F1F4}"/>
              </a:ext>
            </a:extLst>
          </p:cNvPr>
          <p:cNvCxnSpPr>
            <a:cxnSpLocks/>
            <a:stCxn id="4" idx="0"/>
            <a:endCxn id="13" idx="1"/>
          </p:cNvCxnSpPr>
          <p:nvPr/>
        </p:nvCxnSpPr>
        <p:spPr>
          <a:xfrm rot="5400000" flipH="1" flipV="1">
            <a:off x="5364288" y="3735165"/>
            <a:ext cx="893289" cy="381742"/>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247647" y="3222067"/>
            <a:ext cx="907437" cy="51464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1008097" y="3043439"/>
            <a:ext cx="1" cy="1386539"/>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803843" y="-155798"/>
            <a:ext cx="419100" cy="6283382"/>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760349FB-279D-804D-8A52-517F22EBFDC2}"/>
              </a:ext>
            </a:extLst>
          </p:cNvPr>
          <p:cNvSpPr txBox="1"/>
          <p:nvPr/>
        </p:nvSpPr>
        <p:spPr>
          <a:xfrm>
            <a:off x="8521790" y="2440156"/>
            <a:ext cx="843757" cy="369332"/>
          </a:xfrm>
          <a:prstGeom prst="rect">
            <a:avLst/>
          </a:prstGeom>
          <a:noFill/>
        </p:spPr>
        <p:txBody>
          <a:bodyPr wrap="none" rtlCol="0">
            <a:spAutoFit/>
          </a:bodyPr>
          <a:lstStyle/>
          <a:p>
            <a:r>
              <a:rPr lang="en-US" dirty="0"/>
              <a:t>Repeat</a:t>
            </a:r>
          </a:p>
        </p:txBody>
      </p:sp>
      <p:cxnSp>
        <p:nvCxnSpPr>
          <p:cNvPr id="75" name="Straight Arrow Connector 74">
            <a:extLst>
              <a:ext uri="{FF2B5EF4-FFF2-40B4-BE49-F238E27FC236}">
                <a16:creationId xmlns:a16="http://schemas.microsoft.com/office/drawing/2014/main" id="{3FD233A1-047A-F84D-BD67-5A6209E455C1}"/>
              </a:ext>
            </a:extLst>
          </p:cNvPr>
          <p:cNvCxnSpPr>
            <a:cxnSpLocks/>
            <a:stCxn id="16" idx="2"/>
          </p:cNvCxnSpPr>
          <p:nvPr/>
        </p:nvCxnSpPr>
        <p:spPr>
          <a:xfrm>
            <a:off x="2510558" y="3547521"/>
            <a:ext cx="284"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7960DBB-D769-2643-8CE1-62A4A1E046EE}"/>
              </a:ext>
            </a:extLst>
          </p:cNvPr>
          <p:cNvCxnSpPr>
            <a:cxnSpLocks/>
            <a:stCxn id="17" idx="2"/>
          </p:cNvCxnSpPr>
          <p:nvPr/>
        </p:nvCxnSpPr>
        <p:spPr>
          <a:xfrm>
            <a:off x="2699978"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6331BEE-CCC9-DF4A-A54C-1095AF2B8D64}"/>
              </a:ext>
            </a:extLst>
          </p:cNvPr>
          <p:cNvCxnSpPr>
            <a:cxnSpLocks/>
            <a:stCxn id="18" idx="2"/>
          </p:cNvCxnSpPr>
          <p:nvPr/>
        </p:nvCxnSpPr>
        <p:spPr>
          <a:xfrm>
            <a:off x="2879808"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687026"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871213" y="3547521"/>
            <a:ext cx="284"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p:cNvCxnSpPr>
          <p:nvPr/>
        </p:nvCxnSpPr>
        <p:spPr>
          <a:xfrm>
            <a:off x="506063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24046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spTree>
    <p:extLst>
      <p:ext uri="{BB962C8B-B14F-4D97-AF65-F5344CB8AC3E}">
        <p14:creationId xmlns:p14="http://schemas.microsoft.com/office/powerpoint/2010/main" val="1400286293"/>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09CD-25CD-F64F-84BC-07AEF3C8E0F5}"/>
              </a:ext>
            </a:extLst>
          </p:cNvPr>
          <p:cNvSpPr>
            <a:spLocks noGrp="1"/>
          </p:cNvSpPr>
          <p:nvPr>
            <p:ph type="title"/>
          </p:nvPr>
        </p:nvSpPr>
        <p:spPr/>
        <p:txBody>
          <a:bodyPr>
            <a:normAutofit/>
          </a:bodyPr>
          <a:lstStyle/>
          <a:p>
            <a:r>
              <a:rPr lang="en-US" dirty="0"/>
              <a:t>Data Discretizing</a:t>
            </a:r>
          </a:p>
        </p:txBody>
      </p:sp>
      <p:cxnSp>
        <p:nvCxnSpPr>
          <p:cNvPr id="5" name="Straight Arrow Connector 4">
            <a:extLst>
              <a:ext uri="{FF2B5EF4-FFF2-40B4-BE49-F238E27FC236}">
                <a16:creationId xmlns:a16="http://schemas.microsoft.com/office/drawing/2014/main" id="{B8C51175-72AC-5C44-AE3A-40226F56E561}"/>
              </a:ext>
            </a:extLst>
          </p:cNvPr>
          <p:cNvCxnSpPr>
            <a:cxnSpLocks/>
          </p:cNvCxnSpPr>
          <p:nvPr/>
        </p:nvCxnSpPr>
        <p:spPr>
          <a:xfrm>
            <a:off x="1887795" y="3594761"/>
            <a:ext cx="322917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F4C26BB-072F-7347-A390-BDF20F3E870D}"/>
              </a:ext>
            </a:extLst>
          </p:cNvPr>
          <p:cNvCxnSpPr/>
          <p:nvPr/>
        </p:nvCxnSpPr>
        <p:spPr>
          <a:xfrm flipV="1">
            <a:off x="2154492" y="351110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39A704-0211-7940-A147-375396FB8D5A}"/>
              </a:ext>
            </a:extLst>
          </p:cNvPr>
          <p:cNvCxnSpPr/>
          <p:nvPr/>
        </p:nvCxnSpPr>
        <p:spPr>
          <a:xfrm flipV="1">
            <a:off x="2514492" y="351166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2B70BD-579E-6544-9E51-ABC61404D2D7}"/>
              </a:ext>
            </a:extLst>
          </p:cNvPr>
          <p:cNvCxnSpPr/>
          <p:nvPr/>
        </p:nvCxnSpPr>
        <p:spPr>
          <a:xfrm flipV="1">
            <a:off x="2874492" y="351110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6376295-3715-A74E-8680-C88A32BCFF89}"/>
              </a:ext>
            </a:extLst>
          </p:cNvPr>
          <p:cNvCxnSpPr/>
          <p:nvPr/>
        </p:nvCxnSpPr>
        <p:spPr>
          <a:xfrm flipV="1">
            <a:off x="3234492" y="351206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BE7120-F9A8-CA42-B20F-20639ABA5228}"/>
              </a:ext>
            </a:extLst>
          </p:cNvPr>
          <p:cNvCxnSpPr/>
          <p:nvPr/>
        </p:nvCxnSpPr>
        <p:spPr>
          <a:xfrm flipV="1">
            <a:off x="3954492" y="351206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717D2A-4914-2144-9CAA-0CE34FE6F444}"/>
              </a:ext>
            </a:extLst>
          </p:cNvPr>
          <p:cNvCxnSpPr/>
          <p:nvPr/>
        </p:nvCxnSpPr>
        <p:spPr>
          <a:xfrm flipV="1">
            <a:off x="3594492" y="351206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96F562-8BCE-9944-9788-05E917EA0FC0}"/>
              </a:ext>
            </a:extLst>
          </p:cNvPr>
          <p:cNvCxnSpPr/>
          <p:nvPr/>
        </p:nvCxnSpPr>
        <p:spPr>
          <a:xfrm flipV="1">
            <a:off x="4314492" y="351206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B80DC0D-D891-E540-B389-3C4D6B795ADB}"/>
              </a:ext>
            </a:extLst>
          </p:cNvPr>
          <p:cNvCxnSpPr/>
          <p:nvPr/>
        </p:nvCxnSpPr>
        <p:spPr>
          <a:xfrm flipV="1">
            <a:off x="4674492" y="3512062"/>
            <a:ext cx="0" cy="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CDFA472C-0C5A-F14A-8700-4B41717D7AF3}"/>
              </a:ext>
            </a:extLst>
          </p:cNvPr>
          <p:cNvSpPr/>
          <p:nvPr/>
        </p:nvSpPr>
        <p:spPr>
          <a:xfrm rot="16200000">
            <a:off x="9000000" y="1944000"/>
            <a:ext cx="365101" cy="1734468"/>
          </a:xfrm>
          <a:prstGeom prst="leftBrace">
            <a:avLst>
              <a:gd name="adj1" fmla="val 88701"/>
              <a:gd name="adj2" fmla="val 4829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A75EEB80-B520-614C-BE90-5FC35F2552C8}"/>
              </a:ext>
            </a:extLst>
          </p:cNvPr>
          <p:cNvSpPr txBox="1"/>
          <p:nvPr/>
        </p:nvSpPr>
        <p:spPr>
          <a:xfrm>
            <a:off x="2639649" y="2915771"/>
            <a:ext cx="1646989" cy="400110"/>
          </a:xfrm>
          <a:prstGeom prst="rect">
            <a:avLst/>
          </a:prstGeom>
          <a:noFill/>
        </p:spPr>
        <p:txBody>
          <a:bodyPr wrap="none" rtlCol="0">
            <a:spAutoFit/>
          </a:bodyPr>
          <a:lstStyle/>
          <a:p>
            <a:pPr algn="ctr"/>
            <a:r>
              <a:rPr lang="en-US" sz="2000" b="1" dirty="0"/>
              <a:t>Training Data </a:t>
            </a:r>
          </a:p>
        </p:txBody>
      </p:sp>
      <p:sp>
        <p:nvSpPr>
          <p:cNvPr id="51" name="Rounded Rectangle 50">
            <a:extLst>
              <a:ext uri="{FF2B5EF4-FFF2-40B4-BE49-F238E27FC236}">
                <a16:creationId xmlns:a16="http://schemas.microsoft.com/office/drawing/2014/main" id="{DF9455C8-7CA8-4843-819E-CD1953C4DE30}"/>
              </a:ext>
            </a:extLst>
          </p:cNvPr>
          <p:cNvSpPr/>
          <p:nvPr/>
        </p:nvSpPr>
        <p:spPr>
          <a:xfrm>
            <a:off x="7588102" y="3407301"/>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BAE4DB25-E0F0-3A40-9012-1A6CD192EFB8}"/>
              </a:ext>
            </a:extLst>
          </p:cNvPr>
          <p:cNvSpPr/>
          <p:nvPr/>
        </p:nvSpPr>
        <p:spPr>
          <a:xfrm>
            <a:off x="8133043" y="3406961"/>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511DEE18-40D1-1F4A-A234-CFAF0E36B274}"/>
              </a:ext>
            </a:extLst>
          </p:cNvPr>
          <p:cNvSpPr/>
          <p:nvPr/>
        </p:nvSpPr>
        <p:spPr>
          <a:xfrm>
            <a:off x="8662744" y="3406961"/>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696A30C0-A0AA-2B46-8BB5-1DE96BA7E204}"/>
              </a:ext>
            </a:extLst>
          </p:cNvPr>
          <p:cNvSpPr/>
          <p:nvPr/>
        </p:nvSpPr>
        <p:spPr>
          <a:xfrm>
            <a:off x="9192445" y="3406961"/>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ounded Rectangle 54">
            <a:extLst>
              <a:ext uri="{FF2B5EF4-FFF2-40B4-BE49-F238E27FC236}">
                <a16:creationId xmlns:a16="http://schemas.microsoft.com/office/drawing/2014/main" id="{9F108F66-0DCB-2945-9D12-A1231411F7B7}"/>
              </a:ext>
            </a:extLst>
          </p:cNvPr>
          <p:cNvSpPr/>
          <p:nvPr/>
        </p:nvSpPr>
        <p:spPr>
          <a:xfrm>
            <a:off x="9722146" y="3406961"/>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A6032EDE-92F6-564A-8F84-BB57673DC41A}"/>
              </a:ext>
            </a:extLst>
          </p:cNvPr>
          <p:cNvSpPr/>
          <p:nvPr/>
        </p:nvSpPr>
        <p:spPr>
          <a:xfrm>
            <a:off x="10251847" y="3406961"/>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19AEB0D-8E92-894F-91BB-045240C021E5}"/>
              </a:ext>
            </a:extLst>
          </p:cNvPr>
          <p:cNvSpPr txBox="1"/>
          <p:nvPr/>
        </p:nvSpPr>
        <p:spPr>
          <a:xfrm>
            <a:off x="8176461" y="2938205"/>
            <a:ext cx="2031967" cy="400110"/>
          </a:xfrm>
          <a:prstGeom prst="rect">
            <a:avLst/>
          </a:prstGeom>
          <a:noFill/>
        </p:spPr>
        <p:txBody>
          <a:bodyPr wrap="none" rtlCol="0">
            <a:spAutoFit/>
          </a:bodyPr>
          <a:lstStyle/>
          <a:p>
            <a:pPr algn="ctr"/>
            <a:r>
              <a:rPr lang="en-US" sz="2000" b="1" dirty="0"/>
              <a:t>Raw Data Chunks</a:t>
            </a:r>
          </a:p>
        </p:txBody>
      </p:sp>
      <p:cxnSp>
        <p:nvCxnSpPr>
          <p:cNvPr id="59" name="Straight Arrow Connector 58">
            <a:extLst>
              <a:ext uri="{FF2B5EF4-FFF2-40B4-BE49-F238E27FC236}">
                <a16:creationId xmlns:a16="http://schemas.microsoft.com/office/drawing/2014/main" id="{A9BDD417-6FF6-E140-9ACD-748530B7102E}"/>
              </a:ext>
            </a:extLst>
          </p:cNvPr>
          <p:cNvCxnSpPr>
            <a:cxnSpLocks/>
          </p:cNvCxnSpPr>
          <p:nvPr/>
        </p:nvCxnSpPr>
        <p:spPr>
          <a:xfrm>
            <a:off x="7752702" y="373684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935DA47-5AA3-FA49-99F7-CDF8A8AC494F}"/>
              </a:ext>
            </a:extLst>
          </p:cNvPr>
          <p:cNvCxnSpPr>
            <a:cxnSpLocks/>
          </p:cNvCxnSpPr>
          <p:nvPr/>
        </p:nvCxnSpPr>
        <p:spPr>
          <a:xfrm>
            <a:off x="8297643"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C8C9A8-6472-7446-8D9D-0DCCBC094CED}"/>
              </a:ext>
            </a:extLst>
          </p:cNvPr>
          <p:cNvCxnSpPr>
            <a:cxnSpLocks/>
          </p:cNvCxnSpPr>
          <p:nvPr/>
        </p:nvCxnSpPr>
        <p:spPr>
          <a:xfrm>
            <a:off x="8827344"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7B6C44F-EE52-7841-8A69-68AA5B014111}"/>
              </a:ext>
            </a:extLst>
          </p:cNvPr>
          <p:cNvCxnSpPr>
            <a:cxnSpLocks/>
          </p:cNvCxnSpPr>
          <p:nvPr/>
        </p:nvCxnSpPr>
        <p:spPr>
          <a:xfrm>
            <a:off x="9357045"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DA5A3B2-5BD7-7948-8916-3F79CF1A646F}"/>
              </a:ext>
            </a:extLst>
          </p:cNvPr>
          <p:cNvCxnSpPr>
            <a:cxnSpLocks/>
          </p:cNvCxnSpPr>
          <p:nvPr/>
        </p:nvCxnSpPr>
        <p:spPr>
          <a:xfrm>
            <a:off x="9886746"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CC6BF52-EC7D-5B40-844C-96A3A8B18D11}"/>
              </a:ext>
            </a:extLst>
          </p:cNvPr>
          <p:cNvCxnSpPr>
            <a:cxnSpLocks/>
          </p:cNvCxnSpPr>
          <p:nvPr/>
        </p:nvCxnSpPr>
        <p:spPr>
          <a:xfrm>
            <a:off x="10416447"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CB58DB0C-12FF-974D-9013-7FCA29B2466C}"/>
              </a:ext>
            </a:extLst>
          </p:cNvPr>
          <p:cNvSpPr/>
          <p:nvPr/>
        </p:nvSpPr>
        <p:spPr>
          <a:xfrm>
            <a:off x="7752702" y="4739521"/>
            <a:ext cx="2663745" cy="16927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ysClr val="windowText" lastClr="000000"/>
              </a:solidFill>
            </a:endParaRPr>
          </a:p>
        </p:txBody>
      </p:sp>
      <p:sp>
        <p:nvSpPr>
          <p:cNvPr id="66" name="Rounded Rectangle 65">
            <a:extLst>
              <a:ext uri="{FF2B5EF4-FFF2-40B4-BE49-F238E27FC236}">
                <a16:creationId xmlns:a16="http://schemas.microsoft.com/office/drawing/2014/main" id="{79B2D6B5-BC03-AF4B-9FD2-263E1C2EDDA6}"/>
              </a:ext>
            </a:extLst>
          </p:cNvPr>
          <p:cNvSpPr/>
          <p:nvPr/>
        </p:nvSpPr>
        <p:spPr>
          <a:xfrm>
            <a:off x="8012263"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3BAFC96-1EC8-EC4D-912F-714307A22E4C}"/>
              </a:ext>
            </a:extLst>
          </p:cNvPr>
          <p:cNvSpPr/>
          <p:nvPr/>
        </p:nvSpPr>
        <p:spPr>
          <a:xfrm>
            <a:off x="8113428" y="4717940"/>
            <a:ext cx="1890518" cy="461665"/>
          </a:xfrm>
          <a:prstGeom prst="rect">
            <a:avLst/>
          </a:prstGeom>
        </p:spPr>
        <p:txBody>
          <a:bodyPr wrap="none">
            <a:spAutoFit/>
          </a:bodyPr>
          <a:lstStyle/>
          <a:p>
            <a:pPr algn="ctr"/>
            <a:r>
              <a:rPr lang="en-US" sz="2400" b="1" dirty="0">
                <a:solidFill>
                  <a:sysClr val="windowText" lastClr="000000"/>
                </a:solidFill>
              </a:rPr>
              <a:t>Data Storage </a:t>
            </a:r>
          </a:p>
        </p:txBody>
      </p:sp>
      <p:sp>
        <p:nvSpPr>
          <p:cNvPr id="70" name="Rounded Rectangle 69">
            <a:extLst>
              <a:ext uri="{FF2B5EF4-FFF2-40B4-BE49-F238E27FC236}">
                <a16:creationId xmlns:a16="http://schemas.microsoft.com/office/drawing/2014/main" id="{EE8648D3-40E2-6943-89B7-07DD425A764B}"/>
              </a:ext>
            </a:extLst>
          </p:cNvPr>
          <p:cNvSpPr/>
          <p:nvPr/>
        </p:nvSpPr>
        <p:spPr>
          <a:xfrm>
            <a:off x="8307240"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3" name="Rounded Rectangle 72">
            <a:extLst>
              <a:ext uri="{FF2B5EF4-FFF2-40B4-BE49-F238E27FC236}">
                <a16:creationId xmlns:a16="http://schemas.microsoft.com/office/drawing/2014/main" id="{4376E1C7-4626-A744-A3A6-6645057A4374}"/>
              </a:ext>
            </a:extLst>
          </p:cNvPr>
          <p:cNvSpPr/>
          <p:nvPr/>
        </p:nvSpPr>
        <p:spPr>
          <a:xfrm>
            <a:off x="8598907" y="523823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6" name="Rounded Rectangle 75">
            <a:extLst>
              <a:ext uri="{FF2B5EF4-FFF2-40B4-BE49-F238E27FC236}">
                <a16:creationId xmlns:a16="http://schemas.microsoft.com/office/drawing/2014/main" id="{C10E1515-B270-9A45-88A1-EED544AF4C29}"/>
              </a:ext>
            </a:extLst>
          </p:cNvPr>
          <p:cNvSpPr/>
          <p:nvPr/>
        </p:nvSpPr>
        <p:spPr>
          <a:xfrm>
            <a:off x="9312579"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D457E0DC-7D85-1343-BCBD-931BD377A47F}"/>
              </a:ext>
            </a:extLst>
          </p:cNvPr>
          <p:cNvSpPr/>
          <p:nvPr/>
        </p:nvSpPr>
        <p:spPr>
          <a:xfrm>
            <a:off x="9607556"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4" name="Rounded Rectangle 83">
            <a:extLst>
              <a:ext uri="{FF2B5EF4-FFF2-40B4-BE49-F238E27FC236}">
                <a16:creationId xmlns:a16="http://schemas.microsoft.com/office/drawing/2014/main" id="{457A9A11-94BF-9A4B-BDB6-7E886C786076}"/>
              </a:ext>
            </a:extLst>
          </p:cNvPr>
          <p:cNvSpPr/>
          <p:nvPr/>
        </p:nvSpPr>
        <p:spPr>
          <a:xfrm>
            <a:off x="9899223" y="523823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FDD38A6A-E0AC-474D-890B-EF774255D203}"/>
              </a:ext>
            </a:extLst>
          </p:cNvPr>
          <p:cNvSpPr txBox="1"/>
          <p:nvPr/>
        </p:nvSpPr>
        <p:spPr>
          <a:xfrm>
            <a:off x="8884448" y="5099420"/>
            <a:ext cx="343364" cy="369332"/>
          </a:xfrm>
          <a:prstGeom prst="rect">
            <a:avLst/>
          </a:prstGeom>
          <a:noFill/>
        </p:spPr>
        <p:txBody>
          <a:bodyPr wrap="none" rtlCol="0">
            <a:spAutoFit/>
          </a:bodyPr>
          <a:lstStyle/>
          <a:p>
            <a:r>
              <a:rPr lang="en-US" dirty="0"/>
              <a:t>…</a:t>
            </a:r>
          </a:p>
        </p:txBody>
      </p:sp>
      <p:sp>
        <p:nvSpPr>
          <p:cNvPr id="92" name="Chevron 91">
            <a:extLst>
              <a:ext uri="{FF2B5EF4-FFF2-40B4-BE49-F238E27FC236}">
                <a16:creationId xmlns:a16="http://schemas.microsoft.com/office/drawing/2014/main" id="{689C536C-161D-334E-A21C-11ADD49AFEFA}"/>
              </a:ext>
            </a:extLst>
          </p:cNvPr>
          <p:cNvSpPr/>
          <p:nvPr/>
        </p:nvSpPr>
        <p:spPr>
          <a:xfrm>
            <a:off x="4921584" y="3062481"/>
            <a:ext cx="2493167" cy="106456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800" b="1" dirty="0">
                <a:solidFill>
                  <a:schemeClr val="tx1"/>
                </a:solidFill>
              </a:rPr>
              <a:t>Discretize</a:t>
            </a:r>
          </a:p>
        </p:txBody>
      </p:sp>
      <p:cxnSp>
        <p:nvCxnSpPr>
          <p:cNvPr id="102" name="Straight Connector 101">
            <a:extLst>
              <a:ext uri="{FF2B5EF4-FFF2-40B4-BE49-F238E27FC236}">
                <a16:creationId xmlns:a16="http://schemas.microsoft.com/office/drawing/2014/main" id="{302C573C-0D0B-4B4F-B143-3354FA78B8E6}"/>
              </a:ext>
            </a:extLst>
          </p:cNvPr>
          <p:cNvCxnSpPr/>
          <p:nvPr/>
        </p:nvCxnSpPr>
        <p:spPr>
          <a:xfrm>
            <a:off x="8450404" y="1267704"/>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F2B121-227F-1D44-B893-19177D4359F5}"/>
              </a:ext>
            </a:extLst>
          </p:cNvPr>
          <p:cNvCxnSpPr/>
          <p:nvPr/>
        </p:nvCxnSpPr>
        <p:spPr>
          <a:xfrm>
            <a:off x="8450404" y="1610604"/>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C22038A-B514-E244-A573-EE078AEC097C}"/>
              </a:ext>
            </a:extLst>
          </p:cNvPr>
          <p:cNvSpPr txBox="1"/>
          <p:nvPr/>
        </p:nvSpPr>
        <p:spPr>
          <a:xfrm>
            <a:off x="8423995" y="907200"/>
            <a:ext cx="1441420" cy="338554"/>
          </a:xfrm>
          <a:prstGeom prst="rect">
            <a:avLst/>
          </a:prstGeom>
          <a:noFill/>
        </p:spPr>
        <p:txBody>
          <a:bodyPr wrap="none" rtlCol="0">
            <a:spAutoFit/>
          </a:bodyPr>
          <a:lstStyle/>
          <a:p>
            <a:r>
              <a:rPr lang="en-US" sz="1600" dirty="0" err="1"/>
              <a:t>uid</a:t>
            </a:r>
            <a:r>
              <a:rPr lang="en-US" sz="1600" dirty="0"/>
              <a:t>: timestamp</a:t>
            </a:r>
          </a:p>
        </p:txBody>
      </p:sp>
      <p:sp>
        <p:nvSpPr>
          <p:cNvPr id="105" name="TextBox 104">
            <a:extLst>
              <a:ext uri="{FF2B5EF4-FFF2-40B4-BE49-F238E27FC236}">
                <a16:creationId xmlns:a16="http://schemas.microsoft.com/office/drawing/2014/main" id="{404C906E-31BE-F74B-84A1-FAF36FB8989B}"/>
              </a:ext>
            </a:extLst>
          </p:cNvPr>
          <p:cNvSpPr txBox="1"/>
          <p:nvPr/>
        </p:nvSpPr>
        <p:spPr>
          <a:xfrm>
            <a:off x="8721365" y="1265293"/>
            <a:ext cx="822661" cy="338554"/>
          </a:xfrm>
          <a:prstGeom prst="rect">
            <a:avLst/>
          </a:prstGeom>
          <a:noFill/>
        </p:spPr>
        <p:txBody>
          <a:bodyPr wrap="none" rtlCol="0">
            <a:spAutoFit/>
          </a:bodyPr>
          <a:lstStyle/>
          <a:p>
            <a:r>
              <a:rPr lang="en-US" sz="1600" dirty="0"/>
              <a:t>schema</a:t>
            </a:r>
          </a:p>
        </p:txBody>
      </p:sp>
      <p:sp>
        <p:nvSpPr>
          <p:cNvPr id="106" name="TextBox 105">
            <a:extLst>
              <a:ext uri="{FF2B5EF4-FFF2-40B4-BE49-F238E27FC236}">
                <a16:creationId xmlns:a16="http://schemas.microsoft.com/office/drawing/2014/main" id="{DBA384F4-9602-5845-BEA8-DE869C67CC13}"/>
              </a:ext>
            </a:extLst>
          </p:cNvPr>
          <p:cNvSpPr txBox="1"/>
          <p:nvPr/>
        </p:nvSpPr>
        <p:spPr>
          <a:xfrm>
            <a:off x="8803097" y="1587252"/>
            <a:ext cx="599716" cy="369332"/>
          </a:xfrm>
          <a:prstGeom prst="rect">
            <a:avLst/>
          </a:prstGeom>
          <a:noFill/>
        </p:spPr>
        <p:txBody>
          <a:bodyPr wrap="none" rtlCol="0">
            <a:spAutoFit/>
          </a:bodyPr>
          <a:lstStyle/>
          <a:p>
            <a:r>
              <a:rPr lang="en-US" dirty="0"/>
              <a:t>data</a:t>
            </a:r>
          </a:p>
        </p:txBody>
      </p:sp>
      <p:sp>
        <p:nvSpPr>
          <p:cNvPr id="107" name="TextBox 106">
            <a:extLst>
              <a:ext uri="{FF2B5EF4-FFF2-40B4-BE49-F238E27FC236}">
                <a16:creationId xmlns:a16="http://schemas.microsoft.com/office/drawing/2014/main" id="{9F4140A6-0F76-AF40-8E20-112117793D6E}"/>
              </a:ext>
            </a:extLst>
          </p:cNvPr>
          <p:cNvSpPr txBox="1"/>
          <p:nvPr/>
        </p:nvSpPr>
        <p:spPr>
          <a:xfrm>
            <a:off x="8765510" y="1885852"/>
            <a:ext cx="760015" cy="830997"/>
          </a:xfrm>
          <a:prstGeom prst="rect">
            <a:avLst/>
          </a:prstGeom>
          <a:noFill/>
        </p:spPr>
        <p:txBody>
          <a:bodyPr wrap="none" rtlCol="0">
            <a:spAutoFit/>
          </a:bodyPr>
          <a:lstStyle/>
          <a:p>
            <a:pPr algn="ctr"/>
            <a:r>
              <a:rPr lang="en-US" sz="1200" dirty="0"/>
              <a:t>&lt; string &gt;</a:t>
            </a:r>
          </a:p>
          <a:p>
            <a:pPr algn="ctr"/>
            <a:r>
              <a:rPr lang="en-US" sz="1200" dirty="0"/>
              <a:t>&lt; string &gt;</a:t>
            </a:r>
          </a:p>
          <a:p>
            <a:pPr algn="ctr"/>
            <a:r>
              <a:rPr lang="en-US" sz="1200" dirty="0"/>
              <a:t>…</a:t>
            </a:r>
          </a:p>
          <a:p>
            <a:pPr algn="ctr"/>
            <a:r>
              <a:rPr lang="en-US" sz="1200" dirty="0"/>
              <a:t>&lt; string &gt;</a:t>
            </a:r>
          </a:p>
        </p:txBody>
      </p:sp>
      <p:sp>
        <p:nvSpPr>
          <p:cNvPr id="108" name="Rounded Rectangle 107">
            <a:extLst>
              <a:ext uri="{FF2B5EF4-FFF2-40B4-BE49-F238E27FC236}">
                <a16:creationId xmlns:a16="http://schemas.microsoft.com/office/drawing/2014/main" id="{031A515D-91C1-1845-98A5-E88FB9911EC4}"/>
              </a:ext>
            </a:extLst>
          </p:cNvPr>
          <p:cNvSpPr/>
          <p:nvPr/>
        </p:nvSpPr>
        <p:spPr>
          <a:xfrm>
            <a:off x="8460000" y="864000"/>
            <a:ext cx="1393108" cy="1853048"/>
          </a:xfrm>
          <a:prstGeom prst="roundRect">
            <a:avLst/>
          </a:prstGeom>
          <a:noFill/>
          <a:ln w="3492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043030"/>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a:extLst>
              <a:ext uri="{FF2B5EF4-FFF2-40B4-BE49-F238E27FC236}">
                <a16:creationId xmlns:a16="http://schemas.microsoft.com/office/drawing/2014/main" id="{CE33D890-66FD-5B43-A4B8-3B38EE3F89E0}"/>
              </a:ext>
            </a:extLst>
          </p:cNvPr>
          <p:cNvSpPr/>
          <p:nvPr/>
        </p:nvSpPr>
        <p:spPr>
          <a:xfrm>
            <a:off x="1952548" y="5490694"/>
            <a:ext cx="1366445" cy="663265"/>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Data </a:t>
            </a:r>
          </a:p>
          <a:p>
            <a:pPr algn="ctr"/>
            <a:r>
              <a:rPr lang="en-US" sz="1400" b="1" dirty="0">
                <a:solidFill>
                  <a:schemeClr val="tx1"/>
                </a:solidFill>
              </a:rPr>
              <a:t>Preprocessing</a:t>
            </a:r>
          </a:p>
        </p:txBody>
      </p:sp>
      <p:sp>
        <p:nvSpPr>
          <p:cNvPr id="5" name="Chevron 4">
            <a:extLst>
              <a:ext uri="{FF2B5EF4-FFF2-40B4-BE49-F238E27FC236}">
                <a16:creationId xmlns:a16="http://schemas.microsoft.com/office/drawing/2014/main" id="{D71F8494-C0C6-8644-8DA5-258504BE1863}"/>
              </a:ext>
            </a:extLst>
          </p:cNvPr>
          <p:cNvSpPr/>
          <p:nvPr/>
        </p:nvSpPr>
        <p:spPr>
          <a:xfrm>
            <a:off x="3154940" y="5490695"/>
            <a:ext cx="1366445" cy="663265"/>
          </a:xfrm>
          <a:prstGeom prst="chevron">
            <a:avLst>
              <a:gd name="adj" fmla="val 25280"/>
            </a:avLst>
          </a:prstGeom>
          <a:solidFill>
            <a:schemeClr val="accent5">
              <a:alpha val="40000"/>
            </a:schemeClr>
          </a:solidFill>
        </p:spPr>
        <p:style>
          <a:lnRef idx="3">
            <a:schemeClr val="lt1"/>
          </a:lnRef>
          <a:fillRef idx="1">
            <a:schemeClr val="accent5"/>
          </a:fillRef>
          <a:effectRef idx="1">
            <a:schemeClr val="accent5"/>
          </a:effectRef>
          <a:fontRef idx="minor">
            <a:schemeClr val="lt1"/>
          </a:fontRef>
        </p:style>
        <p:txBody>
          <a:bodyPr anchor="ctr"/>
          <a:lstStyle/>
          <a:p>
            <a:pPr algn="ctr"/>
            <a:r>
              <a:rPr lang="en-US" sz="1400" b="1" dirty="0">
                <a:solidFill>
                  <a:schemeClr val="tx1">
                    <a:alpha val="40000"/>
                  </a:schemeClr>
                </a:solidFill>
              </a:rPr>
              <a:t>Model Training</a:t>
            </a:r>
          </a:p>
        </p:txBody>
      </p:sp>
      <p:sp>
        <p:nvSpPr>
          <p:cNvPr id="6" name="Chevron 5">
            <a:extLst>
              <a:ext uri="{FF2B5EF4-FFF2-40B4-BE49-F238E27FC236}">
                <a16:creationId xmlns:a16="http://schemas.microsoft.com/office/drawing/2014/main" id="{04243091-94DB-C74A-8D84-218869A8A9BB}"/>
              </a:ext>
            </a:extLst>
          </p:cNvPr>
          <p:cNvSpPr/>
          <p:nvPr/>
        </p:nvSpPr>
        <p:spPr>
          <a:xfrm>
            <a:off x="4357332" y="5490693"/>
            <a:ext cx="1366445" cy="663265"/>
          </a:xfrm>
          <a:prstGeom prst="chevron">
            <a:avLst>
              <a:gd name="adj" fmla="val 25280"/>
            </a:avLst>
          </a:prstGeom>
          <a:solidFill>
            <a:schemeClr val="accent6">
              <a:alpha val="40000"/>
            </a:schemeClr>
          </a:solidFill>
        </p:spPr>
        <p:style>
          <a:lnRef idx="3">
            <a:schemeClr val="lt1"/>
          </a:lnRef>
          <a:fillRef idx="1">
            <a:schemeClr val="accent6"/>
          </a:fillRef>
          <a:effectRef idx="1">
            <a:schemeClr val="accent6"/>
          </a:effectRef>
          <a:fontRef idx="minor">
            <a:schemeClr val="lt1"/>
          </a:fontRef>
        </p:style>
        <p:txBody>
          <a:bodyPr anchor="ctr"/>
          <a:lstStyle/>
          <a:p>
            <a:pPr algn="ctr"/>
            <a:r>
              <a:rPr lang="en-US" sz="1400" b="1" dirty="0">
                <a:solidFill>
                  <a:schemeClr val="tx1">
                    <a:alpha val="50000"/>
                  </a:schemeClr>
                </a:solidFill>
              </a:rPr>
              <a:t>Model</a:t>
            </a:r>
          </a:p>
        </p:txBody>
      </p:sp>
      <p:sp>
        <p:nvSpPr>
          <p:cNvPr id="9" name="Rounded Rectangle 8">
            <a:extLst>
              <a:ext uri="{FF2B5EF4-FFF2-40B4-BE49-F238E27FC236}">
                <a16:creationId xmlns:a16="http://schemas.microsoft.com/office/drawing/2014/main" id="{2CD4DE6E-3E45-6E4C-86FA-02C14A886381}"/>
              </a:ext>
            </a:extLst>
          </p:cNvPr>
          <p:cNvSpPr/>
          <p:nvPr/>
        </p:nvSpPr>
        <p:spPr>
          <a:xfrm>
            <a:off x="7588102" y="340730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E8334E70-75E1-BF41-B7AD-44EF9F240364}"/>
              </a:ext>
            </a:extLst>
          </p:cNvPr>
          <p:cNvSpPr/>
          <p:nvPr/>
        </p:nvSpPr>
        <p:spPr>
          <a:xfrm>
            <a:off x="8133043" y="340696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7438D4E-840C-1944-915A-B5AD957C5FF3}"/>
              </a:ext>
            </a:extLst>
          </p:cNvPr>
          <p:cNvSpPr/>
          <p:nvPr/>
        </p:nvSpPr>
        <p:spPr>
          <a:xfrm>
            <a:off x="8662744" y="340696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092F0BF3-BBC9-C846-88D2-13E6C6164A65}"/>
              </a:ext>
            </a:extLst>
          </p:cNvPr>
          <p:cNvSpPr/>
          <p:nvPr/>
        </p:nvSpPr>
        <p:spPr>
          <a:xfrm>
            <a:off x="9192445" y="340696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9074C77-BFB6-A54D-8B95-3653DB9FC33D}"/>
              </a:ext>
            </a:extLst>
          </p:cNvPr>
          <p:cNvSpPr/>
          <p:nvPr/>
        </p:nvSpPr>
        <p:spPr>
          <a:xfrm>
            <a:off x="9722146" y="340696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A3B37A6C-BCFA-214C-9E0D-E3E626C79902}"/>
              </a:ext>
            </a:extLst>
          </p:cNvPr>
          <p:cNvSpPr/>
          <p:nvPr/>
        </p:nvSpPr>
        <p:spPr>
          <a:xfrm>
            <a:off x="10251847" y="340696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FD642D8D-B0BA-2044-B05D-6F2F14A245CE}"/>
              </a:ext>
            </a:extLst>
          </p:cNvPr>
          <p:cNvSpPr/>
          <p:nvPr/>
        </p:nvSpPr>
        <p:spPr>
          <a:xfrm>
            <a:off x="1693587" y="3405600"/>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A5CA351-3600-4441-97CF-223CE57087DB}"/>
              </a:ext>
            </a:extLst>
          </p:cNvPr>
          <p:cNvSpPr/>
          <p:nvPr/>
        </p:nvSpPr>
        <p:spPr>
          <a:xfrm>
            <a:off x="2238528" y="3405600"/>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1F74EA08-8A6D-6A45-95E2-066B6E9ABA0F}"/>
              </a:ext>
            </a:extLst>
          </p:cNvPr>
          <p:cNvSpPr/>
          <p:nvPr/>
        </p:nvSpPr>
        <p:spPr>
          <a:xfrm>
            <a:off x="2768229" y="3405600"/>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978D8E0D-ACCE-754B-B426-EACC17381C4A}"/>
              </a:ext>
            </a:extLst>
          </p:cNvPr>
          <p:cNvSpPr/>
          <p:nvPr/>
        </p:nvSpPr>
        <p:spPr>
          <a:xfrm>
            <a:off x="3297930" y="3405600"/>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75B23810-868A-1C41-91D8-5C8D16225DE7}"/>
              </a:ext>
            </a:extLst>
          </p:cNvPr>
          <p:cNvSpPr/>
          <p:nvPr/>
        </p:nvSpPr>
        <p:spPr>
          <a:xfrm>
            <a:off x="3827631" y="3405600"/>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CFD139F7-C75B-7F4D-93D4-6DC161B0A434}"/>
              </a:ext>
            </a:extLst>
          </p:cNvPr>
          <p:cNvSpPr/>
          <p:nvPr/>
        </p:nvSpPr>
        <p:spPr>
          <a:xfrm>
            <a:off x="4357332" y="3405600"/>
            <a:ext cx="329200" cy="32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D8D3395-5021-E348-BD58-782E63EB5F7B}"/>
              </a:ext>
            </a:extLst>
          </p:cNvPr>
          <p:cNvSpPr txBox="1"/>
          <p:nvPr/>
        </p:nvSpPr>
        <p:spPr>
          <a:xfrm>
            <a:off x="2249438" y="2886721"/>
            <a:ext cx="2031967" cy="400110"/>
          </a:xfrm>
          <a:prstGeom prst="rect">
            <a:avLst/>
          </a:prstGeom>
          <a:noFill/>
        </p:spPr>
        <p:txBody>
          <a:bodyPr wrap="none" rtlCol="0">
            <a:spAutoFit/>
          </a:bodyPr>
          <a:lstStyle/>
          <a:p>
            <a:pPr algn="ctr"/>
            <a:r>
              <a:rPr lang="en-US" sz="2000" b="1" dirty="0"/>
              <a:t>Raw Data Chunks</a:t>
            </a:r>
          </a:p>
        </p:txBody>
      </p:sp>
      <p:sp>
        <p:nvSpPr>
          <p:cNvPr id="32" name="Oval 31">
            <a:extLst>
              <a:ext uri="{FF2B5EF4-FFF2-40B4-BE49-F238E27FC236}">
                <a16:creationId xmlns:a16="http://schemas.microsoft.com/office/drawing/2014/main" id="{143536A4-9693-2F40-A42F-579A8126C62D}"/>
              </a:ext>
            </a:extLst>
          </p:cNvPr>
          <p:cNvSpPr/>
          <p:nvPr/>
        </p:nvSpPr>
        <p:spPr>
          <a:xfrm>
            <a:off x="1884824" y="5343083"/>
            <a:ext cx="1470661" cy="914399"/>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1733D3E-FD8A-6044-B241-EC347297EDA4}"/>
              </a:ext>
            </a:extLst>
          </p:cNvPr>
          <p:cNvSpPr txBox="1"/>
          <p:nvPr/>
        </p:nvSpPr>
        <p:spPr>
          <a:xfrm>
            <a:off x="2954394" y="6153958"/>
            <a:ext cx="1767535" cy="369332"/>
          </a:xfrm>
          <a:prstGeom prst="rect">
            <a:avLst/>
          </a:prstGeom>
          <a:noFill/>
        </p:spPr>
        <p:txBody>
          <a:bodyPr wrap="none" rtlCol="0">
            <a:spAutoFit/>
          </a:bodyPr>
          <a:lstStyle/>
          <a:p>
            <a:r>
              <a:rPr lang="en-US" b="1" dirty="0"/>
              <a:t>Training Pipeline</a:t>
            </a:r>
          </a:p>
        </p:txBody>
      </p:sp>
      <p:sp>
        <p:nvSpPr>
          <p:cNvPr id="34" name="Chevron 33">
            <a:extLst>
              <a:ext uri="{FF2B5EF4-FFF2-40B4-BE49-F238E27FC236}">
                <a16:creationId xmlns:a16="http://schemas.microsoft.com/office/drawing/2014/main" id="{B3752584-FAFD-2144-8484-340BC6E72E95}"/>
              </a:ext>
            </a:extLst>
          </p:cNvPr>
          <p:cNvSpPr/>
          <p:nvPr/>
        </p:nvSpPr>
        <p:spPr>
          <a:xfrm>
            <a:off x="4921584" y="3062481"/>
            <a:ext cx="2493167" cy="106456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800" b="1" dirty="0">
                <a:solidFill>
                  <a:schemeClr val="tx1"/>
                </a:solidFill>
              </a:rPr>
              <a:t>Preprocess</a:t>
            </a:r>
          </a:p>
        </p:txBody>
      </p:sp>
      <p:sp>
        <p:nvSpPr>
          <p:cNvPr id="50" name="Left Brace 49">
            <a:extLst>
              <a:ext uri="{FF2B5EF4-FFF2-40B4-BE49-F238E27FC236}">
                <a16:creationId xmlns:a16="http://schemas.microsoft.com/office/drawing/2014/main" id="{BE7CAF38-D3AA-3846-937C-4E2B084654F9}"/>
              </a:ext>
            </a:extLst>
          </p:cNvPr>
          <p:cNvSpPr/>
          <p:nvPr/>
        </p:nvSpPr>
        <p:spPr>
          <a:xfrm rot="16200000">
            <a:off x="9000000" y="1944000"/>
            <a:ext cx="365101" cy="1734468"/>
          </a:xfrm>
          <a:prstGeom prst="leftBrace">
            <a:avLst>
              <a:gd name="adj1" fmla="val 88701"/>
              <a:gd name="adj2" fmla="val 4829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1618ADA0-BC74-0B49-BB19-3ED6589B6208}"/>
              </a:ext>
            </a:extLst>
          </p:cNvPr>
          <p:cNvCxnSpPr/>
          <p:nvPr/>
        </p:nvCxnSpPr>
        <p:spPr>
          <a:xfrm>
            <a:off x="8450404" y="1267704"/>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2CBA166-7E10-6A4C-9D65-8F486A69D501}"/>
              </a:ext>
            </a:extLst>
          </p:cNvPr>
          <p:cNvCxnSpPr/>
          <p:nvPr/>
        </p:nvCxnSpPr>
        <p:spPr>
          <a:xfrm>
            <a:off x="8450404" y="1610604"/>
            <a:ext cx="13886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4483CAD-477C-A14B-BCE2-088AE2E586E0}"/>
              </a:ext>
            </a:extLst>
          </p:cNvPr>
          <p:cNvSpPr txBox="1"/>
          <p:nvPr/>
        </p:nvSpPr>
        <p:spPr>
          <a:xfrm>
            <a:off x="8423995" y="907200"/>
            <a:ext cx="1441420" cy="338554"/>
          </a:xfrm>
          <a:prstGeom prst="rect">
            <a:avLst/>
          </a:prstGeom>
          <a:noFill/>
        </p:spPr>
        <p:txBody>
          <a:bodyPr wrap="none" rtlCol="0">
            <a:spAutoFit/>
          </a:bodyPr>
          <a:lstStyle/>
          <a:p>
            <a:r>
              <a:rPr lang="en-US" sz="1600" dirty="0" err="1"/>
              <a:t>uid</a:t>
            </a:r>
            <a:r>
              <a:rPr lang="en-US" sz="1600" dirty="0"/>
              <a:t>: timestamp</a:t>
            </a:r>
          </a:p>
        </p:txBody>
      </p:sp>
      <p:sp>
        <p:nvSpPr>
          <p:cNvPr id="55" name="TextBox 54">
            <a:extLst>
              <a:ext uri="{FF2B5EF4-FFF2-40B4-BE49-F238E27FC236}">
                <a16:creationId xmlns:a16="http://schemas.microsoft.com/office/drawing/2014/main" id="{7CA88530-020E-A04F-A491-B41D57E6D7E9}"/>
              </a:ext>
            </a:extLst>
          </p:cNvPr>
          <p:cNvSpPr txBox="1"/>
          <p:nvPr/>
        </p:nvSpPr>
        <p:spPr>
          <a:xfrm>
            <a:off x="8721365" y="1265293"/>
            <a:ext cx="822661" cy="338554"/>
          </a:xfrm>
          <a:prstGeom prst="rect">
            <a:avLst/>
          </a:prstGeom>
          <a:noFill/>
        </p:spPr>
        <p:txBody>
          <a:bodyPr wrap="none" rtlCol="0">
            <a:spAutoFit/>
          </a:bodyPr>
          <a:lstStyle/>
          <a:p>
            <a:r>
              <a:rPr lang="en-US" sz="1600" dirty="0"/>
              <a:t>schema</a:t>
            </a:r>
          </a:p>
        </p:txBody>
      </p:sp>
      <p:sp>
        <p:nvSpPr>
          <p:cNvPr id="56" name="TextBox 55">
            <a:extLst>
              <a:ext uri="{FF2B5EF4-FFF2-40B4-BE49-F238E27FC236}">
                <a16:creationId xmlns:a16="http://schemas.microsoft.com/office/drawing/2014/main" id="{A560597E-88D5-D04C-946B-639FD3A01B5D}"/>
              </a:ext>
            </a:extLst>
          </p:cNvPr>
          <p:cNvSpPr txBox="1"/>
          <p:nvPr/>
        </p:nvSpPr>
        <p:spPr>
          <a:xfrm>
            <a:off x="8803097" y="1587252"/>
            <a:ext cx="599716" cy="369332"/>
          </a:xfrm>
          <a:prstGeom prst="rect">
            <a:avLst/>
          </a:prstGeom>
          <a:noFill/>
        </p:spPr>
        <p:txBody>
          <a:bodyPr wrap="none" rtlCol="0">
            <a:spAutoFit/>
          </a:bodyPr>
          <a:lstStyle/>
          <a:p>
            <a:r>
              <a:rPr lang="en-US" dirty="0"/>
              <a:t>data</a:t>
            </a:r>
          </a:p>
        </p:txBody>
      </p:sp>
      <p:sp>
        <p:nvSpPr>
          <p:cNvPr id="57" name="TextBox 56">
            <a:extLst>
              <a:ext uri="{FF2B5EF4-FFF2-40B4-BE49-F238E27FC236}">
                <a16:creationId xmlns:a16="http://schemas.microsoft.com/office/drawing/2014/main" id="{128927CB-68D9-8E42-87C9-7E5328B88754}"/>
              </a:ext>
            </a:extLst>
          </p:cNvPr>
          <p:cNvSpPr txBox="1"/>
          <p:nvPr/>
        </p:nvSpPr>
        <p:spPr>
          <a:xfrm>
            <a:off x="8743676" y="1885852"/>
            <a:ext cx="803683" cy="830997"/>
          </a:xfrm>
          <a:prstGeom prst="rect">
            <a:avLst/>
          </a:prstGeom>
          <a:noFill/>
        </p:spPr>
        <p:txBody>
          <a:bodyPr wrap="none" rtlCol="0">
            <a:spAutoFit/>
          </a:bodyPr>
          <a:lstStyle/>
          <a:p>
            <a:pPr algn="ctr"/>
            <a:r>
              <a:rPr lang="en-US" sz="1200" dirty="0"/>
              <a:t>&lt; vector &gt;</a:t>
            </a:r>
          </a:p>
          <a:p>
            <a:pPr algn="ctr"/>
            <a:r>
              <a:rPr lang="en-US" sz="1200" dirty="0"/>
              <a:t>&lt; vector &gt;</a:t>
            </a:r>
          </a:p>
          <a:p>
            <a:pPr algn="ctr"/>
            <a:r>
              <a:rPr lang="en-US" sz="1200" dirty="0"/>
              <a:t>…</a:t>
            </a:r>
          </a:p>
          <a:p>
            <a:pPr algn="ctr"/>
            <a:r>
              <a:rPr lang="en-US" sz="1200" dirty="0"/>
              <a:t>&lt; vector &gt;</a:t>
            </a:r>
          </a:p>
        </p:txBody>
      </p:sp>
      <p:sp>
        <p:nvSpPr>
          <p:cNvPr id="58" name="TextBox 57">
            <a:extLst>
              <a:ext uri="{FF2B5EF4-FFF2-40B4-BE49-F238E27FC236}">
                <a16:creationId xmlns:a16="http://schemas.microsoft.com/office/drawing/2014/main" id="{D337D25A-B6E9-B44A-B326-EAFAFD680D59}"/>
              </a:ext>
            </a:extLst>
          </p:cNvPr>
          <p:cNvSpPr txBox="1"/>
          <p:nvPr/>
        </p:nvSpPr>
        <p:spPr>
          <a:xfrm>
            <a:off x="7535356" y="2938205"/>
            <a:ext cx="3314177" cy="400110"/>
          </a:xfrm>
          <a:prstGeom prst="rect">
            <a:avLst/>
          </a:prstGeom>
          <a:noFill/>
        </p:spPr>
        <p:txBody>
          <a:bodyPr wrap="none" rtlCol="0">
            <a:spAutoFit/>
          </a:bodyPr>
          <a:lstStyle/>
          <a:p>
            <a:pPr algn="ctr"/>
            <a:r>
              <a:rPr lang="en-US" sz="2000" b="1" dirty="0"/>
              <a:t>Preprocessed Feature Chunks</a:t>
            </a:r>
          </a:p>
        </p:txBody>
      </p:sp>
      <p:cxnSp>
        <p:nvCxnSpPr>
          <p:cNvPr id="61" name="Straight Arrow Connector 60">
            <a:extLst>
              <a:ext uri="{FF2B5EF4-FFF2-40B4-BE49-F238E27FC236}">
                <a16:creationId xmlns:a16="http://schemas.microsoft.com/office/drawing/2014/main" id="{FB060FD7-956A-7C46-A3C2-918AA45EF4A6}"/>
              </a:ext>
            </a:extLst>
          </p:cNvPr>
          <p:cNvCxnSpPr>
            <a:cxnSpLocks/>
          </p:cNvCxnSpPr>
          <p:nvPr/>
        </p:nvCxnSpPr>
        <p:spPr>
          <a:xfrm>
            <a:off x="7752702" y="373684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01EDBFE-C755-894C-A2EC-B2DB998D98B8}"/>
              </a:ext>
            </a:extLst>
          </p:cNvPr>
          <p:cNvCxnSpPr>
            <a:cxnSpLocks/>
          </p:cNvCxnSpPr>
          <p:nvPr/>
        </p:nvCxnSpPr>
        <p:spPr>
          <a:xfrm>
            <a:off x="8297643"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DD5F501-9D2D-A948-8D54-E71D16616A63}"/>
              </a:ext>
            </a:extLst>
          </p:cNvPr>
          <p:cNvCxnSpPr>
            <a:cxnSpLocks/>
          </p:cNvCxnSpPr>
          <p:nvPr/>
        </p:nvCxnSpPr>
        <p:spPr>
          <a:xfrm>
            <a:off x="8827344"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D43C74D-7948-4E47-BE8C-04EB796125F3}"/>
              </a:ext>
            </a:extLst>
          </p:cNvPr>
          <p:cNvCxnSpPr>
            <a:cxnSpLocks/>
          </p:cNvCxnSpPr>
          <p:nvPr/>
        </p:nvCxnSpPr>
        <p:spPr>
          <a:xfrm>
            <a:off x="9357045"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B43D536-24B7-4F4F-AA6C-3419535F252E}"/>
              </a:ext>
            </a:extLst>
          </p:cNvPr>
          <p:cNvCxnSpPr>
            <a:cxnSpLocks/>
          </p:cNvCxnSpPr>
          <p:nvPr/>
        </p:nvCxnSpPr>
        <p:spPr>
          <a:xfrm>
            <a:off x="9886746"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5D5C9B1-C112-B94A-8AC0-7992C39067E8}"/>
              </a:ext>
            </a:extLst>
          </p:cNvPr>
          <p:cNvCxnSpPr>
            <a:cxnSpLocks/>
          </p:cNvCxnSpPr>
          <p:nvPr/>
        </p:nvCxnSpPr>
        <p:spPr>
          <a:xfrm>
            <a:off x="10416447" y="373650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95BCB593-58D9-7741-BC62-7098C0D29DF1}"/>
              </a:ext>
            </a:extLst>
          </p:cNvPr>
          <p:cNvSpPr/>
          <p:nvPr/>
        </p:nvSpPr>
        <p:spPr>
          <a:xfrm>
            <a:off x="8460000" y="864000"/>
            <a:ext cx="1393108" cy="1853048"/>
          </a:xfrm>
          <a:prstGeom prst="roundRect">
            <a:avLst/>
          </a:prstGeom>
          <a:noFill/>
          <a:ln w="34925">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0D8F544-E899-3E4C-BEE8-963E949E5AA8}"/>
              </a:ext>
            </a:extLst>
          </p:cNvPr>
          <p:cNvSpPr/>
          <p:nvPr/>
        </p:nvSpPr>
        <p:spPr>
          <a:xfrm>
            <a:off x="7752702" y="4739521"/>
            <a:ext cx="2663745" cy="16927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ysClr val="windowText" lastClr="000000"/>
              </a:solidFill>
            </a:endParaRPr>
          </a:p>
        </p:txBody>
      </p:sp>
      <p:sp>
        <p:nvSpPr>
          <p:cNvPr id="70" name="Rounded Rectangle 69">
            <a:extLst>
              <a:ext uri="{FF2B5EF4-FFF2-40B4-BE49-F238E27FC236}">
                <a16:creationId xmlns:a16="http://schemas.microsoft.com/office/drawing/2014/main" id="{B448AA79-3D69-AE4F-93D1-A4343A6BD3EF}"/>
              </a:ext>
            </a:extLst>
          </p:cNvPr>
          <p:cNvSpPr/>
          <p:nvPr/>
        </p:nvSpPr>
        <p:spPr>
          <a:xfrm>
            <a:off x="8012263"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B1305079-D615-D24F-9555-DE11CA02506C}"/>
              </a:ext>
            </a:extLst>
          </p:cNvPr>
          <p:cNvSpPr/>
          <p:nvPr/>
        </p:nvSpPr>
        <p:spPr>
          <a:xfrm>
            <a:off x="8113428" y="4717940"/>
            <a:ext cx="1890518" cy="461665"/>
          </a:xfrm>
          <a:prstGeom prst="rect">
            <a:avLst/>
          </a:prstGeom>
        </p:spPr>
        <p:txBody>
          <a:bodyPr wrap="none">
            <a:spAutoFit/>
          </a:bodyPr>
          <a:lstStyle/>
          <a:p>
            <a:pPr algn="ctr"/>
            <a:r>
              <a:rPr lang="en-US" sz="2400" b="1" dirty="0">
                <a:solidFill>
                  <a:sysClr val="windowText" lastClr="000000"/>
                </a:solidFill>
              </a:rPr>
              <a:t>Data Storage </a:t>
            </a:r>
          </a:p>
        </p:txBody>
      </p:sp>
      <p:sp>
        <p:nvSpPr>
          <p:cNvPr id="77" name="Rounded Rectangle 76">
            <a:extLst>
              <a:ext uri="{FF2B5EF4-FFF2-40B4-BE49-F238E27FC236}">
                <a16:creationId xmlns:a16="http://schemas.microsoft.com/office/drawing/2014/main" id="{D179AB4D-576B-1A4B-91D8-AD8C5C2BC41F}"/>
              </a:ext>
            </a:extLst>
          </p:cNvPr>
          <p:cNvSpPr/>
          <p:nvPr/>
        </p:nvSpPr>
        <p:spPr>
          <a:xfrm>
            <a:off x="8013918" y="575823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7" name="Straight Arrow Connector 96">
            <a:extLst>
              <a:ext uri="{FF2B5EF4-FFF2-40B4-BE49-F238E27FC236}">
                <a16:creationId xmlns:a16="http://schemas.microsoft.com/office/drawing/2014/main" id="{924F6C67-0B0B-EB4F-8925-A98F55FD4102}"/>
              </a:ext>
            </a:extLst>
          </p:cNvPr>
          <p:cNvCxnSpPr>
            <a:cxnSpLocks/>
            <a:stCxn id="70" idx="2"/>
            <a:endCxn id="77" idx="0"/>
          </p:cNvCxnSpPr>
          <p:nvPr/>
        </p:nvCxnSpPr>
        <p:spPr>
          <a:xfrm>
            <a:off x="8113428" y="544089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ED2B43B6-AE04-864A-9972-68308872D0CE}"/>
              </a:ext>
            </a:extLst>
          </p:cNvPr>
          <p:cNvSpPr/>
          <p:nvPr/>
        </p:nvSpPr>
        <p:spPr>
          <a:xfrm>
            <a:off x="8307240"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9" name="Rounded Rectangle 108">
            <a:extLst>
              <a:ext uri="{FF2B5EF4-FFF2-40B4-BE49-F238E27FC236}">
                <a16:creationId xmlns:a16="http://schemas.microsoft.com/office/drawing/2014/main" id="{35176551-CBF0-FA46-85DA-537F1FBD17DA}"/>
              </a:ext>
            </a:extLst>
          </p:cNvPr>
          <p:cNvSpPr/>
          <p:nvPr/>
        </p:nvSpPr>
        <p:spPr>
          <a:xfrm>
            <a:off x="8308895" y="575823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45D10383-7163-CA4C-8D51-EC49CEDD120A}"/>
              </a:ext>
            </a:extLst>
          </p:cNvPr>
          <p:cNvCxnSpPr>
            <a:cxnSpLocks/>
            <a:stCxn id="108" idx="2"/>
            <a:endCxn id="109" idx="0"/>
          </p:cNvCxnSpPr>
          <p:nvPr/>
        </p:nvCxnSpPr>
        <p:spPr>
          <a:xfrm>
            <a:off x="8408405" y="544089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71932442-E13E-B34B-BCBC-0E3FA868409C}"/>
              </a:ext>
            </a:extLst>
          </p:cNvPr>
          <p:cNvSpPr/>
          <p:nvPr/>
        </p:nvSpPr>
        <p:spPr>
          <a:xfrm>
            <a:off x="8598907" y="523823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2" name="Rounded Rectangle 111">
            <a:extLst>
              <a:ext uri="{FF2B5EF4-FFF2-40B4-BE49-F238E27FC236}">
                <a16:creationId xmlns:a16="http://schemas.microsoft.com/office/drawing/2014/main" id="{1432CEB0-1446-E04E-9BC2-12BB65F55851}"/>
              </a:ext>
            </a:extLst>
          </p:cNvPr>
          <p:cNvSpPr/>
          <p:nvPr/>
        </p:nvSpPr>
        <p:spPr>
          <a:xfrm>
            <a:off x="8600562" y="575789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3" name="Straight Arrow Connector 112">
            <a:extLst>
              <a:ext uri="{FF2B5EF4-FFF2-40B4-BE49-F238E27FC236}">
                <a16:creationId xmlns:a16="http://schemas.microsoft.com/office/drawing/2014/main" id="{2CB2B4EF-C00D-C14B-BBCC-0E92F54711FA}"/>
              </a:ext>
            </a:extLst>
          </p:cNvPr>
          <p:cNvCxnSpPr>
            <a:cxnSpLocks/>
            <a:stCxn id="111" idx="2"/>
            <a:endCxn id="112" idx="0"/>
          </p:cNvCxnSpPr>
          <p:nvPr/>
        </p:nvCxnSpPr>
        <p:spPr>
          <a:xfrm>
            <a:off x="8700072" y="5440561"/>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4" name="Rounded Rectangle 113">
            <a:extLst>
              <a:ext uri="{FF2B5EF4-FFF2-40B4-BE49-F238E27FC236}">
                <a16:creationId xmlns:a16="http://schemas.microsoft.com/office/drawing/2014/main" id="{2304CC35-F0DA-724C-8BB4-CA175971AAC0}"/>
              </a:ext>
            </a:extLst>
          </p:cNvPr>
          <p:cNvSpPr/>
          <p:nvPr/>
        </p:nvSpPr>
        <p:spPr>
          <a:xfrm>
            <a:off x="9312579"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5" name="Rounded Rectangle 114">
            <a:extLst>
              <a:ext uri="{FF2B5EF4-FFF2-40B4-BE49-F238E27FC236}">
                <a16:creationId xmlns:a16="http://schemas.microsoft.com/office/drawing/2014/main" id="{7422F9DC-321B-474A-A715-C0BF93CAB85E}"/>
              </a:ext>
            </a:extLst>
          </p:cNvPr>
          <p:cNvSpPr/>
          <p:nvPr/>
        </p:nvSpPr>
        <p:spPr>
          <a:xfrm>
            <a:off x="9314234" y="575823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6" name="Straight Arrow Connector 115">
            <a:extLst>
              <a:ext uri="{FF2B5EF4-FFF2-40B4-BE49-F238E27FC236}">
                <a16:creationId xmlns:a16="http://schemas.microsoft.com/office/drawing/2014/main" id="{3A90E7EE-9036-9E48-9739-3D77AD00A6EC}"/>
              </a:ext>
            </a:extLst>
          </p:cNvPr>
          <p:cNvCxnSpPr>
            <a:cxnSpLocks/>
            <a:stCxn id="114" idx="2"/>
            <a:endCxn id="115" idx="0"/>
          </p:cNvCxnSpPr>
          <p:nvPr/>
        </p:nvCxnSpPr>
        <p:spPr>
          <a:xfrm>
            <a:off x="9413744" y="544089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Rounded Rectangle 116">
            <a:extLst>
              <a:ext uri="{FF2B5EF4-FFF2-40B4-BE49-F238E27FC236}">
                <a16:creationId xmlns:a16="http://schemas.microsoft.com/office/drawing/2014/main" id="{F92B9E37-B918-634F-9AC2-70742252C8B0}"/>
              </a:ext>
            </a:extLst>
          </p:cNvPr>
          <p:cNvSpPr/>
          <p:nvPr/>
        </p:nvSpPr>
        <p:spPr>
          <a:xfrm>
            <a:off x="9607556" y="523856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8" name="Rounded Rectangle 117">
            <a:extLst>
              <a:ext uri="{FF2B5EF4-FFF2-40B4-BE49-F238E27FC236}">
                <a16:creationId xmlns:a16="http://schemas.microsoft.com/office/drawing/2014/main" id="{571A6E06-5A4C-3B49-8754-682922D7AEA9}"/>
              </a:ext>
            </a:extLst>
          </p:cNvPr>
          <p:cNvSpPr/>
          <p:nvPr/>
        </p:nvSpPr>
        <p:spPr>
          <a:xfrm>
            <a:off x="9609211" y="575823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9FD2E647-A4A5-1649-AE21-37C76716EDD7}"/>
              </a:ext>
            </a:extLst>
          </p:cNvPr>
          <p:cNvCxnSpPr>
            <a:cxnSpLocks/>
            <a:stCxn id="117" idx="2"/>
            <a:endCxn id="118" idx="0"/>
          </p:cNvCxnSpPr>
          <p:nvPr/>
        </p:nvCxnSpPr>
        <p:spPr>
          <a:xfrm>
            <a:off x="9708721" y="544089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2AC1A055-4DAC-6A4D-8993-42482411A807}"/>
              </a:ext>
            </a:extLst>
          </p:cNvPr>
          <p:cNvSpPr/>
          <p:nvPr/>
        </p:nvSpPr>
        <p:spPr>
          <a:xfrm>
            <a:off x="9899223" y="523823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1" name="Rounded Rectangle 120">
            <a:extLst>
              <a:ext uri="{FF2B5EF4-FFF2-40B4-BE49-F238E27FC236}">
                <a16:creationId xmlns:a16="http://schemas.microsoft.com/office/drawing/2014/main" id="{30C7F885-9334-344B-9C65-EC4BE3C0B780}"/>
              </a:ext>
            </a:extLst>
          </p:cNvPr>
          <p:cNvSpPr/>
          <p:nvPr/>
        </p:nvSpPr>
        <p:spPr>
          <a:xfrm>
            <a:off x="9900878" y="575789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2" name="Straight Arrow Connector 121">
            <a:extLst>
              <a:ext uri="{FF2B5EF4-FFF2-40B4-BE49-F238E27FC236}">
                <a16:creationId xmlns:a16="http://schemas.microsoft.com/office/drawing/2014/main" id="{8CE02ADC-A328-2E4C-9728-9662D6BABCCF}"/>
              </a:ext>
            </a:extLst>
          </p:cNvPr>
          <p:cNvCxnSpPr>
            <a:cxnSpLocks/>
            <a:stCxn id="120" idx="2"/>
            <a:endCxn id="121" idx="0"/>
          </p:cNvCxnSpPr>
          <p:nvPr/>
        </p:nvCxnSpPr>
        <p:spPr>
          <a:xfrm>
            <a:off x="10000388" y="5440561"/>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FC2EB83-7470-7C43-B9BF-6A2FAD7A7E13}"/>
              </a:ext>
            </a:extLst>
          </p:cNvPr>
          <p:cNvSpPr txBox="1"/>
          <p:nvPr/>
        </p:nvSpPr>
        <p:spPr>
          <a:xfrm>
            <a:off x="8884448" y="5647860"/>
            <a:ext cx="343364" cy="369332"/>
          </a:xfrm>
          <a:prstGeom prst="rect">
            <a:avLst/>
          </a:prstGeom>
          <a:noFill/>
        </p:spPr>
        <p:txBody>
          <a:bodyPr wrap="none" rtlCol="0">
            <a:spAutoFit/>
          </a:bodyPr>
          <a:lstStyle/>
          <a:p>
            <a:r>
              <a:rPr lang="en-US" dirty="0"/>
              <a:t>…</a:t>
            </a:r>
          </a:p>
        </p:txBody>
      </p:sp>
      <p:sp>
        <p:nvSpPr>
          <p:cNvPr id="124" name="TextBox 123">
            <a:extLst>
              <a:ext uri="{FF2B5EF4-FFF2-40B4-BE49-F238E27FC236}">
                <a16:creationId xmlns:a16="http://schemas.microsoft.com/office/drawing/2014/main" id="{4C67A858-BC20-5646-AF2A-19ED350333FD}"/>
              </a:ext>
            </a:extLst>
          </p:cNvPr>
          <p:cNvSpPr txBox="1"/>
          <p:nvPr/>
        </p:nvSpPr>
        <p:spPr>
          <a:xfrm>
            <a:off x="8884448" y="5099420"/>
            <a:ext cx="343364" cy="369332"/>
          </a:xfrm>
          <a:prstGeom prst="rect">
            <a:avLst/>
          </a:prstGeom>
          <a:noFill/>
        </p:spPr>
        <p:txBody>
          <a:bodyPr wrap="none" rtlCol="0">
            <a:spAutoFit/>
          </a:bodyPr>
          <a:lstStyle/>
          <a:p>
            <a:r>
              <a:rPr lang="en-US" dirty="0"/>
              <a:t>…</a:t>
            </a:r>
          </a:p>
        </p:txBody>
      </p:sp>
      <p:sp>
        <p:nvSpPr>
          <p:cNvPr id="71" name="Title 1">
            <a:extLst>
              <a:ext uri="{FF2B5EF4-FFF2-40B4-BE49-F238E27FC236}">
                <a16:creationId xmlns:a16="http://schemas.microsoft.com/office/drawing/2014/main" id="{8ABA30FC-5A48-634B-94EF-F0B32E2B744F}"/>
              </a:ext>
            </a:extLst>
          </p:cNvPr>
          <p:cNvSpPr>
            <a:spLocks noGrp="1"/>
          </p:cNvSpPr>
          <p:nvPr>
            <p:ph type="title"/>
          </p:nvPr>
        </p:nvSpPr>
        <p:spPr>
          <a:xfrm>
            <a:off x="1153740" y="56657"/>
            <a:ext cx="8654197" cy="642942"/>
          </a:xfrm>
        </p:spPr>
        <p:txBody>
          <a:bodyPr>
            <a:normAutofit/>
          </a:bodyPr>
          <a:lstStyle/>
          <a:p>
            <a:r>
              <a:rPr lang="en-US" dirty="0"/>
              <a:t>Data Preprocessing</a:t>
            </a:r>
          </a:p>
        </p:txBody>
      </p:sp>
    </p:spTree>
    <p:extLst>
      <p:ext uri="{BB962C8B-B14F-4D97-AF65-F5344CB8AC3E}">
        <p14:creationId xmlns:p14="http://schemas.microsoft.com/office/powerpoint/2010/main" val="420235320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1DF0-288E-4A46-8DFC-B77F3546C30A}"/>
              </a:ext>
            </a:extLst>
          </p:cNvPr>
          <p:cNvSpPr>
            <a:spLocks noGrp="1"/>
          </p:cNvSpPr>
          <p:nvPr>
            <p:ph type="title"/>
          </p:nvPr>
        </p:nvSpPr>
        <p:spPr/>
        <p:txBody>
          <a:bodyPr>
            <a:normAutofit/>
          </a:bodyPr>
          <a:lstStyle/>
          <a:p>
            <a:r>
              <a:rPr lang="en-US" dirty="0"/>
              <a:t>Model Update</a:t>
            </a:r>
          </a:p>
        </p:txBody>
      </p:sp>
      <p:sp>
        <p:nvSpPr>
          <p:cNvPr id="4" name="Chevron 3">
            <a:extLst>
              <a:ext uri="{FF2B5EF4-FFF2-40B4-BE49-F238E27FC236}">
                <a16:creationId xmlns:a16="http://schemas.microsoft.com/office/drawing/2014/main" id="{7EDC51D7-DF68-4F47-9C45-9D861D198D7A}"/>
              </a:ext>
            </a:extLst>
          </p:cNvPr>
          <p:cNvSpPr/>
          <p:nvPr/>
        </p:nvSpPr>
        <p:spPr>
          <a:xfrm>
            <a:off x="4926410" y="1655182"/>
            <a:ext cx="2020728" cy="862833"/>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800" b="1" dirty="0">
                <a:solidFill>
                  <a:schemeClr val="tx1"/>
                </a:solidFill>
              </a:rPr>
              <a:t>Update</a:t>
            </a:r>
          </a:p>
        </p:txBody>
      </p:sp>
      <p:sp>
        <p:nvSpPr>
          <p:cNvPr id="16" name="Rounded Rectangle 15">
            <a:extLst>
              <a:ext uri="{FF2B5EF4-FFF2-40B4-BE49-F238E27FC236}">
                <a16:creationId xmlns:a16="http://schemas.microsoft.com/office/drawing/2014/main" id="{2E305E36-4FBE-3542-B35E-CB5EBC4F30C8}"/>
              </a:ext>
            </a:extLst>
          </p:cNvPr>
          <p:cNvSpPr/>
          <p:nvPr/>
        </p:nvSpPr>
        <p:spPr>
          <a:xfrm>
            <a:off x="7257400" y="1655182"/>
            <a:ext cx="1692000" cy="862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a:solidFill>
                  <a:schemeClr val="tx1"/>
                </a:solidFill>
              </a:rPr>
              <a:t>Model</a:t>
            </a:r>
          </a:p>
        </p:txBody>
      </p:sp>
      <p:sp>
        <p:nvSpPr>
          <p:cNvPr id="17" name="Chevron 16">
            <a:extLst>
              <a:ext uri="{FF2B5EF4-FFF2-40B4-BE49-F238E27FC236}">
                <a16:creationId xmlns:a16="http://schemas.microsoft.com/office/drawing/2014/main" id="{6C742B0D-5B1D-094B-9398-BA4210601222}"/>
              </a:ext>
            </a:extLst>
          </p:cNvPr>
          <p:cNvSpPr/>
          <p:nvPr/>
        </p:nvSpPr>
        <p:spPr>
          <a:xfrm>
            <a:off x="4926410" y="4043520"/>
            <a:ext cx="2020728" cy="862833"/>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800" b="1" dirty="0">
                <a:solidFill>
                  <a:schemeClr val="tx1"/>
                </a:solidFill>
              </a:rPr>
              <a:t>Update</a:t>
            </a:r>
          </a:p>
        </p:txBody>
      </p:sp>
      <p:sp>
        <p:nvSpPr>
          <p:cNvPr id="19" name="Rounded Rectangle 18">
            <a:extLst>
              <a:ext uri="{FF2B5EF4-FFF2-40B4-BE49-F238E27FC236}">
                <a16:creationId xmlns:a16="http://schemas.microsoft.com/office/drawing/2014/main" id="{06C72CFD-A5FB-7E44-972B-B515571C417D}"/>
              </a:ext>
            </a:extLst>
          </p:cNvPr>
          <p:cNvSpPr/>
          <p:nvPr/>
        </p:nvSpPr>
        <p:spPr>
          <a:xfrm>
            <a:off x="7257400" y="4043520"/>
            <a:ext cx="1692000" cy="862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a:solidFill>
                  <a:schemeClr val="tx1"/>
                </a:solidFill>
              </a:rPr>
              <a:t>Model</a:t>
            </a:r>
          </a:p>
        </p:txBody>
      </p:sp>
      <p:cxnSp>
        <p:nvCxnSpPr>
          <p:cNvPr id="26" name="Straight Connector 25">
            <a:extLst>
              <a:ext uri="{FF2B5EF4-FFF2-40B4-BE49-F238E27FC236}">
                <a16:creationId xmlns:a16="http://schemas.microsoft.com/office/drawing/2014/main" id="{AA94DA40-4990-2F45-B452-A2DAB41EAF22}"/>
              </a:ext>
            </a:extLst>
          </p:cNvPr>
          <p:cNvCxnSpPr/>
          <p:nvPr/>
        </p:nvCxnSpPr>
        <p:spPr>
          <a:xfrm>
            <a:off x="883575" y="3253740"/>
            <a:ext cx="1087374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95F38A-670D-044A-9A53-D5106D47FFC1}"/>
              </a:ext>
            </a:extLst>
          </p:cNvPr>
          <p:cNvSpPr txBox="1"/>
          <p:nvPr/>
        </p:nvSpPr>
        <p:spPr>
          <a:xfrm>
            <a:off x="617422" y="1854745"/>
            <a:ext cx="2065245" cy="461665"/>
          </a:xfrm>
          <a:prstGeom prst="rect">
            <a:avLst/>
          </a:prstGeom>
          <a:noFill/>
        </p:spPr>
        <p:txBody>
          <a:bodyPr wrap="none" rtlCol="0">
            <a:spAutoFit/>
          </a:bodyPr>
          <a:lstStyle/>
          <a:p>
            <a:r>
              <a:rPr lang="en-US" sz="2400" dirty="0"/>
              <a:t>Online Training</a:t>
            </a:r>
          </a:p>
        </p:txBody>
      </p:sp>
      <p:sp>
        <p:nvSpPr>
          <p:cNvPr id="28" name="TextBox 27">
            <a:extLst>
              <a:ext uri="{FF2B5EF4-FFF2-40B4-BE49-F238E27FC236}">
                <a16:creationId xmlns:a16="http://schemas.microsoft.com/office/drawing/2014/main" id="{ADA174FC-4039-AC42-94BC-D4B56068EFD8}"/>
              </a:ext>
            </a:extLst>
          </p:cNvPr>
          <p:cNvSpPr txBox="1"/>
          <p:nvPr/>
        </p:nvSpPr>
        <p:spPr>
          <a:xfrm>
            <a:off x="617422" y="4244103"/>
            <a:ext cx="2406749" cy="461665"/>
          </a:xfrm>
          <a:prstGeom prst="rect">
            <a:avLst/>
          </a:prstGeom>
          <a:noFill/>
        </p:spPr>
        <p:txBody>
          <a:bodyPr wrap="none" rtlCol="0">
            <a:spAutoFit/>
          </a:bodyPr>
          <a:lstStyle/>
          <a:p>
            <a:r>
              <a:rPr lang="en-US" sz="2400" dirty="0"/>
              <a:t>Proactive Training</a:t>
            </a:r>
          </a:p>
        </p:txBody>
      </p:sp>
      <p:sp>
        <p:nvSpPr>
          <p:cNvPr id="37" name="Right Brace 36">
            <a:extLst>
              <a:ext uri="{FF2B5EF4-FFF2-40B4-BE49-F238E27FC236}">
                <a16:creationId xmlns:a16="http://schemas.microsoft.com/office/drawing/2014/main" id="{FAAA5900-2698-CC4E-AA8E-117889C71AA6}"/>
              </a:ext>
            </a:extLst>
          </p:cNvPr>
          <p:cNvSpPr/>
          <p:nvPr/>
        </p:nvSpPr>
        <p:spPr>
          <a:xfrm rot="16200000">
            <a:off x="5970773" y="1110944"/>
            <a:ext cx="419100" cy="5446051"/>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4D33B6D-6566-4E4A-B871-4A863B3196CA}"/>
              </a:ext>
            </a:extLst>
          </p:cNvPr>
          <p:cNvSpPr txBox="1"/>
          <p:nvPr/>
        </p:nvSpPr>
        <p:spPr>
          <a:xfrm>
            <a:off x="5723777" y="3312650"/>
            <a:ext cx="857383" cy="369332"/>
          </a:xfrm>
          <a:prstGeom prst="rect">
            <a:avLst/>
          </a:prstGeom>
          <a:noFill/>
        </p:spPr>
        <p:txBody>
          <a:bodyPr wrap="square" rtlCol="0">
            <a:spAutoFit/>
          </a:bodyPr>
          <a:lstStyle/>
          <a:p>
            <a:r>
              <a:rPr lang="en-US" dirty="0"/>
              <a:t>Repeat</a:t>
            </a:r>
          </a:p>
        </p:txBody>
      </p:sp>
      <p:cxnSp>
        <p:nvCxnSpPr>
          <p:cNvPr id="39" name="Elbow Connector 38">
            <a:extLst>
              <a:ext uri="{FF2B5EF4-FFF2-40B4-BE49-F238E27FC236}">
                <a16:creationId xmlns:a16="http://schemas.microsoft.com/office/drawing/2014/main" id="{A6EDAF60-803A-3943-A12E-1C8A1DFCA100}"/>
              </a:ext>
            </a:extLst>
          </p:cNvPr>
          <p:cNvCxnSpPr>
            <a:cxnSpLocks/>
          </p:cNvCxnSpPr>
          <p:nvPr/>
        </p:nvCxnSpPr>
        <p:spPr>
          <a:xfrm rot="5400000">
            <a:off x="6965556" y="1380171"/>
            <a:ext cx="12700" cy="2275688"/>
          </a:xfrm>
          <a:prstGeom prst="bentConnector3">
            <a:avLst>
              <a:gd name="adj1" fmla="val 234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DEB64CA4-5044-354D-A0DE-91AECCD5BBF9}"/>
              </a:ext>
            </a:extLst>
          </p:cNvPr>
          <p:cNvCxnSpPr>
            <a:cxnSpLocks/>
          </p:cNvCxnSpPr>
          <p:nvPr/>
        </p:nvCxnSpPr>
        <p:spPr>
          <a:xfrm rot="5400000">
            <a:off x="6965556" y="3768509"/>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02EBF219-060C-F44E-BE4B-DC786D16E372}"/>
              </a:ext>
            </a:extLst>
          </p:cNvPr>
          <p:cNvSpPr/>
          <p:nvPr/>
        </p:nvSpPr>
        <p:spPr>
          <a:xfrm>
            <a:off x="3558114" y="440828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A7FBF58-2C05-A745-9BD2-29CA2ADADF32}"/>
              </a:ext>
            </a:extLst>
          </p:cNvPr>
          <p:cNvSpPr/>
          <p:nvPr/>
        </p:nvSpPr>
        <p:spPr>
          <a:xfrm>
            <a:off x="3702312" y="440828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872BAC5-DF52-DF44-B230-4646C85E8914}"/>
              </a:ext>
            </a:extLst>
          </p:cNvPr>
          <p:cNvSpPr/>
          <p:nvPr/>
        </p:nvSpPr>
        <p:spPr>
          <a:xfrm>
            <a:off x="3855701" y="440828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A1B61934-A575-E24C-A904-0040A1F3E455}"/>
              </a:ext>
            </a:extLst>
          </p:cNvPr>
          <p:cNvSpPr/>
          <p:nvPr/>
        </p:nvSpPr>
        <p:spPr>
          <a:xfrm>
            <a:off x="4001358" y="4410277"/>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9047F4C9-1E3B-7D4A-B137-7CAEC3410C5B}"/>
              </a:ext>
            </a:extLst>
          </p:cNvPr>
          <p:cNvSpPr/>
          <p:nvPr/>
        </p:nvSpPr>
        <p:spPr>
          <a:xfrm>
            <a:off x="4146482" y="4408281"/>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846A5C37-E1D8-0A4C-8C69-0BD3287CA6B6}"/>
              </a:ext>
            </a:extLst>
          </p:cNvPr>
          <p:cNvSpPr/>
          <p:nvPr/>
        </p:nvSpPr>
        <p:spPr>
          <a:xfrm>
            <a:off x="4306429" y="4410277"/>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F98425A-00CB-BC48-945D-352F931E4EF1}"/>
              </a:ext>
            </a:extLst>
          </p:cNvPr>
          <p:cNvSpPr txBox="1"/>
          <p:nvPr/>
        </p:nvSpPr>
        <p:spPr>
          <a:xfrm>
            <a:off x="3334433" y="3882445"/>
            <a:ext cx="1475725" cy="584775"/>
          </a:xfrm>
          <a:prstGeom prst="rect">
            <a:avLst/>
          </a:prstGeom>
          <a:noFill/>
        </p:spPr>
        <p:txBody>
          <a:bodyPr wrap="none" rtlCol="0">
            <a:spAutoFit/>
          </a:bodyPr>
          <a:lstStyle/>
          <a:p>
            <a:pPr algn="ctr"/>
            <a:r>
              <a:rPr lang="en-US" sz="1600" dirty="0"/>
              <a:t>Preprocessed </a:t>
            </a:r>
          </a:p>
          <a:p>
            <a:pPr algn="ctr"/>
            <a:r>
              <a:rPr lang="en-US" sz="1600" dirty="0"/>
              <a:t>Feature chunks</a:t>
            </a:r>
          </a:p>
        </p:txBody>
      </p:sp>
      <p:sp>
        <p:nvSpPr>
          <p:cNvPr id="48" name="Rounded Rectangle 47">
            <a:extLst>
              <a:ext uri="{FF2B5EF4-FFF2-40B4-BE49-F238E27FC236}">
                <a16:creationId xmlns:a16="http://schemas.microsoft.com/office/drawing/2014/main" id="{52228B29-DA40-7342-A889-C88431EFCF1E}"/>
              </a:ext>
            </a:extLst>
          </p:cNvPr>
          <p:cNvSpPr/>
          <p:nvPr/>
        </p:nvSpPr>
        <p:spPr>
          <a:xfrm>
            <a:off x="3902317" y="1920977"/>
            <a:ext cx="329200" cy="329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3E0E7E4-461D-D243-8088-372212E2153C}"/>
              </a:ext>
            </a:extLst>
          </p:cNvPr>
          <p:cNvSpPr txBox="1"/>
          <p:nvPr/>
        </p:nvSpPr>
        <p:spPr>
          <a:xfrm>
            <a:off x="3369065" y="1362794"/>
            <a:ext cx="1395703" cy="584775"/>
          </a:xfrm>
          <a:prstGeom prst="rect">
            <a:avLst/>
          </a:prstGeom>
          <a:noFill/>
        </p:spPr>
        <p:txBody>
          <a:bodyPr wrap="none" rtlCol="0">
            <a:spAutoFit/>
          </a:bodyPr>
          <a:lstStyle/>
          <a:p>
            <a:pPr algn="ctr"/>
            <a:r>
              <a:rPr lang="en-US" sz="1600" dirty="0"/>
              <a:t>Preprocessed </a:t>
            </a:r>
          </a:p>
          <a:p>
            <a:pPr algn="ctr"/>
            <a:r>
              <a:rPr lang="en-US" sz="1600" dirty="0"/>
              <a:t>Feature chunk</a:t>
            </a:r>
          </a:p>
        </p:txBody>
      </p:sp>
      <p:sp>
        <p:nvSpPr>
          <p:cNvPr id="29" name="Chevron 28">
            <a:extLst>
              <a:ext uri="{FF2B5EF4-FFF2-40B4-BE49-F238E27FC236}">
                <a16:creationId xmlns:a16="http://schemas.microsoft.com/office/drawing/2014/main" id="{15DC93FC-7583-0C4D-A5B5-6149E85817B9}"/>
              </a:ext>
            </a:extLst>
          </p:cNvPr>
          <p:cNvSpPr/>
          <p:nvPr/>
        </p:nvSpPr>
        <p:spPr>
          <a:xfrm>
            <a:off x="1952548" y="5490694"/>
            <a:ext cx="1366445" cy="663265"/>
          </a:xfrm>
          <a:prstGeom prst="chevron">
            <a:avLst>
              <a:gd name="adj" fmla="val 25280"/>
            </a:avLst>
          </a:prstGeom>
          <a:solidFill>
            <a:schemeClr val="accent5">
              <a:alpha val="40000"/>
            </a:schemeClr>
          </a:solidFill>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Data </a:t>
            </a:r>
          </a:p>
          <a:p>
            <a:pPr algn="ctr"/>
            <a:r>
              <a:rPr lang="en-US" sz="1400" b="1" dirty="0">
                <a:solidFill>
                  <a:schemeClr val="tx1"/>
                </a:solidFill>
              </a:rPr>
              <a:t>Preprocessing</a:t>
            </a:r>
          </a:p>
        </p:txBody>
      </p:sp>
      <p:sp>
        <p:nvSpPr>
          <p:cNvPr id="30" name="Chevron 29">
            <a:extLst>
              <a:ext uri="{FF2B5EF4-FFF2-40B4-BE49-F238E27FC236}">
                <a16:creationId xmlns:a16="http://schemas.microsoft.com/office/drawing/2014/main" id="{705D460D-D69E-FE48-AFEF-35CA92811060}"/>
              </a:ext>
            </a:extLst>
          </p:cNvPr>
          <p:cNvSpPr/>
          <p:nvPr/>
        </p:nvSpPr>
        <p:spPr>
          <a:xfrm>
            <a:off x="3154940" y="5490695"/>
            <a:ext cx="1366445" cy="663265"/>
          </a:xfrm>
          <a:prstGeom prst="chevron">
            <a:avLst>
              <a:gd name="adj" fmla="val 25280"/>
            </a:avLst>
          </a:prstGeom>
          <a:solidFill>
            <a:schemeClr val="accent5"/>
          </a:solidFill>
        </p:spPr>
        <p:style>
          <a:lnRef idx="3">
            <a:schemeClr val="lt1"/>
          </a:lnRef>
          <a:fillRef idx="1">
            <a:schemeClr val="accent5"/>
          </a:fillRef>
          <a:effectRef idx="1">
            <a:schemeClr val="accent5"/>
          </a:effectRef>
          <a:fontRef idx="minor">
            <a:schemeClr val="lt1"/>
          </a:fontRef>
        </p:style>
        <p:txBody>
          <a:bodyPr anchor="ctr"/>
          <a:lstStyle/>
          <a:p>
            <a:pPr algn="ctr"/>
            <a:r>
              <a:rPr lang="en-US" sz="1400" b="1" dirty="0">
                <a:solidFill>
                  <a:schemeClr val="tx1"/>
                </a:solidFill>
              </a:rPr>
              <a:t>Model Training</a:t>
            </a:r>
          </a:p>
        </p:txBody>
      </p:sp>
      <p:sp>
        <p:nvSpPr>
          <p:cNvPr id="31" name="Chevron 30">
            <a:extLst>
              <a:ext uri="{FF2B5EF4-FFF2-40B4-BE49-F238E27FC236}">
                <a16:creationId xmlns:a16="http://schemas.microsoft.com/office/drawing/2014/main" id="{D7293B75-030A-5649-BBC0-6AC6C6F84F6C}"/>
              </a:ext>
            </a:extLst>
          </p:cNvPr>
          <p:cNvSpPr/>
          <p:nvPr/>
        </p:nvSpPr>
        <p:spPr>
          <a:xfrm>
            <a:off x="4357332" y="5490693"/>
            <a:ext cx="1366445" cy="663265"/>
          </a:xfrm>
          <a:prstGeom prst="chevron">
            <a:avLst>
              <a:gd name="adj" fmla="val 25280"/>
            </a:avLst>
          </a:prstGeom>
          <a:solidFill>
            <a:schemeClr val="accent6">
              <a:alpha val="40000"/>
            </a:schemeClr>
          </a:solidFill>
        </p:spPr>
        <p:style>
          <a:lnRef idx="3">
            <a:schemeClr val="lt1"/>
          </a:lnRef>
          <a:fillRef idx="1">
            <a:schemeClr val="accent6"/>
          </a:fillRef>
          <a:effectRef idx="1">
            <a:schemeClr val="accent6"/>
          </a:effectRef>
          <a:fontRef idx="minor">
            <a:schemeClr val="lt1"/>
          </a:fontRef>
        </p:style>
        <p:txBody>
          <a:bodyPr anchor="ctr"/>
          <a:lstStyle/>
          <a:p>
            <a:pPr algn="ctr"/>
            <a:r>
              <a:rPr lang="en-US" sz="1400" b="1" dirty="0">
                <a:solidFill>
                  <a:schemeClr val="tx1">
                    <a:alpha val="50000"/>
                  </a:schemeClr>
                </a:solidFill>
              </a:rPr>
              <a:t>Model</a:t>
            </a:r>
          </a:p>
        </p:txBody>
      </p:sp>
      <p:sp>
        <p:nvSpPr>
          <p:cNvPr id="32" name="Oval 31">
            <a:extLst>
              <a:ext uri="{FF2B5EF4-FFF2-40B4-BE49-F238E27FC236}">
                <a16:creationId xmlns:a16="http://schemas.microsoft.com/office/drawing/2014/main" id="{CC6B6E47-2A6D-964A-A2B7-66F009D65702}"/>
              </a:ext>
            </a:extLst>
          </p:cNvPr>
          <p:cNvSpPr/>
          <p:nvPr/>
        </p:nvSpPr>
        <p:spPr>
          <a:xfrm>
            <a:off x="3120370" y="5350682"/>
            <a:ext cx="1470661" cy="914399"/>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8C0E9AC-32D0-C541-89F9-BF115DBC7C28}"/>
              </a:ext>
            </a:extLst>
          </p:cNvPr>
          <p:cNvSpPr txBox="1"/>
          <p:nvPr/>
        </p:nvSpPr>
        <p:spPr>
          <a:xfrm>
            <a:off x="2954394" y="6153958"/>
            <a:ext cx="1767535" cy="369332"/>
          </a:xfrm>
          <a:prstGeom prst="rect">
            <a:avLst/>
          </a:prstGeom>
          <a:noFill/>
        </p:spPr>
        <p:txBody>
          <a:bodyPr wrap="none" rtlCol="0">
            <a:spAutoFit/>
          </a:bodyPr>
          <a:lstStyle/>
          <a:p>
            <a:r>
              <a:rPr lang="en-US" b="1" dirty="0"/>
              <a:t>Training Pipeline</a:t>
            </a:r>
          </a:p>
        </p:txBody>
      </p:sp>
      <p:sp>
        <p:nvSpPr>
          <p:cNvPr id="3" name="TextBox 2">
            <a:extLst>
              <a:ext uri="{FF2B5EF4-FFF2-40B4-BE49-F238E27FC236}">
                <a16:creationId xmlns:a16="http://schemas.microsoft.com/office/drawing/2014/main" id="{3FC2A277-B3AC-D840-A502-51FABF1BEBC8}"/>
              </a:ext>
            </a:extLst>
          </p:cNvPr>
          <p:cNvSpPr txBox="1"/>
          <p:nvPr/>
        </p:nvSpPr>
        <p:spPr>
          <a:xfrm>
            <a:off x="8847640" y="3200719"/>
            <a:ext cx="3110788" cy="400110"/>
          </a:xfrm>
          <a:prstGeom prst="rect">
            <a:avLst/>
          </a:prstGeom>
          <a:noFill/>
        </p:spPr>
        <p:txBody>
          <a:bodyPr wrap="none" rtlCol="0">
            <a:spAutoFit/>
          </a:bodyPr>
          <a:lstStyle/>
          <a:p>
            <a:r>
              <a:rPr lang="en-US" sz="2000" dirty="0"/>
              <a:t>Stochastic Gradient Descent</a:t>
            </a:r>
          </a:p>
        </p:txBody>
      </p:sp>
      <p:cxnSp>
        <p:nvCxnSpPr>
          <p:cNvPr id="6" name="Straight Arrow Connector 5">
            <a:extLst>
              <a:ext uri="{FF2B5EF4-FFF2-40B4-BE49-F238E27FC236}">
                <a16:creationId xmlns:a16="http://schemas.microsoft.com/office/drawing/2014/main" id="{884D4355-64B5-4B43-BBC4-42B528B9B4A8}"/>
              </a:ext>
            </a:extLst>
          </p:cNvPr>
          <p:cNvCxnSpPr>
            <a:stCxn id="4" idx="2"/>
            <a:endCxn id="3" idx="1"/>
          </p:cNvCxnSpPr>
          <p:nvPr/>
        </p:nvCxnSpPr>
        <p:spPr>
          <a:xfrm>
            <a:off x="5827712" y="2518015"/>
            <a:ext cx="3019928" cy="882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80D7E5E-B198-9540-96D4-FAB815235AD5}"/>
              </a:ext>
            </a:extLst>
          </p:cNvPr>
          <p:cNvCxnSpPr>
            <a:stCxn id="17" idx="0"/>
            <a:endCxn id="3" idx="1"/>
          </p:cNvCxnSpPr>
          <p:nvPr/>
        </p:nvCxnSpPr>
        <p:spPr>
          <a:xfrm flipV="1">
            <a:off x="5827712" y="3400774"/>
            <a:ext cx="3019928" cy="64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188625"/>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Sampling</a:t>
            </a:r>
          </a:p>
        </p:txBody>
      </p:sp>
      <p:sp>
        <p:nvSpPr>
          <p:cNvPr id="119" name="Chevron 118">
            <a:extLst>
              <a:ext uri="{FF2B5EF4-FFF2-40B4-BE49-F238E27FC236}">
                <a16:creationId xmlns:a16="http://schemas.microsoft.com/office/drawing/2014/main" id="{BCFBD73D-A47F-384F-ABA4-47143D4E8A47}"/>
              </a:ext>
            </a:extLst>
          </p:cNvPr>
          <p:cNvSpPr/>
          <p:nvPr/>
        </p:nvSpPr>
        <p:spPr>
          <a:xfrm>
            <a:off x="5501266" y="2730900"/>
            <a:ext cx="2016000" cy="862833"/>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Update</a:t>
            </a:r>
          </a:p>
        </p:txBody>
      </p:sp>
      <p:sp>
        <p:nvSpPr>
          <p:cNvPr id="120" name="Rounded Rectangle 119">
            <a:extLst>
              <a:ext uri="{FF2B5EF4-FFF2-40B4-BE49-F238E27FC236}">
                <a16:creationId xmlns:a16="http://schemas.microsoft.com/office/drawing/2014/main" id="{ABC1624F-6DCF-794D-AEB7-C8B7F9AC3CF8}"/>
              </a:ext>
            </a:extLst>
          </p:cNvPr>
          <p:cNvSpPr/>
          <p:nvPr/>
        </p:nvSpPr>
        <p:spPr>
          <a:xfrm>
            <a:off x="7517266" y="2730900"/>
            <a:ext cx="1692000" cy="862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Model</a:t>
            </a:r>
          </a:p>
        </p:txBody>
      </p:sp>
      <p:cxnSp>
        <p:nvCxnSpPr>
          <p:cNvPr id="121" name="Elbow Connector 120">
            <a:extLst>
              <a:ext uri="{FF2B5EF4-FFF2-40B4-BE49-F238E27FC236}">
                <a16:creationId xmlns:a16="http://schemas.microsoft.com/office/drawing/2014/main" id="{8237CA22-F629-4245-A33D-63409C6E912A}"/>
              </a:ext>
            </a:extLst>
          </p:cNvPr>
          <p:cNvCxnSpPr>
            <a:cxnSpLocks/>
            <a:stCxn id="120" idx="2"/>
            <a:endCxn id="119" idx="2"/>
          </p:cNvCxnSpPr>
          <p:nvPr/>
        </p:nvCxnSpPr>
        <p:spPr>
          <a:xfrm rot="5400000">
            <a:off x="7381735" y="2612202"/>
            <a:ext cx="12700" cy="1963062"/>
          </a:xfrm>
          <a:prstGeom prst="bentConnector3">
            <a:avLst>
              <a:gd name="adj1" fmla="val 180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4" name="Chevron 123">
            <a:extLst>
              <a:ext uri="{FF2B5EF4-FFF2-40B4-BE49-F238E27FC236}">
                <a16:creationId xmlns:a16="http://schemas.microsoft.com/office/drawing/2014/main" id="{BDB68D54-BDF1-1C40-B05E-511A0E937BC0}"/>
              </a:ext>
            </a:extLst>
          </p:cNvPr>
          <p:cNvSpPr/>
          <p:nvPr/>
        </p:nvSpPr>
        <p:spPr>
          <a:xfrm>
            <a:off x="2483383" y="2730158"/>
            <a:ext cx="2016000" cy="864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Sample</a:t>
            </a:r>
          </a:p>
        </p:txBody>
      </p:sp>
      <p:sp>
        <p:nvSpPr>
          <p:cNvPr id="125" name="Rounded Rectangle 124">
            <a:extLst>
              <a:ext uri="{FF2B5EF4-FFF2-40B4-BE49-F238E27FC236}">
                <a16:creationId xmlns:a16="http://schemas.microsoft.com/office/drawing/2014/main" id="{44E9D965-76C8-BA4A-927A-CE5EAD8BD891}"/>
              </a:ext>
            </a:extLst>
          </p:cNvPr>
          <p:cNvSpPr/>
          <p:nvPr/>
        </p:nvSpPr>
        <p:spPr>
          <a:xfrm>
            <a:off x="4493266"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6B1D068F-392A-7E4C-AF0B-376DD76ECC0C}"/>
              </a:ext>
            </a:extLst>
          </p:cNvPr>
          <p:cNvSpPr/>
          <p:nvPr/>
        </p:nvSpPr>
        <p:spPr>
          <a:xfrm>
            <a:off x="4737022"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7" name="Rounded Rectangle 126">
            <a:extLst>
              <a:ext uri="{FF2B5EF4-FFF2-40B4-BE49-F238E27FC236}">
                <a16:creationId xmlns:a16="http://schemas.microsoft.com/office/drawing/2014/main" id="{5AC80099-ABBC-804F-956D-590753DB0B94}"/>
              </a:ext>
            </a:extLst>
          </p:cNvPr>
          <p:cNvSpPr/>
          <p:nvPr/>
        </p:nvSpPr>
        <p:spPr>
          <a:xfrm>
            <a:off x="4493266" y="3342286"/>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8" name="Rounded Rectangle 127">
            <a:extLst>
              <a:ext uri="{FF2B5EF4-FFF2-40B4-BE49-F238E27FC236}">
                <a16:creationId xmlns:a16="http://schemas.microsoft.com/office/drawing/2014/main" id="{A00B51D7-6CE1-8C4E-919D-A2B79CA8EA1E}"/>
              </a:ext>
            </a:extLst>
          </p:cNvPr>
          <p:cNvSpPr/>
          <p:nvPr/>
        </p:nvSpPr>
        <p:spPr>
          <a:xfrm>
            <a:off x="4737022"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3386A9CE-2130-F647-8CBF-7A2BCBAF07AC}"/>
              </a:ext>
            </a:extLst>
          </p:cNvPr>
          <p:cNvCxnSpPr>
            <a:cxnSpLocks/>
            <a:stCxn id="126" idx="2"/>
            <a:endCxn id="128" idx="0"/>
          </p:cNvCxnSpPr>
          <p:nvPr/>
        </p:nvCxnSpPr>
        <p:spPr>
          <a:xfrm>
            <a:off x="4838187"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4366FC-6372-5143-8A90-960C28EE268D}"/>
              </a:ext>
            </a:extLst>
          </p:cNvPr>
          <p:cNvCxnSpPr>
            <a:cxnSpLocks/>
            <a:stCxn id="125" idx="2"/>
            <a:endCxn id="127" idx="0"/>
          </p:cNvCxnSpPr>
          <p:nvPr/>
        </p:nvCxnSpPr>
        <p:spPr>
          <a:xfrm>
            <a:off x="4594431"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1" name="Rounded Rectangle 130">
            <a:extLst>
              <a:ext uri="{FF2B5EF4-FFF2-40B4-BE49-F238E27FC236}">
                <a16:creationId xmlns:a16="http://schemas.microsoft.com/office/drawing/2014/main" id="{F5F01135-D11A-1842-97DD-CBD2EFC963F7}"/>
              </a:ext>
            </a:extLst>
          </p:cNvPr>
          <p:cNvSpPr/>
          <p:nvPr/>
        </p:nvSpPr>
        <p:spPr>
          <a:xfrm>
            <a:off x="86369" y="2290074"/>
            <a:ext cx="2350311" cy="16927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ysClr val="windowText" lastClr="000000"/>
              </a:solidFill>
            </a:endParaRPr>
          </a:p>
        </p:txBody>
      </p:sp>
      <p:sp>
        <p:nvSpPr>
          <p:cNvPr id="132" name="Rounded Rectangle 131">
            <a:extLst>
              <a:ext uri="{FF2B5EF4-FFF2-40B4-BE49-F238E27FC236}">
                <a16:creationId xmlns:a16="http://schemas.microsoft.com/office/drawing/2014/main" id="{F84CA7A6-FC08-C34F-B71F-44BDD5D4C05B}"/>
              </a:ext>
            </a:extLst>
          </p:cNvPr>
          <p:cNvSpPr/>
          <p:nvPr/>
        </p:nvSpPr>
        <p:spPr>
          <a:xfrm>
            <a:off x="205246"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3EF2A3C2-AF63-F642-9827-896A7ED867A4}"/>
              </a:ext>
            </a:extLst>
          </p:cNvPr>
          <p:cNvSpPr/>
          <p:nvPr/>
        </p:nvSpPr>
        <p:spPr>
          <a:xfrm>
            <a:off x="306411" y="2268493"/>
            <a:ext cx="1890518" cy="461665"/>
          </a:xfrm>
          <a:prstGeom prst="rect">
            <a:avLst/>
          </a:prstGeom>
        </p:spPr>
        <p:txBody>
          <a:bodyPr wrap="none">
            <a:spAutoFit/>
          </a:bodyPr>
          <a:lstStyle/>
          <a:p>
            <a:pPr algn="ctr"/>
            <a:r>
              <a:rPr lang="en-US" sz="2400" b="1" dirty="0">
                <a:solidFill>
                  <a:sysClr val="windowText" lastClr="000000"/>
                </a:solidFill>
              </a:rPr>
              <a:t>Data Storage </a:t>
            </a:r>
          </a:p>
        </p:txBody>
      </p:sp>
      <p:sp>
        <p:nvSpPr>
          <p:cNvPr id="134" name="Rounded Rectangle 133">
            <a:extLst>
              <a:ext uri="{FF2B5EF4-FFF2-40B4-BE49-F238E27FC236}">
                <a16:creationId xmlns:a16="http://schemas.microsoft.com/office/drawing/2014/main" id="{5B704160-8B10-1A44-B49B-D1C0884034E9}"/>
              </a:ext>
            </a:extLst>
          </p:cNvPr>
          <p:cNvSpPr/>
          <p:nvPr/>
        </p:nvSpPr>
        <p:spPr>
          <a:xfrm>
            <a:off x="206901" y="3308784"/>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5" name="Straight Arrow Connector 134">
            <a:extLst>
              <a:ext uri="{FF2B5EF4-FFF2-40B4-BE49-F238E27FC236}">
                <a16:creationId xmlns:a16="http://schemas.microsoft.com/office/drawing/2014/main" id="{8103885F-D279-C943-A253-D9580604F3A2}"/>
              </a:ext>
            </a:extLst>
          </p:cNvPr>
          <p:cNvCxnSpPr>
            <a:cxnSpLocks/>
            <a:stCxn id="132" idx="2"/>
            <a:endCxn id="134" idx="0"/>
          </p:cNvCxnSpPr>
          <p:nvPr/>
        </p:nvCxnSpPr>
        <p:spPr>
          <a:xfrm>
            <a:off x="306411"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6" name="Rounded Rectangle 135">
            <a:extLst>
              <a:ext uri="{FF2B5EF4-FFF2-40B4-BE49-F238E27FC236}">
                <a16:creationId xmlns:a16="http://schemas.microsoft.com/office/drawing/2014/main" id="{FB61D5B8-34F7-5C47-8364-BF24377984C5}"/>
              </a:ext>
            </a:extLst>
          </p:cNvPr>
          <p:cNvSpPr/>
          <p:nvPr/>
        </p:nvSpPr>
        <p:spPr>
          <a:xfrm>
            <a:off x="500223"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7" name="Rounded Rectangle 136">
            <a:extLst>
              <a:ext uri="{FF2B5EF4-FFF2-40B4-BE49-F238E27FC236}">
                <a16:creationId xmlns:a16="http://schemas.microsoft.com/office/drawing/2014/main" id="{E32E9AFC-4E06-934C-A423-C191AC92B16A}"/>
              </a:ext>
            </a:extLst>
          </p:cNvPr>
          <p:cNvSpPr/>
          <p:nvPr/>
        </p:nvSpPr>
        <p:spPr>
          <a:xfrm>
            <a:off x="501878" y="3308784"/>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8" name="Straight Arrow Connector 137">
            <a:extLst>
              <a:ext uri="{FF2B5EF4-FFF2-40B4-BE49-F238E27FC236}">
                <a16:creationId xmlns:a16="http://schemas.microsoft.com/office/drawing/2014/main" id="{963EC205-79ED-1846-97D4-167720282D33}"/>
              </a:ext>
            </a:extLst>
          </p:cNvPr>
          <p:cNvCxnSpPr>
            <a:cxnSpLocks/>
            <a:stCxn id="136" idx="2"/>
            <a:endCxn id="137" idx="0"/>
          </p:cNvCxnSpPr>
          <p:nvPr/>
        </p:nvCxnSpPr>
        <p:spPr>
          <a:xfrm>
            <a:off x="601388"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9" name="Rounded Rectangle 138">
            <a:extLst>
              <a:ext uri="{FF2B5EF4-FFF2-40B4-BE49-F238E27FC236}">
                <a16:creationId xmlns:a16="http://schemas.microsoft.com/office/drawing/2014/main" id="{B551674F-6EBB-C54E-AD61-6B2AEAD55C49}"/>
              </a:ext>
            </a:extLst>
          </p:cNvPr>
          <p:cNvSpPr/>
          <p:nvPr/>
        </p:nvSpPr>
        <p:spPr>
          <a:xfrm>
            <a:off x="791890"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0" name="Rounded Rectangle 139">
            <a:extLst>
              <a:ext uri="{FF2B5EF4-FFF2-40B4-BE49-F238E27FC236}">
                <a16:creationId xmlns:a16="http://schemas.microsoft.com/office/drawing/2014/main" id="{7F8E03ED-7A55-F548-87D6-F42C1E31298A}"/>
              </a:ext>
            </a:extLst>
          </p:cNvPr>
          <p:cNvSpPr/>
          <p:nvPr/>
        </p:nvSpPr>
        <p:spPr>
          <a:xfrm>
            <a:off x="793545" y="3308451"/>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1" name="Straight Arrow Connector 140">
            <a:extLst>
              <a:ext uri="{FF2B5EF4-FFF2-40B4-BE49-F238E27FC236}">
                <a16:creationId xmlns:a16="http://schemas.microsoft.com/office/drawing/2014/main" id="{1798F8FD-3ACA-DB4A-903F-04177672473F}"/>
              </a:ext>
            </a:extLst>
          </p:cNvPr>
          <p:cNvCxnSpPr>
            <a:cxnSpLocks/>
            <a:stCxn id="139" idx="2"/>
            <a:endCxn id="140" idx="0"/>
          </p:cNvCxnSpPr>
          <p:nvPr/>
        </p:nvCxnSpPr>
        <p:spPr>
          <a:xfrm>
            <a:off x="893055"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id="{2D0F55D3-759E-4C4E-ACD5-3BA1679FA4B4}"/>
              </a:ext>
            </a:extLst>
          </p:cNvPr>
          <p:cNvSpPr/>
          <p:nvPr/>
        </p:nvSpPr>
        <p:spPr>
          <a:xfrm>
            <a:off x="1505562"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3" name="Rounded Rectangle 142">
            <a:extLst>
              <a:ext uri="{FF2B5EF4-FFF2-40B4-BE49-F238E27FC236}">
                <a16:creationId xmlns:a16="http://schemas.microsoft.com/office/drawing/2014/main" id="{9BF53B23-70B6-4A46-AE77-DDD997660DD0}"/>
              </a:ext>
            </a:extLst>
          </p:cNvPr>
          <p:cNvSpPr/>
          <p:nvPr/>
        </p:nvSpPr>
        <p:spPr>
          <a:xfrm>
            <a:off x="1507217" y="3308784"/>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4" name="Straight Arrow Connector 143">
            <a:extLst>
              <a:ext uri="{FF2B5EF4-FFF2-40B4-BE49-F238E27FC236}">
                <a16:creationId xmlns:a16="http://schemas.microsoft.com/office/drawing/2014/main" id="{3FAE0DA8-D123-3345-A2CE-681DBDEA72A0}"/>
              </a:ext>
            </a:extLst>
          </p:cNvPr>
          <p:cNvCxnSpPr>
            <a:cxnSpLocks/>
            <a:stCxn id="142" idx="2"/>
            <a:endCxn id="143" idx="0"/>
          </p:cNvCxnSpPr>
          <p:nvPr/>
        </p:nvCxnSpPr>
        <p:spPr>
          <a:xfrm>
            <a:off x="1606727"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5" name="Rounded Rectangle 144">
            <a:extLst>
              <a:ext uri="{FF2B5EF4-FFF2-40B4-BE49-F238E27FC236}">
                <a16:creationId xmlns:a16="http://schemas.microsoft.com/office/drawing/2014/main" id="{600D5541-84E3-5646-8503-DF292FD5C03F}"/>
              </a:ext>
            </a:extLst>
          </p:cNvPr>
          <p:cNvSpPr/>
          <p:nvPr/>
        </p:nvSpPr>
        <p:spPr>
          <a:xfrm>
            <a:off x="1800539"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6" name="Rounded Rectangle 145">
            <a:extLst>
              <a:ext uri="{FF2B5EF4-FFF2-40B4-BE49-F238E27FC236}">
                <a16:creationId xmlns:a16="http://schemas.microsoft.com/office/drawing/2014/main" id="{DF679BB9-E95D-C047-B6AD-A83C96145487}"/>
              </a:ext>
            </a:extLst>
          </p:cNvPr>
          <p:cNvSpPr/>
          <p:nvPr/>
        </p:nvSpPr>
        <p:spPr>
          <a:xfrm>
            <a:off x="1802194" y="33087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7" name="Straight Arrow Connector 146">
            <a:extLst>
              <a:ext uri="{FF2B5EF4-FFF2-40B4-BE49-F238E27FC236}">
                <a16:creationId xmlns:a16="http://schemas.microsoft.com/office/drawing/2014/main" id="{7D631E76-A1EF-8A47-BEEC-C70C1A033BAB}"/>
              </a:ext>
            </a:extLst>
          </p:cNvPr>
          <p:cNvCxnSpPr>
            <a:cxnSpLocks/>
            <a:stCxn id="145" idx="2"/>
            <a:endCxn id="146" idx="0"/>
          </p:cNvCxnSpPr>
          <p:nvPr/>
        </p:nvCxnSpPr>
        <p:spPr>
          <a:xfrm>
            <a:off x="1901704"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id="{56B23AF3-B004-0E4A-9A63-92C81D64CC4A}"/>
              </a:ext>
            </a:extLst>
          </p:cNvPr>
          <p:cNvSpPr/>
          <p:nvPr/>
        </p:nvSpPr>
        <p:spPr>
          <a:xfrm>
            <a:off x="2092206"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9" name="Rounded Rectangle 148">
            <a:extLst>
              <a:ext uri="{FF2B5EF4-FFF2-40B4-BE49-F238E27FC236}">
                <a16:creationId xmlns:a16="http://schemas.microsoft.com/office/drawing/2014/main" id="{361F64F0-64C1-B44E-BDC0-D8856C006ED0}"/>
              </a:ext>
            </a:extLst>
          </p:cNvPr>
          <p:cNvSpPr/>
          <p:nvPr/>
        </p:nvSpPr>
        <p:spPr>
          <a:xfrm>
            <a:off x="2093861" y="330845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0" name="Straight Arrow Connector 149">
            <a:extLst>
              <a:ext uri="{FF2B5EF4-FFF2-40B4-BE49-F238E27FC236}">
                <a16:creationId xmlns:a16="http://schemas.microsoft.com/office/drawing/2014/main" id="{E1340A9A-AEDE-464A-8E80-8872B9DF3CDA}"/>
              </a:ext>
            </a:extLst>
          </p:cNvPr>
          <p:cNvCxnSpPr>
            <a:cxnSpLocks/>
            <a:stCxn id="148" idx="2"/>
            <a:endCxn id="149" idx="0"/>
          </p:cNvCxnSpPr>
          <p:nvPr/>
        </p:nvCxnSpPr>
        <p:spPr>
          <a:xfrm>
            <a:off x="2193371"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D9D658BC-807B-484D-93F9-C3930C44C078}"/>
              </a:ext>
            </a:extLst>
          </p:cNvPr>
          <p:cNvSpPr txBox="1"/>
          <p:nvPr/>
        </p:nvSpPr>
        <p:spPr>
          <a:xfrm>
            <a:off x="1077431" y="3198413"/>
            <a:ext cx="343364" cy="369332"/>
          </a:xfrm>
          <a:prstGeom prst="rect">
            <a:avLst/>
          </a:prstGeom>
          <a:noFill/>
        </p:spPr>
        <p:txBody>
          <a:bodyPr wrap="none" rtlCol="0">
            <a:spAutoFit/>
          </a:bodyPr>
          <a:lstStyle/>
          <a:p>
            <a:r>
              <a:rPr lang="en-US" dirty="0"/>
              <a:t>…</a:t>
            </a:r>
          </a:p>
        </p:txBody>
      </p:sp>
      <p:sp>
        <p:nvSpPr>
          <p:cNvPr id="152" name="TextBox 151">
            <a:extLst>
              <a:ext uri="{FF2B5EF4-FFF2-40B4-BE49-F238E27FC236}">
                <a16:creationId xmlns:a16="http://schemas.microsoft.com/office/drawing/2014/main" id="{6B35A701-647D-3B47-8CFC-8BDB6FBD90C3}"/>
              </a:ext>
            </a:extLst>
          </p:cNvPr>
          <p:cNvSpPr txBox="1"/>
          <p:nvPr/>
        </p:nvSpPr>
        <p:spPr>
          <a:xfrm>
            <a:off x="1077431" y="2649973"/>
            <a:ext cx="343364" cy="369332"/>
          </a:xfrm>
          <a:prstGeom prst="rect">
            <a:avLst/>
          </a:prstGeom>
          <a:noFill/>
        </p:spPr>
        <p:txBody>
          <a:bodyPr wrap="none" rtlCol="0">
            <a:spAutoFit/>
          </a:bodyPr>
          <a:lstStyle/>
          <a:p>
            <a:r>
              <a:rPr lang="en-US" dirty="0"/>
              <a:t>…</a:t>
            </a:r>
          </a:p>
        </p:txBody>
      </p:sp>
      <p:sp>
        <p:nvSpPr>
          <p:cNvPr id="153" name="TextBox 152">
            <a:extLst>
              <a:ext uri="{FF2B5EF4-FFF2-40B4-BE49-F238E27FC236}">
                <a16:creationId xmlns:a16="http://schemas.microsoft.com/office/drawing/2014/main" id="{2447A922-63E6-4642-B554-4E5D50ABEBC8}"/>
              </a:ext>
            </a:extLst>
          </p:cNvPr>
          <p:cNvSpPr txBox="1"/>
          <p:nvPr/>
        </p:nvSpPr>
        <p:spPr>
          <a:xfrm>
            <a:off x="4413648" y="2222419"/>
            <a:ext cx="1050288" cy="646331"/>
          </a:xfrm>
          <a:prstGeom prst="rect">
            <a:avLst/>
          </a:prstGeom>
          <a:noFill/>
        </p:spPr>
        <p:txBody>
          <a:bodyPr wrap="none" rtlCol="0">
            <a:spAutoFit/>
          </a:bodyPr>
          <a:lstStyle/>
          <a:p>
            <a:pPr algn="ctr"/>
            <a:r>
              <a:rPr lang="en-US" dirty="0"/>
              <a:t>Sampled </a:t>
            </a:r>
          </a:p>
          <a:p>
            <a:pPr algn="ctr"/>
            <a:r>
              <a:rPr lang="en-US" dirty="0"/>
              <a:t>Chunks</a:t>
            </a:r>
          </a:p>
        </p:txBody>
      </p:sp>
      <p:sp>
        <p:nvSpPr>
          <p:cNvPr id="154" name="TextBox 153">
            <a:extLst>
              <a:ext uri="{FF2B5EF4-FFF2-40B4-BE49-F238E27FC236}">
                <a16:creationId xmlns:a16="http://schemas.microsoft.com/office/drawing/2014/main" id="{8A047708-7172-AB4C-9EBB-AB73014ED726}"/>
              </a:ext>
            </a:extLst>
          </p:cNvPr>
          <p:cNvSpPr txBox="1"/>
          <p:nvPr/>
        </p:nvSpPr>
        <p:spPr>
          <a:xfrm>
            <a:off x="2533808" y="3664692"/>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155" name="Rounded Rectangle 154">
            <a:extLst>
              <a:ext uri="{FF2B5EF4-FFF2-40B4-BE49-F238E27FC236}">
                <a16:creationId xmlns:a16="http://schemas.microsoft.com/office/drawing/2014/main" id="{8C2DDD54-9AEA-C347-ADAC-E677696A3FDB}"/>
              </a:ext>
            </a:extLst>
          </p:cNvPr>
          <p:cNvSpPr/>
          <p:nvPr/>
        </p:nvSpPr>
        <p:spPr>
          <a:xfrm>
            <a:off x="4980778"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6" name="Rounded Rectangle 155">
            <a:extLst>
              <a:ext uri="{FF2B5EF4-FFF2-40B4-BE49-F238E27FC236}">
                <a16:creationId xmlns:a16="http://schemas.microsoft.com/office/drawing/2014/main" id="{C6FF5BE7-CF31-2A4A-B151-190BABA6DCDE}"/>
              </a:ext>
            </a:extLst>
          </p:cNvPr>
          <p:cNvSpPr/>
          <p:nvPr/>
        </p:nvSpPr>
        <p:spPr>
          <a:xfrm>
            <a:off x="4980778" y="3342286"/>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7" name="Straight Arrow Connector 156">
            <a:extLst>
              <a:ext uri="{FF2B5EF4-FFF2-40B4-BE49-F238E27FC236}">
                <a16:creationId xmlns:a16="http://schemas.microsoft.com/office/drawing/2014/main" id="{C81E8C1E-E2C5-EB48-8C71-36B6893C5251}"/>
              </a:ext>
            </a:extLst>
          </p:cNvPr>
          <p:cNvCxnSpPr>
            <a:cxnSpLocks/>
            <a:stCxn id="155" idx="2"/>
            <a:endCxn id="156" idx="0"/>
          </p:cNvCxnSpPr>
          <p:nvPr/>
        </p:nvCxnSpPr>
        <p:spPr>
          <a:xfrm>
            <a:off x="5081943"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8" name="Rounded Rectangle 157">
            <a:extLst>
              <a:ext uri="{FF2B5EF4-FFF2-40B4-BE49-F238E27FC236}">
                <a16:creationId xmlns:a16="http://schemas.microsoft.com/office/drawing/2014/main" id="{F39CBF5E-DA9B-2949-937B-F552034713F0}"/>
              </a:ext>
            </a:extLst>
          </p:cNvPr>
          <p:cNvSpPr/>
          <p:nvPr/>
        </p:nvSpPr>
        <p:spPr>
          <a:xfrm>
            <a:off x="5224534"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0F188500-C10D-5B48-893A-F09364AE4444}"/>
              </a:ext>
            </a:extLst>
          </p:cNvPr>
          <p:cNvSpPr/>
          <p:nvPr/>
        </p:nvSpPr>
        <p:spPr>
          <a:xfrm>
            <a:off x="5224534"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60" name="Straight Arrow Connector 159">
            <a:extLst>
              <a:ext uri="{FF2B5EF4-FFF2-40B4-BE49-F238E27FC236}">
                <a16:creationId xmlns:a16="http://schemas.microsoft.com/office/drawing/2014/main" id="{933B6C2D-791F-6B4F-A2DB-70057C2D0E74}"/>
              </a:ext>
            </a:extLst>
          </p:cNvPr>
          <p:cNvCxnSpPr>
            <a:cxnSpLocks/>
            <a:stCxn id="158" idx="2"/>
            <a:endCxn id="159" idx="0"/>
          </p:cNvCxnSpPr>
          <p:nvPr/>
        </p:nvCxnSpPr>
        <p:spPr>
          <a:xfrm>
            <a:off x="5325699"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1" name="Right Brace 160">
            <a:extLst>
              <a:ext uri="{FF2B5EF4-FFF2-40B4-BE49-F238E27FC236}">
                <a16:creationId xmlns:a16="http://schemas.microsoft.com/office/drawing/2014/main" id="{2C3475F0-5093-5947-B923-ECAB88BFE376}"/>
              </a:ext>
            </a:extLst>
          </p:cNvPr>
          <p:cNvSpPr/>
          <p:nvPr/>
        </p:nvSpPr>
        <p:spPr>
          <a:xfrm rot="16200000">
            <a:off x="5647173" y="-1199345"/>
            <a:ext cx="419100" cy="6705086"/>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2" name="TextBox 161">
            <a:extLst>
              <a:ext uri="{FF2B5EF4-FFF2-40B4-BE49-F238E27FC236}">
                <a16:creationId xmlns:a16="http://schemas.microsoft.com/office/drawing/2014/main" id="{2E135DC2-CBE1-634C-A155-CF60D64155CA}"/>
              </a:ext>
            </a:extLst>
          </p:cNvPr>
          <p:cNvSpPr txBox="1"/>
          <p:nvPr/>
        </p:nvSpPr>
        <p:spPr>
          <a:xfrm>
            <a:off x="5426864" y="1564217"/>
            <a:ext cx="857383" cy="369332"/>
          </a:xfrm>
          <a:prstGeom prst="rect">
            <a:avLst/>
          </a:prstGeom>
          <a:noFill/>
        </p:spPr>
        <p:txBody>
          <a:bodyPr wrap="square" rtlCol="0">
            <a:spAutoFit/>
          </a:bodyPr>
          <a:lstStyle/>
          <a:p>
            <a:r>
              <a:rPr lang="en-US" dirty="0"/>
              <a:t>Repeat</a:t>
            </a:r>
          </a:p>
        </p:txBody>
      </p:sp>
    </p:spTree>
    <p:extLst>
      <p:ext uri="{BB962C8B-B14F-4D97-AF65-F5344CB8AC3E}">
        <p14:creationId xmlns:p14="http://schemas.microsoft.com/office/powerpoint/2010/main" val="29674436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a:xfrm>
            <a:off x="1153740" y="56657"/>
            <a:ext cx="8654197" cy="642942"/>
          </a:xfrm>
        </p:spPr>
        <p:txBody>
          <a:bodyPr>
            <a:normAutofit/>
          </a:bodyPr>
          <a:lstStyle/>
          <a:p>
            <a:r>
              <a:rPr lang="en-US" dirty="0"/>
              <a:t>Data Sampling</a:t>
            </a:r>
          </a:p>
        </p:txBody>
      </p:sp>
      <p:sp>
        <p:nvSpPr>
          <p:cNvPr id="114" name="Chevron 113">
            <a:extLst>
              <a:ext uri="{FF2B5EF4-FFF2-40B4-BE49-F238E27FC236}">
                <a16:creationId xmlns:a16="http://schemas.microsoft.com/office/drawing/2014/main" id="{6B8F9829-8B30-D948-8872-5B4E2A7E2C93}"/>
              </a:ext>
            </a:extLst>
          </p:cNvPr>
          <p:cNvSpPr/>
          <p:nvPr/>
        </p:nvSpPr>
        <p:spPr>
          <a:xfrm>
            <a:off x="5501266" y="2730900"/>
            <a:ext cx="2016000" cy="862833"/>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Update</a:t>
            </a:r>
          </a:p>
        </p:txBody>
      </p:sp>
      <p:sp>
        <p:nvSpPr>
          <p:cNvPr id="115" name="Rounded Rectangle 114">
            <a:extLst>
              <a:ext uri="{FF2B5EF4-FFF2-40B4-BE49-F238E27FC236}">
                <a16:creationId xmlns:a16="http://schemas.microsoft.com/office/drawing/2014/main" id="{BFEE2871-FA5E-6D48-BF9C-A14457E6BE82}"/>
              </a:ext>
            </a:extLst>
          </p:cNvPr>
          <p:cNvSpPr/>
          <p:nvPr/>
        </p:nvSpPr>
        <p:spPr>
          <a:xfrm>
            <a:off x="7517266" y="2730900"/>
            <a:ext cx="1692000" cy="862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Model</a:t>
            </a:r>
          </a:p>
        </p:txBody>
      </p:sp>
      <p:cxnSp>
        <p:nvCxnSpPr>
          <p:cNvPr id="116" name="Elbow Connector 115">
            <a:extLst>
              <a:ext uri="{FF2B5EF4-FFF2-40B4-BE49-F238E27FC236}">
                <a16:creationId xmlns:a16="http://schemas.microsoft.com/office/drawing/2014/main" id="{75EC8484-F277-BD47-A20B-DA96397ABCD1}"/>
              </a:ext>
            </a:extLst>
          </p:cNvPr>
          <p:cNvCxnSpPr>
            <a:cxnSpLocks/>
            <a:stCxn id="115" idx="2"/>
            <a:endCxn id="114" idx="2"/>
          </p:cNvCxnSpPr>
          <p:nvPr/>
        </p:nvCxnSpPr>
        <p:spPr>
          <a:xfrm rot="5400000">
            <a:off x="7381735" y="2612202"/>
            <a:ext cx="12700" cy="1963062"/>
          </a:xfrm>
          <a:prstGeom prst="bentConnector3">
            <a:avLst>
              <a:gd name="adj1" fmla="val 180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Right Brace 116">
            <a:extLst>
              <a:ext uri="{FF2B5EF4-FFF2-40B4-BE49-F238E27FC236}">
                <a16:creationId xmlns:a16="http://schemas.microsoft.com/office/drawing/2014/main" id="{D0630FFF-9326-D64B-BD06-2D258A485DBB}"/>
              </a:ext>
            </a:extLst>
          </p:cNvPr>
          <p:cNvSpPr/>
          <p:nvPr/>
        </p:nvSpPr>
        <p:spPr>
          <a:xfrm rot="16200000">
            <a:off x="5647173" y="-1199345"/>
            <a:ext cx="419100" cy="6705086"/>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62C62EAC-FC5E-CC4C-8884-47AAD1391750}"/>
              </a:ext>
            </a:extLst>
          </p:cNvPr>
          <p:cNvSpPr txBox="1"/>
          <p:nvPr/>
        </p:nvSpPr>
        <p:spPr>
          <a:xfrm>
            <a:off x="5426864" y="1564217"/>
            <a:ext cx="857383" cy="369332"/>
          </a:xfrm>
          <a:prstGeom prst="rect">
            <a:avLst/>
          </a:prstGeom>
          <a:noFill/>
        </p:spPr>
        <p:txBody>
          <a:bodyPr wrap="square" rtlCol="0">
            <a:spAutoFit/>
          </a:bodyPr>
          <a:lstStyle/>
          <a:p>
            <a:r>
              <a:rPr lang="en-US" dirty="0"/>
              <a:t>Repeat</a:t>
            </a:r>
          </a:p>
        </p:txBody>
      </p:sp>
      <p:sp>
        <p:nvSpPr>
          <p:cNvPr id="119" name="Chevron 118">
            <a:extLst>
              <a:ext uri="{FF2B5EF4-FFF2-40B4-BE49-F238E27FC236}">
                <a16:creationId xmlns:a16="http://schemas.microsoft.com/office/drawing/2014/main" id="{CAB920D3-335D-C847-A0C3-2D47C4027393}"/>
              </a:ext>
            </a:extLst>
          </p:cNvPr>
          <p:cNvSpPr/>
          <p:nvPr/>
        </p:nvSpPr>
        <p:spPr>
          <a:xfrm>
            <a:off x="2483383" y="2730158"/>
            <a:ext cx="2016000" cy="864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Sample</a:t>
            </a:r>
          </a:p>
        </p:txBody>
      </p:sp>
      <p:sp>
        <p:nvSpPr>
          <p:cNvPr id="120" name="Rounded Rectangle 119">
            <a:extLst>
              <a:ext uri="{FF2B5EF4-FFF2-40B4-BE49-F238E27FC236}">
                <a16:creationId xmlns:a16="http://schemas.microsoft.com/office/drawing/2014/main" id="{EE9A19E3-2A86-944F-8E83-358784265C27}"/>
              </a:ext>
            </a:extLst>
          </p:cNvPr>
          <p:cNvSpPr/>
          <p:nvPr/>
        </p:nvSpPr>
        <p:spPr>
          <a:xfrm>
            <a:off x="4493266"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13644F66-BD08-EA47-8A65-A2435E8C2B21}"/>
              </a:ext>
            </a:extLst>
          </p:cNvPr>
          <p:cNvSpPr/>
          <p:nvPr/>
        </p:nvSpPr>
        <p:spPr>
          <a:xfrm>
            <a:off x="4737022"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3EADC0A8-E55E-914D-B485-B68A946B18F7}"/>
              </a:ext>
            </a:extLst>
          </p:cNvPr>
          <p:cNvSpPr/>
          <p:nvPr/>
        </p:nvSpPr>
        <p:spPr>
          <a:xfrm>
            <a:off x="4493266" y="334228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E471CFF4-5CA8-4448-B38D-38594CB5C572}"/>
              </a:ext>
            </a:extLst>
          </p:cNvPr>
          <p:cNvSpPr/>
          <p:nvPr/>
        </p:nvSpPr>
        <p:spPr>
          <a:xfrm>
            <a:off x="4737022"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E497BCF0-6964-C447-941E-C33D8E1D8F1D}"/>
              </a:ext>
            </a:extLst>
          </p:cNvPr>
          <p:cNvCxnSpPr>
            <a:cxnSpLocks/>
            <a:stCxn id="121" idx="2"/>
            <a:endCxn id="123" idx="0"/>
          </p:cNvCxnSpPr>
          <p:nvPr/>
        </p:nvCxnSpPr>
        <p:spPr>
          <a:xfrm>
            <a:off x="4838187"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3F2D987-B1B2-5947-ACBF-D045F284D245}"/>
              </a:ext>
            </a:extLst>
          </p:cNvPr>
          <p:cNvCxnSpPr>
            <a:cxnSpLocks/>
            <a:stCxn id="120" idx="2"/>
            <a:endCxn id="122" idx="0"/>
          </p:cNvCxnSpPr>
          <p:nvPr/>
        </p:nvCxnSpPr>
        <p:spPr>
          <a:xfrm>
            <a:off x="4594431"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6" name="Rounded Rectangle 125">
            <a:extLst>
              <a:ext uri="{FF2B5EF4-FFF2-40B4-BE49-F238E27FC236}">
                <a16:creationId xmlns:a16="http://schemas.microsoft.com/office/drawing/2014/main" id="{155AA36D-5702-5E4A-AD3A-F48F769551F1}"/>
              </a:ext>
            </a:extLst>
          </p:cNvPr>
          <p:cNvSpPr/>
          <p:nvPr/>
        </p:nvSpPr>
        <p:spPr>
          <a:xfrm>
            <a:off x="86369" y="2290074"/>
            <a:ext cx="2350311" cy="16927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ysClr val="windowText" lastClr="000000"/>
              </a:solidFill>
            </a:endParaRPr>
          </a:p>
        </p:txBody>
      </p:sp>
      <p:sp>
        <p:nvSpPr>
          <p:cNvPr id="127" name="Rounded Rectangle 126">
            <a:extLst>
              <a:ext uri="{FF2B5EF4-FFF2-40B4-BE49-F238E27FC236}">
                <a16:creationId xmlns:a16="http://schemas.microsoft.com/office/drawing/2014/main" id="{C42E187B-3357-C143-BC9D-AD2DE3607A1B}"/>
              </a:ext>
            </a:extLst>
          </p:cNvPr>
          <p:cNvSpPr/>
          <p:nvPr/>
        </p:nvSpPr>
        <p:spPr>
          <a:xfrm>
            <a:off x="205246"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22D3FB34-CE14-4B4E-ABF7-845D58E38E8D}"/>
              </a:ext>
            </a:extLst>
          </p:cNvPr>
          <p:cNvSpPr/>
          <p:nvPr/>
        </p:nvSpPr>
        <p:spPr>
          <a:xfrm>
            <a:off x="306411" y="2268493"/>
            <a:ext cx="1890518" cy="461665"/>
          </a:xfrm>
          <a:prstGeom prst="rect">
            <a:avLst/>
          </a:prstGeom>
        </p:spPr>
        <p:txBody>
          <a:bodyPr wrap="none">
            <a:spAutoFit/>
          </a:bodyPr>
          <a:lstStyle/>
          <a:p>
            <a:pPr algn="ctr"/>
            <a:r>
              <a:rPr lang="en-US" sz="2400" b="1" dirty="0">
                <a:solidFill>
                  <a:sysClr val="windowText" lastClr="000000"/>
                </a:solidFill>
              </a:rPr>
              <a:t>Data Storage </a:t>
            </a:r>
          </a:p>
        </p:txBody>
      </p:sp>
      <p:sp>
        <p:nvSpPr>
          <p:cNvPr id="129" name="Rounded Rectangle 128">
            <a:extLst>
              <a:ext uri="{FF2B5EF4-FFF2-40B4-BE49-F238E27FC236}">
                <a16:creationId xmlns:a16="http://schemas.microsoft.com/office/drawing/2014/main" id="{18747E36-C046-F147-8F3E-60C179BF98C4}"/>
              </a:ext>
            </a:extLst>
          </p:cNvPr>
          <p:cNvSpPr/>
          <p:nvPr/>
        </p:nvSpPr>
        <p:spPr>
          <a:xfrm>
            <a:off x="206901"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0" name="Straight Arrow Connector 129">
            <a:extLst>
              <a:ext uri="{FF2B5EF4-FFF2-40B4-BE49-F238E27FC236}">
                <a16:creationId xmlns:a16="http://schemas.microsoft.com/office/drawing/2014/main" id="{12A945AF-7422-C94F-883A-33E45997C97F}"/>
              </a:ext>
            </a:extLst>
          </p:cNvPr>
          <p:cNvCxnSpPr>
            <a:cxnSpLocks/>
            <a:stCxn id="127" idx="2"/>
            <a:endCxn id="129" idx="0"/>
          </p:cNvCxnSpPr>
          <p:nvPr/>
        </p:nvCxnSpPr>
        <p:spPr>
          <a:xfrm>
            <a:off x="306411"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1" name="Rounded Rectangle 130">
            <a:extLst>
              <a:ext uri="{FF2B5EF4-FFF2-40B4-BE49-F238E27FC236}">
                <a16:creationId xmlns:a16="http://schemas.microsoft.com/office/drawing/2014/main" id="{9C670CB2-44C3-224F-897F-C58A1E1BC2E1}"/>
              </a:ext>
            </a:extLst>
          </p:cNvPr>
          <p:cNvSpPr/>
          <p:nvPr/>
        </p:nvSpPr>
        <p:spPr>
          <a:xfrm>
            <a:off x="500223"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2" name="Rounded Rectangle 131">
            <a:extLst>
              <a:ext uri="{FF2B5EF4-FFF2-40B4-BE49-F238E27FC236}">
                <a16:creationId xmlns:a16="http://schemas.microsoft.com/office/drawing/2014/main" id="{5519F3C9-66E3-AF4C-806F-5923E55AE5FC}"/>
              </a:ext>
            </a:extLst>
          </p:cNvPr>
          <p:cNvSpPr/>
          <p:nvPr/>
        </p:nvSpPr>
        <p:spPr>
          <a:xfrm>
            <a:off x="501878"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3" name="Straight Arrow Connector 132">
            <a:extLst>
              <a:ext uri="{FF2B5EF4-FFF2-40B4-BE49-F238E27FC236}">
                <a16:creationId xmlns:a16="http://schemas.microsoft.com/office/drawing/2014/main" id="{511EDAD5-6CE7-194A-8D4C-03FC9589B9F4}"/>
              </a:ext>
            </a:extLst>
          </p:cNvPr>
          <p:cNvCxnSpPr>
            <a:cxnSpLocks/>
            <a:stCxn id="131" idx="2"/>
            <a:endCxn id="132" idx="0"/>
          </p:cNvCxnSpPr>
          <p:nvPr/>
        </p:nvCxnSpPr>
        <p:spPr>
          <a:xfrm>
            <a:off x="601388"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4" name="Rounded Rectangle 133">
            <a:extLst>
              <a:ext uri="{FF2B5EF4-FFF2-40B4-BE49-F238E27FC236}">
                <a16:creationId xmlns:a16="http://schemas.microsoft.com/office/drawing/2014/main" id="{3730ACFB-A31E-374F-82CE-6484886D533F}"/>
              </a:ext>
            </a:extLst>
          </p:cNvPr>
          <p:cNvSpPr/>
          <p:nvPr/>
        </p:nvSpPr>
        <p:spPr>
          <a:xfrm>
            <a:off x="791890"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5" name="Rounded Rectangle 134">
            <a:extLst>
              <a:ext uri="{FF2B5EF4-FFF2-40B4-BE49-F238E27FC236}">
                <a16:creationId xmlns:a16="http://schemas.microsoft.com/office/drawing/2014/main" id="{4C141E11-67F6-9346-AC07-ACC31F321F0E}"/>
              </a:ext>
            </a:extLst>
          </p:cNvPr>
          <p:cNvSpPr/>
          <p:nvPr/>
        </p:nvSpPr>
        <p:spPr>
          <a:xfrm>
            <a:off x="793545" y="3308451"/>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6" name="Straight Arrow Connector 135">
            <a:extLst>
              <a:ext uri="{FF2B5EF4-FFF2-40B4-BE49-F238E27FC236}">
                <a16:creationId xmlns:a16="http://schemas.microsoft.com/office/drawing/2014/main" id="{884336B2-42C0-4D41-A19A-CEE603863DA9}"/>
              </a:ext>
            </a:extLst>
          </p:cNvPr>
          <p:cNvCxnSpPr>
            <a:cxnSpLocks/>
            <a:stCxn id="134" idx="2"/>
            <a:endCxn id="135" idx="0"/>
          </p:cNvCxnSpPr>
          <p:nvPr/>
        </p:nvCxnSpPr>
        <p:spPr>
          <a:xfrm>
            <a:off x="893055"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7" name="Rounded Rectangle 136">
            <a:extLst>
              <a:ext uri="{FF2B5EF4-FFF2-40B4-BE49-F238E27FC236}">
                <a16:creationId xmlns:a16="http://schemas.microsoft.com/office/drawing/2014/main" id="{A050F09D-7459-1F42-8E5F-4D565075F2ED}"/>
              </a:ext>
            </a:extLst>
          </p:cNvPr>
          <p:cNvSpPr/>
          <p:nvPr/>
        </p:nvSpPr>
        <p:spPr>
          <a:xfrm>
            <a:off x="1505562"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8" name="Rounded Rectangle 137">
            <a:extLst>
              <a:ext uri="{FF2B5EF4-FFF2-40B4-BE49-F238E27FC236}">
                <a16:creationId xmlns:a16="http://schemas.microsoft.com/office/drawing/2014/main" id="{DC4860DB-2618-5249-8882-AE557CAC1581}"/>
              </a:ext>
            </a:extLst>
          </p:cNvPr>
          <p:cNvSpPr/>
          <p:nvPr/>
        </p:nvSpPr>
        <p:spPr>
          <a:xfrm>
            <a:off x="1507217"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9" name="Straight Arrow Connector 138">
            <a:extLst>
              <a:ext uri="{FF2B5EF4-FFF2-40B4-BE49-F238E27FC236}">
                <a16:creationId xmlns:a16="http://schemas.microsoft.com/office/drawing/2014/main" id="{CE2B202B-3718-4849-9ABD-3CC4FBA2A828}"/>
              </a:ext>
            </a:extLst>
          </p:cNvPr>
          <p:cNvCxnSpPr>
            <a:cxnSpLocks/>
            <a:stCxn id="137" idx="2"/>
            <a:endCxn id="138" idx="0"/>
          </p:cNvCxnSpPr>
          <p:nvPr/>
        </p:nvCxnSpPr>
        <p:spPr>
          <a:xfrm>
            <a:off x="1606727"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0" name="Rounded Rectangle 139">
            <a:extLst>
              <a:ext uri="{FF2B5EF4-FFF2-40B4-BE49-F238E27FC236}">
                <a16:creationId xmlns:a16="http://schemas.microsoft.com/office/drawing/2014/main" id="{29402285-EB1C-3E4C-9D84-B0738A10EC28}"/>
              </a:ext>
            </a:extLst>
          </p:cNvPr>
          <p:cNvSpPr/>
          <p:nvPr/>
        </p:nvSpPr>
        <p:spPr>
          <a:xfrm>
            <a:off x="1800539"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1" name="Rounded Rectangle 140">
            <a:extLst>
              <a:ext uri="{FF2B5EF4-FFF2-40B4-BE49-F238E27FC236}">
                <a16:creationId xmlns:a16="http://schemas.microsoft.com/office/drawing/2014/main" id="{A8066768-D2EE-C54F-A946-7E1074D6EBC9}"/>
              </a:ext>
            </a:extLst>
          </p:cNvPr>
          <p:cNvSpPr/>
          <p:nvPr/>
        </p:nvSpPr>
        <p:spPr>
          <a:xfrm>
            <a:off x="1802194" y="33087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2" name="Straight Arrow Connector 141">
            <a:extLst>
              <a:ext uri="{FF2B5EF4-FFF2-40B4-BE49-F238E27FC236}">
                <a16:creationId xmlns:a16="http://schemas.microsoft.com/office/drawing/2014/main" id="{90CA84E8-E0E3-3242-981E-CCCAE0D4606B}"/>
              </a:ext>
            </a:extLst>
          </p:cNvPr>
          <p:cNvCxnSpPr>
            <a:cxnSpLocks/>
            <a:stCxn id="140" idx="2"/>
            <a:endCxn id="141" idx="0"/>
          </p:cNvCxnSpPr>
          <p:nvPr/>
        </p:nvCxnSpPr>
        <p:spPr>
          <a:xfrm>
            <a:off x="1901704"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3" name="Rounded Rectangle 142">
            <a:extLst>
              <a:ext uri="{FF2B5EF4-FFF2-40B4-BE49-F238E27FC236}">
                <a16:creationId xmlns:a16="http://schemas.microsoft.com/office/drawing/2014/main" id="{0710B6F7-B062-EE46-90DC-B51D57A7FCB8}"/>
              </a:ext>
            </a:extLst>
          </p:cNvPr>
          <p:cNvSpPr/>
          <p:nvPr/>
        </p:nvSpPr>
        <p:spPr>
          <a:xfrm>
            <a:off x="2092206"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4" name="Rounded Rectangle 143">
            <a:extLst>
              <a:ext uri="{FF2B5EF4-FFF2-40B4-BE49-F238E27FC236}">
                <a16:creationId xmlns:a16="http://schemas.microsoft.com/office/drawing/2014/main" id="{AC8132D5-1566-DB4E-8E5A-96E5CD82765A}"/>
              </a:ext>
            </a:extLst>
          </p:cNvPr>
          <p:cNvSpPr/>
          <p:nvPr/>
        </p:nvSpPr>
        <p:spPr>
          <a:xfrm>
            <a:off x="2093861" y="330845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5" name="Straight Arrow Connector 144">
            <a:extLst>
              <a:ext uri="{FF2B5EF4-FFF2-40B4-BE49-F238E27FC236}">
                <a16:creationId xmlns:a16="http://schemas.microsoft.com/office/drawing/2014/main" id="{5ED0F0F5-18B1-A243-9CD6-7521629A3F2F}"/>
              </a:ext>
            </a:extLst>
          </p:cNvPr>
          <p:cNvCxnSpPr>
            <a:cxnSpLocks/>
            <a:stCxn id="143" idx="2"/>
            <a:endCxn id="144" idx="0"/>
          </p:cNvCxnSpPr>
          <p:nvPr/>
        </p:nvCxnSpPr>
        <p:spPr>
          <a:xfrm>
            <a:off x="2193371"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7622A9EA-1014-6246-83A7-C5DA58FCE851}"/>
              </a:ext>
            </a:extLst>
          </p:cNvPr>
          <p:cNvSpPr txBox="1"/>
          <p:nvPr/>
        </p:nvSpPr>
        <p:spPr>
          <a:xfrm>
            <a:off x="1077431" y="3198413"/>
            <a:ext cx="343364" cy="369332"/>
          </a:xfrm>
          <a:prstGeom prst="rect">
            <a:avLst/>
          </a:prstGeom>
          <a:noFill/>
        </p:spPr>
        <p:txBody>
          <a:bodyPr wrap="none" rtlCol="0">
            <a:spAutoFit/>
          </a:bodyPr>
          <a:lstStyle/>
          <a:p>
            <a:r>
              <a:rPr lang="en-US" dirty="0"/>
              <a:t>…</a:t>
            </a:r>
          </a:p>
        </p:txBody>
      </p:sp>
      <p:sp>
        <p:nvSpPr>
          <p:cNvPr id="147" name="TextBox 146">
            <a:extLst>
              <a:ext uri="{FF2B5EF4-FFF2-40B4-BE49-F238E27FC236}">
                <a16:creationId xmlns:a16="http://schemas.microsoft.com/office/drawing/2014/main" id="{56617385-ADC1-3344-81BF-349AFBFC8720}"/>
              </a:ext>
            </a:extLst>
          </p:cNvPr>
          <p:cNvSpPr txBox="1"/>
          <p:nvPr/>
        </p:nvSpPr>
        <p:spPr>
          <a:xfrm>
            <a:off x="1077431" y="2649973"/>
            <a:ext cx="343364" cy="369332"/>
          </a:xfrm>
          <a:prstGeom prst="rect">
            <a:avLst/>
          </a:prstGeom>
          <a:noFill/>
        </p:spPr>
        <p:txBody>
          <a:bodyPr wrap="none" rtlCol="0">
            <a:spAutoFit/>
          </a:bodyPr>
          <a:lstStyle/>
          <a:p>
            <a:r>
              <a:rPr lang="en-US" dirty="0"/>
              <a:t>…</a:t>
            </a:r>
          </a:p>
        </p:txBody>
      </p:sp>
      <p:sp>
        <p:nvSpPr>
          <p:cNvPr id="148" name="TextBox 147">
            <a:extLst>
              <a:ext uri="{FF2B5EF4-FFF2-40B4-BE49-F238E27FC236}">
                <a16:creationId xmlns:a16="http://schemas.microsoft.com/office/drawing/2014/main" id="{D34D3FEB-2631-4742-9E65-E7F4016BC9CC}"/>
              </a:ext>
            </a:extLst>
          </p:cNvPr>
          <p:cNvSpPr txBox="1"/>
          <p:nvPr/>
        </p:nvSpPr>
        <p:spPr>
          <a:xfrm>
            <a:off x="4413648" y="2222419"/>
            <a:ext cx="1050288" cy="646331"/>
          </a:xfrm>
          <a:prstGeom prst="rect">
            <a:avLst/>
          </a:prstGeom>
          <a:noFill/>
        </p:spPr>
        <p:txBody>
          <a:bodyPr wrap="none" rtlCol="0">
            <a:spAutoFit/>
          </a:bodyPr>
          <a:lstStyle/>
          <a:p>
            <a:pPr algn="ctr"/>
            <a:r>
              <a:rPr lang="en-US" dirty="0"/>
              <a:t>Sampled </a:t>
            </a:r>
          </a:p>
          <a:p>
            <a:pPr algn="ctr"/>
            <a:r>
              <a:rPr lang="en-US" dirty="0"/>
              <a:t>Chunks</a:t>
            </a:r>
          </a:p>
        </p:txBody>
      </p:sp>
      <p:sp>
        <p:nvSpPr>
          <p:cNvPr id="149" name="TextBox 148">
            <a:extLst>
              <a:ext uri="{FF2B5EF4-FFF2-40B4-BE49-F238E27FC236}">
                <a16:creationId xmlns:a16="http://schemas.microsoft.com/office/drawing/2014/main" id="{7D1E0371-DA5F-2246-BC39-22B6D57379E5}"/>
              </a:ext>
            </a:extLst>
          </p:cNvPr>
          <p:cNvSpPr txBox="1"/>
          <p:nvPr/>
        </p:nvSpPr>
        <p:spPr>
          <a:xfrm>
            <a:off x="2533808" y="3664692"/>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150" name="Rounded Rectangle 149">
            <a:extLst>
              <a:ext uri="{FF2B5EF4-FFF2-40B4-BE49-F238E27FC236}">
                <a16:creationId xmlns:a16="http://schemas.microsoft.com/office/drawing/2014/main" id="{39EB85F6-2460-4B4B-AA75-40A3648605F6}"/>
              </a:ext>
            </a:extLst>
          </p:cNvPr>
          <p:cNvSpPr/>
          <p:nvPr/>
        </p:nvSpPr>
        <p:spPr>
          <a:xfrm>
            <a:off x="4980778"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1" name="Rounded Rectangle 150">
            <a:extLst>
              <a:ext uri="{FF2B5EF4-FFF2-40B4-BE49-F238E27FC236}">
                <a16:creationId xmlns:a16="http://schemas.microsoft.com/office/drawing/2014/main" id="{5CCA0875-495D-B94C-9377-697353C6D606}"/>
              </a:ext>
            </a:extLst>
          </p:cNvPr>
          <p:cNvSpPr/>
          <p:nvPr/>
        </p:nvSpPr>
        <p:spPr>
          <a:xfrm>
            <a:off x="4980778" y="334228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2" name="Straight Arrow Connector 151">
            <a:extLst>
              <a:ext uri="{FF2B5EF4-FFF2-40B4-BE49-F238E27FC236}">
                <a16:creationId xmlns:a16="http://schemas.microsoft.com/office/drawing/2014/main" id="{E90DB2E4-37A6-724F-B206-5A982E20E1E0}"/>
              </a:ext>
            </a:extLst>
          </p:cNvPr>
          <p:cNvCxnSpPr>
            <a:cxnSpLocks/>
            <a:stCxn id="150" idx="2"/>
            <a:endCxn id="151" idx="0"/>
          </p:cNvCxnSpPr>
          <p:nvPr/>
        </p:nvCxnSpPr>
        <p:spPr>
          <a:xfrm>
            <a:off x="5081943"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3" name="Rounded Rectangle 152">
            <a:extLst>
              <a:ext uri="{FF2B5EF4-FFF2-40B4-BE49-F238E27FC236}">
                <a16:creationId xmlns:a16="http://schemas.microsoft.com/office/drawing/2014/main" id="{6FF46C34-5094-D348-8EB2-D1746EBC0DB3}"/>
              </a:ext>
            </a:extLst>
          </p:cNvPr>
          <p:cNvSpPr/>
          <p:nvPr/>
        </p:nvSpPr>
        <p:spPr>
          <a:xfrm>
            <a:off x="5224534"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4" name="Rounded Rectangle 153">
            <a:extLst>
              <a:ext uri="{FF2B5EF4-FFF2-40B4-BE49-F238E27FC236}">
                <a16:creationId xmlns:a16="http://schemas.microsoft.com/office/drawing/2014/main" id="{EE8A8D27-773D-0B41-9319-B1AFA6004C97}"/>
              </a:ext>
            </a:extLst>
          </p:cNvPr>
          <p:cNvSpPr/>
          <p:nvPr/>
        </p:nvSpPr>
        <p:spPr>
          <a:xfrm>
            <a:off x="5224534"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8B4B5D37-9F5D-3A42-9B2C-CEAB7273D25A}"/>
              </a:ext>
            </a:extLst>
          </p:cNvPr>
          <p:cNvCxnSpPr>
            <a:cxnSpLocks/>
            <a:stCxn id="153" idx="2"/>
            <a:endCxn id="154" idx="0"/>
          </p:cNvCxnSpPr>
          <p:nvPr/>
        </p:nvCxnSpPr>
        <p:spPr>
          <a:xfrm>
            <a:off x="5325699"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Multiply 8">
            <a:extLst>
              <a:ext uri="{FF2B5EF4-FFF2-40B4-BE49-F238E27FC236}">
                <a16:creationId xmlns:a16="http://schemas.microsoft.com/office/drawing/2014/main" id="{E4ED0DAE-9ECB-E247-B7E0-AB02D6FDE186}"/>
              </a:ext>
            </a:extLst>
          </p:cNvPr>
          <p:cNvSpPr/>
          <p:nvPr/>
        </p:nvSpPr>
        <p:spPr>
          <a:xfrm>
            <a:off x="6001040" y="1733977"/>
            <a:ext cx="2841093" cy="2899279"/>
          </a:xfrm>
          <a:prstGeom prst="mathMultiply">
            <a:avLst/>
          </a:prstGeom>
          <a:solidFill>
            <a:srgbClr val="FF0000">
              <a:alpha val="8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7870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hevron 59">
            <a:extLst>
              <a:ext uri="{FF2B5EF4-FFF2-40B4-BE49-F238E27FC236}">
                <a16:creationId xmlns:a16="http://schemas.microsoft.com/office/drawing/2014/main" id="{00B88BD7-3C26-B747-8330-6E1D3610A929}"/>
              </a:ext>
            </a:extLst>
          </p:cNvPr>
          <p:cNvSpPr/>
          <p:nvPr/>
        </p:nvSpPr>
        <p:spPr>
          <a:xfrm>
            <a:off x="5677941" y="5456704"/>
            <a:ext cx="1366445" cy="663265"/>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Data </a:t>
            </a:r>
          </a:p>
          <a:p>
            <a:pPr algn="ctr"/>
            <a:r>
              <a:rPr lang="en-US" sz="1400" b="1" dirty="0">
                <a:solidFill>
                  <a:schemeClr val="tx1"/>
                </a:solidFill>
              </a:rPr>
              <a:t>Preprocessing</a:t>
            </a:r>
          </a:p>
        </p:txBody>
      </p:sp>
      <p:sp>
        <p:nvSpPr>
          <p:cNvPr id="61" name="Chevron 60">
            <a:extLst>
              <a:ext uri="{FF2B5EF4-FFF2-40B4-BE49-F238E27FC236}">
                <a16:creationId xmlns:a16="http://schemas.microsoft.com/office/drawing/2014/main" id="{4CB73326-23A6-5E49-A624-6ADB200199A8}"/>
              </a:ext>
            </a:extLst>
          </p:cNvPr>
          <p:cNvSpPr/>
          <p:nvPr/>
        </p:nvSpPr>
        <p:spPr>
          <a:xfrm>
            <a:off x="6880333" y="5456705"/>
            <a:ext cx="1366445" cy="663265"/>
          </a:xfrm>
          <a:prstGeom prst="chevron">
            <a:avLst>
              <a:gd name="adj" fmla="val 25280"/>
            </a:avLst>
          </a:prstGeom>
          <a:solidFill>
            <a:schemeClr val="accent5">
              <a:alpha val="40000"/>
            </a:schemeClr>
          </a:solidFill>
        </p:spPr>
        <p:style>
          <a:lnRef idx="3">
            <a:schemeClr val="lt1"/>
          </a:lnRef>
          <a:fillRef idx="1">
            <a:schemeClr val="accent5"/>
          </a:fillRef>
          <a:effectRef idx="1">
            <a:schemeClr val="accent5"/>
          </a:effectRef>
          <a:fontRef idx="minor">
            <a:schemeClr val="lt1"/>
          </a:fontRef>
        </p:style>
        <p:txBody>
          <a:bodyPr anchor="ctr"/>
          <a:lstStyle/>
          <a:p>
            <a:pPr algn="ctr"/>
            <a:r>
              <a:rPr lang="en-US" sz="1400" b="1" dirty="0">
                <a:solidFill>
                  <a:schemeClr val="tx1">
                    <a:alpha val="40000"/>
                  </a:schemeClr>
                </a:solidFill>
              </a:rPr>
              <a:t>Model Training</a:t>
            </a:r>
          </a:p>
        </p:txBody>
      </p:sp>
      <p:sp>
        <p:nvSpPr>
          <p:cNvPr id="62" name="Chevron 61">
            <a:extLst>
              <a:ext uri="{FF2B5EF4-FFF2-40B4-BE49-F238E27FC236}">
                <a16:creationId xmlns:a16="http://schemas.microsoft.com/office/drawing/2014/main" id="{F9EFFFF5-5CD1-5447-8A86-AB56C7285C26}"/>
              </a:ext>
            </a:extLst>
          </p:cNvPr>
          <p:cNvSpPr/>
          <p:nvPr/>
        </p:nvSpPr>
        <p:spPr>
          <a:xfrm>
            <a:off x="8082725" y="5456703"/>
            <a:ext cx="1366445" cy="663265"/>
          </a:xfrm>
          <a:prstGeom prst="chevron">
            <a:avLst>
              <a:gd name="adj" fmla="val 25280"/>
            </a:avLst>
          </a:prstGeom>
          <a:solidFill>
            <a:schemeClr val="accent6">
              <a:alpha val="40000"/>
            </a:schemeClr>
          </a:solidFill>
        </p:spPr>
        <p:style>
          <a:lnRef idx="3">
            <a:schemeClr val="lt1"/>
          </a:lnRef>
          <a:fillRef idx="1">
            <a:schemeClr val="accent6"/>
          </a:fillRef>
          <a:effectRef idx="1">
            <a:schemeClr val="accent6"/>
          </a:effectRef>
          <a:fontRef idx="minor">
            <a:schemeClr val="lt1"/>
          </a:fontRef>
        </p:style>
        <p:txBody>
          <a:bodyPr anchor="ctr"/>
          <a:lstStyle/>
          <a:p>
            <a:pPr algn="ctr"/>
            <a:r>
              <a:rPr lang="en-US" sz="1400" b="1" dirty="0">
                <a:solidFill>
                  <a:schemeClr val="tx1">
                    <a:alpha val="50000"/>
                  </a:schemeClr>
                </a:solidFill>
              </a:rPr>
              <a:t>Model</a:t>
            </a:r>
          </a:p>
        </p:txBody>
      </p:sp>
      <p:sp>
        <p:nvSpPr>
          <p:cNvPr id="63" name="Oval 62">
            <a:extLst>
              <a:ext uri="{FF2B5EF4-FFF2-40B4-BE49-F238E27FC236}">
                <a16:creationId xmlns:a16="http://schemas.microsoft.com/office/drawing/2014/main" id="{C9C7CF7F-7DB5-614B-8454-8CD980A56379}"/>
              </a:ext>
            </a:extLst>
          </p:cNvPr>
          <p:cNvSpPr/>
          <p:nvPr/>
        </p:nvSpPr>
        <p:spPr>
          <a:xfrm>
            <a:off x="5610217" y="5309093"/>
            <a:ext cx="1470661" cy="914399"/>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2F3733E-A188-754D-8C31-3728C766D16D}"/>
              </a:ext>
            </a:extLst>
          </p:cNvPr>
          <p:cNvSpPr txBox="1"/>
          <p:nvPr/>
        </p:nvSpPr>
        <p:spPr>
          <a:xfrm>
            <a:off x="6679787" y="6119968"/>
            <a:ext cx="1767535" cy="369332"/>
          </a:xfrm>
          <a:prstGeom prst="rect">
            <a:avLst/>
          </a:prstGeom>
          <a:noFill/>
        </p:spPr>
        <p:txBody>
          <a:bodyPr wrap="none" rtlCol="0">
            <a:spAutoFit/>
          </a:bodyPr>
          <a:lstStyle/>
          <a:p>
            <a:r>
              <a:rPr lang="en-US" b="1" dirty="0"/>
              <a:t>Training Pipeline</a:t>
            </a:r>
          </a:p>
        </p:txBody>
      </p:sp>
      <p:sp>
        <p:nvSpPr>
          <p:cNvPr id="109" name="TextBox 108">
            <a:extLst>
              <a:ext uri="{FF2B5EF4-FFF2-40B4-BE49-F238E27FC236}">
                <a16:creationId xmlns:a16="http://schemas.microsoft.com/office/drawing/2014/main" id="{1D92FD29-0F09-6741-A118-4242B95CF0B8}"/>
              </a:ext>
            </a:extLst>
          </p:cNvPr>
          <p:cNvSpPr txBox="1"/>
          <p:nvPr/>
        </p:nvSpPr>
        <p:spPr>
          <a:xfrm>
            <a:off x="7076907" y="2136151"/>
            <a:ext cx="1731051" cy="646331"/>
          </a:xfrm>
          <a:prstGeom prst="rect">
            <a:avLst/>
          </a:prstGeom>
          <a:noFill/>
        </p:spPr>
        <p:txBody>
          <a:bodyPr wrap="none" rtlCol="0">
            <a:spAutoFit/>
          </a:bodyPr>
          <a:lstStyle/>
          <a:p>
            <a:pPr algn="ctr"/>
            <a:r>
              <a:rPr lang="en-US" dirty="0"/>
              <a:t>Materialized </a:t>
            </a:r>
          </a:p>
          <a:p>
            <a:pPr algn="ctr"/>
            <a:r>
              <a:rPr lang="en-US" dirty="0"/>
              <a:t>Sampled Chunks</a:t>
            </a:r>
          </a:p>
        </p:txBody>
      </p:sp>
      <p:sp>
        <p:nvSpPr>
          <p:cNvPr id="37" name="Chevron 36">
            <a:extLst>
              <a:ext uri="{FF2B5EF4-FFF2-40B4-BE49-F238E27FC236}">
                <a16:creationId xmlns:a16="http://schemas.microsoft.com/office/drawing/2014/main" id="{CFA2EC3F-8DCC-E649-82B4-E17D393E591C}"/>
              </a:ext>
            </a:extLst>
          </p:cNvPr>
          <p:cNvSpPr/>
          <p:nvPr/>
        </p:nvSpPr>
        <p:spPr>
          <a:xfrm>
            <a:off x="2483383" y="2730158"/>
            <a:ext cx="2016000" cy="864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Sample</a:t>
            </a:r>
          </a:p>
        </p:txBody>
      </p:sp>
      <p:sp>
        <p:nvSpPr>
          <p:cNvPr id="38" name="Rounded Rectangle 37">
            <a:extLst>
              <a:ext uri="{FF2B5EF4-FFF2-40B4-BE49-F238E27FC236}">
                <a16:creationId xmlns:a16="http://schemas.microsoft.com/office/drawing/2014/main" id="{CE6F1BE4-0650-5342-BC24-FE576804EC9C}"/>
              </a:ext>
            </a:extLst>
          </p:cNvPr>
          <p:cNvSpPr/>
          <p:nvPr/>
        </p:nvSpPr>
        <p:spPr>
          <a:xfrm>
            <a:off x="4493266"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F3889C17-9B3C-8D46-B7E3-877BC42C6FB4}"/>
              </a:ext>
            </a:extLst>
          </p:cNvPr>
          <p:cNvSpPr/>
          <p:nvPr/>
        </p:nvSpPr>
        <p:spPr>
          <a:xfrm>
            <a:off x="4737022"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2638E775-FE8F-5C47-AB1B-547C02D4B9B6}"/>
              </a:ext>
            </a:extLst>
          </p:cNvPr>
          <p:cNvSpPr/>
          <p:nvPr/>
        </p:nvSpPr>
        <p:spPr>
          <a:xfrm>
            <a:off x="4493266" y="334228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09BF4D3D-E053-AF49-B575-F9D7EC806B52}"/>
              </a:ext>
            </a:extLst>
          </p:cNvPr>
          <p:cNvSpPr/>
          <p:nvPr/>
        </p:nvSpPr>
        <p:spPr>
          <a:xfrm>
            <a:off x="4737022"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548254DC-C068-CE43-9134-39D53D76E55C}"/>
              </a:ext>
            </a:extLst>
          </p:cNvPr>
          <p:cNvCxnSpPr>
            <a:cxnSpLocks/>
            <a:stCxn id="39" idx="2"/>
            <a:endCxn id="41" idx="0"/>
          </p:cNvCxnSpPr>
          <p:nvPr/>
        </p:nvCxnSpPr>
        <p:spPr>
          <a:xfrm>
            <a:off x="4838187"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8F6E1A-A3F3-4544-A9CD-83A6A917EFE8}"/>
              </a:ext>
            </a:extLst>
          </p:cNvPr>
          <p:cNvCxnSpPr>
            <a:cxnSpLocks/>
            <a:stCxn id="38" idx="2"/>
            <a:endCxn id="40" idx="0"/>
          </p:cNvCxnSpPr>
          <p:nvPr/>
        </p:nvCxnSpPr>
        <p:spPr>
          <a:xfrm>
            <a:off x="4594431"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5CC3763-3D04-BF48-847D-4256A0DB164C}"/>
              </a:ext>
            </a:extLst>
          </p:cNvPr>
          <p:cNvSpPr/>
          <p:nvPr/>
        </p:nvSpPr>
        <p:spPr>
          <a:xfrm>
            <a:off x="86369" y="2290074"/>
            <a:ext cx="2350311" cy="16927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ysClr val="windowText" lastClr="000000"/>
              </a:solidFill>
            </a:endParaRPr>
          </a:p>
        </p:txBody>
      </p:sp>
      <p:sp>
        <p:nvSpPr>
          <p:cNvPr id="45" name="Rounded Rectangle 44">
            <a:extLst>
              <a:ext uri="{FF2B5EF4-FFF2-40B4-BE49-F238E27FC236}">
                <a16:creationId xmlns:a16="http://schemas.microsoft.com/office/drawing/2014/main" id="{DB6C1D8A-0B5F-964A-9DE4-34547F074631}"/>
              </a:ext>
            </a:extLst>
          </p:cNvPr>
          <p:cNvSpPr/>
          <p:nvPr/>
        </p:nvSpPr>
        <p:spPr>
          <a:xfrm>
            <a:off x="205246"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A43902E-CDAE-3342-BE1B-6FBF75AB4948}"/>
              </a:ext>
            </a:extLst>
          </p:cNvPr>
          <p:cNvSpPr/>
          <p:nvPr/>
        </p:nvSpPr>
        <p:spPr>
          <a:xfrm>
            <a:off x="306411" y="2268493"/>
            <a:ext cx="1890518" cy="461665"/>
          </a:xfrm>
          <a:prstGeom prst="rect">
            <a:avLst/>
          </a:prstGeom>
        </p:spPr>
        <p:txBody>
          <a:bodyPr wrap="none">
            <a:spAutoFit/>
          </a:bodyPr>
          <a:lstStyle/>
          <a:p>
            <a:pPr algn="ctr"/>
            <a:r>
              <a:rPr lang="en-US" sz="2400" b="1" dirty="0">
                <a:solidFill>
                  <a:sysClr val="windowText" lastClr="000000"/>
                </a:solidFill>
              </a:rPr>
              <a:t>Data Storage </a:t>
            </a:r>
          </a:p>
        </p:txBody>
      </p:sp>
      <p:sp>
        <p:nvSpPr>
          <p:cNvPr id="65" name="Rounded Rectangle 64">
            <a:extLst>
              <a:ext uri="{FF2B5EF4-FFF2-40B4-BE49-F238E27FC236}">
                <a16:creationId xmlns:a16="http://schemas.microsoft.com/office/drawing/2014/main" id="{7142D9A0-FCB5-D247-8DC3-D29CE64B9273}"/>
              </a:ext>
            </a:extLst>
          </p:cNvPr>
          <p:cNvSpPr/>
          <p:nvPr/>
        </p:nvSpPr>
        <p:spPr>
          <a:xfrm>
            <a:off x="206901"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DF69A15B-2501-894A-8BAE-7CDE7D457A1B}"/>
              </a:ext>
            </a:extLst>
          </p:cNvPr>
          <p:cNvCxnSpPr>
            <a:cxnSpLocks/>
            <a:stCxn id="45" idx="2"/>
            <a:endCxn id="65" idx="0"/>
          </p:cNvCxnSpPr>
          <p:nvPr/>
        </p:nvCxnSpPr>
        <p:spPr>
          <a:xfrm>
            <a:off x="306411"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ounded Rectangle 66">
            <a:extLst>
              <a:ext uri="{FF2B5EF4-FFF2-40B4-BE49-F238E27FC236}">
                <a16:creationId xmlns:a16="http://schemas.microsoft.com/office/drawing/2014/main" id="{8F09BE54-3745-A04D-86CB-40C11A1880FC}"/>
              </a:ext>
            </a:extLst>
          </p:cNvPr>
          <p:cNvSpPr/>
          <p:nvPr/>
        </p:nvSpPr>
        <p:spPr>
          <a:xfrm>
            <a:off x="500223"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8" name="Rounded Rectangle 67">
            <a:extLst>
              <a:ext uri="{FF2B5EF4-FFF2-40B4-BE49-F238E27FC236}">
                <a16:creationId xmlns:a16="http://schemas.microsoft.com/office/drawing/2014/main" id="{B537246F-4064-5247-B0D6-4935460A137F}"/>
              </a:ext>
            </a:extLst>
          </p:cNvPr>
          <p:cNvSpPr/>
          <p:nvPr/>
        </p:nvSpPr>
        <p:spPr>
          <a:xfrm>
            <a:off x="501878"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CB29449A-53A1-044B-A01C-11E755244B86}"/>
              </a:ext>
            </a:extLst>
          </p:cNvPr>
          <p:cNvCxnSpPr>
            <a:cxnSpLocks/>
            <a:stCxn id="67" idx="2"/>
            <a:endCxn id="68" idx="0"/>
          </p:cNvCxnSpPr>
          <p:nvPr/>
        </p:nvCxnSpPr>
        <p:spPr>
          <a:xfrm>
            <a:off x="601388"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896F37A5-A729-2141-89AC-044C51C54F7A}"/>
              </a:ext>
            </a:extLst>
          </p:cNvPr>
          <p:cNvSpPr/>
          <p:nvPr/>
        </p:nvSpPr>
        <p:spPr>
          <a:xfrm>
            <a:off x="791890"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1" name="Rounded Rectangle 70">
            <a:extLst>
              <a:ext uri="{FF2B5EF4-FFF2-40B4-BE49-F238E27FC236}">
                <a16:creationId xmlns:a16="http://schemas.microsoft.com/office/drawing/2014/main" id="{0DC549A6-7D11-C742-8928-27585E37FE87}"/>
              </a:ext>
            </a:extLst>
          </p:cNvPr>
          <p:cNvSpPr/>
          <p:nvPr/>
        </p:nvSpPr>
        <p:spPr>
          <a:xfrm>
            <a:off x="793545" y="3308451"/>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2" name="Straight Arrow Connector 71">
            <a:extLst>
              <a:ext uri="{FF2B5EF4-FFF2-40B4-BE49-F238E27FC236}">
                <a16:creationId xmlns:a16="http://schemas.microsoft.com/office/drawing/2014/main" id="{F5500DDE-742F-5E41-B8B1-D64BE08CF914}"/>
              </a:ext>
            </a:extLst>
          </p:cNvPr>
          <p:cNvCxnSpPr>
            <a:cxnSpLocks/>
            <a:stCxn id="70" idx="2"/>
            <a:endCxn id="71" idx="0"/>
          </p:cNvCxnSpPr>
          <p:nvPr/>
        </p:nvCxnSpPr>
        <p:spPr>
          <a:xfrm>
            <a:off x="893055"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Rounded Rectangle 72">
            <a:extLst>
              <a:ext uri="{FF2B5EF4-FFF2-40B4-BE49-F238E27FC236}">
                <a16:creationId xmlns:a16="http://schemas.microsoft.com/office/drawing/2014/main" id="{FF922331-C4B7-6245-8686-2047EA84C6E7}"/>
              </a:ext>
            </a:extLst>
          </p:cNvPr>
          <p:cNvSpPr/>
          <p:nvPr/>
        </p:nvSpPr>
        <p:spPr>
          <a:xfrm>
            <a:off x="1505562"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4" name="Rounded Rectangle 73">
            <a:extLst>
              <a:ext uri="{FF2B5EF4-FFF2-40B4-BE49-F238E27FC236}">
                <a16:creationId xmlns:a16="http://schemas.microsoft.com/office/drawing/2014/main" id="{28720F25-C10E-CE41-B754-389397452A0D}"/>
              </a:ext>
            </a:extLst>
          </p:cNvPr>
          <p:cNvSpPr/>
          <p:nvPr/>
        </p:nvSpPr>
        <p:spPr>
          <a:xfrm>
            <a:off x="1507217"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5" name="Straight Arrow Connector 74">
            <a:extLst>
              <a:ext uri="{FF2B5EF4-FFF2-40B4-BE49-F238E27FC236}">
                <a16:creationId xmlns:a16="http://schemas.microsoft.com/office/drawing/2014/main" id="{FBC878B5-5050-034D-B25F-F9907BE313F6}"/>
              </a:ext>
            </a:extLst>
          </p:cNvPr>
          <p:cNvCxnSpPr>
            <a:cxnSpLocks/>
            <a:stCxn id="73" idx="2"/>
            <a:endCxn id="74" idx="0"/>
          </p:cNvCxnSpPr>
          <p:nvPr/>
        </p:nvCxnSpPr>
        <p:spPr>
          <a:xfrm>
            <a:off x="1606727"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59FFC29A-2B17-5942-BCB1-16E0B2ADAAA1}"/>
              </a:ext>
            </a:extLst>
          </p:cNvPr>
          <p:cNvSpPr/>
          <p:nvPr/>
        </p:nvSpPr>
        <p:spPr>
          <a:xfrm>
            <a:off x="1800539"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7" name="Rounded Rectangle 76">
            <a:extLst>
              <a:ext uri="{FF2B5EF4-FFF2-40B4-BE49-F238E27FC236}">
                <a16:creationId xmlns:a16="http://schemas.microsoft.com/office/drawing/2014/main" id="{4F64F318-DB4D-4A4C-B04D-81020111BEDD}"/>
              </a:ext>
            </a:extLst>
          </p:cNvPr>
          <p:cNvSpPr/>
          <p:nvPr/>
        </p:nvSpPr>
        <p:spPr>
          <a:xfrm>
            <a:off x="1802194" y="33087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8" name="Straight Arrow Connector 77">
            <a:extLst>
              <a:ext uri="{FF2B5EF4-FFF2-40B4-BE49-F238E27FC236}">
                <a16:creationId xmlns:a16="http://schemas.microsoft.com/office/drawing/2014/main" id="{DCF5CB87-67A9-C145-A9EE-3186BDF9DA5D}"/>
              </a:ext>
            </a:extLst>
          </p:cNvPr>
          <p:cNvCxnSpPr>
            <a:cxnSpLocks/>
            <a:stCxn id="76" idx="2"/>
            <a:endCxn id="77" idx="0"/>
          </p:cNvCxnSpPr>
          <p:nvPr/>
        </p:nvCxnSpPr>
        <p:spPr>
          <a:xfrm>
            <a:off x="1901704"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Rounded Rectangle 79">
            <a:extLst>
              <a:ext uri="{FF2B5EF4-FFF2-40B4-BE49-F238E27FC236}">
                <a16:creationId xmlns:a16="http://schemas.microsoft.com/office/drawing/2014/main" id="{46523F95-E9C4-3440-AC25-3283DC1FA12F}"/>
              </a:ext>
            </a:extLst>
          </p:cNvPr>
          <p:cNvSpPr/>
          <p:nvPr/>
        </p:nvSpPr>
        <p:spPr>
          <a:xfrm>
            <a:off x="2092206"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2" name="Rounded Rectangle 81">
            <a:extLst>
              <a:ext uri="{FF2B5EF4-FFF2-40B4-BE49-F238E27FC236}">
                <a16:creationId xmlns:a16="http://schemas.microsoft.com/office/drawing/2014/main" id="{34EA2F00-E905-774A-8B5F-C10A67D0318D}"/>
              </a:ext>
            </a:extLst>
          </p:cNvPr>
          <p:cNvSpPr/>
          <p:nvPr/>
        </p:nvSpPr>
        <p:spPr>
          <a:xfrm>
            <a:off x="2093861" y="330845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B5EB22BE-4467-B940-9104-4EAB98507281}"/>
              </a:ext>
            </a:extLst>
          </p:cNvPr>
          <p:cNvCxnSpPr>
            <a:cxnSpLocks/>
            <a:stCxn id="80" idx="2"/>
            <a:endCxn id="82" idx="0"/>
          </p:cNvCxnSpPr>
          <p:nvPr/>
        </p:nvCxnSpPr>
        <p:spPr>
          <a:xfrm>
            <a:off x="2193371"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6FFDF9BE-E97B-9E4F-91D9-6153D2EB6880}"/>
              </a:ext>
            </a:extLst>
          </p:cNvPr>
          <p:cNvSpPr txBox="1"/>
          <p:nvPr/>
        </p:nvSpPr>
        <p:spPr>
          <a:xfrm>
            <a:off x="1077431" y="3198413"/>
            <a:ext cx="343364" cy="369332"/>
          </a:xfrm>
          <a:prstGeom prst="rect">
            <a:avLst/>
          </a:prstGeom>
          <a:noFill/>
        </p:spPr>
        <p:txBody>
          <a:bodyPr wrap="none" rtlCol="0">
            <a:spAutoFit/>
          </a:bodyPr>
          <a:lstStyle/>
          <a:p>
            <a:r>
              <a:rPr lang="en-US" dirty="0"/>
              <a:t>…</a:t>
            </a:r>
          </a:p>
        </p:txBody>
      </p:sp>
      <p:sp>
        <p:nvSpPr>
          <p:cNvPr id="85" name="TextBox 84">
            <a:extLst>
              <a:ext uri="{FF2B5EF4-FFF2-40B4-BE49-F238E27FC236}">
                <a16:creationId xmlns:a16="http://schemas.microsoft.com/office/drawing/2014/main" id="{8962B77E-B529-5242-9D6A-4A1DD2F57DAD}"/>
              </a:ext>
            </a:extLst>
          </p:cNvPr>
          <p:cNvSpPr txBox="1"/>
          <p:nvPr/>
        </p:nvSpPr>
        <p:spPr>
          <a:xfrm>
            <a:off x="1077431" y="2649973"/>
            <a:ext cx="343364" cy="369332"/>
          </a:xfrm>
          <a:prstGeom prst="rect">
            <a:avLst/>
          </a:prstGeom>
          <a:noFill/>
        </p:spPr>
        <p:txBody>
          <a:bodyPr wrap="none" rtlCol="0">
            <a:spAutoFit/>
          </a:bodyPr>
          <a:lstStyle/>
          <a:p>
            <a:r>
              <a:rPr lang="en-US" dirty="0"/>
              <a:t>…</a:t>
            </a:r>
          </a:p>
        </p:txBody>
      </p:sp>
      <p:sp>
        <p:nvSpPr>
          <p:cNvPr id="86" name="TextBox 85">
            <a:extLst>
              <a:ext uri="{FF2B5EF4-FFF2-40B4-BE49-F238E27FC236}">
                <a16:creationId xmlns:a16="http://schemas.microsoft.com/office/drawing/2014/main" id="{45A9089A-7C4F-6248-BA54-9DB42D283C94}"/>
              </a:ext>
            </a:extLst>
          </p:cNvPr>
          <p:cNvSpPr txBox="1"/>
          <p:nvPr/>
        </p:nvSpPr>
        <p:spPr>
          <a:xfrm>
            <a:off x="4413648" y="2222419"/>
            <a:ext cx="1050288" cy="646331"/>
          </a:xfrm>
          <a:prstGeom prst="rect">
            <a:avLst/>
          </a:prstGeom>
          <a:noFill/>
        </p:spPr>
        <p:txBody>
          <a:bodyPr wrap="none" rtlCol="0">
            <a:spAutoFit/>
          </a:bodyPr>
          <a:lstStyle/>
          <a:p>
            <a:pPr algn="ctr"/>
            <a:r>
              <a:rPr lang="en-US" dirty="0"/>
              <a:t>Sampled </a:t>
            </a:r>
          </a:p>
          <a:p>
            <a:pPr algn="ctr"/>
            <a:r>
              <a:rPr lang="en-US" dirty="0"/>
              <a:t>Chunks</a:t>
            </a:r>
          </a:p>
        </p:txBody>
      </p:sp>
      <p:sp>
        <p:nvSpPr>
          <p:cNvPr id="87" name="TextBox 86">
            <a:extLst>
              <a:ext uri="{FF2B5EF4-FFF2-40B4-BE49-F238E27FC236}">
                <a16:creationId xmlns:a16="http://schemas.microsoft.com/office/drawing/2014/main" id="{1A31B312-B7AC-0D46-872C-6DF4E7F229D8}"/>
              </a:ext>
            </a:extLst>
          </p:cNvPr>
          <p:cNvSpPr txBox="1"/>
          <p:nvPr/>
        </p:nvSpPr>
        <p:spPr>
          <a:xfrm>
            <a:off x="2533808" y="3664692"/>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88" name="Rounded Rectangle 87">
            <a:extLst>
              <a:ext uri="{FF2B5EF4-FFF2-40B4-BE49-F238E27FC236}">
                <a16:creationId xmlns:a16="http://schemas.microsoft.com/office/drawing/2014/main" id="{D815825E-00D6-AB41-A76A-B7ACAE32D333}"/>
              </a:ext>
            </a:extLst>
          </p:cNvPr>
          <p:cNvSpPr/>
          <p:nvPr/>
        </p:nvSpPr>
        <p:spPr>
          <a:xfrm>
            <a:off x="4980778"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030587C6-A054-3C41-B174-5DCE42BEC07E}"/>
              </a:ext>
            </a:extLst>
          </p:cNvPr>
          <p:cNvSpPr/>
          <p:nvPr/>
        </p:nvSpPr>
        <p:spPr>
          <a:xfrm>
            <a:off x="4980778" y="334228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92DB982D-F4AA-E341-80D6-D63D93242936}"/>
              </a:ext>
            </a:extLst>
          </p:cNvPr>
          <p:cNvCxnSpPr>
            <a:cxnSpLocks/>
            <a:stCxn id="88" idx="2"/>
            <a:endCxn id="89" idx="0"/>
          </p:cNvCxnSpPr>
          <p:nvPr/>
        </p:nvCxnSpPr>
        <p:spPr>
          <a:xfrm>
            <a:off x="5081943"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04D95C20-5257-8743-94B8-0511B8F9FD33}"/>
              </a:ext>
            </a:extLst>
          </p:cNvPr>
          <p:cNvSpPr/>
          <p:nvPr/>
        </p:nvSpPr>
        <p:spPr>
          <a:xfrm>
            <a:off x="5224534"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08E0E02B-F114-2E4D-8607-F04A400BD6CE}"/>
              </a:ext>
            </a:extLst>
          </p:cNvPr>
          <p:cNvSpPr/>
          <p:nvPr/>
        </p:nvSpPr>
        <p:spPr>
          <a:xfrm>
            <a:off x="5224534"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A216DC9F-D6DE-6045-A092-5E70656D6DB4}"/>
              </a:ext>
            </a:extLst>
          </p:cNvPr>
          <p:cNvCxnSpPr>
            <a:cxnSpLocks/>
            <a:stCxn id="91" idx="2"/>
            <a:endCxn id="92" idx="0"/>
          </p:cNvCxnSpPr>
          <p:nvPr/>
        </p:nvCxnSpPr>
        <p:spPr>
          <a:xfrm>
            <a:off x="5325699"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Chevron 93">
            <a:extLst>
              <a:ext uri="{FF2B5EF4-FFF2-40B4-BE49-F238E27FC236}">
                <a16:creationId xmlns:a16="http://schemas.microsoft.com/office/drawing/2014/main" id="{8C01D8AF-AA08-2E48-AC50-E2A6DB484C63}"/>
              </a:ext>
            </a:extLst>
          </p:cNvPr>
          <p:cNvSpPr/>
          <p:nvPr/>
        </p:nvSpPr>
        <p:spPr>
          <a:xfrm>
            <a:off x="8471012" y="2730900"/>
            <a:ext cx="2016000" cy="862833"/>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Update</a:t>
            </a:r>
          </a:p>
        </p:txBody>
      </p:sp>
      <p:sp>
        <p:nvSpPr>
          <p:cNvPr id="95" name="Rounded Rectangle 94">
            <a:extLst>
              <a:ext uri="{FF2B5EF4-FFF2-40B4-BE49-F238E27FC236}">
                <a16:creationId xmlns:a16="http://schemas.microsoft.com/office/drawing/2014/main" id="{8243AD02-DF51-2644-BF4B-29FFA2A0B373}"/>
              </a:ext>
            </a:extLst>
          </p:cNvPr>
          <p:cNvSpPr/>
          <p:nvPr/>
        </p:nvSpPr>
        <p:spPr>
          <a:xfrm>
            <a:off x="10500232" y="2730900"/>
            <a:ext cx="1692000" cy="862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Model</a:t>
            </a:r>
          </a:p>
        </p:txBody>
      </p:sp>
      <p:cxnSp>
        <p:nvCxnSpPr>
          <p:cNvPr id="96" name="Elbow Connector 95">
            <a:extLst>
              <a:ext uri="{FF2B5EF4-FFF2-40B4-BE49-F238E27FC236}">
                <a16:creationId xmlns:a16="http://schemas.microsoft.com/office/drawing/2014/main" id="{C73E3B99-1BF0-B745-8F97-1F49C85E2123}"/>
              </a:ext>
            </a:extLst>
          </p:cNvPr>
          <p:cNvCxnSpPr>
            <a:cxnSpLocks/>
            <a:stCxn id="95" idx="2"/>
            <a:endCxn id="94" idx="2"/>
          </p:cNvCxnSpPr>
          <p:nvPr/>
        </p:nvCxnSpPr>
        <p:spPr>
          <a:xfrm rot="5400000">
            <a:off x="10358091" y="2605592"/>
            <a:ext cx="12700" cy="1976282"/>
          </a:xfrm>
          <a:prstGeom prst="bentConnector3">
            <a:avLst>
              <a:gd name="adj1" fmla="val 180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Right Brace 109">
            <a:extLst>
              <a:ext uri="{FF2B5EF4-FFF2-40B4-BE49-F238E27FC236}">
                <a16:creationId xmlns:a16="http://schemas.microsoft.com/office/drawing/2014/main" id="{0DA437B1-DD9A-DB49-BE3B-9115E5520BEE}"/>
              </a:ext>
            </a:extLst>
          </p:cNvPr>
          <p:cNvSpPr/>
          <p:nvPr/>
        </p:nvSpPr>
        <p:spPr>
          <a:xfrm rot="16200000">
            <a:off x="7059882" y="-2612054"/>
            <a:ext cx="419100" cy="9530504"/>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8C276B50-9F07-1A4C-993B-864FEFDBC45A}"/>
              </a:ext>
            </a:extLst>
          </p:cNvPr>
          <p:cNvSpPr txBox="1"/>
          <p:nvPr/>
        </p:nvSpPr>
        <p:spPr>
          <a:xfrm>
            <a:off x="6840740" y="1576237"/>
            <a:ext cx="857383" cy="369332"/>
          </a:xfrm>
          <a:prstGeom prst="rect">
            <a:avLst/>
          </a:prstGeom>
          <a:noFill/>
        </p:spPr>
        <p:txBody>
          <a:bodyPr wrap="square" rtlCol="0">
            <a:spAutoFit/>
          </a:bodyPr>
          <a:lstStyle/>
          <a:p>
            <a:r>
              <a:rPr lang="en-US" dirty="0"/>
              <a:t>Repeat</a:t>
            </a:r>
          </a:p>
        </p:txBody>
      </p:sp>
      <p:sp>
        <p:nvSpPr>
          <p:cNvPr id="112" name="Chevron 111">
            <a:extLst>
              <a:ext uri="{FF2B5EF4-FFF2-40B4-BE49-F238E27FC236}">
                <a16:creationId xmlns:a16="http://schemas.microsoft.com/office/drawing/2014/main" id="{230E6281-7588-2346-B2B2-9F1310284716}"/>
              </a:ext>
            </a:extLst>
          </p:cNvPr>
          <p:cNvSpPr/>
          <p:nvPr/>
        </p:nvSpPr>
        <p:spPr>
          <a:xfrm>
            <a:off x="5437073" y="2730158"/>
            <a:ext cx="2016000" cy="864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  Materialize</a:t>
            </a:r>
          </a:p>
        </p:txBody>
      </p:sp>
      <p:sp>
        <p:nvSpPr>
          <p:cNvPr id="113" name="Rounded Rectangle 112">
            <a:extLst>
              <a:ext uri="{FF2B5EF4-FFF2-40B4-BE49-F238E27FC236}">
                <a16:creationId xmlns:a16="http://schemas.microsoft.com/office/drawing/2014/main" id="{877A5E2A-755D-6D44-A866-5FD2B86C4E34}"/>
              </a:ext>
            </a:extLst>
          </p:cNvPr>
          <p:cNvSpPr/>
          <p:nvPr/>
        </p:nvSpPr>
        <p:spPr>
          <a:xfrm>
            <a:off x="7463282"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2E66A6EF-4FBC-9146-BC8F-E25CD5FA06CD}"/>
              </a:ext>
            </a:extLst>
          </p:cNvPr>
          <p:cNvSpPr/>
          <p:nvPr/>
        </p:nvSpPr>
        <p:spPr>
          <a:xfrm>
            <a:off x="7707038"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B03BEB34-60A7-F34E-B449-83479A0B44A2}"/>
              </a:ext>
            </a:extLst>
          </p:cNvPr>
          <p:cNvSpPr/>
          <p:nvPr/>
        </p:nvSpPr>
        <p:spPr>
          <a:xfrm>
            <a:off x="7463282" y="3342900"/>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6" name="Rounded Rectangle 115">
            <a:extLst>
              <a:ext uri="{FF2B5EF4-FFF2-40B4-BE49-F238E27FC236}">
                <a16:creationId xmlns:a16="http://schemas.microsoft.com/office/drawing/2014/main" id="{F9FB4166-BEA9-F24B-B108-D91C897F507C}"/>
              </a:ext>
            </a:extLst>
          </p:cNvPr>
          <p:cNvSpPr/>
          <p:nvPr/>
        </p:nvSpPr>
        <p:spPr>
          <a:xfrm>
            <a:off x="7707038" y="33429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7" name="Straight Arrow Connector 116">
            <a:extLst>
              <a:ext uri="{FF2B5EF4-FFF2-40B4-BE49-F238E27FC236}">
                <a16:creationId xmlns:a16="http://schemas.microsoft.com/office/drawing/2014/main" id="{31320F25-4B61-D644-A46A-E1588C38678A}"/>
              </a:ext>
            </a:extLst>
          </p:cNvPr>
          <p:cNvCxnSpPr>
            <a:cxnSpLocks/>
            <a:stCxn id="114" idx="2"/>
            <a:endCxn id="116" idx="0"/>
          </p:cNvCxnSpPr>
          <p:nvPr/>
        </p:nvCxnSpPr>
        <p:spPr>
          <a:xfrm>
            <a:off x="7808203"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975E9E3-A589-DF46-ADEB-511ADB2BBD27}"/>
              </a:ext>
            </a:extLst>
          </p:cNvPr>
          <p:cNvCxnSpPr>
            <a:cxnSpLocks/>
            <a:stCxn id="113" idx="2"/>
            <a:endCxn id="115" idx="0"/>
          </p:cNvCxnSpPr>
          <p:nvPr/>
        </p:nvCxnSpPr>
        <p:spPr>
          <a:xfrm>
            <a:off x="7564447"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Rounded Rectangle 118">
            <a:extLst>
              <a:ext uri="{FF2B5EF4-FFF2-40B4-BE49-F238E27FC236}">
                <a16:creationId xmlns:a16="http://schemas.microsoft.com/office/drawing/2014/main" id="{A3CF3645-FB70-1341-8D7D-67875ED42984}"/>
              </a:ext>
            </a:extLst>
          </p:cNvPr>
          <p:cNvSpPr/>
          <p:nvPr/>
        </p:nvSpPr>
        <p:spPr>
          <a:xfrm>
            <a:off x="7950794"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Rounded Rectangle 119">
            <a:extLst>
              <a:ext uri="{FF2B5EF4-FFF2-40B4-BE49-F238E27FC236}">
                <a16:creationId xmlns:a16="http://schemas.microsoft.com/office/drawing/2014/main" id="{76DE2D27-79F2-4D4C-BBB8-89057B08A131}"/>
              </a:ext>
            </a:extLst>
          </p:cNvPr>
          <p:cNvSpPr/>
          <p:nvPr/>
        </p:nvSpPr>
        <p:spPr>
          <a:xfrm>
            <a:off x="7950794" y="3342900"/>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1" name="Straight Arrow Connector 120">
            <a:extLst>
              <a:ext uri="{FF2B5EF4-FFF2-40B4-BE49-F238E27FC236}">
                <a16:creationId xmlns:a16="http://schemas.microsoft.com/office/drawing/2014/main" id="{FA08240F-67CC-1B4D-A349-20561290A104}"/>
              </a:ext>
            </a:extLst>
          </p:cNvPr>
          <p:cNvCxnSpPr>
            <a:cxnSpLocks/>
            <a:stCxn id="119" idx="2"/>
            <a:endCxn id="120" idx="0"/>
          </p:cNvCxnSpPr>
          <p:nvPr/>
        </p:nvCxnSpPr>
        <p:spPr>
          <a:xfrm>
            <a:off x="8051959"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2" name="Rounded Rectangle 121">
            <a:extLst>
              <a:ext uri="{FF2B5EF4-FFF2-40B4-BE49-F238E27FC236}">
                <a16:creationId xmlns:a16="http://schemas.microsoft.com/office/drawing/2014/main" id="{F4108010-1F92-A04A-A571-4AE9291F6676}"/>
              </a:ext>
            </a:extLst>
          </p:cNvPr>
          <p:cNvSpPr/>
          <p:nvPr/>
        </p:nvSpPr>
        <p:spPr>
          <a:xfrm>
            <a:off x="8194550"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7FEA5AEF-AE92-CA48-A758-AFF6148EAF8E}"/>
              </a:ext>
            </a:extLst>
          </p:cNvPr>
          <p:cNvSpPr/>
          <p:nvPr/>
        </p:nvSpPr>
        <p:spPr>
          <a:xfrm>
            <a:off x="8194550" y="33429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32112BCA-465A-8145-BD2E-DD8F5A874904}"/>
              </a:ext>
            </a:extLst>
          </p:cNvPr>
          <p:cNvCxnSpPr>
            <a:cxnSpLocks/>
            <a:stCxn id="122" idx="2"/>
            <a:endCxn id="123" idx="0"/>
          </p:cNvCxnSpPr>
          <p:nvPr/>
        </p:nvCxnSpPr>
        <p:spPr>
          <a:xfrm>
            <a:off x="8295715"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EC2DB3B-600B-8A45-A82F-06FAF8619182}"/>
              </a:ext>
            </a:extLst>
          </p:cNvPr>
          <p:cNvCxnSpPr>
            <a:stCxn id="40" idx="2"/>
            <a:endCxn id="115" idx="2"/>
          </p:cNvCxnSpPr>
          <p:nvPr/>
        </p:nvCxnSpPr>
        <p:spPr>
          <a:xfrm rot="16200000" flipH="1">
            <a:off x="6079132" y="2059915"/>
            <a:ext cx="614" cy="2970016"/>
          </a:xfrm>
          <a:prstGeom prst="bentConnector3">
            <a:avLst>
              <a:gd name="adj1" fmla="val 373312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FDFF58FD-3896-664D-97F4-E3485FB4292B}"/>
              </a:ext>
            </a:extLst>
          </p:cNvPr>
          <p:cNvCxnSpPr>
            <a:stCxn id="89" idx="2"/>
            <a:endCxn id="120" idx="2"/>
          </p:cNvCxnSpPr>
          <p:nvPr/>
        </p:nvCxnSpPr>
        <p:spPr>
          <a:xfrm rot="16200000" flipH="1">
            <a:off x="6566644" y="2059915"/>
            <a:ext cx="614" cy="2970016"/>
          </a:xfrm>
          <a:prstGeom prst="bentConnector3">
            <a:avLst>
              <a:gd name="adj1" fmla="val 73361564"/>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00838B0F-B21F-D345-848F-CA7E11083690}"/>
              </a:ext>
            </a:extLst>
          </p:cNvPr>
          <p:cNvSpPr>
            <a:spLocks noGrp="1"/>
          </p:cNvSpPr>
          <p:nvPr>
            <p:ph type="title"/>
          </p:nvPr>
        </p:nvSpPr>
        <p:spPr>
          <a:xfrm>
            <a:off x="1153740" y="56657"/>
            <a:ext cx="8654197" cy="642942"/>
          </a:xfrm>
        </p:spPr>
        <p:txBody>
          <a:bodyPr>
            <a:normAutofit/>
          </a:bodyPr>
          <a:lstStyle/>
          <a:p>
            <a:r>
              <a:rPr lang="en-US" dirty="0"/>
              <a:t>Data Materialization</a:t>
            </a:r>
          </a:p>
        </p:txBody>
      </p:sp>
    </p:spTree>
    <p:extLst>
      <p:ext uri="{BB962C8B-B14F-4D97-AF65-F5344CB8AC3E}">
        <p14:creationId xmlns:p14="http://schemas.microsoft.com/office/powerpoint/2010/main" val="1468742068"/>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345F-7077-9142-8F9D-66A7A32E39AA}"/>
              </a:ext>
            </a:extLst>
          </p:cNvPr>
          <p:cNvSpPr>
            <a:spLocks noGrp="1"/>
          </p:cNvSpPr>
          <p:nvPr>
            <p:ph type="title"/>
          </p:nvPr>
        </p:nvSpPr>
        <p:spPr/>
        <p:txBody>
          <a:bodyPr/>
          <a:lstStyle/>
          <a:p>
            <a:r>
              <a:rPr lang="en-US" dirty="0"/>
              <a:t>Data Materialization</a:t>
            </a:r>
          </a:p>
        </p:txBody>
      </p:sp>
      <p:sp>
        <p:nvSpPr>
          <p:cNvPr id="109" name="TextBox 108">
            <a:extLst>
              <a:ext uri="{FF2B5EF4-FFF2-40B4-BE49-F238E27FC236}">
                <a16:creationId xmlns:a16="http://schemas.microsoft.com/office/drawing/2014/main" id="{1D92FD29-0F09-6741-A118-4242B95CF0B8}"/>
              </a:ext>
            </a:extLst>
          </p:cNvPr>
          <p:cNvSpPr txBox="1"/>
          <p:nvPr/>
        </p:nvSpPr>
        <p:spPr>
          <a:xfrm>
            <a:off x="7076907" y="2136151"/>
            <a:ext cx="1731051" cy="646331"/>
          </a:xfrm>
          <a:prstGeom prst="rect">
            <a:avLst/>
          </a:prstGeom>
          <a:noFill/>
        </p:spPr>
        <p:txBody>
          <a:bodyPr wrap="none" rtlCol="0">
            <a:spAutoFit/>
          </a:bodyPr>
          <a:lstStyle/>
          <a:p>
            <a:pPr algn="ctr"/>
            <a:r>
              <a:rPr lang="en-US" dirty="0"/>
              <a:t>Materialized </a:t>
            </a:r>
          </a:p>
          <a:p>
            <a:pPr algn="ctr"/>
            <a:r>
              <a:rPr lang="en-US" dirty="0"/>
              <a:t>Sampled Chunks</a:t>
            </a:r>
          </a:p>
        </p:txBody>
      </p:sp>
      <p:sp>
        <p:nvSpPr>
          <p:cNvPr id="37" name="Chevron 36">
            <a:extLst>
              <a:ext uri="{FF2B5EF4-FFF2-40B4-BE49-F238E27FC236}">
                <a16:creationId xmlns:a16="http://schemas.microsoft.com/office/drawing/2014/main" id="{CFA2EC3F-8DCC-E649-82B4-E17D393E591C}"/>
              </a:ext>
            </a:extLst>
          </p:cNvPr>
          <p:cNvSpPr/>
          <p:nvPr/>
        </p:nvSpPr>
        <p:spPr>
          <a:xfrm>
            <a:off x="2483383" y="2730158"/>
            <a:ext cx="2016000" cy="864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Sample</a:t>
            </a:r>
          </a:p>
        </p:txBody>
      </p:sp>
      <p:sp>
        <p:nvSpPr>
          <p:cNvPr id="38" name="Rounded Rectangle 37">
            <a:extLst>
              <a:ext uri="{FF2B5EF4-FFF2-40B4-BE49-F238E27FC236}">
                <a16:creationId xmlns:a16="http://schemas.microsoft.com/office/drawing/2014/main" id="{CE6F1BE4-0650-5342-BC24-FE576804EC9C}"/>
              </a:ext>
            </a:extLst>
          </p:cNvPr>
          <p:cNvSpPr/>
          <p:nvPr/>
        </p:nvSpPr>
        <p:spPr>
          <a:xfrm>
            <a:off x="4493266"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F3889C17-9B3C-8D46-B7E3-877BC42C6FB4}"/>
              </a:ext>
            </a:extLst>
          </p:cNvPr>
          <p:cNvSpPr/>
          <p:nvPr/>
        </p:nvSpPr>
        <p:spPr>
          <a:xfrm>
            <a:off x="4737022"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2638E775-FE8F-5C47-AB1B-547C02D4B9B6}"/>
              </a:ext>
            </a:extLst>
          </p:cNvPr>
          <p:cNvSpPr/>
          <p:nvPr/>
        </p:nvSpPr>
        <p:spPr>
          <a:xfrm>
            <a:off x="4493266" y="334228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09BF4D3D-E053-AF49-B575-F9D7EC806B52}"/>
              </a:ext>
            </a:extLst>
          </p:cNvPr>
          <p:cNvSpPr/>
          <p:nvPr/>
        </p:nvSpPr>
        <p:spPr>
          <a:xfrm>
            <a:off x="4737022"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548254DC-C068-CE43-9134-39D53D76E55C}"/>
              </a:ext>
            </a:extLst>
          </p:cNvPr>
          <p:cNvCxnSpPr>
            <a:cxnSpLocks/>
            <a:stCxn id="39" idx="2"/>
            <a:endCxn id="41" idx="0"/>
          </p:cNvCxnSpPr>
          <p:nvPr/>
        </p:nvCxnSpPr>
        <p:spPr>
          <a:xfrm>
            <a:off x="4838187"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8F6E1A-A3F3-4544-A9CD-83A6A917EFE8}"/>
              </a:ext>
            </a:extLst>
          </p:cNvPr>
          <p:cNvCxnSpPr>
            <a:cxnSpLocks/>
            <a:stCxn id="38" idx="2"/>
            <a:endCxn id="40" idx="0"/>
          </p:cNvCxnSpPr>
          <p:nvPr/>
        </p:nvCxnSpPr>
        <p:spPr>
          <a:xfrm>
            <a:off x="4594431"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5CC3763-3D04-BF48-847D-4256A0DB164C}"/>
              </a:ext>
            </a:extLst>
          </p:cNvPr>
          <p:cNvSpPr/>
          <p:nvPr/>
        </p:nvSpPr>
        <p:spPr>
          <a:xfrm>
            <a:off x="86369" y="2290074"/>
            <a:ext cx="2350311" cy="16927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ysClr val="windowText" lastClr="000000"/>
              </a:solidFill>
            </a:endParaRPr>
          </a:p>
        </p:txBody>
      </p:sp>
      <p:sp>
        <p:nvSpPr>
          <p:cNvPr id="45" name="Rounded Rectangle 44">
            <a:extLst>
              <a:ext uri="{FF2B5EF4-FFF2-40B4-BE49-F238E27FC236}">
                <a16:creationId xmlns:a16="http://schemas.microsoft.com/office/drawing/2014/main" id="{DB6C1D8A-0B5F-964A-9DE4-34547F074631}"/>
              </a:ext>
            </a:extLst>
          </p:cNvPr>
          <p:cNvSpPr/>
          <p:nvPr/>
        </p:nvSpPr>
        <p:spPr>
          <a:xfrm>
            <a:off x="205246"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A43902E-CDAE-3342-BE1B-6FBF75AB4948}"/>
              </a:ext>
            </a:extLst>
          </p:cNvPr>
          <p:cNvSpPr/>
          <p:nvPr/>
        </p:nvSpPr>
        <p:spPr>
          <a:xfrm>
            <a:off x="306411" y="2268493"/>
            <a:ext cx="1890518" cy="461665"/>
          </a:xfrm>
          <a:prstGeom prst="rect">
            <a:avLst/>
          </a:prstGeom>
        </p:spPr>
        <p:txBody>
          <a:bodyPr wrap="none">
            <a:spAutoFit/>
          </a:bodyPr>
          <a:lstStyle/>
          <a:p>
            <a:pPr algn="ctr"/>
            <a:r>
              <a:rPr lang="en-US" sz="2400" b="1" dirty="0">
                <a:solidFill>
                  <a:sysClr val="windowText" lastClr="000000"/>
                </a:solidFill>
              </a:rPr>
              <a:t>Data Storage </a:t>
            </a:r>
          </a:p>
        </p:txBody>
      </p:sp>
      <p:sp>
        <p:nvSpPr>
          <p:cNvPr id="65" name="Rounded Rectangle 64">
            <a:extLst>
              <a:ext uri="{FF2B5EF4-FFF2-40B4-BE49-F238E27FC236}">
                <a16:creationId xmlns:a16="http://schemas.microsoft.com/office/drawing/2014/main" id="{7142D9A0-FCB5-D247-8DC3-D29CE64B9273}"/>
              </a:ext>
            </a:extLst>
          </p:cNvPr>
          <p:cNvSpPr/>
          <p:nvPr/>
        </p:nvSpPr>
        <p:spPr>
          <a:xfrm>
            <a:off x="206901"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DF69A15B-2501-894A-8BAE-7CDE7D457A1B}"/>
              </a:ext>
            </a:extLst>
          </p:cNvPr>
          <p:cNvCxnSpPr>
            <a:cxnSpLocks/>
            <a:stCxn id="45" idx="2"/>
            <a:endCxn id="65" idx="0"/>
          </p:cNvCxnSpPr>
          <p:nvPr/>
        </p:nvCxnSpPr>
        <p:spPr>
          <a:xfrm>
            <a:off x="306411"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ounded Rectangle 66">
            <a:extLst>
              <a:ext uri="{FF2B5EF4-FFF2-40B4-BE49-F238E27FC236}">
                <a16:creationId xmlns:a16="http://schemas.microsoft.com/office/drawing/2014/main" id="{8F09BE54-3745-A04D-86CB-40C11A1880FC}"/>
              </a:ext>
            </a:extLst>
          </p:cNvPr>
          <p:cNvSpPr/>
          <p:nvPr/>
        </p:nvSpPr>
        <p:spPr>
          <a:xfrm>
            <a:off x="500223"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8" name="Rounded Rectangle 67">
            <a:extLst>
              <a:ext uri="{FF2B5EF4-FFF2-40B4-BE49-F238E27FC236}">
                <a16:creationId xmlns:a16="http://schemas.microsoft.com/office/drawing/2014/main" id="{B537246F-4064-5247-B0D6-4935460A137F}"/>
              </a:ext>
            </a:extLst>
          </p:cNvPr>
          <p:cNvSpPr/>
          <p:nvPr/>
        </p:nvSpPr>
        <p:spPr>
          <a:xfrm>
            <a:off x="501878"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CB29449A-53A1-044B-A01C-11E755244B86}"/>
              </a:ext>
            </a:extLst>
          </p:cNvPr>
          <p:cNvCxnSpPr>
            <a:cxnSpLocks/>
            <a:stCxn id="67" idx="2"/>
            <a:endCxn id="68" idx="0"/>
          </p:cNvCxnSpPr>
          <p:nvPr/>
        </p:nvCxnSpPr>
        <p:spPr>
          <a:xfrm>
            <a:off x="601388"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896F37A5-A729-2141-89AC-044C51C54F7A}"/>
              </a:ext>
            </a:extLst>
          </p:cNvPr>
          <p:cNvSpPr/>
          <p:nvPr/>
        </p:nvSpPr>
        <p:spPr>
          <a:xfrm>
            <a:off x="791890"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1" name="Rounded Rectangle 70">
            <a:extLst>
              <a:ext uri="{FF2B5EF4-FFF2-40B4-BE49-F238E27FC236}">
                <a16:creationId xmlns:a16="http://schemas.microsoft.com/office/drawing/2014/main" id="{0DC549A6-7D11-C742-8928-27585E37FE87}"/>
              </a:ext>
            </a:extLst>
          </p:cNvPr>
          <p:cNvSpPr/>
          <p:nvPr/>
        </p:nvSpPr>
        <p:spPr>
          <a:xfrm>
            <a:off x="793545" y="3308451"/>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2" name="Straight Arrow Connector 71">
            <a:extLst>
              <a:ext uri="{FF2B5EF4-FFF2-40B4-BE49-F238E27FC236}">
                <a16:creationId xmlns:a16="http://schemas.microsoft.com/office/drawing/2014/main" id="{F5500DDE-742F-5E41-B8B1-D64BE08CF914}"/>
              </a:ext>
            </a:extLst>
          </p:cNvPr>
          <p:cNvCxnSpPr>
            <a:cxnSpLocks/>
            <a:stCxn id="70" idx="2"/>
            <a:endCxn id="71" idx="0"/>
          </p:cNvCxnSpPr>
          <p:nvPr/>
        </p:nvCxnSpPr>
        <p:spPr>
          <a:xfrm>
            <a:off x="893055"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Rounded Rectangle 72">
            <a:extLst>
              <a:ext uri="{FF2B5EF4-FFF2-40B4-BE49-F238E27FC236}">
                <a16:creationId xmlns:a16="http://schemas.microsoft.com/office/drawing/2014/main" id="{FF922331-C4B7-6245-8686-2047EA84C6E7}"/>
              </a:ext>
            </a:extLst>
          </p:cNvPr>
          <p:cNvSpPr/>
          <p:nvPr/>
        </p:nvSpPr>
        <p:spPr>
          <a:xfrm>
            <a:off x="1505562"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4" name="Rounded Rectangle 73">
            <a:extLst>
              <a:ext uri="{FF2B5EF4-FFF2-40B4-BE49-F238E27FC236}">
                <a16:creationId xmlns:a16="http://schemas.microsoft.com/office/drawing/2014/main" id="{28720F25-C10E-CE41-B754-389397452A0D}"/>
              </a:ext>
            </a:extLst>
          </p:cNvPr>
          <p:cNvSpPr/>
          <p:nvPr/>
        </p:nvSpPr>
        <p:spPr>
          <a:xfrm>
            <a:off x="1507217" y="3308784"/>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5" name="Straight Arrow Connector 74">
            <a:extLst>
              <a:ext uri="{FF2B5EF4-FFF2-40B4-BE49-F238E27FC236}">
                <a16:creationId xmlns:a16="http://schemas.microsoft.com/office/drawing/2014/main" id="{FBC878B5-5050-034D-B25F-F9907BE313F6}"/>
              </a:ext>
            </a:extLst>
          </p:cNvPr>
          <p:cNvCxnSpPr>
            <a:cxnSpLocks/>
            <a:stCxn id="73" idx="2"/>
            <a:endCxn id="74" idx="0"/>
          </p:cNvCxnSpPr>
          <p:nvPr/>
        </p:nvCxnSpPr>
        <p:spPr>
          <a:xfrm>
            <a:off x="1606727"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59FFC29A-2B17-5942-BCB1-16E0B2ADAAA1}"/>
              </a:ext>
            </a:extLst>
          </p:cNvPr>
          <p:cNvSpPr/>
          <p:nvPr/>
        </p:nvSpPr>
        <p:spPr>
          <a:xfrm>
            <a:off x="1800539" y="27891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7" name="Rounded Rectangle 76">
            <a:extLst>
              <a:ext uri="{FF2B5EF4-FFF2-40B4-BE49-F238E27FC236}">
                <a16:creationId xmlns:a16="http://schemas.microsoft.com/office/drawing/2014/main" id="{4F64F318-DB4D-4A4C-B04D-81020111BEDD}"/>
              </a:ext>
            </a:extLst>
          </p:cNvPr>
          <p:cNvSpPr/>
          <p:nvPr/>
        </p:nvSpPr>
        <p:spPr>
          <a:xfrm>
            <a:off x="1802194" y="33087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8" name="Straight Arrow Connector 77">
            <a:extLst>
              <a:ext uri="{FF2B5EF4-FFF2-40B4-BE49-F238E27FC236}">
                <a16:creationId xmlns:a16="http://schemas.microsoft.com/office/drawing/2014/main" id="{DCF5CB87-67A9-C145-A9EE-3186BDF9DA5D}"/>
              </a:ext>
            </a:extLst>
          </p:cNvPr>
          <p:cNvCxnSpPr>
            <a:cxnSpLocks/>
            <a:stCxn id="76" idx="2"/>
            <a:endCxn id="77" idx="0"/>
          </p:cNvCxnSpPr>
          <p:nvPr/>
        </p:nvCxnSpPr>
        <p:spPr>
          <a:xfrm>
            <a:off x="1901704" y="2991447"/>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Rounded Rectangle 79">
            <a:extLst>
              <a:ext uri="{FF2B5EF4-FFF2-40B4-BE49-F238E27FC236}">
                <a16:creationId xmlns:a16="http://schemas.microsoft.com/office/drawing/2014/main" id="{46523F95-E9C4-3440-AC25-3283DC1FA12F}"/>
              </a:ext>
            </a:extLst>
          </p:cNvPr>
          <p:cNvSpPr/>
          <p:nvPr/>
        </p:nvSpPr>
        <p:spPr>
          <a:xfrm>
            <a:off x="2092206" y="278878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2" name="Rounded Rectangle 81">
            <a:extLst>
              <a:ext uri="{FF2B5EF4-FFF2-40B4-BE49-F238E27FC236}">
                <a16:creationId xmlns:a16="http://schemas.microsoft.com/office/drawing/2014/main" id="{34EA2F00-E905-774A-8B5F-C10A67D0318D}"/>
              </a:ext>
            </a:extLst>
          </p:cNvPr>
          <p:cNvSpPr/>
          <p:nvPr/>
        </p:nvSpPr>
        <p:spPr>
          <a:xfrm>
            <a:off x="2093861" y="330845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B5EB22BE-4467-B940-9104-4EAB98507281}"/>
              </a:ext>
            </a:extLst>
          </p:cNvPr>
          <p:cNvCxnSpPr>
            <a:cxnSpLocks/>
            <a:stCxn id="80" idx="2"/>
            <a:endCxn id="82" idx="0"/>
          </p:cNvCxnSpPr>
          <p:nvPr/>
        </p:nvCxnSpPr>
        <p:spPr>
          <a:xfrm>
            <a:off x="2193371" y="2991114"/>
            <a:ext cx="1655"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6FFDF9BE-E97B-9E4F-91D9-6153D2EB6880}"/>
              </a:ext>
            </a:extLst>
          </p:cNvPr>
          <p:cNvSpPr txBox="1"/>
          <p:nvPr/>
        </p:nvSpPr>
        <p:spPr>
          <a:xfrm>
            <a:off x="1077431" y="3198413"/>
            <a:ext cx="343364" cy="369332"/>
          </a:xfrm>
          <a:prstGeom prst="rect">
            <a:avLst/>
          </a:prstGeom>
          <a:noFill/>
        </p:spPr>
        <p:txBody>
          <a:bodyPr wrap="none" rtlCol="0">
            <a:spAutoFit/>
          </a:bodyPr>
          <a:lstStyle/>
          <a:p>
            <a:r>
              <a:rPr lang="en-US" dirty="0"/>
              <a:t>…</a:t>
            </a:r>
          </a:p>
        </p:txBody>
      </p:sp>
      <p:sp>
        <p:nvSpPr>
          <p:cNvPr id="85" name="TextBox 84">
            <a:extLst>
              <a:ext uri="{FF2B5EF4-FFF2-40B4-BE49-F238E27FC236}">
                <a16:creationId xmlns:a16="http://schemas.microsoft.com/office/drawing/2014/main" id="{8962B77E-B529-5242-9D6A-4A1DD2F57DAD}"/>
              </a:ext>
            </a:extLst>
          </p:cNvPr>
          <p:cNvSpPr txBox="1"/>
          <p:nvPr/>
        </p:nvSpPr>
        <p:spPr>
          <a:xfrm>
            <a:off x="1077431" y="2649973"/>
            <a:ext cx="343364" cy="369332"/>
          </a:xfrm>
          <a:prstGeom prst="rect">
            <a:avLst/>
          </a:prstGeom>
          <a:noFill/>
        </p:spPr>
        <p:txBody>
          <a:bodyPr wrap="none" rtlCol="0">
            <a:spAutoFit/>
          </a:bodyPr>
          <a:lstStyle/>
          <a:p>
            <a:r>
              <a:rPr lang="en-US" dirty="0"/>
              <a:t>…</a:t>
            </a:r>
          </a:p>
        </p:txBody>
      </p:sp>
      <p:sp>
        <p:nvSpPr>
          <p:cNvPr id="86" name="TextBox 85">
            <a:extLst>
              <a:ext uri="{FF2B5EF4-FFF2-40B4-BE49-F238E27FC236}">
                <a16:creationId xmlns:a16="http://schemas.microsoft.com/office/drawing/2014/main" id="{45A9089A-7C4F-6248-BA54-9DB42D283C94}"/>
              </a:ext>
            </a:extLst>
          </p:cNvPr>
          <p:cNvSpPr txBox="1"/>
          <p:nvPr/>
        </p:nvSpPr>
        <p:spPr>
          <a:xfrm>
            <a:off x="4413648" y="2222419"/>
            <a:ext cx="1050288" cy="646331"/>
          </a:xfrm>
          <a:prstGeom prst="rect">
            <a:avLst/>
          </a:prstGeom>
          <a:noFill/>
        </p:spPr>
        <p:txBody>
          <a:bodyPr wrap="none" rtlCol="0">
            <a:spAutoFit/>
          </a:bodyPr>
          <a:lstStyle/>
          <a:p>
            <a:pPr algn="ctr"/>
            <a:r>
              <a:rPr lang="en-US" dirty="0"/>
              <a:t>Sampled </a:t>
            </a:r>
          </a:p>
          <a:p>
            <a:pPr algn="ctr"/>
            <a:r>
              <a:rPr lang="en-US" dirty="0"/>
              <a:t>Chunks</a:t>
            </a:r>
          </a:p>
        </p:txBody>
      </p:sp>
      <p:sp>
        <p:nvSpPr>
          <p:cNvPr id="87" name="TextBox 86">
            <a:extLst>
              <a:ext uri="{FF2B5EF4-FFF2-40B4-BE49-F238E27FC236}">
                <a16:creationId xmlns:a16="http://schemas.microsoft.com/office/drawing/2014/main" id="{1A31B312-B7AC-0D46-872C-6DF4E7F229D8}"/>
              </a:ext>
            </a:extLst>
          </p:cNvPr>
          <p:cNvSpPr txBox="1"/>
          <p:nvPr/>
        </p:nvSpPr>
        <p:spPr>
          <a:xfrm>
            <a:off x="2533808" y="3664692"/>
            <a:ext cx="1752403" cy="1015663"/>
          </a:xfrm>
          <a:prstGeom prst="rect">
            <a:avLst/>
          </a:prstGeom>
          <a:noFill/>
        </p:spPr>
        <p:txBody>
          <a:bodyPr wrap="none" rtlCol="0">
            <a:spAutoFit/>
          </a:bodyPr>
          <a:lstStyle/>
          <a:p>
            <a:pPr algn="ctr"/>
            <a:r>
              <a:rPr lang="en-US" sz="2000" dirty="0"/>
              <a:t>Uniform</a:t>
            </a:r>
          </a:p>
          <a:p>
            <a:pPr algn="ctr"/>
            <a:r>
              <a:rPr lang="en-US" sz="2000" dirty="0"/>
              <a:t>Window-based</a:t>
            </a:r>
          </a:p>
          <a:p>
            <a:pPr algn="ctr"/>
            <a:r>
              <a:rPr lang="en-US" sz="2000" dirty="0"/>
              <a:t>Time-based</a:t>
            </a:r>
          </a:p>
        </p:txBody>
      </p:sp>
      <p:sp>
        <p:nvSpPr>
          <p:cNvPr id="88" name="Rounded Rectangle 87">
            <a:extLst>
              <a:ext uri="{FF2B5EF4-FFF2-40B4-BE49-F238E27FC236}">
                <a16:creationId xmlns:a16="http://schemas.microsoft.com/office/drawing/2014/main" id="{D815825E-00D6-AB41-A76A-B7ACAE32D333}"/>
              </a:ext>
            </a:extLst>
          </p:cNvPr>
          <p:cNvSpPr/>
          <p:nvPr/>
        </p:nvSpPr>
        <p:spPr>
          <a:xfrm>
            <a:off x="4980778"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030587C6-A054-3C41-B174-5DCE42BEC07E}"/>
              </a:ext>
            </a:extLst>
          </p:cNvPr>
          <p:cNvSpPr/>
          <p:nvPr/>
        </p:nvSpPr>
        <p:spPr>
          <a:xfrm>
            <a:off x="4980778" y="3342286"/>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92DB982D-F4AA-E341-80D6-D63D93242936}"/>
              </a:ext>
            </a:extLst>
          </p:cNvPr>
          <p:cNvCxnSpPr>
            <a:cxnSpLocks/>
            <a:stCxn id="88" idx="2"/>
            <a:endCxn id="89" idx="0"/>
          </p:cNvCxnSpPr>
          <p:nvPr/>
        </p:nvCxnSpPr>
        <p:spPr>
          <a:xfrm>
            <a:off x="5081943"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04D95C20-5257-8743-94B8-0511B8F9FD33}"/>
              </a:ext>
            </a:extLst>
          </p:cNvPr>
          <p:cNvSpPr/>
          <p:nvPr/>
        </p:nvSpPr>
        <p:spPr>
          <a:xfrm>
            <a:off x="5224534" y="2822619"/>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08E0E02B-F114-2E4D-8607-F04A400BD6CE}"/>
              </a:ext>
            </a:extLst>
          </p:cNvPr>
          <p:cNvSpPr/>
          <p:nvPr/>
        </p:nvSpPr>
        <p:spPr>
          <a:xfrm>
            <a:off x="5224534" y="3342286"/>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A216DC9F-D6DE-6045-A092-5E70656D6DB4}"/>
              </a:ext>
            </a:extLst>
          </p:cNvPr>
          <p:cNvCxnSpPr>
            <a:cxnSpLocks/>
            <a:stCxn id="91" idx="2"/>
            <a:endCxn id="92" idx="0"/>
          </p:cNvCxnSpPr>
          <p:nvPr/>
        </p:nvCxnSpPr>
        <p:spPr>
          <a:xfrm>
            <a:off x="5325699" y="3024949"/>
            <a:ext cx="0" cy="3173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Chevron 93">
            <a:extLst>
              <a:ext uri="{FF2B5EF4-FFF2-40B4-BE49-F238E27FC236}">
                <a16:creationId xmlns:a16="http://schemas.microsoft.com/office/drawing/2014/main" id="{8C01D8AF-AA08-2E48-AC50-E2A6DB484C63}"/>
              </a:ext>
            </a:extLst>
          </p:cNvPr>
          <p:cNvSpPr/>
          <p:nvPr/>
        </p:nvSpPr>
        <p:spPr>
          <a:xfrm>
            <a:off x="8471012" y="2730900"/>
            <a:ext cx="2016000" cy="862833"/>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Update</a:t>
            </a:r>
          </a:p>
        </p:txBody>
      </p:sp>
      <p:sp>
        <p:nvSpPr>
          <p:cNvPr id="95" name="Rounded Rectangle 94">
            <a:extLst>
              <a:ext uri="{FF2B5EF4-FFF2-40B4-BE49-F238E27FC236}">
                <a16:creationId xmlns:a16="http://schemas.microsoft.com/office/drawing/2014/main" id="{8243AD02-DF51-2644-BF4B-29FFA2A0B373}"/>
              </a:ext>
            </a:extLst>
          </p:cNvPr>
          <p:cNvSpPr/>
          <p:nvPr/>
        </p:nvSpPr>
        <p:spPr>
          <a:xfrm>
            <a:off x="10500232" y="2730900"/>
            <a:ext cx="1692000" cy="86283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tx1"/>
                </a:solidFill>
              </a:rPr>
              <a:t>Model</a:t>
            </a:r>
          </a:p>
        </p:txBody>
      </p:sp>
      <p:cxnSp>
        <p:nvCxnSpPr>
          <p:cNvPr id="96" name="Elbow Connector 95">
            <a:extLst>
              <a:ext uri="{FF2B5EF4-FFF2-40B4-BE49-F238E27FC236}">
                <a16:creationId xmlns:a16="http://schemas.microsoft.com/office/drawing/2014/main" id="{C73E3B99-1BF0-B745-8F97-1F49C85E2123}"/>
              </a:ext>
            </a:extLst>
          </p:cNvPr>
          <p:cNvCxnSpPr>
            <a:cxnSpLocks/>
            <a:stCxn id="95" idx="2"/>
            <a:endCxn id="94" idx="2"/>
          </p:cNvCxnSpPr>
          <p:nvPr/>
        </p:nvCxnSpPr>
        <p:spPr>
          <a:xfrm rot="5400000">
            <a:off x="10358091" y="2605592"/>
            <a:ext cx="12700" cy="1976282"/>
          </a:xfrm>
          <a:prstGeom prst="bentConnector3">
            <a:avLst>
              <a:gd name="adj1" fmla="val 180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Right Brace 109">
            <a:extLst>
              <a:ext uri="{FF2B5EF4-FFF2-40B4-BE49-F238E27FC236}">
                <a16:creationId xmlns:a16="http://schemas.microsoft.com/office/drawing/2014/main" id="{0DA437B1-DD9A-DB49-BE3B-9115E5520BEE}"/>
              </a:ext>
            </a:extLst>
          </p:cNvPr>
          <p:cNvSpPr/>
          <p:nvPr/>
        </p:nvSpPr>
        <p:spPr>
          <a:xfrm rot="16200000">
            <a:off x="7059882" y="-2612054"/>
            <a:ext cx="419100" cy="9530504"/>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8C276B50-9F07-1A4C-993B-864FEFDBC45A}"/>
              </a:ext>
            </a:extLst>
          </p:cNvPr>
          <p:cNvSpPr txBox="1"/>
          <p:nvPr/>
        </p:nvSpPr>
        <p:spPr>
          <a:xfrm>
            <a:off x="6840740" y="1576237"/>
            <a:ext cx="857383" cy="369332"/>
          </a:xfrm>
          <a:prstGeom prst="rect">
            <a:avLst/>
          </a:prstGeom>
          <a:noFill/>
        </p:spPr>
        <p:txBody>
          <a:bodyPr wrap="square" rtlCol="0">
            <a:spAutoFit/>
          </a:bodyPr>
          <a:lstStyle/>
          <a:p>
            <a:r>
              <a:rPr lang="en-US" dirty="0"/>
              <a:t>Repeat</a:t>
            </a:r>
          </a:p>
        </p:txBody>
      </p:sp>
      <p:sp>
        <p:nvSpPr>
          <p:cNvPr id="112" name="Chevron 111">
            <a:extLst>
              <a:ext uri="{FF2B5EF4-FFF2-40B4-BE49-F238E27FC236}">
                <a16:creationId xmlns:a16="http://schemas.microsoft.com/office/drawing/2014/main" id="{230E6281-7588-2346-B2B2-9F1310284716}"/>
              </a:ext>
            </a:extLst>
          </p:cNvPr>
          <p:cNvSpPr/>
          <p:nvPr/>
        </p:nvSpPr>
        <p:spPr>
          <a:xfrm>
            <a:off x="5437073" y="2730158"/>
            <a:ext cx="2016000" cy="864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b="1" dirty="0">
                <a:solidFill>
                  <a:schemeClr val="tx1"/>
                </a:solidFill>
              </a:rPr>
              <a:t>  Materialize</a:t>
            </a:r>
          </a:p>
        </p:txBody>
      </p:sp>
      <p:sp>
        <p:nvSpPr>
          <p:cNvPr id="113" name="Rounded Rectangle 112">
            <a:extLst>
              <a:ext uri="{FF2B5EF4-FFF2-40B4-BE49-F238E27FC236}">
                <a16:creationId xmlns:a16="http://schemas.microsoft.com/office/drawing/2014/main" id="{877A5E2A-755D-6D44-A866-5FD2B86C4E34}"/>
              </a:ext>
            </a:extLst>
          </p:cNvPr>
          <p:cNvSpPr/>
          <p:nvPr/>
        </p:nvSpPr>
        <p:spPr>
          <a:xfrm>
            <a:off x="7463282"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2E66A6EF-4FBC-9146-BC8F-E25CD5FA06CD}"/>
              </a:ext>
            </a:extLst>
          </p:cNvPr>
          <p:cNvSpPr/>
          <p:nvPr/>
        </p:nvSpPr>
        <p:spPr>
          <a:xfrm>
            <a:off x="7707038"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B03BEB34-60A7-F34E-B449-83479A0B44A2}"/>
              </a:ext>
            </a:extLst>
          </p:cNvPr>
          <p:cNvSpPr/>
          <p:nvPr/>
        </p:nvSpPr>
        <p:spPr>
          <a:xfrm>
            <a:off x="7463282" y="3342900"/>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6" name="Rounded Rectangle 115">
            <a:extLst>
              <a:ext uri="{FF2B5EF4-FFF2-40B4-BE49-F238E27FC236}">
                <a16:creationId xmlns:a16="http://schemas.microsoft.com/office/drawing/2014/main" id="{F9FB4166-BEA9-F24B-B108-D91C897F507C}"/>
              </a:ext>
            </a:extLst>
          </p:cNvPr>
          <p:cNvSpPr/>
          <p:nvPr/>
        </p:nvSpPr>
        <p:spPr>
          <a:xfrm>
            <a:off x="7707038" y="33429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7" name="Straight Arrow Connector 116">
            <a:extLst>
              <a:ext uri="{FF2B5EF4-FFF2-40B4-BE49-F238E27FC236}">
                <a16:creationId xmlns:a16="http://schemas.microsoft.com/office/drawing/2014/main" id="{31320F25-4B61-D644-A46A-E1588C38678A}"/>
              </a:ext>
            </a:extLst>
          </p:cNvPr>
          <p:cNvCxnSpPr>
            <a:cxnSpLocks/>
            <a:stCxn id="114" idx="2"/>
            <a:endCxn id="116" idx="0"/>
          </p:cNvCxnSpPr>
          <p:nvPr/>
        </p:nvCxnSpPr>
        <p:spPr>
          <a:xfrm>
            <a:off x="7808203"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975E9E3-A589-DF46-ADEB-511ADB2BBD27}"/>
              </a:ext>
            </a:extLst>
          </p:cNvPr>
          <p:cNvCxnSpPr>
            <a:cxnSpLocks/>
            <a:stCxn id="113" idx="2"/>
            <a:endCxn id="115" idx="0"/>
          </p:cNvCxnSpPr>
          <p:nvPr/>
        </p:nvCxnSpPr>
        <p:spPr>
          <a:xfrm>
            <a:off x="7564447"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9" name="Rounded Rectangle 118">
            <a:extLst>
              <a:ext uri="{FF2B5EF4-FFF2-40B4-BE49-F238E27FC236}">
                <a16:creationId xmlns:a16="http://schemas.microsoft.com/office/drawing/2014/main" id="{A3CF3645-FB70-1341-8D7D-67875ED42984}"/>
              </a:ext>
            </a:extLst>
          </p:cNvPr>
          <p:cNvSpPr/>
          <p:nvPr/>
        </p:nvSpPr>
        <p:spPr>
          <a:xfrm>
            <a:off x="7950794"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Rounded Rectangle 119">
            <a:extLst>
              <a:ext uri="{FF2B5EF4-FFF2-40B4-BE49-F238E27FC236}">
                <a16:creationId xmlns:a16="http://schemas.microsoft.com/office/drawing/2014/main" id="{76DE2D27-79F2-4D4C-BBB8-89057B08A131}"/>
              </a:ext>
            </a:extLst>
          </p:cNvPr>
          <p:cNvSpPr/>
          <p:nvPr/>
        </p:nvSpPr>
        <p:spPr>
          <a:xfrm>
            <a:off x="7950794" y="3342900"/>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1" name="Straight Arrow Connector 120">
            <a:extLst>
              <a:ext uri="{FF2B5EF4-FFF2-40B4-BE49-F238E27FC236}">
                <a16:creationId xmlns:a16="http://schemas.microsoft.com/office/drawing/2014/main" id="{FA08240F-67CC-1B4D-A349-20561290A104}"/>
              </a:ext>
            </a:extLst>
          </p:cNvPr>
          <p:cNvCxnSpPr>
            <a:cxnSpLocks/>
            <a:stCxn id="119" idx="2"/>
            <a:endCxn id="120" idx="0"/>
          </p:cNvCxnSpPr>
          <p:nvPr/>
        </p:nvCxnSpPr>
        <p:spPr>
          <a:xfrm>
            <a:off x="8051959"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2" name="Rounded Rectangle 121">
            <a:extLst>
              <a:ext uri="{FF2B5EF4-FFF2-40B4-BE49-F238E27FC236}">
                <a16:creationId xmlns:a16="http://schemas.microsoft.com/office/drawing/2014/main" id="{F4108010-1F92-A04A-A571-4AE9291F6676}"/>
              </a:ext>
            </a:extLst>
          </p:cNvPr>
          <p:cNvSpPr/>
          <p:nvPr/>
        </p:nvSpPr>
        <p:spPr>
          <a:xfrm>
            <a:off x="8194550" y="28209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7FEA5AEF-AE92-CA48-A758-AFF6148EAF8E}"/>
              </a:ext>
            </a:extLst>
          </p:cNvPr>
          <p:cNvSpPr/>
          <p:nvPr/>
        </p:nvSpPr>
        <p:spPr>
          <a:xfrm>
            <a:off x="8194550" y="33429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32112BCA-465A-8145-BD2E-DD8F5A874904}"/>
              </a:ext>
            </a:extLst>
          </p:cNvPr>
          <p:cNvCxnSpPr>
            <a:cxnSpLocks/>
            <a:stCxn id="122" idx="2"/>
            <a:endCxn id="123" idx="0"/>
          </p:cNvCxnSpPr>
          <p:nvPr/>
        </p:nvCxnSpPr>
        <p:spPr>
          <a:xfrm>
            <a:off x="8295715" y="3023230"/>
            <a:ext cx="0" cy="31967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3EC2DB3B-600B-8A45-A82F-06FAF8619182}"/>
              </a:ext>
            </a:extLst>
          </p:cNvPr>
          <p:cNvCxnSpPr>
            <a:stCxn id="40" idx="2"/>
            <a:endCxn id="115" idx="2"/>
          </p:cNvCxnSpPr>
          <p:nvPr/>
        </p:nvCxnSpPr>
        <p:spPr>
          <a:xfrm rot="16200000" flipH="1">
            <a:off x="6079132" y="2059915"/>
            <a:ext cx="614" cy="2970016"/>
          </a:xfrm>
          <a:prstGeom prst="bentConnector3">
            <a:avLst>
              <a:gd name="adj1" fmla="val 373312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FDFF58FD-3896-664D-97F4-E3485FB4292B}"/>
              </a:ext>
            </a:extLst>
          </p:cNvPr>
          <p:cNvCxnSpPr>
            <a:stCxn id="89" idx="2"/>
            <a:endCxn id="120" idx="2"/>
          </p:cNvCxnSpPr>
          <p:nvPr/>
        </p:nvCxnSpPr>
        <p:spPr>
          <a:xfrm rot="16200000" flipH="1">
            <a:off x="6566644" y="2059915"/>
            <a:ext cx="614" cy="2970016"/>
          </a:xfrm>
          <a:prstGeom prst="bentConnector3">
            <a:avLst>
              <a:gd name="adj1" fmla="val 73361564"/>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6A4F647-420A-A64C-8F18-658A3C272A31}"/>
                  </a:ext>
                </a:extLst>
              </p:cNvPr>
              <p:cNvSpPr txBox="1"/>
              <p:nvPr/>
            </p:nvSpPr>
            <p:spPr>
              <a:xfrm>
                <a:off x="4352347" y="4207655"/>
                <a:ext cx="5449120" cy="952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𝜇</m:t>
                      </m:r>
                      <m:r>
                        <a:rPr lang="en-US" sz="3200" b="0" i="1" smtClean="0">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𝑚</m:t>
                          </m:r>
                          <m:r>
                            <a:rPr lang="en-US" sz="3200" b="0" i="1" smtClean="0">
                              <a:latin typeface="Cambria Math" panose="02040503050406030204" pitchFamily="18" charset="0"/>
                            </a:rPr>
                            <m:t>+(1+</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𝑁</m:t>
                                  </m:r>
                                </m:e>
                              </m:d>
                            </m:e>
                          </m:func>
                          <m:r>
                            <a:rPr lang="en-US" sz="3200" b="0" i="1" smtClean="0">
                              <a:latin typeface="Cambria Math" panose="02040503050406030204" pitchFamily="18" charset="0"/>
                            </a:rPr>
                            <m:t> −</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𝑚</m:t>
                                  </m:r>
                                </m:e>
                              </m:d>
                            </m:e>
                          </m:func>
                          <m:r>
                            <a:rPr lang="en-US" sz="3200" b="0" i="1" smtClean="0">
                              <a:latin typeface="Cambria Math" panose="02040503050406030204" pitchFamily="18" charset="0"/>
                            </a:rPr>
                            <m:t>)</m:t>
                          </m:r>
                        </m:num>
                        <m:den>
                          <m:r>
                            <a:rPr lang="en-US" sz="3200" b="0" i="1" smtClean="0">
                              <a:latin typeface="Cambria Math" panose="02040503050406030204" pitchFamily="18" charset="0"/>
                            </a:rPr>
                            <m:t>𝑁</m:t>
                          </m:r>
                        </m:den>
                      </m:f>
                    </m:oMath>
                  </m:oMathPara>
                </a14:m>
                <a:endParaRPr lang="en-US" sz="3200" dirty="0"/>
              </a:p>
            </p:txBody>
          </p:sp>
        </mc:Choice>
        <mc:Fallback xmlns="">
          <p:sp>
            <p:nvSpPr>
              <p:cNvPr id="3" name="TextBox 2">
                <a:extLst>
                  <a:ext uri="{FF2B5EF4-FFF2-40B4-BE49-F238E27FC236}">
                    <a16:creationId xmlns:a16="http://schemas.microsoft.com/office/drawing/2014/main" id="{B6A4F647-420A-A64C-8F18-658A3C272A31}"/>
                  </a:ext>
                </a:extLst>
              </p:cNvPr>
              <p:cNvSpPr txBox="1">
                <a:spLocks noRot="1" noChangeAspect="1" noMove="1" noResize="1" noEditPoints="1" noAdjustHandles="1" noChangeArrowheads="1" noChangeShapeType="1" noTextEdit="1"/>
              </p:cNvSpPr>
              <p:nvPr/>
            </p:nvSpPr>
            <p:spPr>
              <a:xfrm>
                <a:off x="4352347" y="4207655"/>
                <a:ext cx="5449120" cy="952505"/>
              </a:xfrm>
              <a:prstGeom prst="rect">
                <a:avLst/>
              </a:prstGeom>
              <a:blipFill>
                <a:blip r:embed="rId3"/>
                <a:stretch>
                  <a:fillRect l="-233" t="-5263" r="-1163" b="-14474"/>
                </a:stretch>
              </a:blipFill>
            </p:spPr>
            <p:txBody>
              <a:bodyPr/>
              <a:lstStyle/>
              <a:p>
                <a:r>
                  <a:rPr lang="en-US">
                    <a:noFill/>
                  </a:rPr>
                  <a:t> </a:t>
                </a:r>
              </a:p>
            </p:txBody>
          </p:sp>
        </mc:Fallback>
      </mc:AlternateContent>
      <p:sp>
        <p:nvSpPr>
          <p:cNvPr id="79" name="Oval 78">
            <a:extLst>
              <a:ext uri="{FF2B5EF4-FFF2-40B4-BE49-F238E27FC236}">
                <a16:creationId xmlns:a16="http://schemas.microsoft.com/office/drawing/2014/main" id="{9A51D9EC-BBD1-E14E-876D-BE6C87FDEEDA}"/>
              </a:ext>
            </a:extLst>
          </p:cNvPr>
          <p:cNvSpPr/>
          <p:nvPr/>
        </p:nvSpPr>
        <p:spPr>
          <a:xfrm>
            <a:off x="4144297" y="3965188"/>
            <a:ext cx="6105832" cy="144714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hevron 80">
            <a:extLst>
              <a:ext uri="{FF2B5EF4-FFF2-40B4-BE49-F238E27FC236}">
                <a16:creationId xmlns:a16="http://schemas.microsoft.com/office/drawing/2014/main" id="{24DCED15-AD43-AC41-A038-C743F6CDB7D5}"/>
              </a:ext>
            </a:extLst>
          </p:cNvPr>
          <p:cNvSpPr/>
          <p:nvPr/>
        </p:nvSpPr>
        <p:spPr>
          <a:xfrm>
            <a:off x="5677941" y="5456704"/>
            <a:ext cx="1366445" cy="663265"/>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Data </a:t>
            </a:r>
          </a:p>
          <a:p>
            <a:pPr algn="ctr"/>
            <a:r>
              <a:rPr lang="en-US" sz="1400" b="1" dirty="0">
                <a:solidFill>
                  <a:schemeClr val="tx1"/>
                </a:solidFill>
              </a:rPr>
              <a:t>Preprocessing</a:t>
            </a:r>
          </a:p>
        </p:txBody>
      </p:sp>
      <p:sp>
        <p:nvSpPr>
          <p:cNvPr id="97" name="Chevron 96">
            <a:extLst>
              <a:ext uri="{FF2B5EF4-FFF2-40B4-BE49-F238E27FC236}">
                <a16:creationId xmlns:a16="http://schemas.microsoft.com/office/drawing/2014/main" id="{6056B065-47FC-464E-9270-63076253C979}"/>
              </a:ext>
            </a:extLst>
          </p:cNvPr>
          <p:cNvSpPr/>
          <p:nvPr/>
        </p:nvSpPr>
        <p:spPr>
          <a:xfrm>
            <a:off x="6880333" y="5456705"/>
            <a:ext cx="1366445" cy="663265"/>
          </a:xfrm>
          <a:prstGeom prst="chevron">
            <a:avLst>
              <a:gd name="adj" fmla="val 25280"/>
            </a:avLst>
          </a:prstGeom>
          <a:solidFill>
            <a:schemeClr val="accent5">
              <a:alpha val="40000"/>
            </a:schemeClr>
          </a:solidFill>
        </p:spPr>
        <p:style>
          <a:lnRef idx="3">
            <a:schemeClr val="lt1"/>
          </a:lnRef>
          <a:fillRef idx="1">
            <a:schemeClr val="accent5"/>
          </a:fillRef>
          <a:effectRef idx="1">
            <a:schemeClr val="accent5"/>
          </a:effectRef>
          <a:fontRef idx="minor">
            <a:schemeClr val="lt1"/>
          </a:fontRef>
        </p:style>
        <p:txBody>
          <a:bodyPr anchor="ctr"/>
          <a:lstStyle/>
          <a:p>
            <a:pPr algn="ctr"/>
            <a:r>
              <a:rPr lang="en-US" sz="1400" b="1" dirty="0">
                <a:solidFill>
                  <a:schemeClr val="tx1">
                    <a:alpha val="40000"/>
                  </a:schemeClr>
                </a:solidFill>
              </a:rPr>
              <a:t>Model Training</a:t>
            </a:r>
          </a:p>
        </p:txBody>
      </p:sp>
      <p:sp>
        <p:nvSpPr>
          <p:cNvPr id="98" name="Chevron 97">
            <a:extLst>
              <a:ext uri="{FF2B5EF4-FFF2-40B4-BE49-F238E27FC236}">
                <a16:creationId xmlns:a16="http://schemas.microsoft.com/office/drawing/2014/main" id="{89ABA153-22AB-3147-AE17-949B6AA6A8F1}"/>
              </a:ext>
            </a:extLst>
          </p:cNvPr>
          <p:cNvSpPr/>
          <p:nvPr/>
        </p:nvSpPr>
        <p:spPr>
          <a:xfrm>
            <a:off x="8082725" y="5456703"/>
            <a:ext cx="1366445" cy="663265"/>
          </a:xfrm>
          <a:prstGeom prst="chevron">
            <a:avLst>
              <a:gd name="adj" fmla="val 25280"/>
            </a:avLst>
          </a:prstGeom>
          <a:solidFill>
            <a:schemeClr val="accent6">
              <a:alpha val="40000"/>
            </a:schemeClr>
          </a:solidFill>
        </p:spPr>
        <p:style>
          <a:lnRef idx="3">
            <a:schemeClr val="lt1"/>
          </a:lnRef>
          <a:fillRef idx="1">
            <a:schemeClr val="accent6"/>
          </a:fillRef>
          <a:effectRef idx="1">
            <a:schemeClr val="accent6"/>
          </a:effectRef>
          <a:fontRef idx="minor">
            <a:schemeClr val="lt1"/>
          </a:fontRef>
        </p:style>
        <p:txBody>
          <a:bodyPr anchor="ctr"/>
          <a:lstStyle/>
          <a:p>
            <a:pPr algn="ctr"/>
            <a:r>
              <a:rPr lang="en-US" sz="1400" b="1" dirty="0">
                <a:solidFill>
                  <a:schemeClr val="tx1">
                    <a:alpha val="50000"/>
                  </a:schemeClr>
                </a:solidFill>
              </a:rPr>
              <a:t>Model</a:t>
            </a:r>
          </a:p>
        </p:txBody>
      </p:sp>
      <p:sp>
        <p:nvSpPr>
          <p:cNvPr id="99" name="Oval 98">
            <a:extLst>
              <a:ext uri="{FF2B5EF4-FFF2-40B4-BE49-F238E27FC236}">
                <a16:creationId xmlns:a16="http://schemas.microsoft.com/office/drawing/2014/main" id="{85A32E30-5D60-1549-BD2F-0CFF2B3F949E}"/>
              </a:ext>
            </a:extLst>
          </p:cNvPr>
          <p:cNvSpPr/>
          <p:nvPr/>
        </p:nvSpPr>
        <p:spPr>
          <a:xfrm>
            <a:off x="5610217" y="5309093"/>
            <a:ext cx="1470661" cy="914399"/>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C2A41D92-8A23-B441-9070-454EB0F7315A}"/>
              </a:ext>
            </a:extLst>
          </p:cNvPr>
          <p:cNvSpPr txBox="1"/>
          <p:nvPr/>
        </p:nvSpPr>
        <p:spPr>
          <a:xfrm>
            <a:off x="6679787" y="6119968"/>
            <a:ext cx="1767535" cy="369332"/>
          </a:xfrm>
          <a:prstGeom prst="rect">
            <a:avLst/>
          </a:prstGeom>
          <a:noFill/>
        </p:spPr>
        <p:txBody>
          <a:bodyPr wrap="none" rtlCol="0">
            <a:spAutoFit/>
          </a:bodyPr>
          <a:lstStyle/>
          <a:p>
            <a:r>
              <a:rPr lang="en-US" b="1" dirty="0"/>
              <a:t>Training Pipeline</a:t>
            </a:r>
          </a:p>
        </p:txBody>
      </p:sp>
    </p:spTree>
    <p:extLst>
      <p:ext uri="{BB962C8B-B14F-4D97-AF65-F5344CB8AC3E}">
        <p14:creationId xmlns:p14="http://schemas.microsoft.com/office/powerpoint/2010/main" val="26811023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E8A5-2C83-0345-8891-47BE4C9F8077}"/>
              </a:ext>
            </a:extLst>
          </p:cNvPr>
          <p:cNvSpPr>
            <a:spLocks noGrp="1"/>
          </p:cNvSpPr>
          <p:nvPr>
            <p:ph type="title"/>
          </p:nvPr>
        </p:nvSpPr>
        <p:spPr/>
        <p:txBody>
          <a:bodyPr/>
          <a:lstStyle/>
          <a:p>
            <a:r>
              <a:rPr lang="en-US" dirty="0"/>
              <a:t>Platform Architecture</a:t>
            </a:r>
          </a:p>
        </p:txBody>
      </p:sp>
      <p:sp>
        <p:nvSpPr>
          <p:cNvPr id="8" name="Rectangle 7">
            <a:extLst>
              <a:ext uri="{FF2B5EF4-FFF2-40B4-BE49-F238E27FC236}">
                <a16:creationId xmlns:a16="http://schemas.microsoft.com/office/drawing/2014/main" id="{5A4AB8D3-361D-324D-9A31-0F43DCA27378}"/>
              </a:ext>
            </a:extLst>
          </p:cNvPr>
          <p:cNvSpPr/>
          <p:nvPr/>
        </p:nvSpPr>
        <p:spPr>
          <a:xfrm>
            <a:off x="2025445" y="2466159"/>
            <a:ext cx="8509820" cy="5309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olidFill>
                  <a:sysClr val="windowText" lastClr="000000"/>
                </a:solidFill>
              </a:rPr>
              <a:t>Scheduler</a:t>
            </a:r>
          </a:p>
        </p:txBody>
      </p:sp>
      <p:sp>
        <p:nvSpPr>
          <p:cNvPr id="9" name="Rectangle 8">
            <a:extLst>
              <a:ext uri="{FF2B5EF4-FFF2-40B4-BE49-F238E27FC236}">
                <a16:creationId xmlns:a16="http://schemas.microsoft.com/office/drawing/2014/main" id="{1D1BD49A-6314-3649-B176-C42F6207BFB6}"/>
              </a:ext>
            </a:extLst>
          </p:cNvPr>
          <p:cNvSpPr/>
          <p:nvPr/>
        </p:nvSpPr>
        <p:spPr>
          <a:xfrm>
            <a:off x="2025445" y="3382966"/>
            <a:ext cx="8509820" cy="5309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olidFill>
                  <a:sysClr val="windowText" lastClr="000000"/>
                </a:solidFill>
              </a:rPr>
              <a:t>Pipeline Manager</a:t>
            </a:r>
          </a:p>
        </p:txBody>
      </p:sp>
      <p:sp>
        <p:nvSpPr>
          <p:cNvPr id="10" name="Rectangle 9">
            <a:extLst>
              <a:ext uri="{FF2B5EF4-FFF2-40B4-BE49-F238E27FC236}">
                <a16:creationId xmlns:a16="http://schemas.microsoft.com/office/drawing/2014/main" id="{69D5EAB7-201B-F441-B208-77BB5A7A87A9}"/>
              </a:ext>
            </a:extLst>
          </p:cNvPr>
          <p:cNvSpPr/>
          <p:nvPr/>
        </p:nvSpPr>
        <p:spPr>
          <a:xfrm>
            <a:off x="2025445" y="5165070"/>
            <a:ext cx="8509820" cy="5309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olidFill>
                  <a:sysClr val="windowText" lastClr="000000"/>
                </a:solidFill>
              </a:rPr>
              <a:t>Execution Engine</a:t>
            </a:r>
          </a:p>
        </p:txBody>
      </p:sp>
      <p:sp>
        <p:nvSpPr>
          <p:cNvPr id="11" name="Rectangle 10">
            <a:extLst>
              <a:ext uri="{FF2B5EF4-FFF2-40B4-BE49-F238E27FC236}">
                <a16:creationId xmlns:a16="http://schemas.microsoft.com/office/drawing/2014/main" id="{C911E59F-6BC2-4A49-BF68-F978AD768EAD}"/>
              </a:ext>
            </a:extLst>
          </p:cNvPr>
          <p:cNvSpPr/>
          <p:nvPr/>
        </p:nvSpPr>
        <p:spPr>
          <a:xfrm>
            <a:off x="6681019" y="4274018"/>
            <a:ext cx="3854246" cy="5309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olidFill>
                  <a:sysClr val="windowText" lastClr="000000"/>
                </a:solidFill>
              </a:rPr>
              <a:t>Model Updater</a:t>
            </a:r>
          </a:p>
        </p:txBody>
      </p:sp>
      <p:sp>
        <p:nvSpPr>
          <p:cNvPr id="12" name="Rectangle 11">
            <a:extLst>
              <a:ext uri="{FF2B5EF4-FFF2-40B4-BE49-F238E27FC236}">
                <a16:creationId xmlns:a16="http://schemas.microsoft.com/office/drawing/2014/main" id="{05CE30AB-1D8B-CE43-A8BE-8F2B78F71A6B}"/>
              </a:ext>
            </a:extLst>
          </p:cNvPr>
          <p:cNvSpPr/>
          <p:nvPr/>
        </p:nvSpPr>
        <p:spPr>
          <a:xfrm>
            <a:off x="2025445" y="4274018"/>
            <a:ext cx="3854246" cy="5309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olidFill>
                  <a:sysClr val="windowText" lastClr="000000"/>
                </a:solidFill>
              </a:rPr>
              <a:t>Data Manager</a:t>
            </a:r>
          </a:p>
        </p:txBody>
      </p:sp>
      <p:sp>
        <p:nvSpPr>
          <p:cNvPr id="15" name="Rounded Rectangle 14">
            <a:extLst>
              <a:ext uri="{FF2B5EF4-FFF2-40B4-BE49-F238E27FC236}">
                <a16:creationId xmlns:a16="http://schemas.microsoft.com/office/drawing/2014/main" id="{21158BC6-E0A6-A34B-8BA5-5C9CB6F1598B}"/>
              </a:ext>
            </a:extLst>
          </p:cNvPr>
          <p:cNvSpPr/>
          <p:nvPr/>
        </p:nvSpPr>
        <p:spPr>
          <a:xfrm>
            <a:off x="1710813" y="1809439"/>
            <a:ext cx="9144000" cy="41046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200" dirty="0">
              <a:solidFill>
                <a:sysClr val="windowText" lastClr="000000"/>
              </a:solidFill>
            </a:endParaRPr>
          </a:p>
        </p:txBody>
      </p:sp>
      <p:sp>
        <p:nvSpPr>
          <p:cNvPr id="16" name="Rectangle 15">
            <a:extLst>
              <a:ext uri="{FF2B5EF4-FFF2-40B4-BE49-F238E27FC236}">
                <a16:creationId xmlns:a16="http://schemas.microsoft.com/office/drawing/2014/main" id="{8206B010-2953-4E4E-A0A3-A0816403D0D3}"/>
              </a:ext>
            </a:extLst>
          </p:cNvPr>
          <p:cNvSpPr/>
          <p:nvPr/>
        </p:nvSpPr>
        <p:spPr>
          <a:xfrm>
            <a:off x="3506156" y="1809439"/>
            <a:ext cx="5179688" cy="523220"/>
          </a:xfrm>
          <a:prstGeom prst="rect">
            <a:avLst/>
          </a:prstGeom>
        </p:spPr>
        <p:txBody>
          <a:bodyPr wrap="none">
            <a:spAutoFit/>
          </a:bodyPr>
          <a:lstStyle/>
          <a:p>
            <a:pPr algn="ctr"/>
            <a:r>
              <a:rPr lang="en-US" sz="2800" b="1" dirty="0">
                <a:solidFill>
                  <a:sysClr val="windowText" lastClr="000000"/>
                </a:solidFill>
              </a:rPr>
              <a:t>Continuous Deployment Platform</a:t>
            </a:r>
          </a:p>
        </p:txBody>
      </p:sp>
      <p:cxnSp>
        <p:nvCxnSpPr>
          <p:cNvPr id="18" name="Straight Arrow Connector 17">
            <a:extLst>
              <a:ext uri="{FF2B5EF4-FFF2-40B4-BE49-F238E27FC236}">
                <a16:creationId xmlns:a16="http://schemas.microsoft.com/office/drawing/2014/main" id="{B57BD30F-E170-184F-B61B-C8BD19A98440}"/>
              </a:ext>
            </a:extLst>
          </p:cNvPr>
          <p:cNvCxnSpPr>
            <a:stCxn id="8" idx="2"/>
            <a:endCxn id="9" idx="0"/>
          </p:cNvCxnSpPr>
          <p:nvPr/>
        </p:nvCxnSpPr>
        <p:spPr>
          <a:xfrm>
            <a:off x="6280355" y="2997100"/>
            <a:ext cx="0" cy="385866"/>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5A8832D-8DCB-7946-B55C-1D27395DBAD0}"/>
              </a:ext>
            </a:extLst>
          </p:cNvPr>
          <p:cNvCxnSpPr>
            <a:cxnSpLocks/>
            <a:endCxn id="12" idx="0"/>
          </p:cNvCxnSpPr>
          <p:nvPr/>
        </p:nvCxnSpPr>
        <p:spPr>
          <a:xfrm>
            <a:off x="3952568" y="3913907"/>
            <a:ext cx="0" cy="360111"/>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D53482-24FA-B64A-AF99-4B9EFAE8B747}"/>
              </a:ext>
            </a:extLst>
          </p:cNvPr>
          <p:cNvCxnSpPr>
            <a:cxnSpLocks/>
            <a:endCxn id="11" idx="0"/>
          </p:cNvCxnSpPr>
          <p:nvPr/>
        </p:nvCxnSpPr>
        <p:spPr>
          <a:xfrm>
            <a:off x="8608142" y="3913907"/>
            <a:ext cx="0" cy="360111"/>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31B9FA-D182-5E49-A38E-EC3066D8C297}"/>
              </a:ext>
            </a:extLst>
          </p:cNvPr>
          <p:cNvCxnSpPr>
            <a:cxnSpLocks/>
            <a:stCxn id="11" idx="2"/>
          </p:cNvCxnSpPr>
          <p:nvPr/>
        </p:nvCxnSpPr>
        <p:spPr>
          <a:xfrm>
            <a:off x="8608142" y="4804959"/>
            <a:ext cx="0" cy="360111"/>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53804F-4139-854A-89E0-C4A16550EC23}"/>
              </a:ext>
            </a:extLst>
          </p:cNvPr>
          <p:cNvCxnSpPr>
            <a:cxnSpLocks/>
            <a:stCxn id="12" idx="2"/>
          </p:cNvCxnSpPr>
          <p:nvPr/>
        </p:nvCxnSpPr>
        <p:spPr>
          <a:xfrm>
            <a:off x="3952568" y="4804959"/>
            <a:ext cx="0" cy="360111"/>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E7CF426-BF30-644C-ABFB-129453299F28}"/>
              </a:ext>
            </a:extLst>
          </p:cNvPr>
          <p:cNvCxnSpPr>
            <a:cxnSpLocks/>
            <a:stCxn id="9" idx="2"/>
            <a:endCxn id="10" idx="0"/>
          </p:cNvCxnSpPr>
          <p:nvPr/>
        </p:nvCxnSpPr>
        <p:spPr>
          <a:xfrm>
            <a:off x="6280355" y="3913907"/>
            <a:ext cx="0" cy="1251163"/>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8215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Life Cycle of Machine Learning Applications</a:t>
            </a:r>
          </a:p>
        </p:txBody>
      </p:sp>
      <p:sp>
        <p:nvSpPr>
          <p:cNvPr id="70" name="Chevron 69">
            <a:extLst>
              <a:ext uri="{FF2B5EF4-FFF2-40B4-BE49-F238E27FC236}">
                <a16:creationId xmlns:a16="http://schemas.microsoft.com/office/drawing/2014/main" id="{752564BC-4108-E342-AD52-0F57D5DEB59D}"/>
              </a:ext>
            </a:extLst>
          </p:cNvPr>
          <p:cNvSpPr/>
          <p:nvPr/>
        </p:nvSpPr>
        <p:spPr>
          <a:xfrm>
            <a:off x="838200" y="3246606"/>
            <a:ext cx="2649071" cy="1359994"/>
          </a:xfrm>
          <a:prstGeom prst="chevron">
            <a:avLst>
              <a:gd name="adj" fmla="val 25280"/>
            </a:avLst>
          </a:prstGeom>
          <a:ln>
            <a:noFill/>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2400" b="1" dirty="0">
                <a:solidFill>
                  <a:schemeClr val="tx1"/>
                </a:solidFill>
              </a:rPr>
              <a:t>Data Preparation</a:t>
            </a:r>
          </a:p>
        </p:txBody>
      </p:sp>
      <p:sp>
        <p:nvSpPr>
          <p:cNvPr id="129" name="Chevron 128">
            <a:extLst>
              <a:ext uri="{FF2B5EF4-FFF2-40B4-BE49-F238E27FC236}">
                <a16:creationId xmlns:a16="http://schemas.microsoft.com/office/drawing/2014/main" id="{7D2BC053-C6ED-1D45-89EA-CF89B99A9099}"/>
              </a:ext>
            </a:extLst>
          </p:cNvPr>
          <p:cNvSpPr/>
          <p:nvPr/>
        </p:nvSpPr>
        <p:spPr>
          <a:xfrm>
            <a:off x="3093783"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133" name="Chevron 132">
            <a:extLst>
              <a:ext uri="{FF2B5EF4-FFF2-40B4-BE49-F238E27FC236}">
                <a16:creationId xmlns:a16="http://schemas.microsoft.com/office/drawing/2014/main" id="{35B7D812-1124-244C-898C-F64B536A04EC}"/>
              </a:ext>
            </a:extLst>
          </p:cNvPr>
          <p:cNvSpPr/>
          <p:nvPr/>
        </p:nvSpPr>
        <p:spPr>
          <a:xfrm>
            <a:off x="5349366"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Model Training</a:t>
            </a:r>
          </a:p>
        </p:txBody>
      </p:sp>
      <p:sp>
        <p:nvSpPr>
          <p:cNvPr id="134" name="Chevron 133">
            <a:extLst>
              <a:ext uri="{FF2B5EF4-FFF2-40B4-BE49-F238E27FC236}">
                <a16:creationId xmlns:a16="http://schemas.microsoft.com/office/drawing/2014/main" id="{304485E3-B76F-6444-B837-86CBCAB783EC}"/>
              </a:ext>
            </a:extLst>
          </p:cNvPr>
          <p:cNvSpPr/>
          <p:nvPr/>
        </p:nvSpPr>
        <p:spPr>
          <a:xfrm>
            <a:off x="7604949"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Model Evaluation</a:t>
            </a:r>
          </a:p>
        </p:txBody>
      </p:sp>
    </p:spTree>
    <p:extLst>
      <p:ext uri="{BB962C8B-B14F-4D97-AF65-F5344CB8AC3E}">
        <p14:creationId xmlns:p14="http://schemas.microsoft.com/office/powerpoint/2010/main" val="45095726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51838D-6FCB-9B45-B26C-2B44A6927858}"/>
              </a:ext>
            </a:extLst>
          </p:cNvPr>
          <p:cNvSpPr>
            <a:spLocks noGrp="1"/>
          </p:cNvSpPr>
          <p:nvPr>
            <p:ph type="body" idx="1"/>
          </p:nvPr>
        </p:nvSpPr>
        <p:spPr>
          <a:xfrm>
            <a:off x="839788" y="1376363"/>
            <a:ext cx="5157787" cy="634334"/>
          </a:xfrm>
        </p:spPr>
        <p:txBody>
          <a:bodyPr>
            <a:normAutofit/>
          </a:bodyPr>
          <a:lstStyle/>
          <a:p>
            <a:r>
              <a:rPr lang="en-US" sz="3000" dirty="0"/>
              <a:t>Pipeline Manager</a:t>
            </a:r>
          </a:p>
        </p:txBody>
      </p:sp>
      <p:sp>
        <p:nvSpPr>
          <p:cNvPr id="5" name="Content Placeholder 4">
            <a:extLst>
              <a:ext uri="{FF2B5EF4-FFF2-40B4-BE49-F238E27FC236}">
                <a16:creationId xmlns:a16="http://schemas.microsoft.com/office/drawing/2014/main" id="{EE39EEBD-6E99-6E47-9AF8-51E1E07D39AF}"/>
              </a:ext>
            </a:extLst>
          </p:cNvPr>
          <p:cNvSpPr>
            <a:spLocks noGrp="1"/>
          </p:cNvSpPr>
          <p:nvPr>
            <p:ph sz="half" idx="2"/>
          </p:nvPr>
        </p:nvSpPr>
        <p:spPr>
          <a:xfrm>
            <a:off x="839788" y="2040194"/>
            <a:ext cx="5157787" cy="3805083"/>
          </a:xfrm>
        </p:spPr>
        <p:txBody>
          <a:bodyPr>
            <a:noAutofit/>
          </a:bodyPr>
          <a:lstStyle/>
          <a:p>
            <a:pPr>
              <a:lnSpc>
                <a:spcPct val="150000"/>
              </a:lnSpc>
            </a:pPr>
            <a:r>
              <a:rPr lang="en-US" dirty="0"/>
              <a:t>Transforms the raw into preprocessed chunks</a:t>
            </a:r>
          </a:p>
          <a:p>
            <a:pPr>
              <a:lnSpc>
                <a:spcPct val="150000"/>
              </a:lnSpc>
            </a:pPr>
            <a:r>
              <a:rPr lang="en-US" dirty="0"/>
              <a:t>Manages the state of the pipeline components</a:t>
            </a:r>
          </a:p>
          <a:p>
            <a:pPr>
              <a:lnSpc>
                <a:spcPct val="150000"/>
              </a:lnSpc>
            </a:pPr>
            <a:r>
              <a:rPr lang="en-US" dirty="0"/>
              <a:t>Performs (re)materialization when needed</a:t>
            </a:r>
          </a:p>
          <a:p>
            <a:pPr>
              <a:lnSpc>
                <a:spcPct val="150000"/>
              </a:lnSpc>
            </a:pPr>
            <a:r>
              <a:rPr lang="en-US" dirty="0"/>
              <a:t>Forwards the preprocessed chunks to model updater</a:t>
            </a:r>
          </a:p>
          <a:p>
            <a:pPr marL="0" indent="0">
              <a:lnSpc>
                <a:spcPct val="150000"/>
              </a:lnSpc>
              <a:buNone/>
            </a:pPr>
            <a:endParaRPr lang="en-US" dirty="0"/>
          </a:p>
        </p:txBody>
      </p:sp>
      <p:sp>
        <p:nvSpPr>
          <p:cNvPr id="6" name="Text Placeholder 5">
            <a:extLst>
              <a:ext uri="{FF2B5EF4-FFF2-40B4-BE49-F238E27FC236}">
                <a16:creationId xmlns:a16="http://schemas.microsoft.com/office/drawing/2014/main" id="{D50B3E2A-3326-9547-A41C-175D12573DE0}"/>
              </a:ext>
            </a:extLst>
          </p:cNvPr>
          <p:cNvSpPr>
            <a:spLocks noGrp="1"/>
          </p:cNvSpPr>
          <p:nvPr>
            <p:ph type="body" sz="quarter" idx="3"/>
          </p:nvPr>
        </p:nvSpPr>
        <p:spPr>
          <a:xfrm>
            <a:off x="6172200" y="1376363"/>
            <a:ext cx="5183188" cy="634334"/>
          </a:xfrm>
        </p:spPr>
        <p:txBody>
          <a:bodyPr>
            <a:normAutofit/>
          </a:bodyPr>
          <a:lstStyle/>
          <a:p>
            <a:r>
              <a:rPr lang="en-US" sz="3000" dirty="0"/>
              <a:t>Data Manager</a:t>
            </a:r>
          </a:p>
        </p:txBody>
      </p:sp>
      <p:sp>
        <p:nvSpPr>
          <p:cNvPr id="7" name="Content Placeholder 6">
            <a:extLst>
              <a:ext uri="{FF2B5EF4-FFF2-40B4-BE49-F238E27FC236}">
                <a16:creationId xmlns:a16="http://schemas.microsoft.com/office/drawing/2014/main" id="{5D09FDBE-48B4-AF40-A6CE-E176021E0EA7}"/>
              </a:ext>
            </a:extLst>
          </p:cNvPr>
          <p:cNvSpPr>
            <a:spLocks noGrp="1"/>
          </p:cNvSpPr>
          <p:nvPr>
            <p:ph sz="quarter" idx="4"/>
          </p:nvPr>
        </p:nvSpPr>
        <p:spPr>
          <a:xfrm>
            <a:off x="6172200" y="2040194"/>
            <a:ext cx="5183188" cy="3805083"/>
          </a:xfrm>
        </p:spPr>
        <p:txBody>
          <a:bodyPr>
            <a:normAutofit/>
          </a:bodyPr>
          <a:lstStyle/>
          <a:p>
            <a:pPr>
              <a:lnSpc>
                <a:spcPct val="150000"/>
              </a:lnSpc>
            </a:pPr>
            <a:r>
              <a:rPr lang="en-US" dirty="0"/>
              <a:t>Discretize the raw data to chunks and assigned unique ids</a:t>
            </a:r>
          </a:p>
          <a:p>
            <a:pPr>
              <a:lnSpc>
                <a:spcPct val="150000"/>
              </a:lnSpc>
            </a:pPr>
            <a:r>
              <a:rPr lang="en-US" dirty="0"/>
              <a:t>Receives and stores the preprocessed features</a:t>
            </a:r>
          </a:p>
          <a:p>
            <a:pPr>
              <a:lnSpc>
                <a:spcPct val="150000"/>
              </a:lnSpc>
            </a:pPr>
            <a:r>
              <a:rPr lang="en-US" dirty="0"/>
              <a:t>Samples the historical data</a:t>
            </a:r>
          </a:p>
          <a:p>
            <a:pPr>
              <a:lnSpc>
                <a:spcPct val="150000"/>
              </a:lnSpc>
            </a:pPr>
            <a:r>
              <a:rPr lang="en-US" dirty="0"/>
              <a:t>Provides the samples to Pipeline Manager</a:t>
            </a:r>
          </a:p>
          <a:p>
            <a:endParaRPr lang="en-US" dirty="0"/>
          </a:p>
        </p:txBody>
      </p:sp>
      <p:sp>
        <p:nvSpPr>
          <p:cNvPr id="9" name="Title 1">
            <a:extLst>
              <a:ext uri="{FF2B5EF4-FFF2-40B4-BE49-F238E27FC236}">
                <a16:creationId xmlns:a16="http://schemas.microsoft.com/office/drawing/2014/main" id="{5D3A6B31-A673-3C4E-BE89-B67A7BBF23D2}"/>
              </a:ext>
            </a:extLst>
          </p:cNvPr>
          <p:cNvSpPr>
            <a:spLocks noGrp="1"/>
          </p:cNvSpPr>
          <p:nvPr>
            <p:ph type="title"/>
          </p:nvPr>
        </p:nvSpPr>
        <p:spPr>
          <a:xfrm>
            <a:off x="1153740" y="56657"/>
            <a:ext cx="8654197" cy="642942"/>
          </a:xfrm>
        </p:spPr>
        <p:txBody>
          <a:bodyPr/>
          <a:lstStyle/>
          <a:p>
            <a:r>
              <a:rPr lang="en-US" dirty="0"/>
              <a:t>Platform Components</a:t>
            </a:r>
          </a:p>
        </p:txBody>
      </p:sp>
    </p:spTree>
    <p:extLst>
      <p:ext uri="{BB962C8B-B14F-4D97-AF65-F5344CB8AC3E}">
        <p14:creationId xmlns:p14="http://schemas.microsoft.com/office/powerpoint/2010/main" val="3665829460"/>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51838D-6FCB-9B45-B26C-2B44A6927858}"/>
              </a:ext>
            </a:extLst>
          </p:cNvPr>
          <p:cNvSpPr>
            <a:spLocks noGrp="1"/>
          </p:cNvSpPr>
          <p:nvPr>
            <p:ph type="body" idx="1"/>
          </p:nvPr>
        </p:nvSpPr>
        <p:spPr>
          <a:xfrm>
            <a:off x="839788" y="1376363"/>
            <a:ext cx="5157787" cy="634334"/>
          </a:xfrm>
        </p:spPr>
        <p:txBody>
          <a:bodyPr>
            <a:normAutofit/>
          </a:bodyPr>
          <a:lstStyle/>
          <a:p>
            <a:r>
              <a:rPr lang="en-US" sz="3000" dirty="0"/>
              <a:t>Scheduler</a:t>
            </a:r>
          </a:p>
        </p:txBody>
      </p:sp>
      <p:sp>
        <p:nvSpPr>
          <p:cNvPr id="5" name="Content Placeholder 4">
            <a:extLst>
              <a:ext uri="{FF2B5EF4-FFF2-40B4-BE49-F238E27FC236}">
                <a16:creationId xmlns:a16="http://schemas.microsoft.com/office/drawing/2014/main" id="{EE39EEBD-6E99-6E47-9AF8-51E1E07D39AF}"/>
              </a:ext>
            </a:extLst>
          </p:cNvPr>
          <p:cNvSpPr>
            <a:spLocks noGrp="1"/>
          </p:cNvSpPr>
          <p:nvPr>
            <p:ph sz="half" idx="2"/>
          </p:nvPr>
        </p:nvSpPr>
        <p:spPr>
          <a:xfrm>
            <a:off x="839787" y="2040194"/>
            <a:ext cx="5157787" cy="2003486"/>
          </a:xfrm>
        </p:spPr>
        <p:txBody>
          <a:bodyPr>
            <a:normAutofit/>
          </a:bodyPr>
          <a:lstStyle/>
          <a:p>
            <a:pPr>
              <a:lnSpc>
                <a:spcPct val="150000"/>
              </a:lnSpc>
            </a:pPr>
            <a:r>
              <a:rPr lang="en-US" dirty="0"/>
              <a:t>Schedules next proactive training</a:t>
            </a:r>
          </a:p>
          <a:p>
            <a:pPr>
              <a:lnSpc>
                <a:spcPct val="150000"/>
              </a:lnSpc>
            </a:pPr>
            <a:r>
              <a:rPr lang="en-US" dirty="0"/>
              <a:t>Static, using a user provided value</a:t>
            </a:r>
          </a:p>
          <a:p>
            <a:pPr>
              <a:lnSpc>
                <a:spcPct val="150000"/>
              </a:lnSpc>
            </a:pPr>
            <a:r>
              <a:rPr lang="en-US" dirty="0"/>
              <a:t>Dynamic, based on the system’s load</a:t>
            </a:r>
          </a:p>
        </p:txBody>
      </p:sp>
      <p:sp>
        <p:nvSpPr>
          <p:cNvPr id="6" name="Text Placeholder 5">
            <a:extLst>
              <a:ext uri="{FF2B5EF4-FFF2-40B4-BE49-F238E27FC236}">
                <a16:creationId xmlns:a16="http://schemas.microsoft.com/office/drawing/2014/main" id="{D50B3E2A-3326-9547-A41C-175D12573DE0}"/>
              </a:ext>
            </a:extLst>
          </p:cNvPr>
          <p:cNvSpPr>
            <a:spLocks noGrp="1"/>
          </p:cNvSpPr>
          <p:nvPr>
            <p:ph type="body" sz="quarter" idx="3"/>
          </p:nvPr>
        </p:nvSpPr>
        <p:spPr>
          <a:xfrm>
            <a:off x="6172200" y="1376363"/>
            <a:ext cx="5183188" cy="634334"/>
          </a:xfrm>
        </p:spPr>
        <p:txBody>
          <a:bodyPr>
            <a:normAutofit/>
          </a:bodyPr>
          <a:lstStyle/>
          <a:p>
            <a:r>
              <a:rPr lang="en-US" sz="3000" dirty="0"/>
              <a:t>Model Updater</a:t>
            </a:r>
          </a:p>
        </p:txBody>
      </p:sp>
      <p:sp>
        <p:nvSpPr>
          <p:cNvPr id="7" name="Content Placeholder 6">
            <a:extLst>
              <a:ext uri="{FF2B5EF4-FFF2-40B4-BE49-F238E27FC236}">
                <a16:creationId xmlns:a16="http://schemas.microsoft.com/office/drawing/2014/main" id="{5D09FDBE-48B4-AF40-A6CE-E176021E0EA7}"/>
              </a:ext>
            </a:extLst>
          </p:cNvPr>
          <p:cNvSpPr>
            <a:spLocks noGrp="1"/>
          </p:cNvSpPr>
          <p:nvPr>
            <p:ph sz="quarter" idx="4"/>
          </p:nvPr>
        </p:nvSpPr>
        <p:spPr>
          <a:xfrm>
            <a:off x="6172200" y="2040194"/>
            <a:ext cx="5183188" cy="1759821"/>
          </a:xfrm>
        </p:spPr>
        <p:txBody>
          <a:bodyPr>
            <a:normAutofit/>
          </a:bodyPr>
          <a:lstStyle/>
          <a:p>
            <a:pPr>
              <a:lnSpc>
                <a:spcPct val="150000"/>
              </a:lnSpc>
            </a:pPr>
            <a:r>
              <a:rPr lang="en-US" dirty="0"/>
              <a:t>Receives preprocessed features</a:t>
            </a:r>
          </a:p>
          <a:p>
            <a:pPr>
              <a:lnSpc>
                <a:spcPct val="150000"/>
              </a:lnSpc>
            </a:pPr>
            <a:r>
              <a:rPr lang="en-US" dirty="0"/>
              <a:t>Performs online or proactive training</a:t>
            </a:r>
          </a:p>
          <a:p>
            <a:pPr>
              <a:lnSpc>
                <a:spcPct val="150000"/>
              </a:lnSpc>
            </a:pPr>
            <a:endParaRPr lang="en-US" dirty="0"/>
          </a:p>
        </p:txBody>
      </p:sp>
      <p:sp>
        <p:nvSpPr>
          <p:cNvPr id="8" name="Text Placeholder 3">
            <a:extLst>
              <a:ext uri="{FF2B5EF4-FFF2-40B4-BE49-F238E27FC236}">
                <a16:creationId xmlns:a16="http://schemas.microsoft.com/office/drawing/2014/main" id="{A5B9AFD4-6F69-AD41-894F-DBEBE61E08AF}"/>
              </a:ext>
            </a:extLst>
          </p:cNvPr>
          <p:cNvSpPr txBox="1">
            <a:spLocks/>
          </p:cNvSpPr>
          <p:nvPr/>
        </p:nvSpPr>
        <p:spPr>
          <a:xfrm>
            <a:off x="839787" y="3878521"/>
            <a:ext cx="5157787" cy="63433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000" dirty="0">
                <a:latin typeface="Verdana" panose="020B0604030504040204" pitchFamily="34" charset="0"/>
                <a:ea typeface="Verdana" panose="020B0604030504040204" pitchFamily="34" charset="0"/>
                <a:cs typeface="Verdana" panose="020B0604030504040204" pitchFamily="34" charset="0"/>
              </a:rPr>
              <a:t>Execution Engine</a:t>
            </a:r>
          </a:p>
        </p:txBody>
      </p:sp>
      <p:sp>
        <p:nvSpPr>
          <p:cNvPr id="10" name="Content Placeholder 6">
            <a:extLst>
              <a:ext uri="{FF2B5EF4-FFF2-40B4-BE49-F238E27FC236}">
                <a16:creationId xmlns:a16="http://schemas.microsoft.com/office/drawing/2014/main" id="{62579FA6-0547-CA48-8C59-8FA02F75F448}"/>
              </a:ext>
            </a:extLst>
          </p:cNvPr>
          <p:cNvSpPr txBox="1">
            <a:spLocks/>
          </p:cNvSpPr>
          <p:nvPr/>
        </p:nvSpPr>
        <p:spPr>
          <a:xfrm>
            <a:off x="839781" y="4522840"/>
            <a:ext cx="10018753" cy="17598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Font typeface="Times New Roman" pitchFamily="18" charset="0"/>
              <a:buChar char="■"/>
              <a:defRPr sz="20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6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nSpc>
                <a:spcPct val="150000"/>
              </a:lnSpc>
            </a:pPr>
            <a:r>
              <a:rPr lang="en-US" dirty="0"/>
              <a:t>Execution Engine for the actual data processing and model training</a:t>
            </a:r>
          </a:p>
          <a:p>
            <a:pPr>
              <a:lnSpc>
                <a:spcPct val="150000"/>
              </a:lnSpc>
            </a:pPr>
            <a:r>
              <a:rPr lang="en-US" dirty="0"/>
              <a:t>Current Prototype uses Apache Spark 2.2</a:t>
            </a:r>
          </a:p>
          <a:p>
            <a:pPr>
              <a:lnSpc>
                <a:spcPct val="150000"/>
              </a:lnSpc>
            </a:pPr>
            <a:endParaRPr lang="en-US" dirty="0"/>
          </a:p>
        </p:txBody>
      </p:sp>
      <p:sp>
        <p:nvSpPr>
          <p:cNvPr id="12" name="Title 1">
            <a:extLst>
              <a:ext uri="{FF2B5EF4-FFF2-40B4-BE49-F238E27FC236}">
                <a16:creationId xmlns:a16="http://schemas.microsoft.com/office/drawing/2014/main" id="{D645C3A7-BAF9-8641-8801-4A7696211B7D}"/>
              </a:ext>
            </a:extLst>
          </p:cNvPr>
          <p:cNvSpPr>
            <a:spLocks noGrp="1"/>
          </p:cNvSpPr>
          <p:nvPr>
            <p:ph type="title"/>
          </p:nvPr>
        </p:nvSpPr>
        <p:spPr>
          <a:xfrm>
            <a:off x="1153740" y="56657"/>
            <a:ext cx="8654197" cy="642942"/>
          </a:xfrm>
        </p:spPr>
        <p:txBody>
          <a:bodyPr/>
          <a:lstStyle/>
          <a:p>
            <a:r>
              <a:rPr lang="en-US" dirty="0"/>
              <a:t>Platform Components</a:t>
            </a:r>
          </a:p>
        </p:txBody>
      </p:sp>
    </p:spTree>
    <p:extLst>
      <p:ext uri="{BB962C8B-B14F-4D97-AF65-F5344CB8AC3E}">
        <p14:creationId xmlns:p14="http://schemas.microsoft.com/office/powerpoint/2010/main" val="250254131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1AF91-0241-1543-9B76-F7005CAABAC6}"/>
              </a:ext>
            </a:extLst>
          </p:cNvPr>
          <p:cNvSpPr>
            <a:spLocks noGrp="1"/>
          </p:cNvSpPr>
          <p:nvPr>
            <p:ph idx="1"/>
          </p:nvPr>
        </p:nvSpPr>
        <p:spPr/>
        <p:txBody>
          <a:bodyPr>
            <a:normAutofit/>
          </a:bodyPr>
          <a:lstStyle/>
          <a:p>
            <a:r>
              <a:rPr lang="en-US" sz="3200" dirty="0"/>
              <a:t>Continuous vs Periodical (vs Online)</a:t>
            </a:r>
          </a:p>
          <a:p>
            <a:r>
              <a:rPr lang="en-US" sz="3200" dirty="0"/>
              <a:t>System Tuning</a:t>
            </a:r>
          </a:p>
          <a:p>
            <a:r>
              <a:rPr lang="en-US" sz="3200" dirty="0"/>
              <a:t>Materialization and Online Statistics Computation</a:t>
            </a:r>
          </a:p>
        </p:txBody>
      </p:sp>
      <p:sp>
        <p:nvSpPr>
          <p:cNvPr id="2" name="Title 1">
            <a:extLst>
              <a:ext uri="{FF2B5EF4-FFF2-40B4-BE49-F238E27FC236}">
                <a16:creationId xmlns:a16="http://schemas.microsoft.com/office/drawing/2014/main" id="{5B5AAF7B-29BA-EC42-8F3E-EF123898713D}"/>
              </a:ext>
            </a:extLst>
          </p:cNvPr>
          <p:cNvSpPr>
            <a:spLocks noGrp="1"/>
          </p:cNvSpPr>
          <p:nvPr>
            <p:ph type="title"/>
          </p:nvPr>
        </p:nvSpPr>
        <p:spPr/>
        <p:txBody>
          <a:bodyPr/>
          <a:lstStyle/>
          <a:p>
            <a:r>
              <a:rPr lang="en-US" dirty="0"/>
              <a:t>Evaluation</a:t>
            </a:r>
          </a:p>
        </p:txBody>
      </p:sp>
      <p:graphicFrame>
        <p:nvGraphicFramePr>
          <p:cNvPr id="4" name="Table 3">
            <a:extLst>
              <a:ext uri="{FF2B5EF4-FFF2-40B4-BE49-F238E27FC236}">
                <a16:creationId xmlns:a16="http://schemas.microsoft.com/office/drawing/2014/main" id="{FB73CA06-5F6B-7749-81EA-CCB07E8660DB}"/>
              </a:ext>
            </a:extLst>
          </p:cNvPr>
          <p:cNvGraphicFramePr>
            <a:graphicFrameLocks noGrp="1"/>
          </p:cNvGraphicFramePr>
          <p:nvPr>
            <p:extLst>
              <p:ext uri="{D42A27DB-BD31-4B8C-83A1-F6EECF244321}">
                <p14:modId xmlns:p14="http://schemas.microsoft.com/office/powerpoint/2010/main" val="754549143"/>
              </p:ext>
            </p:extLst>
          </p:nvPr>
        </p:nvGraphicFramePr>
        <p:xfrm>
          <a:off x="1063112" y="4237268"/>
          <a:ext cx="10065776" cy="1554480"/>
        </p:xfrm>
        <a:graphic>
          <a:graphicData uri="http://schemas.openxmlformats.org/drawingml/2006/table">
            <a:tbl>
              <a:tblPr firstRow="1" bandRow="1">
                <a:tableStyleId>{F5AB1C69-6EDB-4FF4-983F-18BD219EF322}</a:tableStyleId>
              </a:tblPr>
              <a:tblGrid>
                <a:gridCol w="1685499">
                  <a:extLst>
                    <a:ext uri="{9D8B030D-6E8A-4147-A177-3AD203B41FA5}">
                      <a16:colId xmlns:a16="http://schemas.microsoft.com/office/drawing/2014/main" val="2438252564"/>
                    </a:ext>
                  </a:extLst>
                </a:gridCol>
                <a:gridCol w="1776251">
                  <a:extLst>
                    <a:ext uri="{9D8B030D-6E8A-4147-A177-3AD203B41FA5}">
                      <a16:colId xmlns:a16="http://schemas.microsoft.com/office/drawing/2014/main" val="3499283982"/>
                    </a:ext>
                  </a:extLst>
                </a:gridCol>
                <a:gridCol w="2002664">
                  <a:extLst>
                    <a:ext uri="{9D8B030D-6E8A-4147-A177-3AD203B41FA5}">
                      <a16:colId xmlns:a16="http://schemas.microsoft.com/office/drawing/2014/main" val="672680832"/>
                    </a:ext>
                  </a:extLst>
                </a:gridCol>
                <a:gridCol w="1745179">
                  <a:extLst>
                    <a:ext uri="{9D8B030D-6E8A-4147-A177-3AD203B41FA5}">
                      <a16:colId xmlns:a16="http://schemas.microsoft.com/office/drawing/2014/main" val="2924918424"/>
                    </a:ext>
                  </a:extLst>
                </a:gridCol>
                <a:gridCol w="2856183">
                  <a:extLst>
                    <a:ext uri="{9D8B030D-6E8A-4147-A177-3AD203B41FA5}">
                      <a16:colId xmlns:a16="http://schemas.microsoft.com/office/drawing/2014/main" val="246922613"/>
                    </a:ext>
                  </a:extLst>
                </a:gridCol>
              </a:tblGrid>
              <a:tr h="503629">
                <a:tc>
                  <a:txBody>
                    <a:bodyPr/>
                    <a:lstStyle/>
                    <a:p>
                      <a:r>
                        <a:rPr lang="en-US" sz="2800" dirty="0"/>
                        <a:t>Datasets</a:t>
                      </a:r>
                    </a:p>
                  </a:txBody>
                  <a:tcPr/>
                </a:tc>
                <a:tc>
                  <a:txBody>
                    <a:bodyPr/>
                    <a:lstStyle/>
                    <a:p>
                      <a:r>
                        <a:rPr lang="en-US" sz="2800" dirty="0"/>
                        <a:t>Size</a:t>
                      </a:r>
                    </a:p>
                  </a:txBody>
                  <a:tcPr/>
                </a:tc>
                <a:tc>
                  <a:txBody>
                    <a:bodyPr/>
                    <a:lstStyle/>
                    <a:p>
                      <a:r>
                        <a:rPr lang="en-US" sz="2800" dirty="0"/>
                        <a:t>#Instances</a:t>
                      </a:r>
                    </a:p>
                  </a:txBody>
                  <a:tcPr/>
                </a:tc>
                <a:tc>
                  <a:txBody>
                    <a:bodyPr/>
                    <a:lstStyle/>
                    <a:p>
                      <a:r>
                        <a:rPr lang="en-US" sz="2800" dirty="0"/>
                        <a:t>Initial</a:t>
                      </a:r>
                    </a:p>
                  </a:txBody>
                  <a:tcPr/>
                </a:tc>
                <a:tc>
                  <a:txBody>
                    <a:bodyPr/>
                    <a:lstStyle/>
                    <a:p>
                      <a:r>
                        <a:rPr lang="en-US" sz="2800" dirty="0"/>
                        <a:t>Deployment</a:t>
                      </a:r>
                    </a:p>
                  </a:txBody>
                  <a:tcPr/>
                </a:tc>
                <a:extLst>
                  <a:ext uri="{0D108BD9-81ED-4DB2-BD59-A6C34878D82A}">
                    <a16:rowId xmlns:a16="http://schemas.microsoft.com/office/drawing/2014/main" val="3148805488"/>
                  </a:ext>
                </a:extLst>
              </a:tr>
              <a:tr h="510624">
                <a:tc>
                  <a:txBody>
                    <a:bodyPr/>
                    <a:lstStyle/>
                    <a:p>
                      <a:r>
                        <a:rPr lang="en-US" sz="2800" dirty="0"/>
                        <a:t>URL</a:t>
                      </a:r>
                    </a:p>
                  </a:txBody>
                  <a:tcPr/>
                </a:tc>
                <a:tc>
                  <a:txBody>
                    <a:bodyPr/>
                    <a:lstStyle/>
                    <a:p>
                      <a:r>
                        <a:rPr lang="en-US" sz="2800" dirty="0"/>
                        <a:t>2.1 GB</a:t>
                      </a:r>
                    </a:p>
                  </a:txBody>
                  <a:tcPr/>
                </a:tc>
                <a:tc>
                  <a:txBody>
                    <a:bodyPr/>
                    <a:lstStyle/>
                    <a:p>
                      <a:r>
                        <a:rPr lang="en-US" sz="2800" dirty="0"/>
                        <a:t>2.4 M</a:t>
                      </a:r>
                    </a:p>
                  </a:txBody>
                  <a:tcPr/>
                </a:tc>
                <a:tc>
                  <a:txBody>
                    <a:bodyPr/>
                    <a:lstStyle/>
                    <a:p>
                      <a:r>
                        <a:rPr lang="en-US" sz="2800" dirty="0"/>
                        <a:t>Day 0</a:t>
                      </a:r>
                    </a:p>
                  </a:txBody>
                  <a:tcPr/>
                </a:tc>
                <a:tc>
                  <a:txBody>
                    <a:bodyPr/>
                    <a:lstStyle/>
                    <a:p>
                      <a:r>
                        <a:rPr lang="en-US" sz="2800" dirty="0"/>
                        <a:t>Day 1-120</a:t>
                      </a:r>
                    </a:p>
                  </a:txBody>
                  <a:tcPr/>
                </a:tc>
                <a:extLst>
                  <a:ext uri="{0D108BD9-81ED-4DB2-BD59-A6C34878D82A}">
                    <a16:rowId xmlns:a16="http://schemas.microsoft.com/office/drawing/2014/main" val="1615655838"/>
                  </a:ext>
                </a:extLst>
              </a:tr>
              <a:tr h="510624">
                <a:tc>
                  <a:txBody>
                    <a:bodyPr/>
                    <a:lstStyle/>
                    <a:p>
                      <a:r>
                        <a:rPr lang="en-US" sz="2800" dirty="0"/>
                        <a:t>Taxi</a:t>
                      </a:r>
                    </a:p>
                  </a:txBody>
                  <a:tcPr/>
                </a:tc>
                <a:tc>
                  <a:txBody>
                    <a:bodyPr/>
                    <a:lstStyle/>
                    <a:p>
                      <a:r>
                        <a:rPr lang="en-US" sz="2800" dirty="0"/>
                        <a:t>42 GB</a:t>
                      </a:r>
                    </a:p>
                  </a:txBody>
                  <a:tcPr/>
                </a:tc>
                <a:tc>
                  <a:txBody>
                    <a:bodyPr/>
                    <a:lstStyle/>
                    <a:p>
                      <a:r>
                        <a:rPr lang="en-US" sz="2800" dirty="0"/>
                        <a:t>280 M</a:t>
                      </a:r>
                    </a:p>
                  </a:txBody>
                  <a:tcPr/>
                </a:tc>
                <a:tc>
                  <a:txBody>
                    <a:bodyPr/>
                    <a:lstStyle/>
                    <a:p>
                      <a:r>
                        <a:rPr lang="en-US" sz="2800" dirty="0"/>
                        <a:t>Jan 15</a:t>
                      </a:r>
                    </a:p>
                  </a:txBody>
                  <a:tcPr/>
                </a:tc>
                <a:tc>
                  <a:txBody>
                    <a:bodyPr/>
                    <a:lstStyle/>
                    <a:p>
                      <a:r>
                        <a:rPr lang="en-US" sz="2800" dirty="0"/>
                        <a:t>Feb 15 – Jun 16</a:t>
                      </a:r>
                    </a:p>
                  </a:txBody>
                  <a:tcPr/>
                </a:tc>
                <a:extLst>
                  <a:ext uri="{0D108BD9-81ED-4DB2-BD59-A6C34878D82A}">
                    <a16:rowId xmlns:a16="http://schemas.microsoft.com/office/drawing/2014/main" val="1341981517"/>
                  </a:ext>
                </a:extLst>
              </a:tr>
            </a:tbl>
          </a:graphicData>
        </a:graphic>
      </p:graphicFrame>
    </p:spTree>
    <p:extLst>
      <p:ext uri="{BB962C8B-B14F-4D97-AF65-F5344CB8AC3E}">
        <p14:creationId xmlns:p14="http://schemas.microsoft.com/office/powerpoint/2010/main" val="2036978731"/>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AE465B-73DA-134B-810D-64617BFB684D}"/>
              </a:ext>
            </a:extLst>
          </p:cNvPr>
          <p:cNvPicPr>
            <a:picLocks noGrp="1" noChangeAspect="1"/>
          </p:cNvPicPr>
          <p:nvPr>
            <p:ph idx="1"/>
          </p:nvPr>
        </p:nvPicPr>
        <p:blipFill>
          <a:blip r:embed="rId3"/>
          <a:stretch>
            <a:fillRect/>
          </a:stretch>
        </p:blipFill>
        <p:spPr>
          <a:xfrm>
            <a:off x="571500" y="1239951"/>
            <a:ext cx="11049000" cy="4735285"/>
          </a:xfrm>
        </p:spPr>
      </p:pic>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lstStyle/>
          <a:p>
            <a:r>
              <a:rPr lang="en-US" dirty="0"/>
              <a:t>Continuous vs Periodical (vs Online)</a:t>
            </a:r>
          </a:p>
        </p:txBody>
      </p:sp>
      <p:sp>
        <p:nvSpPr>
          <p:cNvPr id="7" name="TextBox 6">
            <a:extLst>
              <a:ext uri="{FF2B5EF4-FFF2-40B4-BE49-F238E27FC236}">
                <a16:creationId xmlns:a16="http://schemas.microsoft.com/office/drawing/2014/main" id="{A389E614-9537-804A-8E17-16BEF2758A61}"/>
              </a:ext>
            </a:extLst>
          </p:cNvPr>
          <p:cNvSpPr txBox="1"/>
          <p:nvPr/>
        </p:nvSpPr>
        <p:spPr>
          <a:xfrm>
            <a:off x="2139500" y="5975236"/>
            <a:ext cx="7913000" cy="369332"/>
          </a:xfrm>
          <a:prstGeom prst="rect">
            <a:avLst/>
          </a:prstGeom>
          <a:noFill/>
        </p:spPr>
        <p:txBody>
          <a:bodyPr wrap="none" rtlCol="0">
            <a:spAutoFit/>
          </a:bodyPr>
          <a:lstStyle/>
          <a:p>
            <a:r>
              <a:rPr lang="en-US" b="1" dirty="0"/>
              <a:t>Prediction Error Rate and Total Training Time for Different Deployment Strategies</a:t>
            </a:r>
          </a:p>
        </p:txBody>
      </p:sp>
    </p:spTree>
    <p:extLst>
      <p:ext uri="{BB962C8B-B14F-4D97-AF65-F5344CB8AC3E}">
        <p14:creationId xmlns:p14="http://schemas.microsoft.com/office/powerpoint/2010/main" val="1796730135"/>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C85618E-29E6-5D42-BFE8-5FFA8FCF26C8}"/>
              </a:ext>
            </a:extLst>
          </p:cNvPr>
          <p:cNvPicPr>
            <a:picLocks noGrp="1" noChangeAspect="1"/>
          </p:cNvPicPr>
          <p:nvPr>
            <p:ph sz="half" idx="2"/>
          </p:nvPr>
        </p:nvPicPr>
        <p:blipFill>
          <a:blip r:embed="rId3"/>
          <a:stretch>
            <a:fillRect/>
          </a:stretch>
        </p:blipFill>
        <p:spPr>
          <a:xfrm>
            <a:off x="3505855" y="3331251"/>
            <a:ext cx="5386388" cy="2693194"/>
          </a:xfrm>
        </p:spPr>
      </p:pic>
      <p:graphicFrame>
        <p:nvGraphicFramePr>
          <p:cNvPr id="10" name="Table 9">
            <a:extLst>
              <a:ext uri="{FF2B5EF4-FFF2-40B4-BE49-F238E27FC236}">
                <a16:creationId xmlns:a16="http://schemas.microsoft.com/office/drawing/2014/main" id="{14D57637-6F23-0741-9BB0-9EED7DF25594}"/>
              </a:ext>
            </a:extLst>
          </p:cNvPr>
          <p:cNvGraphicFramePr>
            <a:graphicFrameLocks noGrp="1"/>
          </p:cNvGraphicFramePr>
          <p:nvPr>
            <p:extLst>
              <p:ext uri="{D42A27DB-BD31-4B8C-83A1-F6EECF244321}">
                <p14:modId xmlns:p14="http://schemas.microsoft.com/office/powerpoint/2010/main" val="4032481987"/>
              </p:ext>
            </p:extLst>
          </p:nvPr>
        </p:nvGraphicFramePr>
        <p:xfrm>
          <a:off x="1696425" y="929375"/>
          <a:ext cx="8864597" cy="1854200"/>
        </p:xfrm>
        <a:graphic>
          <a:graphicData uri="http://schemas.openxmlformats.org/drawingml/2006/table">
            <a:tbl>
              <a:tblPr firstRow="1" firstCol="1" bandRow="1">
                <a:tableStyleId>{F5AB1C69-6EDB-4FF4-983F-18BD219EF322}</a:tableStyleId>
              </a:tblPr>
              <a:tblGrid>
                <a:gridCol w="1266371">
                  <a:extLst>
                    <a:ext uri="{9D8B030D-6E8A-4147-A177-3AD203B41FA5}">
                      <a16:colId xmlns:a16="http://schemas.microsoft.com/office/drawing/2014/main" val="6690071"/>
                    </a:ext>
                  </a:extLst>
                </a:gridCol>
                <a:gridCol w="1266371">
                  <a:extLst>
                    <a:ext uri="{9D8B030D-6E8A-4147-A177-3AD203B41FA5}">
                      <a16:colId xmlns:a16="http://schemas.microsoft.com/office/drawing/2014/main" val="945425221"/>
                    </a:ext>
                  </a:extLst>
                </a:gridCol>
                <a:gridCol w="1266371">
                  <a:extLst>
                    <a:ext uri="{9D8B030D-6E8A-4147-A177-3AD203B41FA5}">
                      <a16:colId xmlns:a16="http://schemas.microsoft.com/office/drawing/2014/main" val="3998456997"/>
                    </a:ext>
                  </a:extLst>
                </a:gridCol>
                <a:gridCol w="1266371">
                  <a:extLst>
                    <a:ext uri="{9D8B030D-6E8A-4147-A177-3AD203B41FA5}">
                      <a16:colId xmlns:a16="http://schemas.microsoft.com/office/drawing/2014/main" val="414706183"/>
                    </a:ext>
                  </a:extLst>
                </a:gridCol>
                <a:gridCol w="1266371">
                  <a:extLst>
                    <a:ext uri="{9D8B030D-6E8A-4147-A177-3AD203B41FA5}">
                      <a16:colId xmlns:a16="http://schemas.microsoft.com/office/drawing/2014/main" val="3779463811"/>
                    </a:ext>
                  </a:extLst>
                </a:gridCol>
                <a:gridCol w="1266371">
                  <a:extLst>
                    <a:ext uri="{9D8B030D-6E8A-4147-A177-3AD203B41FA5}">
                      <a16:colId xmlns:a16="http://schemas.microsoft.com/office/drawing/2014/main" val="707658307"/>
                    </a:ext>
                  </a:extLst>
                </a:gridCol>
                <a:gridCol w="1266371">
                  <a:extLst>
                    <a:ext uri="{9D8B030D-6E8A-4147-A177-3AD203B41FA5}">
                      <a16:colId xmlns:a16="http://schemas.microsoft.com/office/drawing/2014/main" val="1686878885"/>
                    </a:ext>
                  </a:extLst>
                </a:gridCol>
              </a:tblGrid>
              <a:tr h="370840">
                <a:tc rowSpan="2">
                  <a:txBody>
                    <a:bodyPr/>
                    <a:lstStyle/>
                    <a:p>
                      <a:pPr algn="ctr"/>
                      <a:r>
                        <a:rPr lang="en-US" dirty="0"/>
                        <a:t>Adaptation</a:t>
                      </a:r>
                    </a:p>
                  </a:txBody>
                  <a:tcPr anchor="b"/>
                </a:tc>
                <a:tc gridSpan="3">
                  <a:txBody>
                    <a:bodyPr/>
                    <a:lstStyle/>
                    <a:p>
                      <a:pPr algn="ctr"/>
                      <a:r>
                        <a:rPr lang="en-US" dirty="0"/>
                        <a:t>URL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t>Taxi</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34387061"/>
                  </a:ext>
                </a:extLst>
              </a:tr>
              <a:tr h="370840">
                <a:tc vMerge="1">
                  <a:txBody>
                    <a:bodyPr/>
                    <a:lstStyle/>
                    <a:p>
                      <a:endParaRPr lang="en-US" dirty="0"/>
                    </a:p>
                  </a:txBody>
                  <a:tcPr/>
                </a:tc>
                <a:tc>
                  <a:txBody>
                    <a:bodyPr/>
                    <a:lstStyle/>
                    <a:p>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extLst>
                  <a:ext uri="{0D108BD9-81ED-4DB2-BD59-A6C34878D82A}">
                    <a16:rowId xmlns:a16="http://schemas.microsoft.com/office/drawing/2014/main" val="405596795"/>
                  </a:ext>
                </a:extLst>
              </a:tr>
              <a:tr h="370840">
                <a:tc>
                  <a:txBody>
                    <a:bodyPr/>
                    <a:lstStyle/>
                    <a:p>
                      <a:r>
                        <a:rPr lang="en-US" dirty="0"/>
                        <a:t>Adam</a:t>
                      </a:r>
                    </a:p>
                  </a:txBody>
                  <a:tcPr/>
                </a:tc>
                <a:tc>
                  <a:txBody>
                    <a:bodyPr/>
                    <a:lstStyle/>
                    <a:p>
                      <a:r>
                        <a:rPr lang="en-US" dirty="0"/>
                        <a:t>0.030</a:t>
                      </a:r>
                    </a:p>
                  </a:txBody>
                  <a:tcPr/>
                </a:tc>
                <a:tc>
                  <a:txBody>
                    <a:bodyPr/>
                    <a:lstStyle/>
                    <a:p>
                      <a:r>
                        <a:rPr lang="en-US" b="1" dirty="0"/>
                        <a:t>0.026</a:t>
                      </a:r>
                    </a:p>
                  </a:txBody>
                  <a:tcPr/>
                </a:tc>
                <a:tc>
                  <a:txBody>
                    <a:bodyPr/>
                    <a:lstStyle/>
                    <a:p>
                      <a:r>
                        <a:rPr lang="en-US" dirty="0"/>
                        <a:t>0.035</a:t>
                      </a:r>
                    </a:p>
                  </a:txBody>
                  <a:tcPr/>
                </a:tc>
                <a:tc>
                  <a:txBody>
                    <a:bodyPr/>
                    <a:lstStyle/>
                    <a:p>
                      <a:r>
                        <a:rPr lang="en-US" dirty="0"/>
                        <a:t>0.09553</a:t>
                      </a:r>
                    </a:p>
                  </a:txBody>
                  <a:tcPr/>
                </a:tc>
                <a:tc>
                  <a:txBody>
                    <a:bodyPr/>
                    <a:lstStyle/>
                    <a:p>
                      <a:r>
                        <a:rPr lang="en-US" dirty="0"/>
                        <a:t>0.09551</a:t>
                      </a:r>
                    </a:p>
                  </a:txBody>
                  <a:tcPr/>
                </a:tc>
                <a:tc>
                  <a:txBody>
                    <a:bodyPr/>
                    <a:lstStyle/>
                    <a:p>
                      <a:r>
                        <a:rPr lang="en-US" b="1" dirty="0"/>
                        <a:t>0.09551</a:t>
                      </a:r>
                    </a:p>
                  </a:txBody>
                  <a:tcPr/>
                </a:tc>
                <a:extLst>
                  <a:ext uri="{0D108BD9-81ED-4DB2-BD59-A6C34878D82A}">
                    <a16:rowId xmlns:a16="http://schemas.microsoft.com/office/drawing/2014/main" val="3442141885"/>
                  </a:ext>
                </a:extLst>
              </a:tr>
              <a:tr h="370840">
                <a:tc>
                  <a:txBody>
                    <a:bodyPr/>
                    <a:lstStyle/>
                    <a:p>
                      <a:r>
                        <a:rPr lang="en-US" dirty="0" err="1"/>
                        <a:t>RMSProp</a:t>
                      </a:r>
                      <a:endParaRPr lang="en-US" dirty="0"/>
                    </a:p>
                  </a:txBody>
                  <a:tcPr/>
                </a:tc>
                <a:tc>
                  <a:txBody>
                    <a:bodyPr/>
                    <a:lstStyle/>
                    <a:p>
                      <a:r>
                        <a:rPr lang="en-US" dirty="0"/>
                        <a:t>0.030</a:t>
                      </a:r>
                    </a:p>
                  </a:txBody>
                  <a:tcPr/>
                </a:tc>
                <a:tc>
                  <a:txBody>
                    <a:bodyPr/>
                    <a:lstStyle/>
                    <a:p>
                      <a:r>
                        <a:rPr lang="en-US" b="1" dirty="0"/>
                        <a:t>0.027</a:t>
                      </a:r>
                    </a:p>
                  </a:txBody>
                  <a:tcPr/>
                </a:tc>
                <a:tc>
                  <a:txBody>
                    <a:bodyPr/>
                    <a:lstStyle/>
                    <a:p>
                      <a:r>
                        <a:rPr lang="en-US" dirty="0"/>
                        <a:t>0.034</a:t>
                      </a:r>
                    </a:p>
                  </a:txBody>
                  <a:tcPr/>
                </a:tc>
                <a:tc>
                  <a:txBody>
                    <a:bodyPr/>
                    <a:lstStyle/>
                    <a:p>
                      <a:r>
                        <a:rPr lang="en-US" dirty="0"/>
                        <a:t>0.09552</a:t>
                      </a:r>
                    </a:p>
                  </a:txBody>
                  <a:tcPr/>
                </a:tc>
                <a:tc>
                  <a:txBody>
                    <a:bodyPr/>
                    <a:lstStyle/>
                    <a:p>
                      <a:r>
                        <a:rPr lang="en-US" dirty="0"/>
                        <a:t>0.09552</a:t>
                      </a:r>
                    </a:p>
                  </a:txBody>
                  <a:tcPr/>
                </a:tc>
                <a:tc>
                  <a:txBody>
                    <a:bodyPr/>
                    <a:lstStyle/>
                    <a:p>
                      <a:r>
                        <a:rPr lang="en-US" b="1" dirty="0"/>
                        <a:t>0.09550</a:t>
                      </a:r>
                    </a:p>
                  </a:txBody>
                  <a:tcPr/>
                </a:tc>
                <a:extLst>
                  <a:ext uri="{0D108BD9-81ED-4DB2-BD59-A6C34878D82A}">
                    <a16:rowId xmlns:a16="http://schemas.microsoft.com/office/drawing/2014/main" val="29407856"/>
                  </a:ext>
                </a:extLst>
              </a:tr>
              <a:tr h="370840">
                <a:tc>
                  <a:txBody>
                    <a:bodyPr/>
                    <a:lstStyle/>
                    <a:p>
                      <a:r>
                        <a:rPr lang="en-US" dirty="0" err="1"/>
                        <a:t>Adadelta</a:t>
                      </a:r>
                      <a:endParaRPr lang="en-US" dirty="0"/>
                    </a:p>
                  </a:txBody>
                  <a:tcPr/>
                </a:tc>
                <a:tc>
                  <a:txBody>
                    <a:bodyPr/>
                    <a:lstStyle/>
                    <a:p>
                      <a:r>
                        <a:rPr lang="en-US" dirty="0"/>
                        <a:t>0.029</a:t>
                      </a:r>
                    </a:p>
                  </a:txBody>
                  <a:tcPr/>
                </a:tc>
                <a:tc>
                  <a:txBody>
                    <a:bodyPr/>
                    <a:lstStyle/>
                    <a:p>
                      <a:r>
                        <a:rPr lang="en-US" b="1" dirty="0"/>
                        <a:t>0.028</a:t>
                      </a:r>
                    </a:p>
                  </a:txBody>
                  <a:tcPr/>
                </a:tc>
                <a:tc>
                  <a:txBody>
                    <a:bodyPr/>
                    <a:lstStyle/>
                    <a:p>
                      <a:r>
                        <a:rPr lang="en-US" dirty="0"/>
                        <a:t>0.034</a:t>
                      </a:r>
                    </a:p>
                  </a:txBody>
                  <a:tcPr/>
                </a:tc>
                <a:tc>
                  <a:txBody>
                    <a:bodyPr/>
                    <a:lstStyle/>
                    <a:p>
                      <a:r>
                        <a:rPr lang="en-US" b="1" dirty="0"/>
                        <a:t>0.09609</a:t>
                      </a:r>
                    </a:p>
                  </a:txBody>
                  <a:tcPr/>
                </a:tc>
                <a:tc>
                  <a:txBody>
                    <a:bodyPr/>
                    <a:lstStyle/>
                    <a:p>
                      <a:r>
                        <a:rPr lang="en-US" dirty="0"/>
                        <a:t>0.09610</a:t>
                      </a:r>
                    </a:p>
                  </a:txBody>
                  <a:tcPr/>
                </a:tc>
                <a:tc>
                  <a:txBody>
                    <a:bodyPr/>
                    <a:lstStyle/>
                    <a:p>
                      <a:r>
                        <a:rPr lang="en-US" dirty="0"/>
                        <a:t>0.09619</a:t>
                      </a:r>
                    </a:p>
                  </a:txBody>
                  <a:tcPr/>
                </a:tc>
                <a:extLst>
                  <a:ext uri="{0D108BD9-81ED-4DB2-BD59-A6C34878D82A}">
                    <a16:rowId xmlns:a16="http://schemas.microsoft.com/office/drawing/2014/main" val="3000518233"/>
                  </a:ext>
                </a:extLst>
              </a:tr>
            </a:tbl>
          </a:graphicData>
        </a:graphic>
      </p:graphicFrame>
      <p:sp>
        <p:nvSpPr>
          <p:cNvPr id="11" name="TextBox 10">
            <a:extLst>
              <a:ext uri="{FF2B5EF4-FFF2-40B4-BE49-F238E27FC236}">
                <a16:creationId xmlns:a16="http://schemas.microsoft.com/office/drawing/2014/main" id="{BC94C5FA-9DE6-0C46-87EE-17FA9D6E15D1}"/>
              </a:ext>
            </a:extLst>
          </p:cNvPr>
          <p:cNvSpPr txBox="1"/>
          <p:nvPr/>
        </p:nvSpPr>
        <p:spPr>
          <a:xfrm>
            <a:off x="3628253" y="6030590"/>
            <a:ext cx="5386859" cy="369332"/>
          </a:xfrm>
          <a:prstGeom prst="rect">
            <a:avLst/>
          </a:prstGeom>
          <a:noFill/>
        </p:spPr>
        <p:txBody>
          <a:bodyPr wrap="none" rtlCol="0">
            <a:spAutoFit/>
          </a:bodyPr>
          <a:lstStyle/>
          <a:p>
            <a:r>
              <a:rPr lang="en-US" b="1" dirty="0"/>
              <a:t>Effect of Learning Rate Adaption after the Deployment</a:t>
            </a:r>
          </a:p>
        </p:txBody>
      </p:sp>
      <p:sp>
        <p:nvSpPr>
          <p:cNvPr id="13" name="TextBox 12">
            <a:extLst>
              <a:ext uri="{FF2B5EF4-FFF2-40B4-BE49-F238E27FC236}">
                <a16:creationId xmlns:a16="http://schemas.microsoft.com/office/drawing/2014/main" id="{65AF6FA1-A526-1346-AE03-5724BDF9D491}"/>
              </a:ext>
            </a:extLst>
          </p:cNvPr>
          <p:cNvSpPr txBox="1"/>
          <p:nvPr/>
        </p:nvSpPr>
        <p:spPr>
          <a:xfrm>
            <a:off x="2303477" y="2872747"/>
            <a:ext cx="7650492" cy="369332"/>
          </a:xfrm>
          <a:prstGeom prst="rect">
            <a:avLst/>
          </a:prstGeom>
          <a:noFill/>
        </p:spPr>
        <p:txBody>
          <a:bodyPr wrap="none" rtlCol="0">
            <a:spAutoFit/>
          </a:bodyPr>
          <a:lstStyle/>
          <a:p>
            <a:r>
              <a:rPr lang="en-US" b="1" dirty="0"/>
              <a:t>Effect Learning Rate Adaption and Regularization Parameter On Initial Training</a:t>
            </a:r>
          </a:p>
        </p:txBody>
      </p:sp>
      <p:sp>
        <p:nvSpPr>
          <p:cNvPr id="9" name="Title 1">
            <a:extLst>
              <a:ext uri="{FF2B5EF4-FFF2-40B4-BE49-F238E27FC236}">
                <a16:creationId xmlns:a16="http://schemas.microsoft.com/office/drawing/2014/main" id="{F41CB220-47AD-9A4C-A564-4771C43A4CF6}"/>
              </a:ext>
            </a:extLst>
          </p:cNvPr>
          <p:cNvSpPr>
            <a:spLocks noGrp="1"/>
          </p:cNvSpPr>
          <p:nvPr>
            <p:ph type="title"/>
          </p:nvPr>
        </p:nvSpPr>
        <p:spPr>
          <a:xfrm>
            <a:off x="1153740" y="56657"/>
            <a:ext cx="8654197" cy="642942"/>
          </a:xfrm>
        </p:spPr>
        <p:txBody>
          <a:bodyPr/>
          <a:lstStyle/>
          <a:p>
            <a:r>
              <a:rPr lang="en-US" dirty="0"/>
              <a:t>System Tuning</a:t>
            </a:r>
          </a:p>
        </p:txBody>
      </p:sp>
    </p:spTree>
    <p:extLst>
      <p:ext uri="{BB962C8B-B14F-4D97-AF65-F5344CB8AC3E}">
        <p14:creationId xmlns:p14="http://schemas.microsoft.com/office/powerpoint/2010/main" val="232106552"/>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9671139C-4EF3-4D44-B760-9C46818FE79B}"/>
              </a:ext>
            </a:extLst>
          </p:cNvPr>
          <p:cNvGraphicFramePr>
            <a:graphicFrameLocks noGrp="1"/>
          </p:cNvGraphicFramePr>
          <p:nvPr>
            <p:ph sz="half" idx="1"/>
            <p:extLst>
              <p:ext uri="{D42A27DB-BD31-4B8C-83A1-F6EECF244321}">
                <p14:modId xmlns:p14="http://schemas.microsoft.com/office/powerpoint/2010/main" val="401027224"/>
              </p:ext>
            </p:extLst>
          </p:nvPr>
        </p:nvGraphicFramePr>
        <p:xfrm>
          <a:off x="401880" y="3157788"/>
          <a:ext cx="5384448" cy="1915655"/>
        </p:xfrm>
        <a:graphic>
          <a:graphicData uri="http://schemas.openxmlformats.org/drawingml/2006/table">
            <a:tbl>
              <a:tblPr firstRow="1" bandRow="1">
                <a:tableStyleId>{F5AB1C69-6EDB-4FF4-983F-18BD219EF322}</a:tableStyleId>
              </a:tblPr>
              <a:tblGrid>
                <a:gridCol w="1595215">
                  <a:extLst>
                    <a:ext uri="{9D8B030D-6E8A-4147-A177-3AD203B41FA5}">
                      <a16:colId xmlns:a16="http://schemas.microsoft.com/office/drawing/2014/main" val="2627051577"/>
                    </a:ext>
                  </a:extLst>
                </a:gridCol>
                <a:gridCol w="891021">
                  <a:extLst>
                    <a:ext uri="{9D8B030D-6E8A-4147-A177-3AD203B41FA5}">
                      <a16:colId xmlns:a16="http://schemas.microsoft.com/office/drawing/2014/main" val="3450939134"/>
                    </a:ext>
                  </a:extLst>
                </a:gridCol>
                <a:gridCol w="891021">
                  <a:extLst>
                    <a:ext uri="{9D8B030D-6E8A-4147-A177-3AD203B41FA5}">
                      <a16:colId xmlns:a16="http://schemas.microsoft.com/office/drawing/2014/main" val="2951858965"/>
                    </a:ext>
                  </a:extLst>
                </a:gridCol>
                <a:gridCol w="962878">
                  <a:extLst>
                    <a:ext uri="{9D8B030D-6E8A-4147-A177-3AD203B41FA5}">
                      <a16:colId xmlns:a16="http://schemas.microsoft.com/office/drawing/2014/main" val="1515432344"/>
                    </a:ext>
                  </a:extLst>
                </a:gridCol>
                <a:gridCol w="1044313">
                  <a:extLst>
                    <a:ext uri="{9D8B030D-6E8A-4147-A177-3AD203B41FA5}">
                      <a16:colId xmlns:a16="http://schemas.microsoft.com/office/drawing/2014/main" val="1369532348"/>
                    </a:ext>
                  </a:extLst>
                </a:gridCol>
              </a:tblGrid>
              <a:tr h="341843">
                <a:tc rowSpan="2">
                  <a:txBody>
                    <a:bodyPr/>
                    <a:lstStyle/>
                    <a:p>
                      <a:r>
                        <a:rPr lang="en-US" dirty="0"/>
                        <a:t>Sampling</a:t>
                      </a:r>
                    </a:p>
                  </a:txBody>
                  <a:tcPr marL="89102" marR="89102" anchor="b"/>
                </a:tc>
                <a:tc gridSpan="2">
                  <a:txBody>
                    <a:bodyPr/>
                    <a:lstStyle/>
                    <a:p>
                      <a:pPr algn="ctr"/>
                      <a:r>
                        <a:rPr lang="en-US" dirty="0"/>
                        <a:t>URL</a:t>
                      </a:r>
                    </a:p>
                  </a:txBody>
                  <a:tcPr marL="89102" marR="89102"/>
                </a:tc>
                <a:tc hMerge="1">
                  <a:txBody>
                    <a:bodyPr/>
                    <a:lstStyle/>
                    <a:p>
                      <a:endParaRPr lang="en-US" dirty="0"/>
                    </a:p>
                  </a:txBody>
                  <a:tcPr/>
                </a:tc>
                <a:tc gridSpan="2">
                  <a:txBody>
                    <a:bodyPr/>
                    <a:lstStyle/>
                    <a:p>
                      <a:pPr algn="ctr"/>
                      <a:r>
                        <a:rPr lang="en-US" dirty="0"/>
                        <a:t>Taxi</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0.52</a:t>
                      </a:r>
                    </a:p>
                  </a:txBody>
                  <a:tcPr marL="89102" marR="89102"/>
                </a:tc>
                <a:tc>
                  <a:txBody>
                    <a:bodyPr/>
                    <a:lstStyle/>
                    <a:p>
                      <a:r>
                        <a:rPr lang="en-US" dirty="0"/>
                        <a:t>0.91</a:t>
                      </a:r>
                    </a:p>
                  </a:txBody>
                  <a:tcPr marL="89102" marR="89102"/>
                </a:tc>
                <a:tc>
                  <a:txBody>
                    <a:bodyPr/>
                    <a:lstStyle/>
                    <a:p>
                      <a:r>
                        <a:rPr lang="en-US" dirty="0"/>
                        <a:t>0.51</a:t>
                      </a:r>
                    </a:p>
                  </a:txBody>
                  <a:tcPr marL="89102" marR="89102"/>
                </a:tc>
                <a:tc>
                  <a:txBody>
                    <a:bodyPr/>
                    <a:lstStyle/>
                    <a:p>
                      <a:r>
                        <a:rPr lang="en-US" dirty="0"/>
                        <a:t>0.90</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0.58</a:t>
                      </a:r>
                    </a:p>
                  </a:txBody>
                  <a:tcPr marL="89102" marR="89102"/>
                </a:tc>
                <a:tc>
                  <a:txBody>
                    <a:bodyPr/>
                    <a:lstStyle/>
                    <a:p>
                      <a:r>
                        <a:rPr lang="en-US" dirty="0"/>
                        <a:t>1.0</a:t>
                      </a:r>
                    </a:p>
                  </a:txBody>
                  <a:tcPr marL="89102" marR="89102"/>
                </a:tc>
                <a:tc>
                  <a:txBody>
                    <a:bodyPr/>
                    <a:lstStyle/>
                    <a:p>
                      <a:r>
                        <a:rPr lang="en-US" dirty="0"/>
                        <a:t>0.57</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0.68</a:t>
                      </a:r>
                    </a:p>
                  </a:txBody>
                  <a:tcPr marL="89102" marR="89102"/>
                </a:tc>
                <a:tc>
                  <a:txBody>
                    <a:bodyPr/>
                    <a:lstStyle/>
                    <a:p>
                      <a:r>
                        <a:rPr lang="en-US" dirty="0"/>
                        <a:t>0.97</a:t>
                      </a:r>
                    </a:p>
                  </a:txBody>
                  <a:tcPr marL="89102" marR="89102"/>
                </a:tc>
                <a:tc>
                  <a:txBody>
                    <a:bodyPr/>
                    <a:lstStyle/>
                    <a:p>
                      <a:r>
                        <a:rPr lang="en-US" dirty="0"/>
                        <a:t>0.65</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pic>
        <p:nvPicPr>
          <p:cNvPr id="8" name="Content Placeholder 5">
            <a:extLst>
              <a:ext uri="{FF2B5EF4-FFF2-40B4-BE49-F238E27FC236}">
                <a16:creationId xmlns:a16="http://schemas.microsoft.com/office/drawing/2014/main" id="{F7ECAABD-381E-1C4B-950A-C2BD6F612CB1}"/>
              </a:ext>
            </a:extLst>
          </p:cNvPr>
          <p:cNvPicPr>
            <a:picLocks noGrp="1" noChangeAspect="1"/>
          </p:cNvPicPr>
          <p:nvPr>
            <p:ph sz="half" idx="2"/>
          </p:nvPr>
        </p:nvPicPr>
        <p:blipFill>
          <a:blip r:embed="rId3"/>
          <a:stretch>
            <a:fillRect/>
          </a:stretch>
        </p:blipFill>
        <p:spPr>
          <a:xfrm>
            <a:off x="5786328" y="2028828"/>
            <a:ext cx="6089234" cy="3044617"/>
          </a:xfrm>
        </p:spPr>
      </p:pic>
      <p:sp>
        <p:nvSpPr>
          <p:cNvPr id="3" name="Rectangle 2">
            <a:extLst>
              <a:ext uri="{FF2B5EF4-FFF2-40B4-BE49-F238E27FC236}">
                <a16:creationId xmlns:a16="http://schemas.microsoft.com/office/drawing/2014/main" id="{D9C9527E-A8AC-3746-9D75-3507FBC212F4}"/>
              </a:ext>
            </a:extLst>
          </p:cNvPr>
          <p:cNvSpPr/>
          <p:nvPr/>
        </p:nvSpPr>
        <p:spPr>
          <a:xfrm>
            <a:off x="462807" y="2496704"/>
            <a:ext cx="5262594" cy="646331"/>
          </a:xfrm>
          <a:prstGeom prst="rect">
            <a:avLst/>
          </a:prstGeom>
        </p:spPr>
        <p:txBody>
          <a:bodyPr wrap="none">
            <a:spAutoFit/>
          </a:bodyPr>
          <a:lstStyle/>
          <a:p>
            <a:pPr algn="ctr"/>
            <a:r>
              <a:rPr lang="en-US" b="1" dirty="0"/>
              <a:t>Materialization utilization rate for different sampling </a:t>
            </a:r>
          </a:p>
          <a:p>
            <a:pPr algn="ctr"/>
            <a:r>
              <a:rPr lang="en-US" b="1" dirty="0"/>
              <a:t>approaches and storage limit</a:t>
            </a:r>
          </a:p>
        </p:txBody>
      </p:sp>
      <p:sp>
        <p:nvSpPr>
          <p:cNvPr id="6" name="Rectangle 5">
            <a:extLst>
              <a:ext uri="{FF2B5EF4-FFF2-40B4-BE49-F238E27FC236}">
                <a16:creationId xmlns:a16="http://schemas.microsoft.com/office/drawing/2014/main" id="{3DA4D1B3-B377-0E4A-9418-F015056AB2B4}"/>
              </a:ext>
            </a:extLst>
          </p:cNvPr>
          <p:cNvSpPr/>
          <p:nvPr/>
        </p:nvSpPr>
        <p:spPr>
          <a:xfrm>
            <a:off x="6363945" y="5073443"/>
            <a:ext cx="4934043" cy="646331"/>
          </a:xfrm>
          <a:prstGeom prst="rect">
            <a:avLst/>
          </a:prstGeom>
        </p:spPr>
        <p:txBody>
          <a:bodyPr wrap="none">
            <a:spAutoFit/>
          </a:bodyPr>
          <a:lstStyle/>
          <a:p>
            <a:pPr algn="ctr"/>
            <a:r>
              <a:rPr lang="en-US" b="1" dirty="0"/>
              <a:t>Total training time for Statistics Computation and </a:t>
            </a:r>
          </a:p>
          <a:p>
            <a:pPr algn="ctr"/>
            <a:r>
              <a:rPr lang="en-US" b="1" dirty="0"/>
              <a:t>different materialization rate (storage limit)</a:t>
            </a:r>
          </a:p>
        </p:txBody>
      </p:sp>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lstStyle/>
          <a:p>
            <a:r>
              <a:rPr lang="en-US" dirty="0"/>
              <a:t>Materialization and Statistics Computation</a:t>
            </a:r>
          </a:p>
        </p:txBody>
      </p:sp>
    </p:spTree>
    <p:extLst>
      <p:ext uri="{BB962C8B-B14F-4D97-AF65-F5344CB8AC3E}">
        <p14:creationId xmlns:p14="http://schemas.microsoft.com/office/powerpoint/2010/main" val="280924831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8A8-AA83-4F44-8F45-1459A0B7CAA7}"/>
              </a:ext>
            </a:extLst>
          </p:cNvPr>
          <p:cNvSpPr>
            <a:spLocks noGrp="1"/>
          </p:cNvSpPr>
          <p:nvPr>
            <p:ph type="title"/>
          </p:nvPr>
        </p:nvSpPr>
        <p:spPr/>
        <p:txBody>
          <a:bodyPr/>
          <a:lstStyle/>
          <a:p>
            <a:r>
              <a:rPr lang="en-US" dirty="0"/>
              <a:t>Summary</a:t>
            </a:r>
          </a:p>
        </p:txBody>
      </p:sp>
      <p:sp>
        <p:nvSpPr>
          <p:cNvPr id="47" name="Rounded Rectangle 46">
            <a:extLst>
              <a:ext uri="{FF2B5EF4-FFF2-40B4-BE49-F238E27FC236}">
                <a16:creationId xmlns:a16="http://schemas.microsoft.com/office/drawing/2014/main" id="{017ED34D-2394-514B-9B67-B8FF5F032D64}"/>
              </a:ext>
            </a:extLst>
          </p:cNvPr>
          <p:cNvSpPr/>
          <p:nvPr/>
        </p:nvSpPr>
        <p:spPr>
          <a:xfrm>
            <a:off x="1506981" y="6003337"/>
            <a:ext cx="8175404" cy="36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Data Storage </a:t>
            </a:r>
          </a:p>
        </p:txBody>
      </p:sp>
      <p:sp>
        <p:nvSpPr>
          <p:cNvPr id="48" name="Chevron 47">
            <a:extLst>
              <a:ext uri="{FF2B5EF4-FFF2-40B4-BE49-F238E27FC236}">
                <a16:creationId xmlns:a16="http://schemas.microsoft.com/office/drawing/2014/main" id="{D55C1538-57C7-864D-AC75-097033242807}"/>
              </a:ext>
            </a:extLst>
          </p:cNvPr>
          <p:cNvSpPr/>
          <p:nvPr/>
        </p:nvSpPr>
        <p:spPr>
          <a:xfrm>
            <a:off x="3531167" y="5234089"/>
            <a:ext cx="1152000" cy="360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Preprocess</a:t>
            </a:r>
          </a:p>
        </p:txBody>
      </p:sp>
      <p:sp>
        <p:nvSpPr>
          <p:cNvPr id="49" name="Chevron 48">
            <a:extLst>
              <a:ext uri="{FF2B5EF4-FFF2-40B4-BE49-F238E27FC236}">
                <a16:creationId xmlns:a16="http://schemas.microsoft.com/office/drawing/2014/main" id="{E44B7C0C-E8FD-D94B-AB94-004B680DD08B}"/>
              </a:ext>
            </a:extLst>
          </p:cNvPr>
          <p:cNvSpPr/>
          <p:nvPr/>
        </p:nvSpPr>
        <p:spPr>
          <a:xfrm>
            <a:off x="7754174" y="5245401"/>
            <a:ext cx="1152000" cy="360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Materialize</a:t>
            </a:r>
          </a:p>
        </p:txBody>
      </p:sp>
      <p:sp>
        <p:nvSpPr>
          <p:cNvPr id="50" name="Chevron 49">
            <a:extLst>
              <a:ext uri="{FF2B5EF4-FFF2-40B4-BE49-F238E27FC236}">
                <a16:creationId xmlns:a16="http://schemas.microsoft.com/office/drawing/2014/main" id="{22BE1466-92EC-E246-9636-B46C9EC7D470}"/>
              </a:ext>
            </a:extLst>
          </p:cNvPr>
          <p:cNvSpPr/>
          <p:nvPr/>
        </p:nvSpPr>
        <p:spPr>
          <a:xfrm>
            <a:off x="1553501" y="5234090"/>
            <a:ext cx="1152000" cy="360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Discretize</a:t>
            </a:r>
          </a:p>
        </p:txBody>
      </p:sp>
      <p:sp>
        <p:nvSpPr>
          <p:cNvPr id="51" name="Chevron 50">
            <a:extLst>
              <a:ext uri="{FF2B5EF4-FFF2-40B4-BE49-F238E27FC236}">
                <a16:creationId xmlns:a16="http://schemas.microsoft.com/office/drawing/2014/main" id="{29BD3835-5B58-724D-A335-C820600B7549}"/>
              </a:ext>
            </a:extLst>
          </p:cNvPr>
          <p:cNvSpPr/>
          <p:nvPr/>
        </p:nvSpPr>
        <p:spPr>
          <a:xfrm>
            <a:off x="6007309" y="5247726"/>
            <a:ext cx="1152000" cy="360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Sample</a:t>
            </a:r>
          </a:p>
        </p:txBody>
      </p:sp>
      <p:sp>
        <p:nvSpPr>
          <p:cNvPr id="52" name="Chevron 51">
            <a:extLst>
              <a:ext uri="{FF2B5EF4-FFF2-40B4-BE49-F238E27FC236}">
                <a16:creationId xmlns:a16="http://schemas.microsoft.com/office/drawing/2014/main" id="{A393EEFE-C683-EC45-A7DB-260EA0A9104A}"/>
              </a:ext>
            </a:extLst>
          </p:cNvPr>
          <p:cNvSpPr/>
          <p:nvPr/>
        </p:nvSpPr>
        <p:spPr>
          <a:xfrm>
            <a:off x="9602174" y="5245401"/>
            <a:ext cx="1152000" cy="360000"/>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b="1" dirty="0">
                <a:solidFill>
                  <a:schemeClr val="tx1"/>
                </a:solidFill>
              </a:rPr>
              <a:t>Update</a:t>
            </a:r>
          </a:p>
        </p:txBody>
      </p:sp>
      <p:sp>
        <p:nvSpPr>
          <p:cNvPr id="53" name="Rounded Rectangle 52">
            <a:extLst>
              <a:ext uri="{FF2B5EF4-FFF2-40B4-BE49-F238E27FC236}">
                <a16:creationId xmlns:a16="http://schemas.microsoft.com/office/drawing/2014/main" id="{B9E11D44-E147-8642-9851-31A19BFA8C24}"/>
              </a:ext>
            </a:extLst>
          </p:cNvPr>
          <p:cNvSpPr/>
          <p:nvPr/>
        </p:nvSpPr>
        <p:spPr>
          <a:xfrm>
            <a:off x="2712600" y="5355336"/>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54" name="Rounded Rectangle 53">
            <a:extLst>
              <a:ext uri="{FF2B5EF4-FFF2-40B4-BE49-F238E27FC236}">
                <a16:creationId xmlns:a16="http://schemas.microsoft.com/office/drawing/2014/main" id="{D73D40CC-9AD9-6B47-A221-0393C9D52AC2}"/>
              </a:ext>
            </a:extLst>
          </p:cNvPr>
          <p:cNvSpPr/>
          <p:nvPr/>
        </p:nvSpPr>
        <p:spPr>
          <a:xfrm>
            <a:off x="2896787" y="5355336"/>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55" name="Rounded Rectangle 54">
            <a:extLst>
              <a:ext uri="{FF2B5EF4-FFF2-40B4-BE49-F238E27FC236}">
                <a16:creationId xmlns:a16="http://schemas.microsoft.com/office/drawing/2014/main" id="{E873C503-1C40-0F4B-AADA-C03621E2BFD3}"/>
              </a:ext>
            </a:extLst>
          </p:cNvPr>
          <p:cNvSpPr/>
          <p:nvPr/>
        </p:nvSpPr>
        <p:spPr>
          <a:xfrm>
            <a:off x="3086207" y="5355336"/>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56" name="Rounded Rectangle 55">
            <a:extLst>
              <a:ext uri="{FF2B5EF4-FFF2-40B4-BE49-F238E27FC236}">
                <a16:creationId xmlns:a16="http://schemas.microsoft.com/office/drawing/2014/main" id="{6E16ACA5-7148-0B4D-9E77-8DCD87F9BA67}"/>
              </a:ext>
            </a:extLst>
          </p:cNvPr>
          <p:cNvSpPr/>
          <p:nvPr/>
        </p:nvSpPr>
        <p:spPr>
          <a:xfrm>
            <a:off x="3266037" y="5355336"/>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57" name="Rounded Rectangle 56">
            <a:extLst>
              <a:ext uri="{FF2B5EF4-FFF2-40B4-BE49-F238E27FC236}">
                <a16:creationId xmlns:a16="http://schemas.microsoft.com/office/drawing/2014/main" id="{B65EE03F-43A0-8A45-BEAB-B275CAD08B04}"/>
              </a:ext>
            </a:extLst>
          </p:cNvPr>
          <p:cNvSpPr/>
          <p:nvPr/>
        </p:nvSpPr>
        <p:spPr>
          <a:xfrm>
            <a:off x="4739209" y="5354834"/>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58" name="Rounded Rectangle 57">
            <a:extLst>
              <a:ext uri="{FF2B5EF4-FFF2-40B4-BE49-F238E27FC236}">
                <a16:creationId xmlns:a16="http://schemas.microsoft.com/office/drawing/2014/main" id="{1B841013-A591-FB43-907D-4E7CE8716D93}"/>
              </a:ext>
            </a:extLst>
          </p:cNvPr>
          <p:cNvSpPr/>
          <p:nvPr/>
        </p:nvSpPr>
        <p:spPr>
          <a:xfrm>
            <a:off x="4923396" y="5354834"/>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59" name="Rounded Rectangle 58">
            <a:extLst>
              <a:ext uri="{FF2B5EF4-FFF2-40B4-BE49-F238E27FC236}">
                <a16:creationId xmlns:a16="http://schemas.microsoft.com/office/drawing/2014/main" id="{41016775-607C-8141-871D-B15D3C9C0BBC}"/>
              </a:ext>
            </a:extLst>
          </p:cNvPr>
          <p:cNvSpPr/>
          <p:nvPr/>
        </p:nvSpPr>
        <p:spPr>
          <a:xfrm>
            <a:off x="5112816" y="5354834"/>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60" name="Rounded Rectangle 59">
            <a:extLst>
              <a:ext uri="{FF2B5EF4-FFF2-40B4-BE49-F238E27FC236}">
                <a16:creationId xmlns:a16="http://schemas.microsoft.com/office/drawing/2014/main" id="{28AA5073-E759-E74D-A0D0-D21C174D4D3D}"/>
              </a:ext>
            </a:extLst>
          </p:cNvPr>
          <p:cNvSpPr/>
          <p:nvPr/>
        </p:nvSpPr>
        <p:spPr>
          <a:xfrm>
            <a:off x="5292646" y="5354834"/>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61" name="Rounded Rectangle 60">
            <a:extLst>
              <a:ext uri="{FF2B5EF4-FFF2-40B4-BE49-F238E27FC236}">
                <a16:creationId xmlns:a16="http://schemas.microsoft.com/office/drawing/2014/main" id="{74470C6B-7C72-7042-B117-32CA89C7E171}"/>
              </a:ext>
            </a:extLst>
          </p:cNvPr>
          <p:cNvSpPr/>
          <p:nvPr/>
        </p:nvSpPr>
        <p:spPr>
          <a:xfrm>
            <a:off x="7265276" y="5354834"/>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62" name="Rounded Rectangle 61">
            <a:extLst>
              <a:ext uri="{FF2B5EF4-FFF2-40B4-BE49-F238E27FC236}">
                <a16:creationId xmlns:a16="http://schemas.microsoft.com/office/drawing/2014/main" id="{4A188C2F-7D29-0149-84D0-C316C5CDBC5B}"/>
              </a:ext>
            </a:extLst>
          </p:cNvPr>
          <p:cNvSpPr/>
          <p:nvPr/>
        </p:nvSpPr>
        <p:spPr>
          <a:xfrm>
            <a:off x="7445106" y="5354834"/>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63" name="Rounded Rectangle 62">
            <a:extLst>
              <a:ext uri="{FF2B5EF4-FFF2-40B4-BE49-F238E27FC236}">
                <a16:creationId xmlns:a16="http://schemas.microsoft.com/office/drawing/2014/main" id="{EDEDC3BA-C2FA-FC4E-9694-10C5C1D2A158}"/>
              </a:ext>
            </a:extLst>
          </p:cNvPr>
          <p:cNvSpPr/>
          <p:nvPr/>
        </p:nvSpPr>
        <p:spPr>
          <a:xfrm>
            <a:off x="9081516" y="5354834"/>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64" name="Rounded Rectangle 63">
            <a:extLst>
              <a:ext uri="{FF2B5EF4-FFF2-40B4-BE49-F238E27FC236}">
                <a16:creationId xmlns:a16="http://schemas.microsoft.com/office/drawing/2014/main" id="{4DFF246D-1700-9846-95FE-C84EC41F5731}"/>
              </a:ext>
            </a:extLst>
          </p:cNvPr>
          <p:cNvSpPr/>
          <p:nvPr/>
        </p:nvSpPr>
        <p:spPr>
          <a:xfrm>
            <a:off x="9261346" y="5354834"/>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cxnSp>
        <p:nvCxnSpPr>
          <p:cNvPr id="65" name="Straight Arrow Connector 64">
            <a:extLst>
              <a:ext uri="{FF2B5EF4-FFF2-40B4-BE49-F238E27FC236}">
                <a16:creationId xmlns:a16="http://schemas.microsoft.com/office/drawing/2014/main" id="{DCC29EA9-19A0-7543-B9FE-D03AA6AABBC3}"/>
              </a:ext>
            </a:extLst>
          </p:cNvPr>
          <p:cNvCxnSpPr>
            <a:cxnSpLocks/>
            <a:stCxn id="66" idx="1"/>
            <a:endCxn id="50" idx="1"/>
          </p:cNvCxnSpPr>
          <p:nvPr/>
        </p:nvCxnSpPr>
        <p:spPr>
          <a:xfrm flipV="1">
            <a:off x="1023695" y="5414090"/>
            <a:ext cx="620814"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741234E-C261-5C4E-9638-DD957C5BDEA2}"/>
              </a:ext>
            </a:extLst>
          </p:cNvPr>
          <p:cNvSpPr txBox="1"/>
          <p:nvPr/>
        </p:nvSpPr>
        <p:spPr>
          <a:xfrm>
            <a:off x="1023695" y="5198493"/>
            <a:ext cx="486608" cy="461665"/>
          </a:xfrm>
          <a:prstGeom prst="rect">
            <a:avLst/>
          </a:prstGeom>
          <a:noFill/>
        </p:spPr>
        <p:txBody>
          <a:bodyPr wrap="none" rtlCol="0">
            <a:spAutoFit/>
          </a:bodyPr>
          <a:lstStyle/>
          <a:p>
            <a:pPr algn="ctr"/>
            <a:r>
              <a:rPr lang="en-US" sz="1200" dirty="0"/>
              <a:t>Raw </a:t>
            </a:r>
          </a:p>
          <a:p>
            <a:pPr algn="ctr"/>
            <a:r>
              <a:rPr lang="en-US" sz="1200" dirty="0"/>
              <a:t>Data</a:t>
            </a:r>
          </a:p>
        </p:txBody>
      </p:sp>
      <p:sp>
        <p:nvSpPr>
          <p:cNvPr id="67" name="TextBox 66">
            <a:extLst>
              <a:ext uri="{FF2B5EF4-FFF2-40B4-BE49-F238E27FC236}">
                <a16:creationId xmlns:a16="http://schemas.microsoft.com/office/drawing/2014/main" id="{9A6DA8BC-28B1-6C49-A144-5D8F85EFCCE9}"/>
              </a:ext>
            </a:extLst>
          </p:cNvPr>
          <p:cNvSpPr txBox="1"/>
          <p:nvPr/>
        </p:nvSpPr>
        <p:spPr>
          <a:xfrm>
            <a:off x="2715118" y="4855821"/>
            <a:ext cx="776687" cy="461665"/>
          </a:xfrm>
          <a:prstGeom prst="rect">
            <a:avLst/>
          </a:prstGeom>
          <a:noFill/>
        </p:spPr>
        <p:txBody>
          <a:bodyPr wrap="none" rtlCol="0">
            <a:spAutoFit/>
          </a:bodyPr>
          <a:lstStyle/>
          <a:p>
            <a:pPr algn="ctr"/>
            <a:r>
              <a:rPr lang="en-US" sz="1200" dirty="0"/>
              <a:t>Raw Data</a:t>
            </a:r>
          </a:p>
          <a:p>
            <a:pPr algn="ctr"/>
            <a:r>
              <a:rPr lang="en-US" sz="1200" dirty="0"/>
              <a:t>Chunks</a:t>
            </a:r>
          </a:p>
        </p:txBody>
      </p:sp>
      <p:sp>
        <p:nvSpPr>
          <p:cNvPr id="68" name="TextBox 67">
            <a:extLst>
              <a:ext uri="{FF2B5EF4-FFF2-40B4-BE49-F238E27FC236}">
                <a16:creationId xmlns:a16="http://schemas.microsoft.com/office/drawing/2014/main" id="{8E55650B-4254-0843-921D-F0513D81DD9C}"/>
              </a:ext>
            </a:extLst>
          </p:cNvPr>
          <p:cNvSpPr txBox="1"/>
          <p:nvPr/>
        </p:nvSpPr>
        <p:spPr>
          <a:xfrm>
            <a:off x="4568184" y="4796423"/>
            <a:ext cx="1026499" cy="461665"/>
          </a:xfrm>
          <a:prstGeom prst="rect">
            <a:avLst/>
          </a:prstGeom>
          <a:noFill/>
        </p:spPr>
        <p:txBody>
          <a:bodyPr wrap="none" rtlCol="0">
            <a:spAutoFit/>
          </a:bodyPr>
          <a:lstStyle/>
          <a:p>
            <a:pPr algn="ctr"/>
            <a:r>
              <a:rPr lang="en-US" sz="1200" dirty="0"/>
              <a:t>Preprocessed</a:t>
            </a:r>
          </a:p>
          <a:p>
            <a:pPr algn="ctr"/>
            <a:r>
              <a:rPr lang="en-US" sz="1200" dirty="0"/>
              <a:t>Features</a:t>
            </a:r>
          </a:p>
        </p:txBody>
      </p:sp>
      <p:cxnSp>
        <p:nvCxnSpPr>
          <p:cNvPr id="69" name="Straight Arrow Connector 68">
            <a:extLst>
              <a:ext uri="{FF2B5EF4-FFF2-40B4-BE49-F238E27FC236}">
                <a16:creationId xmlns:a16="http://schemas.microsoft.com/office/drawing/2014/main" id="{D3871F26-114D-B849-AF2C-0064B06C64D8}"/>
              </a:ext>
            </a:extLst>
          </p:cNvPr>
          <p:cNvCxnSpPr>
            <a:cxnSpLocks/>
            <a:stCxn id="53" idx="2"/>
          </p:cNvCxnSpPr>
          <p:nvPr/>
        </p:nvCxnSpPr>
        <p:spPr>
          <a:xfrm>
            <a:off x="2784990" y="5500116"/>
            <a:ext cx="0" cy="50322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230A7F78-AF75-BF47-909D-F50EFC753D76}"/>
              </a:ext>
            </a:extLst>
          </p:cNvPr>
          <p:cNvCxnSpPr>
            <a:cxnSpLocks/>
            <a:stCxn id="47" idx="0"/>
            <a:endCxn id="51" idx="1"/>
          </p:cNvCxnSpPr>
          <p:nvPr/>
        </p:nvCxnSpPr>
        <p:spPr>
          <a:xfrm rot="5400000" flipH="1" flipV="1">
            <a:off x="5558695" y="5463715"/>
            <a:ext cx="575611" cy="503634"/>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Rounded Rectangle 70">
            <a:extLst>
              <a:ext uri="{FF2B5EF4-FFF2-40B4-BE49-F238E27FC236}">
                <a16:creationId xmlns:a16="http://schemas.microsoft.com/office/drawing/2014/main" id="{F5999924-8801-1342-9D86-F1E2223FBDA6}"/>
              </a:ext>
            </a:extLst>
          </p:cNvPr>
          <p:cNvSpPr/>
          <p:nvPr/>
        </p:nvSpPr>
        <p:spPr>
          <a:xfrm>
            <a:off x="10950222" y="5234089"/>
            <a:ext cx="720000" cy="36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solidFill>
              </a:rPr>
              <a:t>Model</a:t>
            </a:r>
          </a:p>
        </p:txBody>
      </p:sp>
      <p:cxnSp>
        <p:nvCxnSpPr>
          <p:cNvPr id="72" name="Elbow Connector 71">
            <a:extLst>
              <a:ext uri="{FF2B5EF4-FFF2-40B4-BE49-F238E27FC236}">
                <a16:creationId xmlns:a16="http://schemas.microsoft.com/office/drawing/2014/main" id="{47BE991D-B84A-B24A-9252-B3F2E68E2435}"/>
              </a:ext>
            </a:extLst>
          </p:cNvPr>
          <p:cNvCxnSpPr>
            <a:cxnSpLocks/>
            <a:stCxn id="71" idx="2"/>
            <a:endCxn id="52" idx="2"/>
          </p:cNvCxnSpPr>
          <p:nvPr/>
        </p:nvCxnSpPr>
        <p:spPr>
          <a:xfrm rot="5400000">
            <a:off x="10715790" y="5010969"/>
            <a:ext cx="11312" cy="1177552"/>
          </a:xfrm>
          <a:prstGeom prst="bentConnector3">
            <a:avLst>
              <a:gd name="adj1" fmla="val 2120863"/>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Right Brace 72">
            <a:extLst>
              <a:ext uri="{FF2B5EF4-FFF2-40B4-BE49-F238E27FC236}">
                <a16:creationId xmlns:a16="http://schemas.microsoft.com/office/drawing/2014/main" id="{E98E4B4C-190A-F245-91CB-41577F9B9095}"/>
              </a:ext>
            </a:extLst>
          </p:cNvPr>
          <p:cNvSpPr/>
          <p:nvPr/>
        </p:nvSpPr>
        <p:spPr>
          <a:xfrm rot="16200000">
            <a:off x="8264530" y="2590205"/>
            <a:ext cx="419100" cy="4874988"/>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4" name="TextBox 73">
            <a:extLst>
              <a:ext uri="{FF2B5EF4-FFF2-40B4-BE49-F238E27FC236}">
                <a16:creationId xmlns:a16="http://schemas.microsoft.com/office/drawing/2014/main" id="{21FAA6CA-A92D-C14C-85F7-812EF5B8D32E}"/>
              </a:ext>
            </a:extLst>
          </p:cNvPr>
          <p:cNvSpPr txBox="1"/>
          <p:nvPr/>
        </p:nvSpPr>
        <p:spPr>
          <a:xfrm>
            <a:off x="8124465" y="4509385"/>
            <a:ext cx="699230" cy="307777"/>
          </a:xfrm>
          <a:prstGeom prst="rect">
            <a:avLst/>
          </a:prstGeom>
          <a:noFill/>
        </p:spPr>
        <p:txBody>
          <a:bodyPr wrap="none" rtlCol="0">
            <a:spAutoFit/>
          </a:bodyPr>
          <a:lstStyle/>
          <a:p>
            <a:r>
              <a:rPr lang="en-US" sz="1400" dirty="0"/>
              <a:t>Repeat</a:t>
            </a:r>
          </a:p>
        </p:txBody>
      </p:sp>
      <p:cxnSp>
        <p:nvCxnSpPr>
          <p:cNvPr id="75" name="Straight Arrow Connector 74">
            <a:extLst>
              <a:ext uri="{FF2B5EF4-FFF2-40B4-BE49-F238E27FC236}">
                <a16:creationId xmlns:a16="http://schemas.microsoft.com/office/drawing/2014/main" id="{F40B4870-9CA1-8F49-AAEE-7FBB4BAC7001}"/>
              </a:ext>
            </a:extLst>
          </p:cNvPr>
          <p:cNvCxnSpPr>
            <a:cxnSpLocks/>
            <a:stCxn id="54" idx="2"/>
          </p:cNvCxnSpPr>
          <p:nvPr/>
        </p:nvCxnSpPr>
        <p:spPr>
          <a:xfrm flipH="1">
            <a:off x="2961777" y="5500116"/>
            <a:ext cx="0" cy="5032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3D42BCB-42D2-4A43-BF06-8D3EA1A82902}"/>
              </a:ext>
            </a:extLst>
          </p:cNvPr>
          <p:cNvCxnSpPr>
            <a:cxnSpLocks/>
            <a:stCxn id="55" idx="2"/>
          </p:cNvCxnSpPr>
          <p:nvPr/>
        </p:nvCxnSpPr>
        <p:spPr>
          <a:xfrm>
            <a:off x="3158597" y="5500116"/>
            <a:ext cx="0" cy="5032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FE7C4AC-E2E7-9D43-8D22-E27B5DF7522C}"/>
              </a:ext>
            </a:extLst>
          </p:cNvPr>
          <p:cNvCxnSpPr>
            <a:cxnSpLocks/>
            <a:stCxn id="56" idx="2"/>
          </p:cNvCxnSpPr>
          <p:nvPr/>
        </p:nvCxnSpPr>
        <p:spPr>
          <a:xfrm>
            <a:off x="3338427" y="5500116"/>
            <a:ext cx="0" cy="5032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89A7B1C-074F-FE41-862A-1E9B530E864C}"/>
              </a:ext>
            </a:extLst>
          </p:cNvPr>
          <p:cNvCxnSpPr>
            <a:cxnSpLocks/>
          </p:cNvCxnSpPr>
          <p:nvPr/>
        </p:nvCxnSpPr>
        <p:spPr>
          <a:xfrm>
            <a:off x="4801976" y="5499787"/>
            <a:ext cx="0" cy="50354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90BB7A-39FF-7642-894C-851B22C3DDA7}"/>
              </a:ext>
            </a:extLst>
          </p:cNvPr>
          <p:cNvCxnSpPr>
            <a:cxnSpLocks/>
          </p:cNvCxnSpPr>
          <p:nvPr/>
        </p:nvCxnSpPr>
        <p:spPr>
          <a:xfrm>
            <a:off x="4986163" y="5499787"/>
            <a:ext cx="0" cy="50354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603CF58-C407-9D49-973A-6A7FE4168924}"/>
              </a:ext>
            </a:extLst>
          </p:cNvPr>
          <p:cNvCxnSpPr>
            <a:cxnSpLocks/>
          </p:cNvCxnSpPr>
          <p:nvPr/>
        </p:nvCxnSpPr>
        <p:spPr>
          <a:xfrm>
            <a:off x="5175583" y="5499787"/>
            <a:ext cx="0" cy="50354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C6C4647-00F2-5F44-AC49-9093EB378DA2}"/>
              </a:ext>
            </a:extLst>
          </p:cNvPr>
          <p:cNvCxnSpPr>
            <a:cxnSpLocks/>
          </p:cNvCxnSpPr>
          <p:nvPr/>
        </p:nvCxnSpPr>
        <p:spPr>
          <a:xfrm>
            <a:off x="5355413" y="5499787"/>
            <a:ext cx="0" cy="50354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07792CA-552A-894D-9320-32F570B7D284}"/>
              </a:ext>
            </a:extLst>
          </p:cNvPr>
          <p:cNvSpPr txBox="1"/>
          <p:nvPr/>
        </p:nvSpPr>
        <p:spPr>
          <a:xfrm>
            <a:off x="884903" y="1441127"/>
            <a:ext cx="5292528" cy="3108543"/>
          </a:xfrm>
          <a:prstGeom prst="rect">
            <a:avLst/>
          </a:prstGeom>
          <a:noFill/>
        </p:spPr>
        <p:txBody>
          <a:bodyPr wrap="square" rtlCol="0">
            <a:spAutoFit/>
          </a:bodyPr>
          <a:lstStyle/>
          <a:p>
            <a:r>
              <a:rPr lang="en-US" sz="2800" dirty="0"/>
              <a:t>Continuous Deployment Platform</a:t>
            </a:r>
          </a:p>
          <a:p>
            <a:pPr marL="742950" lvl="1" indent="-285750">
              <a:buFont typeface="Arial" panose="020B0604020202020204" pitchFamily="34" charset="0"/>
              <a:buChar char="•"/>
            </a:pPr>
            <a:r>
              <a:rPr lang="en-US" sz="2400" dirty="0"/>
              <a:t>Proactive Training Instead of </a:t>
            </a:r>
            <a:r>
              <a:rPr lang="en-US" sz="2400" dirty="0">
                <a:solidFill>
                  <a:srgbClr val="C00000"/>
                </a:solidFill>
              </a:rPr>
              <a:t>Offline Retraining</a:t>
            </a:r>
          </a:p>
          <a:p>
            <a:pPr marL="742950" lvl="1" indent="-285750">
              <a:buFont typeface="Arial" panose="020B0604020202020204" pitchFamily="34" charset="0"/>
              <a:buChar char="•"/>
            </a:pPr>
            <a:r>
              <a:rPr lang="en-US" sz="2400" dirty="0"/>
              <a:t>Live Statistics Computation</a:t>
            </a:r>
          </a:p>
          <a:p>
            <a:pPr marL="742950" lvl="1" indent="-285750">
              <a:buFont typeface="Arial" panose="020B0604020202020204" pitchFamily="34" charset="0"/>
              <a:buChar char="•"/>
            </a:pPr>
            <a:r>
              <a:rPr lang="en-US" sz="2400" dirty="0"/>
              <a:t>Dynamic materialization of data</a:t>
            </a:r>
          </a:p>
          <a:p>
            <a:pPr marL="742950" lvl="1" indent="-285750">
              <a:buFont typeface="Arial" panose="020B0604020202020204" pitchFamily="34" charset="0"/>
              <a:buChar char="•"/>
            </a:pPr>
            <a:r>
              <a:rPr lang="en-US" sz="2400" dirty="0">
                <a:solidFill>
                  <a:schemeClr val="accent6">
                    <a:lumMod val="50000"/>
                  </a:schemeClr>
                </a:solidFill>
              </a:rPr>
              <a:t>Achieves similar quality</a:t>
            </a:r>
          </a:p>
          <a:p>
            <a:pPr marL="742950" lvl="1" indent="-285750">
              <a:buFont typeface="Arial" panose="020B0604020202020204" pitchFamily="34" charset="0"/>
              <a:buChar char="•"/>
            </a:pPr>
            <a:r>
              <a:rPr lang="en-US" sz="2400" dirty="0">
                <a:solidFill>
                  <a:schemeClr val="accent6">
                    <a:lumMod val="50000"/>
                  </a:schemeClr>
                </a:solidFill>
              </a:rPr>
              <a:t>Reduces the total training time</a:t>
            </a:r>
          </a:p>
          <a:p>
            <a:pPr marL="742950" lvl="1" indent="-285750">
              <a:buFont typeface="Arial" panose="020B0604020202020204" pitchFamily="34" charset="0"/>
              <a:buChar char="•"/>
            </a:pPr>
            <a:endParaRPr lang="en-US" sz="2400" dirty="0"/>
          </a:p>
        </p:txBody>
      </p:sp>
      <p:pic>
        <p:nvPicPr>
          <p:cNvPr id="108" name="Picture 107">
            <a:extLst>
              <a:ext uri="{FF2B5EF4-FFF2-40B4-BE49-F238E27FC236}">
                <a16:creationId xmlns:a16="http://schemas.microsoft.com/office/drawing/2014/main" id="{EA3B140C-07E5-5444-937C-AFC324BE1EBE}"/>
              </a:ext>
            </a:extLst>
          </p:cNvPr>
          <p:cNvPicPr>
            <a:picLocks noChangeAspect="1"/>
          </p:cNvPicPr>
          <p:nvPr/>
        </p:nvPicPr>
        <p:blipFill>
          <a:blip r:embed="rId3"/>
          <a:stretch>
            <a:fillRect/>
          </a:stretch>
        </p:blipFill>
        <p:spPr>
          <a:xfrm>
            <a:off x="6096374" y="1465686"/>
            <a:ext cx="5970284" cy="2985142"/>
          </a:xfrm>
          <a:prstGeom prst="rect">
            <a:avLst/>
          </a:prstGeom>
        </p:spPr>
      </p:pic>
    </p:spTree>
    <p:extLst>
      <p:ext uri="{BB962C8B-B14F-4D97-AF65-F5344CB8AC3E}">
        <p14:creationId xmlns:p14="http://schemas.microsoft.com/office/powerpoint/2010/main" val="3755070222"/>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45547-7F53-DF44-A9D2-3DCDE4715ACC}"/>
              </a:ext>
            </a:extLst>
          </p:cNvPr>
          <p:cNvSpPr>
            <a:spLocks noGrp="1"/>
          </p:cNvSpPr>
          <p:nvPr>
            <p:ph idx="1"/>
          </p:nvPr>
        </p:nvSpPr>
        <p:spPr/>
        <p:txBody>
          <a:bodyPr>
            <a:normAutofit lnSpcReduction="10000"/>
          </a:bodyPr>
          <a:lstStyle/>
          <a:p>
            <a:pPr marL="401638" indent="-401638">
              <a:buFont typeface="+mj-lt"/>
              <a:buAutoNum type="arabicPeriod"/>
            </a:pPr>
            <a:r>
              <a:rPr lang="en-US" sz="1600" dirty="0"/>
              <a:t>D. </a:t>
            </a:r>
            <a:r>
              <a:rPr lang="en-US" sz="1600" dirty="0" err="1"/>
              <a:t>Crankshaw</a:t>
            </a:r>
            <a:r>
              <a:rPr lang="en-US" sz="1600" dirty="0"/>
              <a:t>, X. Wang, G. Zhou, M. Franklin, et al. 2016. Clipper: A Low-Latency Online Prediction Serving System. </a:t>
            </a:r>
            <a:r>
              <a:rPr lang="en-US" sz="1600" dirty="0" err="1"/>
              <a:t>arXiv</a:t>
            </a:r>
            <a:r>
              <a:rPr lang="en-US" sz="1600" dirty="0"/>
              <a:t> preprint arXiv:1612.03079 (2016).</a:t>
            </a:r>
          </a:p>
          <a:p>
            <a:pPr marL="401638" indent="-401638">
              <a:buFont typeface="+mj-lt"/>
              <a:buAutoNum type="arabicPeriod"/>
            </a:pPr>
            <a:r>
              <a:rPr lang="en-US" sz="1600" dirty="0"/>
              <a:t>D. </a:t>
            </a:r>
            <a:r>
              <a:rPr lang="en-US" sz="1600" dirty="0" err="1"/>
              <a:t>Crankshaw</a:t>
            </a:r>
            <a:r>
              <a:rPr lang="en-US" sz="1600" dirty="0"/>
              <a:t>, P. </a:t>
            </a:r>
            <a:r>
              <a:rPr lang="en-US" sz="1600" dirty="0" err="1"/>
              <a:t>Bailis</a:t>
            </a:r>
            <a:r>
              <a:rPr lang="en-US" sz="1600" dirty="0"/>
              <a:t>, J. Gonzalez, H. Li, et al. 2014. The missing piece </a:t>
            </a:r>
            <a:r>
              <a:rPr lang="en-US" sz="1600" dirty="0" err="1"/>
              <a:t>incomplex</a:t>
            </a:r>
            <a:r>
              <a:rPr lang="en-US" sz="1600" dirty="0"/>
              <a:t> analytics: Low latency, scalable model management and serving with </a:t>
            </a:r>
            <a:r>
              <a:rPr lang="en-US" sz="1600" dirty="0" err="1"/>
              <a:t>velox</a:t>
            </a:r>
            <a:r>
              <a:rPr lang="en-US" sz="1600" dirty="0"/>
              <a:t>.</a:t>
            </a:r>
          </a:p>
          <a:p>
            <a:pPr marL="401638" indent="-401638">
              <a:buFont typeface="+mj-lt"/>
              <a:buAutoNum type="arabicPeriod"/>
            </a:pPr>
            <a:r>
              <a:rPr lang="en-US" sz="1600" dirty="0">
                <a:cs typeface="Calibri" panose="020F0502020204030204" pitchFamily="34" charset="0"/>
              </a:rPr>
              <a:t>D. Baylor, E. Breck, H. Cheng, N. </a:t>
            </a:r>
            <a:r>
              <a:rPr lang="en-US" sz="1600" dirty="0" err="1">
                <a:cs typeface="Calibri" panose="020F0502020204030204" pitchFamily="34" charset="0"/>
              </a:rPr>
              <a:t>Fiedel</a:t>
            </a:r>
            <a:r>
              <a:rPr lang="en-US" sz="1600" dirty="0">
                <a:cs typeface="Calibri" panose="020F0502020204030204" pitchFamily="34" charset="0"/>
              </a:rPr>
              <a:t>, et al. 2017. TFX: A TensorFlow-Based Production-Scale Machine Learning Platform. In Proceedings of the 23rd ACM SIGKDD International Conference on Knowledge Discovery and Data Mining. ACM, 1387–1395.</a:t>
            </a:r>
          </a:p>
          <a:p>
            <a:pPr marL="401638" indent="-401638">
              <a:buFont typeface="+mj-lt"/>
              <a:buAutoNum type="arabicPeriod"/>
            </a:pPr>
            <a:r>
              <a:rPr lang="en-US" sz="1600" dirty="0"/>
              <a:t>L. </a:t>
            </a:r>
            <a:r>
              <a:rPr lang="en-US" sz="1600" dirty="0" err="1"/>
              <a:t>Bottou</a:t>
            </a:r>
            <a:r>
              <a:rPr lang="en-US" sz="1600" dirty="0"/>
              <a:t>. 2010. Large-scale machine learning with stochastic gradient descent. In Proceedings of COMPSTAT’2010. Springer, 177–186.</a:t>
            </a:r>
          </a:p>
          <a:p>
            <a:pPr marL="401638" indent="-401638">
              <a:buFont typeface="+mj-lt"/>
              <a:buAutoNum type="arabicPeriod"/>
            </a:pPr>
            <a:r>
              <a:rPr lang="en-US" sz="1600" dirty="0"/>
              <a:t>M. </a:t>
            </a:r>
            <a:r>
              <a:rPr lang="en-US" sz="1600" dirty="0" err="1"/>
              <a:t>Zaharia</a:t>
            </a:r>
            <a:r>
              <a:rPr lang="en-US" sz="1600" dirty="0"/>
              <a:t>, M. Chowdhury, M. Franklin, S. </a:t>
            </a:r>
            <a:r>
              <a:rPr lang="en-US" sz="1600" dirty="0" err="1"/>
              <a:t>Shenker</a:t>
            </a:r>
            <a:r>
              <a:rPr lang="en-US" sz="1600" dirty="0"/>
              <a:t>, and I. </a:t>
            </a:r>
            <a:r>
              <a:rPr lang="en-US" sz="1600" dirty="0" err="1"/>
              <a:t>Stoica</a:t>
            </a:r>
            <a:r>
              <a:rPr lang="en-US" sz="1600" dirty="0"/>
              <a:t>. 2010. Spark: cluster computing with working sets. </a:t>
            </a:r>
            <a:r>
              <a:rPr lang="en-US" sz="1600" dirty="0" err="1"/>
              <a:t>HotCloud</a:t>
            </a:r>
            <a:r>
              <a:rPr lang="en-US" sz="1600" dirty="0"/>
              <a:t> 10 (2010), 10–10.</a:t>
            </a:r>
          </a:p>
          <a:p>
            <a:pPr marL="401638" indent="-401638">
              <a:buFont typeface="+mj-lt"/>
              <a:buAutoNum type="arabicPeriod"/>
            </a:pPr>
            <a:r>
              <a:rPr lang="de-DE" sz="1600" dirty="0"/>
              <a:t>O. </a:t>
            </a:r>
            <a:r>
              <a:rPr lang="de-DE" sz="1600" dirty="0" err="1"/>
              <a:t>Chapelle</a:t>
            </a:r>
            <a:r>
              <a:rPr lang="de-DE" sz="1600" dirty="0"/>
              <a:t>. [n. d.]. NYC Taxi &amp; </a:t>
            </a:r>
            <a:r>
              <a:rPr lang="de-DE" sz="1600" dirty="0" err="1"/>
              <a:t>Lomousine</a:t>
            </a:r>
            <a:r>
              <a:rPr lang="de-DE" sz="1600" dirty="0"/>
              <a:t> </a:t>
            </a:r>
            <a:r>
              <a:rPr lang="de-DE" sz="1600" dirty="0" err="1"/>
              <a:t>Commision</a:t>
            </a:r>
            <a:r>
              <a:rPr lang="de-DE" sz="1600" dirty="0"/>
              <a:t> Trip </a:t>
            </a:r>
            <a:r>
              <a:rPr lang="de-DE" sz="1600" dirty="0" err="1"/>
              <a:t>Record</a:t>
            </a:r>
            <a:r>
              <a:rPr lang="de-DE" sz="1600" dirty="0"/>
              <a:t> Data. http://</a:t>
            </a:r>
            <a:r>
              <a:rPr lang="de-DE" sz="1600" dirty="0" err="1"/>
              <a:t>www.nyc.gov</a:t>
            </a:r>
            <a:r>
              <a:rPr lang="de-DE" sz="1600" dirty="0"/>
              <a:t>/</a:t>
            </a:r>
            <a:r>
              <a:rPr lang="de-DE" sz="1600" dirty="0" err="1"/>
              <a:t>html</a:t>
            </a:r>
            <a:r>
              <a:rPr lang="de-DE" sz="1600" dirty="0"/>
              <a:t>/</a:t>
            </a:r>
            <a:r>
              <a:rPr lang="de-DE" sz="1600" dirty="0" err="1"/>
              <a:t>tlc</a:t>
            </a:r>
            <a:r>
              <a:rPr lang="de-DE" sz="1600" dirty="0"/>
              <a:t>/</a:t>
            </a:r>
            <a:r>
              <a:rPr lang="de-DE" sz="1600" dirty="0" err="1"/>
              <a:t>html</a:t>
            </a:r>
            <a:r>
              <a:rPr lang="de-DE" sz="1600" dirty="0"/>
              <a:t>/</a:t>
            </a:r>
            <a:r>
              <a:rPr lang="de-DE" sz="1600" dirty="0" err="1"/>
              <a:t>about</a:t>
            </a:r>
            <a:r>
              <a:rPr lang="de-DE" sz="1600" dirty="0"/>
              <a:t>/</a:t>
            </a:r>
            <a:r>
              <a:rPr lang="de-DE" sz="1600" dirty="0" err="1"/>
              <a:t>trip_record_data.shtml</a:t>
            </a:r>
            <a:r>
              <a:rPr lang="de-DE" sz="1600" dirty="0"/>
              <a:t>. [</a:t>
            </a:r>
            <a:r>
              <a:rPr lang="de-DE" sz="1600" dirty="0" err="1"/>
              <a:t>Online;accessed</a:t>
            </a:r>
            <a:r>
              <a:rPr lang="de-DE" sz="1600" dirty="0"/>
              <a:t> 10-April-2018].</a:t>
            </a:r>
          </a:p>
          <a:p>
            <a:pPr marL="401638" indent="-401638">
              <a:buFont typeface="+mj-lt"/>
              <a:buAutoNum type="arabicPeriod"/>
            </a:pPr>
            <a:r>
              <a:rPr lang="de-DE" sz="1600" dirty="0"/>
              <a:t>J. Ma, L. Saul, S. Savage, </a:t>
            </a:r>
            <a:r>
              <a:rPr lang="de-DE" sz="1600" dirty="0" err="1"/>
              <a:t>and</a:t>
            </a:r>
            <a:r>
              <a:rPr lang="de-DE" sz="1600" dirty="0"/>
              <a:t> G. Voelker. 2009. </a:t>
            </a:r>
            <a:r>
              <a:rPr lang="de-DE" sz="1600" dirty="0" err="1"/>
              <a:t>Identifying</a:t>
            </a:r>
            <a:r>
              <a:rPr lang="de-DE" sz="1600" dirty="0"/>
              <a:t> </a:t>
            </a:r>
            <a:r>
              <a:rPr lang="de-DE" sz="1600" dirty="0" err="1"/>
              <a:t>suspicious</a:t>
            </a:r>
            <a:r>
              <a:rPr lang="de-DE" sz="1600" dirty="0"/>
              <a:t> URLs: an </a:t>
            </a:r>
            <a:r>
              <a:rPr lang="de-DE" sz="1600" dirty="0" err="1"/>
              <a:t>application</a:t>
            </a:r>
            <a:r>
              <a:rPr lang="de-DE" sz="1600" dirty="0"/>
              <a:t> </a:t>
            </a:r>
            <a:r>
              <a:rPr lang="de-DE" sz="1600" dirty="0" err="1"/>
              <a:t>of</a:t>
            </a:r>
            <a:r>
              <a:rPr lang="de-DE" sz="1600" dirty="0"/>
              <a:t> large-</a:t>
            </a:r>
            <a:r>
              <a:rPr lang="de-DE" sz="1600" dirty="0" err="1"/>
              <a:t>scale</a:t>
            </a:r>
            <a:r>
              <a:rPr lang="de-DE" sz="1600" dirty="0"/>
              <a:t> online </a:t>
            </a:r>
            <a:r>
              <a:rPr lang="de-DE" sz="1600" dirty="0" err="1"/>
              <a:t>learning</a:t>
            </a:r>
            <a:r>
              <a:rPr lang="de-DE" sz="1600" dirty="0"/>
              <a:t>. In </a:t>
            </a:r>
            <a:r>
              <a:rPr lang="de-DE" sz="1600" dirty="0" err="1"/>
              <a:t>Proceedings</a:t>
            </a:r>
            <a:r>
              <a:rPr lang="de-DE" sz="1600" dirty="0"/>
              <a:t> </a:t>
            </a:r>
            <a:r>
              <a:rPr lang="de-DE" sz="1600" dirty="0" err="1"/>
              <a:t>of</a:t>
            </a:r>
            <a:r>
              <a:rPr lang="de-DE" sz="1600" dirty="0"/>
              <a:t> </a:t>
            </a:r>
            <a:r>
              <a:rPr lang="de-DE" sz="1600" dirty="0" err="1"/>
              <a:t>the</a:t>
            </a:r>
            <a:r>
              <a:rPr lang="de-DE" sz="1600" dirty="0"/>
              <a:t> 26th </a:t>
            </a:r>
            <a:r>
              <a:rPr lang="de-DE" sz="1600" dirty="0" err="1"/>
              <a:t>annual</a:t>
            </a:r>
            <a:r>
              <a:rPr lang="de-DE" sz="1600" dirty="0"/>
              <a:t> international </a:t>
            </a:r>
            <a:r>
              <a:rPr lang="de-DE" sz="1600" dirty="0" err="1"/>
              <a:t>conference</a:t>
            </a:r>
            <a:r>
              <a:rPr lang="de-DE" sz="1600" dirty="0"/>
              <a:t> on </a:t>
            </a:r>
            <a:r>
              <a:rPr lang="de-DE" sz="1600" dirty="0" err="1"/>
              <a:t>machine</a:t>
            </a:r>
            <a:r>
              <a:rPr lang="de-DE" sz="1600" dirty="0"/>
              <a:t> </a:t>
            </a:r>
            <a:r>
              <a:rPr lang="de-DE" sz="1600" dirty="0" err="1"/>
              <a:t>learning</a:t>
            </a:r>
            <a:r>
              <a:rPr lang="de-DE" sz="1600" dirty="0"/>
              <a:t>. ACM, 681–688.</a:t>
            </a:r>
          </a:p>
          <a:p>
            <a:pPr marL="401638" indent="-401638">
              <a:buFont typeface="+mj-lt"/>
              <a:buAutoNum type="arabicPeriod"/>
            </a:pPr>
            <a:r>
              <a:rPr lang="de-DE" sz="1600" dirty="0"/>
              <a:t>D. </a:t>
            </a:r>
            <a:r>
              <a:rPr lang="de-DE" sz="1600" dirty="0" err="1"/>
              <a:t>Kingma</a:t>
            </a:r>
            <a:r>
              <a:rPr lang="de-DE" sz="1600" dirty="0"/>
              <a:t> </a:t>
            </a:r>
            <a:r>
              <a:rPr lang="de-DE" sz="1600" dirty="0" err="1"/>
              <a:t>and</a:t>
            </a:r>
            <a:r>
              <a:rPr lang="de-DE" sz="1600" dirty="0"/>
              <a:t> J. </a:t>
            </a:r>
            <a:r>
              <a:rPr lang="de-DE" sz="1600" dirty="0" err="1"/>
              <a:t>Ba</a:t>
            </a:r>
            <a:r>
              <a:rPr lang="de-DE" sz="1600" dirty="0"/>
              <a:t>. 2014. Adam: A </a:t>
            </a:r>
            <a:r>
              <a:rPr lang="de-DE" sz="1600" dirty="0" err="1"/>
              <a:t>method</a:t>
            </a:r>
            <a:r>
              <a:rPr lang="de-DE" sz="1600" dirty="0"/>
              <a:t> </a:t>
            </a:r>
            <a:r>
              <a:rPr lang="de-DE" sz="1600" dirty="0" err="1"/>
              <a:t>for</a:t>
            </a:r>
            <a:r>
              <a:rPr lang="de-DE" sz="1600" dirty="0"/>
              <a:t> </a:t>
            </a:r>
            <a:r>
              <a:rPr lang="de-DE" sz="1600" dirty="0" err="1"/>
              <a:t>stochastic</a:t>
            </a:r>
            <a:r>
              <a:rPr lang="de-DE" sz="1600" dirty="0"/>
              <a:t> </a:t>
            </a:r>
            <a:r>
              <a:rPr lang="de-DE" sz="1600" dirty="0" err="1"/>
              <a:t>optimization</a:t>
            </a:r>
            <a:r>
              <a:rPr lang="de-DE" sz="1600" dirty="0"/>
              <a:t>. </a:t>
            </a:r>
            <a:r>
              <a:rPr lang="de-DE" sz="1600" dirty="0" err="1"/>
              <a:t>arXiv</a:t>
            </a:r>
            <a:r>
              <a:rPr lang="de-DE" sz="1600" dirty="0"/>
              <a:t> </a:t>
            </a:r>
            <a:r>
              <a:rPr lang="de-DE" sz="1600" dirty="0" err="1"/>
              <a:t>preprint</a:t>
            </a:r>
            <a:r>
              <a:rPr lang="de-DE" sz="1600" dirty="0"/>
              <a:t> arXiv:1412.6980 (2014).</a:t>
            </a:r>
          </a:p>
          <a:p>
            <a:pPr marL="401638" indent="-401638">
              <a:buFont typeface="+mj-lt"/>
              <a:buAutoNum type="arabicPeriod"/>
            </a:pPr>
            <a:r>
              <a:rPr lang="de-DE" sz="1600" dirty="0"/>
              <a:t>M. Zeiler. 2012. ADADELTA: an adaptive </a:t>
            </a:r>
            <a:r>
              <a:rPr lang="de-DE" sz="1600" dirty="0" err="1"/>
              <a:t>learning</a:t>
            </a:r>
            <a:r>
              <a:rPr lang="de-DE" sz="1600" dirty="0"/>
              <a:t> rate </a:t>
            </a:r>
            <a:r>
              <a:rPr lang="de-DE" sz="1600" dirty="0" err="1"/>
              <a:t>method</a:t>
            </a:r>
            <a:r>
              <a:rPr lang="de-DE" sz="1600" dirty="0"/>
              <a:t>. </a:t>
            </a:r>
            <a:r>
              <a:rPr lang="de-DE" sz="1600" dirty="0" err="1"/>
              <a:t>arXiv</a:t>
            </a:r>
            <a:r>
              <a:rPr lang="de-DE" sz="1600" dirty="0"/>
              <a:t> </a:t>
            </a:r>
            <a:r>
              <a:rPr lang="de-DE" sz="1600" dirty="0" err="1"/>
              <a:t>preprint</a:t>
            </a:r>
            <a:r>
              <a:rPr lang="de-DE" sz="1600" dirty="0"/>
              <a:t> arXiv:1212.5701 (2012).</a:t>
            </a:r>
          </a:p>
          <a:p>
            <a:pPr marL="401638" indent="-401638">
              <a:buFont typeface="+mj-lt"/>
              <a:buAutoNum type="arabicPeriod"/>
            </a:pPr>
            <a:r>
              <a:rPr lang="de-DE" sz="1600" dirty="0"/>
              <a:t>T. </a:t>
            </a:r>
            <a:r>
              <a:rPr lang="de-DE" sz="1600" dirty="0" err="1"/>
              <a:t>Tieleman</a:t>
            </a:r>
            <a:r>
              <a:rPr lang="de-DE" sz="1600" dirty="0"/>
              <a:t> </a:t>
            </a:r>
            <a:r>
              <a:rPr lang="de-DE" sz="1600" dirty="0" err="1"/>
              <a:t>and</a:t>
            </a:r>
            <a:r>
              <a:rPr lang="de-DE" sz="1600" dirty="0"/>
              <a:t> G. </a:t>
            </a:r>
            <a:r>
              <a:rPr lang="de-DE" sz="1600" dirty="0" err="1"/>
              <a:t>Hinton</a:t>
            </a:r>
            <a:r>
              <a:rPr lang="de-DE" sz="1600" dirty="0"/>
              <a:t>. 2012. </a:t>
            </a:r>
            <a:r>
              <a:rPr lang="de-DE" sz="1600" dirty="0" err="1"/>
              <a:t>Lecture</a:t>
            </a:r>
            <a:r>
              <a:rPr lang="de-DE" sz="1600" dirty="0"/>
              <a:t> 6.5-rmsprop: </a:t>
            </a:r>
            <a:r>
              <a:rPr lang="de-DE" sz="1600" dirty="0" err="1"/>
              <a:t>Divide</a:t>
            </a:r>
            <a:r>
              <a:rPr lang="de-DE" sz="1600" dirty="0"/>
              <a:t> </a:t>
            </a:r>
            <a:r>
              <a:rPr lang="de-DE" sz="1600" dirty="0" err="1"/>
              <a:t>the</a:t>
            </a:r>
            <a:r>
              <a:rPr lang="de-DE" sz="1600" dirty="0"/>
              <a:t> </a:t>
            </a:r>
            <a:r>
              <a:rPr lang="de-DE" sz="1600" dirty="0" err="1"/>
              <a:t>gradient</a:t>
            </a:r>
            <a:r>
              <a:rPr lang="de-DE" sz="1600" dirty="0"/>
              <a:t> </a:t>
            </a:r>
            <a:r>
              <a:rPr lang="de-DE" sz="1600" dirty="0" err="1"/>
              <a:t>by</a:t>
            </a:r>
            <a:r>
              <a:rPr lang="de-DE" sz="1600" dirty="0"/>
              <a:t> a </a:t>
            </a:r>
            <a:r>
              <a:rPr lang="de-DE" sz="1600" dirty="0" err="1"/>
              <a:t>running</a:t>
            </a:r>
            <a:r>
              <a:rPr lang="de-DE" sz="1600" dirty="0"/>
              <a:t> </a:t>
            </a:r>
            <a:r>
              <a:rPr lang="de-DE" sz="1600" dirty="0" err="1"/>
              <a:t>average</a:t>
            </a:r>
            <a:r>
              <a:rPr lang="de-DE" sz="1600" dirty="0"/>
              <a:t> </a:t>
            </a:r>
            <a:r>
              <a:rPr lang="de-DE" sz="1600" dirty="0" err="1"/>
              <a:t>of</a:t>
            </a:r>
            <a:r>
              <a:rPr lang="de-DE" sz="1600" dirty="0"/>
              <a:t> </a:t>
            </a:r>
            <a:r>
              <a:rPr lang="de-DE" sz="1600" dirty="0" err="1"/>
              <a:t>its</a:t>
            </a:r>
            <a:r>
              <a:rPr lang="de-DE" sz="1600" dirty="0"/>
              <a:t> </a:t>
            </a:r>
            <a:r>
              <a:rPr lang="de-DE" sz="1600" dirty="0" err="1"/>
              <a:t>recent</a:t>
            </a:r>
            <a:r>
              <a:rPr lang="de-DE" sz="1600" dirty="0"/>
              <a:t> </a:t>
            </a:r>
            <a:r>
              <a:rPr lang="de-DE" sz="1600" dirty="0" err="1"/>
              <a:t>magnitude</a:t>
            </a:r>
            <a:r>
              <a:rPr lang="de-DE" sz="1600" dirty="0"/>
              <a:t>. COURSERA: </a:t>
            </a:r>
            <a:r>
              <a:rPr lang="de-DE" sz="1600" dirty="0" err="1"/>
              <a:t>Neural</a:t>
            </a:r>
            <a:r>
              <a:rPr lang="de-DE" sz="1600" dirty="0"/>
              <a:t> </a:t>
            </a:r>
            <a:r>
              <a:rPr lang="de-DE" sz="1600" dirty="0" err="1"/>
              <a:t>networks</a:t>
            </a:r>
            <a:r>
              <a:rPr lang="de-DE" sz="1600" dirty="0"/>
              <a:t> </a:t>
            </a:r>
            <a:r>
              <a:rPr lang="de-DE" sz="1600" dirty="0" err="1"/>
              <a:t>for</a:t>
            </a:r>
            <a:r>
              <a:rPr lang="de-DE" sz="1600" dirty="0"/>
              <a:t> </a:t>
            </a:r>
            <a:r>
              <a:rPr lang="de-DE" sz="1600" dirty="0" err="1"/>
              <a:t>machine</a:t>
            </a:r>
            <a:r>
              <a:rPr lang="de-DE" sz="1600" dirty="0"/>
              <a:t> </a:t>
            </a:r>
            <a:r>
              <a:rPr lang="de-DE" sz="1600" dirty="0" err="1"/>
              <a:t>learning</a:t>
            </a:r>
            <a:r>
              <a:rPr lang="de-DE" sz="1600" dirty="0"/>
              <a:t> 4, 2 (2012), 26–31.</a:t>
            </a:r>
          </a:p>
          <a:p>
            <a:pPr marL="0" indent="0">
              <a:buNone/>
            </a:pPr>
            <a:endParaRPr lang="en-US" sz="1600" dirty="0"/>
          </a:p>
        </p:txBody>
      </p:sp>
      <p:sp>
        <p:nvSpPr>
          <p:cNvPr id="2" name="Title 1">
            <a:extLst>
              <a:ext uri="{FF2B5EF4-FFF2-40B4-BE49-F238E27FC236}">
                <a16:creationId xmlns:a16="http://schemas.microsoft.com/office/drawing/2014/main" id="{AE8FEA88-F11E-264F-9CB5-F94955D715A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011355752"/>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dirty="0"/>
              <a:t>Backup Slides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31010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C8791-B4BB-0D49-BF78-931A2E4DBAF9}"/>
              </a:ext>
            </a:extLst>
          </p:cNvPr>
          <p:cNvSpPr>
            <a:spLocks noGrp="1"/>
          </p:cNvSpPr>
          <p:nvPr>
            <p:ph idx="1"/>
          </p:nvPr>
        </p:nvSpPr>
        <p:spPr/>
        <p:txBody>
          <a:bodyPr/>
          <a:lstStyle/>
          <a:p>
            <a:r>
              <a:rPr lang="en-US" dirty="0"/>
              <a:t>TFX </a:t>
            </a:r>
          </a:p>
          <a:p>
            <a:r>
              <a:rPr lang="en-US" dirty="0"/>
              <a:t>Velox </a:t>
            </a:r>
          </a:p>
          <a:p>
            <a:r>
              <a:rPr lang="en-US" dirty="0"/>
              <a:t>Clipper </a:t>
            </a:r>
          </a:p>
          <a:p>
            <a:endParaRPr lang="en-US" dirty="0"/>
          </a:p>
        </p:txBody>
      </p:sp>
      <p:sp>
        <p:nvSpPr>
          <p:cNvPr id="2" name="Title 1">
            <a:extLst>
              <a:ext uri="{FF2B5EF4-FFF2-40B4-BE49-F238E27FC236}">
                <a16:creationId xmlns:a16="http://schemas.microsoft.com/office/drawing/2014/main" id="{EA0C5894-EB81-0A40-B79D-E1573B1720F1}"/>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152573207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Life Cycle of Machine Learning Applications</a:t>
            </a:r>
          </a:p>
        </p:txBody>
      </p:sp>
      <p:sp>
        <p:nvSpPr>
          <p:cNvPr id="70" name="Chevron 69">
            <a:extLst>
              <a:ext uri="{FF2B5EF4-FFF2-40B4-BE49-F238E27FC236}">
                <a16:creationId xmlns:a16="http://schemas.microsoft.com/office/drawing/2014/main" id="{752564BC-4108-E342-AD52-0F57D5DEB59D}"/>
              </a:ext>
            </a:extLst>
          </p:cNvPr>
          <p:cNvSpPr/>
          <p:nvPr/>
        </p:nvSpPr>
        <p:spPr>
          <a:xfrm>
            <a:off x="838200" y="3246606"/>
            <a:ext cx="2649071" cy="1359994"/>
          </a:xfrm>
          <a:prstGeom prst="chevron">
            <a:avLst>
              <a:gd name="adj" fmla="val 25280"/>
            </a:avLst>
          </a:prstGeom>
          <a:ln>
            <a:noFill/>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2400" b="1" dirty="0">
                <a:solidFill>
                  <a:schemeClr val="tx1"/>
                </a:solidFill>
              </a:rPr>
              <a:t>Data Preparation</a:t>
            </a:r>
          </a:p>
        </p:txBody>
      </p:sp>
      <p:sp>
        <p:nvSpPr>
          <p:cNvPr id="129" name="Chevron 128">
            <a:extLst>
              <a:ext uri="{FF2B5EF4-FFF2-40B4-BE49-F238E27FC236}">
                <a16:creationId xmlns:a16="http://schemas.microsoft.com/office/drawing/2014/main" id="{7D2BC053-C6ED-1D45-89EA-CF89B99A9099}"/>
              </a:ext>
            </a:extLst>
          </p:cNvPr>
          <p:cNvSpPr/>
          <p:nvPr/>
        </p:nvSpPr>
        <p:spPr>
          <a:xfrm>
            <a:off x="3093783"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133" name="Chevron 132">
            <a:extLst>
              <a:ext uri="{FF2B5EF4-FFF2-40B4-BE49-F238E27FC236}">
                <a16:creationId xmlns:a16="http://schemas.microsoft.com/office/drawing/2014/main" id="{35B7D812-1124-244C-898C-F64B536A04EC}"/>
              </a:ext>
            </a:extLst>
          </p:cNvPr>
          <p:cNvSpPr/>
          <p:nvPr/>
        </p:nvSpPr>
        <p:spPr>
          <a:xfrm>
            <a:off x="5349366"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Model Training</a:t>
            </a:r>
          </a:p>
        </p:txBody>
      </p:sp>
      <p:sp>
        <p:nvSpPr>
          <p:cNvPr id="134" name="Chevron 133">
            <a:extLst>
              <a:ext uri="{FF2B5EF4-FFF2-40B4-BE49-F238E27FC236}">
                <a16:creationId xmlns:a16="http://schemas.microsoft.com/office/drawing/2014/main" id="{304485E3-B76F-6444-B837-86CBCAB783EC}"/>
              </a:ext>
            </a:extLst>
          </p:cNvPr>
          <p:cNvSpPr/>
          <p:nvPr/>
        </p:nvSpPr>
        <p:spPr>
          <a:xfrm>
            <a:off x="7604949"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Model Evaluation</a:t>
            </a:r>
          </a:p>
        </p:txBody>
      </p:sp>
      <p:cxnSp>
        <p:nvCxnSpPr>
          <p:cNvPr id="7" name="Elbow Connector 6">
            <a:extLst>
              <a:ext uri="{FF2B5EF4-FFF2-40B4-BE49-F238E27FC236}">
                <a16:creationId xmlns:a16="http://schemas.microsoft.com/office/drawing/2014/main" id="{A229BAE2-02D1-4F44-9415-EAED93DD6AF1}"/>
              </a:ext>
            </a:extLst>
          </p:cNvPr>
          <p:cNvCxnSpPr>
            <a:cxnSpLocks/>
            <a:stCxn id="134" idx="0"/>
            <a:endCxn id="133" idx="0"/>
          </p:cNvCxnSpPr>
          <p:nvPr/>
        </p:nvCxnSpPr>
        <p:spPr bwMode="auto">
          <a:xfrm rot="16200000" flipV="1">
            <a:off x="7628090" y="2105364"/>
            <a:ext cx="12700" cy="2255583"/>
          </a:xfrm>
          <a:prstGeom prst="bentConnector3">
            <a:avLst>
              <a:gd name="adj1" fmla="val 6458819"/>
            </a:avLst>
          </a:prstGeom>
          <a:ln w="34925">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9C3CE83-AA7B-5842-9920-49645D3469A6}"/>
              </a:ext>
            </a:extLst>
          </p:cNvPr>
          <p:cNvSpPr txBox="1"/>
          <p:nvPr/>
        </p:nvSpPr>
        <p:spPr>
          <a:xfrm>
            <a:off x="6506648" y="1762292"/>
            <a:ext cx="2175207" cy="707886"/>
          </a:xfrm>
          <a:prstGeom prst="rect">
            <a:avLst/>
          </a:prstGeom>
          <a:noFill/>
        </p:spPr>
        <p:txBody>
          <a:bodyPr wrap="square" rtlCol="0">
            <a:spAutoFit/>
          </a:bodyPr>
          <a:lstStyle/>
          <a:p>
            <a:pPr algn="ctr"/>
            <a:r>
              <a:rPr lang="en-US" sz="2000" dirty="0"/>
              <a:t>Different Model &amp; </a:t>
            </a:r>
          </a:p>
          <a:p>
            <a:pPr algn="ctr"/>
            <a:r>
              <a:rPr lang="en-US" sz="2000" dirty="0"/>
              <a:t>Hyperparameters</a:t>
            </a:r>
          </a:p>
        </p:txBody>
      </p:sp>
      <p:cxnSp>
        <p:nvCxnSpPr>
          <p:cNvPr id="9" name="Elbow Connector 8">
            <a:extLst>
              <a:ext uri="{FF2B5EF4-FFF2-40B4-BE49-F238E27FC236}">
                <a16:creationId xmlns:a16="http://schemas.microsoft.com/office/drawing/2014/main" id="{CA861664-6B89-514F-BEEC-2A6DB1DBBFBE}"/>
              </a:ext>
            </a:extLst>
          </p:cNvPr>
          <p:cNvCxnSpPr>
            <a:cxnSpLocks/>
            <a:stCxn id="134" idx="0"/>
            <a:endCxn id="129" idx="0"/>
          </p:cNvCxnSpPr>
          <p:nvPr/>
        </p:nvCxnSpPr>
        <p:spPr bwMode="auto">
          <a:xfrm rot="16200000" flipV="1">
            <a:off x="6500298" y="977573"/>
            <a:ext cx="12700" cy="4511166"/>
          </a:xfrm>
          <a:prstGeom prst="bentConnector3">
            <a:avLst>
              <a:gd name="adj1" fmla="val 6461205"/>
            </a:avLst>
          </a:prstGeom>
          <a:ln w="34925">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2926A41-FE83-A943-A6ED-E0E50DDC11ED}"/>
              </a:ext>
            </a:extLst>
          </p:cNvPr>
          <p:cNvSpPr txBox="1"/>
          <p:nvPr/>
        </p:nvSpPr>
        <p:spPr>
          <a:xfrm>
            <a:off x="4251065" y="1757923"/>
            <a:ext cx="2175207" cy="707886"/>
          </a:xfrm>
          <a:prstGeom prst="rect">
            <a:avLst/>
          </a:prstGeom>
          <a:noFill/>
        </p:spPr>
        <p:txBody>
          <a:bodyPr wrap="square" rtlCol="0">
            <a:spAutoFit/>
          </a:bodyPr>
          <a:lstStyle/>
          <a:p>
            <a:pPr algn="ctr"/>
            <a:r>
              <a:rPr lang="en-US" sz="2000" dirty="0"/>
              <a:t>Different Data Transformations</a:t>
            </a:r>
          </a:p>
        </p:txBody>
      </p:sp>
      <p:cxnSp>
        <p:nvCxnSpPr>
          <p:cNvPr id="11" name="Elbow Connector 10">
            <a:extLst>
              <a:ext uri="{FF2B5EF4-FFF2-40B4-BE49-F238E27FC236}">
                <a16:creationId xmlns:a16="http://schemas.microsoft.com/office/drawing/2014/main" id="{68F8B461-6166-EC45-AD12-8E6ADFDF55B8}"/>
              </a:ext>
            </a:extLst>
          </p:cNvPr>
          <p:cNvCxnSpPr>
            <a:cxnSpLocks/>
            <a:stCxn id="134" idx="0"/>
            <a:endCxn id="70" idx="0"/>
          </p:cNvCxnSpPr>
          <p:nvPr/>
        </p:nvCxnSpPr>
        <p:spPr bwMode="auto">
          <a:xfrm rot="16200000" flipH="1" flipV="1">
            <a:off x="5366632" y="-142644"/>
            <a:ext cx="13450" cy="6765049"/>
          </a:xfrm>
          <a:prstGeom prst="bentConnector3">
            <a:avLst>
              <a:gd name="adj1" fmla="val -6044558"/>
            </a:avLst>
          </a:prstGeom>
          <a:ln w="34925">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B608AC9-3150-3C47-806D-D2506C1FEE6A}"/>
              </a:ext>
            </a:extLst>
          </p:cNvPr>
          <p:cNvSpPr txBox="1"/>
          <p:nvPr/>
        </p:nvSpPr>
        <p:spPr>
          <a:xfrm>
            <a:off x="2075858" y="1758311"/>
            <a:ext cx="2175207" cy="707886"/>
          </a:xfrm>
          <a:prstGeom prst="rect">
            <a:avLst/>
          </a:prstGeom>
          <a:noFill/>
        </p:spPr>
        <p:txBody>
          <a:bodyPr wrap="square" rtlCol="0">
            <a:spAutoFit/>
          </a:bodyPr>
          <a:lstStyle/>
          <a:p>
            <a:pPr algn="ctr"/>
            <a:r>
              <a:rPr lang="en-US" sz="2000" dirty="0"/>
              <a:t>Different </a:t>
            </a:r>
          </a:p>
          <a:p>
            <a:pPr algn="ctr"/>
            <a:r>
              <a:rPr lang="en-US" sz="2000" dirty="0"/>
              <a:t>Datasets</a:t>
            </a:r>
          </a:p>
        </p:txBody>
      </p:sp>
    </p:spTree>
    <p:extLst>
      <p:ext uri="{BB962C8B-B14F-4D97-AF65-F5344CB8AC3E}">
        <p14:creationId xmlns:p14="http://schemas.microsoft.com/office/powerpoint/2010/main" val="1876843727"/>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Figures</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 </a:t>
            </a:r>
          </a:p>
        </p:txBody>
      </p:sp>
    </p:spTree>
    <p:extLst>
      <p:ext uri="{BB962C8B-B14F-4D97-AF65-F5344CB8AC3E}">
        <p14:creationId xmlns:p14="http://schemas.microsoft.com/office/powerpoint/2010/main" val="65871704"/>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DD02-1B10-F84A-BD70-9D136A394FBD}"/>
              </a:ext>
            </a:extLst>
          </p:cNvPr>
          <p:cNvSpPr>
            <a:spLocks noGrp="1"/>
          </p:cNvSpPr>
          <p:nvPr>
            <p:ph idx="1"/>
          </p:nvPr>
        </p:nvSpPr>
        <p:spPr/>
        <p:txBody>
          <a:bodyPr/>
          <a:lstStyle/>
          <a:p>
            <a:r>
              <a:rPr lang="en-US" dirty="0"/>
              <a:t>Math</a:t>
            </a:r>
          </a:p>
        </p:txBody>
      </p:sp>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Effect of Sampling on Materialization</a:t>
            </a:r>
          </a:p>
        </p:txBody>
      </p:sp>
    </p:spTree>
    <p:extLst>
      <p:ext uri="{BB962C8B-B14F-4D97-AF65-F5344CB8AC3E}">
        <p14:creationId xmlns:p14="http://schemas.microsoft.com/office/powerpoint/2010/main" val="3841589074"/>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93ABE0-56E8-6843-AA7A-2FAA5C9B5338}"/>
              </a:ext>
            </a:extLst>
          </p:cNvPr>
          <p:cNvPicPr>
            <a:picLocks noGrp="1" noChangeAspect="1"/>
          </p:cNvPicPr>
          <p:nvPr>
            <p:ph idx="1"/>
          </p:nvPr>
        </p:nvPicPr>
        <p:blipFill>
          <a:blip r:embed="rId2"/>
          <a:stretch>
            <a:fillRect/>
          </a:stretch>
        </p:blipFill>
        <p:spPr>
          <a:xfrm>
            <a:off x="3207104" y="1690688"/>
            <a:ext cx="5568186" cy="4751387"/>
          </a:xfrm>
        </p:spPr>
      </p:pic>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Materialization Process</a:t>
            </a:r>
          </a:p>
        </p:txBody>
      </p:sp>
    </p:spTree>
    <p:extLst>
      <p:ext uri="{BB962C8B-B14F-4D97-AF65-F5344CB8AC3E}">
        <p14:creationId xmlns:p14="http://schemas.microsoft.com/office/powerpoint/2010/main" val="842478276"/>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F5AF6-4D57-AF47-A02A-035692537983}"/>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AA842811-665E-F344-B2B6-7EB2B96C2368}"/>
              </a:ext>
            </a:extLst>
          </p:cNvPr>
          <p:cNvSpPr>
            <a:spLocks noGrp="1"/>
          </p:cNvSpPr>
          <p:nvPr>
            <p:ph type="title"/>
          </p:nvPr>
        </p:nvSpPr>
        <p:spPr/>
        <p:txBody>
          <a:bodyPr/>
          <a:lstStyle/>
          <a:p>
            <a:r>
              <a:rPr lang="en-US" dirty="0"/>
              <a:t>Storage complexity analysis</a:t>
            </a:r>
          </a:p>
        </p:txBody>
      </p:sp>
    </p:spTree>
    <p:extLst>
      <p:ext uri="{BB962C8B-B14F-4D97-AF65-F5344CB8AC3E}">
        <p14:creationId xmlns:p14="http://schemas.microsoft.com/office/powerpoint/2010/main" val="3232820502"/>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63968-5216-274B-BDB5-EB6FED2FE942}"/>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61AB5141-B314-624A-ACED-D9519C92944B}"/>
              </a:ext>
            </a:extLst>
          </p:cNvPr>
          <p:cNvSpPr>
            <a:spLocks noGrp="1"/>
          </p:cNvSpPr>
          <p:nvPr>
            <p:ph type="title"/>
          </p:nvPr>
        </p:nvSpPr>
        <p:spPr/>
        <p:txBody>
          <a:bodyPr/>
          <a:lstStyle/>
          <a:p>
            <a:r>
              <a:rPr lang="en-US" dirty="0"/>
              <a:t>SGD and Proactive Training</a:t>
            </a:r>
          </a:p>
        </p:txBody>
      </p:sp>
    </p:spTree>
    <p:extLst>
      <p:ext uri="{BB962C8B-B14F-4D97-AF65-F5344CB8AC3E}">
        <p14:creationId xmlns:p14="http://schemas.microsoft.com/office/powerpoint/2010/main" val="1159973086"/>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Effect of Sampling on model quality</a:t>
            </a:r>
          </a:p>
        </p:txBody>
      </p:sp>
      <p:pic>
        <p:nvPicPr>
          <p:cNvPr id="4" name="Content Placeholder 8">
            <a:extLst>
              <a:ext uri="{FF2B5EF4-FFF2-40B4-BE49-F238E27FC236}">
                <a16:creationId xmlns:a16="http://schemas.microsoft.com/office/drawing/2014/main" id="{0918A154-2BF6-4C44-B252-1D08257E9478}"/>
              </a:ext>
            </a:extLst>
          </p:cNvPr>
          <p:cNvPicPr>
            <a:picLocks noChangeAspect="1"/>
          </p:cNvPicPr>
          <p:nvPr/>
        </p:nvPicPr>
        <p:blipFill>
          <a:blip r:embed="rId3"/>
          <a:stretch>
            <a:fillRect/>
          </a:stretch>
        </p:blipFill>
        <p:spPr>
          <a:xfrm>
            <a:off x="3267413" y="2156322"/>
            <a:ext cx="5389562" cy="2694781"/>
          </a:xfrm>
          <a:prstGeom prst="rect">
            <a:avLst/>
          </a:prstGeom>
        </p:spPr>
      </p:pic>
      <p:sp>
        <p:nvSpPr>
          <p:cNvPr id="5" name="TextBox 4">
            <a:extLst>
              <a:ext uri="{FF2B5EF4-FFF2-40B4-BE49-F238E27FC236}">
                <a16:creationId xmlns:a16="http://schemas.microsoft.com/office/drawing/2014/main" id="{A28EBEC8-C850-7D42-AA97-2267083D0FBA}"/>
              </a:ext>
            </a:extLst>
          </p:cNvPr>
          <p:cNvSpPr txBox="1"/>
          <p:nvPr/>
        </p:nvSpPr>
        <p:spPr>
          <a:xfrm>
            <a:off x="4067264" y="4872760"/>
            <a:ext cx="4255396" cy="369332"/>
          </a:xfrm>
          <a:prstGeom prst="rect">
            <a:avLst/>
          </a:prstGeom>
          <a:noFill/>
        </p:spPr>
        <p:txBody>
          <a:bodyPr wrap="none" rtlCol="0">
            <a:spAutoFit/>
          </a:bodyPr>
          <a:lstStyle/>
          <a:p>
            <a:r>
              <a:rPr lang="en-US" b="1" dirty="0"/>
              <a:t>Effect of Sampling Method on Deployment</a:t>
            </a:r>
          </a:p>
        </p:txBody>
      </p:sp>
    </p:spTree>
    <p:extLst>
      <p:ext uri="{BB962C8B-B14F-4D97-AF65-F5344CB8AC3E}">
        <p14:creationId xmlns:p14="http://schemas.microsoft.com/office/powerpoint/2010/main" val="3492842260"/>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Ads CTR USE Case Figure</a:t>
            </a:r>
          </a:p>
        </p:txBody>
      </p:sp>
      <p:pic>
        <p:nvPicPr>
          <p:cNvPr id="6" name="Content Placeholder 8">
            <a:extLst>
              <a:ext uri="{FF2B5EF4-FFF2-40B4-BE49-F238E27FC236}">
                <a16:creationId xmlns:a16="http://schemas.microsoft.com/office/drawing/2014/main" id="{C1D71C46-2CF7-1443-88FA-6C7226631700}"/>
              </a:ext>
            </a:extLst>
          </p:cNvPr>
          <p:cNvPicPr>
            <a:picLocks noGrp="1" noChangeAspect="1"/>
          </p:cNvPicPr>
          <p:nvPr>
            <p:ph sz="half" idx="1"/>
          </p:nvPr>
        </p:nvPicPr>
        <p:blipFill>
          <a:blip r:embed="rId3"/>
          <a:stretch>
            <a:fillRect/>
          </a:stretch>
        </p:blipFill>
        <p:spPr>
          <a:xfrm>
            <a:off x="1148554" y="1825625"/>
            <a:ext cx="4560892" cy="4351338"/>
          </a:xfrm>
        </p:spPr>
      </p:pic>
      <p:pic>
        <p:nvPicPr>
          <p:cNvPr id="7" name="Content Placeholder 10">
            <a:extLst>
              <a:ext uri="{FF2B5EF4-FFF2-40B4-BE49-F238E27FC236}">
                <a16:creationId xmlns:a16="http://schemas.microsoft.com/office/drawing/2014/main" id="{F7E8E4B6-32B3-254B-95B7-343E19A23BAB}"/>
              </a:ext>
            </a:extLst>
          </p:cNvPr>
          <p:cNvPicPr>
            <a:picLocks noChangeAspect="1"/>
          </p:cNvPicPr>
          <p:nvPr/>
        </p:nvPicPr>
        <p:blipFill>
          <a:blip r:embed="rId4"/>
          <a:stretch>
            <a:fillRect/>
          </a:stretch>
        </p:blipFill>
        <p:spPr>
          <a:xfrm>
            <a:off x="6613439" y="1825625"/>
            <a:ext cx="4299121" cy="4351338"/>
          </a:xfrm>
          <a:prstGeom prst="rect">
            <a:avLst/>
          </a:prstGeom>
        </p:spPr>
      </p:pic>
    </p:spTree>
    <p:extLst>
      <p:ext uri="{BB962C8B-B14F-4D97-AF65-F5344CB8AC3E}">
        <p14:creationId xmlns:p14="http://schemas.microsoft.com/office/powerpoint/2010/main" val="4959740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Life Cycle of Machine Learning Applications</a:t>
            </a:r>
          </a:p>
        </p:txBody>
      </p:sp>
      <p:sp>
        <p:nvSpPr>
          <p:cNvPr id="13" name="Chevron 12">
            <a:extLst>
              <a:ext uri="{FF2B5EF4-FFF2-40B4-BE49-F238E27FC236}">
                <a16:creationId xmlns:a16="http://schemas.microsoft.com/office/drawing/2014/main" id="{AD5093F9-DB06-D443-A196-6964AF9354B5}"/>
              </a:ext>
            </a:extLst>
          </p:cNvPr>
          <p:cNvSpPr/>
          <p:nvPr/>
        </p:nvSpPr>
        <p:spPr>
          <a:xfrm>
            <a:off x="838200" y="3246606"/>
            <a:ext cx="2649071" cy="1359994"/>
          </a:xfrm>
          <a:prstGeom prst="chevron">
            <a:avLst>
              <a:gd name="adj" fmla="val 25280"/>
            </a:avLst>
          </a:prstGeom>
          <a:ln>
            <a:noFill/>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2400" b="1" dirty="0">
                <a:solidFill>
                  <a:schemeClr val="tx1"/>
                </a:solidFill>
              </a:rPr>
              <a:t>Data Preparation</a:t>
            </a:r>
          </a:p>
        </p:txBody>
      </p:sp>
      <p:sp>
        <p:nvSpPr>
          <p:cNvPr id="14" name="Chevron 13">
            <a:extLst>
              <a:ext uri="{FF2B5EF4-FFF2-40B4-BE49-F238E27FC236}">
                <a16:creationId xmlns:a16="http://schemas.microsoft.com/office/drawing/2014/main" id="{026A8F84-6D9B-7342-BED9-58319631906A}"/>
              </a:ext>
            </a:extLst>
          </p:cNvPr>
          <p:cNvSpPr/>
          <p:nvPr/>
        </p:nvSpPr>
        <p:spPr>
          <a:xfrm>
            <a:off x="3093783"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5349366"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604949" y="3233156"/>
            <a:ext cx="2649071" cy="1373444"/>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sz="2400" b="1" dirty="0">
                <a:solidFill>
                  <a:schemeClr val="tx1"/>
                </a:solidFill>
              </a:rPr>
              <a:t>Model</a:t>
            </a:r>
          </a:p>
        </p:txBody>
      </p:sp>
      <p:sp>
        <p:nvSpPr>
          <p:cNvPr id="3" name="TextBox 2">
            <a:extLst>
              <a:ext uri="{FF2B5EF4-FFF2-40B4-BE49-F238E27FC236}">
                <a16:creationId xmlns:a16="http://schemas.microsoft.com/office/drawing/2014/main" id="{B3E81CDC-D325-E54C-B368-4283AF09B2BF}"/>
              </a:ext>
            </a:extLst>
          </p:cNvPr>
          <p:cNvSpPr txBox="1"/>
          <p:nvPr/>
        </p:nvSpPr>
        <p:spPr>
          <a:xfrm>
            <a:off x="4988247" y="1936377"/>
            <a:ext cx="3368102" cy="646331"/>
          </a:xfrm>
          <a:prstGeom prst="rect">
            <a:avLst/>
          </a:prstGeom>
          <a:noFill/>
        </p:spPr>
        <p:txBody>
          <a:bodyPr wrap="none" rtlCol="0">
            <a:spAutoFit/>
          </a:bodyPr>
          <a:lstStyle/>
          <a:p>
            <a:r>
              <a:rPr lang="en-US" sz="3600" b="1" dirty="0"/>
              <a:t>Training Pipeline</a:t>
            </a:r>
          </a:p>
        </p:txBody>
      </p:sp>
      <p:sp>
        <p:nvSpPr>
          <p:cNvPr id="5" name="Left Brace 4">
            <a:extLst>
              <a:ext uri="{FF2B5EF4-FFF2-40B4-BE49-F238E27FC236}">
                <a16:creationId xmlns:a16="http://schemas.microsoft.com/office/drawing/2014/main" id="{904F031A-05E4-804A-8CEA-3BA02B8ACD97}"/>
              </a:ext>
            </a:extLst>
          </p:cNvPr>
          <p:cNvSpPr/>
          <p:nvPr/>
        </p:nvSpPr>
        <p:spPr>
          <a:xfrm rot="5400000">
            <a:off x="6386906" y="-696963"/>
            <a:ext cx="573990" cy="7160237"/>
          </a:xfrm>
          <a:prstGeom prst="leftBrace">
            <a:avLst>
              <a:gd name="adj1" fmla="val 84340"/>
              <a:gd name="adj2" fmla="val 50423"/>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73324017"/>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Life Cycle of Machine Learning Applications</a:t>
            </a:r>
          </a:p>
        </p:txBody>
      </p:sp>
      <p:sp>
        <p:nvSpPr>
          <p:cNvPr id="13" name="Chevron 12">
            <a:extLst>
              <a:ext uri="{FF2B5EF4-FFF2-40B4-BE49-F238E27FC236}">
                <a16:creationId xmlns:a16="http://schemas.microsoft.com/office/drawing/2014/main" id="{AD5093F9-DB06-D443-A196-6964AF9354B5}"/>
              </a:ext>
            </a:extLst>
          </p:cNvPr>
          <p:cNvSpPr/>
          <p:nvPr/>
        </p:nvSpPr>
        <p:spPr>
          <a:xfrm>
            <a:off x="838200" y="3246606"/>
            <a:ext cx="2649071" cy="1359994"/>
          </a:xfrm>
          <a:prstGeom prst="chevron">
            <a:avLst>
              <a:gd name="adj" fmla="val 25280"/>
            </a:avLst>
          </a:prstGeom>
          <a:ln>
            <a:noFill/>
          </a:ln>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2400" b="1" dirty="0">
                <a:solidFill>
                  <a:schemeClr val="tx1"/>
                </a:solidFill>
              </a:rPr>
              <a:t>Data Preparation</a:t>
            </a:r>
          </a:p>
        </p:txBody>
      </p:sp>
      <p:sp>
        <p:nvSpPr>
          <p:cNvPr id="14" name="Chevron 13">
            <a:extLst>
              <a:ext uri="{FF2B5EF4-FFF2-40B4-BE49-F238E27FC236}">
                <a16:creationId xmlns:a16="http://schemas.microsoft.com/office/drawing/2014/main" id="{026A8F84-6D9B-7342-BED9-58319631906A}"/>
              </a:ext>
            </a:extLst>
          </p:cNvPr>
          <p:cNvSpPr/>
          <p:nvPr/>
        </p:nvSpPr>
        <p:spPr>
          <a:xfrm>
            <a:off x="3093783" y="3233156"/>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16" name="Chevron 15">
            <a:extLst>
              <a:ext uri="{FF2B5EF4-FFF2-40B4-BE49-F238E27FC236}">
                <a16:creationId xmlns:a16="http://schemas.microsoft.com/office/drawing/2014/main" id="{306ACBC6-FB6D-C74D-ABE8-1481C873B5F2}"/>
              </a:ext>
            </a:extLst>
          </p:cNvPr>
          <p:cNvSpPr/>
          <p:nvPr/>
        </p:nvSpPr>
        <p:spPr>
          <a:xfrm>
            <a:off x="7604949" y="3233156"/>
            <a:ext cx="2649071" cy="1373444"/>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sz="2400" b="1" dirty="0">
                <a:solidFill>
                  <a:schemeClr val="tx1"/>
                </a:solidFill>
              </a:rPr>
              <a:t>Model</a:t>
            </a:r>
          </a:p>
        </p:txBody>
      </p:sp>
      <p:sp>
        <p:nvSpPr>
          <p:cNvPr id="9" name="TextBox 8">
            <a:extLst>
              <a:ext uri="{FF2B5EF4-FFF2-40B4-BE49-F238E27FC236}">
                <a16:creationId xmlns:a16="http://schemas.microsoft.com/office/drawing/2014/main" id="{5309667E-97D7-FB45-B8EF-B4CE96774D55}"/>
              </a:ext>
            </a:extLst>
          </p:cNvPr>
          <p:cNvSpPr txBox="1"/>
          <p:nvPr/>
        </p:nvSpPr>
        <p:spPr>
          <a:xfrm>
            <a:off x="4988247" y="5306599"/>
            <a:ext cx="3800656" cy="646331"/>
          </a:xfrm>
          <a:prstGeom prst="rect">
            <a:avLst/>
          </a:prstGeom>
          <a:noFill/>
        </p:spPr>
        <p:txBody>
          <a:bodyPr wrap="none" rtlCol="0">
            <a:spAutoFit/>
          </a:bodyPr>
          <a:lstStyle/>
          <a:p>
            <a:r>
              <a:rPr lang="en-US" sz="3600" b="1" dirty="0"/>
              <a:t>Prediction Pipeline</a:t>
            </a:r>
          </a:p>
        </p:txBody>
      </p:sp>
      <p:sp>
        <p:nvSpPr>
          <p:cNvPr id="10" name="Left Brace 9">
            <a:extLst>
              <a:ext uri="{FF2B5EF4-FFF2-40B4-BE49-F238E27FC236}">
                <a16:creationId xmlns:a16="http://schemas.microsoft.com/office/drawing/2014/main" id="{1F275930-8935-5D4A-AF91-25494EA14841}"/>
              </a:ext>
            </a:extLst>
          </p:cNvPr>
          <p:cNvSpPr/>
          <p:nvPr/>
        </p:nvSpPr>
        <p:spPr>
          <a:xfrm rot="16200000">
            <a:off x="6385303" y="1376481"/>
            <a:ext cx="573990" cy="7160237"/>
          </a:xfrm>
          <a:prstGeom prst="leftBrace">
            <a:avLst>
              <a:gd name="adj1" fmla="val 84340"/>
              <a:gd name="adj2" fmla="val 50423"/>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30650253"/>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C7A1-39A5-CB49-B76D-342DAD47A2A4}"/>
              </a:ext>
            </a:extLst>
          </p:cNvPr>
          <p:cNvSpPr>
            <a:spLocks noGrp="1"/>
          </p:cNvSpPr>
          <p:nvPr>
            <p:ph type="title"/>
          </p:nvPr>
        </p:nvSpPr>
        <p:spPr/>
        <p:txBody>
          <a:bodyPr>
            <a:normAutofit/>
          </a:bodyPr>
          <a:lstStyle/>
          <a:p>
            <a:r>
              <a:rPr lang="en-US" dirty="0"/>
              <a:t>Deployment Platform</a:t>
            </a:r>
          </a:p>
        </p:txBody>
      </p:sp>
      <p:sp>
        <p:nvSpPr>
          <p:cNvPr id="27" name="Chevron 26">
            <a:extLst>
              <a:ext uri="{FF2B5EF4-FFF2-40B4-BE49-F238E27FC236}">
                <a16:creationId xmlns:a16="http://schemas.microsoft.com/office/drawing/2014/main" id="{A8A219CC-1E25-E345-8FC0-4905FBD23C00}"/>
              </a:ext>
            </a:extLst>
          </p:cNvPr>
          <p:cNvSpPr/>
          <p:nvPr/>
        </p:nvSpPr>
        <p:spPr>
          <a:xfrm>
            <a:off x="3858776" y="1877330"/>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28" name="Chevron 27">
            <a:extLst>
              <a:ext uri="{FF2B5EF4-FFF2-40B4-BE49-F238E27FC236}">
                <a16:creationId xmlns:a16="http://schemas.microsoft.com/office/drawing/2014/main" id="{4A35628E-4205-EE46-9AC1-77682F33AC11}"/>
              </a:ext>
            </a:extLst>
          </p:cNvPr>
          <p:cNvSpPr/>
          <p:nvPr/>
        </p:nvSpPr>
        <p:spPr>
          <a:xfrm>
            <a:off x="6148331" y="1877330"/>
            <a:ext cx="2649071" cy="1373444"/>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sz="2400" b="1" dirty="0">
                <a:solidFill>
                  <a:schemeClr val="tx1"/>
                </a:solidFill>
              </a:rPr>
              <a:t>Model</a:t>
            </a:r>
          </a:p>
        </p:txBody>
      </p:sp>
      <p:sp>
        <p:nvSpPr>
          <p:cNvPr id="29" name="Rounded Rectangle 28">
            <a:extLst>
              <a:ext uri="{FF2B5EF4-FFF2-40B4-BE49-F238E27FC236}">
                <a16:creationId xmlns:a16="http://schemas.microsoft.com/office/drawing/2014/main" id="{E1ADFD00-B68C-F845-BC33-80257BB65BAF}"/>
              </a:ext>
            </a:extLst>
          </p:cNvPr>
          <p:cNvSpPr/>
          <p:nvPr/>
        </p:nvSpPr>
        <p:spPr>
          <a:xfrm>
            <a:off x="2970663" y="1042711"/>
            <a:ext cx="6642847" cy="31995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42" name="Rounded Rectangle 41">
            <a:extLst>
              <a:ext uri="{FF2B5EF4-FFF2-40B4-BE49-F238E27FC236}">
                <a16:creationId xmlns:a16="http://schemas.microsoft.com/office/drawing/2014/main" id="{F7CCF80F-8C58-5C46-8D14-D2F474216784}"/>
              </a:ext>
            </a:extLst>
          </p:cNvPr>
          <p:cNvSpPr/>
          <p:nvPr/>
        </p:nvSpPr>
        <p:spPr>
          <a:xfrm>
            <a:off x="3858776" y="1297392"/>
            <a:ext cx="4602365" cy="4168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Monitoring Components</a:t>
            </a:r>
          </a:p>
        </p:txBody>
      </p:sp>
      <p:cxnSp>
        <p:nvCxnSpPr>
          <p:cNvPr id="43" name="Straight Arrow Connector 42">
            <a:extLst>
              <a:ext uri="{FF2B5EF4-FFF2-40B4-BE49-F238E27FC236}">
                <a16:creationId xmlns:a16="http://schemas.microsoft.com/office/drawing/2014/main" id="{6AE80EA8-530D-8640-B673-644D38796DE1}"/>
              </a:ext>
            </a:extLst>
          </p:cNvPr>
          <p:cNvCxnSpPr>
            <a:cxnSpLocks/>
          </p:cNvCxnSpPr>
          <p:nvPr/>
        </p:nvCxnSpPr>
        <p:spPr>
          <a:xfrm>
            <a:off x="1576315" y="209946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FC6DFBD-C0E0-BB47-89F0-521CC5FCCBD0}"/>
              </a:ext>
            </a:extLst>
          </p:cNvPr>
          <p:cNvSpPr txBox="1"/>
          <p:nvPr/>
        </p:nvSpPr>
        <p:spPr>
          <a:xfrm>
            <a:off x="1635107" y="1761576"/>
            <a:ext cx="1250471" cy="707886"/>
          </a:xfrm>
          <a:prstGeom prst="rect">
            <a:avLst/>
          </a:prstGeom>
          <a:noFill/>
        </p:spPr>
        <p:txBody>
          <a:bodyPr wrap="none" rtlCol="0">
            <a:spAutoFit/>
          </a:bodyPr>
          <a:lstStyle/>
          <a:p>
            <a:pPr algn="ctr"/>
            <a:r>
              <a:rPr lang="en-US" sz="2000" dirty="0"/>
              <a:t>Prediction</a:t>
            </a:r>
          </a:p>
          <a:p>
            <a:pPr algn="ctr"/>
            <a:r>
              <a:rPr lang="en-US" sz="2000" dirty="0"/>
              <a:t>Request</a:t>
            </a:r>
          </a:p>
        </p:txBody>
      </p:sp>
      <p:cxnSp>
        <p:nvCxnSpPr>
          <p:cNvPr id="45" name="Straight Arrow Connector 44">
            <a:extLst>
              <a:ext uri="{FF2B5EF4-FFF2-40B4-BE49-F238E27FC236}">
                <a16:creationId xmlns:a16="http://schemas.microsoft.com/office/drawing/2014/main" id="{08177326-EF2E-0045-A2DE-476382FE838D}"/>
              </a:ext>
            </a:extLst>
          </p:cNvPr>
          <p:cNvCxnSpPr>
            <a:cxnSpLocks/>
          </p:cNvCxnSpPr>
          <p:nvPr/>
        </p:nvCxnSpPr>
        <p:spPr>
          <a:xfrm>
            <a:off x="1567189" y="3265499"/>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6A86BDB-9D7A-BA49-949A-5DCDCA470CF5}"/>
              </a:ext>
            </a:extLst>
          </p:cNvPr>
          <p:cNvSpPr txBox="1"/>
          <p:nvPr/>
        </p:nvSpPr>
        <p:spPr>
          <a:xfrm>
            <a:off x="1721219" y="2915082"/>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cxnSp>
        <p:nvCxnSpPr>
          <p:cNvPr id="47" name="Straight Arrow Connector 46">
            <a:extLst>
              <a:ext uri="{FF2B5EF4-FFF2-40B4-BE49-F238E27FC236}">
                <a16:creationId xmlns:a16="http://schemas.microsoft.com/office/drawing/2014/main" id="{1F0D5BF6-0508-8640-A362-0A135FD4C155}"/>
              </a:ext>
            </a:extLst>
          </p:cNvPr>
          <p:cNvCxnSpPr>
            <a:cxnSpLocks/>
            <a:stCxn id="29" idx="3"/>
          </p:cNvCxnSpPr>
          <p:nvPr/>
        </p:nvCxnSpPr>
        <p:spPr>
          <a:xfrm>
            <a:off x="9613510" y="2642505"/>
            <a:ext cx="1506071"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40A8DC7-3E20-454B-B141-6E8D4884FB3A}"/>
              </a:ext>
            </a:extLst>
          </p:cNvPr>
          <p:cNvSpPr txBox="1"/>
          <p:nvPr/>
        </p:nvSpPr>
        <p:spPr>
          <a:xfrm>
            <a:off x="9623439" y="2281760"/>
            <a:ext cx="1250471" cy="707886"/>
          </a:xfrm>
          <a:prstGeom prst="rect">
            <a:avLst/>
          </a:prstGeom>
          <a:noFill/>
        </p:spPr>
        <p:txBody>
          <a:bodyPr wrap="none" rtlCol="0">
            <a:spAutoFit/>
          </a:bodyPr>
          <a:lstStyle/>
          <a:p>
            <a:pPr algn="ctr"/>
            <a:r>
              <a:rPr lang="en-US" sz="2000" dirty="0"/>
              <a:t>Prediction</a:t>
            </a:r>
          </a:p>
          <a:p>
            <a:pPr algn="ctr"/>
            <a:r>
              <a:rPr lang="en-US" sz="2000" dirty="0"/>
              <a:t>Result</a:t>
            </a:r>
          </a:p>
        </p:txBody>
      </p:sp>
      <p:sp>
        <p:nvSpPr>
          <p:cNvPr id="49" name="Rounded Rectangle 48">
            <a:extLst>
              <a:ext uri="{FF2B5EF4-FFF2-40B4-BE49-F238E27FC236}">
                <a16:creationId xmlns:a16="http://schemas.microsoft.com/office/drawing/2014/main" id="{333940A0-49FF-D140-AEF0-4FE783F72F9F}"/>
              </a:ext>
            </a:extLst>
          </p:cNvPr>
          <p:cNvSpPr/>
          <p:nvPr/>
        </p:nvSpPr>
        <p:spPr>
          <a:xfrm>
            <a:off x="3349420" y="3483517"/>
            <a:ext cx="5857079" cy="526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Data Storage </a:t>
            </a:r>
          </a:p>
        </p:txBody>
      </p:sp>
    </p:spTree>
    <p:extLst>
      <p:ext uri="{BB962C8B-B14F-4D97-AF65-F5344CB8AC3E}">
        <p14:creationId xmlns:p14="http://schemas.microsoft.com/office/powerpoint/2010/main" val="10644793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hevron 28">
            <a:extLst>
              <a:ext uri="{FF2B5EF4-FFF2-40B4-BE49-F238E27FC236}">
                <a16:creationId xmlns:a16="http://schemas.microsoft.com/office/drawing/2014/main" id="{82A930AB-307D-4046-A67E-1DE93A690DFB}"/>
              </a:ext>
            </a:extLst>
          </p:cNvPr>
          <p:cNvSpPr/>
          <p:nvPr/>
        </p:nvSpPr>
        <p:spPr>
          <a:xfrm>
            <a:off x="3858776" y="1877330"/>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30" name="Chevron 29">
            <a:extLst>
              <a:ext uri="{FF2B5EF4-FFF2-40B4-BE49-F238E27FC236}">
                <a16:creationId xmlns:a16="http://schemas.microsoft.com/office/drawing/2014/main" id="{E29DE03C-9FC1-B346-97C1-183C73B81D00}"/>
              </a:ext>
            </a:extLst>
          </p:cNvPr>
          <p:cNvSpPr/>
          <p:nvPr/>
        </p:nvSpPr>
        <p:spPr>
          <a:xfrm>
            <a:off x="6148331" y="1877330"/>
            <a:ext cx="2649071" cy="1373444"/>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sz="2400" b="1" dirty="0">
                <a:solidFill>
                  <a:schemeClr val="tx1"/>
                </a:solidFill>
              </a:rPr>
              <a:t>Model</a:t>
            </a:r>
          </a:p>
        </p:txBody>
      </p:sp>
      <p:sp>
        <p:nvSpPr>
          <p:cNvPr id="31" name="Rounded Rectangle 30">
            <a:extLst>
              <a:ext uri="{FF2B5EF4-FFF2-40B4-BE49-F238E27FC236}">
                <a16:creationId xmlns:a16="http://schemas.microsoft.com/office/drawing/2014/main" id="{48EF12EB-1A51-9945-803F-0213375074A6}"/>
              </a:ext>
            </a:extLst>
          </p:cNvPr>
          <p:cNvSpPr/>
          <p:nvPr/>
        </p:nvSpPr>
        <p:spPr>
          <a:xfrm>
            <a:off x="2970663" y="1042711"/>
            <a:ext cx="6642847" cy="31995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32" name="Rounded Rectangle 31">
            <a:extLst>
              <a:ext uri="{FF2B5EF4-FFF2-40B4-BE49-F238E27FC236}">
                <a16:creationId xmlns:a16="http://schemas.microsoft.com/office/drawing/2014/main" id="{CB36B3D9-F95D-0144-A165-66208ECFE84B}"/>
              </a:ext>
            </a:extLst>
          </p:cNvPr>
          <p:cNvSpPr/>
          <p:nvPr/>
        </p:nvSpPr>
        <p:spPr>
          <a:xfrm>
            <a:off x="3858776" y="1297392"/>
            <a:ext cx="4602365" cy="4168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Monitoring Components</a:t>
            </a:r>
          </a:p>
        </p:txBody>
      </p:sp>
      <p:cxnSp>
        <p:nvCxnSpPr>
          <p:cNvPr id="33" name="Straight Arrow Connector 32">
            <a:extLst>
              <a:ext uri="{FF2B5EF4-FFF2-40B4-BE49-F238E27FC236}">
                <a16:creationId xmlns:a16="http://schemas.microsoft.com/office/drawing/2014/main" id="{27C4BE35-2133-2D48-8EC6-752D1301263D}"/>
              </a:ext>
            </a:extLst>
          </p:cNvPr>
          <p:cNvCxnSpPr>
            <a:cxnSpLocks/>
          </p:cNvCxnSpPr>
          <p:nvPr/>
        </p:nvCxnSpPr>
        <p:spPr>
          <a:xfrm>
            <a:off x="1576315" y="209946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2D76A2-1557-044F-A5CD-A5AE85BCF635}"/>
              </a:ext>
            </a:extLst>
          </p:cNvPr>
          <p:cNvSpPr txBox="1"/>
          <p:nvPr/>
        </p:nvSpPr>
        <p:spPr>
          <a:xfrm>
            <a:off x="1635107" y="1761576"/>
            <a:ext cx="1250471" cy="707886"/>
          </a:xfrm>
          <a:prstGeom prst="rect">
            <a:avLst/>
          </a:prstGeom>
          <a:noFill/>
        </p:spPr>
        <p:txBody>
          <a:bodyPr wrap="none" rtlCol="0">
            <a:spAutoFit/>
          </a:bodyPr>
          <a:lstStyle/>
          <a:p>
            <a:pPr algn="ctr"/>
            <a:r>
              <a:rPr lang="en-US" sz="2000" dirty="0"/>
              <a:t>Prediction</a:t>
            </a:r>
          </a:p>
          <a:p>
            <a:pPr algn="ctr"/>
            <a:r>
              <a:rPr lang="en-US" sz="2000" dirty="0"/>
              <a:t>Request</a:t>
            </a:r>
          </a:p>
        </p:txBody>
      </p:sp>
      <p:cxnSp>
        <p:nvCxnSpPr>
          <p:cNvPr id="35" name="Straight Arrow Connector 34">
            <a:extLst>
              <a:ext uri="{FF2B5EF4-FFF2-40B4-BE49-F238E27FC236}">
                <a16:creationId xmlns:a16="http://schemas.microsoft.com/office/drawing/2014/main" id="{D5D16516-089E-1443-8465-4B431EF75105}"/>
              </a:ext>
            </a:extLst>
          </p:cNvPr>
          <p:cNvCxnSpPr>
            <a:cxnSpLocks/>
          </p:cNvCxnSpPr>
          <p:nvPr/>
        </p:nvCxnSpPr>
        <p:spPr>
          <a:xfrm>
            <a:off x="1567189" y="3265499"/>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1BE61F5-E6D4-4443-82EC-A8E69E12DEEC}"/>
              </a:ext>
            </a:extLst>
          </p:cNvPr>
          <p:cNvSpPr txBox="1"/>
          <p:nvPr/>
        </p:nvSpPr>
        <p:spPr>
          <a:xfrm>
            <a:off x="1721219" y="2915082"/>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cxnSp>
        <p:nvCxnSpPr>
          <p:cNvPr id="37" name="Straight Arrow Connector 36">
            <a:extLst>
              <a:ext uri="{FF2B5EF4-FFF2-40B4-BE49-F238E27FC236}">
                <a16:creationId xmlns:a16="http://schemas.microsoft.com/office/drawing/2014/main" id="{80706422-3056-1F46-AE55-2F302B068852}"/>
              </a:ext>
            </a:extLst>
          </p:cNvPr>
          <p:cNvCxnSpPr>
            <a:cxnSpLocks/>
            <a:stCxn id="31" idx="3"/>
          </p:cNvCxnSpPr>
          <p:nvPr/>
        </p:nvCxnSpPr>
        <p:spPr>
          <a:xfrm>
            <a:off x="9613510" y="2642505"/>
            <a:ext cx="1506071"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B387B54-6CDB-F94D-BB7F-AC8C9E9FEF1D}"/>
              </a:ext>
            </a:extLst>
          </p:cNvPr>
          <p:cNvSpPr txBox="1"/>
          <p:nvPr/>
        </p:nvSpPr>
        <p:spPr>
          <a:xfrm>
            <a:off x="9623439" y="2281760"/>
            <a:ext cx="1250471" cy="707886"/>
          </a:xfrm>
          <a:prstGeom prst="rect">
            <a:avLst/>
          </a:prstGeom>
          <a:noFill/>
        </p:spPr>
        <p:txBody>
          <a:bodyPr wrap="none" rtlCol="0">
            <a:spAutoFit/>
          </a:bodyPr>
          <a:lstStyle/>
          <a:p>
            <a:pPr algn="ctr"/>
            <a:r>
              <a:rPr lang="en-US" sz="2000" dirty="0"/>
              <a:t>Prediction</a:t>
            </a:r>
          </a:p>
          <a:p>
            <a:pPr algn="ctr"/>
            <a:r>
              <a:rPr lang="en-US" sz="2000" dirty="0"/>
              <a:t>Result</a:t>
            </a:r>
          </a:p>
        </p:txBody>
      </p:sp>
      <p:sp>
        <p:nvSpPr>
          <p:cNvPr id="39" name="Rounded Rectangle 38">
            <a:extLst>
              <a:ext uri="{FF2B5EF4-FFF2-40B4-BE49-F238E27FC236}">
                <a16:creationId xmlns:a16="http://schemas.microsoft.com/office/drawing/2014/main" id="{8E9AA582-E1BD-3540-A621-9A90E0A30CB8}"/>
              </a:ext>
            </a:extLst>
          </p:cNvPr>
          <p:cNvSpPr/>
          <p:nvPr/>
        </p:nvSpPr>
        <p:spPr>
          <a:xfrm>
            <a:off x="3349420" y="3483517"/>
            <a:ext cx="5857079" cy="526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Data Storage </a:t>
            </a:r>
          </a:p>
        </p:txBody>
      </p:sp>
      <p:sp>
        <p:nvSpPr>
          <p:cNvPr id="40" name="Chevron 39">
            <a:extLst>
              <a:ext uri="{FF2B5EF4-FFF2-40B4-BE49-F238E27FC236}">
                <a16:creationId xmlns:a16="http://schemas.microsoft.com/office/drawing/2014/main" id="{134FE12B-7DA4-584D-82D9-CA7A120A9D3A}"/>
              </a:ext>
            </a:extLst>
          </p:cNvPr>
          <p:cNvSpPr/>
          <p:nvPr/>
        </p:nvSpPr>
        <p:spPr>
          <a:xfrm>
            <a:off x="3702490" y="5070824"/>
            <a:ext cx="2044671" cy="992472"/>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b="1" dirty="0">
                <a:solidFill>
                  <a:schemeClr val="tx1"/>
                </a:solidFill>
              </a:rPr>
              <a:t>Data Preprocessing</a:t>
            </a:r>
          </a:p>
        </p:txBody>
      </p:sp>
      <p:sp>
        <p:nvSpPr>
          <p:cNvPr id="41" name="Chevron 40">
            <a:extLst>
              <a:ext uri="{FF2B5EF4-FFF2-40B4-BE49-F238E27FC236}">
                <a16:creationId xmlns:a16="http://schemas.microsoft.com/office/drawing/2014/main" id="{0A00E095-B316-264A-B857-2871CC42D529}"/>
              </a:ext>
            </a:extLst>
          </p:cNvPr>
          <p:cNvSpPr/>
          <p:nvPr/>
        </p:nvSpPr>
        <p:spPr>
          <a:xfrm>
            <a:off x="5428196" y="5070824"/>
            <a:ext cx="2044671" cy="992472"/>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b="1" dirty="0">
                <a:solidFill>
                  <a:schemeClr val="tx1"/>
                </a:solidFill>
              </a:rPr>
              <a:t>Model Training</a:t>
            </a:r>
          </a:p>
        </p:txBody>
      </p:sp>
      <p:sp>
        <p:nvSpPr>
          <p:cNvPr id="42" name="Chevron 41">
            <a:extLst>
              <a:ext uri="{FF2B5EF4-FFF2-40B4-BE49-F238E27FC236}">
                <a16:creationId xmlns:a16="http://schemas.microsoft.com/office/drawing/2014/main" id="{DD1F2A68-CD38-C749-B0DB-41273F73B61F}"/>
              </a:ext>
            </a:extLst>
          </p:cNvPr>
          <p:cNvSpPr/>
          <p:nvPr/>
        </p:nvSpPr>
        <p:spPr>
          <a:xfrm>
            <a:off x="7161828" y="5070824"/>
            <a:ext cx="2044671" cy="992472"/>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b="1" dirty="0">
                <a:solidFill>
                  <a:schemeClr val="tx1"/>
                </a:solidFill>
              </a:rPr>
              <a:t>Model</a:t>
            </a:r>
          </a:p>
        </p:txBody>
      </p:sp>
      <p:sp>
        <p:nvSpPr>
          <p:cNvPr id="43" name="TextBox 42">
            <a:extLst>
              <a:ext uri="{FF2B5EF4-FFF2-40B4-BE49-F238E27FC236}">
                <a16:creationId xmlns:a16="http://schemas.microsoft.com/office/drawing/2014/main" id="{774F2E60-B3FE-064D-A13A-68AC4C4CEE09}"/>
              </a:ext>
            </a:extLst>
          </p:cNvPr>
          <p:cNvSpPr txBox="1"/>
          <p:nvPr/>
        </p:nvSpPr>
        <p:spPr>
          <a:xfrm>
            <a:off x="5126874" y="6011564"/>
            <a:ext cx="2302169" cy="461665"/>
          </a:xfrm>
          <a:prstGeom prst="rect">
            <a:avLst/>
          </a:prstGeom>
          <a:noFill/>
        </p:spPr>
        <p:txBody>
          <a:bodyPr wrap="none" rtlCol="0">
            <a:spAutoFit/>
          </a:bodyPr>
          <a:lstStyle/>
          <a:p>
            <a:r>
              <a:rPr lang="en-US" sz="2400" b="1" dirty="0"/>
              <a:t>Training Pipeline</a:t>
            </a:r>
          </a:p>
        </p:txBody>
      </p:sp>
      <p:cxnSp>
        <p:nvCxnSpPr>
          <p:cNvPr id="44" name="Curved Connector 43">
            <a:extLst>
              <a:ext uri="{FF2B5EF4-FFF2-40B4-BE49-F238E27FC236}">
                <a16:creationId xmlns:a16="http://schemas.microsoft.com/office/drawing/2014/main" id="{F031F29D-2D62-1146-B611-F8F3C93D3B5C}"/>
              </a:ext>
            </a:extLst>
          </p:cNvPr>
          <p:cNvCxnSpPr>
            <a:cxnSpLocks/>
            <a:stCxn id="39" idx="1"/>
            <a:endCxn id="40" idx="1"/>
          </p:cNvCxnSpPr>
          <p:nvPr/>
        </p:nvCxnSpPr>
        <p:spPr>
          <a:xfrm rot="10800000" flipH="1" flipV="1">
            <a:off x="3349419" y="3746536"/>
            <a:ext cx="603967" cy="1820524"/>
          </a:xfrm>
          <a:prstGeom prst="curvedConnector3">
            <a:avLst>
              <a:gd name="adj1" fmla="val -37850"/>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D8D03CA9-BE92-574F-A4DC-5E6A36BA2DC2}"/>
              </a:ext>
            </a:extLst>
          </p:cNvPr>
          <p:cNvSpPr>
            <a:spLocks noGrp="1"/>
          </p:cNvSpPr>
          <p:nvPr>
            <p:ph type="title"/>
          </p:nvPr>
        </p:nvSpPr>
        <p:spPr/>
        <p:txBody>
          <a:bodyPr>
            <a:normAutofit/>
          </a:bodyPr>
          <a:lstStyle/>
          <a:p>
            <a:r>
              <a:rPr lang="en-US" dirty="0"/>
              <a:t>Deployment Platform</a:t>
            </a:r>
          </a:p>
        </p:txBody>
      </p:sp>
      <p:sp>
        <p:nvSpPr>
          <p:cNvPr id="22" name="TextBox 21">
            <a:extLst>
              <a:ext uri="{FF2B5EF4-FFF2-40B4-BE49-F238E27FC236}">
                <a16:creationId xmlns:a16="http://schemas.microsoft.com/office/drawing/2014/main" id="{671E8E8D-71A8-824D-B9CA-C96316CEA72A}"/>
              </a:ext>
            </a:extLst>
          </p:cNvPr>
          <p:cNvSpPr txBox="1"/>
          <p:nvPr/>
        </p:nvSpPr>
        <p:spPr>
          <a:xfrm>
            <a:off x="1512637" y="4381655"/>
            <a:ext cx="1495409" cy="830997"/>
          </a:xfrm>
          <a:prstGeom prst="rect">
            <a:avLst/>
          </a:prstGeom>
          <a:noFill/>
        </p:spPr>
        <p:txBody>
          <a:bodyPr wrap="none" rtlCol="0">
            <a:spAutoFit/>
          </a:bodyPr>
          <a:lstStyle/>
          <a:p>
            <a:r>
              <a:rPr lang="en-US" sz="2400" b="1" dirty="0"/>
              <a:t>Periodical</a:t>
            </a:r>
          </a:p>
          <a:p>
            <a:r>
              <a:rPr lang="en-US" sz="2400" b="1" dirty="0"/>
              <a:t>Retraining</a:t>
            </a:r>
            <a:endParaRPr lang="en-US" sz="2800" b="1" dirty="0"/>
          </a:p>
        </p:txBody>
      </p:sp>
    </p:spTree>
    <p:extLst>
      <p:ext uri="{BB962C8B-B14F-4D97-AF65-F5344CB8AC3E}">
        <p14:creationId xmlns:p14="http://schemas.microsoft.com/office/powerpoint/2010/main" val="407185615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hevron 28">
            <a:extLst>
              <a:ext uri="{FF2B5EF4-FFF2-40B4-BE49-F238E27FC236}">
                <a16:creationId xmlns:a16="http://schemas.microsoft.com/office/drawing/2014/main" id="{82A930AB-307D-4046-A67E-1DE93A690DFB}"/>
              </a:ext>
            </a:extLst>
          </p:cNvPr>
          <p:cNvSpPr/>
          <p:nvPr/>
        </p:nvSpPr>
        <p:spPr>
          <a:xfrm>
            <a:off x="3858776" y="1877330"/>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30" name="Chevron 29">
            <a:extLst>
              <a:ext uri="{FF2B5EF4-FFF2-40B4-BE49-F238E27FC236}">
                <a16:creationId xmlns:a16="http://schemas.microsoft.com/office/drawing/2014/main" id="{E29DE03C-9FC1-B346-97C1-183C73B81D00}"/>
              </a:ext>
            </a:extLst>
          </p:cNvPr>
          <p:cNvSpPr/>
          <p:nvPr/>
        </p:nvSpPr>
        <p:spPr>
          <a:xfrm>
            <a:off x="6148331" y="1877330"/>
            <a:ext cx="2649071" cy="1373444"/>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sz="2400" b="1" dirty="0">
                <a:solidFill>
                  <a:schemeClr val="tx1"/>
                </a:solidFill>
              </a:rPr>
              <a:t>Model</a:t>
            </a:r>
          </a:p>
        </p:txBody>
      </p:sp>
      <p:sp>
        <p:nvSpPr>
          <p:cNvPr id="31" name="Rounded Rectangle 30">
            <a:extLst>
              <a:ext uri="{FF2B5EF4-FFF2-40B4-BE49-F238E27FC236}">
                <a16:creationId xmlns:a16="http://schemas.microsoft.com/office/drawing/2014/main" id="{48EF12EB-1A51-9945-803F-0213375074A6}"/>
              </a:ext>
            </a:extLst>
          </p:cNvPr>
          <p:cNvSpPr/>
          <p:nvPr/>
        </p:nvSpPr>
        <p:spPr>
          <a:xfrm>
            <a:off x="2970663" y="1042711"/>
            <a:ext cx="6642847" cy="31995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32" name="Rounded Rectangle 31">
            <a:extLst>
              <a:ext uri="{FF2B5EF4-FFF2-40B4-BE49-F238E27FC236}">
                <a16:creationId xmlns:a16="http://schemas.microsoft.com/office/drawing/2014/main" id="{CB36B3D9-F95D-0144-A165-66208ECFE84B}"/>
              </a:ext>
            </a:extLst>
          </p:cNvPr>
          <p:cNvSpPr/>
          <p:nvPr/>
        </p:nvSpPr>
        <p:spPr>
          <a:xfrm>
            <a:off x="3858776" y="1297392"/>
            <a:ext cx="4602365" cy="4168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Monitoring Components</a:t>
            </a:r>
          </a:p>
        </p:txBody>
      </p:sp>
      <p:cxnSp>
        <p:nvCxnSpPr>
          <p:cNvPr id="33" name="Straight Arrow Connector 32">
            <a:extLst>
              <a:ext uri="{FF2B5EF4-FFF2-40B4-BE49-F238E27FC236}">
                <a16:creationId xmlns:a16="http://schemas.microsoft.com/office/drawing/2014/main" id="{27C4BE35-2133-2D48-8EC6-752D1301263D}"/>
              </a:ext>
            </a:extLst>
          </p:cNvPr>
          <p:cNvCxnSpPr>
            <a:cxnSpLocks/>
          </p:cNvCxnSpPr>
          <p:nvPr/>
        </p:nvCxnSpPr>
        <p:spPr>
          <a:xfrm>
            <a:off x="1576315" y="209946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2D76A2-1557-044F-A5CD-A5AE85BCF635}"/>
              </a:ext>
            </a:extLst>
          </p:cNvPr>
          <p:cNvSpPr txBox="1"/>
          <p:nvPr/>
        </p:nvSpPr>
        <p:spPr>
          <a:xfrm>
            <a:off x="1635107" y="1761576"/>
            <a:ext cx="1250471" cy="707886"/>
          </a:xfrm>
          <a:prstGeom prst="rect">
            <a:avLst/>
          </a:prstGeom>
          <a:noFill/>
        </p:spPr>
        <p:txBody>
          <a:bodyPr wrap="none" rtlCol="0">
            <a:spAutoFit/>
          </a:bodyPr>
          <a:lstStyle/>
          <a:p>
            <a:pPr algn="ctr"/>
            <a:r>
              <a:rPr lang="en-US" sz="2000" dirty="0"/>
              <a:t>Prediction</a:t>
            </a:r>
          </a:p>
          <a:p>
            <a:pPr algn="ctr"/>
            <a:r>
              <a:rPr lang="en-US" sz="2000" dirty="0"/>
              <a:t>Request</a:t>
            </a:r>
          </a:p>
        </p:txBody>
      </p:sp>
      <p:cxnSp>
        <p:nvCxnSpPr>
          <p:cNvPr id="35" name="Straight Arrow Connector 34">
            <a:extLst>
              <a:ext uri="{FF2B5EF4-FFF2-40B4-BE49-F238E27FC236}">
                <a16:creationId xmlns:a16="http://schemas.microsoft.com/office/drawing/2014/main" id="{D5D16516-089E-1443-8465-4B431EF75105}"/>
              </a:ext>
            </a:extLst>
          </p:cNvPr>
          <p:cNvCxnSpPr>
            <a:cxnSpLocks/>
          </p:cNvCxnSpPr>
          <p:nvPr/>
        </p:nvCxnSpPr>
        <p:spPr>
          <a:xfrm>
            <a:off x="1567189" y="3265499"/>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1BE61F5-E6D4-4443-82EC-A8E69E12DEEC}"/>
              </a:ext>
            </a:extLst>
          </p:cNvPr>
          <p:cNvSpPr txBox="1"/>
          <p:nvPr/>
        </p:nvSpPr>
        <p:spPr>
          <a:xfrm>
            <a:off x="1721219" y="2915082"/>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cxnSp>
        <p:nvCxnSpPr>
          <p:cNvPr id="37" name="Straight Arrow Connector 36">
            <a:extLst>
              <a:ext uri="{FF2B5EF4-FFF2-40B4-BE49-F238E27FC236}">
                <a16:creationId xmlns:a16="http://schemas.microsoft.com/office/drawing/2014/main" id="{80706422-3056-1F46-AE55-2F302B068852}"/>
              </a:ext>
            </a:extLst>
          </p:cNvPr>
          <p:cNvCxnSpPr>
            <a:cxnSpLocks/>
            <a:stCxn id="31" idx="3"/>
          </p:cNvCxnSpPr>
          <p:nvPr/>
        </p:nvCxnSpPr>
        <p:spPr>
          <a:xfrm>
            <a:off x="9613510" y="2642505"/>
            <a:ext cx="1506071"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B387B54-6CDB-F94D-BB7F-AC8C9E9FEF1D}"/>
              </a:ext>
            </a:extLst>
          </p:cNvPr>
          <p:cNvSpPr txBox="1"/>
          <p:nvPr/>
        </p:nvSpPr>
        <p:spPr>
          <a:xfrm>
            <a:off x="9623439" y="2281760"/>
            <a:ext cx="1250471" cy="707886"/>
          </a:xfrm>
          <a:prstGeom prst="rect">
            <a:avLst/>
          </a:prstGeom>
          <a:noFill/>
        </p:spPr>
        <p:txBody>
          <a:bodyPr wrap="none" rtlCol="0">
            <a:spAutoFit/>
          </a:bodyPr>
          <a:lstStyle/>
          <a:p>
            <a:pPr algn="ctr"/>
            <a:r>
              <a:rPr lang="en-US" sz="2000" dirty="0"/>
              <a:t>Prediction</a:t>
            </a:r>
          </a:p>
          <a:p>
            <a:pPr algn="ctr"/>
            <a:r>
              <a:rPr lang="en-US" sz="2000" dirty="0"/>
              <a:t>Result</a:t>
            </a:r>
          </a:p>
        </p:txBody>
      </p:sp>
      <p:sp>
        <p:nvSpPr>
          <p:cNvPr id="39" name="Rounded Rectangle 38">
            <a:extLst>
              <a:ext uri="{FF2B5EF4-FFF2-40B4-BE49-F238E27FC236}">
                <a16:creationId xmlns:a16="http://schemas.microsoft.com/office/drawing/2014/main" id="{8E9AA582-E1BD-3540-A621-9A90E0A30CB8}"/>
              </a:ext>
            </a:extLst>
          </p:cNvPr>
          <p:cNvSpPr/>
          <p:nvPr/>
        </p:nvSpPr>
        <p:spPr>
          <a:xfrm>
            <a:off x="3349420" y="3483517"/>
            <a:ext cx="5857079" cy="526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Data Storage </a:t>
            </a:r>
          </a:p>
        </p:txBody>
      </p:sp>
      <p:sp>
        <p:nvSpPr>
          <p:cNvPr id="40" name="Chevron 39">
            <a:extLst>
              <a:ext uri="{FF2B5EF4-FFF2-40B4-BE49-F238E27FC236}">
                <a16:creationId xmlns:a16="http://schemas.microsoft.com/office/drawing/2014/main" id="{134FE12B-7DA4-584D-82D9-CA7A120A9D3A}"/>
              </a:ext>
            </a:extLst>
          </p:cNvPr>
          <p:cNvSpPr/>
          <p:nvPr/>
        </p:nvSpPr>
        <p:spPr>
          <a:xfrm>
            <a:off x="3702490" y="5070824"/>
            <a:ext cx="2044671" cy="992472"/>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b="1" dirty="0">
                <a:solidFill>
                  <a:schemeClr val="tx1"/>
                </a:solidFill>
              </a:rPr>
              <a:t>Data Preprocessing</a:t>
            </a:r>
          </a:p>
        </p:txBody>
      </p:sp>
      <p:sp>
        <p:nvSpPr>
          <p:cNvPr id="41" name="Chevron 40">
            <a:extLst>
              <a:ext uri="{FF2B5EF4-FFF2-40B4-BE49-F238E27FC236}">
                <a16:creationId xmlns:a16="http://schemas.microsoft.com/office/drawing/2014/main" id="{0A00E095-B316-264A-B857-2871CC42D529}"/>
              </a:ext>
            </a:extLst>
          </p:cNvPr>
          <p:cNvSpPr/>
          <p:nvPr/>
        </p:nvSpPr>
        <p:spPr>
          <a:xfrm>
            <a:off x="5428196" y="5070824"/>
            <a:ext cx="2044671" cy="992472"/>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b="1" dirty="0">
                <a:solidFill>
                  <a:schemeClr val="tx1"/>
                </a:solidFill>
              </a:rPr>
              <a:t>Model Training</a:t>
            </a:r>
          </a:p>
        </p:txBody>
      </p:sp>
      <p:sp>
        <p:nvSpPr>
          <p:cNvPr id="42" name="Chevron 41">
            <a:extLst>
              <a:ext uri="{FF2B5EF4-FFF2-40B4-BE49-F238E27FC236}">
                <a16:creationId xmlns:a16="http://schemas.microsoft.com/office/drawing/2014/main" id="{DD1F2A68-CD38-C749-B0DB-41273F73B61F}"/>
              </a:ext>
            </a:extLst>
          </p:cNvPr>
          <p:cNvSpPr/>
          <p:nvPr/>
        </p:nvSpPr>
        <p:spPr>
          <a:xfrm>
            <a:off x="7161828" y="5070824"/>
            <a:ext cx="2044671" cy="992472"/>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b="1" dirty="0">
                <a:solidFill>
                  <a:schemeClr val="tx1"/>
                </a:solidFill>
              </a:rPr>
              <a:t>Model</a:t>
            </a:r>
          </a:p>
        </p:txBody>
      </p:sp>
      <p:sp>
        <p:nvSpPr>
          <p:cNvPr id="43" name="TextBox 42">
            <a:extLst>
              <a:ext uri="{FF2B5EF4-FFF2-40B4-BE49-F238E27FC236}">
                <a16:creationId xmlns:a16="http://schemas.microsoft.com/office/drawing/2014/main" id="{774F2E60-B3FE-064D-A13A-68AC4C4CEE09}"/>
              </a:ext>
            </a:extLst>
          </p:cNvPr>
          <p:cNvSpPr txBox="1"/>
          <p:nvPr/>
        </p:nvSpPr>
        <p:spPr>
          <a:xfrm>
            <a:off x="5126874" y="6011564"/>
            <a:ext cx="2302169" cy="461665"/>
          </a:xfrm>
          <a:prstGeom prst="rect">
            <a:avLst/>
          </a:prstGeom>
          <a:noFill/>
        </p:spPr>
        <p:txBody>
          <a:bodyPr wrap="none" rtlCol="0">
            <a:spAutoFit/>
          </a:bodyPr>
          <a:lstStyle/>
          <a:p>
            <a:r>
              <a:rPr lang="en-US" sz="2400" b="1" dirty="0"/>
              <a:t>Training Pipeline</a:t>
            </a:r>
          </a:p>
        </p:txBody>
      </p:sp>
      <p:cxnSp>
        <p:nvCxnSpPr>
          <p:cNvPr id="44" name="Curved Connector 43">
            <a:extLst>
              <a:ext uri="{FF2B5EF4-FFF2-40B4-BE49-F238E27FC236}">
                <a16:creationId xmlns:a16="http://schemas.microsoft.com/office/drawing/2014/main" id="{F031F29D-2D62-1146-B611-F8F3C93D3B5C}"/>
              </a:ext>
            </a:extLst>
          </p:cNvPr>
          <p:cNvCxnSpPr>
            <a:cxnSpLocks/>
            <a:stCxn id="39" idx="1"/>
            <a:endCxn id="40" idx="1"/>
          </p:cNvCxnSpPr>
          <p:nvPr/>
        </p:nvCxnSpPr>
        <p:spPr>
          <a:xfrm rot="10800000" flipH="1" flipV="1">
            <a:off x="3349419" y="3746536"/>
            <a:ext cx="603967" cy="1820524"/>
          </a:xfrm>
          <a:prstGeom prst="curvedConnector3">
            <a:avLst>
              <a:gd name="adj1" fmla="val -37850"/>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D8D03CA9-BE92-574F-A4DC-5E6A36BA2DC2}"/>
              </a:ext>
            </a:extLst>
          </p:cNvPr>
          <p:cNvSpPr>
            <a:spLocks noGrp="1"/>
          </p:cNvSpPr>
          <p:nvPr>
            <p:ph type="title"/>
          </p:nvPr>
        </p:nvSpPr>
        <p:spPr/>
        <p:txBody>
          <a:bodyPr>
            <a:normAutofit/>
          </a:bodyPr>
          <a:lstStyle/>
          <a:p>
            <a:r>
              <a:rPr lang="en-US" dirty="0"/>
              <a:t>Deployment Platform</a:t>
            </a:r>
          </a:p>
        </p:txBody>
      </p:sp>
      <p:sp>
        <p:nvSpPr>
          <p:cNvPr id="20" name="Down Arrow 19">
            <a:extLst>
              <a:ext uri="{FF2B5EF4-FFF2-40B4-BE49-F238E27FC236}">
                <a16:creationId xmlns:a16="http://schemas.microsoft.com/office/drawing/2014/main" id="{86DB5EC4-6029-044C-8362-628C4277F18C}"/>
              </a:ext>
            </a:extLst>
          </p:cNvPr>
          <p:cNvSpPr/>
          <p:nvPr/>
        </p:nvSpPr>
        <p:spPr>
          <a:xfrm rot="10800000">
            <a:off x="7736246" y="4253131"/>
            <a:ext cx="914400" cy="483848"/>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C23DBB-9E1B-0C4E-A42F-DA4FAD872CB0}"/>
              </a:ext>
            </a:extLst>
          </p:cNvPr>
          <p:cNvSpPr txBox="1"/>
          <p:nvPr/>
        </p:nvSpPr>
        <p:spPr>
          <a:xfrm>
            <a:off x="5060087" y="4151596"/>
            <a:ext cx="2590517" cy="830997"/>
          </a:xfrm>
          <a:prstGeom prst="rect">
            <a:avLst/>
          </a:prstGeom>
          <a:noFill/>
        </p:spPr>
        <p:txBody>
          <a:bodyPr wrap="none" rtlCol="0">
            <a:spAutoFit/>
          </a:bodyPr>
          <a:lstStyle/>
          <a:p>
            <a:pPr algn="ctr"/>
            <a:r>
              <a:rPr lang="en-US" sz="2400" b="1" dirty="0"/>
              <a:t>Redeploy</a:t>
            </a:r>
          </a:p>
          <a:p>
            <a:pPr algn="ctr"/>
            <a:r>
              <a:rPr lang="en-US" sz="2400" b="1" dirty="0"/>
              <a:t>Prediction Pipeline</a:t>
            </a:r>
          </a:p>
        </p:txBody>
      </p:sp>
      <p:sp>
        <p:nvSpPr>
          <p:cNvPr id="22" name="Down Arrow 21">
            <a:extLst>
              <a:ext uri="{FF2B5EF4-FFF2-40B4-BE49-F238E27FC236}">
                <a16:creationId xmlns:a16="http://schemas.microsoft.com/office/drawing/2014/main" id="{B6714B80-A7E6-1740-BB67-21FEC725B241}"/>
              </a:ext>
            </a:extLst>
          </p:cNvPr>
          <p:cNvSpPr/>
          <p:nvPr/>
        </p:nvSpPr>
        <p:spPr>
          <a:xfrm rot="10800000">
            <a:off x="4118101" y="4253193"/>
            <a:ext cx="914400" cy="486907"/>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7E104CA-C6B7-C843-8D56-C0B2B4232A3D}"/>
              </a:ext>
            </a:extLst>
          </p:cNvPr>
          <p:cNvSpPr/>
          <p:nvPr/>
        </p:nvSpPr>
        <p:spPr>
          <a:xfrm>
            <a:off x="6966859" y="4779275"/>
            <a:ext cx="2368372" cy="167813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A3F31D2-74F9-C740-B145-63396C99B84B}"/>
              </a:ext>
            </a:extLst>
          </p:cNvPr>
          <p:cNvSpPr/>
          <p:nvPr/>
        </p:nvSpPr>
        <p:spPr>
          <a:xfrm>
            <a:off x="3387651" y="4741343"/>
            <a:ext cx="2368372" cy="167813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1A7F0F7-5A03-D241-B694-BB8034286F3E}"/>
              </a:ext>
            </a:extLst>
          </p:cNvPr>
          <p:cNvSpPr txBox="1"/>
          <p:nvPr/>
        </p:nvSpPr>
        <p:spPr>
          <a:xfrm>
            <a:off x="1512637" y="4381655"/>
            <a:ext cx="1495409" cy="830997"/>
          </a:xfrm>
          <a:prstGeom prst="rect">
            <a:avLst/>
          </a:prstGeom>
          <a:noFill/>
        </p:spPr>
        <p:txBody>
          <a:bodyPr wrap="none" rtlCol="0">
            <a:spAutoFit/>
          </a:bodyPr>
          <a:lstStyle/>
          <a:p>
            <a:r>
              <a:rPr lang="en-US" sz="2400" b="1" dirty="0"/>
              <a:t>Periodical</a:t>
            </a:r>
          </a:p>
          <a:p>
            <a:r>
              <a:rPr lang="en-US" sz="2400" b="1" dirty="0"/>
              <a:t>Retraining</a:t>
            </a:r>
            <a:endParaRPr lang="en-US" sz="2800" b="1" dirty="0"/>
          </a:p>
        </p:txBody>
      </p:sp>
    </p:spTree>
    <p:extLst>
      <p:ext uri="{BB962C8B-B14F-4D97-AF65-F5344CB8AC3E}">
        <p14:creationId xmlns:p14="http://schemas.microsoft.com/office/powerpoint/2010/main" val="2114983778"/>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hevron 28">
            <a:extLst>
              <a:ext uri="{FF2B5EF4-FFF2-40B4-BE49-F238E27FC236}">
                <a16:creationId xmlns:a16="http://schemas.microsoft.com/office/drawing/2014/main" id="{82A930AB-307D-4046-A67E-1DE93A690DFB}"/>
              </a:ext>
            </a:extLst>
          </p:cNvPr>
          <p:cNvSpPr/>
          <p:nvPr/>
        </p:nvSpPr>
        <p:spPr>
          <a:xfrm>
            <a:off x="3858776" y="1877330"/>
            <a:ext cx="2649071" cy="1373444"/>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sz="2400" b="1" dirty="0">
                <a:solidFill>
                  <a:schemeClr val="tx1"/>
                </a:solidFill>
              </a:rPr>
              <a:t>Data Preprocessing</a:t>
            </a:r>
          </a:p>
        </p:txBody>
      </p:sp>
      <p:sp>
        <p:nvSpPr>
          <p:cNvPr id="30" name="Chevron 29">
            <a:extLst>
              <a:ext uri="{FF2B5EF4-FFF2-40B4-BE49-F238E27FC236}">
                <a16:creationId xmlns:a16="http://schemas.microsoft.com/office/drawing/2014/main" id="{E29DE03C-9FC1-B346-97C1-183C73B81D00}"/>
              </a:ext>
            </a:extLst>
          </p:cNvPr>
          <p:cNvSpPr/>
          <p:nvPr/>
        </p:nvSpPr>
        <p:spPr>
          <a:xfrm>
            <a:off x="6148331" y="1877330"/>
            <a:ext cx="2649071" cy="1373444"/>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sz="2400" b="1" dirty="0">
                <a:solidFill>
                  <a:schemeClr val="tx1"/>
                </a:solidFill>
              </a:rPr>
              <a:t>Model</a:t>
            </a:r>
          </a:p>
        </p:txBody>
      </p:sp>
      <p:sp>
        <p:nvSpPr>
          <p:cNvPr id="31" name="Rounded Rectangle 30">
            <a:extLst>
              <a:ext uri="{FF2B5EF4-FFF2-40B4-BE49-F238E27FC236}">
                <a16:creationId xmlns:a16="http://schemas.microsoft.com/office/drawing/2014/main" id="{48EF12EB-1A51-9945-803F-0213375074A6}"/>
              </a:ext>
            </a:extLst>
          </p:cNvPr>
          <p:cNvSpPr/>
          <p:nvPr/>
        </p:nvSpPr>
        <p:spPr>
          <a:xfrm>
            <a:off x="2970663" y="1042711"/>
            <a:ext cx="6642847" cy="31995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32" name="Rounded Rectangle 31">
            <a:extLst>
              <a:ext uri="{FF2B5EF4-FFF2-40B4-BE49-F238E27FC236}">
                <a16:creationId xmlns:a16="http://schemas.microsoft.com/office/drawing/2014/main" id="{CB36B3D9-F95D-0144-A165-66208ECFE84B}"/>
              </a:ext>
            </a:extLst>
          </p:cNvPr>
          <p:cNvSpPr/>
          <p:nvPr/>
        </p:nvSpPr>
        <p:spPr>
          <a:xfrm>
            <a:off x="3858776" y="1297392"/>
            <a:ext cx="4602365" cy="4168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Monitoring Components</a:t>
            </a:r>
          </a:p>
        </p:txBody>
      </p:sp>
      <p:cxnSp>
        <p:nvCxnSpPr>
          <p:cNvPr id="33" name="Straight Arrow Connector 32">
            <a:extLst>
              <a:ext uri="{FF2B5EF4-FFF2-40B4-BE49-F238E27FC236}">
                <a16:creationId xmlns:a16="http://schemas.microsoft.com/office/drawing/2014/main" id="{27C4BE35-2133-2D48-8EC6-752D1301263D}"/>
              </a:ext>
            </a:extLst>
          </p:cNvPr>
          <p:cNvCxnSpPr>
            <a:cxnSpLocks/>
          </p:cNvCxnSpPr>
          <p:nvPr/>
        </p:nvCxnSpPr>
        <p:spPr>
          <a:xfrm>
            <a:off x="1576315" y="209946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2D76A2-1557-044F-A5CD-A5AE85BCF635}"/>
              </a:ext>
            </a:extLst>
          </p:cNvPr>
          <p:cNvSpPr txBox="1"/>
          <p:nvPr/>
        </p:nvSpPr>
        <p:spPr>
          <a:xfrm>
            <a:off x="1635107" y="1761576"/>
            <a:ext cx="1250471" cy="707886"/>
          </a:xfrm>
          <a:prstGeom prst="rect">
            <a:avLst/>
          </a:prstGeom>
          <a:noFill/>
        </p:spPr>
        <p:txBody>
          <a:bodyPr wrap="none" rtlCol="0">
            <a:spAutoFit/>
          </a:bodyPr>
          <a:lstStyle/>
          <a:p>
            <a:pPr algn="ctr"/>
            <a:r>
              <a:rPr lang="en-US" sz="2000" dirty="0"/>
              <a:t>Prediction</a:t>
            </a:r>
          </a:p>
          <a:p>
            <a:pPr algn="ctr"/>
            <a:r>
              <a:rPr lang="en-US" sz="2000" dirty="0"/>
              <a:t>Request</a:t>
            </a:r>
          </a:p>
        </p:txBody>
      </p:sp>
      <p:cxnSp>
        <p:nvCxnSpPr>
          <p:cNvPr id="35" name="Straight Arrow Connector 34">
            <a:extLst>
              <a:ext uri="{FF2B5EF4-FFF2-40B4-BE49-F238E27FC236}">
                <a16:creationId xmlns:a16="http://schemas.microsoft.com/office/drawing/2014/main" id="{D5D16516-089E-1443-8465-4B431EF75105}"/>
              </a:ext>
            </a:extLst>
          </p:cNvPr>
          <p:cNvCxnSpPr>
            <a:cxnSpLocks/>
          </p:cNvCxnSpPr>
          <p:nvPr/>
        </p:nvCxnSpPr>
        <p:spPr>
          <a:xfrm>
            <a:off x="1567189" y="3265499"/>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1BE61F5-E6D4-4443-82EC-A8E69E12DEEC}"/>
              </a:ext>
            </a:extLst>
          </p:cNvPr>
          <p:cNvSpPr txBox="1"/>
          <p:nvPr/>
        </p:nvSpPr>
        <p:spPr>
          <a:xfrm>
            <a:off x="1721219" y="2915082"/>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cxnSp>
        <p:nvCxnSpPr>
          <p:cNvPr id="37" name="Straight Arrow Connector 36">
            <a:extLst>
              <a:ext uri="{FF2B5EF4-FFF2-40B4-BE49-F238E27FC236}">
                <a16:creationId xmlns:a16="http://schemas.microsoft.com/office/drawing/2014/main" id="{80706422-3056-1F46-AE55-2F302B068852}"/>
              </a:ext>
            </a:extLst>
          </p:cNvPr>
          <p:cNvCxnSpPr>
            <a:cxnSpLocks/>
            <a:stCxn id="31" idx="3"/>
          </p:cNvCxnSpPr>
          <p:nvPr/>
        </p:nvCxnSpPr>
        <p:spPr>
          <a:xfrm>
            <a:off x="9613510" y="2642505"/>
            <a:ext cx="1506071"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B387B54-6CDB-F94D-BB7F-AC8C9E9FEF1D}"/>
              </a:ext>
            </a:extLst>
          </p:cNvPr>
          <p:cNvSpPr txBox="1"/>
          <p:nvPr/>
        </p:nvSpPr>
        <p:spPr>
          <a:xfrm>
            <a:off x="9623439" y="2281760"/>
            <a:ext cx="1250471" cy="707886"/>
          </a:xfrm>
          <a:prstGeom prst="rect">
            <a:avLst/>
          </a:prstGeom>
          <a:noFill/>
        </p:spPr>
        <p:txBody>
          <a:bodyPr wrap="none" rtlCol="0">
            <a:spAutoFit/>
          </a:bodyPr>
          <a:lstStyle/>
          <a:p>
            <a:pPr algn="ctr"/>
            <a:r>
              <a:rPr lang="en-US" sz="2000" dirty="0"/>
              <a:t>Prediction</a:t>
            </a:r>
          </a:p>
          <a:p>
            <a:pPr algn="ctr"/>
            <a:r>
              <a:rPr lang="en-US" sz="2000" dirty="0"/>
              <a:t>Result</a:t>
            </a:r>
          </a:p>
        </p:txBody>
      </p:sp>
      <p:sp>
        <p:nvSpPr>
          <p:cNvPr id="39" name="Rounded Rectangle 38">
            <a:extLst>
              <a:ext uri="{FF2B5EF4-FFF2-40B4-BE49-F238E27FC236}">
                <a16:creationId xmlns:a16="http://schemas.microsoft.com/office/drawing/2014/main" id="{8E9AA582-E1BD-3540-A621-9A90E0A30CB8}"/>
              </a:ext>
            </a:extLst>
          </p:cNvPr>
          <p:cNvSpPr/>
          <p:nvPr/>
        </p:nvSpPr>
        <p:spPr>
          <a:xfrm>
            <a:off x="3349420" y="3483517"/>
            <a:ext cx="5857079" cy="526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Data Storage </a:t>
            </a:r>
          </a:p>
        </p:txBody>
      </p:sp>
      <p:sp>
        <p:nvSpPr>
          <p:cNvPr id="40" name="Chevron 39">
            <a:extLst>
              <a:ext uri="{FF2B5EF4-FFF2-40B4-BE49-F238E27FC236}">
                <a16:creationId xmlns:a16="http://schemas.microsoft.com/office/drawing/2014/main" id="{134FE12B-7DA4-584D-82D9-CA7A120A9D3A}"/>
              </a:ext>
            </a:extLst>
          </p:cNvPr>
          <p:cNvSpPr/>
          <p:nvPr/>
        </p:nvSpPr>
        <p:spPr>
          <a:xfrm>
            <a:off x="3702490" y="5070824"/>
            <a:ext cx="2044671" cy="992472"/>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b="1" dirty="0">
                <a:solidFill>
                  <a:schemeClr val="tx1"/>
                </a:solidFill>
              </a:rPr>
              <a:t>Data Preprocessing</a:t>
            </a:r>
          </a:p>
        </p:txBody>
      </p:sp>
      <p:sp>
        <p:nvSpPr>
          <p:cNvPr id="41" name="Chevron 40">
            <a:extLst>
              <a:ext uri="{FF2B5EF4-FFF2-40B4-BE49-F238E27FC236}">
                <a16:creationId xmlns:a16="http://schemas.microsoft.com/office/drawing/2014/main" id="{0A00E095-B316-264A-B857-2871CC42D529}"/>
              </a:ext>
            </a:extLst>
          </p:cNvPr>
          <p:cNvSpPr/>
          <p:nvPr/>
        </p:nvSpPr>
        <p:spPr>
          <a:xfrm>
            <a:off x="5428196" y="5070824"/>
            <a:ext cx="2044671" cy="992472"/>
          </a:xfrm>
          <a:prstGeom prst="chevron">
            <a:avLst>
              <a:gd name="adj" fmla="val 25280"/>
            </a:avLst>
          </a:prstGeom>
        </p:spPr>
        <p:style>
          <a:lnRef idx="3">
            <a:schemeClr val="lt1"/>
          </a:lnRef>
          <a:fillRef idx="1">
            <a:schemeClr val="accent5"/>
          </a:fillRef>
          <a:effectRef idx="1">
            <a:schemeClr val="accent5"/>
          </a:effectRef>
          <a:fontRef idx="minor">
            <a:schemeClr val="lt1"/>
          </a:fontRef>
        </p:style>
        <p:txBody>
          <a:bodyPr anchor="ctr"/>
          <a:lstStyle/>
          <a:p>
            <a:pPr algn="ctr"/>
            <a:r>
              <a:rPr lang="en-US" b="1" dirty="0">
                <a:solidFill>
                  <a:schemeClr val="tx1"/>
                </a:solidFill>
              </a:rPr>
              <a:t>Model Training</a:t>
            </a:r>
          </a:p>
        </p:txBody>
      </p:sp>
      <p:sp>
        <p:nvSpPr>
          <p:cNvPr id="42" name="Chevron 41">
            <a:extLst>
              <a:ext uri="{FF2B5EF4-FFF2-40B4-BE49-F238E27FC236}">
                <a16:creationId xmlns:a16="http://schemas.microsoft.com/office/drawing/2014/main" id="{DD1F2A68-CD38-C749-B0DB-41273F73B61F}"/>
              </a:ext>
            </a:extLst>
          </p:cNvPr>
          <p:cNvSpPr/>
          <p:nvPr/>
        </p:nvSpPr>
        <p:spPr>
          <a:xfrm>
            <a:off x="7161828" y="5070824"/>
            <a:ext cx="2044671" cy="992472"/>
          </a:xfrm>
          <a:prstGeom prst="chevron">
            <a:avLst>
              <a:gd name="adj" fmla="val 25280"/>
            </a:avLst>
          </a:prstGeom>
        </p:spPr>
        <p:style>
          <a:lnRef idx="3">
            <a:schemeClr val="lt1"/>
          </a:lnRef>
          <a:fillRef idx="1">
            <a:schemeClr val="accent6"/>
          </a:fillRef>
          <a:effectRef idx="1">
            <a:schemeClr val="accent6"/>
          </a:effectRef>
          <a:fontRef idx="minor">
            <a:schemeClr val="lt1"/>
          </a:fontRef>
        </p:style>
        <p:txBody>
          <a:bodyPr anchor="ctr"/>
          <a:lstStyle/>
          <a:p>
            <a:pPr algn="ctr"/>
            <a:r>
              <a:rPr lang="en-US" b="1" dirty="0">
                <a:solidFill>
                  <a:schemeClr val="tx1"/>
                </a:solidFill>
              </a:rPr>
              <a:t>Model</a:t>
            </a:r>
          </a:p>
        </p:txBody>
      </p:sp>
      <p:sp>
        <p:nvSpPr>
          <p:cNvPr id="43" name="TextBox 42">
            <a:extLst>
              <a:ext uri="{FF2B5EF4-FFF2-40B4-BE49-F238E27FC236}">
                <a16:creationId xmlns:a16="http://schemas.microsoft.com/office/drawing/2014/main" id="{774F2E60-B3FE-064D-A13A-68AC4C4CEE09}"/>
              </a:ext>
            </a:extLst>
          </p:cNvPr>
          <p:cNvSpPr txBox="1"/>
          <p:nvPr/>
        </p:nvSpPr>
        <p:spPr>
          <a:xfrm>
            <a:off x="5126874" y="6011564"/>
            <a:ext cx="2302169" cy="461665"/>
          </a:xfrm>
          <a:prstGeom prst="rect">
            <a:avLst/>
          </a:prstGeom>
          <a:noFill/>
        </p:spPr>
        <p:txBody>
          <a:bodyPr wrap="none" rtlCol="0">
            <a:spAutoFit/>
          </a:bodyPr>
          <a:lstStyle/>
          <a:p>
            <a:r>
              <a:rPr lang="en-US" sz="2400" b="1" dirty="0"/>
              <a:t>Training Pipeline</a:t>
            </a:r>
          </a:p>
        </p:txBody>
      </p:sp>
      <p:cxnSp>
        <p:nvCxnSpPr>
          <p:cNvPr id="44" name="Curved Connector 43">
            <a:extLst>
              <a:ext uri="{FF2B5EF4-FFF2-40B4-BE49-F238E27FC236}">
                <a16:creationId xmlns:a16="http://schemas.microsoft.com/office/drawing/2014/main" id="{F031F29D-2D62-1146-B611-F8F3C93D3B5C}"/>
              </a:ext>
            </a:extLst>
          </p:cNvPr>
          <p:cNvCxnSpPr>
            <a:cxnSpLocks/>
            <a:stCxn id="39" idx="1"/>
            <a:endCxn id="40" idx="1"/>
          </p:cNvCxnSpPr>
          <p:nvPr/>
        </p:nvCxnSpPr>
        <p:spPr>
          <a:xfrm rot="10800000" flipH="1" flipV="1">
            <a:off x="3349419" y="3746536"/>
            <a:ext cx="603967" cy="1820524"/>
          </a:xfrm>
          <a:prstGeom prst="curvedConnector3">
            <a:avLst>
              <a:gd name="adj1" fmla="val -37850"/>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D8D03CA9-BE92-574F-A4DC-5E6A36BA2DC2}"/>
              </a:ext>
            </a:extLst>
          </p:cNvPr>
          <p:cNvSpPr>
            <a:spLocks noGrp="1"/>
          </p:cNvSpPr>
          <p:nvPr>
            <p:ph type="title"/>
          </p:nvPr>
        </p:nvSpPr>
        <p:spPr/>
        <p:txBody>
          <a:bodyPr>
            <a:normAutofit/>
          </a:bodyPr>
          <a:lstStyle/>
          <a:p>
            <a:r>
              <a:rPr lang="en-US" dirty="0"/>
              <a:t>Deployment Platform</a:t>
            </a:r>
          </a:p>
        </p:txBody>
      </p:sp>
      <p:sp>
        <p:nvSpPr>
          <p:cNvPr id="20" name="Down Arrow 19">
            <a:extLst>
              <a:ext uri="{FF2B5EF4-FFF2-40B4-BE49-F238E27FC236}">
                <a16:creationId xmlns:a16="http://schemas.microsoft.com/office/drawing/2014/main" id="{86DB5EC4-6029-044C-8362-628C4277F18C}"/>
              </a:ext>
            </a:extLst>
          </p:cNvPr>
          <p:cNvSpPr/>
          <p:nvPr/>
        </p:nvSpPr>
        <p:spPr>
          <a:xfrm rot="10800000">
            <a:off x="7736246" y="4253131"/>
            <a:ext cx="914400" cy="483848"/>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C23DBB-9E1B-0C4E-A42F-DA4FAD872CB0}"/>
              </a:ext>
            </a:extLst>
          </p:cNvPr>
          <p:cNvSpPr txBox="1"/>
          <p:nvPr/>
        </p:nvSpPr>
        <p:spPr>
          <a:xfrm>
            <a:off x="5060087" y="4151596"/>
            <a:ext cx="2590517" cy="830997"/>
          </a:xfrm>
          <a:prstGeom prst="rect">
            <a:avLst/>
          </a:prstGeom>
          <a:noFill/>
        </p:spPr>
        <p:txBody>
          <a:bodyPr wrap="none" rtlCol="0">
            <a:spAutoFit/>
          </a:bodyPr>
          <a:lstStyle/>
          <a:p>
            <a:pPr algn="ctr"/>
            <a:r>
              <a:rPr lang="en-US" sz="2400" b="1" dirty="0"/>
              <a:t>Redeploy</a:t>
            </a:r>
          </a:p>
          <a:p>
            <a:pPr algn="ctr"/>
            <a:r>
              <a:rPr lang="en-US" sz="2400" b="1" dirty="0"/>
              <a:t>Prediction Pipeline</a:t>
            </a:r>
          </a:p>
        </p:txBody>
      </p:sp>
      <p:sp>
        <p:nvSpPr>
          <p:cNvPr id="22" name="Down Arrow 21">
            <a:extLst>
              <a:ext uri="{FF2B5EF4-FFF2-40B4-BE49-F238E27FC236}">
                <a16:creationId xmlns:a16="http://schemas.microsoft.com/office/drawing/2014/main" id="{B6714B80-A7E6-1740-BB67-21FEC725B241}"/>
              </a:ext>
            </a:extLst>
          </p:cNvPr>
          <p:cNvSpPr/>
          <p:nvPr/>
        </p:nvSpPr>
        <p:spPr>
          <a:xfrm rot="10800000">
            <a:off x="4118101" y="4253193"/>
            <a:ext cx="914400" cy="486907"/>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7E104CA-C6B7-C843-8D56-C0B2B4232A3D}"/>
              </a:ext>
            </a:extLst>
          </p:cNvPr>
          <p:cNvSpPr/>
          <p:nvPr/>
        </p:nvSpPr>
        <p:spPr>
          <a:xfrm>
            <a:off x="6966859" y="4779275"/>
            <a:ext cx="2368372" cy="167813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A3F31D2-74F9-C740-B145-63396C99B84B}"/>
              </a:ext>
            </a:extLst>
          </p:cNvPr>
          <p:cNvSpPr/>
          <p:nvPr/>
        </p:nvSpPr>
        <p:spPr>
          <a:xfrm>
            <a:off x="3387651" y="4741343"/>
            <a:ext cx="2368372" cy="1678130"/>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EAD7740-A28E-8042-8939-C5473721FD7C}"/>
              </a:ext>
            </a:extLst>
          </p:cNvPr>
          <p:cNvSpPr/>
          <p:nvPr/>
        </p:nvSpPr>
        <p:spPr>
          <a:xfrm>
            <a:off x="1402112" y="4227096"/>
            <a:ext cx="1681209" cy="1140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8273BFF-40F5-5D4F-9105-58DDBDF04F7D}"/>
              </a:ext>
            </a:extLst>
          </p:cNvPr>
          <p:cNvSpPr txBox="1"/>
          <p:nvPr/>
        </p:nvSpPr>
        <p:spPr>
          <a:xfrm>
            <a:off x="1351566" y="3896738"/>
            <a:ext cx="1749197" cy="369332"/>
          </a:xfrm>
          <a:prstGeom prst="rect">
            <a:avLst/>
          </a:prstGeom>
          <a:noFill/>
        </p:spPr>
        <p:txBody>
          <a:bodyPr wrap="none" rtlCol="0">
            <a:spAutoFit/>
          </a:bodyPr>
          <a:lstStyle/>
          <a:p>
            <a:r>
              <a:rPr lang="en-US" dirty="0"/>
              <a:t>Time Consuming</a:t>
            </a:r>
          </a:p>
        </p:txBody>
      </p:sp>
      <p:sp>
        <p:nvSpPr>
          <p:cNvPr id="28" name="TextBox 27">
            <a:extLst>
              <a:ext uri="{FF2B5EF4-FFF2-40B4-BE49-F238E27FC236}">
                <a16:creationId xmlns:a16="http://schemas.microsoft.com/office/drawing/2014/main" id="{DF56EE9D-6DEC-2645-8633-E3643A59BCC3}"/>
              </a:ext>
            </a:extLst>
          </p:cNvPr>
          <p:cNvSpPr txBox="1"/>
          <p:nvPr/>
        </p:nvSpPr>
        <p:spPr>
          <a:xfrm>
            <a:off x="1512637" y="4381655"/>
            <a:ext cx="1495409" cy="830997"/>
          </a:xfrm>
          <a:prstGeom prst="rect">
            <a:avLst/>
          </a:prstGeom>
          <a:noFill/>
        </p:spPr>
        <p:txBody>
          <a:bodyPr wrap="none" rtlCol="0">
            <a:spAutoFit/>
          </a:bodyPr>
          <a:lstStyle/>
          <a:p>
            <a:r>
              <a:rPr lang="en-US" sz="2400" b="1" dirty="0"/>
              <a:t>Periodical</a:t>
            </a:r>
          </a:p>
          <a:p>
            <a:r>
              <a:rPr lang="en-US" sz="2400" b="1" dirty="0"/>
              <a:t>Retraining</a:t>
            </a:r>
            <a:endParaRPr lang="en-US" sz="2800" b="1" dirty="0"/>
          </a:p>
        </p:txBody>
      </p:sp>
    </p:spTree>
    <p:extLst>
      <p:ext uri="{BB962C8B-B14F-4D97-AF65-F5344CB8AC3E}">
        <p14:creationId xmlns:p14="http://schemas.microsoft.com/office/powerpoint/2010/main" val="2414314230"/>
      </p:ext>
    </p:extLst>
  </p:cSld>
  <p:clrMapOvr>
    <a:masterClrMapping/>
  </p:clrMapOvr>
  <p:transition>
    <p:fade thruBlk="1"/>
  </p:transition>
</p:sld>
</file>

<file path=ppt/theme/theme1.xml><?xml version="1.0" encoding="utf-8"?>
<a:theme xmlns:a="http://schemas.openxmlformats.org/drawingml/2006/main" name="dima-dfk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dfki" id="{DA5D9A57-66B6-7140-A093-9BE98F45521A}" vid="{325AFDD5-5E2D-A84D-AC51-AFB6DA107F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1789</TotalTime>
  <Words>4116</Words>
  <Application>Microsoft Macintosh PowerPoint</Application>
  <PresentationFormat>Widescreen</PresentationFormat>
  <Paragraphs>575</Paragraphs>
  <Slides>36</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Symbol</vt:lpstr>
      <vt:lpstr>Times New Roman</vt:lpstr>
      <vt:lpstr>Verdana</vt:lpstr>
      <vt:lpstr>dima-dfki</vt:lpstr>
      <vt:lpstr>Continuous Deployment of Machine Learning Pipelines</vt:lpstr>
      <vt:lpstr>Life Cycle of Machine Learning Applications</vt:lpstr>
      <vt:lpstr>Life Cycle of Machine Learning Applications</vt:lpstr>
      <vt:lpstr>Life Cycle of Machine Learning Applications</vt:lpstr>
      <vt:lpstr>Life Cycle of Machine Learning Applications</vt:lpstr>
      <vt:lpstr>Deployment Platform</vt:lpstr>
      <vt:lpstr>Deployment Platform</vt:lpstr>
      <vt:lpstr>Deployment Platform</vt:lpstr>
      <vt:lpstr>Deployment Platform</vt:lpstr>
      <vt:lpstr>Continuous Deployment Platform</vt:lpstr>
      <vt:lpstr>Continuous Deployment Platform</vt:lpstr>
      <vt:lpstr>Data Discretizing</vt:lpstr>
      <vt:lpstr>Data Preprocessing</vt:lpstr>
      <vt:lpstr>Model Update</vt:lpstr>
      <vt:lpstr>Data Sampling</vt:lpstr>
      <vt:lpstr>Data Sampling</vt:lpstr>
      <vt:lpstr>Data Materialization</vt:lpstr>
      <vt:lpstr>Data Materialization</vt:lpstr>
      <vt:lpstr>Platform Architecture</vt:lpstr>
      <vt:lpstr>Platform Components</vt:lpstr>
      <vt:lpstr>Platform Components</vt:lpstr>
      <vt:lpstr>Evaluation</vt:lpstr>
      <vt:lpstr>Continuous vs Periodical (vs Online)</vt:lpstr>
      <vt:lpstr>System Tuning</vt:lpstr>
      <vt:lpstr>Materialization and Statistics Computation</vt:lpstr>
      <vt:lpstr>Summary</vt:lpstr>
      <vt:lpstr>References</vt:lpstr>
      <vt:lpstr>Backup Slides</vt:lpstr>
      <vt:lpstr>Related Work</vt:lpstr>
      <vt:lpstr>Effect of Sampling on Materialization </vt:lpstr>
      <vt:lpstr>Effect of Sampling on Materialization</vt:lpstr>
      <vt:lpstr>Materialization Process</vt:lpstr>
      <vt:lpstr>Storage complexity analysis</vt:lpstr>
      <vt:lpstr>SGD and Proactive Training</vt:lpstr>
      <vt:lpstr>Effect of Sampling on model quality</vt:lpstr>
      <vt:lpstr>Ads CTR USE Case Figure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Behrouz Derakhshan</dc:creator>
  <cp:lastModifiedBy>Behrouz Derakhshan</cp:lastModifiedBy>
  <cp:revision>534</cp:revision>
  <dcterms:created xsi:type="dcterms:W3CDTF">2019-03-05T13:13:04Z</dcterms:created>
  <dcterms:modified xsi:type="dcterms:W3CDTF">2019-03-20T14:41:30Z</dcterms:modified>
</cp:coreProperties>
</file>