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6"/>
  </p:notesMasterIdLst>
  <p:sldIdLst>
    <p:sldId id="256" r:id="rId2"/>
    <p:sldId id="323" r:id="rId3"/>
    <p:sldId id="261" r:id="rId4"/>
    <p:sldId id="324" r:id="rId5"/>
    <p:sldId id="325" r:id="rId6"/>
    <p:sldId id="309" r:id="rId7"/>
    <p:sldId id="269" r:id="rId8"/>
    <p:sldId id="329" r:id="rId9"/>
    <p:sldId id="330" r:id="rId10"/>
    <p:sldId id="271" r:id="rId11"/>
    <p:sldId id="327" r:id="rId12"/>
    <p:sldId id="315" r:id="rId13"/>
    <p:sldId id="314" r:id="rId14"/>
    <p:sldId id="282" r:id="rId15"/>
    <p:sldId id="292" r:id="rId16"/>
    <p:sldId id="316" r:id="rId17"/>
    <p:sldId id="328" r:id="rId18"/>
    <p:sldId id="283" r:id="rId19"/>
    <p:sldId id="285" r:id="rId20"/>
    <p:sldId id="300" r:id="rId21"/>
    <p:sldId id="310" r:id="rId22"/>
    <p:sldId id="311" r:id="rId23"/>
    <p:sldId id="312" r:id="rId24"/>
    <p:sldId id="313" r:id="rId25"/>
    <p:sldId id="295" r:id="rId26"/>
    <p:sldId id="319" r:id="rId27"/>
    <p:sldId id="320" r:id="rId28"/>
    <p:sldId id="318" r:id="rId29"/>
    <p:sldId id="322" r:id="rId30"/>
    <p:sldId id="321" r:id="rId31"/>
    <p:sldId id="293" r:id="rId32"/>
    <p:sldId id="307" r:id="rId33"/>
    <p:sldId id="305" r:id="rId34"/>
    <p:sldId id="308"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C5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25"/>
    <p:restoredTop sz="82040"/>
  </p:normalViewPr>
  <p:slideViewPr>
    <p:cSldViewPr snapToGrid="0" snapToObjects="1">
      <p:cViewPr varScale="1">
        <p:scale>
          <a:sx n="87" d="100"/>
          <a:sy n="87" d="100"/>
        </p:scale>
        <p:origin x="536" y="200"/>
      </p:cViewPr>
      <p:guideLst/>
    </p:cSldViewPr>
  </p:slideViewPr>
  <p:outlineViewPr>
    <p:cViewPr>
      <p:scale>
        <a:sx n="33" d="100"/>
        <a:sy n="33" d="100"/>
      </p:scale>
      <p:origin x="0" y="-776"/>
    </p:cViewPr>
  </p:outlin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FAAB-590E-6D47-91E1-3683E175C756}"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9A87A-3376-BC42-9407-361BB5A939EC}" type="slidenum">
              <a:rPr lang="en-US" smtClean="0"/>
              <a:t>‹#›</a:t>
            </a:fld>
            <a:endParaRPr lang="en-US"/>
          </a:p>
        </p:txBody>
      </p:sp>
    </p:spTree>
    <p:extLst>
      <p:ext uri="{BB962C8B-B14F-4D97-AF65-F5344CB8AC3E}">
        <p14:creationId xmlns:p14="http://schemas.microsoft.com/office/powerpoint/2010/main" val="203640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Deployment and Continuous training of models and pipelines</a:t>
            </a:r>
          </a:p>
          <a:p>
            <a:pPr marL="171450" indent="-171450">
              <a:buFont typeface="Arial" panose="020B0604020202020204" pitchFamily="34" charset="0"/>
              <a:buChar char="•"/>
            </a:pPr>
            <a:r>
              <a:rPr lang="en-US" dirty="0"/>
              <a:t>First I discuss what do I mean by deployment and where does it stand with respect to life cycle of machine learning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current deployment approaches and their shortcomings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Our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1:00</a:t>
            </a:r>
          </a:p>
        </p:txBody>
      </p:sp>
      <p:sp>
        <p:nvSpPr>
          <p:cNvPr id="4" name="Slide Number Placeholder 3"/>
          <p:cNvSpPr>
            <a:spLocks noGrp="1"/>
          </p:cNvSpPr>
          <p:nvPr>
            <p:ph type="sldNum" sz="quarter" idx="5"/>
          </p:nvPr>
        </p:nvSpPr>
        <p:spPr/>
        <p:txBody>
          <a:bodyPr/>
          <a:lstStyle/>
          <a:p>
            <a:fld id="{4109A87A-3376-BC42-9407-361BB5A939EC}" type="slidenum">
              <a:rPr lang="en-US" smtClean="0"/>
              <a:t>1</a:t>
            </a:fld>
            <a:endParaRPr lang="en-US"/>
          </a:p>
        </p:txBody>
      </p:sp>
    </p:spTree>
    <p:extLst>
      <p:ext uri="{BB962C8B-B14F-4D97-AF65-F5344CB8AC3E}">
        <p14:creationId xmlns:p14="http://schemas.microsoft.com/office/powerpoint/2010/main" val="4939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8:20 – 10:20</a:t>
            </a:r>
          </a:p>
          <a:p>
            <a:pPr marL="171450" indent="-171450">
              <a:buFontTx/>
              <a:buChar char="-"/>
            </a:pPr>
            <a:r>
              <a:rPr lang="en-US" dirty="0"/>
              <a:t>Discretization</a:t>
            </a:r>
          </a:p>
          <a:p>
            <a:pPr marL="628650" lvl="1" indent="-171450">
              <a:buFontTx/>
              <a:buChar char="-"/>
            </a:pPr>
            <a:r>
              <a:rPr lang="en-US" dirty="0"/>
              <a:t>Divide the incoming training data into chunks</a:t>
            </a:r>
          </a:p>
          <a:p>
            <a:pPr marL="628650" lvl="1" indent="-171450">
              <a:buFontTx/>
              <a:buChar char="-"/>
            </a:pPr>
            <a:r>
              <a:rPr lang="en-US" dirty="0"/>
              <a:t>Assign a timestamp to uniquely identify each chunks</a:t>
            </a:r>
          </a:p>
          <a:p>
            <a:pPr marL="171450" lvl="0" indent="-171450">
              <a:buFontTx/>
              <a:buChar char="-"/>
            </a:pPr>
            <a:r>
              <a:rPr lang="en-US" dirty="0"/>
              <a:t>Preprocessing step</a:t>
            </a:r>
          </a:p>
          <a:p>
            <a:pPr marL="628650" lvl="1" indent="-171450">
              <a:buFontTx/>
              <a:buChar char="-"/>
            </a:pPr>
            <a:r>
              <a:rPr lang="en-US" dirty="0"/>
              <a:t>The deployed pipeline is used to transform the data</a:t>
            </a:r>
          </a:p>
          <a:p>
            <a:pPr marL="628650" lvl="1" indent="-171450">
              <a:buFontTx/>
              <a:buChar char="-"/>
            </a:pPr>
            <a:r>
              <a:rPr lang="en-US" dirty="0"/>
              <a:t>Example pipeline</a:t>
            </a:r>
          </a:p>
          <a:p>
            <a:pPr marL="628650" lvl="1" indent="-171450">
              <a:buFontTx/>
              <a:buChar char="-"/>
            </a:pPr>
            <a:r>
              <a:rPr lang="en-US" dirty="0"/>
              <a:t>Features with same time stamps as the originating chunks</a:t>
            </a:r>
          </a:p>
          <a:p>
            <a:pPr marL="628650" lvl="1" indent="-171450">
              <a:buFontTx/>
              <a:buChar char="-"/>
            </a:pPr>
            <a:r>
              <a:rPr lang="en-US" dirty="0"/>
              <a:t>All of these features are cached and stored in a cache layer with the rest of the historical training data</a:t>
            </a:r>
          </a:p>
          <a:p>
            <a:pPr marL="171450" lvl="0" indent="-171450">
              <a:buFontTx/>
              <a:buChar char="-"/>
            </a:pPr>
            <a:r>
              <a:rPr lang="en-US" dirty="0"/>
              <a:t>Lastly, the components of the preprocessing pipeline needs some statistics to be computed over the data</a:t>
            </a:r>
          </a:p>
          <a:p>
            <a:pPr marL="171450" lvl="0" indent="-171450">
              <a:buFontTx/>
              <a:buChar char="-"/>
            </a:pPr>
            <a:r>
              <a:rPr lang="en-US" dirty="0"/>
              <a:t>When the data goes through, these statistics are computed. </a:t>
            </a:r>
          </a:p>
          <a:p>
            <a:pPr marL="171450" lvl="0" indent="-171450">
              <a:buFontTx/>
              <a:buChar char="-"/>
            </a:pPr>
            <a:r>
              <a:rPr lang="en-US" dirty="0"/>
              <a:t>Platform stores these statistics with the component itself</a:t>
            </a:r>
          </a:p>
          <a:p>
            <a:pPr marL="628650" lvl="1" indent="-171450">
              <a:buFontTx/>
              <a:buChar char="-"/>
            </a:pPr>
            <a:r>
              <a:rPr lang="en-US" dirty="0"/>
              <a:t>These computed statistics along with the cached features are reused later during the proactive training to update the model</a:t>
            </a:r>
          </a:p>
          <a:p>
            <a:pPr marL="628650" lvl="1" indent="-171450">
              <a:buFontTx/>
              <a:buChar char="-"/>
            </a:pPr>
            <a:endParaRPr lang="en-US" dirty="0"/>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10</a:t>
            </a:fld>
            <a:endParaRPr lang="en-US"/>
          </a:p>
        </p:txBody>
      </p:sp>
    </p:spTree>
    <p:extLst>
      <p:ext uri="{BB962C8B-B14F-4D97-AF65-F5344CB8AC3E}">
        <p14:creationId xmlns:p14="http://schemas.microsoft.com/office/powerpoint/2010/main" val="34036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10:20 – 11:30</a:t>
            </a:r>
          </a:p>
          <a:p>
            <a:pPr marL="171450" indent="-171450">
              <a:buFont typeface="Arial" panose="020B0604020202020204" pitchFamily="34" charset="0"/>
              <a:buChar char="•"/>
            </a:pPr>
            <a:r>
              <a:rPr lang="en-US" dirty="0"/>
              <a:t>One important point to consider is </a:t>
            </a:r>
          </a:p>
          <a:p>
            <a:pPr marL="171450" lvl="0" indent="-171450">
              <a:buFont typeface="Arial" panose="020B0604020202020204" pitchFamily="34" charset="0"/>
              <a:buChar char="•"/>
            </a:pPr>
            <a:r>
              <a:rPr lang="en-US" dirty="0"/>
              <a:t>How much space do we have </a:t>
            </a:r>
          </a:p>
          <a:p>
            <a:pPr marL="171450" lvl="0" indent="-171450">
              <a:buFont typeface="Arial" panose="020B0604020202020204" pitchFamily="34" charset="0"/>
              <a:buChar char="•"/>
            </a:pPr>
            <a:r>
              <a:rPr lang="en-US" dirty="0"/>
              <a:t>Fast access -&gt; Memory becomes full fast</a:t>
            </a:r>
          </a:p>
          <a:p>
            <a:pPr marL="171450" lvl="0" indent="-171450">
              <a:buFont typeface="Arial" panose="020B0604020202020204" pitchFamily="34" charset="0"/>
              <a:buChar char="•"/>
            </a:pPr>
            <a:r>
              <a:rPr lang="en-US" dirty="0"/>
              <a:t>Remove older features and only keep the reference</a:t>
            </a:r>
          </a:p>
          <a:p>
            <a:pPr marL="171450" lvl="0" indent="-171450">
              <a:buFont typeface="Arial" panose="020B0604020202020204" pitchFamily="34" charset="0"/>
              <a:buChar char="•"/>
            </a:pPr>
            <a:r>
              <a:rPr lang="en-US" dirty="0"/>
              <a:t>This indicates that some of feature chunks are no longer available for training</a:t>
            </a:r>
          </a:p>
          <a:p>
            <a:pPr marL="171450" lvl="0" indent="-171450">
              <a:buFont typeface="Arial" panose="020B0604020202020204" pitchFamily="34" charset="0"/>
              <a:buChar char="•"/>
            </a:pPr>
            <a:r>
              <a:rPr lang="en-US" dirty="0"/>
              <a:t>In the next slides </a:t>
            </a:r>
          </a:p>
          <a:p>
            <a:pPr marL="628650" lvl="1" indent="-171450">
              <a:buFont typeface="Arial" panose="020B0604020202020204" pitchFamily="34" charset="0"/>
              <a:buChar char="•"/>
            </a:pPr>
            <a:r>
              <a:rPr lang="en-US" dirty="0"/>
              <a:t>Implications for the proactive training phase</a:t>
            </a:r>
          </a:p>
          <a:p>
            <a:pPr marL="628650" lvl="1" indent="-171450">
              <a:buFont typeface="Arial" panose="020B0604020202020204" pitchFamily="34" charset="0"/>
              <a:buChar char="•"/>
            </a:pPr>
            <a:r>
              <a:rPr lang="en-US" dirty="0"/>
              <a:t>How to Alleviate the problem</a:t>
            </a:r>
          </a:p>
        </p:txBody>
      </p:sp>
      <p:sp>
        <p:nvSpPr>
          <p:cNvPr id="4" name="Slide Number Placeholder 3"/>
          <p:cNvSpPr>
            <a:spLocks noGrp="1"/>
          </p:cNvSpPr>
          <p:nvPr>
            <p:ph type="sldNum" sz="quarter" idx="5"/>
          </p:nvPr>
        </p:nvSpPr>
        <p:spPr/>
        <p:txBody>
          <a:bodyPr/>
          <a:lstStyle/>
          <a:p>
            <a:fld id="{4109A87A-3376-BC42-9407-361BB5A939EC}" type="slidenum">
              <a:rPr lang="en-US" smtClean="0"/>
              <a:t>11</a:t>
            </a:fld>
            <a:endParaRPr lang="en-US"/>
          </a:p>
        </p:txBody>
      </p:sp>
    </p:spTree>
    <p:extLst>
      <p:ext uri="{BB962C8B-B14F-4D97-AF65-F5344CB8AC3E}">
        <p14:creationId xmlns:p14="http://schemas.microsoft.com/office/powerpoint/2010/main" val="1712663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11:30 - 14:20</a:t>
            </a:r>
          </a:p>
          <a:p>
            <a:pPr marL="171450" indent="-171450">
              <a:buFontTx/>
              <a:buChar char="-"/>
            </a:pPr>
            <a:r>
              <a:rPr lang="en-US" dirty="0"/>
              <a:t>SGD Models</a:t>
            </a:r>
          </a:p>
          <a:p>
            <a:pPr marL="171450" indent="-171450">
              <a:buFontTx/>
              <a:buChar char="-"/>
            </a:pPr>
            <a:r>
              <a:rPr lang="en-US" dirty="0"/>
              <a:t>Mini Batch SGD</a:t>
            </a:r>
          </a:p>
          <a:p>
            <a:pPr marL="171450" indent="-171450">
              <a:buFontTx/>
              <a:buChar char="-"/>
            </a:pPr>
            <a:r>
              <a:rPr lang="en-US" dirty="0"/>
              <a:t>Iterative process -&gt; Sample -&gt; compute gradients -&gt; Update Model</a:t>
            </a:r>
          </a:p>
          <a:p>
            <a:pPr marL="171450" indent="-171450">
              <a:buFontTx/>
              <a:buChar char="-"/>
            </a:pPr>
            <a:r>
              <a:rPr lang="en-US" dirty="0"/>
              <a:t>Proactive phase, each component performs some part of the algorithm</a:t>
            </a:r>
          </a:p>
          <a:p>
            <a:pPr marL="171450" lvl="0" indent="-171450">
              <a:buFontTx/>
              <a:buChar char="-"/>
            </a:pPr>
            <a:r>
              <a:rPr lang="en-US" dirty="0"/>
              <a:t>The historical dataset is the training dataset</a:t>
            </a:r>
          </a:p>
          <a:p>
            <a:pPr marL="171450" lvl="0" indent="-171450">
              <a:buFontTx/>
              <a:buChar char="-"/>
            </a:pPr>
            <a:r>
              <a:rPr lang="en-US" dirty="0"/>
              <a:t>Sampler samples and materialize</a:t>
            </a:r>
          </a:p>
          <a:p>
            <a:pPr marL="171450" lvl="0" indent="-171450">
              <a:buFontTx/>
              <a:buChar char="-"/>
            </a:pPr>
            <a:r>
              <a:rPr lang="en-US" dirty="0"/>
              <a:t>Updater computes gradients and learning rate and updates the model</a:t>
            </a:r>
          </a:p>
          <a:p>
            <a:pPr marL="171450" lvl="0" indent="-171450">
              <a:buFontTx/>
              <a:buChar char="-"/>
            </a:pPr>
            <a:r>
              <a:rPr lang="en-US" dirty="0"/>
              <a:t>Scheduler decides when to execute next iteration</a:t>
            </a:r>
          </a:p>
          <a:p>
            <a:pPr marL="628650" lvl="1" indent="-171450">
              <a:buFontTx/>
              <a:buChar char="-"/>
            </a:pPr>
            <a:r>
              <a:rPr lang="en-US" dirty="0"/>
              <a:t>Dynamic </a:t>
            </a:r>
          </a:p>
          <a:p>
            <a:pPr marL="628650" lvl="1" indent="-171450">
              <a:buFontTx/>
              <a:buChar char="-"/>
            </a:pPr>
            <a:r>
              <a:rPr lang="en-US" dirty="0"/>
              <a:t>Static</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12</a:t>
            </a:fld>
            <a:endParaRPr lang="en-US"/>
          </a:p>
        </p:txBody>
      </p:sp>
    </p:spTree>
    <p:extLst>
      <p:ext uri="{BB962C8B-B14F-4D97-AF65-F5344CB8AC3E}">
        <p14:creationId xmlns:p14="http://schemas.microsoft.com/office/powerpoint/2010/main" val="96150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14:20 – 15:30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Older data removed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Based on the result of the sampling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Materialize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use deployed pipeline to recreate the features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Since statistics are already computed,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process can be done much faster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15:30</a:t>
            </a:r>
          </a:p>
        </p:txBody>
      </p:sp>
      <p:sp>
        <p:nvSpPr>
          <p:cNvPr id="4" name="Slide Number Placeholder 3"/>
          <p:cNvSpPr>
            <a:spLocks noGrp="1"/>
          </p:cNvSpPr>
          <p:nvPr>
            <p:ph type="sldNum" sz="quarter" idx="5"/>
          </p:nvPr>
        </p:nvSpPr>
        <p:spPr/>
        <p:txBody>
          <a:bodyPr/>
          <a:lstStyle/>
          <a:p>
            <a:fld id="{4109A87A-3376-BC42-9407-361BB5A939EC}" type="slidenum">
              <a:rPr lang="en-US" smtClean="0"/>
              <a:t>13</a:t>
            </a:fld>
            <a:endParaRPr lang="en-US"/>
          </a:p>
        </p:txBody>
      </p:sp>
    </p:spTree>
    <p:extLst>
      <p:ext uri="{BB962C8B-B14F-4D97-AF65-F5344CB8AC3E}">
        <p14:creationId xmlns:p14="http://schemas.microsoft.com/office/powerpoint/2010/main" val="387200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- 15:30 – 17:40</a:t>
            </a:r>
          </a:p>
          <a:p>
            <a:pPr marL="171450" indent="-171450">
              <a:buFontTx/>
              <a:buChar char="-"/>
            </a:pPr>
            <a:r>
              <a:rPr lang="en-US" dirty="0"/>
              <a:t>Deploy two pipeline</a:t>
            </a:r>
          </a:p>
          <a:p>
            <a:pPr marL="171450" indent="-171450">
              <a:buFontTx/>
              <a:buChar char="-"/>
            </a:pPr>
            <a:r>
              <a:rPr lang="en-US" dirty="0"/>
              <a:t>URL 4 preprocessing and SVM model</a:t>
            </a:r>
          </a:p>
          <a:p>
            <a:pPr marL="171450" indent="-171450">
              <a:buFontTx/>
              <a:buChar char="-"/>
            </a:pPr>
            <a:r>
              <a:rPr lang="en-US" dirty="0" err="1"/>
              <a:t>Url</a:t>
            </a:r>
            <a:r>
              <a:rPr lang="en-US" dirty="0"/>
              <a:t> dataset collected over 121 days containing </a:t>
            </a:r>
            <a:r>
              <a:rPr lang="en-US" dirty="0" err="1"/>
              <a:t>url</a:t>
            </a:r>
            <a:r>
              <a:rPr lang="en-US" dirty="0"/>
              <a:t> features and labels indicating whether or not a </a:t>
            </a:r>
            <a:r>
              <a:rPr lang="en-US" dirty="0" err="1"/>
              <a:t>url</a:t>
            </a:r>
            <a:r>
              <a:rPr lang="en-US" dirty="0"/>
              <a:t> is malicious </a:t>
            </a:r>
          </a:p>
          <a:p>
            <a:pPr marL="171450" lvl="0" indent="-171450">
              <a:buFontTx/>
              <a:buChar char="-"/>
            </a:pPr>
            <a:r>
              <a:rPr lang="en-US" dirty="0"/>
              <a:t>Taxi 4 preprocessing step and a linear regression model</a:t>
            </a:r>
          </a:p>
          <a:p>
            <a:pPr marL="171450" lvl="0" indent="-171450">
              <a:buFontTx/>
              <a:buChar char="-"/>
            </a:pPr>
            <a:r>
              <a:rPr lang="en-US" dirty="0"/>
              <a:t>New York taxi dataset, we use data from Jan 15 to Jun 16, </a:t>
            </a:r>
          </a:p>
          <a:p>
            <a:pPr marL="171450" lvl="0" indent="-171450">
              <a:buFontTx/>
              <a:buChar char="-"/>
            </a:pPr>
            <a:r>
              <a:rPr lang="en-US" dirty="0"/>
              <a:t>For both pipelines, we first trained them on an initial training data, </a:t>
            </a:r>
          </a:p>
          <a:p>
            <a:pPr marL="171450" lvl="0" indent="-171450">
              <a:buFontTx/>
              <a:buChar char="-"/>
            </a:pPr>
            <a:r>
              <a:rPr lang="en-US" dirty="0"/>
              <a:t>The we deploy the pipelines and use the remining data to perform inference and further training</a:t>
            </a:r>
          </a:p>
          <a:p>
            <a:pPr marL="171450" lvl="0" indent="-171450">
              <a:buFontTx/>
              <a:buChar char="-"/>
            </a:pPr>
            <a:r>
              <a:rPr lang="en-US" dirty="0"/>
              <a:t>I will show the result of our evaluations for the URL pipeline</a:t>
            </a:r>
          </a:p>
          <a:p>
            <a:pPr marL="171450" lvl="0" indent="-171450">
              <a:buFontTx/>
              <a:buChar char="-"/>
            </a:pPr>
            <a:r>
              <a:rPr lang="en-US" dirty="0"/>
              <a:t>17:40</a:t>
            </a:r>
          </a:p>
        </p:txBody>
      </p:sp>
      <p:sp>
        <p:nvSpPr>
          <p:cNvPr id="4" name="Slide Number Placeholder 3"/>
          <p:cNvSpPr>
            <a:spLocks noGrp="1"/>
          </p:cNvSpPr>
          <p:nvPr>
            <p:ph type="sldNum" sz="quarter" idx="5"/>
          </p:nvPr>
        </p:nvSpPr>
        <p:spPr/>
        <p:txBody>
          <a:bodyPr/>
          <a:lstStyle/>
          <a:p>
            <a:fld id="{4109A87A-3376-BC42-9407-361BB5A939EC}" type="slidenum">
              <a:rPr lang="en-US" smtClean="0"/>
              <a:t>14</a:t>
            </a:fld>
            <a:endParaRPr lang="en-US"/>
          </a:p>
        </p:txBody>
      </p:sp>
    </p:spTree>
    <p:extLst>
      <p:ext uri="{BB962C8B-B14F-4D97-AF65-F5344CB8AC3E}">
        <p14:creationId xmlns:p14="http://schemas.microsoft.com/office/powerpoint/2010/main" val="169862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noProof="0" dirty="0"/>
              <a:t>17:40 – 19:20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noProof="0" dirty="0"/>
              <a:t>Question: Can we do as good as retraining, when incomes to prediction accuracy or not</a:t>
            </a:r>
          </a:p>
          <a:p>
            <a:pPr marL="171450" indent="-171450">
              <a:buFontTx/>
              <a:buChar char="-"/>
            </a:pPr>
            <a:r>
              <a:rPr lang="en-US" b="0" noProof="0" dirty="0"/>
              <a:t>Accuracy after Deployment</a:t>
            </a:r>
          </a:p>
          <a:p>
            <a:pPr marL="171450" indent="-171450">
              <a:buFontTx/>
              <a:buChar char="-"/>
            </a:pPr>
            <a:r>
              <a:rPr lang="en-US" b="0" noProof="0" dirty="0"/>
              <a:t>Misclassification Error Rate of SVM </a:t>
            </a:r>
          </a:p>
          <a:p>
            <a:pPr marL="171450" indent="-171450">
              <a:buFontTx/>
              <a:buChar char="-"/>
            </a:pPr>
            <a:r>
              <a:rPr lang="en-US" b="0" noProof="0" dirty="0"/>
              <a:t>Proactive (our method)</a:t>
            </a:r>
          </a:p>
          <a:p>
            <a:pPr marL="171450" indent="-171450">
              <a:buFontTx/>
              <a:buChar char="-"/>
            </a:pPr>
            <a:r>
              <a:rPr lang="en-US" b="0" noProof="0" dirty="0"/>
              <a:t>Retraining (every day 10s we initiate a full retraining)</a:t>
            </a:r>
          </a:p>
          <a:p>
            <a:pPr marL="171450" indent="-171450">
              <a:buFontTx/>
              <a:buChar char="-"/>
            </a:pPr>
            <a:r>
              <a:rPr lang="en-US" b="0" noProof="0" dirty="0"/>
              <a:t>Online, where each data item is only used once for training</a:t>
            </a:r>
          </a:p>
          <a:p>
            <a:pPr marL="171450" indent="-171450">
              <a:buFontTx/>
              <a:buChar char="-"/>
            </a:pPr>
            <a:r>
              <a:rPr lang="en-US" b="0" noProof="0" dirty="0"/>
              <a:t>Both are better than online, which is expected</a:t>
            </a:r>
          </a:p>
          <a:p>
            <a:pPr marL="171450" indent="-171450">
              <a:buFontTx/>
              <a:buChar char="-"/>
            </a:pPr>
            <a:r>
              <a:rPr lang="en-US" b="0" noProof="0" dirty="0"/>
              <a:t>However, our proactive and retraining’s performance are almost identical throughout</a:t>
            </a:r>
          </a:p>
          <a:p>
            <a:pPr marL="171450" indent="-171450">
              <a:buFontTx/>
              <a:buChar char="-"/>
            </a:pPr>
            <a:r>
              <a:rPr lang="en-US" b="0" noProof="0" dirty="0"/>
              <a:t>There some small differences, but the overall average error rate is identical</a:t>
            </a:r>
          </a:p>
        </p:txBody>
      </p:sp>
      <p:sp>
        <p:nvSpPr>
          <p:cNvPr id="4" name="Slide Number Placeholder 3"/>
          <p:cNvSpPr>
            <a:spLocks noGrp="1"/>
          </p:cNvSpPr>
          <p:nvPr>
            <p:ph type="sldNum" sz="quarter" idx="5"/>
          </p:nvPr>
        </p:nvSpPr>
        <p:spPr/>
        <p:txBody>
          <a:bodyPr/>
          <a:lstStyle/>
          <a:p>
            <a:fld id="{4109A87A-3376-BC42-9407-361BB5A939EC}" type="slidenum">
              <a:rPr lang="en-US" smtClean="0"/>
              <a:t>15</a:t>
            </a:fld>
            <a:endParaRPr lang="en-US"/>
          </a:p>
        </p:txBody>
      </p:sp>
    </p:spTree>
    <p:extLst>
      <p:ext uri="{BB962C8B-B14F-4D97-AF65-F5344CB8AC3E}">
        <p14:creationId xmlns:p14="http://schemas.microsoft.com/office/powerpoint/2010/main" val="1714079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noProof="0" dirty="0"/>
              <a:t>19:20 – 21:20</a:t>
            </a:r>
          </a:p>
          <a:p>
            <a:pPr marL="171450" indent="-171450">
              <a:buFontTx/>
              <a:buChar char="-"/>
            </a:pPr>
            <a:r>
              <a:rPr lang="en-US" b="0" noProof="0" dirty="0"/>
              <a:t>Other question: can we be almost as efficient as Online Learning</a:t>
            </a:r>
          </a:p>
          <a:p>
            <a:pPr marL="171450" indent="-171450">
              <a:buFontTx/>
              <a:buChar char="-"/>
            </a:pPr>
            <a:r>
              <a:rPr lang="en-US" b="0" noProof="0" dirty="0"/>
              <a:t>Cumulative training time each method spends training the model through out the deployment</a:t>
            </a:r>
          </a:p>
          <a:p>
            <a:pPr marL="171450" indent="-171450">
              <a:buFontTx/>
              <a:buChar char="-"/>
            </a:pPr>
            <a:r>
              <a:rPr lang="en-US" b="0" noProof="0" dirty="0"/>
              <a:t>Start the same, retraining becomes larger quite fast every retraining larger than the previous toward the end 800</a:t>
            </a:r>
          </a:p>
          <a:p>
            <a:pPr marL="171450" indent="-171450">
              <a:buFontTx/>
              <a:buChar char="-"/>
            </a:pPr>
            <a:r>
              <a:rPr lang="en-US" b="0" noProof="0" dirty="0"/>
              <a:t>Proactive and Online cumulative time is slowly growing</a:t>
            </a:r>
          </a:p>
          <a:p>
            <a:pPr marL="171450" indent="-171450">
              <a:buFontTx/>
              <a:buChar char="-"/>
            </a:pPr>
            <a:r>
              <a:rPr lang="en-US" b="0" noProof="0" dirty="0"/>
              <a:t>Towards the end proactive spends 50 15 times faster and online 30 </a:t>
            </a:r>
          </a:p>
          <a:p>
            <a:pPr marL="171450" lvl="0" indent="-171450">
              <a:buFontTx/>
              <a:buChar char="-"/>
            </a:pPr>
            <a:r>
              <a:rPr lang="en-US" b="0" noProof="0" dirty="0"/>
              <a:t>Proactive training provides the same level of accuracy as the retraining approach while almost matching the speed of the online learning</a:t>
            </a:r>
          </a:p>
        </p:txBody>
      </p:sp>
      <p:sp>
        <p:nvSpPr>
          <p:cNvPr id="4" name="Slide Number Placeholder 3"/>
          <p:cNvSpPr>
            <a:spLocks noGrp="1"/>
          </p:cNvSpPr>
          <p:nvPr>
            <p:ph type="sldNum" sz="quarter" idx="5"/>
          </p:nvPr>
        </p:nvSpPr>
        <p:spPr/>
        <p:txBody>
          <a:bodyPr/>
          <a:lstStyle/>
          <a:p>
            <a:fld id="{4109A87A-3376-BC42-9407-361BB5A939EC}" type="slidenum">
              <a:rPr lang="en-US" smtClean="0"/>
              <a:t>16</a:t>
            </a:fld>
            <a:endParaRPr lang="en-US"/>
          </a:p>
        </p:txBody>
      </p:sp>
    </p:spTree>
    <p:extLst>
      <p:ext uri="{BB962C8B-B14F-4D97-AF65-F5344CB8AC3E}">
        <p14:creationId xmlns:p14="http://schemas.microsoft.com/office/powerpoint/2010/main" val="2451976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- 21:20 – 23:10</a:t>
            </a:r>
          </a:p>
          <a:p>
            <a:pPr marL="171450" indent="-171450">
              <a:buFont typeface="Arial" panose="020B0604020202020204" pitchFamily="34" charset="0"/>
              <a:buChar char="•"/>
            </a:pPr>
            <a:r>
              <a:rPr lang="en-US" dirty="0"/>
              <a:t>Last experiment</a:t>
            </a:r>
          </a:p>
          <a:p>
            <a:pPr marL="171450" indent="-171450">
              <a:buFont typeface="Arial" panose="020B0604020202020204" pitchFamily="34" charset="0"/>
              <a:buChar char="•"/>
            </a:pPr>
            <a:r>
              <a:rPr lang="en-US" dirty="0"/>
              <a:t>Effect of Feature Caching and Statistics computation</a:t>
            </a:r>
          </a:p>
          <a:p>
            <a:pPr marL="171450" indent="-171450">
              <a:buFont typeface="Arial" panose="020B0604020202020204" pitchFamily="34" charset="0"/>
              <a:buChar char="•"/>
            </a:pPr>
            <a:r>
              <a:rPr lang="en-US" dirty="0"/>
              <a:t>The figure shows the total training time for the proactive training in different situations</a:t>
            </a:r>
          </a:p>
          <a:p>
            <a:pPr marL="628650" lvl="1" indent="-171450">
              <a:buFont typeface="Arial" panose="020B0604020202020204" pitchFamily="34" charset="0"/>
              <a:buChar char="•"/>
            </a:pPr>
            <a:r>
              <a:rPr lang="en-US" dirty="0"/>
              <a:t>No Optimization</a:t>
            </a:r>
          </a:p>
          <a:p>
            <a:pPr marL="628650" lvl="1" indent="-171450">
              <a:buFont typeface="Arial" panose="020B0604020202020204" pitchFamily="34" charset="0"/>
              <a:buChar char="•"/>
            </a:pPr>
            <a:r>
              <a:rPr lang="en-US" dirty="0"/>
              <a:t>With Statistics Computation but nothing cached</a:t>
            </a:r>
          </a:p>
          <a:p>
            <a:pPr marL="628650" lvl="1" indent="-171450">
              <a:buFont typeface="Arial" panose="020B0604020202020204" pitchFamily="34" charset="0"/>
              <a:buChar char="•"/>
            </a:pPr>
            <a:r>
              <a:rPr lang="en-US" dirty="0"/>
              <a:t>Fully optimized </a:t>
            </a:r>
          </a:p>
          <a:p>
            <a:pPr marL="171450" lvl="0" indent="-171450">
              <a:buFont typeface="Arial" panose="020B0604020202020204" pitchFamily="34" charset="0"/>
              <a:buChar char="•"/>
            </a:pPr>
            <a:r>
              <a:rPr lang="en-US" dirty="0"/>
              <a:t>Fully optimized is roughly twice as fast</a:t>
            </a:r>
          </a:p>
          <a:p>
            <a:pPr marL="171450" lvl="0" indent="-171450">
              <a:buFont typeface="Arial" panose="020B0604020202020204" pitchFamily="34" charset="0"/>
              <a:buChar char="•"/>
            </a:pPr>
            <a:r>
              <a:rPr lang="en-US" dirty="0"/>
              <a:t>In paper we explore both empirically and theoretically what happens when some portion, i.e., between 0 to 100% of the features are cached</a:t>
            </a:r>
          </a:p>
        </p:txBody>
      </p:sp>
      <p:sp>
        <p:nvSpPr>
          <p:cNvPr id="4" name="Slide Number Placeholder 3"/>
          <p:cNvSpPr>
            <a:spLocks noGrp="1"/>
          </p:cNvSpPr>
          <p:nvPr>
            <p:ph type="sldNum" sz="quarter" idx="5"/>
          </p:nvPr>
        </p:nvSpPr>
        <p:spPr/>
        <p:txBody>
          <a:bodyPr/>
          <a:lstStyle/>
          <a:p>
            <a:fld id="{4109A87A-3376-BC42-9407-361BB5A939EC}" type="slidenum">
              <a:rPr lang="en-US" smtClean="0"/>
              <a:t>17</a:t>
            </a:fld>
            <a:endParaRPr lang="en-US"/>
          </a:p>
        </p:txBody>
      </p:sp>
    </p:spTree>
    <p:extLst>
      <p:ext uri="{BB962C8B-B14F-4D97-AF65-F5344CB8AC3E}">
        <p14:creationId xmlns:p14="http://schemas.microsoft.com/office/powerpoint/2010/main" val="183208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23:10</a:t>
            </a:r>
          </a:p>
          <a:p>
            <a:pPr marL="171450" indent="-171450">
              <a:buFontTx/>
              <a:buChar char="-"/>
            </a:pPr>
            <a:r>
              <a:rPr lang="en-US" dirty="0"/>
              <a:t>Summary</a:t>
            </a:r>
          </a:p>
          <a:p>
            <a:pPr marL="171450" indent="-171450">
              <a:buFontTx/>
              <a:buChar char="-"/>
            </a:pPr>
            <a:r>
              <a:rPr lang="en-US" dirty="0"/>
              <a:t>We identified the offline retraining as the main bottleneck in current approaches for maintaining the quality of a model after deployment</a:t>
            </a:r>
          </a:p>
          <a:p>
            <a:pPr marL="171450" indent="-171450">
              <a:buFontTx/>
              <a:buChar char="-"/>
            </a:pPr>
            <a:r>
              <a:rPr lang="en-US" dirty="0"/>
              <a:t>We proposed proactive training, online statistics computation and dynamic materialization of the data to speed up the process of training the deployed model</a:t>
            </a:r>
          </a:p>
          <a:p>
            <a:pPr marL="171450" indent="-171450">
              <a:buFontTx/>
              <a:buChar char="-"/>
            </a:pPr>
            <a:r>
              <a:rPr lang="en-US" dirty="0"/>
              <a:t>As a result we achieve almost similar level of quality s retraining while reducing the total training time by an order of magnitude. </a:t>
            </a:r>
          </a:p>
          <a:p>
            <a:pPr marL="171450" indent="-171450">
              <a:buFontTx/>
              <a:buChar char="-"/>
            </a:pPr>
            <a:r>
              <a:rPr lang="en-US" dirty="0"/>
              <a:t>24:10</a:t>
            </a:r>
          </a:p>
        </p:txBody>
      </p:sp>
      <p:sp>
        <p:nvSpPr>
          <p:cNvPr id="4" name="Slide Number Placeholder 3"/>
          <p:cNvSpPr>
            <a:spLocks noGrp="1"/>
          </p:cNvSpPr>
          <p:nvPr>
            <p:ph type="sldNum" sz="quarter" idx="5"/>
          </p:nvPr>
        </p:nvSpPr>
        <p:spPr/>
        <p:txBody>
          <a:bodyPr/>
          <a:lstStyle/>
          <a:p>
            <a:fld id="{4109A87A-3376-BC42-9407-361BB5A939EC}" type="slidenum">
              <a:rPr lang="en-US" smtClean="0"/>
              <a:t>18</a:t>
            </a:fld>
            <a:endParaRPr lang="en-US"/>
          </a:p>
        </p:txBody>
      </p:sp>
    </p:spTree>
    <p:extLst>
      <p:ext uri="{BB962C8B-B14F-4D97-AF65-F5344CB8AC3E}">
        <p14:creationId xmlns:p14="http://schemas.microsoft.com/office/powerpoint/2010/main" val="160698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manager</a:t>
            </a:r>
          </a:p>
          <a:p>
            <a:pPr marL="171450" indent="-171450">
              <a:buFontTx/>
              <a:buChar char="-"/>
            </a:pPr>
            <a:r>
              <a:rPr lang="en-US" dirty="0"/>
              <a:t>Is in charge of discretizing the incoming data into small chunks, </a:t>
            </a:r>
          </a:p>
          <a:p>
            <a:pPr marL="171450" indent="-171450">
              <a:buFontTx/>
              <a:buChar char="-"/>
            </a:pPr>
            <a:r>
              <a:rPr lang="en-US" dirty="0"/>
              <a:t>Further more, it is responsible for the storage of the raw training data and preprocessed features</a:t>
            </a:r>
          </a:p>
          <a:p>
            <a:pPr marL="171450" indent="-171450">
              <a:buFontTx/>
              <a:buChar char="-"/>
            </a:pPr>
            <a:r>
              <a:rPr lang="en-US" dirty="0"/>
              <a:t>Lastly, during the proactive training, which is our replacement for offline retraining, it provides samples of the historical data</a:t>
            </a:r>
          </a:p>
        </p:txBody>
      </p:sp>
      <p:sp>
        <p:nvSpPr>
          <p:cNvPr id="4" name="Slide Number Placeholder 3"/>
          <p:cNvSpPr>
            <a:spLocks noGrp="1"/>
          </p:cNvSpPr>
          <p:nvPr>
            <p:ph type="sldNum" sz="quarter" idx="5"/>
          </p:nvPr>
        </p:nvSpPr>
        <p:spPr/>
        <p:txBody>
          <a:bodyPr/>
          <a:lstStyle/>
          <a:p>
            <a:fld id="{4109A87A-3376-BC42-9407-361BB5A939EC}" type="slidenum">
              <a:rPr lang="en-US" smtClean="0"/>
              <a:t>21</a:t>
            </a:fld>
            <a:endParaRPr lang="en-US"/>
          </a:p>
        </p:txBody>
      </p:sp>
    </p:spTree>
    <p:extLst>
      <p:ext uri="{BB962C8B-B14F-4D97-AF65-F5344CB8AC3E}">
        <p14:creationId xmlns:p14="http://schemas.microsoft.com/office/powerpoint/2010/main" val="343097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 – 2:10</a:t>
            </a:r>
          </a:p>
          <a:p>
            <a:pPr marL="171450" indent="-171450">
              <a:buFont typeface="Arial" panose="020B0604020202020204" pitchFamily="34" charset="0"/>
              <a:buChar char="•"/>
            </a:pPr>
            <a:r>
              <a:rPr lang="en-US" dirty="0"/>
              <a:t>Typical cycle: dataset preparation, preprocessing, model training and evaluation</a:t>
            </a:r>
          </a:p>
          <a:p>
            <a:pPr marL="171450" indent="-171450">
              <a:buFont typeface="Arial" panose="020B0604020202020204" pitchFamily="34" charset="0"/>
              <a:buChar char="•"/>
            </a:pPr>
            <a:r>
              <a:rPr lang="en-US" dirty="0"/>
              <a:t>Life cycle doesn’t end there</a:t>
            </a:r>
          </a:p>
          <a:p>
            <a:pPr marL="171450" indent="-171450">
              <a:buFont typeface="Arial" panose="020B0604020202020204" pitchFamily="34" charset="0"/>
              <a:buChar char="•"/>
            </a:pPr>
            <a:r>
              <a:rPr lang="en-US" dirty="0"/>
              <a:t>It must deployed for prediction answering</a:t>
            </a:r>
          </a:p>
          <a:p>
            <a:pPr marL="171450" indent="-171450">
              <a:buFont typeface="Arial" panose="020B0604020202020204" pitchFamily="34" charset="0"/>
              <a:buChar char="•"/>
            </a:pPr>
            <a:r>
              <a:rPr lang="en-US" dirty="0"/>
              <a:t>And maintained and update and constantly improved  </a:t>
            </a:r>
          </a:p>
          <a:p>
            <a:pPr marL="171450" indent="-171450">
              <a:buFont typeface="Arial" panose="020B0604020202020204" pitchFamily="34" charset="0"/>
              <a:buChar char="•"/>
            </a:pPr>
            <a:r>
              <a:rPr lang="en-US" dirty="0"/>
              <a:t>Last two points is what we refer to the deployment of machine learning models and pipelines</a:t>
            </a:r>
          </a:p>
          <a:p>
            <a:pPr marL="171450" indent="-171450">
              <a:buFont typeface="Arial" panose="020B0604020202020204" pitchFamily="34" charset="0"/>
              <a:buChar char="•"/>
            </a:pPr>
            <a:r>
              <a:rPr lang="en-US" dirty="0"/>
              <a:t>Focus of this time</a:t>
            </a:r>
          </a:p>
          <a:p>
            <a:pPr marL="171450" indent="-171450">
              <a:buFont typeface="Arial" panose="020B0604020202020204" pitchFamily="34" charset="0"/>
              <a:buChar char="•"/>
            </a:pPr>
            <a:r>
              <a:rPr lang="en-US" dirty="0"/>
              <a:t>Now let’s look into the current approaches for maintaining the model quality</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a:t>
            </a:fld>
            <a:endParaRPr lang="en-US"/>
          </a:p>
        </p:txBody>
      </p:sp>
    </p:spTree>
    <p:extLst>
      <p:ext uri="{BB962C8B-B14F-4D97-AF65-F5344CB8AC3E}">
        <p14:creationId xmlns:p14="http://schemas.microsoft.com/office/powerpoint/2010/main" val="104835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manager, </a:t>
            </a:r>
          </a:p>
          <a:p>
            <a:pPr marL="171450" indent="-171450">
              <a:buFontTx/>
              <a:buChar char="-"/>
            </a:pPr>
            <a:r>
              <a:rPr lang="en-US" dirty="0"/>
              <a:t>Is in charge of preprocessing the incoming training data and transforming them into features that can be used for training a model</a:t>
            </a:r>
          </a:p>
          <a:p>
            <a:pPr marL="171450" indent="-171450">
              <a:buFontTx/>
              <a:buChar char="-"/>
            </a:pPr>
            <a:r>
              <a:rPr lang="en-US" dirty="0"/>
              <a:t>It is also in charge of rematerializing features that are removed from the historical training data</a:t>
            </a:r>
          </a:p>
          <a:p>
            <a:pPr marL="171450" indent="-171450">
              <a:buFontTx/>
              <a:buChar char="-"/>
            </a:pPr>
            <a:r>
              <a:rPr lang="en-US" dirty="0"/>
              <a:t>Lastly, </a:t>
            </a:r>
          </a:p>
        </p:txBody>
      </p:sp>
      <p:sp>
        <p:nvSpPr>
          <p:cNvPr id="4" name="Slide Number Placeholder 3"/>
          <p:cNvSpPr>
            <a:spLocks noGrp="1"/>
          </p:cNvSpPr>
          <p:nvPr>
            <p:ph type="sldNum" sz="quarter" idx="5"/>
          </p:nvPr>
        </p:nvSpPr>
        <p:spPr/>
        <p:txBody>
          <a:bodyPr/>
          <a:lstStyle/>
          <a:p>
            <a:fld id="{4109A87A-3376-BC42-9407-361BB5A939EC}" type="slidenum">
              <a:rPr lang="en-US" smtClean="0"/>
              <a:t>22</a:t>
            </a:fld>
            <a:endParaRPr lang="en-US"/>
          </a:p>
        </p:txBody>
      </p:sp>
    </p:spTree>
    <p:extLst>
      <p:ext uri="{BB962C8B-B14F-4D97-AF65-F5344CB8AC3E}">
        <p14:creationId xmlns:p14="http://schemas.microsoft.com/office/powerpoint/2010/main" val="2616974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23</a:t>
            </a:fld>
            <a:endParaRPr lang="en-US"/>
          </a:p>
        </p:txBody>
      </p:sp>
    </p:spTree>
    <p:extLst>
      <p:ext uri="{BB962C8B-B14F-4D97-AF65-F5344CB8AC3E}">
        <p14:creationId xmlns:p14="http://schemas.microsoft.com/office/powerpoint/2010/main" val="1838356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24</a:t>
            </a:fld>
            <a:endParaRPr lang="en-US"/>
          </a:p>
        </p:txBody>
      </p:sp>
    </p:spTree>
    <p:extLst>
      <p:ext uri="{BB962C8B-B14F-4D97-AF65-F5344CB8AC3E}">
        <p14:creationId xmlns:p14="http://schemas.microsoft.com/office/powerpoint/2010/main" val="1128172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report the cumulative misclassification rate.</a:t>
            </a:r>
          </a:p>
          <a:p>
            <a:r>
              <a:rPr lang="en-US" dirty="0"/>
              <a:t>We’re also reporting the online a error rate which a deployment scenario that the model is only updated through online learning, i.e., each incoming training item is visited only once.</a:t>
            </a:r>
          </a:p>
          <a:p>
            <a:r>
              <a:rPr lang="en-US" dirty="0"/>
              <a:t>First predict the label, evaluate the error rate and update the cumulative error rate and then use for further training</a:t>
            </a:r>
          </a:p>
          <a:p>
            <a:endParaRPr lang="en-US" b="0" noProof="0" dirty="0"/>
          </a:p>
          <a:p>
            <a:r>
              <a:rPr lang="en-US" b="0" noProof="0" dirty="0"/>
              <a:t>Our initial goal was to replace the offline retraining without affecting the quality of the deployed models.</a:t>
            </a:r>
          </a:p>
          <a:p>
            <a:r>
              <a:rPr lang="en-US" b="0" noProof="0" dirty="0"/>
              <a:t>Here, we see Continuous (our approach) and Periodical retraining achieve very similar error rate, (both our performing better than Online, which is not surprising, since the model is trained using the items only once, comparing to the continuous and the periodical retraining approaches where the historical data is used to further train the deployed model.</a:t>
            </a:r>
          </a:p>
        </p:txBody>
      </p:sp>
      <p:sp>
        <p:nvSpPr>
          <p:cNvPr id="4" name="Slide Number Placeholder 3"/>
          <p:cNvSpPr>
            <a:spLocks noGrp="1"/>
          </p:cNvSpPr>
          <p:nvPr>
            <p:ph type="sldNum" sz="quarter" idx="5"/>
          </p:nvPr>
        </p:nvSpPr>
        <p:spPr/>
        <p:txBody>
          <a:bodyPr/>
          <a:lstStyle/>
          <a:p>
            <a:fld id="{4109A87A-3376-BC42-9407-361BB5A939EC}" type="slidenum">
              <a:rPr lang="en-US" smtClean="0"/>
              <a:t>26</a:t>
            </a:fld>
            <a:endParaRPr lang="en-US"/>
          </a:p>
        </p:txBody>
      </p:sp>
    </p:spTree>
    <p:extLst>
      <p:ext uri="{BB962C8B-B14F-4D97-AF65-F5344CB8AC3E}">
        <p14:creationId xmlns:p14="http://schemas.microsoft.com/office/powerpoint/2010/main" val="1422312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a:t>
            </a:r>
            <a:r>
              <a:rPr lang="en-US" dirty="0" err="1"/>
              <a:t>usecases</a:t>
            </a:r>
            <a:r>
              <a:rPr lang="en-US" dirty="0"/>
              <a:t>, we report the prequential error rate.</a:t>
            </a:r>
          </a:p>
          <a:p>
            <a:r>
              <a:rPr lang="en-US" dirty="0"/>
              <a:t>First predict the label, evaluate the error rate, and then use for further training</a:t>
            </a:r>
          </a:p>
          <a:p>
            <a:r>
              <a:rPr lang="en-US" dirty="0"/>
              <a:t>URL- misclassification rate, Taxi </a:t>
            </a:r>
            <a:r>
              <a:rPr lang="de-DE" sz="1200" b="0" i="0" kern="1200" dirty="0">
                <a:solidFill>
                  <a:schemeClr val="tx1"/>
                </a:solidFill>
                <a:effectLst/>
                <a:latin typeface="+mn-lt"/>
                <a:ea typeface="+mn-ea"/>
                <a:cs typeface="+mn-cs"/>
              </a:rPr>
              <a:t>Root </a:t>
            </a:r>
            <a:r>
              <a:rPr lang="en-US" sz="1200" b="0" i="0" kern="1200" noProof="0" dirty="0">
                <a:solidFill>
                  <a:schemeClr val="tx1"/>
                </a:solidFill>
                <a:effectLst/>
                <a:latin typeface="+mn-lt"/>
                <a:ea typeface="+mn-ea"/>
                <a:cs typeface="+mn-cs"/>
              </a:rPr>
              <a:t>Mean Squared Logarithmic Error, which is the same error rate used in the </a:t>
            </a:r>
            <a:r>
              <a:rPr lang="en-US" sz="1200" b="0" i="0" kern="1200" noProof="0" dirty="0" err="1">
                <a:solidFill>
                  <a:schemeClr val="tx1"/>
                </a:solidFill>
                <a:effectLst/>
                <a:latin typeface="+mn-lt"/>
                <a:ea typeface="+mn-ea"/>
                <a:cs typeface="+mn-cs"/>
              </a:rPr>
              <a:t>kaggle</a:t>
            </a:r>
            <a:r>
              <a:rPr lang="en-US" sz="1200" b="0" i="0" kern="1200" noProof="0" dirty="0">
                <a:solidFill>
                  <a:schemeClr val="tx1"/>
                </a:solidFill>
                <a:effectLst/>
                <a:latin typeface="+mn-lt"/>
                <a:ea typeface="+mn-ea"/>
                <a:cs typeface="+mn-cs"/>
              </a:rPr>
              <a:t> competition we picked this data from.</a:t>
            </a:r>
          </a:p>
          <a:p>
            <a:endParaRPr lang="en-US" b="0" noProof="0" dirty="0"/>
          </a:p>
          <a:p>
            <a:r>
              <a:rPr lang="en-US" b="0" noProof="0" dirty="0"/>
              <a:t>In both cases, the continuous and periodical approaches are outperforming online in terms of error rate. where continuous and periodical are achieving the same level of error rate.</a:t>
            </a:r>
          </a:p>
          <a:p>
            <a:r>
              <a:rPr lang="en-US" b="0" noProof="0" dirty="0"/>
              <a:t>When look into this figure, that shows the total amount of time each method spent in the training and data processing, we see that after each retraining the total training time is increasing exponentially for periodical deployment, how it for continuous the increase is sublinear throughout the deployment process, </a:t>
            </a:r>
            <a:r>
              <a:rPr lang="en-US" b="0" noProof="0" dirty="0" err="1"/>
              <a:t>infact</a:t>
            </a:r>
            <a:r>
              <a:rPr lang="en-US" b="0" noProof="0" dirty="0"/>
              <a:t> it is very close to the total training time of the online approach.</a:t>
            </a:r>
          </a:p>
        </p:txBody>
      </p:sp>
      <p:sp>
        <p:nvSpPr>
          <p:cNvPr id="4" name="Slide Number Placeholder 3"/>
          <p:cNvSpPr>
            <a:spLocks noGrp="1"/>
          </p:cNvSpPr>
          <p:nvPr>
            <p:ph type="sldNum" sz="quarter" idx="5"/>
          </p:nvPr>
        </p:nvSpPr>
        <p:spPr/>
        <p:txBody>
          <a:bodyPr/>
          <a:lstStyle/>
          <a:p>
            <a:fld id="{4109A87A-3376-BC42-9407-361BB5A939EC}" type="slidenum">
              <a:rPr lang="en-US" smtClean="0"/>
              <a:t>27</a:t>
            </a:fld>
            <a:endParaRPr lang="en-US"/>
          </a:p>
        </p:txBody>
      </p:sp>
    </p:spTree>
    <p:extLst>
      <p:ext uri="{BB962C8B-B14F-4D97-AF65-F5344CB8AC3E}">
        <p14:creationId xmlns:p14="http://schemas.microsoft.com/office/powerpoint/2010/main" val="601154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see how effective is the materialization and statistics computation.</a:t>
            </a:r>
          </a:p>
          <a:p>
            <a:r>
              <a:rPr lang="en-US" dirty="0"/>
              <a:t>On the x axis on the figure on the right, we see the ratio of the features we store, i.e., 0.6 means we keep 60% percent of of the preprocessed features and remove the rest.</a:t>
            </a:r>
          </a:p>
          <a:p>
            <a:r>
              <a:rPr lang="en-US" dirty="0"/>
              <a:t>What we observe is that even by choosing to store only 20% the preprocessed features we reduce the total training time by around 40% percent.</a:t>
            </a:r>
          </a:p>
          <a:p>
            <a:r>
              <a:rPr lang="en-US" dirty="0"/>
              <a:t>The purple line shows when there’s no preprocessed features and no statistics computation.</a:t>
            </a:r>
          </a:p>
          <a:p>
            <a:endParaRPr lang="en-US" dirty="0"/>
          </a:p>
          <a:p>
            <a:endParaRPr lang="en-US" dirty="0"/>
          </a:p>
          <a:p>
            <a:r>
              <a:rPr lang="en-US" dirty="0"/>
              <a:t>The figure on the right, shows, no optimization (no statistics computation) takes twice the amount for both use cases from start to finish.</a:t>
            </a:r>
          </a:p>
          <a:p>
            <a:r>
              <a:rPr lang="en-US" dirty="0"/>
              <a:t>When just use statistics statistics computation and do not store any of the features, there’s already a 20-25% reduction in the total training time.</a:t>
            </a:r>
          </a:p>
          <a:p>
            <a:r>
              <a:rPr lang="en-US" dirty="0"/>
              <a:t>When the more we store the preprocessed features the lower the total training time gets. So on the figure, for example the axis shows what ratio of the total </a:t>
            </a:r>
            <a:r>
              <a:rPr lang="en-US" dirty="0" err="1"/>
              <a:t>preorpocessed</a:t>
            </a:r>
            <a:r>
              <a:rPr lang="en-US" dirty="0"/>
              <a:t> data do we keep. 1.0 means we store and keep all the preprocessed features and 0 means we are not storing any of the preprocessed features and every time after we sample the data we should re materialize them.</a:t>
            </a:r>
          </a:p>
          <a:p>
            <a:r>
              <a:rPr lang="en-US" dirty="0"/>
              <a:t>The table shows the Mu, the average materialization rate computed empirically. And we see the numbers almost perfectly matches what we computed theoretically. The example I provided earlier was that if we store around 20% of the data the materialization utilization rate is around 0.52 which is exactly what we got.</a:t>
            </a:r>
          </a:p>
        </p:txBody>
      </p:sp>
      <p:sp>
        <p:nvSpPr>
          <p:cNvPr id="4" name="Slide Number Placeholder 3"/>
          <p:cNvSpPr>
            <a:spLocks noGrp="1"/>
          </p:cNvSpPr>
          <p:nvPr>
            <p:ph type="sldNum" sz="quarter" idx="5"/>
          </p:nvPr>
        </p:nvSpPr>
        <p:spPr/>
        <p:txBody>
          <a:bodyPr/>
          <a:lstStyle/>
          <a:p>
            <a:fld id="{4109A87A-3376-BC42-9407-361BB5A939EC}" type="slidenum">
              <a:rPr lang="en-US" smtClean="0"/>
              <a:t>28</a:t>
            </a:fld>
            <a:endParaRPr lang="en-US"/>
          </a:p>
        </p:txBody>
      </p:sp>
    </p:spTree>
    <p:extLst>
      <p:ext uri="{BB962C8B-B14F-4D97-AF65-F5344CB8AC3E}">
        <p14:creationId xmlns:p14="http://schemas.microsoft.com/office/powerpoint/2010/main" val="2675131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aspect is how difficult is it to tune. </a:t>
            </a:r>
          </a:p>
          <a:p>
            <a:r>
              <a:rPr lang="en-US" dirty="0"/>
              <a:t>We’re using </a:t>
            </a:r>
            <a:r>
              <a:rPr lang="en-US" dirty="0" err="1"/>
              <a:t>sgd</a:t>
            </a:r>
            <a:r>
              <a:rPr lang="en-US" dirty="0"/>
              <a:t>, so two important factors are learning rate and regularization rate. </a:t>
            </a:r>
          </a:p>
          <a:p>
            <a:r>
              <a:rPr lang="en-US" dirty="0"/>
              <a:t>We do the tuning on the initial data that we have, so the process is similar when you’re want to do periodical offline training.</a:t>
            </a:r>
          </a:p>
          <a:p>
            <a:r>
              <a:rPr lang="en-US" dirty="0"/>
              <a:t>The table shows the result of the </a:t>
            </a:r>
            <a:r>
              <a:rPr lang="en-US" dirty="0" err="1"/>
              <a:t>hyperpatamter</a:t>
            </a:r>
            <a:r>
              <a:rPr lang="en-US" dirty="0"/>
              <a:t> tuning on the initial data, </a:t>
            </a:r>
          </a:p>
          <a:p>
            <a:r>
              <a:rPr lang="en-US" dirty="0"/>
              <a:t>Figure left, shows the result of running with the same configuration on the live data we see the relative performance are the same in initial offline and online.</a:t>
            </a:r>
          </a:p>
        </p:txBody>
      </p:sp>
      <p:sp>
        <p:nvSpPr>
          <p:cNvPr id="4" name="Slide Number Placeholder 3"/>
          <p:cNvSpPr>
            <a:spLocks noGrp="1"/>
          </p:cNvSpPr>
          <p:nvPr>
            <p:ph type="sldNum" sz="quarter" idx="5"/>
          </p:nvPr>
        </p:nvSpPr>
        <p:spPr/>
        <p:txBody>
          <a:bodyPr/>
          <a:lstStyle/>
          <a:p>
            <a:fld id="{4109A87A-3376-BC42-9407-361BB5A939EC}" type="slidenum">
              <a:rPr lang="en-US" smtClean="0"/>
              <a:t>31</a:t>
            </a:fld>
            <a:endParaRPr lang="en-US"/>
          </a:p>
        </p:txBody>
      </p:sp>
    </p:spTree>
    <p:extLst>
      <p:ext uri="{BB962C8B-B14F-4D97-AF65-F5344CB8AC3E}">
        <p14:creationId xmlns:p14="http://schemas.microsoft.com/office/powerpoint/2010/main" val="2002215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32</a:t>
            </a:fld>
            <a:endParaRPr lang="en-US"/>
          </a:p>
        </p:txBody>
      </p:sp>
    </p:spTree>
    <p:extLst>
      <p:ext uri="{BB962C8B-B14F-4D97-AF65-F5344CB8AC3E}">
        <p14:creationId xmlns:p14="http://schemas.microsoft.com/office/powerpoint/2010/main" val="2890097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for the sampling, we do acknowledge that it can be very use case specific. But just in our two experiments, not surprisingly we see for URL that </a:t>
            </a:r>
            <a:r>
              <a:rPr lang="en-US" dirty="0" err="1"/>
              <a:t>timebased</a:t>
            </a:r>
            <a:r>
              <a:rPr lang="en-US" dirty="0"/>
              <a:t> and window based are performing slightly better than uniform, that’s because the </a:t>
            </a:r>
            <a:r>
              <a:rPr lang="en-US" dirty="0" err="1"/>
              <a:t>url</a:t>
            </a:r>
            <a:r>
              <a:rPr lang="en-US" dirty="0"/>
              <a:t> dataset was designed to have new features appearing. For taxi dataset we see almost no difference, which we argue mostly because of the nature of the data, while there is some periodical changes in the data there’s no slow concept drift contrary to the URL data.</a:t>
            </a:r>
          </a:p>
          <a:p>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34</a:t>
            </a:fld>
            <a:endParaRPr lang="en-US"/>
          </a:p>
        </p:txBody>
      </p:sp>
    </p:spTree>
    <p:extLst>
      <p:ext uri="{BB962C8B-B14F-4D97-AF65-F5344CB8AC3E}">
        <p14:creationId xmlns:p14="http://schemas.microsoft.com/office/powerpoint/2010/main" val="312837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2:10 – 3:10</a:t>
            </a:r>
          </a:p>
          <a:p>
            <a:pPr marL="171450" lvl="0" indent="-171450">
              <a:buFont typeface="Arial" panose="020B0604020202020204" pitchFamily="34" charset="0"/>
              <a:buChar char="•"/>
            </a:pPr>
            <a:r>
              <a:rPr lang="en-US" dirty="0"/>
              <a:t>After the training model deployed to answer queries</a:t>
            </a:r>
          </a:p>
          <a:p>
            <a:pPr marL="171450" lvl="0" indent="-171450">
              <a:buFont typeface="Arial" panose="020B0604020202020204" pitchFamily="34" charset="0"/>
              <a:buChar char="•"/>
            </a:pPr>
            <a:r>
              <a:rPr lang="en-US" dirty="0"/>
              <a:t>Training data arrives</a:t>
            </a:r>
          </a:p>
          <a:p>
            <a:pPr marL="171450" lvl="0" indent="-171450">
              <a:buFont typeface="Arial" panose="020B0604020202020204" pitchFamily="34" charset="0"/>
              <a:buChar char="•"/>
            </a:pPr>
            <a:r>
              <a:rPr lang="en-US" dirty="0"/>
              <a:t>One approach to ensure the model stays up to date </a:t>
            </a:r>
          </a:p>
          <a:p>
            <a:pPr marL="628650" lvl="1" indent="-171450">
              <a:buFont typeface="Arial" panose="020B0604020202020204" pitchFamily="34" charset="0"/>
              <a:buChar char="•"/>
            </a:pPr>
            <a:r>
              <a:rPr lang="en-US" dirty="0"/>
              <a:t>Online learning</a:t>
            </a:r>
          </a:p>
          <a:p>
            <a:pPr marL="628650" lvl="1" indent="-171450">
              <a:buFont typeface="Arial" panose="020B0604020202020204" pitchFamily="34" charset="0"/>
              <a:buChar char="•"/>
            </a:pPr>
            <a:r>
              <a:rPr lang="en-US" dirty="0"/>
              <a:t>Update the model based on individual data</a:t>
            </a:r>
          </a:p>
          <a:p>
            <a:pPr marL="171450" lvl="0" indent="-171450">
              <a:buFont typeface="Arial" panose="020B0604020202020204" pitchFamily="34" charset="0"/>
              <a:buChar char="•"/>
            </a:pPr>
            <a:r>
              <a:rPr lang="en-US" dirty="0"/>
              <a:t>It s fast and efficient</a:t>
            </a:r>
          </a:p>
          <a:p>
            <a:pPr marL="171450" lvl="0" indent="-171450">
              <a:buFont typeface="Arial" panose="020B0604020202020204" pitchFamily="34" charset="0"/>
              <a:buChar char="•"/>
            </a:pPr>
            <a:r>
              <a:rPr lang="en-US" dirty="0"/>
              <a:t>Cannot guarantee high quality models</a:t>
            </a:r>
          </a:p>
          <a:p>
            <a:pPr marL="628650" lvl="1" indent="-171450">
              <a:buFont typeface="Arial" panose="020B0604020202020204" pitchFamily="34" charset="0"/>
              <a:buChar char="•"/>
            </a:pPr>
            <a:r>
              <a:rPr lang="en-US" dirty="0"/>
              <a:t>They are susceptible to noise and may diverge if the incoming data distribution changes</a:t>
            </a:r>
          </a:p>
        </p:txBody>
      </p:sp>
      <p:sp>
        <p:nvSpPr>
          <p:cNvPr id="4" name="Slide Number Placeholder 3"/>
          <p:cNvSpPr>
            <a:spLocks noGrp="1"/>
          </p:cNvSpPr>
          <p:nvPr>
            <p:ph type="sldNum" sz="quarter" idx="5"/>
          </p:nvPr>
        </p:nvSpPr>
        <p:spPr/>
        <p:txBody>
          <a:bodyPr/>
          <a:lstStyle/>
          <a:p>
            <a:fld id="{4109A87A-3376-BC42-9407-361BB5A939EC}" type="slidenum">
              <a:rPr lang="en-US" smtClean="0"/>
              <a:t>3</a:t>
            </a:fld>
            <a:endParaRPr lang="en-US"/>
          </a:p>
        </p:txBody>
      </p:sp>
    </p:spTree>
    <p:extLst>
      <p:ext uri="{BB962C8B-B14F-4D97-AF65-F5344CB8AC3E}">
        <p14:creationId xmlns:p14="http://schemas.microsoft.com/office/powerpoint/2010/main" val="148330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3:10 – 4:50</a:t>
            </a:r>
          </a:p>
          <a:p>
            <a:pPr marL="171450" lvl="0" indent="-171450">
              <a:buFont typeface="Arial" panose="020B0604020202020204" pitchFamily="34" charset="0"/>
              <a:buChar char="•"/>
            </a:pPr>
            <a:r>
              <a:rPr lang="en-US" dirty="0"/>
              <a:t>To alleviate the problem of online learning</a:t>
            </a:r>
          </a:p>
          <a:p>
            <a:pPr marL="171450" lvl="0" indent="-171450">
              <a:buFont typeface="Arial" panose="020B0604020202020204" pitchFamily="34" charset="0"/>
              <a:buChar char="•"/>
            </a:pPr>
            <a:r>
              <a:rPr lang="en-US" dirty="0"/>
              <a:t>Another approach is while doing online learning</a:t>
            </a:r>
          </a:p>
          <a:p>
            <a:pPr marL="171450" lvl="0" indent="-171450">
              <a:buFont typeface="Arial" panose="020B0604020202020204" pitchFamily="34" charset="0"/>
              <a:buChar char="•"/>
            </a:pPr>
            <a:r>
              <a:rPr lang="en-US" dirty="0"/>
              <a:t>Store the data</a:t>
            </a:r>
          </a:p>
          <a:p>
            <a:pPr marL="171450" lvl="0" indent="-171450">
              <a:buFont typeface="Arial" panose="020B0604020202020204" pitchFamily="34" charset="0"/>
              <a:buChar char="•"/>
            </a:pPr>
            <a:r>
              <a:rPr lang="en-US" dirty="0"/>
              <a:t>Retraining</a:t>
            </a:r>
          </a:p>
          <a:p>
            <a:pPr marL="628650" lvl="1" indent="-171450">
              <a:buFont typeface="Arial" panose="020B0604020202020204" pitchFamily="34" charset="0"/>
              <a:buChar char="•"/>
            </a:pPr>
            <a:r>
              <a:rPr lang="en-US" dirty="0"/>
              <a:t>When the quality drops</a:t>
            </a:r>
          </a:p>
          <a:p>
            <a:pPr marL="628650" lvl="1" indent="-171450">
              <a:buFont typeface="Arial" panose="020B0604020202020204" pitchFamily="34" charset="0"/>
              <a:buChar char="•"/>
            </a:pPr>
            <a:r>
              <a:rPr lang="en-US" dirty="0"/>
              <a:t>A predefined amount of data is gathered</a:t>
            </a:r>
          </a:p>
          <a:p>
            <a:pPr marL="171450" lvl="0" indent="-171450">
              <a:buFont typeface="Arial" panose="020B0604020202020204" pitchFamily="34" charset="0"/>
              <a:buChar char="•"/>
            </a:pPr>
            <a:r>
              <a:rPr lang="en-US" dirty="0"/>
              <a:t>A new model and pipeline is trained</a:t>
            </a:r>
          </a:p>
          <a:p>
            <a:pPr marL="171450" lvl="0" indent="-171450">
              <a:buFont typeface="Arial" panose="020B0604020202020204" pitchFamily="34" charset="0"/>
              <a:buChar char="•"/>
            </a:pPr>
            <a:r>
              <a:rPr lang="en-US" dirty="0"/>
              <a:t>Redeployed</a:t>
            </a:r>
          </a:p>
          <a:p>
            <a:pPr marL="171450" lvl="0" indent="-171450">
              <a:buFont typeface="Arial" panose="020B0604020202020204" pitchFamily="34" charset="0"/>
              <a:buChar char="•"/>
            </a:pPr>
            <a:r>
              <a:rPr lang="en-US" dirty="0"/>
              <a:t>Historical training data</a:t>
            </a:r>
          </a:p>
          <a:p>
            <a:pPr marL="171450" lvl="0" indent="-171450">
              <a:buFont typeface="Arial" panose="020B0604020202020204" pitchFamily="34" charset="0"/>
              <a:buChar char="•"/>
            </a:pPr>
            <a:r>
              <a:rPr lang="en-US" dirty="0"/>
              <a:t>Result</a:t>
            </a:r>
          </a:p>
          <a:p>
            <a:pPr marL="628650" lvl="1" indent="-171450">
              <a:buFont typeface="Arial" panose="020B0604020202020204" pitchFamily="34" charset="0"/>
              <a:buChar char="•"/>
            </a:pPr>
            <a:r>
              <a:rPr lang="en-US" dirty="0"/>
              <a:t>High quality models</a:t>
            </a:r>
          </a:p>
          <a:p>
            <a:pPr marL="628650" lvl="1" indent="-171450">
              <a:buFont typeface="Arial" panose="020B0604020202020204" pitchFamily="34" charset="0"/>
              <a:buChar char="•"/>
            </a:pPr>
            <a:r>
              <a:rPr lang="en-US" dirty="0"/>
              <a:t>But time consuming </a:t>
            </a:r>
          </a:p>
          <a:p>
            <a:pPr marL="628650" lvl="1" indent="-171450">
              <a:buFont typeface="Arial" panose="020B0604020202020204" pitchFamily="34" charset="0"/>
              <a:buChar char="•"/>
            </a:pPr>
            <a:r>
              <a:rPr lang="en-US" dirty="0"/>
              <a:t>Out of core</a:t>
            </a:r>
          </a:p>
        </p:txBody>
      </p:sp>
      <p:sp>
        <p:nvSpPr>
          <p:cNvPr id="4" name="Slide Number Placeholder 3"/>
          <p:cNvSpPr>
            <a:spLocks noGrp="1"/>
          </p:cNvSpPr>
          <p:nvPr>
            <p:ph type="sldNum" sz="quarter" idx="5"/>
          </p:nvPr>
        </p:nvSpPr>
        <p:spPr/>
        <p:txBody>
          <a:bodyPr/>
          <a:lstStyle/>
          <a:p>
            <a:fld id="{4109A87A-3376-BC42-9407-361BB5A939EC}" type="slidenum">
              <a:rPr lang="en-US" smtClean="0"/>
              <a:t>4</a:t>
            </a:fld>
            <a:endParaRPr lang="en-US"/>
          </a:p>
        </p:txBody>
      </p:sp>
    </p:spTree>
    <p:extLst>
      <p:ext uri="{BB962C8B-B14F-4D97-AF65-F5344CB8AC3E}">
        <p14:creationId xmlns:p14="http://schemas.microsoft.com/office/powerpoint/2010/main" val="399060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4:50 – 5:20</a:t>
            </a:r>
          </a:p>
          <a:p>
            <a:pPr marL="171450" indent="-171450">
              <a:buFont typeface="Arial" panose="020B0604020202020204" pitchFamily="34" charset="0"/>
              <a:buChar char="•"/>
            </a:pPr>
            <a:r>
              <a:rPr lang="en-US" dirty="0"/>
              <a:t>Question. </a:t>
            </a:r>
          </a:p>
          <a:p>
            <a:pPr marL="171450" indent="-171450">
              <a:buFont typeface="Arial" panose="020B0604020202020204" pitchFamily="34" charset="0"/>
              <a:buChar char="•"/>
            </a:pPr>
            <a:r>
              <a:rPr lang="en-US" dirty="0"/>
              <a:t>Specifically, </a:t>
            </a:r>
          </a:p>
          <a:p>
            <a:pPr marL="628650" lvl="1" indent="-171450">
              <a:buFont typeface="Arial" panose="020B0604020202020204" pitchFamily="34" charset="0"/>
              <a:buChar char="•"/>
            </a:pPr>
            <a:r>
              <a:rPr lang="en-US" dirty="0"/>
              <a:t>we observe that the overhead of complete retraining is too much and frankly unnecessary since we think there is no need to retrain a new model completely from scratch </a:t>
            </a:r>
          </a:p>
        </p:txBody>
      </p:sp>
      <p:sp>
        <p:nvSpPr>
          <p:cNvPr id="4" name="Slide Number Placeholder 3"/>
          <p:cNvSpPr>
            <a:spLocks noGrp="1"/>
          </p:cNvSpPr>
          <p:nvPr>
            <p:ph type="sldNum" sz="quarter" idx="5"/>
          </p:nvPr>
        </p:nvSpPr>
        <p:spPr/>
        <p:txBody>
          <a:bodyPr/>
          <a:lstStyle/>
          <a:p>
            <a:fld id="{4109A87A-3376-BC42-9407-361BB5A939EC}" type="slidenum">
              <a:rPr lang="en-US" smtClean="0"/>
              <a:t>5</a:t>
            </a:fld>
            <a:endParaRPr lang="en-US"/>
          </a:p>
        </p:txBody>
      </p:sp>
    </p:spTree>
    <p:extLst>
      <p:ext uri="{BB962C8B-B14F-4D97-AF65-F5344CB8AC3E}">
        <p14:creationId xmlns:p14="http://schemas.microsoft.com/office/powerpoint/2010/main" val="338301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5:20 - 7:10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Continuous deployment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With the goal of maintaining the quality of deployed model efficiently</a:t>
            </a:r>
          </a:p>
          <a:p>
            <a:pPr marL="171450" indent="-171450">
              <a:buFontTx/>
              <a:buChar char="-"/>
            </a:pPr>
            <a:r>
              <a:rPr lang="en-US" dirty="0"/>
              <a:t>online learning and  train the model  with the historical data inside the platform</a:t>
            </a:r>
          </a:p>
          <a:p>
            <a:pPr marL="171450" indent="-171450">
              <a:buFontTx/>
              <a:buChar char="-"/>
            </a:pPr>
            <a:r>
              <a:rPr lang="en-US" dirty="0"/>
              <a:t>This means Stores all the historical data meaning, initial data and data that arrives since the beginning of time</a:t>
            </a:r>
          </a:p>
          <a:p>
            <a:pPr marL="171450" indent="-171450">
              <a:buFontTx/>
              <a:buChar char="-"/>
            </a:pPr>
            <a:r>
              <a:rPr lang="en-US" dirty="0"/>
              <a:t>We make three contributions </a:t>
            </a:r>
          </a:p>
          <a:p>
            <a:pPr marL="628650" lvl="1" indent="-171450">
              <a:buFontTx/>
              <a:buChar char="-"/>
            </a:pPr>
            <a:r>
              <a:rPr lang="en-US" dirty="0"/>
              <a:t>Propose an approach for Precompute the features and cached them for further training</a:t>
            </a:r>
          </a:p>
          <a:p>
            <a:pPr marL="628650" lvl="1" indent="-171450">
              <a:buFontTx/>
              <a:buChar char="-"/>
            </a:pPr>
            <a:r>
              <a:rPr lang="en-US" dirty="0"/>
              <a:t>Update the statistics required by the components of the pipeline which will speed up the data processing at later stages</a:t>
            </a:r>
          </a:p>
          <a:p>
            <a:pPr marL="628650" lvl="1" indent="-171450">
              <a:buFontTx/>
              <a:buChar char="-"/>
            </a:pPr>
            <a:r>
              <a:rPr lang="en-US" dirty="0"/>
              <a:t>Propose a training approach called the proactive training which replaces replacement of retraining</a:t>
            </a:r>
          </a:p>
          <a:p>
            <a:pPr marL="628650" lvl="1" indent="-171450">
              <a:buFontTx/>
              <a:buChar char="-"/>
            </a:pPr>
            <a:r>
              <a:rPr lang="en-US" dirty="0"/>
              <a:t>Proactive Training </a:t>
            </a:r>
          </a:p>
          <a:p>
            <a:pPr marL="1085850" lvl="2" indent="-171450">
              <a:buFontTx/>
              <a:buChar char="-"/>
            </a:pPr>
            <a:r>
              <a:rPr lang="en-US" dirty="0"/>
              <a:t>Is directly applied to the deployed model</a:t>
            </a:r>
          </a:p>
          <a:p>
            <a:pPr marL="1085850" lvl="2" indent="-171450">
              <a:buFontTx/>
              <a:buChar char="-"/>
            </a:pPr>
            <a:r>
              <a:rPr lang="en-US" dirty="0"/>
              <a:t>Uses the precomputed features and the updated statistics to speed up the process</a:t>
            </a:r>
          </a:p>
          <a:p>
            <a:pPr marL="171450" lvl="0" indent="-171450">
              <a:buFontTx/>
              <a:buChar char="-"/>
            </a:pPr>
            <a:r>
              <a:rPr lang="en-US" dirty="0"/>
              <a:t>In next set of slides, I will discuss the details of our platform and the optimizations that we perform</a:t>
            </a:r>
          </a:p>
        </p:txBody>
      </p:sp>
      <p:sp>
        <p:nvSpPr>
          <p:cNvPr id="4" name="Slide Number Placeholder 3"/>
          <p:cNvSpPr>
            <a:spLocks noGrp="1"/>
          </p:cNvSpPr>
          <p:nvPr>
            <p:ph type="sldNum" sz="quarter" idx="5"/>
          </p:nvPr>
        </p:nvSpPr>
        <p:spPr/>
        <p:txBody>
          <a:bodyPr/>
          <a:lstStyle/>
          <a:p>
            <a:fld id="{4109A87A-3376-BC42-9407-361BB5A939EC}" type="slidenum">
              <a:rPr lang="en-US" smtClean="0"/>
              <a:t>6</a:t>
            </a:fld>
            <a:endParaRPr lang="en-US"/>
          </a:p>
        </p:txBody>
      </p:sp>
    </p:spTree>
    <p:extLst>
      <p:ext uri="{BB962C8B-B14F-4D97-AF65-F5344CB8AC3E}">
        <p14:creationId xmlns:p14="http://schemas.microsoft.com/office/powerpoint/2010/main" val="326433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7:10 – 7:20</a:t>
            </a:r>
          </a:p>
          <a:p>
            <a:pPr marL="171450" indent="-171450">
              <a:buFontTx/>
              <a:buChar char="-"/>
            </a:pPr>
            <a:r>
              <a:rPr lang="en-US" dirty="0"/>
              <a:t>5 main steps divided into two phases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7</a:t>
            </a:fld>
            <a:endParaRPr lang="en-US"/>
          </a:p>
        </p:txBody>
      </p:sp>
    </p:spTree>
    <p:extLst>
      <p:ext uri="{BB962C8B-B14F-4D97-AF65-F5344CB8AC3E}">
        <p14:creationId xmlns:p14="http://schemas.microsoft.com/office/powerpoint/2010/main" val="151064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7:20 – 7:50</a:t>
            </a:r>
          </a:p>
          <a:p>
            <a:pPr marL="171450" indent="-171450">
              <a:buFontTx/>
              <a:buChar char="-"/>
            </a:pPr>
            <a:r>
              <a:rPr lang="en-US" dirty="0"/>
              <a:t>Data Preparation Phase</a:t>
            </a:r>
          </a:p>
          <a:p>
            <a:pPr marL="628650" lvl="1" indent="-171450">
              <a:buFontTx/>
              <a:buChar char="-"/>
            </a:pPr>
            <a:r>
              <a:rPr lang="en-US" dirty="0"/>
              <a:t>Which divides the data into small chunks</a:t>
            </a:r>
          </a:p>
          <a:p>
            <a:pPr marL="628650" lvl="1" indent="-171450">
              <a:buFontTx/>
              <a:buChar char="-"/>
            </a:pPr>
            <a:r>
              <a:rPr lang="en-US" dirty="0"/>
              <a:t>Preprocess and compute the features and store them</a:t>
            </a:r>
          </a:p>
          <a:p>
            <a:pPr marL="628650" lvl="1" indent="-171450">
              <a:buFontTx/>
              <a:buChar char="-"/>
            </a:pPr>
            <a:r>
              <a:rPr lang="en-US" dirty="0"/>
              <a:t>Moreover it Computes and updates the statistics over the data to speed up the further data processing</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4109A87A-3376-BC42-9407-361BB5A939EC}" type="slidenum">
              <a:rPr lang="en-US" smtClean="0"/>
              <a:t>8</a:t>
            </a:fld>
            <a:endParaRPr lang="en-US"/>
          </a:p>
        </p:txBody>
      </p:sp>
    </p:spTree>
    <p:extLst>
      <p:ext uri="{BB962C8B-B14F-4D97-AF65-F5344CB8AC3E}">
        <p14:creationId xmlns:p14="http://schemas.microsoft.com/office/powerpoint/2010/main" val="107977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7:50 – 8:20</a:t>
            </a:r>
          </a:p>
          <a:p>
            <a:pPr marL="171450" indent="-171450">
              <a:buFont typeface="Arial" panose="020B0604020202020204" pitchFamily="34" charset="0"/>
              <a:buChar char="•"/>
            </a:pPr>
            <a:r>
              <a:rPr lang="en-US" dirty="0"/>
              <a:t>Proactive Training Phase</a:t>
            </a:r>
          </a:p>
          <a:p>
            <a:pPr marL="628650" lvl="1" indent="-171450">
              <a:buFont typeface="Arial" panose="020B0604020202020204" pitchFamily="34" charset="0"/>
              <a:buChar char="•"/>
            </a:pPr>
            <a:r>
              <a:rPr lang="en-US" dirty="0"/>
              <a:t>Replace Retraining with more efficient process</a:t>
            </a:r>
          </a:p>
          <a:p>
            <a:pPr marL="628650" lvl="1" indent="-171450">
              <a:buFont typeface="Arial" panose="020B0604020202020204" pitchFamily="34" charset="0"/>
              <a:buChar char="•"/>
            </a:pPr>
            <a:r>
              <a:rPr lang="en-US" dirty="0"/>
              <a:t>Uses cached features and computed statistics</a:t>
            </a:r>
          </a:p>
          <a:p>
            <a:pPr marL="171450" lvl="0" indent="-171450">
              <a:buFont typeface="Arial" panose="020B0604020202020204" pitchFamily="34" charset="0"/>
              <a:buChar char="•"/>
            </a:pPr>
            <a:r>
              <a:rPr lang="en-US" dirty="0"/>
              <a:t>Details of</a:t>
            </a:r>
          </a:p>
          <a:p>
            <a:pPr marL="628650" lvl="1" indent="-171450">
              <a:buFont typeface="Arial" panose="020B0604020202020204" pitchFamily="34" charset="0"/>
              <a:buChar char="•"/>
            </a:pPr>
            <a:r>
              <a:rPr lang="en-US" dirty="0"/>
              <a:t>Data Preparation Phase</a:t>
            </a:r>
          </a:p>
          <a:p>
            <a:pPr marL="628650" lvl="1" indent="-171450">
              <a:buFont typeface="Arial" panose="020B0604020202020204" pitchFamily="34" charset="0"/>
              <a:buChar char="•"/>
            </a:pPr>
            <a:r>
              <a:rPr lang="en-US" dirty="0"/>
              <a:t>Proactive Training Phase</a:t>
            </a:r>
          </a:p>
        </p:txBody>
      </p:sp>
      <p:sp>
        <p:nvSpPr>
          <p:cNvPr id="4" name="Slide Number Placeholder 3"/>
          <p:cNvSpPr>
            <a:spLocks noGrp="1"/>
          </p:cNvSpPr>
          <p:nvPr>
            <p:ph type="sldNum" sz="quarter" idx="5"/>
          </p:nvPr>
        </p:nvSpPr>
        <p:spPr/>
        <p:txBody>
          <a:bodyPr/>
          <a:lstStyle/>
          <a:p>
            <a:fld id="{4109A87A-3376-BC42-9407-361BB5A939EC}" type="slidenum">
              <a:rPr lang="en-US" smtClean="0"/>
              <a:t>9</a:t>
            </a:fld>
            <a:endParaRPr lang="en-US"/>
          </a:p>
        </p:txBody>
      </p:sp>
    </p:spTree>
    <p:extLst>
      <p:ext uri="{BB962C8B-B14F-4D97-AF65-F5344CB8AC3E}">
        <p14:creationId xmlns:p14="http://schemas.microsoft.com/office/powerpoint/2010/main" val="2334015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8842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82765"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187891896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sp>
        <p:nvSpPr>
          <p:cNvPr id="8" name="Titel 1">
            <a:extLst>
              <a:ext uri="{FF2B5EF4-FFF2-40B4-BE49-F238E27FC236}">
                <a16:creationId xmlns:a16="http://schemas.microsoft.com/office/drawing/2014/main" id="{1359B608-D137-3345-9142-FF7C8FF9549F}"/>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9" name="Grafik 7" descr="DIMA_Logo_blau_de.png">
            <a:extLst>
              <a:ext uri="{FF2B5EF4-FFF2-40B4-BE49-F238E27FC236}">
                <a16:creationId xmlns:a16="http://schemas.microsoft.com/office/drawing/2014/main" id="{24298B18-9503-4A4B-A4A4-438A3D600C9C}"/>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4" name="Grafik 3">
            <a:extLst>
              <a:ext uri="{FF2B5EF4-FFF2-40B4-BE49-F238E27FC236}">
                <a16:creationId xmlns:a16="http://schemas.microsoft.com/office/drawing/2014/main" id="{336F98BF-FE1E-D543-A3AE-D005908E492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0AB8003A-6CD4-0141-B6CC-516475F83B1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63883453"/>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8" name="Titel 1">
            <a:extLst>
              <a:ext uri="{FF2B5EF4-FFF2-40B4-BE49-F238E27FC236}">
                <a16:creationId xmlns:a16="http://schemas.microsoft.com/office/drawing/2014/main" id="{755E21F1-D434-A247-9FBD-9BC3DFC5099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152C974A-B476-184E-ABDC-EDAC7F25EBDA}"/>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A4785166-5611-3146-84E5-0A90FA83B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5" name="Picture 14">
            <a:extLst>
              <a:ext uri="{FF2B5EF4-FFF2-40B4-BE49-F238E27FC236}">
                <a16:creationId xmlns:a16="http://schemas.microsoft.com/office/drawing/2014/main" id="{4E3A9B87-8305-3847-B1A2-7CEDE6A4768D}"/>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1113986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10" name="Titel 1">
            <a:extLst>
              <a:ext uri="{FF2B5EF4-FFF2-40B4-BE49-F238E27FC236}">
                <a16:creationId xmlns:a16="http://schemas.microsoft.com/office/drawing/2014/main" id="{B140C763-CF0E-CE41-952D-6124F1B73B40}"/>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11" name="Grafik 7" descr="DIMA_Logo_blau_de.png">
            <a:extLst>
              <a:ext uri="{FF2B5EF4-FFF2-40B4-BE49-F238E27FC236}">
                <a16:creationId xmlns:a16="http://schemas.microsoft.com/office/drawing/2014/main" id="{9439AB62-E165-164F-8C2C-40CDE2E28DD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6" name="Grafik 3">
            <a:extLst>
              <a:ext uri="{FF2B5EF4-FFF2-40B4-BE49-F238E27FC236}">
                <a16:creationId xmlns:a16="http://schemas.microsoft.com/office/drawing/2014/main" id="{0442521D-084B-F547-BE99-A629B78138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7" name="Picture 16">
            <a:extLst>
              <a:ext uri="{FF2B5EF4-FFF2-40B4-BE49-F238E27FC236}">
                <a16:creationId xmlns:a16="http://schemas.microsoft.com/office/drawing/2014/main" id="{A3358A2D-1CC4-F345-B716-E382302FC90F}"/>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3635324077"/>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el 1">
            <a:extLst>
              <a:ext uri="{FF2B5EF4-FFF2-40B4-BE49-F238E27FC236}">
                <a16:creationId xmlns:a16="http://schemas.microsoft.com/office/drawing/2014/main" id="{C5325C08-592C-7D40-85CA-C910A00EF226}"/>
              </a:ext>
            </a:extLst>
          </p:cNvPr>
          <p:cNvSpPr>
            <a:spLocks noGrp="1"/>
          </p:cNvSpPr>
          <p:nvPr>
            <p:ph type="title" hasCustomPrompt="1"/>
          </p:nvPr>
        </p:nvSpPr>
        <p:spPr>
          <a:xfrm>
            <a:off x="1153740" y="56657"/>
            <a:ext cx="8654197" cy="642942"/>
          </a:xfrm>
        </p:spPr>
        <p:txBody>
          <a:bodyPr>
            <a:normAutofit/>
          </a:bodyPr>
          <a:lstStyle>
            <a:lvl1pPr>
              <a:defRPr sz="3000" baseline="0"/>
            </a:lvl1pPr>
          </a:lstStyle>
          <a:p>
            <a:r>
              <a:rPr lang="de-DE" dirty="0"/>
              <a:t>Titel und Inhalt Layout</a:t>
            </a:r>
          </a:p>
        </p:txBody>
      </p:sp>
      <p:pic>
        <p:nvPicPr>
          <p:cNvPr id="9" name="Grafik 7" descr="DIMA_Logo_blau_de.png">
            <a:extLst>
              <a:ext uri="{FF2B5EF4-FFF2-40B4-BE49-F238E27FC236}">
                <a16:creationId xmlns:a16="http://schemas.microsoft.com/office/drawing/2014/main" id="{677812C8-C7BF-E14B-841D-C4E54F2B0623}"/>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0" name="Grafik 3">
            <a:extLst>
              <a:ext uri="{FF2B5EF4-FFF2-40B4-BE49-F238E27FC236}">
                <a16:creationId xmlns:a16="http://schemas.microsoft.com/office/drawing/2014/main" id="{C19E08A9-A569-A84D-B34A-0FF4727169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1" name="Picture 10">
            <a:extLst>
              <a:ext uri="{FF2B5EF4-FFF2-40B4-BE49-F238E27FC236}">
                <a16:creationId xmlns:a16="http://schemas.microsoft.com/office/drawing/2014/main" id="{89DB820F-21C8-AB4F-BF98-0E39CB92A78B}"/>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400132109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itel 1">
            <a:extLst>
              <a:ext uri="{FF2B5EF4-FFF2-40B4-BE49-F238E27FC236}">
                <a16:creationId xmlns:a16="http://schemas.microsoft.com/office/drawing/2014/main" id="{5F9BD1C8-4CE6-BC41-A7D3-131CB5613E06}"/>
              </a:ext>
            </a:extLst>
          </p:cNvPr>
          <p:cNvSpPr txBox="1">
            <a:spLocks/>
          </p:cNvSpPr>
          <p:nvPr userDrawn="1"/>
        </p:nvSpPr>
        <p:spPr>
          <a:xfrm>
            <a:off x="1153740" y="56657"/>
            <a:ext cx="8654197" cy="64294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baseline="0">
                <a:solidFill>
                  <a:schemeClr val="tx2"/>
                </a:solidFill>
                <a:latin typeface="Verdana" pitchFamily="34" charset="0"/>
                <a:ea typeface="Verdana" pitchFamily="34" charset="0"/>
                <a:cs typeface="Verdana" pitchFamily="34" charset="0"/>
              </a:defRPr>
            </a:lvl1pPr>
          </a:lstStyle>
          <a:p>
            <a:r>
              <a:rPr lang="de-DE" sz="3000" dirty="0"/>
              <a:t>Titel und Inhalt Layout</a:t>
            </a:r>
          </a:p>
        </p:txBody>
      </p:sp>
      <p:pic>
        <p:nvPicPr>
          <p:cNvPr id="14" name="Grafik 7" descr="DIMA_Logo_blau_de.png">
            <a:extLst>
              <a:ext uri="{FF2B5EF4-FFF2-40B4-BE49-F238E27FC236}">
                <a16:creationId xmlns:a16="http://schemas.microsoft.com/office/drawing/2014/main" id="{94B4B653-87C4-D64F-84FD-91A430A42C2E}"/>
              </a:ext>
            </a:extLst>
          </p:cNvPr>
          <p:cNvPicPr>
            <a:picLocks noChangeAspect="1"/>
          </p:cNvPicPr>
          <p:nvPr userDrawn="1"/>
        </p:nvPicPr>
        <p:blipFill>
          <a:blip r:embed="rId2" cstate="print"/>
          <a:stretch>
            <a:fillRect/>
          </a:stretch>
        </p:blipFill>
        <p:spPr>
          <a:xfrm>
            <a:off x="-82765" y="-120040"/>
            <a:ext cx="1328453" cy="996340"/>
          </a:xfrm>
          <a:prstGeom prst="rect">
            <a:avLst/>
          </a:prstGeom>
        </p:spPr>
      </p:pic>
      <p:pic>
        <p:nvPicPr>
          <p:cNvPr id="15" name="Grafik 3">
            <a:extLst>
              <a:ext uri="{FF2B5EF4-FFF2-40B4-BE49-F238E27FC236}">
                <a16:creationId xmlns:a16="http://schemas.microsoft.com/office/drawing/2014/main" id="{BC3DFF41-C468-2A42-839E-B3E6C920EF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53160" y="90129"/>
            <a:ext cx="1032949" cy="576000"/>
          </a:xfrm>
          <a:prstGeom prst="rect">
            <a:avLst/>
          </a:prstGeom>
        </p:spPr>
      </p:pic>
      <p:pic>
        <p:nvPicPr>
          <p:cNvPr id="16" name="Picture 15">
            <a:extLst>
              <a:ext uri="{FF2B5EF4-FFF2-40B4-BE49-F238E27FC236}">
                <a16:creationId xmlns:a16="http://schemas.microsoft.com/office/drawing/2014/main" id="{5C4A54E2-9275-2D4F-8D64-DBCEF0F6455A}"/>
              </a:ext>
            </a:extLst>
          </p:cNvPr>
          <p:cNvPicPr>
            <a:picLocks noChangeAspect="1"/>
          </p:cNvPicPr>
          <p:nvPr userDrawn="1"/>
        </p:nvPicPr>
        <p:blipFill>
          <a:blip r:embed="rId4"/>
          <a:stretch>
            <a:fillRect/>
          </a:stretch>
        </p:blipFill>
        <p:spPr>
          <a:xfrm>
            <a:off x="9829089" y="105700"/>
            <a:ext cx="1302919" cy="544857"/>
          </a:xfrm>
          <a:prstGeom prst="rect">
            <a:avLst/>
          </a:prstGeom>
        </p:spPr>
      </p:pic>
    </p:spTree>
    <p:extLst>
      <p:ext uri="{BB962C8B-B14F-4D97-AF65-F5344CB8AC3E}">
        <p14:creationId xmlns:p14="http://schemas.microsoft.com/office/powerpoint/2010/main" val="27877815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163602572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A7-EBBF-1D4A-80F8-83C7D99DB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82A09-9307-9D4D-98E4-938D74CF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722B4-75F1-C74D-9C3A-3EB4FA4B9248}"/>
              </a:ext>
            </a:extLst>
          </p:cNvPr>
          <p:cNvSpPr>
            <a:spLocks noGrp="1"/>
          </p:cNvSpPr>
          <p:nvPr>
            <p:ph type="dt" sz="half" idx="10"/>
          </p:nvPr>
        </p:nvSpPr>
        <p:spPr/>
        <p:txBody>
          <a:bodyPr/>
          <a:lstStyle/>
          <a:p>
            <a:fld id="{76CD1432-64B4-2849-9FF0-D63429878E8E}" type="datetimeFigureOut">
              <a:rPr lang="en-US" smtClean="0"/>
              <a:t>3/28/19</a:t>
            </a:fld>
            <a:endParaRPr lang="en-US" dirty="0"/>
          </a:p>
        </p:txBody>
      </p:sp>
      <p:sp>
        <p:nvSpPr>
          <p:cNvPr id="5" name="Footer Placeholder 4">
            <a:extLst>
              <a:ext uri="{FF2B5EF4-FFF2-40B4-BE49-F238E27FC236}">
                <a16:creationId xmlns:a16="http://schemas.microsoft.com/office/drawing/2014/main" id="{09FB8347-30C5-2F41-96A6-EB6925B8B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F7AE-462B-5847-9820-EFC6AB75C16A}"/>
              </a:ext>
            </a:extLst>
          </p:cNvPr>
          <p:cNvSpPr>
            <a:spLocks noGrp="1"/>
          </p:cNvSpPr>
          <p:nvPr>
            <p:ph type="sldNum" sz="quarter" idx="12"/>
          </p:nvPr>
        </p:nvSpPr>
        <p:spPr/>
        <p:txBody>
          <a:bodyPr/>
          <a:lstStyle/>
          <a:p>
            <a:fld id="{CEE12F01-7F36-C24F-9706-E2823CB257AB}" type="slidenum">
              <a:rPr lang="en-US" smtClean="0"/>
              <a:t>‹#›</a:t>
            </a:fld>
            <a:endParaRPr lang="en-US"/>
          </a:p>
        </p:txBody>
      </p:sp>
    </p:spTree>
    <p:extLst>
      <p:ext uri="{BB962C8B-B14F-4D97-AF65-F5344CB8AC3E}">
        <p14:creationId xmlns:p14="http://schemas.microsoft.com/office/powerpoint/2010/main" val="17588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17474"/>
            <a:ext cx="1809763" cy="338554"/>
          </a:xfrm>
          <a:prstGeom prst="rect">
            <a:avLst/>
          </a:prstGeom>
          <a:noFill/>
        </p:spPr>
        <p:txBody>
          <a:bodyPr wrap="square" rtlCol="0" anchor="ctr" anchorCtr="0">
            <a:spAutoFit/>
          </a:bodyPr>
          <a:lstStyle/>
          <a:p>
            <a:pPr algn="ctr"/>
            <a:fld id="{28528B96-7568-41D8-96CE-502631A70B8A}" type="datetime1">
              <a:rPr lang="de-DE" sz="1600" smtClean="0"/>
              <a:pPr algn="ctr"/>
              <a:t>28.03.19</a:t>
            </a:fld>
            <a:endParaRPr lang="de-DE" sz="1200" dirty="0"/>
          </a:p>
        </p:txBody>
      </p:sp>
      <p:sp>
        <p:nvSpPr>
          <p:cNvPr id="9" name="Textfeld 8"/>
          <p:cNvSpPr txBox="1"/>
          <p:nvPr/>
        </p:nvSpPr>
        <p:spPr>
          <a:xfrm>
            <a:off x="4571989" y="6417474"/>
            <a:ext cx="3048021" cy="338554"/>
          </a:xfrm>
          <a:prstGeom prst="rect">
            <a:avLst/>
          </a:prstGeom>
          <a:noFill/>
        </p:spPr>
        <p:txBody>
          <a:bodyPr wrap="square" rtlCol="0" anchor="ctr" anchorCtr="0">
            <a:spAutoFit/>
          </a:bodyPr>
          <a:lstStyle/>
          <a:p>
            <a:pPr algn="ctr"/>
            <a:r>
              <a:rPr lang="de-DE" sz="1600" dirty="0"/>
              <a:t>DFKI </a:t>
            </a:r>
            <a:r>
              <a:rPr lang="de-DE" sz="1600" baseline="0" dirty="0"/>
              <a:t>– </a:t>
            </a:r>
            <a:r>
              <a:rPr lang="de-DE" sz="1600" dirty="0"/>
              <a:t>DIMA</a:t>
            </a:r>
            <a:r>
              <a:rPr lang="de-DE" sz="1600" baseline="0" dirty="0"/>
              <a:t> – TU Berlin</a:t>
            </a:r>
            <a:endParaRPr lang="de-DE" sz="1600" dirty="0"/>
          </a:p>
        </p:txBody>
      </p:sp>
      <p:sp>
        <p:nvSpPr>
          <p:cNvPr id="10" name="Textfeld 9"/>
          <p:cNvSpPr txBox="1"/>
          <p:nvPr/>
        </p:nvSpPr>
        <p:spPr>
          <a:xfrm>
            <a:off x="9525024" y="6417474"/>
            <a:ext cx="2095515" cy="338554"/>
          </a:xfrm>
          <a:prstGeom prst="rect">
            <a:avLst/>
          </a:prstGeom>
          <a:noFill/>
        </p:spPr>
        <p:txBody>
          <a:bodyPr wrap="square" rtlCol="0" anchor="ctr" anchorCtr="0">
            <a:spAutoFit/>
          </a:bodyPr>
          <a:lstStyle/>
          <a:p>
            <a:pPr algn="ctr"/>
            <a:fld id="{E69E5221-C149-45B5-AFC7-4C62B9AA2252}" type="slidenum">
              <a:rPr lang="de-DE" sz="1600" smtClean="0"/>
              <a:pPr algn="ctr"/>
              <a:t>‹#›</a:t>
            </a:fld>
            <a:endParaRPr lang="de-DE" sz="1200" dirty="0"/>
          </a:p>
        </p:txBody>
      </p:sp>
    </p:spTree>
    <p:extLst>
      <p:ext uri="{BB962C8B-B14F-4D97-AF65-F5344CB8AC3E}">
        <p14:creationId xmlns:p14="http://schemas.microsoft.com/office/powerpoint/2010/main" val="23743943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hrouz.derakhshan@dfk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olker.markl@tu-berlin.de" TargetMode="External"/><Relationship Id="rId5" Type="http://schemas.openxmlformats.org/officeDocument/2006/relationships/hyperlink" Target="mailto:rabl@tu-berlin.de" TargetMode="External"/><Relationship Id="rId4" Type="http://schemas.openxmlformats.org/officeDocument/2006/relationships/hyperlink" Target="mailto:alireza.rm@dfk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sz="3600" dirty="0"/>
              <a:t>Continuous Deployment of Machine Learning Pipelines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a:xfrm>
            <a:off x="1828800" y="2176466"/>
            <a:ext cx="8534400" cy="1538286"/>
          </a:xfrm>
        </p:spPr>
        <p:txBody>
          <a:bodyPr>
            <a:normAutofit/>
          </a:bodyPr>
          <a:lstStyle/>
          <a:p>
            <a:pPr algn="l"/>
            <a:r>
              <a:rPr lang="en-US" dirty="0"/>
              <a:t>Behrouz Derakhshan			</a:t>
            </a:r>
            <a:r>
              <a:rPr lang="en-US" dirty="0">
                <a:hlinkClick r:id="rId3"/>
              </a:rPr>
              <a:t>behrouz.derakhshan@dfki.de</a:t>
            </a:r>
            <a:endParaRPr lang="en-US" dirty="0"/>
          </a:p>
          <a:p>
            <a:pPr algn="l"/>
            <a:r>
              <a:rPr lang="de-DE" dirty="0"/>
              <a:t>Alireza </a:t>
            </a:r>
            <a:r>
              <a:rPr lang="de-DE" dirty="0" err="1"/>
              <a:t>Rezaei</a:t>
            </a:r>
            <a:r>
              <a:rPr lang="de-DE" dirty="0"/>
              <a:t> </a:t>
            </a:r>
            <a:r>
              <a:rPr lang="de-DE" dirty="0" err="1"/>
              <a:t>Mahdiraji</a:t>
            </a:r>
            <a:r>
              <a:rPr lang="de-DE" dirty="0"/>
              <a:t>			</a:t>
            </a:r>
            <a:r>
              <a:rPr lang="de-DE" dirty="0">
                <a:hlinkClick r:id="rId4"/>
              </a:rPr>
              <a:t>alireza.rm@dfki.de</a:t>
            </a:r>
            <a:endParaRPr lang="de-DE" dirty="0"/>
          </a:p>
          <a:p>
            <a:pPr algn="l"/>
            <a:r>
              <a:rPr lang="de-DE" dirty="0"/>
              <a:t>Tilmann Rabl				</a:t>
            </a:r>
            <a:r>
              <a:rPr lang="de-DE" dirty="0">
                <a:hlinkClick r:id="rId5"/>
              </a:rPr>
              <a:t>rabl@tu-berlin.de</a:t>
            </a:r>
            <a:endParaRPr lang="de-DE" dirty="0"/>
          </a:p>
          <a:p>
            <a:pPr algn="l"/>
            <a:r>
              <a:rPr lang="de-DE" dirty="0"/>
              <a:t>Volker Markl				</a:t>
            </a:r>
            <a:r>
              <a:rPr lang="de-DE" dirty="0">
                <a:hlinkClick r:id="rId6"/>
              </a:rPr>
              <a:t>volker.markl@tu-berlin.de</a:t>
            </a:r>
            <a:endParaRPr lang="de-DE" dirty="0"/>
          </a:p>
        </p:txBody>
      </p:sp>
    </p:spTree>
    <p:extLst>
      <p:ext uri="{BB962C8B-B14F-4D97-AF65-F5344CB8AC3E}">
        <p14:creationId xmlns:p14="http://schemas.microsoft.com/office/powerpoint/2010/main" val="163039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FF2B5EF4-FFF2-40B4-BE49-F238E27FC236}">
                <a16:creationId xmlns:a16="http://schemas.microsoft.com/office/drawing/2014/main" id="{9F48D7EA-D1EB-174A-9570-8D79DE4E35AD}"/>
              </a:ext>
            </a:extLst>
          </p:cNvPr>
          <p:cNvSpPr/>
          <p:nvPr/>
        </p:nvSpPr>
        <p:spPr>
          <a:xfrm>
            <a:off x="3463142"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2" name="Title 1">
            <a:extLst>
              <a:ext uri="{FF2B5EF4-FFF2-40B4-BE49-F238E27FC236}">
                <a16:creationId xmlns:a16="http://schemas.microsoft.com/office/drawing/2014/main" id="{10FD09CD-25CD-F64F-84BC-07AEF3C8E0F5}"/>
              </a:ext>
            </a:extLst>
          </p:cNvPr>
          <p:cNvSpPr>
            <a:spLocks noGrp="1"/>
          </p:cNvSpPr>
          <p:nvPr>
            <p:ph type="title"/>
          </p:nvPr>
        </p:nvSpPr>
        <p:spPr/>
        <p:txBody>
          <a:bodyPr>
            <a:normAutofit/>
          </a:bodyPr>
          <a:lstStyle/>
          <a:p>
            <a:r>
              <a:rPr lang="en-US" dirty="0"/>
              <a:t>Data Preparation Phase</a:t>
            </a:r>
          </a:p>
        </p:txBody>
      </p:sp>
      <p:cxnSp>
        <p:nvCxnSpPr>
          <p:cNvPr id="5" name="Straight Arrow Connector 4">
            <a:extLst>
              <a:ext uri="{FF2B5EF4-FFF2-40B4-BE49-F238E27FC236}">
                <a16:creationId xmlns:a16="http://schemas.microsoft.com/office/drawing/2014/main" id="{B8C51175-72AC-5C44-AE3A-40226F56E561}"/>
              </a:ext>
            </a:extLst>
          </p:cNvPr>
          <p:cNvCxnSpPr>
            <a:cxnSpLocks/>
          </p:cNvCxnSpPr>
          <p:nvPr/>
        </p:nvCxnSpPr>
        <p:spPr>
          <a:xfrm>
            <a:off x="-1375" y="3530921"/>
            <a:ext cx="901319"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75EEB80-B520-614C-BE90-5FC35F2552C8}"/>
              </a:ext>
            </a:extLst>
          </p:cNvPr>
          <p:cNvSpPr txBox="1"/>
          <p:nvPr/>
        </p:nvSpPr>
        <p:spPr>
          <a:xfrm>
            <a:off x="-141706" y="3193007"/>
            <a:ext cx="1004527" cy="646331"/>
          </a:xfrm>
          <a:prstGeom prst="rect">
            <a:avLst/>
          </a:prstGeom>
          <a:noFill/>
        </p:spPr>
        <p:txBody>
          <a:bodyPr wrap="square" rtlCol="0">
            <a:spAutoFit/>
          </a:bodyPr>
          <a:lstStyle/>
          <a:p>
            <a:pPr algn="ctr"/>
            <a:r>
              <a:rPr lang="en-US" dirty="0"/>
              <a:t>Raw </a:t>
            </a:r>
          </a:p>
          <a:p>
            <a:pPr algn="ctr"/>
            <a:r>
              <a:rPr lang="en-US" dirty="0"/>
              <a:t>Data </a:t>
            </a:r>
          </a:p>
        </p:txBody>
      </p:sp>
      <p:sp>
        <p:nvSpPr>
          <p:cNvPr id="51" name="Rounded Rectangle 50">
            <a:extLst>
              <a:ext uri="{FF2B5EF4-FFF2-40B4-BE49-F238E27FC236}">
                <a16:creationId xmlns:a16="http://schemas.microsoft.com/office/drawing/2014/main" id="{DF9455C8-7CA8-4843-819E-CD1953C4DE30}"/>
              </a:ext>
            </a:extLst>
          </p:cNvPr>
          <p:cNvSpPr/>
          <p:nvPr/>
        </p:nvSpPr>
        <p:spPr>
          <a:xfrm>
            <a:off x="3463142" y="336666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BAE4DB25-E0F0-3A40-9012-1A6CD192EFB8}"/>
              </a:ext>
            </a:extLst>
          </p:cNvPr>
          <p:cNvSpPr/>
          <p:nvPr/>
        </p:nvSpPr>
        <p:spPr>
          <a:xfrm>
            <a:off x="3865843"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511DEE18-40D1-1F4A-A234-CFAF0E36B274}"/>
              </a:ext>
            </a:extLst>
          </p:cNvPr>
          <p:cNvSpPr/>
          <p:nvPr/>
        </p:nvSpPr>
        <p:spPr>
          <a:xfrm>
            <a:off x="4263464"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696A30C0-A0AA-2B46-8BB5-1DE96BA7E204}"/>
              </a:ext>
            </a:extLst>
          </p:cNvPr>
          <p:cNvSpPr/>
          <p:nvPr/>
        </p:nvSpPr>
        <p:spPr>
          <a:xfrm>
            <a:off x="4671245" y="3366321"/>
            <a:ext cx="329200" cy="329200"/>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19AEB0D-8E92-894F-91BB-045240C021E5}"/>
              </a:ext>
            </a:extLst>
          </p:cNvPr>
          <p:cNvSpPr txBox="1"/>
          <p:nvPr/>
        </p:nvSpPr>
        <p:spPr>
          <a:xfrm>
            <a:off x="3653915" y="2482199"/>
            <a:ext cx="1125501" cy="646331"/>
          </a:xfrm>
          <a:prstGeom prst="rect">
            <a:avLst/>
          </a:prstGeom>
          <a:noFill/>
        </p:spPr>
        <p:txBody>
          <a:bodyPr wrap="none" rtlCol="0">
            <a:spAutoFit/>
          </a:bodyPr>
          <a:lstStyle/>
          <a:p>
            <a:pPr algn="ctr"/>
            <a:r>
              <a:rPr lang="en-US" dirty="0"/>
              <a:t>Raw Data </a:t>
            </a:r>
          </a:p>
          <a:p>
            <a:pPr algn="ctr"/>
            <a:r>
              <a:rPr lang="en-US" dirty="0"/>
              <a:t>Chunks</a:t>
            </a:r>
          </a:p>
        </p:txBody>
      </p:sp>
      <p:cxnSp>
        <p:nvCxnSpPr>
          <p:cNvPr id="59" name="Straight Arrow Connector 58">
            <a:extLst>
              <a:ext uri="{FF2B5EF4-FFF2-40B4-BE49-F238E27FC236}">
                <a16:creationId xmlns:a16="http://schemas.microsoft.com/office/drawing/2014/main" id="{A9BDD417-6FF6-E140-9ACD-748530B7102E}"/>
              </a:ext>
            </a:extLst>
          </p:cNvPr>
          <p:cNvCxnSpPr>
            <a:cxnSpLocks/>
            <a:stCxn id="51" idx="2"/>
          </p:cNvCxnSpPr>
          <p:nvPr/>
        </p:nvCxnSpPr>
        <p:spPr>
          <a:xfrm>
            <a:off x="3627742" y="3695861"/>
            <a:ext cx="0" cy="92214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935DA47-5AA3-FA49-99F7-CDF8A8AC494F}"/>
              </a:ext>
            </a:extLst>
          </p:cNvPr>
          <p:cNvCxnSpPr>
            <a:cxnSpLocks/>
            <a:stCxn id="52" idx="2"/>
          </p:cNvCxnSpPr>
          <p:nvPr/>
        </p:nvCxnSpPr>
        <p:spPr>
          <a:xfrm>
            <a:off x="4030443"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C8C9A8-6472-7446-8D9D-0DCCBC094CED}"/>
              </a:ext>
            </a:extLst>
          </p:cNvPr>
          <p:cNvCxnSpPr>
            <a:cxnSpLocks/>
            <a:stCxn id="53" idx="2"/>
          </p:cNvCxnSpPr>
          <p:nvPr/>
        </p:nvCxnSpPr>
        <p:spPr>
          <a:xfrm>
            <a:off x="4428064"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7B6C44F-EE52-7841-8A69-68AA5B014111}"/>
              </a:ext>
            </a:extLst>
          </p:cNvPr>
          <p:cNvCxnSpPr>
            <a:cxnSpLocks/>
            <a:stCxn id="54" idx="2"/>
          </p:cNvCxnSpPr>
          <p:nvPr/>
        </p:nvCxnSpPr>
        <p:spPr>
          <a:xfrm>
            <a:off x="48358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Chevron 44">
            <a:extLst>
              <a:ext uri="{FF2B5EF4-FFF2-40B4-BE49-F238E27FC236}">
                <a16:creationId xmlns:a16="http://schemas.microsoft.com/office/drawing/2014/main" id="{E12F0BBD-9D16-D443-BF68-20F36D4258D6}"/>
              </a:ext>
            </a:extLst>
          </p:cNvPr>
          <p:cNvSpPr/>
          <p:nvPr/>
        </p:nvSpPr>
        <p:spPr>
          <a:xfrm>
            <a:off x="6732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Discretize</a:t>
            </a:r>
          </a:p>
        </p:txBody>
      </p:sp>
      <p:sp>
        <p:nvSpPr>
          <p:cNvPr id="69" name="Chevron 68">
            <a:extLst>
              <a:ext uri="{FF2B5EF4-FFF2-40B4-BE49-F238E27FC236}">
                <a16:creationId xmlns:a16="http://schemas.microsoft.com/office/drawing/2014/main" id="{F412D273-7B08-FB46-9C0E-D09AC0DF10AD}"/>
              </a:ext>
            </a:extLst>
          </p:cNvPr>
          <p:cNvSpPr/>
          <p:nvPr/>
        </p:nvSpPr>
        <p:spPr>
          <a:xfrm>
            <a:off x="5960512" y="3075471"/>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Preprocess</a:t>
            </a:r>
          </a:p>
        </p:txBody>
      </p:sp>
      <p:sp>
        <p:nvSpPr>
          <p:cNvPr id="71" name="Rounded Rectangle 70">
            <a:extLst>
              <a:ext uri="{FF2B5EF4-FFF2-40B4-BE49-F238E27FC236}">
                <a16:creationId xmlns:a16="http://schemas.microsoft.com/office/drawing/2014/main" id="{EF1EC4BA-10ED-3343-A9C4-DF923B36BC39}"/>
              </a:ext>
            </a:extLst>
          </p:cNvPr>
          <p:cNvSpPr/>
          <p:nvPr/>
        </p:nvSpPr>
        <p:spPr>
          <a:xfrm>
            <a:off x="920264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663E7657-4AF2-3A42-9A88-C3BCCFE86A7B}"/>
              </a:ext>
            </a:extLst>
          </p:cNvPr>
          <p:cNvSpPr/>
          <p:nvPr/>
        </p:nvSpPr>
        <p:spPr>
          <a:xfrm>
            <a:off x="9593824"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A26C0BA5-7291-0F40-90CA-2482E5D77C05}"/>
              </a:ext>
            </a:extLst>
          </p:cNvPr>
          <p:cNvSpPr/>
          <p:nvPr/>
        </p:nvSpPr>
        <p:spPr>
          <a:xfrm>
            <a:off x="9991445"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Rounded Rectangle 74">
            <a:extLst>
              <a:ext uri="{FF2B5EF4-FFF2-40B4-BE49-F238E27FC236}">
                <a16:creationId xmlns:a16="http://schemas.microsoft.com/office/drawing/2014/main" id="{9E7A5F5E-72B2-8F49-8603-4199B832B302}"/>
              </a:ext>
            </a:extLst>
          </p:cNvPr>
          <p:cNvSpPr/>
          <p:nvPr/>
        </p:nvSpPr>
        <p:spPr>
          <a:xfrm>
            <a:off x="10399226" y="3366321"/>
            <a:ext cx="329200" cy="329200"/>
          </a:xfrm>
          <a:prstGeom prst="roundRect">
            <a:avLst/>
          </a:prstGeom>
          <a:solidFill>
            <a:srgbClr val="80C55C"/>
          </a:solidFill>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330BBDC2-803A-E047-8CBA-5D3E7D779287}"/>
              </a:ext>
            </a:extLst>
          </p:cNvPr>
          <p:cNvCxnSpPr>
            <a:cxnSpLocks/>
            <a:stCxn id="71" idx="2"/>
          </p:cNvCxnSpPr>
          <p:nvPr/>
        </p:nvCxnSpPr>
        <p:spPr>
          <a:xfrm>
            <a:off x="9367244" y="3695521"/>
            <a:ext cx="0" cy="92248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7CB4ED6-6A1A-D443-95EE-B11E68D9B3E9}"/>
              </a:ext>
            </a:extLst>
          </p:cNvPr>
          <p:cNvCxnSpPr>
            <a:cxnSpLocks/>
            <a:stCxn id="72" idx="2"/>
          </p:cNvCxnSpPr>
          <p:nvPr/>
        </p:nvCxnSpPr>
        <p:spPr>
          <a:xfrm>
            <a:off x="9758424" y="3695521"/>
            <a:ext cx="1381"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B3585D8-6C54-294B-9D7F-2E52B8ACA4F4}"/>
              </a:ext>
            </a:extLst>
          </p:cNvPr>
          <p:cNvCxnSpPr>
            <a:cxnSpLocks/>
            <a:stCxn id="74" idx="2"/>
          </p:cNvCxnSpPr>
          <p:nvPr/>
        </p:nvCxnSpPr>
        <p:spPr>
          <a:xfrm>
            <a:off x="10156045"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99E3B9D-7BE9-CB49-BAA9-9FEB425105C5}"/>
              </a:ext>
            </a:extLst>
          </p:cNvPr>
          <p:cNvCxnSpPr>
            <a:cxnSpLocks/>
            <a:stCxn id="75" idx="2"/>
          </p:cNvCxnSpPr>
          <p:nvPr/>
        </p:nvCxnSpPr>
        <p:spPr>
          <a:xfrm>
            <a:off x="10563826" y="3695521"/>
            <a:ext cx="0" cy="92282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CAE0D7F-70D9-E44F-8288-D259E3C55816}"/>
              </a:ext>
            </a:extLst>
          </p:cNvPr>
          <p:cNvSpPr txBox="1"/>
          <p:nvPr/>
        </p:nvSpPr>
        <p:spPr>
          <a:xfrm>
            <a:off x="9418976" y="2410210"/>
            <a:ext cx="1008096" cy="646331"/>
          </a:xfrm>
          <a:prstGeom prst="rect">
            <a:avLst/>
          </a:prstGeom>
          <a:noFill/>
        </p:spPr>
        <p:txBody>
          <a:bodyPr wrap="none" rtlCol="0">
            <a:spAutoFit/>
          </a:bodyPr>
          <a:lstStyle/>
          <a:p>
            <a:pPr algn="ctr"/>
            <a:r>
              <a:rPr lang="en-US" dirty="0"/>
              <a:t> Feature </a:t>
            </a:r>
          </a:p>
          <a:p>
            <a:pPr algn="ctr"/>
            <a:r>
              <a:rPr lang="en-US" dirty="0"/>
              <a:t>Chunks</a:t>
            </a:r>
          </a:p>
        </p:txBody>
      </p:sp>
      <p:sp>
        <p:nvSpPr>
          <p:cNvPr id="94" name="Chevron 93">
            <a:extLst>
              <a:ext uri="{FF2B5EF4-FFF2-40B4-BE49-F238E27FC236}">
                <a16:creationId xmlns:a16="http://schemas.microsoft.com/office/drawing/2014/main" id="{4FBF873C-EFA7-9840-B097-5637AFCE3243}"/>
              </a:ext>
            </a:extLst>
          </p:cNvPr>
          <p:cNvSpPr/>
          <p:nvPr/>
        </p:nvSpPr>
        <p:spPr>
          <a:xfrm>
            <a:off x="5381035" y="2370906"/>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5" name="Chevron 94">
            <a:extLst>
              <a:ext uri="{FF2B5EF4-FFF2-40B4-BE49-F238E27FC236}">
                <a16:creationId xmlns:a16="http://schemas.microsoft.com/office/drawing/2014/main" id="{D8AA7E6E-B563-7344-BDE9-00F8A45C3263}"/>
              </a:ext>
            </a:extLst>
          </p:cNvPr>
          <p:cNvSpPr/>
          <p:nvPr/>
        </p:nvSpPr>
        <p:spPr>
          <a:xfrm>
            <a:off x="6081704" y="2370906"/>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96" name="Chevron 95">
            <a:extLst>
              <a:ext uri="{FF2B5EF4-FFF2-40B4-BE49-F238E27FC236}">
                <a16:creationId xmlns:a16="http://schemas.microsoft.com/office/drawing/2014/main" id="{C01E6E4F-E4FC-8144-A785-E38E9156B727}"/>
              </a:ext>
            </a:extLst>
          </p:cNvPr>
          <p:cNvSpPr/>
          <p:nvPr/>
        </p:nvSpPr>
        <p:spPr>
          <a:xfrm>
            <a:off x="7269235" y="2370906"/>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98" name="Chevron 97">
            <a:extLst>
              <a:ext uri="{FF2B5EF4-FFF2-40B4-BE49-F238E27FC236}">
                <a16:creationId xmlns:a16="http://schemas.microsoft.com/office/drawing/2014/main" id="{178970CD-FBE0-9A48-ACD6-31A859687A78}"/>
              </a:ext>
            </a:extLst>
          </p:cNvPr>
          <p:cNvSpPr/>
          <p:nvPr/>
        </p:nvSpPr>
        <p:spPr>
          <a:xfrm>
            <a:off x="8094505" y="2370497"/>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28" name="Can 27">
            <a:extLst>
              <a:ext uri="{FF2B5EF4-FFF2-40B4-BE49-F238E27FC236}">
                <a16:creationId xmlns:a16="http://schemas.microsoft.com/office/drawing/2014/main" id="{2DA2DDEF-EC7B-0B49-A023-C10C0C7FE5DC}"/>
              </a:ext>
            </a:extLst>
          </p:cNvPr>
          <p:cNvSpPr/>
          <p:nvPr/>
        </p:nvSpPr>
        <p:spPr>
          <a:xfrm>
            <a:off x="6367354" y="2010845"/>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0" name="Can 99">
            <a:extLst>
              <a:ext uri="{FF2B5EF4-FFF2-40B4-BE49-F238E27FC236}">
                <a16:creationId xmlns:a16="http://schemas.microsoft.com/office/drawing/2014/main" id="{30C52516-E4A3-4A4C-8EF2-E48BA253389E}"/>
              </a:ext>
            </a:extLst>
          </p:cNvPr>
          <p:cNvSpPr/>
          <p:nvPr/>
        </p:nvSpPr>
        <p:spPr>
          <a:xfrm>
            <a:off x="7372964" y="20124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67" name="Rounded Rectangle 66">
            <a:extLst>
              <a:ext uri="{FF2B5EF4-FFF2-40B4-BE49-F238E27FC236}">
                <a16:creationId xmlns:a16="http://schemas.microsoft.com/office/drawing/2014/main" id="{960EA9E1-D094-A040-974A-325FE5BC8A5A}"/>
              </a:ext>
            </a:extLst>
          </p:cNvPr>
          <p:cNvSpPr/>
          <p:nvPr/>
        </p:nvSpPr>
        <p:spPr>
          <a:xfrm>
            <a:off x="7418220"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2F30FC31-550B-B540-98E1-48A5C88ADD8B}"/>
              </a:ext>
            </a:extLst>
          </p:cNvPr>
          <p:cNvSpPr/>
          <p:nvPr/>
        </p:nvSpPr>
        <p:spPr>
          <a:xfrm>
            <a:off x="7419875"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3" name="Straight Arrow Connector 72">
            <a:extLst>
              <a:ext uri="{FF2B5EF4-FFF2-40B4-BE49-F238E27FC236}">
                <a16:creationId xmlns:a16="http://schemas.microsoft.com/office/drawing/2014/main" id="{4127D2A9-0E7E-184A-BAB5-A0A491727EC5}"/>
              </a:ext>
            </a:extLst>
          </p:cNvPr>
          <p:cNvCxnSpPr>
            <a:cxnSpLocks/>
            <a:stCxn id="67" idx="2"/>
            <a:endCxn id="70" idx="0"/>
          </p:cNvCxnSpPr>
          <p:nvPr/>
        </p:nvCxnSpPr>
        <p:spPr>
          <a:xfrm>
            <a:off x="7519385"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FE7C8328-9D74-F24E-9E37-3AF042BDDFF8}"/>
              </a:ext>
            </a:extLst>
          </p:cNvPr>
          <p:cNvSpPr/>
          <p:nvPr/>
        </p:nvSpPr>
        <p:spPr>
          <a:xfrm>
            <a:off x="7820773"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82F09D8-44BF-6C4E-A1E7-EE91DB7D6FAD}"/>
              </a:ext>
            </a:extLst>
          </p:cNvPr>
          <p:cNvSpPr/>
          <p:nvPr/>
        </p:nvSpPr>
        <p:spPr>
          <a:xfrm>
            <a:off x="7822428"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E8259A01-24A4-A846-B1A7-8A9243FAAB81}"/>
              </a:ext>
            </a:extLst>
          </p:cNvPr>
          <p:cNvCxnSpPr>
            <a:cxnSpLocks/>
            <a:stCxn id="76" idx="2"/>
            <a:endCxn id="80" idx="0"/>
          </p:cNvCxnSpPr>
          <p:nvPr/>
        </p:nvCxnSpPr>
        <p:spPr>
          <a:xfrm>
            <a:off x="7921938"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E0408159-9EDA-B449-85F3-C22268A6FA67}"/>
              </a:ext>
            </a:extLst>
          </p:cNvPr>
          <p:cNvSpPr/>
          <p:nvPr/>
        </p:nvSpPr>
        <p:spPr>
          <a:xfrm>
            <a:off x="8246910"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18DBAEC4-407B-C44B-AEA7-ABFEE71D1AD8}"/>
              </a:ext>
            </a:extLst>
          </p:cNvPr>
          <p:cNvSpPr/>
          <p:nvPr/>
        </p:nvSpPr>
        <p:spPr>
          <a:xfrm>
            <a:off x="8248565"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6CD0FA5F-1126-BD41-9CC1-992EABB9DB9B}"/>
              </a:ext>
            </a:extLst>
          </p:cNvPr>
          <p:cNvCxnSpPr>
            <a:cxnSpLocks/>
            <a:stCxn id="84" idx="2"/>
            <a:endCxn id="90" idx="0"/>
          </p:cNvCxnSpPr>
          <p:nvPr/>
        </p:nvCxnSpPr>
        <p:spPr>
          <a:xfrm>
            <a:off x="8348075"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0D4094C-2286-AB49-8103-1C448BA617AE}"/>
              </a:ext>
            </a:extLst>
          </p:cNvPr>
          <p:cNvSpPr txBox="1"/>
          <p:nvPr/>
        </p:nvSpPr>
        <p:spPr>
          <a:xfrm>
            <a:off x="6777204" y="5101857"/>
            <a:ext cx="458780" cy="369332"/>
          </a:xfrm>
          <a:prstGeom prst="rect">
            <a:avLst/>
          </a:prstGeom>
          <a:noFill/>
        </p:spPr>
        <p:txBody>
          <a:bodyPr wrap="none" rtlCol="0">
            <a:spAutoFit/>
          </a:bodyPr>
          <a:lstStyle/>
          <a:p>
            <a:r>
              <a:rPr lang="en-US" dirty="0"/>
              <a:t>…..</a:t>
            </a:r>
          </a:p>
        </p:txBody>
      </p:sp>
      <p:sp>
        <p:nvSpPr>
          <p:cNvPr id="126" name="Rounded Rectangle 125">
            <a:extLst>
              <a:ext uri="{FF2B5EF4-FFF2-40B4-BE49-F238E27FC236}">
                <a16:creationId xmlns:a16="http://schemas.microsoft.com/office/drawing/2014/main" id="{5F7399C6-796D-BC43-9997-A66ACAC96DA0}"/>
              </a:ext>
            </a:extLst>
          </p:cNvPr>
          <p:cNvSpPr/>
          <p:nvPr/>
        </p:nvSpPr>
        <p:spPr>
          <a:xfrm>
            <a:off x="8647808"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7" name="Rounded Rectangle 126">
            <a:extLst>
              <a:ext uri="{FF2B5EF4-FFF2-40B4-BE49-F238E27FC236}">
                <a16:creationId xmlns:a16="http://schemas.microsoft.com/office/drawing/2014/main" id="{72B7C87A-7E0B-274D-AD2F-8F4D80C9629E}"/>
              </a:ext>
            </a:extLst>
          </p:cNvPr>
          <p:cNvSpPr/>
          <p:nvPr/>
        </p:nvSpPr>
        <p:spPr>
          <a:xfrm>
            <a:off x="8649463"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8" name="Straight Arrow Connector 127">
            <a:extLst>
              <a:ext uri="{FF2B5EF4-FFF2-40B4-BE49-F238E27FC236}">
                <a16:creationId xmlns:a16="http://schemas.microsoft.com/office/drawing/2014/main" id="{AE1AE399-D833-A347-B007-0D83019E0F35}"/>
              </a:ext>
            </a:extLst>
          </p:cNvPr>
          <p:cNvCxnSpPr>
            <a:cxnSpLocks/>
            <a:stCxn id="126" idx="2"/>
            <a:endCxn id="127" idx="0"/>
          </p:cNvCxnSpPr>
          <p:nvPr/>
        </p:nvCxnSpPr>
        <p:spPr>
          <a:xfrm>
            <a:off x="8748973"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6AF12E25-182D-3C43-8FB2-F21D95B45D98}"/>
              </a:ext>
            </a:extLst>
          </p:cNvPr>
          <p:cNvSpPr/>
          <p:nvPr/>
        </p:nvSpPr>
        <p:spPr>
          <a:xfrm>
            <a:off x="5150194"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0" name="Rounded Rectangle 129">
            <a:extLst>
              <a:ext uri="{FF2B5EF4-FFF2-40B4-BE49-F238E27FC236}">
                <a16:creationId xmlns:a16="http://schemas.microsoft.com/office/drawing/2014/main" id="{429A6D86-A93E-5245-AAFA-D1C6042614C6}"/>
              </a:ext>
            </a:extLst>
          </p:cNvPr>
          <p:cNvSpPr/>
          <p:nvPr/>
        </p:nvSpPr>
        <p:spPr>
          <a:xfrm>
            <a:off x="5151849"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1" name="Straight Arrow Connector 130">
            <a:extLst>
              <a:ext uri="{FF2B5EF4-FFF2-40B4-BE49-F238E27FC236}">
                <a16:creationId xmlns:a16="http://schemas.microsoft.com/office/drawing/2014/main" id="{32F7F8F8-ED77-F249-B56D-771EEB4D1178}"/>
              </a:ext>
            </a:extLst>
          </p:cNvPr>
          <p:cNvCxnSpPr>
            <a:cxnSpLocks/>
            <a:stCxn id="129" idx="2"/>
            <a:endCxn id="130" idx="0"/>
          </p:cNvCxnSpPr>
          <p:nvPr/>
        </p:nvCxnSpPr>
        <p:spPr>
          <a:xfrm>
            <a:off x="5251359"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6ACBB02E-D098-F145-9AB9-E78699F77CE7}"/>
              </a:ext>
            </a:extLst>
          </p:cNvPr>
          <p:cNvSpPr/>
          <p:nvPr/>
        </p:nvSpPr>
        <p:spPr>
          <a:xfrm>
            <a:off x="5552747" y="5313114"/>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3" name="Rounded Rectangle 132">
            <a:extLst>
              <a:ext uri="{FF2B5EF4-FFF2-40B4-BE49-F238E27FC236}">
                <a16:creationId xmlns:a16="http://schemas.microsoft.com/office/drawing/2014/main" id="{352B796D-4ADB-714A-B913-D027B34C8C17}"/>
              </a:ext>
            </a:extLst>
          </p:cNvPr>
          <p:cNvSpPr/>
          <p:nvPr/>
        </p:nvSpPr>
        <p:spPr>
          <a:xfrm>
            <a:off x="5554402" y="583278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4" name="Straight Arrow Connector 133">
            <a:extLst>
              <a:ext uri="{FF2B5EF4-FFF2-40B4-BE49-F238E27FC236}">
                <a16:creationId xmlns:a16="http://schemas.microsoft.com/office/drawing/2014/main" id="{A52845B9-8ED5-874E-86B6-1445710136A4}"/>
              </a:ext>
            </a:extLst>
          </p:cNvPr>
          <p:cNvCxnSpPr>
            <a:cxnSpLocks/>
            <a:stCxn id="132" idx="2"/>
            <a:endCxn id="133" idx="0"/>
          </p:cNvCxnSpPr>
          <p:nvPr/>
        </p:nvCxnSpPr>
        <p:spPr>
          <a:xfrm>
            <a:off x="5653912" y="5515444"/>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5" name="Rounded Rectangle 134">
            <a:extLst>
              <a:ext uri="{FF2B5EF4-FFF2-40B4-BE49-F238E27FC236}">
                <a16:creationId xmlns:a16="http://schemas.microsoft.com/office/drawing/2014/main" id="{0F9A7ACD-ADF1-7346-8E9D-04862B961D35}"/>
              </a:ext>
            </a:extLst>
          </p:cNvPr>
          <p:cNvSpPr/>
          <p:nvPr/>
        </p:nvSpPr>
        <p:spPr>
          <a:xfrm>
            <a:off x="5978884"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6" name="Rounded Rectangle 135">
            <a:extLst>
              <a:ext uri="{FF2B5EF4-FFF2-40B4-BE49-F238E27FC236}">
                <a16:creationId xmlns:a16="http://schemas.microsoft.com/office/drawing/2014/main" id="{ACC7F952-04F5-334E-B138-7EBECED5A266}"/>
              </a:ext>
            </a:extLst>
          </p:cNvPr>
          <p:cNvSpPr/>
          <p:nvPr/>
        </p:nvSpPr>
        <p:spPr>
          <a:xfrm>
            <a:off x="5980539"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7" name="Straight Arrow Connector 136">
            <a:extLst>
              <a:ext uri="{FF2B5EF4-FFF2-40B4-BE49-F238E27FC236}">
                <a16:creationId xmlns:a16="http://schemas.microsoft.com/office/drawing/2014/main" id="{C5EE4C96-8156-EF4F-BD53-FD5CE650531E}"/>
              </a:ext>
            </a:extLst>
          </p:cNvPr>
          <p:cNvCxnSpPr>
            <a:cxnSpLocks/>
            <a:stCxn id="135" idx="2"/>
            <a:endCxn id="136" idx="0"/>
          </p:cNvCxnSpPr>
          <p:nvPr/>
        </p:nvCxnSpPr>
        <p:spPr>
          <a:xfrm>
            <a:off x="6080049"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1F21F4CB-630E-2348-9CA0-88EC7608880C}"/>
              </a:ext>
            </a:extLst>
          </p:cNvPr>
          <p:cNvSpPr/>
          <p:nvPr/>
        </p:nvSpPr>
        <p:spPr>
          <a:xfrm>
            <a:off x="6379782" y="53127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9" name="Rounded Rectangle 138">
            <a:extLst>
              <a:ext uri="{FF2B5EF4-FFF2-40B4-BE49-F238E27FC236}">
                <a16:creationId xmlns:a16="http://schemas.microsoft.com/office/drawing/2014/main" id="{F8AA8E23-D679-D34C-97A4-C2AAD0FB8E8E}"/>
              </a:ext>
            </a:extLst>
          </p:cNvPr>
          <p:cNvSpPr/>
          <p:nvPr/>
        </p:nvSpPr>
        <p:spPr>
          <a:xfrm>
            <a:off x="6381437" y="5832448"/>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0" name="Straight Arrow Connector 139">
            <a:extLst>
              <a:ext uri="{FF2B5EF4-FFF2-40B4-BE49-F238E27FC236}">
                <a16:creationId xmlns:a16="http://schemas.microsoft.com/office/drawing/2014/main" id="{17E819C3-B485-9D45-A451-40B788458E42}"/>
              </a:ext>
            </a:extLst>
          </p:cNvPr>
          <p:cNvCxnSpPr>
            <a:cxnSpLocks/>
            <a:stCxn id="138" idx="2"/>
            <a:endCxn id="139" idx="0"/>
          </p:cNvCxnSpPr>
          <p:nvPr/>
        </p:nvCxnSpPr>
        <p:spPr>
          <a:xfrm>
            <a:off x="6480947" y="5515111"/>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45DCDD2E-E44E-4145-AC51-3BF627861B7E}"/>
              </a:ext>
            </a:extLst>
          </p:cNvPr>
          <p:cNvSpPr txBox="1"/>
          <p:nvPr/>
        </p:nvSpPr>
        <p:spPr>
          <a:xfrm>
            <a:off x="6779878" y="5673779"/>
            <a:ext cx="458780" cy="369332"/>
          </a:xfrm>
          <a:prstGeom prst="rect">
            <a:avLst/>
          </a:prstGeom>
          <a:noFill/>
        </p:spPr>
        <p:txBody>
          <a:bodyPr wrap="none" rtlCol="0">
            <a:spAutoFit/>
          </a:bodyPr>
          <a:lstStyle/>
          <a:p>
            <a:r>
              <a:rPr lang="en-US" dirty="0"/>
              <a:t>…..</a:t>
            </a:r>
          </a:p>
        </p:txBody>
      </p:sp>
      <p:sp>
        <p:nvSpPr>
          <p:cNvPr id="3" name="Rectangle 2">
            <a:extLst>
              <a:ext uri="{FF2B5EF4-FFF2-40B4-BE49-F238E27FC236}">
                <a16:creationId xmlns:a16="http://schemas.microsoft.com/office/drawing/2014/main" id="{BA1F835B-94F3-784A-860A-6D1BFA0B48A2}"/>
              </a:ext>
            </a:extLst>
          </p:cNvPr>
          <p:cNvSpPr/>
          <p:nvPr/>
        </p:nvSpPr>
        <p:spPr>
          <a:xfrm>
            <a:off x="4880885" y="5720087"/>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E9AF59-2F12-F041-9785-12FF3D4DCE9E}"/>
              </a:ext>
            </a:extLst>
          </p:cNvPr>
          <p:cNvSpPr txBox="1"/>
          <p:nvPr/>
        </p:nvSpPr>
        <p:spPr>
          <a:xfrm>
            <a:off x="9350892" y="5522588"/>
            <a:ext cx="816249" cy="707886"/>
          </a:xfrm>
          <a:prstGeom prst="rect">
            <a:avLst/>
          </a:prstGeom>
          <a:noFill/>
        </p:spPr>
        <p:txBody>
          <a:bodyPr wrap="none" rtlCol="0">
            <a:spAutoFit/>
          </a:bodyPr>
          <a:lstStyle/>
          <a:p>
            <a:pPr algn="ctr"/>
            <a:r>
              <a:rPr lang="en-US" sz="2000" dirty="0"/>
              <a:t>Cache</a:t>
            </a:r>
          </a:p>
          <a:p>
            <a:pPr algn="ctr"/>
            <a:r>
              <a:rPr lang="en-US" sz="2000" dirty="0"/>
              <a:t>Layer</a:t>
            </a:r>
          </a:p>
        </p:txBody>
      </p:sp>
      <p:sp>
        <p:nvSpPr>
          <p:cNvPr id="6" name="TextBox 5">
            <a:extLst>
              <a:ext uri="{FF2B5EF4-FFF2-40B4-BE49-F238E27FC236}">
                <a16:creationId xmlns:a16="http://schemas.microsoft.com/office/drawing/2014/main" id="{D23061CA-ACBA-3B43-8ED3-774DCD8CCB9F}"/>
              </a:ext>
            </a:extLst>
          </p:cNvPr>
          <p:cNvSpPr txBox="1"/>
          <p:nvPr/>
        </p:nvSpPr>
        <p:spPr>
          <a:xfrm>
            <a:off x="3445692" y="2991916"/>
            <a:ext cx="357790" cy="400110"/>
          </a:xfrm>
          <a:prstGeom prst="rect">
            <a:avLst/>
          </a:prstGeom>
          <a:noFill/>
        </p:spPr>
        <p:txBody>
          <a:bodyPr wrap="none" rtlCol="0">
            <a:spAutoFit/>
          </a:bodyPr>
          <a:lstStyle/>
          <a:p>
            <a:r>
              <a:rPr lang="en-US" sz="2000" dirty="0"/>
              <a:t>t</a:t>
            </a:r>
            <a:r>
              <a:rPr lang="en-US" sz="2000" baseline="-25000" dirty="0"/>
              <a:t>0</a:t>
            </a:r>
          </a:p>
        </p:txBody>
      </p:sp>
      <p:sp>
        <p:nvSpPr>
          <p:cNvPr id="97" name="TextBox 96">
            <a:extLst>
              <a:ext uri="{FF2B5EF4-FFF2-40B4-BE49-F238E27FC236}">
                <a16:creationId xmlns:a16="http://schemas.microsoft.com/office/drawing/2014/main" id="{D917600C-7327-0241-B45B-70D07ABCA364}"/>
              </a:ext>
            </a:extLst>
          </p:cNvPr>
          <p:cNvSpPr txBox="1"/>
          <p:nvPr/>
        </p:nvSpPr>
        <p:spPr>
          <a:xfrm>
            <a:off x="3870923" y="2991916"/>
            <a:ext cx="357790" cy="400110"/>
          </a:xfrm>
          <a:prstGeom prst="rect">
            <a:avLst/>
          </a:prstGeom>
          <a:noFill/>
        </p:spPr>
        <p:txBody>
          <a:bodyPr wrap="none" rtlCol="0">
            <a:spAutoFit/>
          </a:bodyPr>
          <a:lstStyle/>
          <a:p>
            <a:r>
              <a:rPr lang="en-US" sz="2000" dirty="0"/>
              <a:t>t</a:t>
            </a:r>
            <a:r>
              <a:rPr lang="en-US" sz="2000" baseline="-25000" dirty="0"/>
              <a:t>1</a:t>
            </a:r>
          </a:p>
        </p:txBody>
      </p:sp>
      <p:sp>
        <p:nvSpPr>
          <p:cNvPr id="101" name="TextBox 100">
            <a:extLst>
              <a:ext uri="{FF2B5EF4-FFF2-40B4-BE49-F238E27FC236}">
                <a16:creationId xmlns:a16="http://schemas.microsoft.com/office/drawing/2014/main" id="{1ECFD244-2667-5F4E-AC50-4D0AA71C3415}"/>
              </a:ext>
            </a:extLst>
          </p:cNvPr>
          <p:cNvSpPr txBox="1"/>
          <p:nvPr/>
        </p:nvSpPr>
        <p:spPr>
          <a:xfrm>
            <a:off x="4296154" y="2991916"/>
            <a:ext cx="357790" cy="400110"/>
          </a:xfrm>
          <a:prstGeom prst="rect">
            <a:avLst/>
          </a:prstGeom>
          <a:noFill/>
        </p:spPr>
        <p:txBody>
          <a:bodyPr wrap="none" rtlCol="0">
            <a:spAutoFit/>
          </a:bodyPr>
          <a:lstStyle/>
          <a:p>
            <a:r>
              <a:rPr lang="en-US" sz="2000" dirty="0"/>
              <a:t>t</a:t>
            </a:r>
            <a:r>
              <a:rPr lang="en-US" sz="2000" baseline="-25000" dirty="0"/>
              <a:t>2</a:t>
            </a:r>
          </a:p>
        </p:txBody>
      </p:sp>
      <p:sp>
        <p:nvSpPr>
          <p:cNvPr id="109" name="TextBox 108">
            <a:extLst>
              <a:ext uri="{FF2B5EF4-FFF2-40B4-BE49-F238E27FC236}">
                <a16:creationId xmlns:a16="http://schemas.microsoft.com/office/drawing/2014/main" id="{BD9E0BE2-7777-D647-A073-4716CC49D0AB}"/>
              </a:ext>
            </a:extLst>
          </p:cNvPr>
          <p:cNvSpPr txBox="1"/>
          <p:nvPr/>
        </p:nvSpPr>
        <p:spPr>
          <a:xfrm>
            <a:off x="4656283" y="2991916"/>
            <a:ext cx="357790" cy="400110"/>
          </a:xfrm>
          <a:prstGeom prst="rect">
            <a:avLst/>
          </a:prstGeom>
          <a:noFill/>
        </p:spPr>
        <p:txBody>
          <a:bodyPr wrap="none" rtlCol="0">
            <a:spAutoFit/>
          </a:bodyPr>
          <a:lstStyle/>
          <a:p>
            <a:r>
              <a:rPr lang="en-US" sz="2000" dirty="0"/>
              <a:t>t</a:t>
            </a:r>
            <a:r>
              <a:rPr lang="en-US" sz="2000" baseline="-25000" dirty="0"/>
              <a:t>3</a:t>
            </a:r>
          </a:p>
        </p:txBody>
      </p:sp>
      <p:sp>
        <p:nvSpPr>
          <p:cNvPr id="110" name="TextBox 109">
            <a:extLst>
              <a:ext uri="{FF2B5EF4-FFF2-40B4-BE49-F238E27FC236}">
                <a16:creationId xmlns:a16="http://schemas.microsoft.com/office/drawing/2014/main" id="{47E43C01-6AF0-9C4F-B9D9-166EC5D267FF}"/>
              </a:ext>
            </a:extLst>
          </p:cNvPr>
          <p:cNvSpPr txBox="1"/>
          <p:nvPr/>
        </p:nvSpPr>
        <p:spPr>
          <a:xfrm>
            <a:off x="9192348" y="2969589"/>
            <a:ext cx="357790" cy="400110"/>
          </a:xfrm>
          <a:prstGeom prst="rect">
            <a:avLst/>
          </a:prstGeom>
          <a:noFill/>
        </p:spPr>
        <p:txBody>
          <a:bodyPr wrap="none" rtlCol="0">
            <a:spAutoFit/>
          </a:bodyPr>
          <a:lstStyle/>
          <a:p>
            <a:r>
              <a:rPr lang="en-US" sz="2000" dirty="0"/>
              <a:t>t</a:t>
            </a:r>
            <a:r>
              <a:rPr lang="en-US" sz="2000" baseline="-25000" dirty="0"/>
              <a:t>0</a:t>
            </a:r>
          </a:p>
        </p:txBody>
      </p:sp>
      <p:sp>
        <p:nvSpPr>
          <p:cNvPr id="111" name="TextBox 110">
            <a:extLst>
              <a:ext uri="{FF2B5EF4-FFF2-40B4-BE49-F238E27FC236}">
                <a16:creationId xmlns:a16="http://schemas.microsoft.com/office/drawing/2014/main" id="{521F2DD9-5B29-DF41-8091-0C22EAE48B0B}"/>
              </a:ext>
            </a:extLst>
          </p:cNvPr>
          <p:cNvSpPr txBox="1"/>
          <p:nvPr/>
        </p:nvSpPr>
        <p:spPr>
          <a:xfrm>
            <a:off x="9617579" y="2969589"/>
            <a:ext cx="357790" cy="400110"/>
          </a:xfrm>
          <a:prstGeom prst="rect">
            <a:avLst/>
          </a:prstGeom>
          <a:noFill/>
        </p:spPr>
        <p:txBody>
          <a:bodyPr wrap="none" rtlCol="0">
            <a:spAutoFit/>
          </a:bodyPr>
          <a:lstStyle/>
          <a:p>
            <a:r>
              <a:rPr lang="en-US" sz="2000" dirty="0"/>
              <a:t>t</a:t>
            </a:r>
            <a:r>
              <a:rPr lang="en-US" sz="2000" baseline="-25000" dirty="0"/>
              <a:t>1</a:t>
            </a:r>
          </a:p>
        </p:txBody>
      </p:sp>
      <p:sp>
        <p:nvSpPr>
          <p:cNvPr id="112" name="TextBox 111">
            <a:extLst>
              <a:ext uri="{FF2B5EF4-FFF2-40B4-BE49-F238E27FC236}">
                <a16:creationId xmlns:a16="http://schemas.microsoft.com/office/drawing/2014/main" id="{A6843F0C-F59A-A046-8A84-D886245C4611}"/>
              </a:ext>
            </a:extLst>
          </p:cNvPr>
          <p:cNvSpPr txBox="1"/>
          <p:nvPr/>
        </p:nvSpPr>
        <p:spPr>
          <a:xfrm>
            <a:off x="10042810" y="2969589"/>
            <a:ext cx="357790" cy="400110"/>
          </a:xfrm>
          <a:prstGeom prst="rect">
            <a:avLst/>
          </a:prstGeom>
          <a:noFill/>
        </p:spPr>
        <p:txBody>
          <a:bodyPr wrap="none" rtlCol="0">
            <a:spAutoFit/>
          </a:bodyPr>
          <a:lstStyle/>
          <a:p>
            <a:r>
              <a:rPr lang="en-US" sz="2000" dirty="0"/>
              <a:t>t</a:t>
            </a:r>
            <a:r>
              <a:rPr lang="en-US" sz="2000" baseline="-25000" dirty="0"/>
              <a:t>2</a:t>
            </a:r>
          </a:p>
        </p:txBody>
      </p:sp>
      <p:sp>
        <p:nvSpPr>
          <p:cNvPr id="113" name="TextBox 112">
            <a:extLst>
              <a:ext uri="{FF2B5EF4-FFF2-40B4-BE49-F238E27FC236}">
                <a16:creationId xmlns:a16="http://schemas.microsoft.com/office/drawing/2014/main" id="{6D7F36B1-33C2-9A4A-AA08-FFC4594C3C81}"/>
              </a:ext>
            </a:extLst>
          </p:cNvPr>
          <p:cNvSpPr txBox="1"/>
          <p:nvPr/>
        </p:nvSpPr>
        <p:spPr>
          <a:xfrm>
            <a:off x="10402939" y="2969589"/>
            <a:ext cx="357790" cy="400110"/>
          </a:xfrm>
          <a:prstGeom prst="rect">
            <a:avLst/>
          </a:prstGeom>
          <a:noFill/>
        </p:spPr>
        <p:txBody>
          <a:bodyPr wrap="none" rtlCol="0">
            <a:spAutoFit/>
          </a:bodyPr>
          <a:lstStyle/>
          <a:p>
            <a:r>
              <a:rPr lang="en-US" sz="2000" dirty="0"/>
              <a:t>t</a:t>
            </a:r>
            <a:r>
              <a:rPr lang="en-US" sz="2000" baseline="-25000" dirty="0"/>
              <a:t>3</a:t>
            </a:r>
          </a:p>
        </p:txBody>
      </p:sp>
      <p:sp>
        <p:nvSpPr>
          <p:cNvPr id="114" name="TextBox 113">
            <a:extLst>
              <a:ext uri="{FF2B5EF4-FFF2-40B4-BE49-F238E27FC236}">
                <a16:creationId xmlns:a16="http://schemas.microsoft.com/office/drawing/2014/main" id="{20C762D5-1E73-7F4F-B042-94ECFE9E2D15}"/>
              </a:ext>
            </a:extLst>
          </p:cNvPr>
          <p:cNvSpPr txBox="1"/>
          <p:nvPr/>
        </p:nvSpPr>
        <p:spPr>
          <a:xfrm>
            <a:off x="5062746" y="4971600"/>
            <a:ext cx="340158" cy="369332"/>
          </a:xfrm>
          <a:prstGeom prst="rect">
            <a:avLst/>
          </a:prstGeom>
          <a:noFill/>
        </p:spPr>
        <p:txBody>
          <a:bodyPr wrap="none" rtlCol="0">
            <a:spAutoFit/>
          </a:bodyPr>
          <a:lstStyle/>
          <a:p>
            <a:r>
              <a:rPr lang="en-US" dirty="0"/>
              <a:t>t</a:t>
            </a:r>
            <a:r>
              <a:rPr lang="en-US" baseline="-25000" dirty="0"/>
              <a:t>0</a:t>
            </a:r>
          </a:p>
        </p:txBody>
      </p:sp>
      <p:sp>
        <p:nvSpPr>
          <p:cNvPr id="115" name="TextBox 114">
            <a:extLst>
              <a:ext uri="{FF2B5EF4-FFF2-40B4-BE49-F238E27FC236}">
                <a16:creationId xmlns:a16="http://schemas.microsoft.com/office/drawing/2014/main" id="{C0C62445-6317-0D4B-AB2D-7A80163896D8}"/>
              </a:ext>
            </a:extLst>
          </p:cNvPr>
          <p:cNvSpPr txBox="1"/>
          <p:nvPr/>
        </p:nvSpPr>
        <p:spPr>
          <a:xfrm>
            <a:off x="5487977" y="4971600"/>
            <a:ext cx="340158" cy="369332"/>
          </a:xfrm>
          <a:prstGeom prst="rect">
            <a:avLst/>
          </a:prstGeom>
          <a:noFill/>
        </p:spPr>
        <p:txBody>
          <a:bodyPr wrap="none" rtlCol="0">
            <a:spAutoFit/>
          </a:bodyPr>
          <a:lstStyle/>
          <a:p>
            <a:r>
              <a:rPr lang="en-US" dirty="0"/>
              <a:t>t</a:t>
            </a:r>
            <a:r>
              <a:rPr lang="en-US" baseline="-25000" dirty="0"/>
              <a:t>1</a:t>
            </a:r>
            <a:endParaRPr lang="en-US" sz="2000" baseline="-25000" dirty="0"/>
          </a:p>
        </p:txBody>
      </p:sp>
      <p:sp>
        <p:nvSpPr>
          <p:cNvPr id="116" name="TextBox 115">
            <a:extLst>
              <a:ext uri="{FF2B5EF4-FFF2-40B4-BE49-F238E27FC236}">
                <a16:creationId xmlns:a16="http://schemas.microsoft.com/office/drawing/2014/main" id="{2B03C332-FBD1-EB4E-80A2-70FFDEC2E843}"/>
              </a:ext>
            </a:extLst>
          </p:cNvPr>
          <p:cNvSpPr txBox="1"/>
          <p:nvPr/>
        </p:nvSpPr>
        <p:spPr>
          <a:xfrm>
            <a:off x="5913208" y="4971600"/>
            <a:ext cx="340158" cy="369332"/>
          </a:xfrm>
          <a:prstGeom prst="rect">
            <a:avLst/>
          </a:prstGeom>
          <a:noFill/>
        </p:spPr>
        <p:txBody>
          <a:bodyPr wrap="none" rtlCol="0">
            <a:spAutoFit/>
          </a:bodyPr>
          <a:lstStyle/>
          <a:p>
            <a:r>
              <a:rPr lang="en-US" dirty="0"/>
              <a:t>t</a:t>
            </a:r>
            <a:r>
              <a:rPr lang="en-US" baseline="-25000" dirty="0"/>
              <a:t>2</a:t>
            </a:r>
            <a:endParaRPr lang="en-US" sz="2000" baseline="-25000" dirty="0"/>
          </a:p>
        </p:txBody>
      </p:sp>
      <p:sp>
        <p:nvSpPr>
          <p:cNvPr id="117" name="TextBox 116">
            <a:extLst>
              <a:ext uri="{FF2B5EF4-FFF2-40B4-BE49-F238E27FC236}">
                <a16:creationId xmlns:a16="http://schemas.microsoft.com/office/drawing/2014/main" id="{2EB84EAF-DC78-EC4E-A42A-4DB05C338F0A}"/>
              </a:ext>
            </a:extLst>
          </p:cNvPr>
          <p:cNvSpPr txBox="1"/>
          <p:nvPr/>
        </p:nvSpPr>
        <p:spPr>
          <a:xfrm>
            <a:off x="6273337" y="4971600"/>
            <a:ext cx="340158" cy="369332"/>
          </a:xfrm>
          <a:prstGeom prst="rect">
            <a:avLst/>
          </a:prstGeom>
          <a:noFill/>
        </p:spPr>
        <p:txBody>
          <a:bodyPr wrap="none" rtlCol="0">
            <a:spAutoFit/>
          </a:bodyPr>
          <a:lstStyle/>
          <a:p>
            <a:r>
              <a:rPr lang="en-US" dirty="0"/>
              <a:t>t</a:t>
            </a:r>
            <a:r>
              <a:rPr lang="en-US" baseline="-25000" dirty="0"/>
              <a:t>3</a:t>
            </a:r>
            <a:endParaRPr lang="en-US" sz="2000" baseline="-25000" dirty="0"/>
          </a:p>
        </p:txBody>
      </p:sp>
      <p:sp>
        <p:nvSpPr>
          <p:cNvPr id="118" name="TextBox 117">
            <a:extLst>
              <a:ext uri="{FF2B5EF4-FFF2-40B4-BE49-F238E27FC236}">
                <a16:creationId xmlns:a16="http://schemas.microsoft.com/office/drawing/2014/main" id="{FFE128F1-CD38-5447-B70F-585D2899834B}"/>
              </a:ext>
            </a:extLst>
          </p:cNvPr>
          <p:cNvSpPr txBox="1"/>
          <p:nvPr/>
        </p:nvSpPr>
        <p:spPr>
          <a:xfrm>
            <a:off x="7328986" y="4971600"/>
            <a:ext cx="466794" cy="369332"/>
          </a:xfrm>
          <a:prstGeom prst="rect">
            <a:avLst/>
          </a:prstGeom>
          <a:noFill/>
        </p:spPr>
        <p:txBody>
          <a:bodyPr wrap="none" rtlCol="0">
            <a:spAutoFit/>
          </a:bodyPr>
          <a:lstStyle/>
          <a:p>
            <a:r>
              <a:rPr lang="en-US" dirty="0"/>
              <a:t>t</a:t>
            </a:r>
            <a:r>
              <a:rPr lang="en-US" baseline="-25000" dirty="0"/>
              <a:t>n-3</a:t>
            </a:r>
          </a:p>
        </p:txBody>
      </p:sp>
      <p:sp>
        <p:nvSpPr>
          <p:cNvPr id="119" name="TextBox 118">
            <a:extLst>
              <a:ext uri="{FF2B5EF4-FFF2-40B4-BE49-F238E27FC236}">
                <a16:creationId xmlns:a16="http://schemas.microsoft.com/office/drawing/2014/main" id="{EF707D3E-9C5D-7E45-B589-FA70A18C447F}"/>
              </a:ext>
            </a:extLst>
          </p:cNvPr>
          <p:cNvSpPr txBox="1"/>
          <p:nvPr/>
        </p:nvSpPr>
        <p:spPr>
          <a:xfrm>
            <a:off x="7754217" y="4971600"/>
            <a:ext cx="466794" cy="369332"/>
          </a:xfrm>
          <a:prstGeom prst="rect">
            <a:avLst/>
          </a:prstGeom>
          <a:noFill/>
        </p:spPr>
        <p:txBody>
          <a:bodyPr wrap="none" rtlCol="0">
            <a:spAutoFit/>
          </a:bodyPr>
          <a:lstStyle/>
          <a:p>
            <a:r>
              <a:rPr lang="en-US" dirty="0"/>
              <a:t>t</a:t>
            </a:r>
            <a:r>
              <a:rPr lang="en-US" baseline="-25000" dirty="0"/>
              <a:t>n-2</a:t>
            </a:r>
            <a:endParaRPr lang="en-US" sz="2000" baseline="-25000" dirty="0"/>
          </a:p>
        </p:txBody>
      </p:sp>
      <p:sp>
        <p:nvSpPr>
          <p:cNvPr id="120" name="TextBox 119">
            <a:extLst>
              <a:ext uri="{FF2B5EF4-FFF2-40B4-BE49-F238E27FC236}">
                <a16:creationId xmlns:a16="http://schemas.microsoft.com/office/drawing/2014/main" id="{31B6E40C-3686-7348-B176-FA0AFA141C22}"/>
              </a:ext>
            </a:extLst>
          </p:cNvPr>
          <p:cNvSpPr txBox="1"/>
          <p:nvPr/>
        </p:nvSpPr>
        <p:spPr>
          <a:xfrm>
            <a:off x="8179448" y="4970518"/>
            <a:ext cx="466794" cy="369332"/>
          </a:xfrm>
          <a:prstGeom prst="rect">
            <a:avLst/>
          </a:prstGeom>
          <a:noFill/>
        </p:spPr>
        <p:txBody>
          <a:bodyPr wrap="none" rtlCol="0">
            <a:spAutoFit/>
          </a:bodyPr>
          <a:lstStyle/>
          <a:p>
            <a:r>
              <a:rPr lang="en-US" dirty="0"/>
              <a:t>t</a:t>
            </a:r>
            <a:r>
              <a:rPr lang="en-US" baseline="-25000" dirty="0"/>
              <a:t>n-1</a:t>
            </a:r>
            <a:endParaRPr lang="en-US" sz="2000" baseline="-25000" dirty="0"/>
          </a:p>
        </p:txBody>
      </p:sp>
      <p:sp>
        <p:nvSpPr>
          <p:cNvPr id="121" name="TextBox 120">
            <a:extLst>
              <a:ext uri="{FF2B5EF4-FFF2-40B4-BE49-F238E27FC236}">
                <a16:creationId xmlns:a16="http://schemas.microsoft.com/office/drawing/2014/main" id="{393C3EF1-7306-F444-807C-A0E8F91F44AD}"/>
              </a:ext>
            </a:extLst>
          </p:cNvPr>
          <p:cNvSpPr txBox="1"/>
          <p:nvPr/>
        </p:nvSpPr>
        <p:spPr>
          <a:xfrm>
            <a:off x="8539577" y="4970518"/>
            <a:ext cx="341760" cy="369332"/>
          </a:xfrm>
          <a:prstGeom prst="rect">
            <a:avLst/>
          </a:prstGeom>
          <a:noFill/>
        </p:spPr>
        <p:txBody>
          <a:bodyPr wrap="none" rtlCol="0">
            <a:spAutoFit/>
          </a:bodyPr>
          <a:lstStyle/>
          <a:p>
            <a:r>
              <a:rPr lang="en-US" dirty="0" err="1"/>
              <a:t>t</a:t>
            </a:r>
            <a:r>
              <a:rPr lang="en-US" baseline="-25000" dirty="0" err="1"/>
              <a:t>n</a:t>
            </a:r>
            <a:endParaRPr lang="en-US" sz="2000" baseline="-25000" dirty="0"/>
          </a:p>
        </p:txBody>
      </p:sp>
      <p:sp>
        <p:nvSpPr>
          <p:cNvPr id="7" name="TextBox 6">
            <a:extLst>
              <a:ext uri="{FF2B5EF4-FFF2-40B4-BE49-F238E27FC236}">
                <a16:creationId xmlns:a16="http://schemas.microsoft.com/office/drawing/2014/main" id="{F56D004F-4381-4E48-8615-DC8A3CCF842A}"/>
              </a:ext>
            </a:extLst>
          </p:cNvPr>
          <p:cNvSpPr txBox="1"/>
          <p:nvPr/>
        </p:nvSpPr>
        <p:spPr>
          <a:xfrm>
            <a:off x="5466589" y="1524544"/>
            <a:ext cx="3538789" cy="461665"/>
          </a:xfrm>
          <a:prstGeom prst="rect">
            <a:avLst/>
          </a:prstGeom>
          <a:noFill/>
        </p:spPr>
        <p:txBody>
          <a:bodyPr wrap="none" rtlCol="0">
            <a:spAutoFit/>
          </a:bodyPr>
          <a:lstStyle/>
          <a:p>
            <a:r>
              <a:rPr lang="en-US" sz="2400" dirty="0"/>
              <a:t>Update and Store Statistics</a:t>
            </a:r>
          </a:p>
        </p:txBody>
      </p:sp>
    </p:spTree>
    <p:extLst>
      <p:ext uri="{BB962C8B-B14F-4D97-AF65-F5344CB8AC3E}">
        <p14:creationId xmlns:p14="http://schemas.microsoft.com/office/powerpoint/2010/main" val="3529043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4" grpId="0" animBg="1"/>
      <p:bldP spid="75" grpId="0" animBg="1"/>
      <p:bldP spid="91" grpId="0"/>
      <p:bldP spid="94" grpId="0" animBg="1"/>
      <p:bldP spid="95" grpId="0" animBg="1"/>
      <p:bldP spid="96" grpId="0" animBg="1"/>
      <p:bldP spid="98" grpId="0" animBg="1"/>
      <p:bldP spid="28" grpId="0" animBg="1"/>
      <p:bldP spid="100" grpId="0" animBg="1"/>
      <p:bldP spid="70" grpId="0" animBg="1"/>
      <p:bldP spid="80" grpId="0" animBg="1"/>
      <p:bldP spid="90" grpId="0" animBg="1"/>
      <p:bldP spid="127" grpId="0" animBg="1"/>
      <p:bldP spid="130" grpId="0" animBg="1"/>
      <p:bldP spid="133" grpId="0" animBg="1"/>
      <p:bldP spid="136" grpId="0" animBg="1"/>
      <p:bldP spid="139" grpId="0" animBg="1"/>
      <p:bldP spid="141" grpId="0"/>
      <p:bldP spid="3" grpId="0" animBg="1"/>
      <p:bldP spid="4" grpId="0"/>
      <p:bldP spid="110" grpId="0"/>
      <p:bldP spid="111" grpId="0"/>
      <p:bldP spid="112" grpId="0"/>
      <p:bldP spid="11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79C7FA-4A8C-5643-9C75-4211163FC7C5}"/>
              </a:ext>
            </a:extLst>
          </p:cNvPr>
          <p:cNvSpPr>
            <a:spLocks noGrp="1"/>
          </p:cNvSpPr>
          <p:nvPr>
            <p:ph type="title"/>
          </p:nvPr>
        </p:nvSpPr>
        <p:spPr/>
        <p:txBody>
          <a:bodyPr/>
          <a:lstStyle/>
          <a:p>
            <a:r>
              <a:rPr lang="en-US" dirty="0"/>
              <a:t>Storage Requirement</a:t>
            </a:r>
          </a:p>
        </p:txBody>
      </p:sp>
      <p:sp>
        <p:nvSpPr>
          <p:cNvPr id="41" name="Rounded Rectangle 40">
            <a:extLst>
              <a:ext uri="{FF2B5EF4-FFF2-40B4-BE49-F238E27FC236}">
                <a16:creationId xmlns:a16="http://schemas.microsoft.com/office/drawing/2014/main" id="{BC90AFF7-3720-6B45-97D4-7C14100AFB77}"/>
              </a:ext>
            </a:extLst>
          </p:cNvPr>
          <p:cNvSpPr/>
          <p:nvPr/>
        </p:nvSpPr>
        <p:spPr>
          <a:xfrm>
            <a:off x="2548751" y="2833447"/>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2" name="Rounded Rectangle 41">
            <a:extLst>
              <a:ext uri="{FF2B5EF4-FFF2-40B4-BE49-F238E27FC236}">
                <a16:creationId xmlns:a16="http://schemas.microsoft.com/office/drawing/2014/main" id="{10BCB85C-676B-DE49-9F44-4A3B6A0DDC7C}"/>
              </a:ext>
            </a:extLst>
          </p:cNvPr>
          <p:cNvSpPr/>
          <p:nvPr/>
        </p:nvSpPr>
        <p:spPr>
          <a:xfrm>
            <a:off x="6503829"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8096BE9A-A129-DA4F-862E-D6927564C980}"/>
              </a:ext>
            </a:extLst>
          </p:cNvPr>
          <p:cNvSpPr/>
          <p:nvPr/>
        </p:nvSpPr>
        <p:spPr>
          <a:xfrm>
            <a:off x="6505484"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31822DE9-F3DF-3A47-A726-76D290B77F6B}"/>
              </a:ext>
            </a:extLst>
          </p:cNvPr>
          <p:cNvCxnSpPr>
            <a:cxnSpLocks/>
            <a:stCxn id="42" idx="2"/>
            <a:endCxn id="43" idx="0"/>
          </p:cNvCxnSpPr>
          <p:nvPr/>
        </p:nvCxnSpPr>
        <p:spPr>
          <a:xfrm>
            <a:off x="6604994" y="373658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2D6D20F3-6337-F34B-BD6B-963C9101E8A5}"/>
              </a:ext>
            </a:extLst>
          </p:cNvPr>
          <p:cNvSpPr/>
          <p:nvPr/>
        </p:nvSpPr>
        <p:spPr>
          <a:xfrm>
            <a:off x="6906382"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Rounded Rectangle 45">
            <a:extLst>
              <a:ext uri="{FF2B5EF4-FFF2-40B4-BE49-F238E27FC236}">
                <a16:creationId xmlns:a16="http://schemas.microsoft.com/office/drawing/2014/main" id="{661D05CA-A69C-1C4B-A319-A15ADF8D9174}"/>
              </a:ext>
            </a:extLst>
          </p:cNvPr>
          <p:cNvSpPr/>
          <p:nvPr/>
        </p:nvSpPr>
        <p:spPr>
          <a:xfrm>
            <a:off x="6908037" y="405391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8003C1D8-83F5-8544-B68C-00D22DE490ED}"/>
              </a:ext>
            </a:extLst>
          </p:cNvPr>
          <p:cNvCxnSpPr>
            <a:cxnSpLocks/>
            <a:stCxn id="45" idx="2"/>
            <a:endCxn id="46" idx="0"/>
          </p:cNvCxnSpPr>
          <p:nvPr/>
        </p:nvCxnSpPr>
        <p:spPr>
          <a:xfrm>
            <a:off x="7007547" y="373658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9F7EE22E-0E4D-834E-BDE6-F1385D104E7A}"/>
              </a:ext>
            </a:extLst>
          </p:cNvPr>
          <p:cNvSpPr/>
          <p:nvPr/>
        </p:nvSpPr>
        <p:spPr>
          <a:xfrm>
            <a:off x="7332519"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9CAAB7D9-556E-E346-8EAB-3E302F413426}"/>
              </a:ext>
            </a:extLst>
          </p:cNvPr>
          <p:cNvSpPr/>
          <p:nvPr/>
        </p:nvSpPr>
        <p:spPr>
          <a:xfrm>
            <a:off x="7334174" y="40535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15D080F0-33A1-6C4E-B93D-0B943A2DCF39}"/>
              </a:ext>
            </a:extLst>
          </p:cNvPr>
          <p:cNvCxnSpPr>
            <a:cxnSpLocks/>
            <a:stCxn id="48" idx="2"/>
            <a:endCxn id="49" idx="0"/>
          </p:cNvCxnSpPr>
          <p:nvPr/>
        </p:nvCxnSpPr>
        <p:spPr>
          <a:xfrm>
            <a:off x="7433684" y="373624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1DF5B5F-4685-A347-988F-F15C4F415C43}"/>
              </a:ext>
            </a:extLst>
          </p:cNvPr>
          <p:cNvSpPr txBox="1"/>
          <p:nvPr/>
        </p:nvSpPr>
        <p:spPr>
          <a:xfrm>
            <a:off x="5862813" y="3419245"/>
            <a:ext cx="458780" cy="369332"/>
          </a:xfrm>
          <a:prstGeom prst="rect">
            <a:avLst/>
          </a:prstGeom>
          <a:noFill/>
        </p:spPr>
        <p:txBody>
          <a:bodyPr wrap="none" rtlCol="0">
            <a:spAutoFit/>
          </a:bodyPr>
          <a:lstStyle/>
          <a:p>
            <a:r>
              <a:rPr lang="en-US" dirty="0"/>
              <a:t>…..</a:t>
            </a:r>
          </a:p>
        </p:txBody>
      </p:sp>
      <p:sp>
        <p:nvSpPr>
          <p:cNvPr id="52" name="Rounded Rectangle 51">
            <a:extLst>
              <a:ext uri="{FF2B5EF4-FFF2-40B4-BE49-F238E27FC236}">
                <a16:creationId xmlns:a16="http://schemas.microsoft.com/office/drawing/2014/main" id="{244977E5-8782-8041-B7AF-7080CC7FFDC4}"/>
              </a:ext>
            </a:extLst>
          </p:cNvPr>
          <p:cNvSpPr/>
          <p:nvPr/>
        </p:nvSpPr>
        <p:spPr>
          <a:xfrm>
            <a:off x="7733417"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3657D00F-D2D4-B447-AB03-0A876B41F492}"/>
              </a:ext>
            </a:extLst>
          </p:cNvPr>
          <p:cNvSpPr/>
          <p:nvPr/>
        </p:nvSpPr>
        <p:spPr>
          <a:xfrm>
            <a:off x="7735072" y="405358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D2ED1430-7E3A-2149-BDD3-F4D9DE7D9115}"/>
              </a:ext>
            </a:extLst>
          </p:cNvPr>
          <p:cNvCxnSpPr>
            <a:cxnSpLocks/>
            <a:stCxn id="52" idx="2"/>
            <a:endCxn id="53" idx="0"/>
          </p:cNvCxnSpPr>
          <p:nvPr/>
        </p:nvCxnSpPr>
        <p:spPr>
          <a:xfrm>
            <a:off x="7834582" y="373624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8EFC36B2-49E7-B345-B6A1-4C5C7B70BF7A}"/>
              </a:ext>
            </a:extLst>
          </p:cNvPr>
          <p:cNvSpPr/>
          <p:nvPr/>
        </p:nvSpPr>
        <p:spPr>
          <a:xfrm>
            <a:off x="4235803"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D17B4632-3505-7647-BC36-8FA8F9C9F4EE}"/>
              </a:ext>
            </a:extLst>
          </p:cNvPr>
          <p:cNvSpPr/>
          <p:nvPr/>
        </p:nvSpPr>
        <p:spPr>
          <a:xfrm>
            <a:off x="4237458"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7" name="Straight Arrow Connector 56">
            <a:extLst>
              <a:ext uri="{FF2B5EF4-FFF2-40B4-BE49-F238E27FC236}">
                <a16:creationId xmlns:a16="http://schemas.microsoft.com/office/drawing/2014/main" id="{BA3D0946-1A60-454D-AC03-E57476A1D630}"/>
              </a:ext>
            </a:extLst>
          </p:cNvPr>
          <p:cNvCxnSpPr>
            <a:cxnSpLocks/>
            <a:stCxn id="55" idx="2"/>
            <a:endCxn id="56" idx="0"/>
          </p:cNvCxnSpPr>
          <p:nvPr/>
        </p:nvCxnSpPr>
        <p:spPr>
          <a:xfrm>
            <a:off x="4336968" y="373658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29CFC4F3-A928-234D-8976-A8490930FF08}"/>
              </a:ext>
            </a:extLst>
          </p:cNvPr>
          <p:cNvSpPr/>
          <p:nvPr/>
        </p:nvSpPr>
        <p:spPr>
          <a:xfrm>
            <a:off x="4638356" y="353425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ounded Rectangle 58">
            <a:extLst>
              <a:ext uri="{FF2B5EF4-FFF2-40B4-BE49-F238E27FC236}">
                <a16:creationId xmlns:a16="http://schemas.microsoft.com/office/drawing/2014/main" id="{48F986C9-F71B-564A-8D98-544213EA2104}"/>
              </a:ext>
            </a:extLst>
          </p:cNvPr>
          <p:cNvSpPr/>
          <p:nvPr/>
        </p:nvSpPr>
        <p:spPr>
          <a:xfrm>
            <a:off x="4640011"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0" name="Straight Arrow Connector 59">
            <a:extLst>
              <a:ext uri="{FF2B5EF4-FFF2-40B4-BE49-F238E27FC236}">
                <a16:creationId xmlns:a16="http://schemas.microsoft.com/office/drawing/2014/main" id="{13B8365B-E7F3-734A-BE6C-21D31F572A08}"/>
              </a:ext>
            </a:extLst>
          </p:cNvPr>
          <p:cNvCxnSpPr>
            <a:cxnSpLocks/>
            <a:stCxn id="58" idx="2"/>
            <a:endCxn id="59" idx="0"/>
          </p:cNvCxnSpPr>
          <p:nvPr/>
        </p:nvCxnSpPr>
        <p:spPr>
          <a:xfrm>
            <a:off x="4739521" y="373658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EC72F6FD-8991-7D42-A027-AFDA384C2F8D}"/>
              </a:ext>
            </a:extLst>
          </p:cNvPr>
          <p:cNvSpPr/>
          <p:nvPr/>
        </p:nvSpPr>
        <p:spPr>
          <a:xfrm>
            <a:off x="5064493"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A9E14B4A-2BAD-9648-8266-D7F961BA1C7E}"/>
              </a:ext>
            </a:extLst>
          </p:cNvPr>
          <p:cNvSpPr/>
          <p:nvPr/>
        </p:nvSpPr>
        <p:spPr>
          <a:xfrm>
            <a:off x="5066148"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3" name="Straight Arrow Connector 62">
            <a:extLst>
              <a:ext uri="{FF2B5EF4-FFF2-40B4-BE49-F238E27FC236}">
                <a16:creationId xmlns:a16="http://schemas.microsoft.com/office/drawing/2014/main" id="{B01D9874-CD6B-1A45-912C-6FA59686F380}"/>
              </a:ext>
            </a:extLst>
          </p:cNvPr>
          <p:cNvCxnSpPr>
            <a:cxnSpLocks/>
            <a:stCxn id="61" idx="2"/>
            <a:endCxn id="62" idx="0"/>
          </p:cNvCxnSpPr>
          <p:nvPr/>
        </p:nvCxnSpPr>
        <p:spPr>
          <a:xfrm>
            <a:off x="5165658" y="373624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4" name="Rounded Rectangle 63">
            <a:extLst>
              <a:ext uri="{FF2B5EF4-FFF2-40B4-BE49-F238E27FC236}">
                <a16:creationId xmlns:a16="http://schemas.microsoft.com/office/drawing/2014/main" id="{4732DCEB-1315-FA4C-827E-8F36272C84E7}"/>
              </a:ext>
            </a:extLst>
          </p:cNvPr>
          <p:cNvSpPr/>
          <p:nvPr/>
        </p:nvSpPr>
        <p:spPr>
          <a:xfrm>
            <a:off x="5465391" y="353391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ounded Rectangle 64">
            <a:extLst>
              <a:ext uri="{FF2B5EF4-FFF2-40B4-BE49-F238E27FC236}">
                <a16:creationId xmlns:a16="http://schemas.microsoft.com/office/drawing/2014/main" id="{9BC6B9E0-E6A6-7B4C-9939-A14B8F3ECC74}"/>
              </a:ext>
            </a:extLst>
          </p:cNvPr>
          <p:cNvSpPr/>
          <p:nvPr/>
        </p:nvSpPr>
        <p:spPr>
          <a:xfrm>
            <a:off x="5467046" y="405383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6EFC6836-F0D2-4842-9B59-19153B98B5C9}"/>
              </a:ext>
            </a:extLst>
          </p:cNvPr>
          <p:cNvCxnSpPr>
            <a:cxnSpLocks/>
            <a:stCxn id="64" idx="2"/>
            <a:endCxn id="65" idx="0"/>
          </p:cNvCxnSpPr>
          <p:nvPr/>
        </p:nvCxnSpPr>
        <p:spPr>
          <a:xfrm>
            <a:off x="5566556" y="373624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6334D4B-562C-A644-9308-B0997E45426F}"/>
              </a:ext>
            </a:extLst>
          </p:cNvPr>
          <p:cNvSpPr txBox="1"/>
          <p:nvPr/>
        </p:nvSpPr>
        <p:spPr>
          <a:xfrm>
            <a:off x="5865487" y="3894915"/>
            <a:ext cx="458780" cy="369332"/>
          </a:xfrm>
          <a:prstGeom prst="rect">
            <a:avLst/>
          </a:prstGeom>
          <a:noFill/>
        </p:spPr>
        <p:txBody>
          <a:bodyPr wrap="none" rtlCol="0">
            <a:spAutoFit/>
          </a:bodyPr>
          <a:lstStyle/>
          <a:p>
            <a:r>
              <a:rPr lang="en-US" dirty="0"/>
              <a:t>…..</a:t>
            </a:r>
          </a:p>
        </p:txBody>
      </p:sp>
      <p:sp>
        <p:nvSpPr>
          <p:cNvPr id="68" name="Rounded Rectangle 67">
            <a:extLst>
              <a:ext uri="{FF2B5EF4-FFF2-40B4-BE49-F238E27FC236}">
                <a16:creationId xmlns:a16="http://schemas.microsoft.com/office/drawing/2014/main" id="{EB33EC1C-89AC-A644-9F87-F18C83E9DD42}"/>
              </a:ext>
            </a:extLst>
          </p:cNvPr>
          <p:cNvSpPr/>
          <p:nvPr/>
        </p:nvSpPr>
        <p:spPr>
          <a:xfrm>
            <a:off x="6506996"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790905C2-0FE2-F04E-8CA1-DD42EFB930BD}"/>
              </a:ext>
            </a:extLst>
          </p:cNvPr>
          <p:cNvSpPr/>
          <p:nvPr/>
        </p:nvSpPr>
        <p:spPr>
          <a:xfrm>
            <a:off x="6906382"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0" name="Rounded Rectangle 69">
            <a:extLst>
              <a:ext uri="{FF2B5EF4-FFF2-40B4-BE49-F238E27FC236}">
                <a16:creationId xmlns:a16="http://schemas.microsoft.com/office/drawing/2014/main" id="{E15416A5-5E4A-D940-B865-53D58718251B}"/>
              </a:ext>
            </a:extLst>
          </p:cNvPr>
          <p:cNvSpPr/>
          <p:nvPr/>
        </p:nvSpPr>
        <p:spPr>
          <a:xfrm>
            <a:off x="4235803"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1" name="Rounded Rectangle 70">
            <a:extLst>
              <a:ext uri="{FF2B5EF4-FFF2-40B4-BE49-F238E27FC236}">
                <a16:creationId xmlns:a16="http://schemas.microsoft.com/office/drawing/2014/main" id="{99BF0DD4-EFF8-AA4B-8984-D238374B54C1}"/>
              </a:ext>
            </a:extLst>
          </p:cNvPr>
          <p:cNvSpPr/>
          <p:nvPr/>
        </p:nvSpPr>
        <p:spPr>
          <a:xfrm>
            <a:off x="4638356"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2" name="Rounded Rectangle 71">
            <a:extLst>
              <a:ext uri="{FF2B5EF4-FFF2-40B4-BE49-F238E27FC236}">
                <a16:creationId xmlns:a16="http://schemas.microsoft.com/office/drawing/2014/main" id="{98092263-F1D3-E246-9811-CDC45CB4DE9F}"/>
              </a:ext>
            </a:extLst>
          </p:cNvPr>
          <p:cNvSpPr/>
          <p:nvPr/>
        </p:nvSpPr>
        <p:spPr>
          <a:xfrm>
            <a:off x="5066996"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3" name="Rounded Rectangle 72">
            <a:extLst>
              <a:ext uri="{FF2B5EF4-FFF2-40B4-BE49-F238E27FC236}">
                <a16:creationId xmlns:a16="http://schemas.microsoft.com/office/drawing/2014/main" id="{0A942B73-960B-5A4C-B035-E525E9AD3E2E}"/>
              </a:ext>
            </a:extLst>
          </p:cNvPr>
          <p:cNvSpPr/>
          <p:nvPr/>
        </p:nvSpPr>
        <p:spPr>
          <a:xfrm>
            <a:off x="5465391" y="405383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4" name="Right Brace 73">
            <a:extLst>
              <a:ext uri="{FF2B5EF4-FFF2-40B4-BE49-F238E27FC236}">
                <a16:creationId xmlns:a16="http://schemas.microsoft.com/office/drawing/2014/main" id="{1B909F2A-D394-1141-8522-240DAC0AA8F5}"/>
              </a:ext>
            </a:extLst>
          </p:cNvPr>
          <p:cNvSpPr/>
          <p:nvPr/>
        </p:nvSpPr>
        <p:spPr>
          <a:xfrm rot="5400000">
            <a:off x="5572324" y="2961979"/>
            <a:ext cx="225103" cy="2901459"/>
          </a:xfrm>
          <a:prstGeom prst="rightBrace">
            <a:avLst>
              <a:gd name="adj1" fmla="val 51969"/>
              <a:gd name="adj2" fmla="val 49355"/>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75" name="TextBox 74">
            <a:extLst>
              <a:ext uri="{FF2B5EF4-FFF2-40B4-BE49-F238E27FC236}">
                <a16:creationId xmlns:a16="http://schemas.microsoft.com/office/drawing/2014/main" id="{A1C318D7-330C-6A4B-BCBB-55ADAC966C2D}"/>
              </a:ext>
            </a:extLst>
          </p:cNvPr>
          <p:cNvSpPr txBox="1"/>
          <p:nvPr/>
        </p:nvSpPr>
        <p:spPr>
          <a:xfrm>
            <a:off x="4468773" y="4496028"/>
            <a:ext cx="2701509" cy="369332"/>
          </a:xfrm>
          <a:prstGeom prst="rect">
            <a:avLst/>
          </a:prstGeom>
          <a:noFill/>
        </p:spPr>
        <p:txBody>
          <a:bodyPr wrap="none" rtlCol="0">
            <a:spAutoFit/>
          </a:bodyPr>
          <a:lstStyle/>
          <a:p>
            <a:r>
              <a:rPr lang="en-US" b="1" dirty="0"/>
              <a:t>Removed Cached Features</a:t>
            </a:r>
          </a:p>
        </p:txBody>
      </p:sp>
      <p:sp>
        <p:nvSpPr>
          <p:cNvPr id="76" name="Rectangle 75">
            <a:extLst>
              <a:ext uri="{FF2B5EF4-FFF2-40B4-BE49-F238E27FC236}">
                <a16:creationId xmlns:a16="http://schemas.microsoft.com/office/drawing/2014/main" id="{36D82607-6923-3347-BB83-55EE5108A04E}"/>
              </a:ext>
            </a:extLst>
          </p:cNvPr>
          <p:cNvSpPr/>
          <p:nvPr/>
        </p:nvSpPr>
        <p:spPr>
          <a:xfrm>
            <a:off x="3937084" y="395461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462EC4E-4566-0D4E-B408-1DF91EE1307D}"/>
              </a:ext>
            </a:extLst>
          </p:cNvPr>
          <p:cNvSpPr txBox="1"/>
          <p:nvPr/>
        </p:nvSpPr>
        <p:spPr>
          <a:xfrm>
            <a:off x="4137393" y="3189206"/>
            <a:ext cx="340158" cy="369332"/>
          </a:xfrm>
          <a:prstGeom prst="rect">
            <a:avLst/>
          </a:prstGeom>
          <a:noFill/>
        </p:spPr>
        <p:txBody>
          <a:bodyPr wrap="none" rtlCol="0">
            <a:spAutoFit/>
          </a:bodyPr>
          <a:lstStyle/>
          <a:p>
            <a:r>
              <a:rPr lang="en-US" dirty="0"/>
              <a:t>t</a:t>
            </a:r>
            <a:r>
              <a:rPr lang="en-US" baseline="-25000" dirty="0"/>
              <a:t>0</a:t>
            </a:r>
          </a:p>
        </p:txBody>
      </p:sp>
      <p:sp>
        <p:nvSpPr>
          <p:cNvPr id="79" name="TextBox 78">
            <a:extLst>
              <a:ext uri="{FF2B5EF4-FFF2-40B4-BE49-F238E27FC236}">
                <a16:creationId xmlns:a16="http://schemas.microsoft.com/office/drawing/2014/main" id="{70593D0B-A89B-EE47-9FBE-91BDC271A59C}"/>
              </a:ext>
            </a:extLst>
          </p:cNvPr>
          <p:cNvSpPr txBox="1"/>
          <p:nvPr/>
        </p:nvSpPr>
        <p:spPr>
          <a:xfrm>
            <a:off x="4562624" y="3189206"/>
            <a:ext cx="340158" cy="369332"/>
          </a:xfrm>
          <a:prstGeom prst="rect">
            <a:avLst/>
          </a:prstGeom>
          <a:noFill/>
        </p:spPr>
        <p:txBody>
          <a:bodyPr wrap="none" rtlCol="0">
            <a:spAutoFit/>
          </a:bodyPr>
          <a:lstStyle/>
          <a:p>
            <a:r>
              <a:rPr lang="en-US" dirty="0"/>
              <a:t>t</a:t>
            </a:r>
            <a:r>
              <a:rPr lang="en-US" baseline="-25000" dirty="0"/>
              <a:t>1</a:t>
            </a:r>
            <a:endParaRPr lang="en-US" sz="2000" baseline="-25000" dirty="0"/>
          </a:p>
        </p:txBody>
      </p:sp>
      <p:sp>
        <p:nvSpPr>
          <p:cNvPr id="80" name="TextBox 79">
            <a:extLst>
              <a:ext uri="{FF2B5EF4-FFF2-40B4-BE49-F238E27FC236}">
                <a16:creationId xmlns:a16="http://schemas.microsoft.com/office/drawing/2014/main" id="{44C14D40-5667-8D4A-BCBB-FC6161F68A90}"/>
              </a:ext>
            </a:extLst>
          </p:cNvPr>
          <p:cNvSpPr txBox="1"/>
          <p:nvPr/>
        </p:nvSpPr>
        <p:spPr>
          <a:xfrm>
            <a:off x="4987855" y="3189206"/>
            <a:ext cx="340158" cy="369332"/>
          </a:xfrm>
          <a:prstGeom prst="rect">
            <a:avLst/>
          </a:prstGeom>
          <a:noFill/>
        </p:spPr>
        <p:txBody>
          <a:bodyPr wrap="none" rtlCol="0">
            <a:spAutoFit/>
          </a:bodyPr>
          <a:lstStyle/>
          <a:p>
            <a:r>
              <a:rPr lang="en-US" dirty="0"/>
              <a:t>t</a:t>
            </a:r>
            <a:r>
              <a:rPr lang="en-US" baseline="-25000" dirty="0"/>
              <a:t>2</a:t>
            </a:r>
            <a:endParaRPr lang="en-US" sz="2000" baseline="-25000" dirty="0"/>
          </a:p>
        </p:txBody>
      </p:sp>
      <p:sp>
        <p:nvSpPr>
          <p:cNvPr id="81" name="TextBox 80">
            <a:extLst>
              <a:ext uri="{FF2B5EF4-FFF2-40B4-BE49-F238E27FC236}">
                <a16:creationId xmlns:a16="http://schemas.microsoft.com/office/drawing/2014/main" id="{A2B184BA-F4C4-7347-B46A-5F56476F1ADE}"/>
              </a:ext>
            </a:extLst>
          </p:cNvPr>
          <p:cNvSpPr txBox="1"/>
          <p:nvPr/>
        </p:nvSpPr>
        <p:spPr>
          <a:xfrm>
            <a:off x="5347984" y="3189206"/>
            <a:ext cx="340158" cy="369332"/>
          </a:xfrm>
          <a:prstGeom prst="rect">
            <a:avLst/>
          </a:prstGeom>
          <a:noFill/>
        </p:spPr>
        <p:txBody>
          <a:bodyPr wrap="none" rtlCol="0">
            <a:spAutoFit/>
          </a:bodyPr>
          <a:lstStyle/>
          <a:p>
            <a:r>
              <a:rPr lang="en-US" dirty="0"/>
              <a:t>t</a:t>
            </a:r>
            <a:r>
              <a:rPr lang="en-US" baseline="-25000" dirty="0"/>
              <a:t>3</a:t>
            </a:r>
            <a:endParaRPr lang="en-US" sz="2000" baseline="-25000" dirty="0"/>
          </a:p>
        </p:txBody>
      </p:sp>
      <p:sp>
        <p:nvSpPr>
          <p:cNvPr id="82" name="TextBox 81">
            <a:extLst>
              <a:ext uri="{FF2B5EF4-FFF2-40B4-BE49-F238E27FC236}">
                <a16:creationId xmlns:a16="http://schemas.microsoft.com/office/drawing/2014/main" id="{5DFB7E48-BA2D-5346-BCB2-16E143B53EDC}"/>
              </a:ext>
            </a:extLst>
          </p:cNvPr>
          <p:cNvSpPr txBox="1"/>
          <p:nvPr/>
        </p:nvSpPr>
        <p:spPr>
          <a:xfrm>
            <a:off x="6403633" y="3189206"/>
            <a:ext cx="466794" cy="369332"/>
          </a:xfrm>
          <a:prstGeom prst="rect">
            <a:avLst/>
          </a:prstGeom>
          <a:noFill/>
        </p:spPr>
        <p:txBody>
          <a:bodyPr wrap="none" rtlCol="0">
            <a:spAutoFit/>
          </a:bodyPr>
          <a:lstStyle/>
          <a:p>
            <a:r>
              <a:rPr lang="en-US" dirty="0"/>
              <a:t>t</a:t>
            </a:r>
            <a:r>
              <a:rPr lang="en-US" baseline="-25000" dirty="0"/>
              <a:t>n-3</a:t>
            </a:r>
          </a:p>
        </p:txBody>
      </p:sp>
      <p:sp>
        <p:nvSpPr>
          <p:cNvPr id="83" name="TextBox 82">
            <a:extLst>
              <a:ext uri="{FF2B5EF4-FFF2-40B4-BE49-F238E27FC236}">
                <a16:creationId xmlns:a16="http://schemas.microsoft.com/office/drawing/2014/main" id="{39E7B916-BB3D-A346-9E2A-9BD59799E39C}"/>
              </a:ext>
            </a:extLst>
          </p:cNvPr>
          <p:cNvSpPr txBox="1"/>
          <p:nvPr/>
        </p:nvSpPr>
        <p:spPr>
          <a:xfrm>
            <a:off x="6828864" y="3189206"/>
            <a:ext cx="466794" cy="369332"/>
          </a:xfrm>
          <a:prstGeom prst="rect">
            <a:avLst/>
          </a:prstGeom>
          <a:noFill/>
        </p:spPr>
        <p:txBody>
          <a:bodyPr wrap="none" rtlCol="0">
            <a:spAutoFit/>
          </a:bodyPr>
          <a:lstStyle/>
          <a:p>
            <a:r>
              <a:rPr lang="en-US" dirty="0"/>
              <a:t>t</a:t>
            </a:r>
            <a:r>
              <a:rPr lang="en-US" baseline="-25000" dirty="0"/>
              <a:t>n-2</a:t>
            </a:r>
            <a:endParaRPr lang="en-US" sz="2000" baseline="-25000" dirty="0"/>
          </a:p>
        </p:txBody>
      </p:sp>
      <p:sp>
        <p:nvSpPr>
          <p:cNvPr id="84" name="TextBox 83">
            <a:extLst>
              <a:ext uri="{FF2B5EF4-FFF2-40B4-BE49-F238E27FC236}">
                <a16:creationId xmlns:a16="http://schemas.microsoft.com/office/drawing/2014/main" id="{DC5D1858-4352-5B4F-A3DA-A99BEDF49626}"/>
              </a:ext>
            </a:extLst>
          </p:cNvPr>
          <p:cNvSpPr txBox="1"/>
          <p:nvPr/>
        </p:nvSpPr>
        <p:spPr>
          <a:xfrm>
            <a:off x="7254095" y="3188124"/>
            <a:ext cx="466794" cy="369332"/>
          </a:xfrm>
          <a:prstGeom prst="rect">
            <a:avLst/>
          </a:prstGeom>
          <a:noFill/>
        </p:spPr>
        <p:txBody>
          <a:bodyPr wrap="none" rtlCol="0">
            <a:spAutoFit/>
          </a:bodyPr>
          <a:lstStyle/>
          <a:p>
            <a:r>
              <a:rPr lang="en-US" dirty="0"/>
              <a:t>t</a:t>
            </a:r>
            <a:r>
              <a:rPr lang="en-US" baseline="-25000" dirty="0"/>
              <a:t>n-1</a:t>
            </a:r>
            <a:endParaRPr lang="en-US" sz="2000" baseline="-25000" dirty="0"/>
          </a:p>
        </p:txBody>
      </p:sp>
      <p:sp>
        <p:nvSpPr>
          <p:cNvPr id="85" name="TextBox 84">
            <a:extLst>
              <a:ext uri="{FF2B5EF4-FFF2-40B4-BE49-F238E27FC236}">
                <a16:creationId xmlns:a16="http://schemas.microsoft.com/office/drawing/2014/main" id="{F093BE45-F06A-434C-9276-916F1D877431}"/>
              </a:ext>
            </a:extLst>
          </p:cNvPr>
          <p:cNvSpPr txBox="1"/>
          <p:nvPr/>
        </p:nvSpPr>
        <p:spPr>
          <a:xfrm>
            <a:off x="7614224" y="3188124"/>
            <a:ext cx="341760" cy="369332"/>
          </a:xfrm>
          <a:prstGeom prst="rect">
            <a:avLst/>
          </a:prstGeom>
          <a:noFill/>
        </p:spPr>
        <p:txBody>
          <a:bodyPr wrap="none" rtlCol="0">
            <a:spAutoFit/>
          </a:bodyPr>
          <a:lstStyle/>
          <a:p>
            <a:r>
              <a:rPr lang="en-US" dirty="0" err="1"/>
              <a:t>t</a:t>
            </a:r>
            <a:r>
              <a:rPr lang="en-US" baseline="-25000" dirty="0" err="1"/>
              <a:t>n</a:t>
            </a:r>
            <a:endParaRPr lang="en-US" sz="2000" baseline="-25000" dirty="0"/>
          </a:p>
        </p:txBody>
      </p:sp>
      <p:sp>
        <p:nvSpPr>
          <p:cNvPr id="87" name="TextBox 86">
            <a:extLst>
              <a:ext uri="{FF2B5EF4-FFF2-40B4-BE49-F238E27FC236}">
                <a16:creationId xmlns:a16="http://schemas.microsoft.com/office/drawing/2014/main" id="{9234A42C-83C7-BA45-BECF-4FA2BED12084}"/>
              </a:ext>
            </a:extLst>
          </p:cNvPr>
          <p:cNvSpPr txBox="1"/>
          <p:nvPr/>
        </p:nvSpPr>
        <p:spPr>
          <a:xfrm>
            <a:off x="8272552" y="3736260"/>
            <a:ext cx="873957" cy="707886"/>
          </a:xfrm>
          <a:prstGeom prst="rect">
            <a:avLst/>
          </a:prstGeom>
          <a:noFill/>
        </p:spPr>
        <p:txBody>
          <a:bodyPr wrap="none" rtlCol="0">
            <a:spAutoFit/>
          </a:bodyPr>
          <a:lstStyle/>
          <a:p>
            <a:pPr algn="ctr"/>
            <a:r>
              <a:rPr lang="en-US" sz="2000" dirty="0"/>
              <a:t>Cache </a:t>
            </a:r>
          </a:p>
          <a:p>
            <a:pPr algn="ctr"/>
            <a:r>
              <a:rPr lang="en-US" sz="2000" dirty="0"/>
              <a:t>Layer</a:t>
            </a:r>
          </a:p>
        </p:txBody>
      </p:sp>
    </p:spTree>
    <p:extLst>
      <p:ext uri="{BB962C8B-B14F-4D97-AF65-F5344CB8AC3E}">
        <p14:creationId xmlns:p14="http://schemas.microsoft.com/office/powerpoint/2010/main" val="3634654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59"/>
                                        </p:tgtEl>
                                      </p:cBhvr>
                                    </p:animEffect>
                                    <p:set>
                                      <p:cBhvr>
                                        <p:cTn id="10" dur="1" fill="hold">
                                          <p:stCondLst>
                                            <p:cond delay="499"/>
                                          </p:stCondLst>
                                        </p:cTn>
                                        <p:tgtEl>
                                          <p:spTgt spid="59"/>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5"/>
                                        </p:tgtEl>
                                      </p:cBhvr>
                                    </p:animEffect>
                                    <p:set>
                                      <p:cBhvr>
                                        <p:cTn id="16" dur="1" fill="hold">
                                          <p:stCondLst>
                                            <p:cond delay="499"/>
                                          </p:stCondLst>
                                        </p:cTn>
                                        <p:tgtEl>
                                          <p:spTgt spid="65"/>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43"/>
                                        </p:tgtEl>
                                      </p:cBhvr>
                                    </p:animEffect>
                                    <p:set>
                                      <p:cBhvr>
                                        <p:cTn id="19" dur="1" fill="hold">
                                          <p:stCondLst>
                                            <p:cond delay="499"/>
                                          </p:stCondLst>
                                        </p:cTn>
                                        <p:tgtEl>
                                          <p:spTgt spid="4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56" grpId="0" animBg="1"/>
      <p:bldP spid="59" grpId="0" animBg="1"/>
      <p:bldP spid="62" grpId="0" animBg="1"/>
      <p:bldP spid="65" grpId="0" animBg="1"/>
      <p:bldP spid="74" grpId="0" animBg="1"/>
      <p:bldP spid="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Brace 4">
            <a:extLst>
              <a:ext uri="{FF2B5EF4-FFF2-40B4-BE49-F238E27FC236}">
                <a16:creationId xmlns:a16="http://schemas.microsoft.com/office/drawing/2014/main" id="{AE2CFE8B-560A-A447-B522-7BD7CFDE81C0}"/>
              </a:ext>
            </a:extLst>
          </p:cNvPr>
          <p:cNvSpPr/>
          <p:nvPr/>
        </p:nvSpPr>
        <p:spPr>
          <a:xfrm rot="16200000">
            <a:off x="5952833" y="-3410255"/>
            <a:ext cx="419100" cy="11342058"/>
          </a:xfrm>
          <a:prstGeom prst="rightBrace">
            <a:avLst>
              <a:gd name="adj1" fmla="val 161060"/>
              <a:gd name="adj2" fmla="val 4956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91DD045-623D-7E4E-81B1-6B3258448859}"/>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7" name="Rounded Rectangle 6">
            <a:extLst>
              <a:ext uri="{FF2B5EF4-FFF2-40B4-BE49-F238E27FC236}">
                <a16:creationId xmlns:a16="http://schemas.microsoft.com/office/drawing/2014/main" id="{B3EA6DA7-6566-0043-ADE2-7E33879EC7BB}"/>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88DE9013-F6B4-744C-8F9D-EC68A307A9BB}"/>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BB59B9FB-817E-CE4C-8B87-E2C7B87A3A85}"/>
              </a:ext>
            </a:extLst>
          </p:cNvPr>
          <p:cNvCxnSpPr>
            <a:cxnSpLocks/>
            <a:stCxn id="7" idx="2"/>
            <a:endCxn id="8" idx="0"/>
          </p:cNvCxnSpPr>
          <p:nvPr/>
        </p:nvCxnSpPr>
        <p:spPr>
          <a:xfrm>
            <a:off x="4547598"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6A1E8710-24AC-B74D-87B1-EE17347DC872}"/>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728BF1D0-C688-374E-B83E-2A808178D30F}"/>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FAFA4F6C-4252-5449-9271-9AA387DEF96B}"/>
              </a:ext>
            </a:extLst>
          </p:cNvPr>
          <p:cNvCxnSpPr>
            <a:cxnSpLocks/>
            <a:stCxn id="10" idx="2"/>
            <a:endCxn id="11" idx="0"/>
          </p:cNvCxnSpPr>
          <p:nvPr/>
        </p:nvCxnSpPr>
        <p:spPr>
          <a:xfrm>
            <a:off x="4950151" y="5403150"/>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24715CE9-BC4F-3B45-8794-900B66230AE4}"/>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09D8FB-28E2-8C41-8095-163B5ACCC09A}"/>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11A58A-B259-B64D-AE79-6F096147C3A9}"/>
              </a:ext>
            </a:extLst>
          </p:cNvPr>
          <p:cNvCxnSpPr>
            <a:cxnSpLocks/>
            <a:stCxn id="13" idx="2"/>
            <a:endCxn id="14" idx="0"/>
          </p:cNvCxnSpPr>
          <p:nvPr/>
        </p:nvCxnSpPr>
        <p:spPr>
          <a:xfrm>
            <a:off x="5376288"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1EB43C-2C22-0F40-8E20-C7105B8383F6}"/>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17" name="Rounded Rectangle 16">
            <a:extLst>
              <a:ext uri="{FF2B5EF4-FFF2-40B4-BE49-F238E27FC236}">
                <a16:creationId xmlns:a16="http://schemas.microsoft.com/office/drawing/2014/main" id="{69354287-10A0-D542-990A-45D71A0B81AB}"/>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09E7D726-4198-EE4E-A137-ADE0EB753310}"/>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DA698BB1-CF48-4F4C-95F9-F94A7704C597}"/>
              </a:ext>
            </a:extLst>
          </p:cNvPr>
          <p:cNvCxnSpPr>
            <a:cxnSpLocks/>
            <a:stCxn id="17" idx="2"/>
            <a:endCxn id="18" idx="0"/>
          </p:cNvCxnSpPr>
          <p:nvPr/>
        </p:nvCxnSpPr>
        <p:spPr>
          <a:xfrm>
            <a:off x="5777186" y="5402817"/>
            <a:ext cx="1655" cy="317337"/>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05432F75-0B4B-904D-B2BC-313FEC925CFA}"/>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7D437D0C-9ACC-5043-B507-8792763CA2D4}"/>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0EF7C4F-F747-FE44-AB66-C9407F51F626}"/>
              </a:ext>
            </a:extLst>
          </p:cNvPr>
          <p:cNvCxnSpPr>
            <a:cxnSpLocks/>
            <a:stCxn id="20" idx="2"/>
            <a:endCxn id="21" idx="0"/>
          </p:cNvCxnSpPr>
          <p:nvPr/>
        </p:nvCxnSpPr>
        <p:spPr>
          <a:xfrm>
            <a:off x="2279572"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BF5DF83F-951A-BA46-91A2-48A1C2781EA2}"/>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ED306DF6-6A16-A64C-8797-2DFE5EF30497}"/>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2109FB8-7428-264B-824B-782B0F8C2F9A}"/>
              </a:ext>
            </a:extLst>
          </p:cNvPr>
          <p:cNvCxnSpPr>
            <a:cxnSpLocks/>
            <a:stCxn id="23" idx="2"/>
            <a:endCxn id="24" idx="0"/>
          </p:cNvCxnSpPr>
          <p:nvPr/>
        </p:nvCxnSpPr>
        <p:spPr>
          <a:xfrm>
            <a:off x="2682125" y="5403150"/>
            <a:ext cx="1655" cy="31725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82F52C48-DC6F-B942-AFEE-1C8FF2F235DB}"/>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889490F6-9372-A74A-9CB2-225BD6CFBFB2}"/>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D2DBBEBF-CE08-4C49-B23F-5577D3E1AC08}"/>
              </a:ext>
            </a:extLst>
          </p:cNvPr>
          <p:cNvCxnSpPr>
            <a:cxnSpLocks/>
            <a:stCxn id="26" idx="2"/>
            <a:endCxn id="27" idx="0"/>
          </p:cNvCxnSpPr>
          <p:nvPr/>
        </p:nvCxnSpPr>
        <p:spPr>
          <a:xfrm>
            <a:off x="3108262"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B372FC54-3E64-1C48-A82A-7AB1CFC9E7CD}"/>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ounded Rectangle 29">
            <a:extLst>
              <a:ext uri="{FF2B5EF4-FFF2-40B4-BE49-F238E27FC236}">
                <a16:creationId xmlns:a16="http://schemas.microsoft.com/office/drawing/2014/main" id="{642D7DF2-43F5-6641-86DB-B213ADF6AC73}"/>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D43995CC-4E3C-0946-98B9-B0F8278F67C7}"/>
              </a:ext>
            </a:extLst>
          </p:cNvPr>
          <p:cNvCxnSpPr>
            <a:cxnSpLocks/>
            <a:stCxn id="29" idx="2"/>
            <a:endCxn id="30" idx="0"/>
          </p:cNvCxnSpPr>
          <p:nvPr/>
        </p:nvCxnSpPr>
        <p:spPr>
          <a:xfrm>
            <a:off x="3509160" y="5402817"/>
            <a:ext cx="1655" cy="317583"/>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FBB5950-DE19-D94E-9948-B3B00D4E782F}"/>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33" name="Chevron 32">
            <a:extLst>
              <a:ext uri="{FF2B5EF4-FFF2-40B4-BE49-F238E27FC236}">
                <a16:creationId xmlns:a16="http://schemas.microsoft.com/office/drawing/2014/main" id="{2AB89845-A6EC-2746-9056-090B83CD91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34" name="Elbow Connector 33">
            <a:extLst>
              <a:ext uri="{FF2B5EF4-FFF2-40B4-BE49-F238E27FC236}">
                <a16:creationId xmlns:a16="http://schemas.microsoft.com/office/drawing/2014/main" id="{FE9129A9-8B88-4049-A3E5-E6F21CE13F0A}"/>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Chevron 34">
            <a:extLst>
              <a:ext uri="{FF2B5EF4-FFF2-40B4-BE49-F238E27FC236}">
                <a16:creationId xmlns:a16="http://schemas.microsoft.com/office/drawing/2014/main" id="{19F6FD9C-FFDB-7948-8536-A534A2E641DD}"/>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36" name="Rounded Rectangle 35">
            <a:extLst>
              <a:ext uri="{FF2B5EF4-FFF2-40B4-BE49-F238E27FC236}">
                <a16:creationId xmlns:a16="http://schemas.microsoft.com/office/drawing/2014/main" id="{A807D134-1BA8-EB44-9637-657118106250}"/>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38" name="Rounded Rectangle 37">
            <a:extLst>
              <a:ext uri="{FF2B5EF4-FFF2-40B4-BE49-F238E27FC236}">
                <a16:creationId xmlns:a16="http://schemas.microsoft.com/office/drawing/2014/main" id="{01DC5A61-36F5-174F-9E02-AE7225951C48}"/>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9" name="Rounded Rectangle 38">
            <a:extLst>
              <a:ext uri="{FF2B5EF4-FFF2-40B4-BE49-F238E27FC236}">
                <a16:creationId xmlns:a16="http://schemas.microsoft.com/office/drawing/2014/main" id="{EC579905-3D15-4347-8539-376D3D804B2E}"/>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C54319D8-0FFA-E04F-A45F-FBFF3F26CE66}"/>
              </a:ext>
            </a:extLst>
          </p:cNvPr>
          <p:cNvCxnSpPr>
            <a:cxnSpLocks/>
            <a:stCxn id="38" idx="2"/>
            <a:endCxn id="39" idx="0"/>
          </p:cNvCxnSpPr>
          <p:nvPr/>
        </p:nvCxnSpPr>
        <p:spPr>
          <a:xfrm>
            <a:off x="3132403"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60674E11-67B6-1445-9F4A-A2CE556DA2AA}"/>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187C218-82BF-D543-8AEB-3D9EF09D0A4C}"/>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3" name="Straight Arrow Connector 42">
            <a:extLst>
              <a:ext uri="{FF2B5EF4-FFF2-40B4-BE49-F238E27FC236}">
                <a16:creationId xmlns:a16="http://schemas.microsoft.com/office/drawing/2014/main" id="{BCE08434-0810-304F-81A1-60DB80C758CF}"/>
              </a:ext>
            </a:extLst>
          </p:cNvPr>
          <p:cNvCxnSpPr>
            <a:cxnSpLocks/>
            <a:stCxn id="41" idx="2"/>
            <a:endCxn id="42" idx="0"/>
          </p:cNvCxnSpPr>
          <p:nvPr/>
        </p:nvCxnSpPr>
        <p:spPr>
          <a:xfrm>
            <a:off x="340328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940ED069-1913-E846-9008-7C381559650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6F3267A8-A873-E445-B60B-9AA76389D81F}"/>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914A6B39-05E4-2C49-8CE0-A8C29995727F}"/>
              </a:ext>
            </a:extLst>
          </p:cNvPr>
          <p:cNvCxnSpPr>
            <a:cxnSpLocks/>
            <a:stCxn id="44" idx="2"/>
            <a:endCxn id="45" idx="0"/>
          </p:cNvCxnSpPr>
          <p:nvPr/>
        </p:nvCxnSpPr>
        <p:spPr>
          <a:xfrm>
            <a:off x="3678812"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952F2FD3-1DF9-E64A-9DA0-443AE2DC1EB6}"/>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8" name="Rounded Rectangle 47">
            <a:extLst>
              <a:ext uri="{FF2B5EF4-FFF2-40B4-BE49-F238E27FC236}">
                <a16:creationId xmlns:a16="http://schemas.microsoft.com/office/drawing/2014/main" id="{52CA8504-155D-6F44-A87C-773487F4F43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9DB8F454-3F8D-8343-8C4E-BEC05DE9A9C8}"/>
              </a:ext>
            </a:extLst>
          </p:cNvPr>
          <p:cNvCxnSpPr>
            <a:cxnSpLocks/>
            <a:stCxn id="47" idx="2"/>
            <a:endCxn id="48" idx="0"/>
          </p:cNvCxnSpPr>
          <p:nvPr/>
        </p:nvCxnSpPr>
        <p:spPr>
          <a:xfrm>
            <a:off x="3949691" y="2923930"/>
            <a:ext cx="1655" cy="32327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4A09FC8D-9EA4-824B-ADE0-4E2905A4CFF9}"/>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Elbow Connector 50">
            <a:extLst>
              <a:ext uri="{FF2B5EF4-FFF2-40B4-BE49-F238E27FC236}">
                <a16:creationId xmlns:a16="http://schemas.microsoft.com/office/drawing/2014/main" id="{08747A3B-B931-C94A-A0EF-D51C3A51296B}"/>
              </a:ext>
            </a:extLst>
          </p:cNvPr>
          <p:cNvCxnSpPr>
            <a:cxnSpLocks/>
            <a:stCxn id="6" idx="1"/>
            <a:endCxn id="33"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Chevron 52">
            <a:extLst>
              <a:ext uri="{FF2B5EF4-FFF2-40B4-BE49-F238E27FC236}">
                <a16:creationId xmlns:a16="http://schemas.microsoft.com/office/drawing/2014/main" id="{827C0DA4-D877-1446-8B9F-085A5972160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54" name="Rounded Rectangle 53">
            <a:extLst>
              <a:ext uri="{FF2B5EF4-FFF2-40B4-BE49-F238E27FC236}">
                <a16:creationId xmlns:a16="http://schemas.microsoft.com/office/drawing/2014/main" id="{7ED01FD1-C78A-DF48-8379-3F14CBF60BF0}"/>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5" name="Rounded Rectangle 54">
            <a:extLst>
              <a:ext uri="{FF2B5EF4-FFF2-40B4-BE49-F238E27FC236}">
                <a16:creationId xmlns:a16="http://schemas.microsoft.com/office/drawing/2014/main" id="{FCC0E88F-0E2B-0E4E-ABF4-1CCAED4F010A}"/>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023509D9-D67F-5140-AA36-67967B834C9A}"/>
              </a:ext>
            </a:extLst>
          </p:cNvPr>
          <p:cNvCxnSpPr>
            <a:cxnSpLocks/>
            <a:stCxn id="54" idx="2"/>
            <a:endCxn id="55" idx="0"/>
          </p:cNvCxnSpPr>
          <p:nvPr/>
        </p:nvCxnSpPr>
        <p:spPr>
          <a:xfrm>
            <a:off x="6710562"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61E46F1B-6206-C344-BABF-20D3208E2630}"/>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ounded Rectangle 57">
            <a:extLst>
              <a:ext uri="{FF2B5EF4-FFF2-40B4-BE49-F238E27FC236}">
                <a16:creationId xmlns:a16="http://schemas.microsoft.com/office/drawing/2014/main" id="{E0981E16-5567-3B4D-87BE-F795C85E6186}"/>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9" name="Straight Arrow Connector 58">
            <a:extLst>
              <a:ext uri="{FF2B5EF4-FFF2-40B4-BE49-F238E27FC236}">
                <a16:creationId xmlns:a16="http://schemas.microsoft.com/office/drawing/2014/main" id="{455ADB6D-D6A1-E148-8210-31F8CFD0FB32}"/>
              </a:ext>
            </a:extLst>
          </p:cNvPr>
          <p:cNvCxnSpPr>
            <a:cxnSpLocks/>
            <a:stCxn id="57" idx="2"/>
            <a:endCxn id="58" idx="0"/>
          </p:cNvCxnSpPr>
          <p:nvPr/>
        </p:nvCxnSpPr>
        <p:spPr>
          <a:xfrm>
            <a:off x="6981441"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80B23159-875F-2247-BBA2-D62C2EED7FFE}"/>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08844AE1-980F-6D45-852F-3D55D4045ED8}"/>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2" name="Straight Arrow Connector 61">
            <a:extLst>
              <a:ext uri="{FF2B5EF4-FFF2-40B4-BE49-F238E27FC236}">
                <a16:creationId xmlns:a16="http://schemas.microsoft.com/office/drawing/2014/main" id="{49AA6C71-2F82-314F-963B-E9051BB04745}"/>
              </a:ext>
            </a:extLst>
          </p:cNvPr>
          <p:cNvCxnSpPr>
            <a:cxnSpLocks/>
            <a:stCxn id="60" idx="2"/>
            <a:endCxn id="61" idx="0"/>
          </p:cNvCxnSpPr>
          <p:nvPr/>
        </p:nvCxnSpPr>
        <p:spPr>
          <a:xfrm>
            <a:off x="7256971" y="2923311"/>
            <a:ext cx="1655" cy="323780"/>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7A07D285-AB1F-ED4C-A752-3E08C2E3AB34}"/>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D2E233EC-8215-BA4E-8950-FA2B16E9ECD8}"/>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BC2618E6-A978-174D-8D3A-DCFC7B8911A3}"/>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ADDF39A1-7E15-A64A-86BF-148916FF1B31}"/>
              </a:ext>
            </a:extLst>
          </p:cNvPr>
          <p:cNvSpPr txBox="1"/>
          <p:nvPr/>
        </p:nvSpPr>
        <p:spPr>
          <a:xfrm>
            <a:off x="6320198" y="5428341"/>
            <a:ext cx="816249" cy="707886"/>
          </a:xfrm>
          <a:prstGeom prst="rect">
            <a:avLst/>
          </a:prstGeom>
          <a:noFill/>
        </p:spPr>
        <p:txBody>
          <a:bodyPr wrap="none" rtlCol="0">
            <a:spAutoFit/>
          </a:bodyPr>
          <a:lstStyle/>
          <a:p>
            <a:pPr algn="ctr"/>
            <a:r>
              <a:rPr lang="en-US" sz="2000" dirty="0"/>
              <a:t>Cache</a:t>
            </a:r>
          </a:p>
          <a:p>
            <a:pPr algn="ctr"/>
            <a:r>
              <a:rPr lang="en-US" sz="2000" dirty="0"/>
              <a:t>Layer</a:t>
            </a:r>
          </a:p>
        </p:txBody>
      </p:sp>
      <p:cxnSp>
        <p:nvCxnSpPr>
          <p:cNvPr id="65" name="Straight Arrow Connector 64">
            <a:extLst>
              <a:ext uri="{FF2B5EF4-FFF2-40B4-BE49-F238E27FC236}">
                <a16:creationId xmlns:a16="http://schemas.microsoft.com/office/drawing/2014/main" id="{D1577F58-4AFC-2249-9C36-5552EB18A33B}"/>
              </a:ext>
            </a:extLst>
          </p:cNvPr>
          <p:cNvCxnSpPr>
            <a:cxnSpLocks/>
            <a:stCxn id="63" idx="2"/>
            <a:endCxn id="64" idx="0"/>
          </p:cNvCxnSpPr>
          <p:nvPr/>
        </p:nvCxnSpPr>
        <p:spPr>
          <a:xfrm>
            <a:off x="7527850" y="2923311"/>
            <a:ext cx="1655" cy="324832"/>
          </a:xfrm>
          <a:prstGeom prst="straightConnector1">
            <a:avLst/>
          </a:prstGeom>
          <a:ln w="15875">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7720480-0F04-DA4E-A3F5-9F46AA9A9733}"/>
                  </a:ext>
                </a:extLst>
              </p:cNvPr>
              <p:cNvSpPr txBox="1"/>
              <p:nvPr/>
            </p:nvSpPr>
            <p:spPr>
              <a:xfrm>
                <a:off x="6008022" y="3572654"/>
                <a:ext cx="2858400" cy="286232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b="1" u="sng" dirty="0"/>
                  <a:t>mini-batch SGD </a:t>
                </a:r>
                <a:r>
                  <a:rPr lang="en-US" b="1" u="sng" dirty="0"/>
                  <a:t>Algorithm</a:t>
                </a:r>
                <a:endParaRPr lang="de-DE" b="1" u="sng" dirty="0"/>
              </a:p>
              <a:p>
                <a:r>
                  <a:rPr lang="de-DE" b="1" dirty="0"/>
                  <a:t>Input</a:t>
                </a:r>
                <a:r>
                  <a:rPr lang="de-DE" dirty="0"/>
                  <a:t>: </a:t>
                </a:r>
                <a14:m>
                  <m:oMath xmlns:m="http://schemas.openxmlformats.org/officeDocument/2006/math">
                    <m:r>
                      <a:rPr lang="de-DE" i="1" dirty="0" smtClean="0">
                        <a:ln>
                          <a:noFill/>
                        </a:ln>
                        <a:solidFill>
                          <a:schemeClr val="dk1"/>
                        </a:solidFill>
                        <a:latin typeface="Cambria Math" panose="02040503050406030204" pitchFamily="18" charset="0"/>
                      </a:rPr>
                      <m:t>𝐷</m:t>
                    </m:r>
                  </m:oMath>
                </a14:m>
                <a:r>
                  <a:rPr lang="de-DE" dirty="0">
                    <a:ln>
                      <a:noFill/>
                    </a:ln>
                    <a:solidFill>
                      <a:schemeClr val="dk1"/>
                    </a:solidFill>
                  </a:rPr>
                  <a:t>= </a:t>
                </a:r>
                <a:r>
                  <a:rPr lang="de-DE" dirty="0" err="1">
                    <a:ln>
                      <a:noFill/>
                    </a:ln>
                    <a:solidFill>
                      <a:schemeClr val="dk1"/>
                    </a:solidFill>
                  </a:rPr>
                  <a:t>training</a:t>
                </a:r>
                <a:r>
                  <a:rPr lang="de-DE" dirty="0">
                    <a:ln>
                      <a:noFill/>
                    </a:ln>
                    <a:solidFill>
                      <a:schemeClr val="dk1"/>
                    </a:solidFill>
                  </a:rPr>
                  <a:t> </a:t>
                </a:r>
                <a:r>
                  <a:rPr lang="de-DE" dirty="0" err="1">
                    <a:ln>
                      <a:noFill/>
                    </a:ln>
                    <a:solidFill>
                      <a:schemeClr val="dk1"/>
                    </a:solidFill>
                  </a:rPr>
                  <a:t>dataset</a:t>
                </a:r>
                <a:endParaRPr lang="de-DE" dirty="0">
                  <a:ln>
                    <a:noFill/>
                  </a:ln>
                  <a:solidFill>
                    <a:schemeClr val="dk1"/>
                  </a:solidFill>
                </a:endParaRPr>
              </a:p>
              <a:p>
                <a:r>
                  <a:rPr lang="de-DE" b="1" dirty="0"/>
                  <a:t>Output</a:t>
                </a:r>
                <a:r>
                  <a:rPr lang="de-DE" dirty="0"/>
                  <a:t>: </a:t>
                </a:r>
                <a14:m>
                  <m:oMath xmlns:m="http://schemas.openxmlformats.org/officeDocument/2006/math">
                    <m:r>
                      <a:rPr lang="de-DE" i="1" dirty="0" smtClean="0">
                        <a:latin typeface="Cambria Math" panose="02040503050406030204" pitchFamily="18" charset="0"/>
                      </a:rPr>
                      <m:t>𝑚</m:t>
                    </m:r>
                  </m:oMath>
                </a14:m>
                <a:r>
                  <a:rPr lang="de-DE" dirty="0"/>
                  <a:t>= </a:t>
                </a:r>
                <a:r>
                  <a:rPr lang="de-DE" dirty="0" err="1"/>
                  <a:t>trained</a:t>
                </a:r>
                <a:r>
                  <a:rPr lang="de-DE" dirty="0"/>
                  <a:t> </a:t>
                </a:r>
                <a:r>
                  <a:rPr lang="de-DE" dirty="0" err="1"/>
                  <a:t>model</a:t>
                </a:r>
                <a:endParaRPr lang="de-DE" dirty="0"/>
              </a:p>
              <a:p>
                <a:r>
                  <a:rPr lang="de-DE" dirty="0"/>
                  <a:t>1: </a:t>
                </a:r>
                <a:r>
                  <a:rPr lang="de-DE" dirty="0" err="1"/>
                  <a:t>initialize</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0</m:t>
                        </m:r>
                      </m:sub>
                    </m:sSub>
                  </m:oMath>
                </a14:m>
                <a:endParaRPr lang="de-DE" i="1" dirty="0"/>
              </a:p>
              <a:p>
                <a:r>
                  <a:rPr lang="de-DE" dirty="0"/>
                  <a:t>2: </a:t>
                </a:r>
                <a:r>
                  <a:rPr lang="de-DE" dirty="0" err="1"/>
                  <a:t>for</a:t>
                </a:r>
                <a:r>
                  <a:rPr lang="de-DE" dirty="0"/>
                  <a:t> </a:t>
                </a:r>
                <a14:m>
                  <m:oMath xmlns:m="http://schemas.openxmlformats.org/officeDocument/2006/math">
                    <m:r>
                      <a:rPr lang="de-DE" i="1" dirty="0" smtClean="0">
                        <a:latin typeface="Cambria Math" panose="02040503050406030204" pitchFamily="18" charset="0"/>
                      </a:rPr>
                      <m:t>𝑖</m:t>
                    </m:r>
                  </m:oMath>
                </a14:m>
                <a:r>
                  <a:rPr lang="de-DE" dirty="0"/>
                  <a:t> = </a:t>
                </a:r>
                <a14:m>
                  <m:oMath xmlns:m="http://schemas.openxmlformats.org/officeDocument/2006/math">
                    <m:r>
                      <a:rPr lang="de-DE" i="1" dirty="0" smtClean="0">
                        <a:latin typeface="Cambria Math" panose="02040503050406030204" pitchFamily="18" charset="0"/>
                      </a:rPr>
                      <m:t>1…</m:t>
                    </m:r>
                    <m:r>
                      <a:rPr lang="de-DE" i="1" dirty="0" err="1" smtClean="0">
                        <a:latin typeface="Cambria Math" panose="02040503050406030204" pitchFamily="18" charset="0"/>
                      </a:rPr>
                      <m:t>𝑛</m:t>
                    </m:r>
                    <m:r>
                      <a:rPr lang="de-DE" i="1" dirty="0" smtClean="0">
                        <a:latin typeface="Cambria Math" panose="02040503050406030204" pitchFamily="18" charset="0"/>
                      </a:rPr>
                      <m:t> </m:t>
                    </m:r>
                  </m:oMath>
                </a14:m>
                <a:r>
                  <a:rPr lang="de-DE" dirty="0"/>
                  <a:t>do</a:t>
                </a:r>
              </a:p>
              <a:p>
                <a:r>
                  <a:rPr lang="de-DE" dirty="0"/>
                  <a:t>3: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a:latin typeface="Cambria Math" panose="02040503050406030204" pitchFamily="18" charset="0"/>
                      </a:rPr>
                      <m:t>=</m:t>
                    </m:r>
                    <m:r>
                      <a:rPr lang="de-DE" i="1" dirty="0">
                        <a:latin typeface="Cambria Math" panose="02040503050406030204" pitchFamily="18" charset="0"/>
                      </a:rPr>
                      <m:t>𝑠𝑎𝑚𝑝𝑙𝑒</m:t>
                    </m:r>
                    <m:r>
                      <a:rPr lang="de-DE" i="1" dirty="0">
                        <a:latin typeface="Cambria Math" panose="02040503050406030204" pitchFamily="18" charset="0"/>
                      </a:rPr>
                      <m:t> </m:t>
                    </m:r>
                    <m:r>
                      <a:rPr lang="de-DE" i="1" dirty="0" err="1">
                        <a:latin typeface="Cambria Math" panose="02040503050406030204" pitchFamily="18" charset="0"/>
                      </a:rPr>
                      <m:t>𝑓𝑟𝑜𝑚</m:t>
                    </m:r>
                    <m:r>
                      <a:rPr lang="de-DE" i="1" dirty="0">
                        <a:latin typeface="Cambria Math" panose="02040503050406030204" pitchFamily="18" charset="0"/>
                      </a:rPr>
                      <m:t> </m:t>
                    </m:r>
                    <m:r>
                      <a:rPr lang="de-DE" i="1" dirty="0" smtClean="0">
                        <a:latin typeface="Cambria Math" panose="02040503050406030204" pitchFamily="18" charset="0"/>
                      </a:rPr>
                      <m:t>𝐷</m:t>
                    </m:r>
                  </m:oMath>
                </a14:m>
                <a:endParaRPr lang="de-DE" i="1" dirty="0"/>
              </a:p>
              <a:p>
                <a:r>
                  <a:rPr lang="de-DE" dirty="0"/>
                  <a:t>4:     </a:t>
                </a:r>
                <a14:m>
                  <m:oMath xmlns:m="http://schemas.openxmlformats.org/officeDocument/2006/math">
                    <m:r>
                      <a:rPr lang="de-DE" i="1" dirty="0" smtClean="0">
                        <a:latin typeface="Cambria Math" panose="02040503050406030204" pitchFamily="18" charset="0"/>
                      </a:rPr>
                      <m:t>𝑔</m:t>
                    </m:r>
                    <m:r>
                      <a:rPr lang="de-DE" i="1" dirty="0" smtClean="0">
                        <a:latin typeface="Cambria Math" panose="02040503050406030204" pitchFamily="18" charset="0"/>
                      </a:rPr>
                      <m:t>=</m:t>
                    </m:r>
                    <m:r>
                      <a:rPr lang="de-DE" i="1" dirty="0" smtClean="0">
                        <a:latin typeface="Cambria Math" panose="02040503050406030204" pitchFamily="18" charset="0"/>
                      </a:rPr>
                      <m:t>𝛁</m:t>
                    </m:r>
                    <m:r>
                      <a:rPr lang="de-DE" i="1" dirty="0" smtClean="0">
                        <a:latin typeface="Cambria Math" panose="02040503050406030204" pitchFamily="18" charset="0"/>
                      </a:rPr>
                      <m:t>𝐽</m:t>
                    </m:r>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oMath>
                </a14:m>
                <a:endParaRPr lang="de-DE" dirty="0"/>
              </a:p>
              <a:p>
                <a:r>
                  <a:rPr lang="de-DE" dirty="0"/>
                  <a:t>5</a:t>
                </a:r>
                <a14:m>
                  <m:oMath xmlns:m="http://schemas.openxmlformats.org/officeDocument/2006/math">
                    <m:r>
                      <a:rPr lang="de-DE" i="1" dirty="0" smtClean="0">
                        <a:latin typeface="Cambria Math" panose="02040503050406030204" pitchFamily="18" charset="0"/>
                      </a:rPr>
                      <m:t>:     </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m:t>
                    </m:r>
                    <m:sSub>
                      <m:sSubPr>
                        <m:ctrlPr>
                          <a:rPr lang="de-DE" i="1" dirty="0" smtClean="0">
                            <a:latin typeface="Cambria Math" panose="02040503050406030204" pitchFamily="18" charset="0"/>
                          </a:rPr>
                        </m:ctrlPr>
                      </m:sSubPr>
                      <m:e>
                        <m:r>
                          <a:rPr lang="de-DE" i="1" dirty="0">
                            <a:latin typeface="Cambria Math" panose="02040503050406030204" pitchFamily="18" charset="0"/>
                          </a:rPr>
                          <m:t>𝜂</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de-DE" i="1" dirty="0" smtClean="0">
                        <a:latin typeface="Cambria Math" panose="02040503050406030204" pitchFamily="18" charset="0"/>
                      </a:rPr>
                      <m:t>𝑔</m:t>
                    </m:r>
                  </m:oMath>
                </a14:m>
                <a:endParaRPr lang="de-DE" i="1" dirty="0"/>
              </a:p>
              <a:p>
                <a:r>
                  <a:rPr lang="de-DE" dirty="0"/>
                  <a:t>6: end </a:t>
                </a:r>
                <a:r>
                  <a:rPr lang="de-DE" dirty="0" err="1"/>
                  <a:t>for</a:t>
                </a:r>
                <a:endParaRPr lang="de-DE" dirty="0"/>
              </a:p>
              <a:p>
                <a:r>
                  <a:rPr lang="de-DE" dirty="0"/>
                  <a:t>7: </a:t>
                </a:r>
                <a:r>
                  <a:rPr lang="de-DE" dirty="0" err="1"/>
                  <a:t>return</a:t>
                </a:r>
                <a:r>
                  <a:rPr lang="de-DE" dirty="0"/>
                  <a:t> </a:t>
                </a:r>
                <a14:m>
                  <m:oMath xmlns:m="http://schemas.openxmlformats.org/officeDocument/2006/math">
                    <m:sSub>
                      <m:sSubPr>
                        <m:ctrlPr>
                          <a:rPr lang="de-DE"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𝑛</m:t>
                        </m:r>
                      </m:sub>
                    </m:sSub>
                  </m:oMath>
                </a14:m>
                <a:endParaRPr lang="de-DE" i="1" dirty="0"/>
              </a:p>
            </p:txBody>
          </p:sp>
        </mc:Choice>
        <mc:Fallback xmlns="">
          <p:sp>
            <p:nvSpPr>
              <p:cNvPr id="68" name="TextBox 67">
                <a:extLst>
                  <a:ext uri="{FF2B5EF4-FFF2-40B4-BE49-F238E27FC236}">
                    <a16:creationId xmlns:a16="http://schemas.microsoft.com/office/drawing/2014/main" id="{97720480-0F04-DA4E-A3F5-9F46AA9A9733}"/>
                  </a:ext>
                </a:extLst>
              </p:cNvPr>
              <p:cNvSpPr txBox="1">
                <a:spLocks noRot="1" noChangeAspect="1" noMove="1" noResize="1" noEditPoints="1" noAdjustHandles="1" noChangeArrowheads="1" noChangeShapeType="1" noTextEdit="1"/>
              </p:cNvSpPr>
              <p:nvPr/>
            </p:nvSpPr>
            <p:spPr>
              <a:xfrm>
                <a:off x="6008022" y="3572654"/>
                <a:ext cx="2858400" cy="2862322"/>
              </a:xfrm>
              <a:prstGeom prst="rect">
                <a:avLst/>
              </a:prstGeom>
              <a:blipFill>
                <a:blip r:embed="rId3"/>
                <a:stretch>
                  <a:fillRect l="-1316" b="-1747"/>
                </a:stretch>
              </a:blipFill>
              <a:ln>
                <a:solidFill>
                  <a:schemeClr val="tx1"/>
                </a:solidFill>
              </a:ln>
            </p:spPr>
            <p:txBody>
              <a:bodyPr/>
              <a:lstStyle/>
              <a:p>
                <a:r>
                  <a:rPr lang="en-US">
                    <a:noFill/>
                  </a:rPr>
                  <a:t> </a:t>
                </a:r>
              </a:p>
            </p:txBody>
          </p:sp>
        </mc:Fallback>
      </mc:AlternateContent>
      <p:sp>
        <p:nvSpPr>
          <p:cNvPr id="69" name="Rectangle 68">
            <a:extLst>
              <a:ext uri="{FF2B5EF4-FFF2-40B4-BE49-F238E27FC236}">
                <a16:creationId xmlns:a16="http://schemas.microsoft.com/office/drawing/2014/main" id="{1A9BB728-7856-124C-A4A6-DB1A12F2C52D}"/>
              </a:ext>
            </a:extLst>
          </p:cNvPr>
          <p:cNvSpPr/>
          <p:nvPr/>
        </p:nvSpPr>
        <p:spPr>
          <a:xfrm>
            <a:off x="6013527" y="38945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0" name="Rectangle 69">
            <a:extLst>
              <a:ext uri="{FF2B5EF4-FFF2-40B4-BE49-F238E27FC236}">
                <a16:creationId xmlns:a16="http://schemas.microsoft.com/office/drawing/2014/main" id="{1C358484-8CDD-2C46-9396-24891E9C7489}"/>
              </a:ext>
            </a:extLst>
          </p:cNvPr>
          <p:cNvSpPr/>
          <p:nvPr/>
        </p:nvSpPr>
        <p:spPr>
          <a:xfrm>
            <a:off x="6013527" y="4995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1" name="Rectangle 70">
            <a:extLst>
              <a:ext uri="{FF2B5EF4-FFF2-40B4-BE49-F238E27FC236}">
                <a16:creationId xmlns:a16="http://schemas.microsoft.com/office/drawing/2014/main" id="{0C21E6B1-B996-744C-97E3-31C47BDEFC2F}"/>
              </a:ext>
            </a:extLst>
          </p:cNvPr>
          <p:cNvSpPr/>
          <p:nvPr/>
        </p:nvSpPr>
        <p:spPr>
          <a:xfrm>
            <a:off x="6012000" y="5273485"/>
            <a:ext cx="2858400" cy="540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2" name="Rectangle 71">
            <a:extLst>
              <a:ext uri="{FF2B5EF4-FFF2-40B4-BE49-F238E27FC236}">
                <a16:creationId xmlns:a16="http://schemas.microsoft.com/office/drawing/2014/main" id="{7D06172A-2BC0-5D42-8370-DDD17CEFE120}"/>
              </a:ext>
            </a:extLst>
          </p:cNvPr>
          <p:cNvSpPr/>
          <p:nvPr/>
        </p:nvSpPr>
        <p:spPr>
          <a:xfrm>
            <a:off x="6012000" y="4707269"/>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3" name="Oval 72">
            <a:extLst>
              <a:ext uri="{FF2B5EF4-FFF2-40B4-BE49-F238E27FC236}">
                <a16:creationId xmlns:a16="http://schemas.microsoft.com/office/drawing/2014/main" id="{09B3EDBD-6001-C34A-885F-C745E025F380}"/>
              </a:ext>
            </a:extLst>
          </p:cNvPr>
          <p:cNvSpPr/>
          <p:nvPr/>
        </p:nvSpPr>
        <p:spPr>
          <a:xfrm>
            <a:off x="182727" y="2160578"/>
            <a:ext cx="2997933" cy="1884244"/>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0ED54D21-470F-194E-8EF3-0E5D9081C38F}"/>
              </a:ext>
            </a:extLst>
          </p:cNvPr>
          <p:cNvSpPr/>
          <p:nvPr/>
        </p:nvSpPr>
        <p:spPr>
          <a:xfrm>
            <a:off x="2189748" y="4531895"/>
            <a:ext cx="3812770" cy="991238"/>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8042977D-C8FD-F040-8DDA-B063471E38DC}"/>
              </a:ext>
            </a:extLst>
          </p:cNvPr>
          <p:cNvSpPr/>
          <p:nvPr/>
        </p:nvSpPr>
        <p:spPr>
          <a:xfrm>
            <a:off x="7717039" y="2028525"/>
            <a:ext cx="4474961" cy="204838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FCABEF5F-6C7D-AF4E-B711-8D1D3AD5C95B}"/>
              </a:ext>
            </a:extLst>
          </p:cNvPr>
          <p:cNvSpPr/>
          <p:nvPr/>
        </p:nvSpPr>
        <p:spPr>
          <a:xfrm>
            <a:off x="4859098" y="1219370"/>
            <a:ext cx="2571956" cy="121809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1812E83B-ACDB-2B47-BD82-CCB5645171A1}"/>
              </a:ext>
            </a:extLst>
          </p:cNvPr>
          <p:cNvSpPr/>
          <p:nvPr/>
        </p:nvSpPr>
        <p:spPr>
          <a:xfrm>
            <a:off x="5997485" y="5814796"/>
            <a:ext cx="2858400" cy="288000"/>
          </a:xfrm>
          <a:prstGeom prst="rect">
            <a:avLst/>
          </a:prstGeom>
          <a:solidFill>
            <a:srgbClr val="92D050">
              <a:alpha val="45000"/>
            </a:srgbClr>
          </a:solidFill>
        </p:spPr>
        <p:txBody>
          <a:bodyPr wrap="square">
            <a:spAutoFit/>
          </a:bodyPr>
          <a:lstStyle/>
          <a:p>
            <a:endParaRPr lang="de-DE" dirty="0">
              <a:solidFill>
                <a:schemeClr val="dk1"/>
              </a:solidFill>
            </a:endParaRPr>
          </a:p>
        </p:txBody>
      </p:sp>
      <p:sp>
        <p:nvSpPr>
          <p:cNvPr id="79" name="TextBox 78">
            <a:extLst>
              <a:ext uri="{FF2B5EF4-FFF2-40B4-BE49-F238E27FC236}">
                <a16:creationId xmlns:a16="http://schemas.microsoft.com/office/drawing/2014/main" id="{336B998B-4C98-DA46-AD97-923A65C2B0D2}"/>
              </a:ext>
            </a:extLst>
          </p:cNvPr>
          <p:cNvSpPr txBox="1"/>
          <p:nvPr/>
        </p:nvSpPr>
        <p:spPr>
          <a:xfrm>
            <a:off x="4992190" y="1567353"/>
            <a:ext cx="2340384" cy="400110"/>
          </a:xfrm>
          <a:prstGeom prst="rect">
            <a:avLst/>
          </a:prstGeom>
          <a:noFill/>
        </p:spPr>
        <p:txBody>
          <a:bodyPr wrap="none" rtlCol="0">
            <a:spAutoFit/>
          </a:bodyPr>
          <a:lstStyle/>
          <a:p>
            <a:r>
              <a:rPr lang="en-US" sz="2000" dirty="0"/>
              <a:t>Scheduled Execution</a:t>
            </a:r>
          </a:p>
        </p:txBody>
      </p:sp>
      <p:sp>
        <p:nvSpPr>
          <p:cNvPr id="3" name="Title 2">
            <a:extLst>
              <a:ext uri="{FF2B5EF4-FFF2-40B4-BE49-F238E27FC236}">
                <a16:creationId xmlns:a16="http://schemas.microsoft.com/office/drawing/2014/main" id="{5666FFA6-E281-EF48-8ACE-9F479D0B4441}"/>
              </a:ext>
            </a:extLst>
          </p:cNvPr>
          <p:cNvSpPr>
            <a:spLocks noGrp="1"/>
          </p:cNvSpPr>
          <p:nvPr>
            <p:ph type="title"/>
          </p:nvPr>
        </p:nvSpPr>
        <p:spPr/>
        <p:txBody>
          <a:bodyPr/>
          <a:lstStyle/>
          <a:p>
            <a:r>
              <a:rPr lang="en-US" dirty="0"/>
              <a:t>Proactive Training Phase</a:t>
            </a:r>
          </a:p>
        </p:txBody>
      </p:sp>
    </p:spTree>
    <p:extLst>
      <p:ext uri="{BB962C8B-B14F-4D97-AF65-F5344CB8AC3E}">
        <p14:creationId xmlns:p14="http://schemas.microsoft.com/office/powerpoint/2010/main" val="2953024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69" grpId="1" animBg="1"/>
      <p:bldP spid="70" grpId="0" animBg="1"/>
      <p:bldP spid="70" grpId="1" animBg="1"/>
      <p:bldP spid="71" grpId="0" animBg="1"/>
      <p:bldP spid="71" grpId="1" animBg="1"/>
      <p:bldP spid="72" grpId="0" animBg="1"/>
      <p:bldP spid="73" grpId="0" animBg="1"/>
      <p:bldP spid="73" grpId="1" animBg="1"/>
      <p:bldP spid="74" grpId="0" animBg="1"/>
      <p:bldP spid="74" grpId="1" animBg="1"/>
      <p:bldP spid="76" grpId="0" animBg="1"/>
      <p:bldP spid="76" grpId="1" animBg="1"/>
      <p:bldP spid="77" grpId="0" animBg="1"/>
      <p:bldP spid="78" grpId="0" animBg="1"/>
      <p:bldP spid="7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E56-736E-B544-8640-5DE48207E8E0}"/>
              </a:ext>
            </a:extLst>
          </p:cNvPr>
          <p:cNvSpPr>
            <a:spLocks noGrp="1"/>
          </p:cNvSpPr>
          <p:nvPr>
            <p:ph type="title"/>
          </p:nvPr>
        </p:nvSpPr>
        <p:spPr/>
        <p:txBody>
          <a:bodyPr>
            <a:normAutofit/>
          </a:bodyPr>
          <a:lstStyle/>
          <a:p>
            <a:r>
              <a:rPr lang="en-US" dirty="0"/>
              <a:t>Data Materializing</a:t>
            </a:r>
          </a:p>
        </p:txBody>
      </p:sp>
      <p:sp>
        <p:nvSpPr>
          <p:cNvPr id="45" name="Rounded Rectangle 44">
            <a:extLst>
              <a:ext uri="{FF2B5EF4-FFF2-40B4-BE49-F238E27FC236}">
                <a16:creationId xmlns:a16="http://schemas.microsoft.com/office/drawing/2014/main" id="{CAE8396C-898F-2F43-BC1B-7E3540D05E47}"/>
              </a:ext>
            </a:extLst>
          </p:cNvPr>
          <p:cNvSpPr/>
          <p:nvPr/>
        </p:nvSpPr>
        <p:spPr>
          <a:xfrm>
            <a:off x="491355" y="4618001"/>
            <a:ext cx="7259186" cy="1529584"/>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ysClr val="windowText" lastClr="000000"/>
                </a:solidFill>
              </a:rPr>
              <a:t>Historical Training Data</a:t>
            </a:r>
          </a:p>
        </p:txBody>
      </p:sp>
      <p:sp>
        <p:nvSpPr>
          <p:cNvPr id="46" name="Rounded Rectangle 45">
            <a:extLst>
              <a:ext uri="{FF2B5EF4-FFF2-40B4-BE49-F238E27FC236}">
                <a16:creationId xmlns:a16="http://schemas.microsoft.com/office/drawing/2014/main" id="{6583F369-44A2-004F-AAB1-9F43E5F3CD1A}"/>
              </a:ext>
            </a:extLst>
          </p:cNvPr>
          <p:cNvSpPr/>
          <p:nvPr/>
        </p:nvSpPr>
        <p:spPr>
          <a:xfrm>
            <a:off x="4446433"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7" name="Rounded Rectangle 46">
            <a:extLst>
              <a:ext uri="{FF2B5EF4-FFF2-40B4-BE49-F238E27FC236}">
                <a16:creationId xmlns:a16="http://schemas.microsoft.com/office/drawing/2014/main" id="{48A58CA6-8880-CB44-991C-D26C1949BBE4}"/>
              </a:ext>
            </a:extLst>
          </p:cNvPr>
          <p:cNvSpPr/>
          <p:nvPr/>
        </p:nvSpPr>
        <p:spPr>
          <a:xfrm>
            <a:off x="4448088"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53577D9-ABC6-5244-9B28-398D7B7027BD}"/>
              </a:ext>
            </a:extLst>
          </p:cNvPr>
          <p:cNvCxnSpPr>
            <a:cxnSpLocks/>
            <a:stCxn id="46" idx="2"/>
            <a:endCxn id="47" idx="0"/>
          </p:cNvCxnSpPr>
          <p:nvPr/>
        </p:nvCxnSpPr>
        <p:spPr>
          <a:xfrm>
            <a:off x="4547598"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1C220BD8-E5D1-8942-B95B-7109C0BC20E3}"/>
              </a:ext>
            </a:extLst>
          </p:cNvPr>
          <p:cNvSpPr/>
          <p:nvPr/>
        </p:nvSpPr>
        <p:spPr>
          <a:xfrm>
            <a:off x="4848986"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703C4E13-B602-5E44-8229-B8300E128F45}"/>
              </a:ext>
            </a:extLst>
          </p:cNvPr>
          <p:cNvSpPr/>
          <p:nvPr/>
        </p:nvSpPr>
        <p:spPr>
          <a:xfrm>
            <a:off x="4850641" y="5720487"/>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1" name="Straight Arrow Connector 50">
            <a:extLst>
              <a:ext uri="{FF2B5EF4-FFF2-40B4-BE49-F238E27FC236}">
                <a16:creationId xmlns:a16="http://schemas.microsoft.com/office/drawing/2014/main" id="{BC6705AA-1A74-8C47-A58D-A986FA9557B0}"/>
              </a:ext>
            </a:extLst>
          </p:cNvPr>
          <p:cNvCxnSpPr>
            <a:cxnSpLocks/>
            <a:stCxn id="49" idx="2"/>
            <a:endCxn id="50" idx="0"/>
          </p:cNvCxnSpPr>
          <p:nvPr/>
        </p:nvCxnSpPr>
        <p:spPr>
          <a:xfrm>
            <a:off x="4950151" y="5403150"/>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E3E21C98-E6B0-0B45-A0DA-CD12A734A7F1}"/>
              </a:ext>
            </a:extLst>
          </p:cNvPr>
          <p:cNvSpPr/>
          <p:nvPr/>
        </p:nvSpPr>
        <p:spPr>
          <a:xfrm>
            <a:off x="5275123"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3" name="Rounded Rectangle 52">
            <a:extLst>
              <a:ext uri="{FF2B5EF4-FFF2-40B4-BE49-F238E27FC236}">
                <a16:creationId xmlns:a16="http://schemas.microsoft.com/office/drawing/2014/main" id="{9081C5F9-0AB8-F24F-9650-B37744CF744C}"/>
              </a:ext>
            </a:extLst>
          </p:cNvPr>
          <p:cNvSpPr/>
          <p:nvPr/>
        </p:nvSpPr>
        <p:spPr>
          <a:xfrm>
            <a:off x="5276778"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4" name="Straight Arrow Connector 53">
            <a:extLst>
              <a:ext uri="{FF2B5EF4-FFF2-40B4-BE49-F238E27FC236}">
                <a16:creationId xmlns:a16="http://schemas.microsoft.com/office/drawing/2014/main" id="{6C3E749C-80E6-A542-B3BA-BBFAD2FE1944}"/>
              </a:ext>
            </a:extLst>
          </p:cNvPr>
          <p:cNvCxnSpPr>
            <a:cxnSpLocks/>
            <a:stCxn id="52" idx="2"/>
            <a:endCxn id="53" idx="0"/>
          </p:cNvCxnSpPr>
          <p:nvPr/>
        </p:nvCxnSpPr>
        <p:spPr>
          <a:xfrm>
            <a:off x="5376288"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933D04A-837D-614B-B399-6E85C41720B0}"/>
              </a:ext>
            </a:extLst>
          </p:cNvPr>
          <p:cNvSpPr txBox="1"/>
          <p:nvPr/>
        </p:nvSpPr>
        <p:spPr>
          <a:xfrm>
            <a:off x="3805417" y="5085815"/>
            <a:ext cx="458780" cy="369332"/>
          </a:xfrm>
          <a:prstGeom prst="rect">
            <a:avLst/>
          </a:prstGeom>
          <a:noFill/>
        </p:spPr>
        <p:txBody>
          <a:bodyPr wrap="none" rtlCol="0">
            <a:spAutoFit/>
          </a:bodyPr>
          <a:lstStyle/>
          <a:p>
            <a:r>
              <a:rPr lang="en-US" dirty="0"/>
              <a:t>…..</a:t>
            </a:r>
          </a:p>
        </p:txBody>
      </p:sp>
      <p:sp>
        <p:nvSpPr>
          <p:cNvPr id="56" name="Rounded Rectangle 55">
            <a:extLst>
              <a:ext uri="{FF2B5EF4-FFF2-40B4-BE49-F238E27FC236}">
                <a16:creationId xmlns:a16="http://schemas.microsoft.com/office/drawing/2014/main" id="{C4A53E3D-A93B-504D-B5BD-7CCAD57F4CCF}"/>
              </a:ext>
            </a:extLst>
          </p:cNvPr>
          <p:cNvSpPr/>
          <p:nvPr/>
        </p:nvSpPr>
        <p:spPr>
          <a:xfrm>
            <a:off x="5676021"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ounded Rectangle 56">
            <a:extLst>
              <a:ext uri="{FF2B5EF4-FFF2-40B4-BE49-F238E27FC236}">
                <a16:creationId xmlns:a16="http://schemas.microsoft.com/office/drawing/2014/main" id="{0482B32B-19A8-8842-A07A-FEC86DAA117D}"/>
              </a:ext>
            </a:extLst>
          </p:cNvPr>
          <p:cNvSpPr/>
          <p:nvPr/>
        </p:nvSpPr>
        <p:spPr>
          <a:xfrm>
            <a:off x="5677676" y="5720154"/>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58" name="Straight Arrow Connector 57">
            <a:extLst>
              <a:ext uri="{FF2B5EF4-FFF2-40B4-BE49-F238E27FC236}">
                <a16:creationId xmlns:a16="http://schemas.microsoft.com/office/drawing/2014/main" id="{0E7C8D12-90D4-C747-A713-5B11FA246C48}"/>
              </a:ext>
            </a:extLst>
          </p:cNvPr>
          <p:cNvCxnSpPr>
            <a:cxnSpLocks/>
            <a:stCxn id="56" idx="2"/>
            <a:endCxn id="57" idx="0"/>
          </p:cNvCxnSpPr>
          <p:nvPr/>
        </p:nvCxnSpPr>
        <p:spPr>
          <a:xfrm>
            <a:off x="5777186" y="5402817"/>
            <a:ext cx="1655" cy="317337"/>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A4CA229F-E25A-DD46-A2F5-BDE85952A8FD}"/>
              </a:ext>
            </a:extLst>
          </p:cNvPr>
          <p:cNvSpPr/>
          <p:nvPr/>
        </p:nvSpPr>
        <p:spPr>
          <a:xfrm>
            <a:off x="2178407"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ounded Rectangle 59">
            <a:extLst>
              <a:ext uri="{FF2B5EF4-FFF2-40B4-BE49-F238E27FC236}">
                <a16:creationId xmlns:a16="http://schemas.microsoft.com/office/drawing/2014/main" id="{6D8A25C3-8FCB-2B43-A80D-9C547959A05E}"/>
              </a:ext>
            </a:extLst>
          </p:cNvPr>
          <p:cNvSpPr/>
          <p:nvPr/>
        </p:nvSpPr>
        <p:spPr>
          <a:xfrm>
            <a:off x="218006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2FA456A0-258C-1346-AA3F-9201E5FC675F}"/>
              </a:ext>
            </a:extLst>
          </p:cNvPr>
          <p:cNvCxnSpPr>
            <a:cxnSpLocks/>
            <a:stCxn id="59" idx="2"/>
            <a:endCxn id="60" idx="0"/>
          </p:cNvCxnSpPr>
          <p:nvPr/>
        </p:nvCxnSpPr>
        <p:spPr>
          <a:xfrm>
            <a:off x="2279572"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B5E90F44-BB61-4245-82B1-B9393A919A2D}"/>
              </a:ext>
            </a:extLst>
          </p:cNvPr>
          <p:cNvSpPr/>
          <p:nvPr/>
        </p:nvSpPr>
        <p:spPr>
          <a:xfrm>
            <a:off x="2580960" y="520082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4A155E4C-ACE1-2544-B571-FD42508C9E85}"/>
              </a:ext>
            </a:extLst>
          </p:cNvPr>
          <p:cNvSpPr/>
          <p:nvPr/>
        </p:nvSpPr>
        <p:spPr>
          <a:xfrm>
            <a:off x="2582615"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4" name="Straight Arrow Connector 63">
            <a:extLst>
              <a:ext uri="{FF2B5EF4-FFF2-40B4-BE49-F238E27FC236}">
                <a16:creationId xmlns:a16="http://schemas.microsoft.com/office/drawing/2014/main" id="{08A2F912-C9C1-5445-8769-02387C8F22E6}"/>
              </a:ext>
            </a:extLst>
          </p:cNvPr>
          <p:cNvCxnSpPr>
            <a:cxnSpLocks/>
            <a:stCxn id="62" idx="2"/>
            <a:endCxn id="63" idx="0"/>
          </p:cNvCxnSpPr>
          <p:nvPr/>
        </p:nvCxnSpPr>
        <p:spPr>
          <a:xfrm>
            <a:off x="2682125" y="5403150"/>
            <a:ext cx="1655" cy="31725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2F0167DD-E62A-B144-8A58-9292E60C4BD8}"/>
              </a:ext>
            </a:extLst>
          </p:cNvPr>
          <p:cNvSpPr/>
          <p:nvPr/>
        </p:nvSpPr>
        <p:spPr>
          <a:xfrm>
            <a:off x="3007097"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ounded Rectangle 65">
            <a:extLst>
              <a:ext uri="{FF2B5EF4-FFF2-40B4-BE49-F238E27FC236}">
                <a16:creationId xmlns:a16="http://schemas.microsoft.com/office/drawing/2014/main" id="{947A1B9F-3DCF-AB43-94EF-40C8B9D1B97E}"/>
              </a:ext>
            </a:extLst>
          </p:cNvPr>
          <p:cNvSpPr/>
          <p:nvPr/>
        </p:nvSpPr>
        <p:spPr>
          <a:xfrm>
            <a:off x="3008752"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DF92FE5D-4F5E-A74F-B78C-13585776733B}"/>
              </a:ext>
            </a:extLst>
          </p:cNvPr>
          <p:cNvCxnSpPr>
            <a:cxnSpLocks/>
            <a:stCxn id="65" idx="2"/>
            <a:endCxn id="66" idx="0"/>
          </p:cNvCxnSpPr>
          <p:nvPr/>
        </p:nvCxnSpPr>
        <p:spPr>
          <a:xfrm>
            <a:off x="3108262"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7DCC070D-0C2D-E14F-80A9-0B0D26D8151C}"/>
              </a:ext>
            </a:extLst>
          </p:cNvPr>
          <p:cNvSpPr/>
          <p:nvPr/>
        </p:nvSpPr>
        <p:spPr>
          <a:xfrm>
            <a:off x="3407995" y="5200487"/>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ounded Rectangle 68">
            <a:extLst>
              <a:ext uri="{FF2B5EF4-FFF2-40B4-BE49-F238E27FC236}">
                <a16:creationId xmlns:a16="http://schemas.microsoft.com/office/drawing/2014/main" id="{EEE315A4-D9C8-4D40-A986-59B7017914A6}"/>
              </a:ext>
            </a:extLst>
          </p:cNvPr>
          <p:cNvSpPr/>
          <p:nvPr/>
        </p:nvSpPr>
        <p:spPr>
          <a:xfrm>
            <a:off x="3409650"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2474F19F-F6E0-F54A-888A-F661E15F1072}"/>
              </a:ext>
            </a:extLst>
          </p:cNvPr>
          <p:cNvCxnSpPr>
            <a:cxnSpLocks/>
            <a:stCxn id="68" idx="2"/>
            <a:endCxn id="69" idx="0"/>
          </p:cNvCxnSpPr>
          <p:nvPr/>
        </p:nvCxnSpPr>
        <p:spPr>
          <a:xfrm>
            <a:off x="3509160" y="5402817"/>
            <a:ext cx="1655" cy="317583"/>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B493859-870F-844E-A69D-49F2357D7748}"/>
              </a:ext>
            </a:extLst>
          </p:cNvPr>
          <p:cNvSpPr txBox="1"/>
          <p:nvPr/>
        </p:nvSpPr>
        <p:spPr>
          <a:xfrm>
            <a:off x="3808091" y="5561485"/>
            <a:ext cx="458780" cy="369332"/>
          </a:xfrm>
          <a:prstGeom prst="rect">
            <a:avLst/>
          </a:prstGeom>
          <a:noFill/>
        </p:spPr>
        <p:txBody>
          <a:bodyPr wrap="none" rtlCol="0">
            <a:spAutoFit/>
          </a:bodyPr>
          <a:lstStyle/>
          <a:p>
            <a:r>
              <a:rPr lang="en-US" dirty="0"/>
              <a:t>…..</a:t>
            </a:r>
          </a:p>
        </p:txBody>
      </p:sp>
      <p:sp>
        <p:nvSpPr>
          <p:cNvPr id="72" name="Chevron 71">
            <a:extLst>
              <a:ext uri="{FF2B5EF4-FFF2-40B4-BE49-F238E27FC236}">
                <a16:creationId xmlns:a16="http://schemas.microsoft.com/office/drawing/2014/main" id="{A5DC2166-96C8-1B4E-B1A4-D84FBA6E595C}"/>
              </a:ext>
            </a:extLst>
          </p:cNvPr>
          <p:cNvSpPr/>
          <p:nvPr/>
        </p:nvSpPr>
        <p:spPr>
          <a:xfrm>
            <a:off x="496118" y="263602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Sample</a:t>
            </a:r>
          </a:p>
        </p:txBody>
      </p:sp>
      <p:cxnSp>
        <p:nvCxnSpPr>
          <p:cNvPr id="73" name="Elbow Connector 72">
            <a:extLst>
              <a:ext uri="{FF2B5EF4-FFF2-40B4-BE49-F238E27FC236}">
                <a16:creationId xmlns:a16="http://schemas.microsoft.com/office/drawing/2014/main" id="{C96C8980-3469-7E4D-9BBA-879364616BAF}"/>
              </a:ext>
            </a:extLst>
          </p:cNvPr>
          <p:cNvCxnSpPr>
            <a:cxnSpLocks/>
          </p:cNvCxnSpPr>
          <p:nvPr/>
        </p:nvCxnSpPr>
        <p:spPr>
          <a:xfrm rot="5400000">
            <a:off x="10092241" y="2402726"/>
            <a:ext cx="12700" cy="2275688"/>
          </a:xfrm>
          <a:prstGeom prst="bentConnector3">
            <a:avLst>
              <a:gd name="adj1" fmla="val 252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Chevron 73">
            <a:extLst>
              <a:ext uri="{FF2B5EF4-FFF2-40B4-BE49-F238E27FC236}">
                <a16:creationId xmlns:a16="http://schemas.microsoft.com/office/drawing/2014/main" id="{EB491B2D-5C9D-0245-B185-477A14118C44}"/>
              </a:ext>
            </a:extLst>
          </p:cNvPr>
          <p:cNvSpPr/>
          <p:nvPr/>
        </p:nvSpPr>
        <p:spPr>
          <a:xfrm>
            <a:off x="7763485" y="263520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Update</a:t>
            </a:r>
          </a:p>
        </p:txBody>
      </p:sp>
      <p:sp>
        <p:nvSpPr>
          <p:cNvPr id="75" name="Rounded Rectangle 74">
            <a:extLst>
              <a:ext uri="{FF2B5EF4-FFF2-40B4-BE49-F238E27FC236}">
                <a16:creationId xmlns:a16="http://schemas.microsoft.com/office/drawing/2014/main" id="{466C37BE-E372-3246-9CF3-5995F2C17E85}"/>
              </a:ext>
            </a:extLst>
          </p:cNvPr>
          <p:cNvSpPr/>
          <p:nvPr/>
        </p:nvSpPr>
        <p:spPr>
          <a:xfrm>
            <a:off x="10384285" y="2633817"/>
            <a:ext cx="1692000" cy="91079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solidFill>
                  <a:schemeClr val="tx1"/>
                </a:solidFill>
              </a:rPr>
              <a:t>Model</a:t>
            </a:r>
          </a:p>
        </p:txBody>
      </p:sp>
      <p:sp>
        <p:nvSpPr>
          <p:cNvPr id="79" name="Rounded Rectangle 78">
            <a:extLst>
              <a:ext uri="{FF2B5EF4-FFF2-40B4-BE49-F238E27FC236}">
                <a16:creationId xmlns:a16="http://schemas.microsoft.com/office/drawing/2014/main" id="{B687C965-CCE6-5849-908C-B58580508597}"/>
              </a:ext>
            </a:extLst>
          </p:cNvPr>
          <p:cNvSpPr/>
          <p:nvPr/>
        </p:nvSpPr>
        <p:spPr>
          <a:xfrm>
            <a:off x="3031238"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B5FAA220-1080-A44E-A362-4CD36F5B201B}"/>
              </a:ext>
            </a:extLst>
          </p:cNvPr>
          <p:cNvSpPr/>
          <p:nvPr/>
        </p:nvSpPr>
        <p:spPr>
          <a:xfrm>
            <a:off x="3032893"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1" name="Straight Arrow Connector 80">
            <a:extLst>
              <a:ext uri="{FF2B5EF4-FFF2-40B4-BE49-F238E27FC236}">
                <a16:creationId xmlns:a16="http://schemas.microsoft.com/office/drawing/2014/main" id="{0EA5A72D-85B4-B349-8A8F-71632BE7B697}"/>
              </a:ext>
            </a:extLst>
          </p:cNvPr>
          <p:cNvCxnSpPr>
            <a:cxnSpLocks/>
            <a:stCxn id="79" idx="2"/>
            <a:endCxn id="80" idx="0"/>
          </p:cNvCxnSpPr>
          <p:nvPr/>
        </p:nvCxnSpPr>
        <p:spPr>
          <a:xfrm>
            <a:off x="3132403"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DE58A1D7-7D99-1A40-B15F-31FEDF65ECA2}"/>
              </a:ext>
            </a:extLst>
          </p:cNvPr>
          <p:cNvSpPr/>
          <p:nvPr/>
        </p:nvSpPr>
        <p:spPr>
          <a:xfrm>
            <a:off x="330211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5" name="Rounded Rectangle 84">
            <a:extLst>
              <a:ext uri="{FF2B5EF4-FFF2-40B4-BE49-F238E27FC236}">
                <a16:creationId xmlns:a16="http://schemas.microsoft.com/office/drawing/2014/main" id="{C671EFF6-F300-A64D-B117-16839CF0075E}"/>
              </a:ext>
            </a:extLst>
          </p:cNvPr>
          <p:cNvSpPr/>
          <p:nvPr/>
        </p:nvSpPr>
        <p:spPr>
          <a:xfrm>
            <a:off x="3303772"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6" name="Straight Arrow Connector 85">
            <a:extLst>
              <a:ext uri="{FF2B5EF4-FFF2-40B4-BE49-F238E27FC236}">
                <a16:creationId xmlns:a16="http://schemas.microsoft.com/office/drawing/2014/main" id="{F354BBBA-BFF6-FC4D-AAFE-F862372CC36F}"/>
              </a:ext>
            </a:extLst>
          </p:cNvPr>
          <p:cNvCxnSpPr>
            <a:cxnSpLocks/>
            <a:stCxn id="84" idx="2"/>
            <a:endCxn id="85" idx="0"/>
          </p:cNvCxnSpPr>
          <p:nvPr/>
        </p:nvCxnSpPr>
        <p:spPr>
          <a:xfrm>
            <a:off x="340328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a16="http://schemas.microsoft.com/office/drawing/2014/main" id="{1D456E71-99BF-DF45-8268-C3CAAE4F06DB}"/>
              </a:ext>
            </a:extLst>
          </p:cNvPr>
          <p:cNvSpPr/>
          <p:nvPr/>
        </p:nvSpPr>
        <p:spPr>
          <a:xfrm>
            <a:off x="3577647"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8" name="Rounded Rectangle 87">
            <a:extLst>
              <a:ext uri="{FF2B5EF4-FFF2-40B4-BE49-F238E27FC236}">
                <a16:creationId xmlns:a16="http://schemas.microsoft.com/office/drawing/2014/main" id="{C0449ABF-729E-D04C-824B-1EC94D4F8C27}"/>
              </a:ext>
            </a:extLst>
          </p:cNvPr>
          <p:cNvSpPr/>
          <p:nvPr/>
        </p:nvSpPr>
        <p:spPr>
          <a:xfrm>
            <a:off x="3579302" y="3247200"/>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9" name="Straight Arrow Connector 88">
            <a:extLst>
              <a:ext uri="{FF2B5EF4-FFF2-40B4-BE49-F238E27FC236}">
                <a16:creationId xmlns:a16="http://schemas.microsoft.com/office/drawing/2014/main" id="{E8260DFA-B921-FD42-AC61-6D1BDD99433D}"/>
              </a:ext>
            </a:extLst>
          </p:cNvPr>
          <p:cNvCxnSpPr>
            <a:cxnSpLocks/>
            <a:stCxn id="87" idx="2"/>
            <a:endCxn id="88" idx="0"/>
          </p:cNvCxnSpPr>
          <p:nvPr/>
        </p:nvCxnSpPr>
        <p:spPr>
          <a:xfrm>
            <a:off x="3678812"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0" name="Rounded Rectangle 89">
            <a:extLst>
              <a:ext uri="{FF2B5EF4-FFF2-40B4-BE49-F238E27FC236}">
                <a16:creationId xmlns:a16="http://schemas.microsoft.com/office/drawing/2014/main" id="{F37686FE-54EE-DE4B-8550-84285DBB1997}"/>
              </a:ext>
            </a:extLst>
          </p:cNvPr>
          <p:cNvSpPr/>
          <p:nvPr/>
        </p:nvSpPr>
        <p:spPr>
          <a:xfrm>
            <a:off x="3848526" y="2721600"/>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ounded Rectangle 90">
            <a:extLst>
              <a:ext uri="{FF2B5EF4-FFF2-40B4-BE49-F238E27FC236}">
                <a16:creationId xmlns:a16="http://schemas.microsoft.com/office/drawing/2014/main" id="{41D036F6-2EFD-9E4C-9D81-2BE288BDEEF6}"/>
              </a:ext>
            </a:extLst>
          </p:cNvPr>
          <p:cNvSpPr/>
          <p:nvPr/>
        </p:nvSpPr>
        <p:spPr>
          <a:xfrm>
            <a:off x="3850181" y="32472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2" name="Straight Arrow Connector 91">
            <a:extLst>
              <a:ext uri="{FF2B5EF4-FFF2-40B4-BE49-F238E27FC236}">
                <a16:creationId xmlns:a16="http://schemas.microsoft.com/office/drawing/2014/main" id="{492106CD-ADB9-0B43-8640-9174427364E0}"/>
              </a:ext>
            </a:extLst>
          </p:cNvPr>
          <p:cNvCxnSpPr>
            <a:cxnSpLocks/>
            <a:stCxn id="90" idx="2"/>
            <a:endCxn id="91" idx="0"/>
          </p:cNvCxnSpPr>
          <p:nvPr/>
        </p:nvCxnSpPr>
        <p:spPr>
          <a:xfrm>
            <a:off x="3949691" y="2923930"/>
            <a:ext cx="1655" cy="32327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0" name="Rounded Rectangle 99">
            <a:extLst>
              <a:ext uri="{FF2B5EF4-FFF2-40B4-BE49-F238E27FC236}">
                <a16:creationId xmlns:a16="http://schemas.microsoft.com/office/drawing/2014/main" id="{B73459B0-2737-4144-BA96-6C9E4879340A}"/>
              </a:ext>
            </a:extLst>
          </p:cNvPr>
          <p:cNvSpPr/>
          <p:nvPr/>
        </p:nvSpPr>
        <p:spPr>
          <a:xfrm>
            <a:off x="4848986" y="5720400"/>
            <a:ext cx="202330" cy="20233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A10CB92C-384F-7940-9621-4F2C4EBED19B}"/>
              </a:ext>
            </a:extLst>
          </p:cNvPr>
          <p:cNvCxnSpPr>
            <a:cxnSpLocks/>
            <a:stCxn id="45" idx="1"/>
            <a:endCxn id="72" idx="1"/>
          </p:cNvCxnSpPr>
          <p:nvPr/>
        </p:nvCxnSpPr>
        <p:spPr>
          <a:xfrm rot="10800000" flipH="1">
            <a:off x="491354" y="3091471"/>
            <a:ext cx="235039" cy="2291323"/>
          </a:xfrm>
          <a:prstGeom prst="bentConnector3">
            <a:avLst>
              <a:gd name="adj1" fmla="val -97260"/>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Chevron 76">
            <a:extLst>
              <a:ext uri="{FF2B5EF4-FFF2-40B4-BE49-F238E27FC236}">
                <a16:creationId xmlns:a16="http://schemas.microsoft.com/office/drawing/2014/main" id="{DDF43543-818E-5E4F-B1E0-552D10DE60A1}"/>
              </a:ext>
            </a:extLst>
          </p:cNvPr>
          <p:cNvSpPr/>
          <p:nvPr/>
        </p:nvSpPr>
        <p:spPr>
          <a:xfrm>
            <a:off x="4094107" y="262967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Materialize</a:t>
            </a:r>
          </a:p>
        </p:txBody>
      </p:sp>
      <p:sp>
        <p:nvSpPr>
          <p:cNvPr id="78" name="Rounded Rectangle 77">
            <a:extLst>
              <a:ext uri="{FF2B5EF4-FFF2-40B4-BE49-F238E27FC236}">
                <a16:creationId xmlns:a16="http://schemas.microsoft.com/office/drawing/2014/main" id="{5E30ADA0-93B0-8446-BAB1-31D7FAF16C3D}"/>
              </a:ext>
            </a:extLst>
          </p:cNvPr>
          <p:cNvSpPr/>
          <p:nvPr/>
        </p:nvSpPr>
        <p:spPr>
          <a:xfrm>
            <a:off x="6609397"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2" name="Rounded Rectangle 81">
            <a:extLst>
              <a:ext uri="{FF2B5EF4-FFF2-40B4-BE49-F238E27FC236}">
                <a16:creationId xmlns:a16="http://schemas.microsoft.com/office/drawing/2014/main" id="{3914F4DB-D288-F64D-B628-EA72F4524524}"/>
              </a:ext>
            </a:extLst>
          </p:cNvPr>
          <p:cNvSpPr/>
          <p:nvPr/>
        </p:nvSpPr>
        <p:spPr>
          <a:xfrm>
            <a:off x="6611052"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83" name="Straight Arrow Connector 82">
            <a:extLst>
              <a:ext uri="{FF2B5EF4-FFF2-40B4-BE49-F238E27FC236}">
                <a16:creationId xmlns:a16="http://schemas.microsoft.com/office/drawing/2014/main" id="{CCC9F04C-BDAB-1E44-9FA8-8093246F2FC5}"/>
              </a:ext>
            </a:extLst>
          </p:cNvPr>
          <p:cNvCxnSpPr>
            <a:cxnSpLocks/>
            <a:stCxn id="78" idx="2"/>
            <a:endCxn id="82" idx="0"/>
          </p:cNvCxnSpPr>
          <p:nvPr/>
        </p:nvCxnSpPr>
        <p:spPr>
          <a:xfrm>
            <a:off x="6710562"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E66C20A4-89B9-0744-8CB7-02239240896D}"/>
              </a:ext>
            </a:extLst>
          </p:cNvPr>
          <p:cNvSpPr/>
          <p:nvPr/>
        </p:nvSpPr>
        <p:spPr>
          <a:xfrm>
            <a:off x="688027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ounded Rectangle 93">
            <a:extLst>
              <a:ext uri="{FF2B5EF4-FFF2-40B4-BE49-F238E27FC236}">
                <a16:creationId xmlns:a16="http://schemas.microsoft.com/office/drawing/2014/main" id="{4150EF41-3D9B-244B-B5D8-0B625E815611}"/>
              </a:ext>
            </a:extLst>
          </p:cNvPr>
          <p:cNvSpPr/>
          <p:nvPr/>
        </p:nvSpPr>
        <p:spPr>
          <a:xfrm>
            <a:off x="6881931"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5" name="Straight Arrow Connector 94">
            <a:extLst>
              <a:ext uri="{FF2B5EF4-FFF2-40B4-BE49-F238E27FC236}">
                <a16:creationId xmlns:a16="http://schemas.microsoft.com/office/drawing/2014/main" id="{BE98F7B4-F6E4-994B-AD2B-3B5A5124C90F}"/>
              </a:ext>
            </a:extLst>
          </p:cNvPr>
          <p:cNvCxnSpPr>
            <a:cxnSpLocks/>
            <a:stCxn id="93" idx="2"/>
            <a:endCxn id="94" idx="0"/>
          </p:cNvCxnSpPr>
          <p:nvPr/>
        </p:nvCxnSpPr>
        <p:spPr>
          <a:xfrm>
            <a:off x="6981441"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5F132E51-D924-0548-B0CC-4502D1BB9FB9}"/>
              </a:ext>
            </a:extLst>
          </p:cNvPr>
          <p:cNvSpPr/>
          <p:nvPr/>
        </p:nvSpPr>
        <p:spPr>
          <a:xfrm>
            <a:off x="7155806"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ounded Rectangle 96">
            <a:extLst>
              <a:ext uri="{FF2B5EF4-FFF2-40B4-BE49-F238E27FC236}">
                <a16:creationId xmlns:a16="http://schemas.microsoft.com/office/drawing/2014/main" id="{3F495D70-62A3-6844-AAB5-B7A2F957341E}"/>
              </a:ext>
            </a:extLst>
          </p:cNvPr>
          <p:cNvSpPr/>
          <p:nvPr/>
        </p:nvSpPr>
        <p:spPr>
          <a:xfrm>
            <a:off x="7157461" y="3247091"/>
            <a:ext cx="202330" cy="202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98" name="Straight Arrow Connector 97">
            <a:extLst>
              <a:ext uri="{FF2B5EF4-FFF2-40B4-BE49-F238E27FC236}">
                <a16:creationId xmlns:a16="http://schemas.microsoft.com/office/drawing/2014/main" id="{54A533FE-A0B5-3043-AE99-C3D326E6EEE3}"/>
              </a:ext>
            </a:extLst>
          </p:cNvPr>
          <p:cNvCxnSpPr>
            <a:cxnSpLocks/>
            <a:stCxn id="96" idx="2"/>
            <a:endCxn id="97" idx="0"/>
          </p:cNvCxnSpPr>
          <p:nvPr/>
        </p:nvCxnSpPr>
        <p:spPr>
          <a:xfrm>
            <a:off x="7256971" y="2923311"/>
            <a:ext cx="1655" cy="323780"/>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60B2EC5E-C4F3-C345-B5B2-FAD9E4EAD070}"/>
              </a:ext>
            </a:extLst>
          </p:cNvPr>
          <p:cNvSpPr/>
          <p:nvPr/>
        </p:nvSpPr>
        <p:spPr>
          <a:xfrm>
            <a:off x="7426685" y="2720981"/>
            <a:ext cx="202330" cy="2023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8" name="Rounded Rectangle 107">
            <a:extLst>
              <a:ext uri="{FF2B5EF4-FFF2-40B4-BE49-F238E27FC236}">
                <a16:creationId xmlns:a16="http://schemas.microsoft.com/office/drawing/2014/main" id="{A160EA8E-5DEE-5342-919B-CC9B5205B36C}"/>
              </a:ext>
            </a:extLst>
          </p:cNvPr>
          <p:cNvSpPr/>
          <p:nvPr/>
        </p:nvSpPr>
        <p:spPr>
          <a:xfrm>
            <a:off x="7428340" y="3248143"/>
            <a:ext cx="202330" cy="202330"/>
          </a:xfrm>
          <a:prstGeom prst="round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09" name="Straight Arrow Connector 108">
            <a:extLst>
              <a:ext uri="{FF2B5EF4-FFF2-40B4-BE49-F238E27FC236}">
                <a16:creationId xmlns:a16="http://schemas.microsoft.com/office/drawing/2014/main" id="{15AA78EE-21C2-D941-A901-1A1B604D7835}"/>
              </a:ext>
            </a:extLst>
          </p:cNvPr>
          <p:cNvCxnSpPr>
            <a:cxnSpLocks/>
            <a:stCxn id="107" idx="2"/>
            <a:endCxn id="108" idx="0"/>
          </p:cNvCxnSpPr>
          <p:nvPr/>
        </p:nvCxnSpPr>
        <p:spPr>
          <a:xfrm>
            <a:off x="7527850" y="2923311"/>
            <a:ext cx="1655" cy="324832"/>
          </a:xfrm>
          <a:prstGeom prst="straightConnector1">
            <a:avLst/>
          </a:prstGeom>
          <a:ln w="15875">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 name="Elbow Connector 3">
            <a:extLst>
              <a:ext uri="{FF2B5EF4-FFF2-40B4-BE49-F238E27FC236}">
                <a16:creationId xmlns:a16="http://schemas.microsoft.com/office/drawing/2014/main" id="{D81D8D8D-2EA5-644A-A512-0278F0DE786F}"/>
              </a:ext>
            </a:extLst>
          </p:cNvPr>
          <p:cNvCxnSpPr>
            <a:stCxn id="85" idx="2"/>
            <a:endCxn id="94" idx="2"/>
          </p:cNvCxnSpPr>
          <p:nvPr/>
        </p:nvCxnSpPr>
        <p:spPr>
          <a:xfrm rot="16200000" flipH="1">
            <a:off x="5193545" y="1660921"/>
            <a:ext cx="943" cy="3578159"/>
          </a:xfrm>
          <a:prstGeom prst="bentConnector3">
            <a:avLst>
              <a:gd name="adj1" fmla="val 410328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2DCBB550-5945-664D-84EC-0960A676133B}"/>
              </a:ext>
            </a:extLst>
          </p:cNvPr>
          <p:cNvCxnSpPr>
            <a:stCxn id="91" idx="2"/>
            <a:endCxn id="108" idx="2"/>
          </p:cNvCxnSpPr>
          <p:nvPr/>
        </p:nvCxnSpPr>
        <p:spPr>
          <a:xfrm rot="16200000" flipH="1">
            <a:off x="5739954" y="1660921"/>
            <a:ext cx="943" cy="3578159"/>
          </a:xfrm>
          <a:prstGeom prst="bentConnector3">
            <a:avLst>
              <a:gd name="adj1" fmla="val 28315907"/>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hevron 75">
            <a:extLst>
              <a:ext uri="{FF2B5EF4-FFF2-40B4-BE49-F238E27FC236}">
                <a16:creationId xmlns:a16="http://schemas.microsoft.com/office/drawing/2014/main" id="{582AC649-7201-D448-8F43-B025A7DF78FC}"/>
              </a:ext>
            </a:extLst>
          </p:cNvPr>
          <p:cNvSpPr/>
          <p:nvPr/>
        </p:nvSpPr>
        <p:spPr>
          <a:xfrm>
            <a:off x="3537846" y="1911870"/>
            <a:ext cx="796716"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Parser</a:t>
            </a:r>
            <a:endParaRPr lang="en-US" sz="2400" dirty="0">
              <a:solidFill>
                <a:schemeClr val="tx1"/>
              </a:solidFill>
            </a:endParaRPr>
          </a:p>
        </p:txBody>
      </p:sp>
      <p:sp>
        <p:nvSpPr>
          <p:cNvPr id="99" name="Chevron 98">
            <a:extLst>
              <a:ext uri="{FF2B5EF4-FFF2-40B4-BE49-F238E27FC236}">
                <a16:creationId xmlns:a16="http://schemas.microsoft.com/office/drawing/2014/main" id="{12656A2C-FD5D-7A44-AFE8-312A949AA2A3}"/>
              </a:ext>
            </a:extLst>
          </p:cNvPr>
          <p:cNvSpPr/>
          <p:nvPr/>
        </p:nvSpPr>
        <p:spPr>
          <a:xfrm>
            <a:off x="4238515" y="1911870"/>
            <a:ext cx="1281664"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Missing Value </a:t>
            </a:r>
          </a:p>
          <a:p>
            <a:pPr algn="ctr"/>
            <a:r>
              <a:rPr lang="en-US" sz="1400" dirty="0">
                <a:solidFill>
                  <a:schemeClr val="tx1"/>
                </a:solidFill>
              </a:rPr>
              <a:t>Imputer</a:t>
            </a:r>
            <a:endParaRPr lang="en-US" sz="2400" dirty="0">
              <a:solidFill>
                <a:schemeClr val="tx1"/>
              </a:solidFill>
            </a:endParaRPr>
          </a:p>
        </p:txBody>
      </p:sp>
      <p:sp>
        <p:nvSpPr>
          <p:cNvPr id="101" name="Chevron 100">
            <a:extLst>
              <a:ext uri="{FF2B5EF4-FFF2-40B4-BE49-F238E27FC236}">
                <a16:creationId xmlns:a16="http://schemas.microsoft.com/office/drawing/2014/main" id="{94B6ADF8-DBCC-E140-9B6A-7EE02B6BE7B6}"/>
              </a:ext>
            </a:extLst>
          </p:cNvPr>
          <p:cNvSpPr/>
          <p:nvPr/>
        </p:nvSpPr>
        <p:spPr>
          <a:xfrm>
            <a:off x="5426046" y="1911870"/>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Standard </a:t>
            </a:r>
          </a:p>
          <a:p>
            <a:pPr algn="ctr"/>
            <a:r>
              <a:rPr lang="en-US" sz="1400" dirty="0">
                <a:solidFill>
                  <a:schemeClr val="tx1"/>
                </a:solidFill>
              </a:rPr>
              <a:t>Scaler</a:t>
            </a:r>
            <a:endParaRPr lang="en-US" sz="2400" dirty="0">
              <a:solidFill>
                <a:schemeClr val="tx1"/>
              </a:solidFill>
            </a:endParaRPr>
          </a:p>
        </p:txBody>
      </p:sp>
      <p:sp>
        <p:nvSpPr>
          <p:cNvPr id="102" name="Chevron 101">
            <a:extLst>
              <a:ext uri="{FF2B5EF4-FFF2-40B4-BE49-F238E27FC236}">
                <a16:creationId xmlns:a16="http://schemas.microsoft.com/office/drawing/2014/main" id="{6D22A51F-BE72-FA4A-A66E-9845720B1516}"/>
              </a:ext>
            </a:extLst>
          </p:cNvPr>
          <p:cNvSpPr/>
          <p:nvPr/>
        </p:nvSpPr>
        <p:spPr>
          <a:xfrm>
            <a:off x="6251316" y="1911461"/>
            <a:ext cx="919798" cy="468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1400" dirty="0">
                <a:solidFill>
                  <a:schemeClr val="tx1"/>
                </a:solidFill>
              </a:rPr>
              <a:t>Feature </a:t>
            </a:r>
          </a:p>
          <a:p>
            <a:pPr algn="ctr"/>
            <a:r>
              <a:rPr lang="en-US" sz="1400" dirty="0">
                <a:solidFill>
                  <a:schemeClr val="tx1"/>
                </a:solidFill>
              </a:rPr>
              <a:t>Hasher</a:t>
            </a:r>
          </a:p>
        </p:txBody>
      </p:sp>
      <p:sp>
        <p:nvSpPr>
          <p:cNvPr id="103" name="Can 102">
            <a:extLst>
              <a:ext uri="{FF2B5EF4-FFF2-40B4-BE49-F238E27FC236}">
                <a16:creationId xmlns:a16="http://schemas.microsoft.com/office/drawing/2014/main" id="{CF2967FB-24A7-5B40-BE9B-D48C6787E5BC}"/>
              </a:ext>
            </a:extLst>
          </p:cNvPr>
          <p:cNvSpPr/>
          <p:nvPr/>
        </p:nvSpPr>
        <p:spPr>
          <a:xfrm>
            <a:off x="4524165" y="1551809"/>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4" name="Can 103">
            <a:extLst>
              <a:ext uri="{FF2B5EF4-FFF2-40B4-BE49-F238E27FC236}">
                <a16:creationId xmlns:a16="http://schemas.microsoft.com/office/drawing/2014/main" id="{8FC2FFAE-A0B3-8C47-B001-611FA2B45C3C}"/>
              </a:ext>
            </a:extLst>
          </p:cNvPr>
          <p:cNvSpPr/>
          <p:nvPr/>
        </p:nvSpPr>
        <p:spPr>
          <a:xfrm>
            <a:off x="5529775" y="1551600"/>
            <a:ext cx="680720" cy="398050"/>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
        <p:nvSpPr>
          <p:cNvPr id="105" name="Rectangle 104">
            <a:extLst>
              <a:ext uri="{FF2B5EF4-FFF2-40B4-BE49-F238E27FC236}">
                <a16:creationId xmlns:a16="http://schemas.microsoft.com/office/drawing/2014/main" id="{E719C360-4E7E-DE43-8712-6E72AE9F2D31}"/>
              </a:ext>
            </a:extLst>
          </p:cNvPr>
          <p:cNvSpPr/>
          <p:nvPr/>
        </p:nvSpPr>
        <p:spPr>
          <a:xfrm>
            <a:off x="1879688" y="5621188"/>
            <a:ext cx="4310238" cy="36933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22A9DC08-E3AB-3A4D-B4EC-10D89671ED25}"/>
              </a:ext>
            </a:extLst>
          </p:cNvPr>
          <p:cNvSpPr txBox="1"/>
          <p:nvPr/>
        </p:nvSpPr>
        <p:spPr>
          <a:xfrm>
            <a:off x="6320197" y="5428341"/>
            <a:ext cx="816249" cy="707886"/>
          </a:xfrm>
          <a:prstGeom prst="rect">
            <a:avLst/>
          </a:prstGeom>
          <a:noFill/>
        </p:spPr>
        <p:txBody>
          <a:bodyPr wrap="none" rtlCol="0">
            <a:spAutoFit/>
          </a:bodyPr>
          <a:lstStyle/>
          <a:p>
            <a:pPr algn="ctr"/>
            <a:r>
              <a:rPr lang="en-US" sz="2000" dirty="0"/>
              <a:t>Cache</a:t>
            </a:r>
          </a:p>
          <a:p>
            <a:pPr algn="ctr"/>
            <a:r>
              <a:rPr lang="en-US" sz="2000" dirty="0"/>
              <a:t>Layer</a:t>
            </a:r>
          </a:p>
        </p:txBody>
      </p:sp>
      <p:sp>
        <p:nvSpPr>
          <p:cNvPr id="3" name="Rectangle 2">
            <a:extLst>
              <a:ext uri="{FF2B5EF4-FFF2-40B4-BE49-F238E27FC236}">
                <a16:creationId xmlns:a16="http://schemas.microsoft.com/office/drawing/2014/main" id="{C14138BA-D8A2-9142-81DB-692EAEF0EBF2}"/>
              </a:ext>
            </a:extLst>
          </p:cNvPr>
          <p:cNvSpPr/>
          <p:nvPr/>
        </p:nvSpPr>
        <p:spPr>
          <a:xfrm>
            <a:off x="2565810" y="1137507"/>
            <a:ext cx="6220421" cy="400110"/>
          </a:xfrm>
          <a:prstGeom prst="rect">
            <a:avLst/>
          </a:prstGeom>
        </p:spPr>
        <p:txBody>
          <a:bodyPr wrap="none">
            <a:spAutoFit/>
          </a:bodyPr>
          <a:lstStyle/>
          <a:p>
            <a:r>
              <a:rPr lang="en-US" sz="2000" dirty="0"/>
              <a:t>Statistics precomputed during the Data Preparation Phase</a:t>
            </a:r>
          </a:p>
        </p:txBody>
      </p:sp>
    </p:spTree>
    <p:extLst>
      <p:ext uri="{BB962C8B-B14F-4D97-AF65-F5344CB8AC3E}">
        <p14:creationId xmlns:p14="http://schemas.microsoft.com/office/powerpoint/2010/main" val="2739831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99" grpId="0" animBg="1"/>
      <p:bldP spid="101" grpId="0" animBg="1"/>
      <p:bldP spid="102" grpId="0" animBg="1"/>
      <p:bldP spid="103" grpId="0" animBg="1"/>
      <p:bldP spid="104"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AF7B-29BA-EC42-8F3E-EF123898713D}"/>
              </a:ext>
            </a:extLst>
          </p:cNvPr>
          <p:cNvSpPr>
            <a:spLocks noGrp="1"/>
          </p:cNvSpPr>
          <p:nvPr>
            <p:ph type="title"/>
          </p:nvPr>
        </p:nvSpPr>
        <p:spPr/>
        <p:txBody>
          <a:bodyPr/>
          <a:lstStyle/>
          <a:p>
            <a:r>
              <a:rPr lang="en-US" dirty="0"/>
              <a:t>Evaluation</a:t>
            </a:r>
          </a:p>
        </p:txBody>
      </p:sp>
      <p:graphicFrame>
        <p:nvGraphicFramePr>
          <p:cNvPr id="4" name="Table 3">
            <a:extLst>
              <a:ext uri="{FF2B5EF4-FFF2-40B4-BE49-F238E27FC236}">
                <a16:creationId xmlns:a16="http://schemas.microsoft.com/office/drawing/2014/main" id="{FB73CA06-5F6B-7749-81EA-CCB07E8660DB}"/>
              </a:ext>
            </a:extLst>
          </p:cNvPr>
          <p:cNvGraphicFramePr>
            <a:graphicFrameLocks noGrp="1"/>
          </p:cNvGraphicFramePr>
          <p:nvPr>
            <p:extLst>
              <p:ext uri="{D42A27DB-BD31-4B8C-83A1-F6EECF244321}">
                <p14:modId xmlns:p14="http://schemas.microsoft.com/office/powerpoint/2010/main" val="1660322750"/>
              </p:ext>
            </p:extLst>
          </p:nvPr>
        </p:nvGraphicFramePr>
        <p:xfrm>
          <a:off x="1702791" y="4341989"/>
          <a:ext cx="10065776" cy="1554480"/>
        </p:xfrm>
        <a:graphic>
          <a:graphicData uri="http://schemas.openxmlformats.org/drawingml/2006/table">
            <a:tbl>
              <a:tblPr firstRow="1" bandRow="1">
                <a:tableStyleId>{F5AB1C69-6EDB-4FF4-983F-18BD219EF322}</a:tableStyleId>
              </a:tblPr>
              <a:tblGrid>
                <a:gridCol w="1685499">
                  <a:extLst>
                    <a:ext uri="{9D8B030D-6E8A-4147-A177-3AD203B41FA5}">
                      <a16:colId xmlns:a16="http://schemas.microsoft.com/office/drawing/2014/main" val="2438252564"/>
                    </a:ext>
                  </a:extLst>
                </a:gridCol>
                <a:gridCol w="1776251">
                  <a:extLst>
                    <a:ext uri="{9D8B030D-6E8A-4147-A177-3AD203B41FA5}">
                      <a16:colId xmlns:a16="http://schemas.microsoft.com/office/drawing/2014/main" val="3499283982"/>
                    </a:ext>
                  </a:extLst>
                </a:gridCol>
                <a:gridCol w="2002664">
                  <a:extLst>
                    <a:ext uri="{9D8B030D-6E8A-4147-A177-3AD203B41FA5}">
                      <a16:colId xmlns:a16="http://schemas.microsoft.com/office/drawing/2014/main" val="672680832"/>
                    </a:ext>
                  </a:extLst>
                </a:gridCol>
                <a:gridCol w="1745179">
                  <a:extLst>
                    <a:ext uri="{9D8B030D-6E8A-4147-A177-3AD203B41FA5}">
                      <a16:colId xmlns:a16="http://schemas.microsoft.com/office/drawing/2014/main" val="2924918424"/>
                    </a:ext>
                  </a:extLst>
                </a:gridCol>
                <a:gridCol w="2856183">
                  <a:extLst>
                    <a:ext uri="{9D8B030D-6E8A-4147-A177-3AD203B41FA5}">
                      <a16:colId xmlns:a16="http://schemas.microsoft.com/office/drawing/2014/main" val="246922613"/>
                    </a:ext>
                  </a:extLst>
                </a:gridCol>
              </a:tblGrid>
              <a:tr h="503629">
                <a:tc>
                  <a:txBody>
                    <a:bodyPr/>
                    <a:lstStyle/>
                    <a:p>
                      <a:r>
                        <a:rPr lang="en-US" sz="2800" dirty="0">
                          <a:solidFill>
                            <a:schemeClr val="tx1"/>
                          </a:solidFill>
                        </a:rPr>
                        <a:t>Datasets</a:t>
                      </a:r>
                    </a:p>
                  </a:txBody>
                  <a:tcPr/>
                </a:tc>
                <a:tc>
                  <a:txBody>
                    <a:bodyPr/>
                    <a:lstStyle/>
                    <a:p>
                      <a:r>
                        <a:rPr lang="en-US" sz="2800" dirty="0">
                          <a:solidFill>
                            <a:schemeClr val="tx1"/>
                          </a:solidFill>
                        </a:rPr>
                        <a:t>Size</a:t>
                      </a:r>
                    </a:p>
                  </a:txBody>
                  <a:tcPr/>
                </a:tc>
                <a:tc>
                  <a:txBody>
                    <a:bodyPr/>
                    <a:lstStyle/>
                    <a:p>
                      <a:r>
                        <a:rPr lang="en-US" sz="2800" dirty="0">
                          <a:solidFill>
                            <a:schemeClr val="tx1"/>
                          </a:solidFill>
                        </a:rPr>
                        <a:t>#Instances</a:t>
                      </a:r>
                    </a:p>
                  </a:txBody>
                  <a:tcPr/>
                </a:tc>
                <a:tc>
                  <a:txBody>
                    <a:bodyPr/>
                    <a:lstStyle/>
                    <a:p>
                      <a:r>
                        <a:rPr lang="en-US" sz="2800" dirty="0">
                          <a:solidFill>
                            <a:schemeClr val="tx1"/>
                          </a:solidFill>
                        </a:rPr>
                        <a:t>Initial</a:t>
                      </a:r>
                    </a:p>
                  </a:txBody>
                  <a:tcPr/>
                </a:tc>
                <a:tc>
                  <a:txBody>
                    <a:bodyPr/>
                    <a:lstStyle/>
                    <a:p>
                      <a:r>
                        <a:rPr lang="en-US" sz="2800" dirty="0">
                          <a:solidFill>
                            <a:schemeClr val="tx1"/>
                          </a:solidFill>
                        </a:rPr>
                        <a:t>Deployment</a:t>
                      </a:r>
                    </a:p>
                  </a:txBody>
                  <a:tcPr/>
                </a:tc>
                <a:extLst>
                  <a:ext uri="{0D108BD9-81ED-4DB2-BD59-A6C34878D82A}">
                    <a16:rowId xmlns:a16="http://schemas.microsoft.com/office/drawing/2014/main" val="3148805488"/>
                  </a:ext>
                </a:extLst>
              </a:tr>
              <a:tr h="510624">
                <a:tc>
                  <a:txBody>
                    <a:bodyPr/>
                    <a:lstStyle/>
                    <a:p>
                      <a:r>
                        <a:rPr lang="en-US" sz="2800" dirty="0"/>
                        <a:t>URL</a:t>
                      </a:r>
                    </a:p>
                  </a:txBody>
                  <a:tcPr/>
                </a:tc>
                <a:tc>
                  <a:txBody>
                    <a:bodyPr/>
                    <a:lstStyle/>
                    <a:p>
                      <a:r>
                        <a:rPr lang="en-US" sz="2800" dirty="0"/>
                        <a:t>2.1 GB</a:t>
                      </a:r>
                    </a:p>
                  </a:txBody>
                  <a:tcPr/>
                </a:tc>
                <a:tc>
                  <a:txBody>
                    <a:bodyPr/>
                    <a:lstStyle/>
                    <a:p>
                      <a:r>
                        <a:rPr lang="en-US" sz="2800" dirty="0"/>
                        <a:t>2.4 M</a:t>
                      </a:r>
                    </a:p>
                  </a:txBody>
                  <a:tcPr/>
                </a:tc>
                <a:tc>
                  <a:txBody>
                    <a:bodyPr/>
                    <a:lstStyle/>
                    <a:p>
                      <a:r>
                        <a:rPr lang="en-US" sz="2800" dirty="0"/>
                        <a:t>Day 0</a:t>
                      </a:r>
                    </a:p>
                  </a:txBody>
                  <a:tcPr/>
                </a:tc>
                <a:tc>
                  <a:txBody>
                    <a:bodyPr/>
                    <a:lstStyle/>
                    <a:p>
                      <a:r>
                        <a:rPr lang="en-US" sz="2800" dirty="0"/>
                        <a:t>Day 1-120</a:t>
                      </a:r>
                    </a:p>
                  </a:txBody>
                  <a:tcPr/>
                </a:tc>
                <a:extLst>
                  <a:ext uri="{0D108BD9-81ED-4DB2-BD59-A6C34878D82A}">
                    <a16:rowId xmlns:a16="http://schemas.microsoft.com/office/drawing/2014/main" val="1615655838"/>
                  </a:ext>
                </a:extLst>
              </a:tr>
              <a:tr h="510624">
                <a:tc>
                  <a:txBody>
                    <a:bodyPr/>
                    <a:lstStyle/>
                    <a:p>
                      <a:r>
                        <a:rPr lang="en-US" sz="2800" dirty="0"/>
                        <a:t>Taxi</a:t>
                      </a:r>
                    </a:p>
                  </a:txBody>
                  <a:tcPr/>
                </a:tc>
                <a:tc>
                  <a:txBody>
                    <a:bodyPr/>
                    <a:lstStyle/>
                    <a:p>
                      <a:r>
                        <a:rPr lang="en-US" sz="2800" dirty="0"/>
                        <a:t>42 GB</a:t>
                      </a:r>
                    </a:p>
                  </a:txBody>
                  <a:tcPr/>
                </a:tc>
                <a:tc>
                  <a:txBody>
                    <a:bodyPr/>
                    <a:lstStyle/>
                    <a:p>
                      <a:r>
                        <a:rPr lang="en-US" sz="2800" dirty="0"/>
                        <a:t>280 M</a:t>
                      </a:r>
                    </a:p>
                  </a:txBody>
                  <a:tcPr/>
                </a:tc>
                <a:tc>
                  <a:txBody>
                    <a:bodyPr/>
                    <a:lstStyle/>
                    <a:p>
                      <a:r>
                        <a:rPr lang="en-US" sz="2800" dirty="0"/>
                        <a:t>Jan 15</a:t>
                      </a:r>
                    </a:p>
                  </a:txBody>
                  <a:tcPr/>
                </a:tc>
                <a:tc>
                  <a:txBody>
                    <a:bodyPr/>
                    <a:lstStyle/>
                    <a:p>
                      <a:r>
                        <a:rPr lang="en-US" sz="2800" dirty="0"/>
                        <a:t>Feb 15 – Jun 16</a:t>
                      </a:r>
                    </a:p>
                  </a:txBody>
                  <a:tcPr/>
                </a:tc>
                <a:extLst>
                  <a:ext uri="{0D108BD9-81ED-4DB2-BD59-A6C34878D82A}">
                    <a16:rowId xmlns:a16="http://schemas.microsoft.com/office/drawing/2014/main" val="1341981517"/>
                  </a:ext>
                </a:extLst>
              </a:tr>
            </a:tbl>
          </a:graphicData>
        </a:graphic>
      </p:graphicFrame>
      <p:sp>
        <p:nvSpPr>
          <p:cNvPr id="9" name="Chevron 8">
            <a:extLst>
              <a:ext uri="{FF2B5EF4-FFF2-40B4-BE49-F238E27FC236}">
                <a16:creationId xmlns:a16="http://schemas.microsoft.com/office/drawing/2014/main" id="{9916C851-7456-BF4D-84EC-4DFC9270380B}"/>
              </a:ext>
            </a:extLst>
          </p:cNvPr>
          <p:cNvSpPr/>
          <p:nvPr/>
        </p:nvSpPr>
        <p:spPr>
          <a:xfrm>
            <a:off x="1958934" y="1238574"/>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0" name="Chevron 9">
            <a:extLst>
              <a:ext uri="{FF2B5EF4-FFF2-40B4-BE49-F238E27FC236}">
                <a16:creationId xmlns:a16="http://schemas.microsoft.com/office/drawing/2014/main" id="{3C96ACEE-067B-084C-96FD-DA7B177D496F}"/>
              </a:ext>
            </a:extLst>
          </p:cNvPr>
          <p:cNvSpPr/>
          <p:nvPr/>
        </p:nvSpPr>
        <p:spPr>
          <a:xfrm>
            <a:off x="3730793" y="1238574"/>
            <a:ext cx="234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Missing Value Imputer</a:t>
            </a:r>
          </a:p>
        </p:txBody>
      </p:sp>
      <p:sp>
        <p:nvSpPr>
          <p:cNvPr id="11" name="Chevron 10">
            <a:extLst>
              <a:ext uri="{FF2B5EF4-FFF2-40B4-BE49-F238E27FC236}">
                <a16:creationId xmlns:a16="http://schemas.microsoft.com/office/drawing/2014/main" id="{2987D58C-BF9A-1F44-AAFE-B8E36B275AD4}"/>
              </a:ext>
            </a:extLst>
          </p:cNvPr>
          <p:cNvSpPr/>
          <p:nvPr/>
        </p:nvSpPr>
        <p:spPr>
          <a:xfrm>
            <a:off x="5863060" y="1238574"/>
            <a:ext cx="216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2" name="Chevron 11">
            <a:extLst>
              <a:ext uri="{FF2B5EF4-FFF2-40B4-BE49-F238E27FC236}">
                <a16:creationId xmlns:a16="http://schemas.microsoft.com/office/drawing/2014/main" id="{97B94F67-2C6F-EF46-8C6C-8AA71745F13C}"/>
              </a:ext>
            </a:extLst>
          </p:cNvPr>
          <p:cNvSpPr/>
          <p:nvPr/>
        </p:nvSpPr>
        <p:spPr>
          <a:xfrm>
            <a:off x="7811100" y="1238574"/>
            <a:ext cx="2088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Hasher</a:t>
            </a:r>
          </a:p>
        </p:txBody>
      </p:sp>
      <p:sp>
        <p:nvSpPr>
          <p:cNvPr id="13" name="Chevron 12">
            <a:extLst>
              <a:ext uri="{FF2B5EF4-FFF2-40B4-BE49-F238E27FC236}">
                <a16:creationId xmlns:a16="http://schemas.microsoft.com/office/drawing/2014/main" id="{2BD5CCB4-B08B-FD46-AEC3-8C7C72742808}"/>
              </a:ext>
            </a:extLst>
          </p:cNvPr>
          <p:cNvSpPr/>
          <p:nvPr/>
        </p:nvSpPr>
        <p:spPr>
          <a:xfrm>
            <a:off x="9686883" y="1238574"/>
            <a:ext cx="2088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SVM Model</a:t>
            </a:r>
          </a:p>
        </p:txBody>
      </p:sp>
      <p:sp>
        <p:nvSpPr>
          <p:cNvPr id="14" name="TextBox 13">
            <a:extLst>
              <a:ext uri="{FF2B5EF4-FFF2-40B4-BE49-F238E27FC236}">
                <a16:creationId xmlns:a16="http://schemas.microsoft.com/office/drawing/2014/main" id="{77EE1FDF-19F3-F843-9F10-30C29AFEA01F}"/>
              </a:ext>
            </a:extLst>
          </p:cNvPr>
          <p:cNvSpPr txBox="1"/>
          <p:nvPr/>
        </p:nvSpPr>
        <p:spPr>
          <a:xfrm>
            <a:off x="281127" y="1283875"/>
            <a:ext cx="1215397" cy="830997"/>
          </a:xfrm>
          <a:prstGeom prst="rect">
            <a:avLst/>
          </a:prstGeom>
          <a:noFill/>
        </p:spPr>
        <p:txBody>
          <a:bodyPr wrap="none" rtlCol="0">
            <a:spAutoFit/>
          </a:bodyPr>
          <a:lstStyle/>
          <a:p>
            <a:pPr algn="ctr"/>
            <a:r>
              <a:rPr lang="en-US" sz="2400" b="1" dirty="0"/>
              <a:t>URL </a:t>
            </a:r>
          </a:p>
          <a:p>
            <a:pPr algn="ctr"/>
            <a:r>
              <a:rPr lang="en-US" sz="2400" b="1" dirty="0"/>
              <a:t>Pipeline</a:t>
            </a:r>
          </a:p>
        </p:txBody>
      </p:sp>
      <p:sp>
        <p:nvSpPr>
          <p:cNvPr id="15" name="Chevron 14">
            <a:extLst>
              <a:ext uri="{FF2B5EF4-FFF2-40B4-BE49-F238E27FC236}">
                <a16:creationId xmlns:a16="http://schemas.microsoft.com/office/drawing/2014/main" id="{91B352BD-3208-1749-B65A-4D6227AE40F2}"/>
              </a:ext>
            </a:extLst>
          </p:cNvPr>
          <p:cNvSpPr/>
          <p:nvPr/>
        </p:nvSpPr>
        <p:spPr>
          <a:xfrm>
            <a:off x="1958934" y="2714574"/>
            <a:ext cx="1980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Parser</a:t>
            </a:r>
          </a:p>
        </p:txBody>
      </p:sp>
      <p:sp>
        <p:nvSpPr>
          <p:cNvPr id="16" name="Chevron 15">
            <a:extLst>
              <a:ext uri="{FF2B5EF4-FFF2-40B4-BE49-F238E27FC236}">
                <a16:creationId xmlns:a16="http://schemas.microsoft.com/office/drawing/2014/main" id="{AE134D5D-3463-2B43-A6E0-B5704A764B76}"/>
              </a:ext>
            </a:extLst>
          </p:cNvPr>
          <p:cNvSpPr/>
          <p:nvPr/>
        </p:nvSpPr>
        <p:spPr>
          <a:xfrm>
            <a:off x="3730792" y="2714574"/>
            <a:ext cx="1836000"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Feature Extractor</a:t>
            </a:r>
          </a:p>
        </p:txBody>
      </p:sp>
      <p:sp>
        <p:nvSpPr>
          <p:cNvPr id="17" name="Chevron 16">
            <a:extLst>
              <a:ext uri="{FF2B5EF4-FFF2-40B4-BE49-F238E27FC236}">
                <a16:creationId xmlns:a16="http://schemas.microsoft.com/office/drawing/2014/main" id="{812FEA87-2286-8046-9F62-BA2947C6E10D}"/>
              </a:ext>
            </a:extLst>
          </p:cNvPr>
          <p:cNvSpPr/>
          <p:nvPr/>
        </p:nvSpPr>
        <p:spPr>
          <a:xfrm>
            <a:off x="5355486" y="2714574"/>
            <a:ext cx="1887341"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Anomaly Detector</a:t>
            </a:r>
          </a:p>
        </p:txBody>
      </p:sp>
      <p:sp>
        <p:nvSpPr>
          <p:cNvPr id="18" name="Chevron 17">
            <a:extLst>
              <a:ext uri="{FF2B5EF4-FFF2-40B4-BE49-F238E27FC236}">
                <a16:creationId xmlns:a16="http://schemas.microsoft.com/office/drawing/2014/main" id="{BC4A0960-672A-154B-AA12-6EA83B1099B5}"/>
              </a:ext>
            </a:extLst>
          </p:cNvPr>
          <p:cNvSpPr/>
          <p:nvPr/>
        </p:nvSpPr>
        <p:spPr>
          <a:xfrm>
            <a:off x="7028820" y="2714574"/>
            <a:ext cx="2105302" cy="9000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Standard Scaler</a:t>
            </a:r>
          </a:p>
        </p:txBody>
      </p:sp>
      <p:sp>
        <p:nvSpPr>
          <p:cNvPr id="19" name="Chevron 18">
            <a:extLst>
              <a:ext uri="{FF2B5EF4-FFF2-40B4-BE49-F238E27FC236}">
                <a16:creationId xmlns:a16="http://schemas.microsoft.com/office/drawing/2014/main" id="{40FD0B6C-1E33-AA41-BD0E-552CCA81566A}"/>
              </a:ext>
            </a:extLst>
          </p:cNvPr>
          <p:cNvSpPr/>
          <p:nvPr/>
        </p:nvSpPr>
        <p:spPr>
          <a:xfrm>
            <a:off x="8924567" y="2714574"/>
            <a:ext cx="2844000" cy="9000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Linear Regression Model</a:t>
            </a:r>
          </a:p>
        </p:txBody>
      </p:sp>
      <p:sp>
        <p:nvSpPr>
          <p:cNvPr id="20" name="TextBox 19">
            <a:extLst>
              <a:ext uri="{FF2B5EF4-FFF2-40B4-BE49-F238E27FC236}">
                <a16:creationId xmlns:a16="http://schemas.microsoft.com/office/drawing/2014/main" id="{F81A55AB-1402-6A4F-8958-23690917614F}"/>
              </a:ext>
            </a:extLst>
          </p:cNvPr>
          <p:cNvSpPr txBox="1"/>
          <p:nvPr/>
        </p:nvSpPr>
        <p:spPr>
          <a:xfrm>
            <a:off x="281127" y="2754087"/>
            <a:ext cx="1215397" cy="830997"/>
          </a:xfrm>
          <a:prstGeom prst="rect">
            <a:avLst/>
          </a:prstGeom>
          <a:noFill/>
        </p:spPr>
        <p:txBody>
          <a:bodyPr wrap="none" rtlCol="0">
            <a:spAutoFit/>
          </a:bodyPr>
          <a:lstStyle/>
          <a:p>
            <a:pPr algn="ctr"/>
            <a:r>
              <a:rPr lang="en-US" sz="2400" b="1" dirty="0"/>
              <a:t>Taxi </a:t>
            </a:r>
          </a:p>
          <a:p>
            <a:pPr algn="ctr"/>
            <a:r>
              <a:rPr lang="en-US" sz="2400" b="1" dirty="0"/>
              <a:t>Pipeline</a:t>
            </a:r>
          </a:p>
        </p:txBody>
      </p:sp>
    </p:spTree>
    <p:extLst>
      <p:ext uri="{BB962C8B-B14F-4D97-AF65-F5344CB8AC3E}">
        <p14:creationId xmlns:p14="http://schemas.microsoft.com/office/powerpoint/2010/main" val="2036978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a:bodyPr>
          <a:lstStyle/>
          <a:p>
            <a:r>
              <a:rPr lang="en-US" dirty="0"/>
              <a:t>Quality</a:t>
            </a:r>
          </a:p>
        </p:txBody>
      </p:sp>
      <p:pic>
        <p:nvPicPr>
          <p:cNvPr id="6" name="Content Placeholder 5">
            <a:extLst>
              <a:ext uri="{FF2B5EF4-FFF2-40B4-BE49-F238E27FC236}">
                <a16:creationId xmlns:a16="http://schemas.microsoft.com/office/drawing/2014/main" id="{51A3E580-3D2F-1B4D-96B6-89B53A738DA2}"/>
              </a:ext>
            </a:extLst>
          </p:cNvPr>
          <p:cNvPicPr>
            <a:picLocks noGrp="1" noChangeAspect="1"/>
          </p:cNvPicPr>
          <p:nvPr>
            <p:ph idx="1"/>
          </p:nvPr>
        </p:nvPicPr>
        <p:blipFill>
          <a:blip r:embed="rId3"/>
          <a:stretch>
            <a:fillRect/>
          </a:stretch>
        </p:blipFill>
        <p:spPr>
          <a:xfrm>
            <a:off x="1558800" y="1414800"/>
            <a:ext cx="9072002" cy="3888000"/>
          </a:xfrm>
        </p:spPr>
      </p:pic>
      <p:sp>
        <p:nvSpPr>
          <p:cNvPr id="3" name="Rectangle 2">
            <a:extLst>
              <a:ext uri="{FF2B5EF4-FFF2-40B4-BE49-F238E27FC236}">
                <a16:creationId xmlns:a16="http://schemas.microsoft.com/office/drawing/2014/main" id="{9FCD28CA-A4DD-5445-A912-CAD932BC6615}"/>
              </a:ext>
            </a:extLst>
          </p:cNvPr>
          <p:cNvSpPr/>
          <p:nvPr/>
        </p:nvSpPr>
        <p:spPr>
          <a:xfrm>
            <a:off x="851122" y="891580"/>
            <a:ext cx="10487358" cy="523220"/>
          </a:xfrm>
          <a:prstGeom prst="rect">
            <a:avLst/>
          </a:prstGeom>
        </p:spPr>
        <p:txBody>
          <a:bodyPr wrap="none">
            <a:spAutoFit/>
          </a:bodyPr>
          <a:lstStyle/>
          <a:p>
            <a:r>
              <a:rPr lang="en-US" sz="2800" dirty="0"/>
              <a:t>Can Proactive Training provide the same level of </a:t>
            </a:r>
            <a:r>
              <a:rPr lang="en-US" sz="2800" b="1" dirty="0"/>
              <a:t>quality</a:t>
            </a:r>
            <a:r>
              <a:rPr lang="en-US" sz="2800" dirty="0"/>
              <a:t> as Retraining? </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198400"/>
            <a:ext cx="9691627" cy="400110"/>
          </a:xfrm>
          <a:prstGeom prst="rect">
            <a:avLst/>
          </a:prstGeom>
          <a:noFill/>
        </p:spPr>
        <p:txBody>
          <a:bodyPr wrap="none" rtlCol="0">
            <a:spAutoFit/>
          </a:bodyPr>
          <a:lstStyle/>
          <a:p>
            <a:r>
              <a:rPr lang="en-US" sz="2000" b="1" dirty="0"/>
              <a:t>Cumulative Prequential Prediction Error Rate for the URL Pipeline During the Deployment</a:t>
            </a:r>
          </a:p>
        </p:txBody>
      </p:sp>
    </p:spTree>
    <p:extLst>
      <p:ext uri="{BB962C8B-B14F-4D97-AF65-F5344CB8AC3E}">
        <p14:creationId xmlns:p14="http://schemas.microsoft.com/office/powerpoint/2010/main" val="1796730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a:bodyPr>
          <a:lstStyle/>
          <a:p>
            <a:r>
              <a:rPr lang="en-US" dirty="0"/>
              <a:t>Training Time</a:t>
            </a:r>
          </a:p>
        </p:txBody>
      </p:sp>
      <p:pic>
        <p:nvPicPr>
          <p:cNvPr id="4" name="Picture 3">
            <a:extLst>
              <a:ext uri="{FF2B5EF4-FFF2-40B4-BE49-F238E27FC236}">
                <a16:creationId xmlns:a16="http://schemas.microsoft.com/office/drawing/2014/main" id="{408CFC34-48F3-F34D-9078-C82F6503900B}"/>
              </a:ext>
            </a:extLst>
          </p:cNvPr>
          <p:cNvPicPr>
            <a:picLocks noChangeAspect="1"/>
          </p:cNvPicPr>
          <p:nvPr/>
        </p:nvPicPr>
        <p:blipFill>
          <a:blip r:embed="rId3"/>
          <a:stretch>
            <a:fillRect/>
          </a:stretch>
        </p:blipFill>
        <p:spPr>
          <a:xfrm>
            <a:off x="1558798" y="1413528"/>
            <a:ext cx="9072000" cy="3888000"/>
          </a:xfrm>
          <a:prstGeom prst="rect">
            <a:avLst/>
          </a:prstGeom>
        </p:spPr>
      </p:pic>
      <p:sp>
        <p:nvSpPr>
          <p:cNvPr id="12" name="TextBox 11">
            <a:extLst>
              <a:ext uri="{FF2B5EF4-FFF2-40B4-BE49-F238E27FC236}">
                <a16:creationId xmlns:a16="http://schemas.microsoft.com/office/drawing/2014/main" id="{B0CBF7F6-5407-1A44-9752-28B0C4C52983}"/>
              </a:ext>
            </a:extLst>
          </p:cNvPr>
          <p:cNvSpPr txBox="1"/>
          <p:nvPr/>
        </p:nvSpPr>
        <p:spPr>
          <a:xfrm>
            <a:off x="2300400" y="5198292"/>
            <a:ext cx="7610545" cy="400110"/>
          </a:xfrm>
          <a:prstGeom prst="rect">
            <a:avLst/>
          </a:prstGeom>
          <a:noFill/>
        </p:spPr>
        <p:txBody>
          <a:bodyPr wrap="none" rtlCol="0">
            <a:spAutoFit/>
          </a:bodyPr>
          <a:lstStyle/>
          <a:p>
            <a:r>
              <a:rPr lang="en-US" sz="2000" b="1" dirty="0"/>
              <a:t>Cumulative Training Time for the URL Pipeline During the Deployment</a:t>
            </a:r>
          </a:p>
        </p:txBody>
      </p:sp>
      <p:sp>
        <p:nvSpPr>
          <p:cNvPr id="6" name="Rectangle 5">
            <a:extLst>
              <a:ext uri="{FF2B5EF4-FFF2-40B4-BE49-F238E27FC236}">
                <a16:creationId xmlns:a16="http://schemas.microsoft.com/office/drawing/2014/main" id="{7CF1FCB8-DD04-5E49-9931-55F30ABAC816}"/>
              </a:ext>
            </a:extLst>
          </p:cNvPr>
          <p:cNvSpPr/>
          <p:nvPr/>
        </p:nvSpPr>
        <p:spPr>
          <a:xfrm>
            <a:off x="630647" y="890308"/>
            <a:ext cx="10950049" cy="523220"/>
          </a:xfrm>
          <a:prstGeom prst="rect">
            <a:avLst/>
          </a:prstGeom>
        </p:spPr>
        <p:txBody>
          <a:bodyPr wrap="none">
            <a:spAutoFit/>
          </a:bodyPr>
          <a:lstStyle/>
          <a:p>
            <a:r>
              <a:rPr lang="en-US" sz="2800" dirty="0"/>
              <a:t>Can Proactive Training perform (almost) as </a:t>
            </a:r>
            <a:r>
              <a:rPr lang="en-US" sz="2800" b="1" dirty="0"/>
              <a:t>efficiently</a:t>
            </a:r>
            <a:r>
              <a:rPr lang="en-US" sz="2800" dirty="0"/>
              <a:t> as Online Learning? </a:t>
            </a:r>
          </a:p>
        </p:txBody>
      </p:sp>
      <p:sp>
        <p:nvSpPr>
          <p:cNvPr id="7" name="Rounded Rectangle 6">
            <a:extLst>
              <a:ext uri="{FF2B5EF4-FFF2-40B4-BE49-F238E27FC236}">
                <a16:creationId xmlns:a16="http://schemas.microsoft.com/office/drawing/2014/main" id="{3CFDE716-2A9C-4E45-AEEE-ECB138C3AE96}"/>
              </a:ext>
            </a:extLst>
          </p:cNvPr>
          <p:cNvSpPr/>
          <p:nvPr/>
        </p:nvSpPr>
        <p:spPr>
          <a:xfrm>
            <a:off x="108000" y="5589640"/>
            <a:ext cx="11959200" cy="8554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Proactive training provides same level of model accuracy as Retraining, while matching the speed of Online Learning </a:t>
            </a:r>
          </a:p>
        </p:txBody>
      </p:sp>
    </p:spTree>
    <p:extLst>
      <p:ext uri="{BB962C8B-B14F-4D97-AF65-F5344CB8AC3E}">
        <p14:creationId xmlns:p14="http://schemas.microsoft.com/office/powerpoint/2010/main" val="390516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320D30-2D08-684F-BFC0-AC6DC4BC78EE}"/>
              </a:ext>
            </a:extLst>
          </p:cNvPr>
          <p:cNvSpPr>
            <a:spLocks noGrp="1"/>
          </p:cNvSpPr>
          <p:nvPr>
            <p:ph type="title"/>
          </p:nvPr>
        </p:nvSpPr>
        <p:spPr/>
        <p:txBody>
          <a:bodyPr/>
          <a:lstStyle/>
          <a:p>
            <a:r>
              <a:rPr lang="en-US" dirty="0"/>
              <a:t>Feature Caching and Statistics Computation</a:t>
            </a:r>
          </a:p>
        </p:txBody>
      </p:sp>
      <p:sp>
        <p:nvSpPr>
          <p:cNvPr id="4" name="Rectangle 3">
            <a:extLst>
              <a:ext uri="{FF2B5EF4-FFF2-40B4-BE49-F238E27FC236}">
                <a16:creationId xmlns:a16="http://schemas.microsoft.com/office/drawing/2014/main" id="{C263B5E2-4585-9541-9347-435788455297}"/>
              </a:ext>
            </a:extLst>
          </p:cNvPr>
          <p:cNvSpPr/>
          <p:nvPr/>
        </p:nvSpPr>
        <p:spPr>
          <a:xfrm>
            <a:off x="436652" y="910461"/>
            <a:ext cx="10320902" cy="523220"/>
          </a:xfrm>
          <a:prstGeom prst="rect">
            <a:avLst/>
          </a:prstGeom>
        </p:spPr>
        <p:txBody>
          <a:bodyPr wrap="none">
            <a:spAutoFit/>
          </a:bodyPr>
          <a:lstStyle/>
          <a:p>
            <a:pPr algn="ctr"/>
            <a:r>
              <a:rPr lang="en-US" sz="2800" dirty="0"/>
              <a:t>What are the effects of </a:t>
            </a:r>
            <a:r>
              <a:rPr lang="en-US" sz="2800" b="1" dirty="0"/>
              <a:t>Statistics Computation </a:t>
            </a:r>
            <a:r>
              <a:rPr lang="en-US" sz="2800" dirty="0"/>
              <a:t>and </a:t>
            </a:r>
            <a:r>
              <a:rPr lang="en-US" sz="2800" b="1" dirty="0"/>
              <a:t>Feature Caching </a:t>
            </a:r>
            <a:r>
              <a:rPr lang="en-US" sz="2800" dirty="0"/>
              <a:t>?</a:t>
            </a:r>
          </a:p>
        </p:txBody>
      </p:sp>
      <p:pic>
        <p:nvPicPr>
          <p:cNvPr id="8" name="Picture 7">
            <a:extLst>
              <a:ext uri="{FF2B5EF4-FFF2-40B4-BE49-F238E27FC236}">
                <a16:creationId xmlns:a16="http://schemas.microsoft.com/office/drawing/2014/main" id="{64538EC9-F10C-5446-9124-251FACE46A07}"/>
              </a:ext>
            </a:extLst>
          </p:cNvPr>
          <p:cNvPicPr>
            <a:picLocks noChangeAspect="1"/>
          </p:cNvPicPr>
          <p:nvPr/>
        </p:nvPicPr>
        <p:blipFill>
          <a:blip r:embed="rId3"/>
          <a:stretch>
            <a:fillRect/>
          </a:stretch>
        </p:blipFill>
        <p:spPr>
          <a:xfrm>
            <a:off x="1939503" y="1604237"/>
            <a:ext cx="7315200" cy="3657600"/>
          </a:xfrm>
          <a:prstGeom prst="rect">
            <a:avLst/>
          </a:prstGeom>
        </p:spPr>
      </p:pic>
      <p:sp>
        <p:nvSpPr>
          <p:cNvPr id="9" name="Rectangle 8">
            <a:extLst>
              <a:ext uri="{FF2B5EF4-FFF2-40B4-BE49-F238E27FC236}">
                <a16:creationId xmlns:a16="http://schemas.microsoft.com/office/drawing/2014/main" id="{3FF090F7-9E85-8840-996A-8CB8BE35926C}"/>
              </a:ext>
            </a:extLst>
          </p:cNvPr>
          <p:cNvSpPr/>
          <p:nvPr/>
        </p:nvSpPr>
        <p:spPr>
          <a:xfrm>
            <a:off x="1511670" y="5198400"/>
            <a:ext cx="8170866" cy="369332"/>
          </a:xfrm>
          <a:prstGeom prst="rect">
            <a:avLst/>
          </a:prstGeom>
        </p:spPr>
        <p:txBody>
          <a:bodyPr wrap="square">
            <a:spAutoFit/>
          </a:bodyPr>
          <a:lstStyle/>
          <a:p>
            <a:pPr algn="ctr"/>
            <a:r>
              <a:rPr lang="en-US" b="1" dirty="0"/>
              <a:t>Total Training Time in Presence of Statistics Computation and Feature Caching</a:t>
            </a:r>
          </a:p>
        </p:txBody>
      </p:sp>
      <p:sp>
        <p:nvSpPr>
          <p:cNvPr id="10" name="Rounded Rectangle 9">
            <a:extLst>
              <a:ext uri="{FF2B5EF4-FFF2-40B4-BE49-F238E27FC236}">
                <a16:creationId xmlns:a16="http://schemas.microsoft.com/office/drawing/2014/main" id="{FB42AE69-AEAF-D64A-BC59-8398810F4938}"/>
              </a:ext>
            </a:extLst>
          </p:cNvPr>
          <p:cNvSpPr/>
          <p:nvPr/>
        </p:nvSpPr>
        <p:spPr>
          <a:xfrm>
            <a:off x="108000" y="5590800"/>
            <a:ext cx="11959200" cy="8554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Statistics Computation and Feature Caching improves the performance of Proactive training by a factor of 2</a:t>
            </a:r>
          </a:p>
        </p:txBody>
      </p:sp>
    </p:spTree>
    <p:extLst>
      <p:ext uri="{BB962C8B-B14F-4D97-AF65-F5344CB8AC3E}">
        <p14:creationId xmlns:p14="http://schemas.microsoft.com/office/powerpoint/2010/main" val="1902888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8A8-AA83-4F44-8F45-1459A0B7CAA7}"/>
              </a:ext>
            </a:extLst>
          </p:cNvPr>
          <p:cNvSpPr>
            <a:spLocks noGrp="1"/>
          </p:cNvSpPr>
          <p:nvPr>
            <p:ph type="title"/>
          </p:nvPr>
        </p:nvSpPr>
        <p:spPr/>
        <p:txBody>
          <a:bodyPr/>
          <a:lstStyle/>
          <a:p>
            <a:r>
              <a:rPr lang="en-US" dirty="0"/>
              <a:t>Summary</a:t>
            </a:r>
          </a:p>
        </p:txBody>
      </p:sp>
      <p:sp>
        <p:nvSpPr>
          <p:cNvPr id="104" name="TextBox 103">
            <a:extLst>
              <a:ext uri="{FF2B5EF4-FFF2-40B4-BE49-F238E27FC236}">
                <a16:creationId xmlns:a16="http://schemas.microsoft.com/office/drawing/2014/main" id="{E07792CA-552A-894D-9320-32F570B7D284}"/>
              </a:ext>
            </a:extLst>
          </p:cNvPr>
          <p:cNvSpPr txBox="1"/>
          <p:nvPr/>
        </p:nvSpPr>
        <p:spPr>
          <a:xfrm>
            <a:off x="872049" y="1234749"/>
            <a:ext cx="5292528" cy="3108543"/>
          </a:xfrm>
          <a:prstGeom prst="rect">
            <a:avLst/>
          </a:prstGeom>
          <a:noFill/>
        </p:spPr>
        <p:txBody>
          <a:bodyPr wrap="square" rtlCol="0">
            <a:spAutoFit/>
          </a:bodyPr>
          <a:lstStyle/>
          <a:p>
            <a:r>
              <a:rPr lang="en-US" sz="2800" b="1" dirty="0"/>
              <a:t>Continuous Deployment Platform</a:t>
            </a:r>
          </a:p>
          <a:p>
            <a:pPr marL="742950" lvl="1" indent="-285750">
              <a:buFont typeface="Arial" panose="020B0604020202020204" pitchFamily="34" charset="0"/>
              <a:buChar char="•"/>
            </a:pPr>
            <a:r>
              <a:rPr lang="en-US" sz="2400" dirty="0"/>
              <a:t>Proactive Training, instead of Offline Retraining</a:t>
            </a:r>
          </a:p>
          <a:p>
            <a:pPr marL="742950" lvl="1" indent="-285750">
              <a:buFont typeface="Arial" panose="020B0604020202020204" pitchFamily="34" charset="0"/>
              <a:buChar char="•"/>
            </a:pPr>
            <a:r>
              <a:rPr lang="en-US" sz="2400" dirty="0"/>
              <a:t>Feature Caching</a:t>
            </a:r>
          </a:p>
          <a:p>
            <a:pPr marL="742950" lvl="1" indent="-285750">
              <a:buFont typeface="Arial" panose="020B0604020202020204" pitchFamily="34" charset="0"/>
              <a:buChar char="•"/>
            </a:pPr>
            <a:r>
              <a:rPr lang="en-US" sz="2400" dirty="0"/>
              <a:t>Online Statistics Computation</a:t>
            </a:r>
          </a:p>
          <a:p>
            <a:pPr marL="742950" lvl="1" indent="-285750">
              <a:buFont typeface="Arial" panose="020B0604020202020204" pitchFamily="34" charset="0"/>
              <a:buChar char="•"/>
            </a:pPr>
            <a:r>
              <a:rPr lang="en-US" sz="2400" dirty="0">
                <a:solidFill>
                  <a:schemeClr val="accent6">
                    <a:lumMod val="50000"/>
                  </a:schemeClr>
                </a:solidFill>
              </a:rPr>
              <a:t>Reduces the total training time</a:t>
            </a:r>
          </a:p>
          <a:p>
            <a:pPr marL="742950" lvl="1" indent="-285750">
              <a:buFont typeface="Arial" panose="020B0604020202020204" pitchFamily="34" charset="0"/>
              <a:buChar char="•"/>
            </a:pPr>
            <a:r>
              <a:rPr lang="en-US" sz="2400" dirty="0">
                <a:solidFill>
                  <a:schemeClr val="accent6">
                    <a:lumMod val="50000"/>
                  </a:schemeClr>
                </a:solidFill>
              </a:rPr>
              <a:t>Achieves high quality</a:t>
            </a:r>
          </a:p>
          <a:p>
            <a:pPr marL="742950" lvl="1" indent="-285750">
              <a:buFont typeface="Arial" panose="020B0604020202020204" pitchFamily="34" charset="0"/>
              <a:buChar char="•"/>
            </a:pPr>
            <a:endParaRPr lang="en-US" sz="2400" dirty="0"/>
          </a:p>
        </p:txBody>
      </p:sp>
      <p:sp>
        <p:nvSpPr>
          <p:cNvPr id="82" name="Rounded Rectangle 81">
            <a:extLst>
              <a:ext uri="{FF2B5EF4-FFF2-40B4-BE49-F238E27FC236}">
                <a16:creationId xmlns:a16="http://schemas.microsoft.com/office/drawing/2014/main" id="{E5A76D83-E48E-104A-975B-430405C26C4D}"/>
              </a:ext>
            </a:extLst>
          </p:cNvPr>
          <p:cNvSpPr/>
          <p:nvPr/>
        </p:nvSpPr>
        <p:spPr>
          <a:xfrm>
            <a:off x="2098195" y="5997952"/>
            <a:ext cx="5208808" cy="454066"/>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83" name="Chevron 82">
            <a:extLst>
              <a:ext uri="{FF2B5EF4-FFF2-40B4-BE49-F238E27FC236}">
                <a16:creationId xmlns:a16="http://schemas.microsoft.com/office/drawing/2014/main" id="{04857728-A52F-854D-B89C-27B10E650577}"/>
              </a:ext>
            </a:extLst>
          </p:cNvPr>
          <p:cNvSpPr/>
          <p:nvPr/>
        </p:nvSpPr>
        <p:spPr>
          <a:xfrm>
            <a:off x="2976843"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84" name="Chevron 83">
            <a:extLst>
              <a:ext uri="{FF2B5EF4-FFF2-40B4-BE49-F238E27FC236}">
                <a16:creationId xmlns:a16="http://schemas.microsoft.com/office/drawing/2014/main" id="{59DE7D5A-8CAD-1F46-BE52-6B828074D34D}"/>
              </a:ext>
            </a:extLst>
          </p:cNvPr>
          <p:cNvSpPr/>
          <p:nvPr/>
        </p:nvSpPr>
        <p:spPr>
          <a:xfrm>
            <a:off x="7565002" y="5191285"/>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85" name="Chevron 84">
            <a:extLst>
              <a:ext uri="{FF2B5EF4-FFF2-40B4-BE49-F238E27FC236}">
                <a16:creationId xmlns:a16="http://schemas.microsoft.com/office/drawing/2014/main" id="{47378994-EAFC-4F42-9507-6EF7C588B5E7}"/>
              </a:ext>
            </a:extLst>
          </p:cNvPr>
          <p:cNvSpPr/>
          <p:nvPr/>
        </p:nvSpPr>
        <p:spPr>
          <a:xfrm>
            <a:off x="616430"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86" name="Chevron 85">
            <a:extLst>
              <a:ext uri="{FF2B5EF4-FFF2-40B4-BE49-F238E27FC236}">
                <a16:creationId xmlns:a16="http://schemas.microsoft.com/office/drawing/2014/main" id="{AA6C3158-A2D8-034F-829F-532FAD50A214}"/>
              </a:ext>
            </a:extLst>
          </p:cNvPr>
          <p:cNvSpPr/>
          <p:nvPr/>
        </p:nvSpPr>
        <p:spPr>
          <a:xfrm>
            <a:off x="5706914" y="519128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87" name="Chevron 86">
            <a:extLst>
              <a:ext uri="{FF2B5EF4-FFF2-40B4-BE49-F238E27FC236}">
                <a16:creationId xmlns:a16="http://schemas.microsoft.com/office/drawing/2014/main" id="{FB3F02A7-ED29-A04F-9EC3-528686FB2F27}"/>
              </a:ext>
            </a:extLst>
          </p:cNvPr>
          <p:cNvSpPr/>
          <p:nvPr/>
        </p:nvSpPr>
        <p:spPr>
          <a:xfrm>
            <a:off x="9423090" y="5191286"/>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88" name="Rounded Rectangle 87">
            <a:extLst>
              <a:ext uri="{FF2B5EF4-FFF2-40B4-BE49-F238E27FC236}">
                <a16:creationId xmlns:a16="http://schemas.microsoft.com/office/drawing/2014/main" id="{E4C40FF0-11F3-2F4B-ACDF-C63203CE39A9}"/>
              </a:ext>
            </a:extLst>
          </p:cNvPr>
          <p:cNvSpPr/>
          <p:nvPr/>
        </p:nvSpPr>
        <p:spPr>
          <a:xfrm>
            <a:off x="2251243"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E98842E1-DA3C-744E-A3C5-1AECC436C048}"/>
              </a:ext>
            </a:extLst>
          </p:cNvPr>
          <p:cNvSpPr/>
          <p:nvPr/>
        </p:nvSpPr>
        <p:spPr>
          <a:xfrm>
            <a:off x="243543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Rounded Rectangle 89">
            <a:extLst>
              <a:ext uri="{FF2B5EF4-FFF2-40B4-BE49-F238E27FC236}">
                <a16:creationId xmlns:a16="http://schemas.microsoft.com/office/drawing/2014/main" id="{F3E6CB61-1A6B-7748-AA5D-1F3E0C726A15}"/>
              </a:ext>
            </a:extLst>
          </p:cNvPr>
          <p:cNvSpPr/>
          <p:nvPr/>
        </p:nvSpPr>
        <p:spPr>
          <a:xfrm>
            <a:off x="262485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Rounded Rectangle 90">
            <a:extLst>
              <a:ext uri="{FF2B5EF4-FFF2-40B4-BE49-F238E27FC236}">
                <a16:creationId xmlns:a16="http://schemas.microsoft.com/office/drawing/2014/main" id="{E1536DDF-F707-284B-8E24-C798C36FBFD9}"/>
              </a:ext>
            </a:extLst>
          </p:cNvPr>
          <p:cNvSpPr/>
          <p:nvPr/>
        </p:nvSpPr>
        <p:spPr>
          <a:xfrm>
            <a:off x="2804680" y="5371959"/>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81780C02-EFE2-9A4F-8066-92E04A866A49}"/>
              </a:ext>
            </a:extLst>
          </p:cNvPr>
          <p:cNvSpPr/>
          <p:nvPr/>
        </p:nvSpPr>
        <p:spPr>
          <a:xfrm>
            <a:off x="4646200"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1856559F-356A-5A49-A0CF-FC1A506742AD}"/>
              </a:ext>
            </a:extLst>
          </p:cNvPr>
          <p:cNvSpPr/>
          <p:nvPr/>
        </p:nvSpPr>
        <p:spPr>
          <a:xfrm>
            <a:off x="483038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FD8006D4-374D-AD40-BB67-44D98A3E9F38}"/>
              </a:ext>
            </a:extLst>
          </p:cNvPr>
          <p:cNvSpPr/>
          <p:nvPr/>
        </p:nvSpPr>
        <p:spPr>
          <a:xfrm>
            <a:off x="501980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ED47D66C-589B-4A45-87C6-AC274807F6F1}"/>
              </a:ext>
            </a:extLst>
          </p:cNvPr>
          <p:cNvSpPr/>
          <p:nvPr/>
        </p:nvSpPr>
        <p:spPr>
          <a:xfrm>
            <a:off x="5199637"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818C0FF0-7398-B94B-8DA0-04B13DB956F1}"/>
              </a:ext>
            </a:extLst>
          </p:cNvPr>
          <p:cNvSpPr/>
          <p:nvPr/>
        </p:nvSpPr>
        <p:spPr>
          <a:xfrm>
            <a:off x="7307002" y="5376215"/>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09776F51-5AC3-E74F-83F9-B1F8E52D83AC}"/>
              </a:ext>
            </a:extLst>
          </p:cNvPr>
          <p:cNvSpPr/>
          <p:nvPr/>
        </p:nvSpPr>
        <p:spPr>
          <a:xfrm>
            <a:off x="7486832"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D64512B1-4A91-194B-A3CB-984A3C4B602E}"/>
              </a:ext>
            </a:extLst>
          </p:cNvPr>
          <p:cNvSpPr/>
          <p:nvPr/>
        </p:nvSpPr>
        <p:spPr>
          <a:xfrm>
            <a:off x="9167491"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9" name="Rounded Rectangle 98">
            <a:extLst>
              <a:ext uri="{FF2B5EF4-FFF2-40B4-BE49-F238E27FC236}">
                <a16:creationId xmlns:a16="http://schemas.microsoft.com/office/drawing/2014/main" id="{0C8F3979-2B13-C24B-954D-56423E011E85}"/>
              </a:ext>
            </a:extLst>
          </p:cNvPr>
          <p:cNvSpPr/>
          <p:nvPr/>
        </p:nvSpPr>
        <p:spPr>
          <a:xfrm>
            <a:off x="9347321" y="5376215"/>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34FB9237-129C-A142-AB3C-8A61F0AB7540}"/>
              </a:ext>
            </a:extLst>
          </p:cNvPr>
          <p:cNvCxnSpPr>
            <a:cxnSpLocks/>
          </p:cNvCxnSpPr>
          <p:nvPr/>
        </p:nvCxnSpPr>
        <p:spPr>
          <a:xfrm>
            <a:off x="117348" y="5448077"/>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48336DD-63B4-7D4C-8535-AFFF64D39F35}"/>
              </a:ext>
            </a:extLst>
          </p:cNvPr>
          <p:cNvSpPr txBox="1"/>
          <p:nvPr/>
        </p:nvSpPr>
        <p:spPr>
          <a:xfrm>
            <a:off x="117348" y="5155689"/>
            <a:ext cx="587212" cy="584775"/>
          </a:xfrm>
          <a:prstGeom prst="rect">
            <a:avLst/>
          </a:prstGeom>
          <a:noFill/>
        </p:spPr>
        <p:txBody>
          <a:bodyPr wrap="none" rtlCol="0">
            <a:spAutoFit/>
          </a:bodyPr>
          <a:lstStyle/>
          <a:p>
            <a:pPr algn="ctr"/>
            <a:r>
              <a:rPr lang="en-US" sz="1600" dirty="0"/>
              <a:t>Raw </a:t>
            </a:r>
          </a:p>
          <a:p>
            <a:pPr algn="ctr"/>
            <a:r>
              <a:rPr lang="en-US" sz="1600" dirty="0"/>
              <a:t>Data</a:t>
            </a:r>
          </a:p>
        </p:txBody>
      </p:sp>
      <p:sp>
        <p:nvSpPr>
          <p:cNvPr id="102" name="TextBox 101">
            <a:extLst>
              <a:ext uri="{FF2B5EF4-FFF2-40B4-BE49-F238E27FC236}">
                <a16:creationId xmlns:a16="http://schemas.microsoft.com/office/drawing/2014/main" id="{C7315F4D-1AE8-5743-BFAB-BAAE66897444}"/>
              </a:ext>
            </a:extLst>
          </p:cNvPr>
          <p:cNvSpPr txBox="1"/>
          <p:nvPr/>
        </p:nvSpPr>
        <p:spPr>
          <a:xfrm>
            <a:off x="2098195" y="4791440"/>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103" name="TextBox 102">
            <a:extLst>
              <a:ext uri="{FF2B5EF4-FFF2-40B4-BE49-F238E27FC236}">
                <a16:creationId xmlns:a16="http://schemas.microsoft.com/office/drawing/2014/main" id="{281D9032-91EF-1541-BB6F-D2A86F6659D8}"/>
              </a:ext>
            </a:extLst>
          </p:cNvPr>
          <p:cNvSpPr txBox="1"/>
          <p:nvPr/>
        </p:nvSpPr>
        <p:spPr>
          <a:xfrm>
            <a:off x="4348296" y="4813375"/>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105" name="Straight Arrow Connector 104">
            <a:extLst>
              <a:ext uri="{FF2B5EF4-FFF2-40B4-BE49-F238E27FC236}">
                <a16:creationId xmlns:a16="http://schemas.microsoft.com/office/drawing/2014/main" id="{60E73A24-5A1F-0C48-9426-5E7A25092DFC}"/>
              </a:ext>
            </a:extLst>
          </p:cNvPr>
          <p:cNvCxnSpPr>
            <a:cxnSpLocks/>
            <a:stCxn id="88" idx="2"/>
          </p:cNvCxnSpPr>
          <p:nvPr/>
        </p:nvCxnSpPr>
        <p:spPr>
          <a:xfrm>
            <a:off x="2323633"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CBF24FA9-E67B-3D4A-9A39-BF900BF5A6CD}"/>
              </a:ext>
            </a:extLst>
          </p:cNvPr>
          <p:cNvCxnSpPr>
            <a:cxnSpLocks/>
            <a:endCxn id="86" idx="1"/>
          </p:cNvCxnSpPr>
          <p:nvPr/>
        </p:nvCxnSpPr>
        <p:spPr>
          <a:xfrm rot="5400000" flipH="1" flipV="1">
            <a:off x="5349282" y="5532155"/>
            <a:ext cx="571278" cy="404187"/>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818F1E83-5D6A-3B4C-AB5B-6F7B1E84D435}"/>
              </a:ext>
            </a:extLst>
          </p:cNvPr>
          <p:cNvSpPr/>
          <p:nvPr/>
        </p:nvSpPr>
        <p:spPr>
          <a:xfrm>
            <a:off x="11034523" y="5191285"/>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109" name="Elbow Connector 108">
            <a:extLst>
              <a:ext uri="{FF2B5EF4-FFF2-40B4-BE49-F238E27FC236}">
                <a16:creationId xmlns:a16="http://schemas.microsoft.com/office/drawing/2014/main" id="{C0F31FC3-4450-5F43-A0F1-E500B529572A}"/>
              </a:ext>
            </a:extLst>
          </p:cNvPr>
          <p:cNvCxnSpPr>
            <a:cxnSpLocks/>
            <a:stCxn id="107" idx="2"/>
            <a:endCxn id="87" idx="2"/>
          </p:cNvCxnSpPr>
          <p:nvPr/>
        </p:nvCxnSpPr>
        <p:spPr>
          <a:xfrm rot="5400000">
            <a:off x="10838083" y="5017883"/>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0" name="Right Brace 109">
            <a:extLst>
              <a:ext uri="{FF2B5EF4-FFF2-40B4-BE49-F238E27FC236}">
                <a16:creationId xmlns:a16="http://schemas.microsoft.com/office/drawing/2014/main" id="{900CEA05-EB0D-714C-A966-382AB0123047}"/>
              </a:ext>
            </a:extLst>
          </p:cNvPr>
          <p:cNvSpPr/>
          <p:nvPr/>
        </p:nvSpPr>
        <p:spPr>
          <a:xfrm rot="16200000">
            <a:off x="8715104" y="1908064"/>
            <a:ext cx="233298" cy="6283382"/>
          </a:xfrm>
          <a:prstGeom prst="rightBrace">
            <a:avLst>
              <a:gd name="adj1" fmla="val 51969"/>
              <a:gd name="adj2" fmla="val 493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11" name="TextBox 110">
            <a:extLst>
              <a:ext uri="{FF2B5EF4-FFF2-40B4-BE49-F238E27FC236}">
                <a16:creationId xmlns:a16="http://schemas.microsoft.com/office/drawing/2014/main" id="{57AE8E2E-8CB6-5949-998E-48117E3BDF86}"/>
              </a:ext>
            </a:extLst>
          </p:cNvPr>
          <p:cNvSpPr txBox="1"/>
          <p:nvPr/>
        </p:nvSpPr>
        <p:spPr>
          <a:xfrm>
            <a:off x="7798681" y="4646019"/>
            <a:ext cx="2004395" cy="369332"/>
          </a:xfrm>
          <a:prstGeom prst="rect">
            <a:avLst/>
          </a:prstGeom>
          <a:noFill/>
        </p:spPr>
        <p:txBody>
          <a:bodyPr wrap="none" rtlCol="0">
            <a:spAutoFit/>
          </a:bodyPr>
          <a:lstStyle/>
          <a:p>
            <a:r>
              <a:rPr lang="en-US" dirty="0"/>
              <a:t>Schedule Execution</a:t>
            </a:r>
            <a:endParaRPr lang="en-US" sz="2400" dirty="0"/>
          </a:p>
        </p:txBody>
      </p:sp>
      <p:cxnSp>
        <p:nvCxnSpPr>
          <p:cNvPr id="112" name="Straight Arrow Connector 111">
            <a:extLst>
              <a:ext uri="{FF2B5EF4-FFF2-40B4-BE49-F238E27FC236}">
                <a16:creationId xmlns:a16="http://schemas.microsoft.com/office/drawing/2014/main" id="{BDFA838E-924C-EA47-8E1D-BD16BDD0030E}"/>
              </a:ext>
            </a:extLst>
          </p:cNvPr>
          <p:cNvCxnSpPr>
            <a:cxnSpLocks/>
            <a:stCxn id="89" idx="2"/>
          </p:cNvCxnSpPr>
          <p:nvPr/>
        </p:nvCxnSpPr>
        <p:spPr>
          <a:xfrm>
            <a:off x="250782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2F42989-510C-F244-9BBA-306CA3F39CFD}"/>
              </a:ext>
            </a:extLst>
          </p:cNvPr>
          <p:cNvCxnSpPr>
            <a:cxnSpLocks/>
            <a:stCxn id="90" idx="2"/>
          </p:cNvCxnSpPr>
          <p:nvPr/>
        </p:nvCxnSpPr>
        <p:spPr>
          <a:xfrm>
            <a:off x="269724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4CBDB961-7D4E-044C-9725-0DDDF5E80DA8}"/>
              </a:ext>
            </a:extLst>
          </p:cNvPr>
          <p:cNvCxnSpPr>
            <a:cxnSpLocks/>
            <a:stCxn id="91" idx="2"/>
          </p:cNvCxnSpPr>
          <p:nvPr/>
        </p:nvCxnSpPr>
        <p:spPr>
          <a:xfrm>
            <a:off x="2877070" y="5516739"/>
            <a:ext cx="0" cy="48121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9CE27BC-A032-1543-A000-403DFB1CCB1D}"/>
              </a:ext>
            </a:extLst>
          </p:cNvPr>
          <p:cNvCxnSpPr>
            <a:cxnSpLocks/>
            <a:stCxn id="94" idx="2"/>
          </p:cNvCxnSpPr>
          <p:nvPr/>
        </p:nvCxnSpPr>
        <p:spPr>
          <a:xfrm flipH="1">
            <a:off x="5088387"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FBB4DFE-B123-CA4A-8E53-3F023BAC5E53}"/>
              </a:ext>
            </a:extLst>
          </p:cNvPr>
          <p:cNvCxnSpPr>
            <a:cxnSpLocks/>
            <a:stCxn id="95" idx="2"/>
          </p:cNvCxnSpPr>
          <p:nvPr/>
        </p:nvCxnSpPr>
        <p:spPr>
          <a:xfrm flipH="1">
            <a:off x="5271711" y="5520994"/>
            <a:ext cx="316"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B991FB1-0D7F-214A-BEEA-E787967BB3E1}"/>
              </a:ext>
            </a:extLst>
          </p:cNvPr>
          <p:cNvCxnSpPr>
            <a:cxnSpLocks/>
            <a:stCxn id="93" idx="2"/>
          </p:cNvCxnSpPr>
          <p:nvPr/>
        </p:nvCxnSpPr>
        <p:spPr>
          <a:xfrm>
            <a:off x="4902777"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9730F90-180E-324D-84CF-5B226F84536C}"/>
              </a:ext>
            </a:extLst>
          </p:cNvPr>
          <p:cNvCxnSpPr>
            <a:cxnSpLocks/>
            <a:stCxn id="92" idx="2"/>
            <a:endCxn id="82" idx="0"/>
          </p:cNvCxnSpPr>
          <p:nvPr/>
        </p:nvCxnSpPr>
        <p:spPr>
          <a:xfrm flipH="1">
            <a:off x="4702599" y="5520994"/>
            <a:ext cx="0" cy="482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EB73C8B-4B07-0346-91DE-904889E9CA1F}"/>
              </a:ext>
            </a:extLst>
          </p:cNvPr>
          <p:cNvPicPr>
            <a:picLocks noChangeAspect="1"/>
          </p:cNvPicPr>
          <p:nvPr/>
        </p:nvPicPr>
        <p:blipFill>
          <a:blip r:embed="rId3"/>
          <a:stretch>
            <a:fillRect/>
          </a:stretch>
        </p:blipFill>
        <p:spPr>
          <a:xfrm>
            <a:off x="7551795" y="955981"/>
            <a:ext cx="3665154" cy="3665154"/>
          </a:xfrm>
          <a:prstGeom prst="rect">
            <a:avLst/>
          </a:prstGeom>
          <a:ln w="19050">
            <a:noFill/>
          </a:ln>
        </p:spPr>
      </p:pic>
    </p:spTree>
    <p:extLst>
      <p:ext uri="{BB962C8B-B14F-4D97-AF65-F5344CB8AC3E}">
        <p14:creationId xmlns:p14="http://schemas.microsoft.com/office/powerpoint/2010/main" val="375507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45547-7F53-DF44-A9D2-3DCDE4715ACC}"/>
              </a:ext>
            </a:extLst>
          </p:cNvPr>
          <p:cNvSpPr>
            <a:spLocks noGrp="1"/>
          </p:cNvSpPr>
          <p:nvPr>
            <p:ph idx="1"/>
          </p:nvPr>
        </p:nvSpPr>
        <p:spPr/>
        <p:txBody>
          <a:bodyPr>
            <a:normAutofit lnSpcReduction="10000"/>
          </a:bodyPr>
          <a:lstStyle/>
          <a:p>
            <a:pPr marL="401638" indent="-401638">
              <a:buFont typeface="+mj-lt"/>
              <a:buAutoNum type="arabicPeriod"/>
            </a:pPr>
            <a:r>
              <a:rPr lang="en-US" sz="1600" dirty="0"/>
              <a:t>D. </a:t>
            </a:r>
            <a:r>
              <a:rPr lang="en-US" sz="1600" dirty="0" err="1"/>
              <a:t>Crankshaw</a:t>
            </a:r>
            <a:r>
              <a:rPr lang="en-US" sz="1600" dirty="0"/>
              <a:t>, X. Wang, G. Zhou, M. Franklin, et al. 2016. Clipper: A Low-Latency Online Prediction Serving System. </a:t>
            </a:r>
            <a:r>
              <a:rPr lang="en-US" sz="1600" dirty="0" err="1"/>
              <a:t>arXiv</a:t>
            </a:r>
            <a:r>
              <a:rPr lang="en-US" sz="1600" dirty="0"/>
              <a:t> preprint arXiv:1612.03079 (2016).</a:t>
            </a:r>
          </a:p>
          <a:p>
            <a:pPr marL="401638" indent="-401638">
              <a:buFont typeface="+mj-lt"/>
              <a:buAutoNum type="arabicPeriod"/>
            </a:pPr>
            <a:r>
              <a:rPr lang="en-US" sz="1600" dirty="0"/>
              <a:t>D. </a:t>
            </a:r>
            <a:r>
              <a:rPr lang="en-US" sz="1600" dirty="0" err="1"/>
              <a:t>Crankshaw</a:t>
            </a:r>
            <a:r>
              <a:rPr lang="en-US" sz="1600" dirty="0"/>
              <a:t>, P. </a:t>
            </a:r>
            <a:r>
              <a:rPr lang="en-US" sz="1600" dirty="0" err="1"/>
              <a:t>Bailis</a:t>
            </a:r>
            <a:r>
              <a:rPr lang="en-US" sz="1600" dirty="0"/>
              <a:t>, J. Gonzalez, H. Li, et al. 2014. The missing piece </a:t>
            </a:r>
            <a:r>
              <a:rPr lang="en-US" sz="1600" dirty="0" err="1"/>
              <a:t>incomplex</a:t>
            </a:r>
            <a:r>
              <a:rPr lang="en-US" sz="1600" dirty="0"/>
              <a:t> analytics: Low latency, scalable model management and serving with </a:t>
            </a:r>
            <a:r>
              <a:rPr lang="en-US" sz="1600" dirty="0" err="1"/>
              <a:t>velox</a:t>
            </a:r>
            <a:r>
              <a:rPr lang="en-US" sz="1600" dirty="0"/>
              <a:t>.</a:t>
            </a:r>
          </a:p>
          <a:p>
            <a:pPr marL="401638" indent="-401638">
              <a:buFont typeface="+mj-lt"/>
              <a:buAutoNum type="arabicPeriod"/>
            </a:pPr>
            <a:r>
              <a:rPr lang="en-US" sz="1600" dirty="0">
                <a:cs typeface="Calibri" panose="020F0502020204030204" pitchFamily="34" charset="0"/>
              </a:rPr>
              <a:t>D. Baylor, E. Breck, H. Cheng, N. </a:t>
            </a:r>
            <a:r>
              <a:rPr lang="en-US" sz="1600" dirty="0" err="1">
                <a:cs typeface="Calibri" panose="020F0502020204030204" pitchFamily="34" charset="0"/>
              </a:rPr>
              <a:t>Fiedel</a:t>
            </a:r>
            <a:r>
              <a:rPr lang="en-US" sz="1600" dirty="0">
                <a:cs typeface="Calibri" panose="020F0502020204030204" pitchFamily="34" charset="0"/>
              </a:rPr>
              <a:t>, et al. 2017. TFX: A TensorFlow-Based Production-Scale Machine Learning Platform. In Proceedings of the 23rd ACM SIGKDD International Conference on Knowledge Discovery and Data Mining. ACM, 1387–1395.</a:t>
            </a:r>
          </a:p>
          <a:p>
            <a:pPr marL="401638" indent="-401638">
              <a:buFont typeface="+mj-lt"/>
              <a:buAutoNum type="arabicPeriod"/>
            </a:pPr>
            <a:r>
              <a:rPr lang="en-US" sz="1600" dirty="0"/>
              <a:t>L. </a:t>
            </a:r>
            <a:r>
              <a:rPr lang="en-US" sz="1600" dirty="0" err="1"/>
              <a:t>Bottou</a:t>
            </a:r>
            <a:r>
              <a:rPr lang="en-US" sz="1600" dirty="0"/>
              <a:t>. 2010. Large-scale machine learning with stochastic gradient descent. In Proceedings of COMPSTAT’2010. Springer, 177–186.</a:t>
            </a:r>
          </a:p>
          <a:p>
            <a:pPr marL="401638" indent="-401638">
              <a:buFont typeface="+mj-lt"/>
              <a:buAutoNum type="arabicPeriod"/>
            </a:pPr>
            <a:r>
              <a:rPr lang="en-US" sz="1600" dirty="0"/>
              <a:t>M. </a:t>
            </a:r>
            <a:r>
              <a:rPr lang="en-US" sz="1600" dirty="0" err="1"/>
              <a:t>Zaharia</a:t>
            </a:r>
            <a:r>
              <a:rPr lang="en-US" sz="1600" dirty="0"/>
              <a:t>, M. Chowdhury, M. Franklin, S. </a:t>
            </a:r>
            <a:r>
              <a:rPr lang="en-US" sz="1600" dirty="0" err="1"/>
              <a:t>Shenker</a:t>
            </a:r>
            <a:r>
              <a:rPr lang="en-US" sz="1600" dirty="0"/>
              <a:t>, and I. </a:t>
            </a:r>
            <a:r>
              <a:rPr lang="en-US" sz="1600" dirty="0" err="1"/>
              <a:t>Stoica</a:t>
            </a:r>
            <a:r>
              <a:rPr lang="en-US" sz="1600" dirty="0"/>
              <a:t>. 2010. Spark: cluster computing with working sets. </a:t>
            </a:r>
            <a:r>
              <a:rPr lang="en-US" sz="1600" dirty="0" err="1"/>
              <a:t>HotCloud</a:t>
            </a:r>
            <a:r>
              <a:rPr lang="en-US" sz="1600" dirty="0"/>
              <a:t> 10 (2010), 10–10.</a:t>
            </a:r>
          </a:p>
          <a:p>
            <a:pPr marL="401638" indent="-401638">
              <a:buFont typeface="+mj-lt"/>
              <a:buAutoNum type="arabicPeriod"/>
            </a:pPr>
            <a:r>
              <a:rPr lang="de-DE" sz="1600" dirty="0"/>
              <a:t>O. </a:t>
            </a:r>
            <a:r>
              <a:rPr lang="de-DE" sz="1600" dirty="0" err="1"/>
              <a:t>Chapelle</a:t>
            </a:r>
            <a:r>
              <a:rPr lang="de-DE" sz="1600" dirty="0"/>
              <a:t>. [n. d.]. NYC Taxi &amp; </a:t>
            </a:r>
            <a:r>
              <a:rPr lang="de-DE" sz="1600" dirty="0" err="1"/>
              <a:t>Lomousine</a:t>
            </a:r>
            <a:r>
              <a:rPr lang="de-DE" sz="1600" dirty="0"/>
              <a:t> </a:t>
            </a:r>
            <a:r>
              <a:rPr lang="de-DE" sz="1600" dirty="0" err="1"/>
              <a:t>Commision</a:t>
            </a:r>
            <a:r>
              <a:rPr lang="de-DE" sz="1600" dirty="0"/>
              <a:t> Trip </a:t>
            </a:r>
            <a:r>
              <a:rPr lang="de-DE" sz="1600" dirty="0" err="1"/>
              <a:t>Record</a:t>
            </a:r>
            <a:r>
              <a:rPr lang="de-DE" sz="1600" dirty="0"/>
              <a:t> Data. http://</a:t>
            </a:r>
            <a:r>
              <a:rPr lang="de-DE" sz="1600" dirty="0" err="1"/>
              <a:t>www.nyc.gov</a:t>
            </a:r>
            <a:r>
              <a:rPr lang="de-DE" sz="1600" dirty="0"/>
              <a:t>/</a:t>
            </a:r>
            <a:r>
              <a:rPr lang="de-DE" sz="1600" dirty="0" err="1"/>
              <a:t>html</a:t>
            </a:r>
            <a:r>
              <a:rPr lang="de-DE" sz="1600" dirty="0"/>
              <a:t>/</a:t>
            </a:r>
            <a:r>
              <a:rPr lang="de-DE" sz="1600" dirty="0" err="1"/>
              <a:t>tlc</a:t>
            </a:r>
            <a:r>
              <a:rPr lang="de-DE" sz="1600" dirty="0"/>
              <a:t>/</a:t>
            </a:r>
            <a:r>
              <a:rPr lang="de-DE" sz="1600" dirty="0" err="1"/>
              <a:t>html</a:t>
            </a:r>
            <a:r>
              <a:rPr lang="de-DE" sz="1600" dirty="0"/>
              <a:t>/</a:t>
            </a:r>
            <a:r>
              <a:rPr lang="de-DE" sz="1600" dirty="0" err="1"/>
              <a:t>about</a:t>
            </a:r>
            <a:r>
              <a:rPr lang="de-DE" sz="1600" dirty="0"/>
              <a:t>/</a:t>
            </a:r>
            <a:r>
              <a:rPr lang="de-DE" sz="1600" dirty="0" err="1"/>
              <a:t>trip_record_data.shtml</a:t>
            </a:r>
            <a:r>
              <a:rPr lang="de-DE" sz="1600" dirty="0"/>
              <a:t>. [</a:t>
            </a:r>
            <a:r>
              <a:rPr lang="de-DE" sz="1600" dirty="0" err="1"/>
              <a:t>Online;accessed</a:t>
            </a:r>
            <a:r>
              <a:rPr lang="de-DE" sz="1600" dirty="0"/>
              <a:t> 10-April-2018].</a:t>
            </a:r>
          </a:p>
          <a:p>
            <a:pPr marL="401638" indent="-401638">
              <a:buFont typeface="+mj-lt"/>
              <a:buAutoNum type="arabicPeriod"/>
            </a:pPr>
            <a:r>
              <a:rPr lang="de-DE" sz="1600" dirty="0"/>
              <a:t>J. Ma, L. Saul, S. Savage, </a:t>
            </a:r>
            <a:r>
              <a:rPr lang="de-DE" sz="1600" dirty="0" err="1"/>
              <a:t>and</a:t>
            </a:r>
            <a:r>
              <a:rPr lang="de-DE" sz="1600" dirty="0"/>
              <a:t> G. Voelker. 2009. </a:t>
            </a:r>
            <a:r>
              <a:rPr lang="de-DE" sz="1600" dirty="0" err="1"/>
              <a:t>Identifying</a:t>
            </a:r>
            <a:r>
              <a:rPr lang="de-DE" sz="1600" dirty="0"/>
              <a:t> </a:t>
            </a:r>
            <a:r>
              <a:rPr lang="de-DE" sz="1600" dirty="0" err="1"/>
              <a:t>suspicious</a:t>
            </a:r>
            <a:r>
              <a:rPr lang="de-DE" sz="1600" dirty="0"/>
              <a:t> URLs: an </a:t>
            </a:r>
            <a:r>
              <a:rPr lang="de-DE" sz="1600" dirty="0" err="1"/>
              <a:t>application</a:t>
            </a:r>
            <a:r>
              <a:rPr lang="de-DE" sz="1600" dirty="0"/>
              <a:t> </a:t>
            </a:r>
            <a:r>
              <a:rPr lang="de-DE" sz="1600" dirty="0" err="1"/>
              <a:t>of</a:t>
            </a:r>
            <a:r>
              <a:rPr lang="de-DE" sz="1600" dirty="0"/>
              <a:t> large-</a:t>
            </a:r>
            <a:r>
              <a:rPr lang="de-DE" sz="1600" dirty="0" err="1"/>
              <a:t>scale</a:t>
            </a:r>
            <a:r>
              <a:rPr lang="de-DE" sz="1600" dirty="0"/>
              <a:t> online </a:t>
            </a:r>
            <a:r>
              <a:rPr lang="de-DE" sz="1600" dirty="0" err="1"/>
              <a:t>learning</a:t>
            </a:r>
            <a:r>
              <a:rPr lang="de-DE" sz="1600" dirty="0"/>
              <a:t>. In </a:t>
            </a:r>
            <a:r>
              <a:rPr lang="de-DE" sz="1600" dirty="0" err="1"/>
              <a:t>Proceedings</a:t>
            </a:r>
            <a:r>
              <a:rPr lang="de-DE" sz="1600" dirty="0"/>
              <a:t> </a:t>
            </a:r>
            <a:r>
              <a:rPr lang="de-DE" sz="1600" dirty="0" err="1"/>
              <a:t>of</a:t>
            </a:r>
            <a:r>
              <a:rPr lang="de-DE" sz="1600" dirty="0"/>
              <a:t> </a:t>
            </a:r>
            <a:r>
              <a:rPr lang="de-DE" sz="1600" dirty="0" err="1"/>
              <a:t>the</a:t>
            </a:r>
            <a:r>
              <a:rPr lang="de-DE" sz="1600" dirty="0"/>
              <a:t> 26th </a:t>
            </a:r>
            <a:r>
              <a:rPr lang="de-DE" sz="1600" dirty="0" err="1"/>
              <a:t>annual</a:t>
            </a:r>
            <a:r>
              <a:rPr lang="de-DE" sz="1600" dirty="0"/>
              <a:t> international </a:t>
            </a:r>
            <a:r>
              <a:rPr lang="de-DE" sz="1600" dirty="0" err="1"/>
              <a:t>conference</a:t>
            </a:r>
            <a:r>
              <a:rPr lang="de-DE" sz="1600" dirty="0"/>
              <a:t> on </a:t>
            </a:r>
            <a:r>
              <a:rPr lang="de-DE" sz="1600" dirty="0" err="1"/>
              <a:t>machine</a:t>
            </a:r>
            <a:r>
              <a:rPr lang="de-DE" sz="1600" dirty="0"/>
              <a:t> </a:t>
            </a:r>
            <a:r>
              <a:rPr lang="de-DE" sz="1600" dirty="0" err="1"/>
              <a:t>learning</a:t>
            </a:r>
            <a:r>
              <a:rPr lang="de-DE" sz="1600" dirty="0"/>
              <a:t>. ACM, 681–688.</a:t>
            </a:r>
          </a:p>
          <a:p>
            <a:pPr marL="401638" indent="-401638">
              <a:buFont typeface="+mj-lt"/>
              <a:buAutoNum type="arabicPeriod"/>
            </a:pPr>
            <a:r>
              <a:rPr lang="de-DE" sz="1600" dirty="0"/>
              <a:t>D. </a:t>
            </a:r>
            <a:r>
              <a:rPr lang="de-DE" sz="1600" dirty="0" err="1"/>
              <a:t>Kingma</a:t>
            </a:r>
            <a:r>
              <a:rPr lang="de-DE" sz="1600" dirty="0"/>
              <a:t> </a:t>
            </a:r>
            <a:r>
              <a:rPr lang="de-DE" sz="1600" dirty="0" err="1"/>
              <a:t>and</a:t>
            </a:r>
            <a:r>
              <a:rPr lang="de-DE" sz="1600" dirty="0"/>
              <a:t> J. </a:t>
            </a:r>
            <a:r>
              <a:rPr lang="de-DE" sz="1600" dirty="0" err="1"/>
              <a:t>Ba</a:t>
            </a:r>
            <a:r>
              <a:rPr lang="de-DE" sz="1600" dirty="0"/>
              <a:t>. 2014. Adam: A </a:t>
            </a:r>
            <a:r>
              <a:rPr lang="de-DE" sz="1600" dirty="0" err="1"/>
              <a:t>method</a:t>
            </a:r>
            <a:r>
              <a:rPr lang="de-DE" sz="1600" dirty="0"/>
              <a:t> </a:t>
            </a:r>
            <a:r>
              <a:rPr lang="de-DE" sz="1600" dirty="0" err="1"/>
              <a:t>for</a:t>
            </a:r>
            <a:r>
              <a:rPr lang="de-DE" sz="1600" dirty="0"/>
              <a:t> </a:t>
            </a:r>
            <a:r>
              <a:rPr lang="de-DE" sz="1600" dirty="0" err="1"/>
              <a:t>stochastic</a:t>
            </a:r>
            <a:r>
              <a:rPr lang="de-DE" sz="1600" dirty="0"/>
              <a:t> </a:t>
            </a:r>
            <a:r>
              <a:rPr lang="de-DE" sz="1600" dirty="0" err="1"/>
              <a:t>optimization</a:t>
            </a:r>
            <a:r>
              <a:rPr lang="de-DE" sz="1600" dirty="0"/>
              <a:t>. </a:t>
            </a:r>
            <a:r>
              <a:rPr lang="de-DE" sz="1600" dirty="0" err="1"/>
              <a:t>arXiv</a:t>
            </a:r>
            <a:r>
              <a:rPr lang="de-DE" sz="1600" dirty="0"/>
              <a:t> </a:t>
            </a:r>
            <a:r>
              <a:rPr lang="de-DE" sz="1600" dirty="0" err="1"/>
              <a:t>preprint</a:t>
            </a:r>
            <a:r>
              <a:rPr lang="de-DE" sz="1600" dirty="0"/>
              <a:t> arXiv:1412.6980 (2014).</a:t>
            </a:r>
          </a:p>
          <a:p>
            <a:pPr marL="401638" indent="-401638">
              <a:buFont typeface="+mj-lt"/>
              <a:buAutoNum type="arabicPeriod"/>
            </a:pPr>
            <a:r>
              <a:rPr lang="de-DE" sz="1600" dirty="0"/>
              <a:t>M. Zeiler. 2012. ADADELTA: an adaptive </a:t>
            </a:r>
            <a:r>
              <a:rPr lang="de-DE" sz="1600" dirty="0" err="1"/>
              <a:t>learning</a:t>
            </a:r>
            <a:r>
              <a:rPr lang="de-DE" sz="1600" dirty="0"/>
              <a:t> rate </a:t>
            </a:r>
            <a:r>
              <a:rPr lang="de-DE" sz="1600" dirty="0" err="1"/>
              <a:t>method</a:t>
            </a:r>
            <a:r>
              <a:rPr lang="de-DE" sz="1600" dirty="0"/>
              <a:t>. </a:t>
            </a:r>
            <a:r>
              <a:rPr lang="de-DE" sz="1600" dirty="0" err="1"/>
              <a:t>arXiv</a:t>
            </a:r>
            <a:r>
              <a:rPr lang="de-DE" sz="1600" dirty="0"/>
              <a:t> </a:t>
            </a:r>
            <a:r>
              <a:rPr lang="de-DE" sz="1600" dirty="0" err="1"/>
              <a:t>preprint</a:t>
            </a:r>
            <a:r>
              <a:rPr lang="de-DE" sz="1600" dirty="0"/>
              <a:t> arXiv:1212.5701 (2012).</a:t>
            </a:r>
          </a:p>
          <a:p>
            <a:pPr marL="401638" indent="-401638">
              <a:buFont typeface="+mj-lt"/>
              <a:buAutoNum type="arabicPeriod"/>
            </a:pPr>
            <a:r>
              <a:rPr lang="de-DE" sz="1600" dirty="0"/>
              <a:t>T. </a:t>
            </a:r>
            <a:r>
              <a:rPr lang="de-DE" sz="1600" dirty="0" err="1"/>
              <a:t>Tieleman</a:t>
            </a:r>
            <a:r>
              <a:rPr lang="de-DE" sz="1600" dirty="0"/>
              <a:t> </a:t>
            </a:r>
            <a:r>
              <a:rPr lang="de-DE" sz="1600" dirty="0" err="1"/>
              <a:t>and</a:t>
            </a:r>
            <a:r>
              <a:rPr lang="de-DE" sz="1600" dirty="0"/>
              <a:t> G. </a:t>
            </a:r>
            <a:r>
              <a:rPr lang="de-DE" sz="1600" dirty="0" err="1"/>
              <a:t>Hinton</a:t>
            </a:r>
            <a:r>
              <a:rPr lang="de-DE" sz="1600" dirty="0"/>
              <a:t>. 2012. </a:t>
            </a:r>
            <a:r>
              <a:rPr lang="de-DE" sz="1600" dirty="0" err="1"/>
              <a:t>Lecture</a:t>
            </a:r>
            <a:r>
              <a:rPr lang="de-DE" sz="1600" dirty="0"/>
              <a:t> 6.5-rmsprop: </a:t>
            </a:r>
            <a:r>
              <a:rPr lang="de-DE" sz="1600" dirty="0" err="1"/>
              <a:t>Divide</a:t>
            </a:r>
            <a:r>
              <a:rPr lang="de-DE" sz="1600" dirty="0"/>
              <a:t> </a:t>
            </a:r>
            <a:r>
              <a:rPr lang="de-DE" sz="1600" dirty="0" err="1"/>
              <a:t>the</a:t>
            </a:r>
            <a:r>
              <a:rPr lang="de-DE" sz="1600" dirty="0"/>
              <a:t> </a:t>
            </a:r>
            <a:r>
              <a:rPr lang="de-DE" sz="1600" dirty="0" err="1"/>
              <a:t>gradient</a:t>
            </a:r>
            <a:r>
              <a:rPr lang="de-DE" sz="1600" dirty="0"/>
              <a:t> </a:t>
            </a:r>
            <a:r>
              <a:rPr lang="de-DE" sz="1600" dirty="0" err="1"/>
              <a:t>by</a:t>
            </a:r>
            <a:r>
              <a:rPr lang="de-DE" sz="1600" dirty="0"/>
              <a:t> a </a:t>
            </a:r>
            <a:r>
              <a:rPr lang="de-DE" sz="1600" dirty="0" err="1"/>
              <a:t>running</a:t>
            </a:r>
            <a:r>
              <a:rPr lang="de-DE" sz="1600" dirty="0"/>
              <a:t> </a:t>
            </a:r>
            <a:r>
              <a:rPr lang="de-DE" sz="1600" dirty="0" err="1"/>
              <a:t>average</a:t>
            </a:r>
            <a:r>
              <a:rPr lang="de-DE" sz="1600" dirty="0"/>
              <a:t> </a:t>
            </a:r>
            <a:r>
              <a:rPr lang="de-DE" sz="1600" dirty="0" err="1"/>
              <a:t>of</a:t>
            </a:r>
            <a:r>
              <a:rPr lang="de-DE" sz="1600" dirty="0"/>
              <a:t> </a:t>
            </a:r>
            <a:r>
              <a:rPr lang="de-DE" sz="1600" dirty="0" err="1"/>
              <a:t>its</a:t>
            </a:r>
            <a:r>
              <a:rPr lang="de-DE" sz="1600" dirty="0"/>
              <a:t> </a:t>
            </a:r>
            <a:r>
              <a:rPr lang="de-DE" sz="1600" dirty="0" err="1"/>
              <a:t>recent</a:t>
            </a:r>
            <a:r>
              <a:rPr lang="de-DE" sz="1600" dirty="0"/>
              <a:t> </a:t>
            </a:r>
            <a:r>
              <a:rPr lang="de-DE" sz="1600" dirty="0" err="1"/>
              <a:t>magnitude</a:t>
            </a:r>
            <a:r>
              <a:rPr lang="de-DE" sz="1600" dirty="0"/>
              <a:t>. COURSERA: </a:t>
            </a:r>
            <a:r>
              <a:rPr lang="de-DE" sz="1600" dirty="0" err="1"/>
              <a:t>Neural</a:t>
            </a:r>
            <a:r>
              <a:rPr lang="de-DE" sz="1600" dirty="0"/>
              <a:t> </a:t>
            </a:r>
            <a:r>
              <a:rPr lang="de-DE" sz="1600" dirty="0" err="1"/>
              <a:t>networks</a:t>
            </a:r>
            <a:r>
              <a:rPr lang="de-DE" sz="1600" dirty="0"/>
              <a:t> </a:t>
            </a:r>
            <a:r>
              <a:rPr lang="de-DE" sz="1600" dirty="0" err="1"/>
              <a:t>for</a:t>
            </a:r>
            <a:r>
              <a:rPr lang="de-DE" sz="1600" dirty="0"/>
              <a:t> </a:t>
            </a:r>
            <a:r>
              <a:rPr lang="de-DE" sz="1600" dirty="0" err="1"/>
              <a:t>machine</a:t>
            </a:r>
            <a:r>
              <a:rPr lang="de-DE" sz="1600" dirty="0"/>
              <a:t> </a:t>
            </a:r>
            <a:r>
              <a:rPr lang="de-DE" sz="1600" dirty="0" err="1"/>
              <a:t>learning</a:t>
            </a:r>
            <a:r>
              <a:rPr lang="de-DE" sz="1600" dirty="0"/>
              <a:t> 4, 2 (2012), 26–31.</a:t>
            </a:r>
          </a:p>
          <a:p>
            <a:pPr marL="0" indent="0">
              <a:buNone/>
            </a:pPr>
            <a:endParaRPr lang="en-US" sz="1600" dirty="0"/>
          </a:p>
        </p:txBody>
      </p:sp>
      <p:sp>
        <p:nvSpPr>
          <p:cNvPr id="2" name="Title 1">
            <a:extLst>
              <a:ext uri="{FF2B5EF4-FFF2-40B4-BE49-F238E27FC236}">
                <a16:creationId xmlns:a16="http://schemas.microsoft.com/office/drawing/2014/main" id="{AE8FEA88-F11E-264F-9CB5-F94955D715A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011355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E647E1-A731-6746-82B3-90AC79A5ABB9}"/>
              </a:ext>
            </a:extLst>
          </p:cNvPr>
          <p:cNvSpPr>
            <a:spLocks noGrp="1"/>
          </p:cNvSpPr>
          <p:nvPr>
            <p:ph idx="1"/>
          </p:nvPr>
        </p:nvSpPr>
        <p:spPr/>
        <p:txBody>
          <a:bodyPr>
            <a:normAutofit/>
          </a:bodyPr>
          <a:lstStyle/>
          <a:p>
            <a:r>
              <a:rPr lang="en-US" sz="2800" dirty="0"/>
              <a:t>Life cycle of ML application does not end with training</a:t>
            </a:r>
          </a:p>
          <a:p>
            <a:endParaRPr lang="en-US" sz="2800" dirty="0"/>
          </a:p>
          <a:p>
            <a:endParaRPr lang="en-US" sz="2800" dirty="0"/>
          </a:p>
          <a:p>
            <a:r>
              <a:rPr lang="en-US" sz="2800" dirty="0"/>
              <a:t>Models and Pipelines must be deployed to answer prediction queries</a:t>
            </a:r>
          </a:p>
          <a:p>
            <a:endParaRPr lang="en-US" sz="2800" dirty="0"/>
          </a:p>
          <a:p>
            <a:endParaRPr lang="en-US" sz="2800" dirty="0"/>
          </a:p>
          <a:p>
            <a:r>
              <a:rPr lang="en-US" sz="2800" dirty="0"/>
              <a:t>Deployed models and pipelines should be monitored and trained further</a:t>
            </a:r>
          </a:p>
        </p:txBody>
      </p:sp>
      <p:sp>
        <p:nvSpPr>
          <p:cNvPr id="3" name="Title 2">
            <a:extLst>
              <a:ext uri="{FF2B5EF4-FFF2-40B4-BE49-F238E27FC236}">
                <a16:creationId xmlns:a16="http://schemas.microsoft.com/office/drawing/2014/main" id="{C92F1F8C-5CD9-E247-96DC-B0399B7E4B6D}"/>
              </a:ext>
            </a:extLst>
          </p:cNvPr>
          <p:cNvSpPr>
            <a:spLocks noGrp="1"/>
          </p:cNvSpPr>
          <p:nvPr>
            <p:ph type="title"/>
          </p:nvPr>
        </p:nvSpPr>
        <p:spPr/>
        <p:txBody>
          <a:bodyPr/>
          <a:lstStyle/>
          <a:p>
            <a:r>
              <a:rPr lang="en-US" dirty="0"/>
              <a:t>Life Cycle of Machine Learning Applications</a:t>
            </a:r>
          </a:p>
        </p:txBody>
      </p:sp>
      <p:sp>
        <p:nvSpPr>
          <p:cNvPr id="4" name="Rectangle 3">
            <a:extLst>
              <a:ext uri="{FF2B5EF4-FFF2-40B4-BE49-F238E27FC236}">
                <a16:creationId xmlns:a16="http://schemas.microsoft.com/office/drawing/2014/main" id="{696D3CBE-5EEB-2143-98D1-748D8CE56B44}"/>
              </a:ext>
            </a:extLst>
          </p:cNvPr>
          <p:cNvSpPr/>
          <p:nvPr/>
        </p:nvSpPr>
        <p:spPr>
          <a:xfrm>
            <a:off x="571462" y="4241640"/>
            <a:ext cx="10851043" cy="1064302"/>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6091D2F-6A97-0F41-A89A-801F24A8FA95}"/>
              </a:ext>
            </a:extLst>
          </p:cNvPr>
          <p:cNvSpPr txBox="1"/>
          <p:nvPr/>
        </p:nvSpPr>
        <p:spPr>
          <a:xfrm>
            <a:off x="4396913" y="3607595"/>
            <a:ext cx="3398174" cy="646331"/>
          </a:xfrm>
          <a:prstGeom prst="rect">
            <a:avLst/>
          </a:prstGeom>
          <a:noFill/>
        </p:spPr>
        <p:txBody>
          <a:bodyPr wrap="none" rtlCol="0">
            <a:spAutoFit/>
          </a:bodyPr>
          <a:lstStyle/>
          <a:p>
            <a:r>
              <a:rPr lang="en-US" sz="3600" b="1" dirty="0"/>
              <a:t>Focus of this talk</a:t>
            </a:r>
          </a:p>
        </p:txBody>
      </p:sp>
    </p:spTree>
    <p:extLst>
      <p:ext uri="{BB962C8B-B14F-4D97-AF65-F5344CB8AC3E}">
        <p14:creationId xmlns:p14="http://schemas.microsoft.com/office/powerpoint/2010/main" val="3648161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017C-15D9-3F4A-B55B-0285810B5954}"/>
              </a:ext>
            </a:extLst>
          </p:cNvPr>
          <p:cNvSpPr>
            <a:spLocks noGrp="1"/>
          </p:cNvSpPr>
          <p:nvPr>
            <p:ph type="ctrTitle"/>
          </p:nvPr>
        </p:nvSpPr>
        <p:spPr/>
        <p:txBody>
          <a:bodyPr>
            <a:normAutofit/>
          </a:bodyPr>
          <a:lstStyle/>
          <a:p>
            <a:r>
              <a:rPr lang="en-US" dirty="0"/>
              <a:t>Backup Slides</a:t>
            </a:r>
          </a:p>
        </p:txBody>
      </p:sp>
      <p:sp>
        <p:nvSpPr>
          <p:cNvPr id="3" name="Subtitle 2">
            <a:extLst>
              <a:ext uri="{FF2B5EF4-FFF2-40B4-BE49-F238E27FC236}">
                <a16:creationId xmlns:a16="http://schemas.microsoft.com/office/drawing/2014/main" id="{BA32FCBF-838F-D643-89A0-F030E5DC5D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31010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3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30000"/>
                  </a:schemeClr>
                </a:solidFill>
              </a:rPr>
              <a:t>Raw Data</a:t>
            </a:r>
          </a:p>
          <a:p>
            <a:pPr algn="ctr"/>
            <a:r>
              <a:rPr lang="en-US" sz="1600" dirty="0">
                <a:solidFill>
                  <a:schemeClr val="tx1">
                    <a:alpha val="3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30000"/>
                  </a:schemeClr>
                </a:solidFill>
              </a:rPr>
              <a:t>Preprocessed</a:t>
            </a:r>
          </a:p>
          <a:p>
            <a:pPr algn="ctr"/>
            <a:r>
              <a:rPr lang="en-US" sz="1600" dirty="0">
                <a:solidFill>
                  <a:schemeClr val="tx1">
                    <a:alpha val="3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Data Manager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61" name="Rounded Rectangle 60">
            <a:extLst>
              <a:ext uri="{FF2B5EF4-FFF2-40B4-BE49-F238E27FC236}">
                <a16:creationId xmlns:a16="http://schemas.microsoft.com/office/drawing/2014/main" id="{E95FFC03-F584-344C-959F-A709168A6D24}"/>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63" name="TextBox 62">
            <a:extLst>
              <a:ext uri="{FF2B5EF4-FFF2-40B4-BE49-F238E27FC236}">
                <a16:creationId xmlns:a16="http://schemas.microsoft.com/office/drawing/2014/main" id="{20AB8DD4-76C6-504F-A804-A4A32860E8B3}"/>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6000"/>
                  </a:schemeClr>
                </a:solidFill>
              </a:rPr>
              <a:t>Raw </a:t>
            </a:r>
          </a:p>
          <a:p>
            <a:pPr algn="ctr"/>
            <a:r>
              <a:rPr lang="en-US" sz="1600" dirty="0">
                <a:solidFill>
                  <a:schemeClr val="tx1">
                    <a:alpha val="46000"/>
                  </a:schemeClr>
                </a:solidFill>
              </a:rPr>
              <a:t>Data</a:t>
            </a:r>
          </a:p>
        </p:txBody>
      </p:sp>
      <p:sp>
        <p:nvSpPr>
          <p:cNvPr id="10" name="TextBox 9">
            <a:extLst>
              <a:ext uri="{FF2B5EF4-FFF2-40B4-BE49-F238E27FC236}">
                <a16:creationId xmlns:a16="http://schemas.microsoft.com/office/drawing/2014/main" id="{AA8D3CAA-5D0A-864B-AD57-898C865E3601}"/>
              </a:ext>
            </a:extLst>
          </p:cNvPr>
          <p:cNvSpPr txBox="1"/>
          <p:nvPr/>
        </p:nvSpPr>
        <p:spPr>
          <a:xfrm>
            <a:off x="1480618" y="870504"/>
            <a:ext cx="4904228" cy="1938992"/>
          </a:xfrm>
          <a:prstGeom prst="rect">
            <a:avLst/>
          </a:prstGeom>
          <a:ln w="31750"/>
          <a:effectLst/>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Data Manager</a:t>
            </a:r>
          </a:p>
          <a:p>
            <a:pPr marL="457200" indent="-457200">
              <a:buFont typeface="Arial" panose="020B0604020202020204" pitchFamily="34" charset="0"/>
              <a:buChar char="•"/>
            </a:pPr>
            <a:r>
              <a:rPr lang="en-US" sz="2800" b="1" dirty="0"/>
              <a:t>Data Discretizing</a:t>
            </a:r>
          </a:p>
          <a:p>
            <a:pPr marL="457200" indent="-457200">
              <a:buFont typeface="Arial" panose="020B0604020202020204" pitchFamily="34" charset="0"/>
              <a:buChar char="•"/>
            </a:pPr>
            <a:r>
              <a:rPr lang="en-US" sz="2800" b="1" dirty="0"/>
              <a:t>Data Sampling</a:t>
            </a:r>
          </a:p>
          <a:p>
            <a:pPr marL="457200" indent="-457200">
              <a:buFont typeface="Arial" panose="020B0604020202020204" pitchFamily="34" charset="0"/>
              <a:buChar char="•"/>
            </a:pPr>
            <a:r>
              <a:rPr lang="en-US" sz="2800" b="1" dirty="0"/>
              <a:t>Historical Data Management</a:t>
            </a:r>
          </a:p>
        </p:txBody>
      </p:sp>
      <p:sp>
        <p:nvSpPr>
          <p:cNvPr id="28" name="Oval 27">
            <a:extLst>
              <a:ext uri="{FF2B5EF4-FFF2-40B4-BE49-F238E27FC236}">
                <a16:creationId xmlns:a16="http://schemas.microsoft.com/office/drawing/2014/main" id="{498D831C-4CDB-8E4C-BFF0-0048D63A217A}"/>
              </a:ext>
            </a:extLst>
          </p:cNvPr>
          <p:cNvSpPr/>
          <p:nvPr/>
        </p:nvSpPr>
        <p:spPr>
          <a:xfrm>
            <a:off x="44414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A51C179-8388-3E4E-A13C-5A3A3D9D3A05}"/>
              </a:ext>
            </a:extLst>
          </p:cNvPr>
          <p:cNvSpPr/>
          <p:nvPr/>
        </p:nvSpPr>
        <p:spPr>
          <a:xfrm>
            <a:off x="5517470"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326ACBD-5506-BB4E-9E95-8692F0D53E44}"/>
              </a:ext>
            </a:extLst>
          </p:cNvPr>
          <p:cNvSpPr/>
          <p:nvPr/>
        </p:nvSpPr>
        <p:spPr>
          <a:xfrm>
            <a:off x="1728182" y="3957371"/>
            <a:ext cx="6125192" cy="14519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0A9C6D2-8F3E-774C-ABA2-D5B910C3BD64}"/>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7D2E589D-8874-C447-B4AC-18D15C577454}"/>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C529784E-06F2-514D-AAB7-38BEF7010EDD}"/>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2B42ABF-311A-2941-8579-FE1E54F7879D}"/>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4143A2E6-08C2-5047-B1D0-AB9FE385B302}"/>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2C16B2DF-2919-EC43-9772-BB2FAC492574}"/>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78C5930C-1C25-4640-95BE-0C7E232EA9BE}"/>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32E13A94-67BE-924F-B2AC-13B66ACE150E}"/>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0607F0F-6F93-514E-A241-36D3102E958A}"/>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A1C416D-714B-604C-A448-38B0FC7861F6}"/>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7EA061E-8CE0-2749-A8EC-61AEBE4DC6AB}"/>
              </a:ext>
            </a:extLst>
          </p:cNvPr>
          <p:cNvCxnSpPr>
            <a:cxnSpLocks/>
            <a:stCxn id="5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1290D1-BABB-674F-8628-6A2A93FE13A9}"/>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847626-D481-1847-9B9C-FB2166793477}"/>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91647D-2933-C34B-B36F-BC39B6ACE75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F93263C-6D35-B042-9425-081B893D863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7D05EFF-9695-7742-B067-E2119081676A}"/>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CD6E5E8-A8F8-FF44-BD92-ED6753686034}"/>
              </a:ext>
            </a:extLst>
          </p:cNvPr>
          <p:cNvSpPr txBox="1"/>
          <p:nvPr/>
        </p:nvSpPr>
        <p:spPr>
          <a:xfrm>
            <a:off x="7708780" y="2379330"/>
            <a:ext cx="2340384"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3354350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46182BA2-8DF4-3042-A52B-C6A61470A0A2}"/>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5000"/>
            </a:schemeClr>
          </a:solidFill>
          <a:ln w="19050">
            <a:solidFill>
              <a:schemeClr val="tx1">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5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Pipeline Manager</a:t>
            </a:r>
          </a:p>
        </p:txBody>
      </p:sp>
      <p:sp>
        <p:nvSpPr>
          <p:cNvPr id="39" name="Right Brace 38">
            <a:extLst>
              <a:ext uri="{FF2B5EF4-FFF2-40B4-BE49-F238E27FC236}">
                <a16:creationId xmlns:a16="http://schemas.microsoft.com/office/drawing/2014/main" id="{375F2470-9DD7-1A48-8E18-3D5ED8C263A3}"/>
              </a:ext>
            </a:extLst>
          </p:cNvPr>
          <p:cNvSpPr/>
          <p:nvPr/>
        </p:nvSpPr>
        <p:spPr>
          <a:xfrm rot="16200000">
            <a:off x="8711243" y="-155798"/>
            <a:ext cx="419100" cy="6283382"/>
          </a:xfrm>
          <a:prstGeom prst="rightBrace">
            <a:avLst>
              <a:gd name="adj1" fmla="val 161060"/>
              <a:gd name="adj2" fmla="val 49569"/>
            </a:avLst>
          </a:prstGeom>
          <a:ln w="25400">
            <a:solidFill>
              <a:schemeClr val="tx1">
                <a:alpha val="3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3420504" y="870504"/>
            <a:ext cx="5755806" cy="1938992"/>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Pipeline Manager</a:t>
            </a:r>
          </a:p>
          <a:p>
            <a:pPr marL="457200" indent="-457200">
              <a:buFont typeface="Arial" panose="020B0604020202020204" pitchFamily="34" charset="0"/>
              <a:buChar char="•"/>
            </a:pPr>
            <a:r>
              <a:rPr lang="en-US" sz="2800" b="1" dirty="0"/>
              <a:t>Data Preprocessing</a:t>
            </a:r>
          </a:p>
          <a:p>
            <a:pPr marL="457200" indent="-457200">
              <a:buFont typeface="Arial" panose="020B0604020202020204" pitchFamily="34" charset="0"/>
              <a:buChar char="•"/>
            </a:pPr>
            <a:r>
              <a:rPr lang="en-US" sz="2800" b="1" dirty="0"/>
              <a:t>Data Materialization</a:t>
            </a:r>
          </a:p>
          <a:p>
            <a:pPr marL="457200" indent="-457200">
              <a:buFont typeface="Arial" panose="020B0604020202020204" pitchFamily="34" charset="0"/>
              <a:buChar char="•"/>
            </a:pPr>
            <a:r>
              <a:rPr lang="en-US" sz="2800" b="1" dirty="0"/>
              <a:t>Pipeline Component Management</a:t>
            </a:r>
          </a:p>
        </p:txBody>
      </p:sp>
      <p:sp>
        <p:nvSpPr>
          <p:cNvPr id="42" name="Oval 41">
            <a:extLst>
              <a:ext uri="{FF2B5EF4-FFF2-40B4-BE49-F238E27FC236}">
                <a16:creationId xmlns:a16="http://schemas.microsoft.com/office/drawing/2014/main" id="{5CCE1B56-E423-F948-BBC6-A61A82219031}"/>
              </a:ext>
            </a:extLst>
          </p:cNvPr>
          <p:cNvSpPr/>
          <p:nvPr/>
        </p:nvSpPr>
        <p:spPr>
          <a:xfrm>
            <a:off x="2811374" y="2875272"/>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DDA2D1A-FB9A-F24A-BE51-74921D0F25AA}"/>
              </a:ext>
            </a:extLst>
          </p:cNvPr>
          <p:cNvSpPr/>
          <p:nvPr/>
        </p:nvSpPr>
        <p:spPr>
          <a:xfrm>
            <a:off x="7360354" y="2852995"/>
            <a:ext cx="2050227" cy="120397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936696E4-204F-2940-808A-FD9B5A8A1012}"/>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2C1915B-29F7-8B4C-AF0C-890ADAB18420}"/>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558173A-B6C1-8F4D-BA9B-9C9DB43D165A}"/>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32581400-6DF7-4E43-992B-937DDE28570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B40892B4-24EC-1445-A0DF-FB6368175667}"/>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A2DC2E1-EB73-E643-91CD-2282E0057E8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FFB6D1F6-819F-D04A-BD31-1376CE152D37}"/>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7F149F8-3860-FE4C-89A3-A3F17E6A5C08}"/>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AD3CF73B-1E94-3344-85B5-3FF29640B539}"/>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EF5E31C-D63E-2B4C-8E13-B80FE1ADA105}"/>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A2A038-D258-FB48-AC42-D7FF22812B0F}"/>
              </a:ext>
            </a:extLst>
          </p:cNvPr>
          <p:cNvCxnSpPr>
            <a:cxnSpLocks/>
            <a:stCxn id="51"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15C1CFD-400C-994B-A3E4-C89BCDDF302D}"/>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B9126D-95F1-5544-BC62-C8B512A16B0A}"/>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01573B-09A6-D74B-9B2D-57E282E1644E}"/>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CF92EF-1F3D-AA4B-8E7C-299370108D0A}"/>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04105B4-4B87-1348-B3D5-96725173F11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765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solidFill>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Model Updater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alpha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8684263" y="870504"/>
            <a:ext cx="3313408" cy="1508105"/>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Model Updater</a:t>
            </a:r>
          </a:p>
          <a:p>
            <a:pPr marL="457200" indent="-457200">
              <a:buFont typeface="Arial" panose="020B0604020202020204" pitchFamily="34" charset="0"/>
              <a:buChar char="•"/>
            </a:pPr>
            <a:r>
              <a:rPr lang="en-US" sz="2800" b="1" dirty="0"/>
              <a:t>Online Training</a:t>
            </a:r>
          </a:p>
          <a:p>
            <a:pPr marL="457200" indent="-457200">
              <a:buFont typeface="Arial" panose="020B0604020202020204" pitchFamily="34" charset="0"/>
              <a:buChar char="•"/>
            </a:pPr>
            <a:r>
              <a:rPr lang="en-US" sz="2800" b="1" dirty="0"/>
              <a:t>Proactive Training</a:t>
            </a:r>
          </a:p>
        </p:txBody>
      </p:sp>
      <p:sp>
        <p:nvSpPr>
          <p:cNvPr id="39" name="Oval 38">
            <a:extLst>
              <a:ext uri="{FF2B5EF4-FFF2-40B4-BE49-F238E27FC236}">
                <a16:creationId xmlns:a16="http://schemas.microsoft.com/office/drawing/2014/main" id="{CB878210-F62F-304E-B2F6-91B7DBDC489F}"/>
              </a:ext>
            </a:extLst>
          </p:cNvPr>
          <p:cNvSpPr/>
          <p:nvPr/>
        </p:nvSpPr>
        <p:spPr>
          <a:xfrm>
            <a:off x="9424801" y="2581611"/>
            <a:ext cx="2729490" cy="186936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752D971-05BB-084C-9B1C-B9A512C91B1F}"/>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1C1FD8-C0FD-174D-9AC5-85003FBE76AD}"/>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96DE9054-9D8B-544B-91DC-904708815A5B}"/>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066C931-1374-C54C-A5C8-1A68FA99CDBA}"/>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B9E548AB-9C92-5540-9C7F-D4EB0AD53D80}"/>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B22D23F8-D001-B94C-B326-49B80850FAA5}"/>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9F1F3124-5CC9-4249-ACC6-E35DB243A632}"/>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E561AD1D-67F1-624A-94AA-DCB8FF9F357D}"/>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16DE19D8-4199-3841-8A91-9002A7583FCB}"/>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8DB96DE-C4DC-494E-94F7-42D628151A6E}"/>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2CE2AF-ED6F-E747-BA0D-8C2DD40D997C}"/>
              </a:ext>
            </a:extLst>
          </p:cNvPr>
          <p:cNvCxnSpPr>
            <a:cxnSpLocks/>
            <a:stCxn id="47"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B71F89F-263A-B54B-B078-31BE73516477}"/>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979D418-B8B3-004E-AC70-5703BCAA55B5}"/>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02D6EC-6E05-5740-B3E1-35ADDA170C31}"/>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6F91DE8-DCFE-7443-8808-08C33F701021}"/>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C37761-1522-FF4D-AAF3-831CE4B0A861}"/>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0F82E77-E7F9-644D-A501-5BC6353D2A79}"/>
              </a:ext>
            </a:extLst>
          </p:cNvPr>
          <p:cNvSpPr txBox="1"/>
          <p:nvPr/>
        </p:nvSpPr>
        <p:spPr>
          <a:xfrm>
            <a:off x="7708780" y="2379330"/>
            <a:ext cx="2410212" cy="400110"/>
          </a:xfrm>
          <a:prstGeom prst="rect">
            <a:avLst/>
          </a:prstGeom>
          <a:noFill/>
        </p:spPr>
        <p:txBody>
          <a:bodyPr wrap="none" rtlCol="0">
            <a:spAutoFit/>
          </a:bodyPr>
          <a:lstStyle/>
          <a:p>
            <a:r>
              <a:rPr lang="en-US" sz="2000" dirty="0">
                <a:solidFill>
                  <a:schemeClr val="tx1">
                    <a:alpha val="30000"/>
                  </a:schemeClr>
                </a:solidFill>
              </a:rPr>
              <a:t>Scheduled Execution</a:t>
            </a:r>
          </a:p>
        </p:txBody>
      </p:sp>
    </p:spTree>
    <p:extLst>
      <p:ext uri="{BB962C8B-B14F-4D97-AF65-F5344CB8AC3E}">
        <p14:creationId xmlns:p14="http://schemas.microsoft.com/office/powerpoint/2010/main" val="1468303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5">
              <a:alpha val="35000"/>
            </a:schemeClr>
          </a:solidFill>
          <a:ln w="19050">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alpha val="35000"/>
                  </a:schemeClr>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Preprocess</a:t>
            </a:r>
            <a:endParaRPr lang="en-US" sz="2000" dirty="0">
              <a:solidFill>
                <a:schemeClr val="tx1">
                  <a:alpha val="30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Discretize</a:t>
            </a:r>
            <a:endParaRPr lang="en-US" sz="2000" dirty="0">
              <a:solidFill>
                <a:schemeClr val="tx1">
                  <a:alpha val="3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35000"/>
            </a:schemeClr>
          </a:solidFill>
          <a:ln w="19050">
            <a:solidFill>
              <a:schemeClr val="tx1">
                <a:alpha val="3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5000"/>
                  </a:schemeClr>
                </a:solidFill>
              </a:rPr>
              <a:t>Sample</a:t>
            </a:r>
            <a:endParaRPr lang="en-US" sz="2000" dirty="0">
              <a:solidFill>
                <a:schemeClr val="tx1">
                  <a:alpha val="35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30000"/>
            </a:schemeClr>
          </a:solidFill>
          <a:ln w="19050">
            <a:solidFill>
              <a:schemeClr val="tx1">
                <a:alpha val="30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lt1">
                  <a:alpha val="40000"/>
                </a:schemeClr>
              </a:solidFill>
            </a:endParaRPr>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40000"/>
            </a:schemeClr>
          </a:solidFill>
          <a:ln>
            <a:solidFill>
              <a:schemeClr val="accent6">
                <a:shade val="50000"/>
                <a:alpha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3AF7C4-15EC-EF48-B949-CB113EF03BA5}"/>
              </a:ext>
            </a:extLst>
          </p:cNvPr>
          <p:cNvSpPr txBox="1"/>
          <p:nvPr/>
        </p:nvSpPr>
        <p:spPr>
          <a:xfrm>
            <a:off x="189536" y="3186471"/>
            <a:ext cx="587212" cy="584775"/>
          </a:xfrm>
          <a:prstGeom prst="rect">
            <a:avLst/>
          </a:prstGeom>
          <a:noFill/>
        </p:spPr>
        <p:txBody>
          <a:bodyPr wrap="none" rtlCol="0">
            <a:spAutoFit/>
          </a:bodyPr>
          <a:lstStyle/>
          <a:p>
            <a:pPr algn="ctr"/>
            <a:r>
              <a:rPr lang="en-US" sz="1600" dirty="0">
                <a:solidFill>
                  <a:schemeClr val="tx1">
                    <a:alpha val="40000"/>
                  </a:schemeClr>
                </a:solidFill>
              </a:rPr>
              <a:t>Raw </a:t>
            </a:r>
          </a:p>
          <a:p>
            <a:pPr algn="ctr"/>
            <a:r>
              <a:rPr lang="en-US" sz="1600" dirty="0">
                <a:solidFill>
                  <a:schemeClr val="tx1">
                    <a:alpha val="40000"/>
                  </a:schemeClr>
                </a:solidFill>
              </a:rPr>
              <a:t>Data</a:t>
            </a:r>
          </a:p>
        </p:txBody>
      </p: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40000"/>
                  </a:schemeClr>
                </a:solidFill>
              </a:rPr>
              <a:t>Raw Data</a:t>
            </a:r>
          </a:p>
          <a:p>
            <a:pPr algn="ctr"/>
            <a:r>
              <a:rPr lang="en-US" sz="1600" dirty="0">
                <a:solidFill>
                  <a:schemeClr val="tx1">
                    <a:alpha val="40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40000"/>
                  </a:schemeClr>
                </a:solidFill>
              </a:rPr>
              <a:t>Preprocessed</a:t>
            </a:r>
          </a:p>
          <a:p>
            <a:pPr algn="ctr"/>
            <a:r>
              <a:rPr lang="en-US" sz="1600" dirty="0">
                <a:solidFill>
                  <a:schemeClr val="tx1">
                    <a:alpha val="40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3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30000"/>
            </a:schemeClr>
          </a:solidFill>
          <a:ln w="19050">
            <a:solidFill>
              <a:schemeClr val="tx1">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Scheduler</a:t>
            </a:r>
          </a:p>
        </p:txBody>
      </p:sp>
      <p:sp>
        <p:nvSpPr>
          <p:cNvPr id="53" name="Right Brace 52">
            <a:extLst>
              <a:ext uri="{FF2B5EF4-FFF2-40B4-BE49-F238E27FC236}">
                <a16:creationId xmlns:a16="http://schemas.microsoft.com/office/drawing/2014/main" id="{017B497B-F2EE-F643-84E2-763D54D37B3B}"/>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38" name="TextBox 37">
            <a:extLst>
              <a:ext uri="{FF2B5EF4-FFF2-40B4-BE49-F238E27FC236}">
                <a16:creationId xmlns:a16="http://schemas.microsoft.com/office/drawing/2014/main" id="{5EBCAB21-1284-6547-8601-68D760B0A31E}"/>
              </a:ext>
            </a:extLst>
          </p:cNvPr>
          <p:cNvSpPr txBox="1"/>
          <p:nvPr/>
        </p:nvSpPr>
        <p:spPr>
          <a:xfrm>
            <a:off x="6571102" y="870504"/>
            <a:ext cx="4743286" cy="1077218"/>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none" rtlCol="0">
            <a:spAutoFit/>
          </a:bodyPr>
          <a:lstStyle/>
          <a:p>
            <a:r>
              <a:rPr lang="en-US" sz="3600" b="1" dirty="0"/>
              <a:t>Scheduler</a:t>
            </a:r>
          </a:p>
          <a:p>
            <a:pPr marL="457200" indent="-457200">
              <a:buFont typeface="Arial" panose="020B0604020202020204" pitchFamily="34" charset="0"/>
              <a:buChar char="•"/>
            </a:pPr>
            <a:r>
              <a:rPr lang="en-US" sz="2800" b="1" dirty="0"/>
              <a:t>Schedule Proactive Training</a:t>
            </a:r>
          </a:p>
        </p:txBody>
      </p:sp>
      <p:sp>
        <p:nvSpPr>
          <p:cNvPr id="39" name="Oval 38">
            <a:extLst>
              <a:ext uri="{FF2B5EF4-FFF2-40B4-BE49-F238E27FC236}">
                <a16:creationId xmlns:a16="http://schemas.microsoft.com/office/drawing/2014/main" id="{A77F6C0A-619A-B445-9405-BA831D71304F}"/>
              </a:ext>
            </a:extLst>
          </p:cNvPr>
          <p:cNvSpPr/>
          <p:nvPr/>
        </p:nvSpPr>
        <p:spPr>
          <a:xfrm>
            <a:off x="5832155" y="2401164"/>
            <a:ext cx="6125192" cy="75329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2F76D95C-58B2-1B4A-9974-285C41DF4DC0}"/>
              </a:ext>
            </a:extLst>
          </p:cNvPr>
          <p:cNvSpPr/>
          <p:nvPr/>
        </p:nvSpPr>
        <p:spPr>
          <a:xfrm>
            <a:off x="2323431"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F9D5711A-F543-814A-96BA-1F558408BF3B}"/>
              </a:ext>
            </a:extLst>
          </p:cNvPr>
          <p:cNvSpPr/>
          <p:nvPr/>
        </p:nvSpPr>
        <p:spPr>
          <a:xfrm>
            <a:off x="250761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EE74261-69CA-814F-A0E3-87A1E79C2C51}"/>
              </a:ext>
            </a:extLst>
          </p:cNvPr>
          <p:cNvSpPr/>
          <p:nvPr/>
        </p:nvSpPr>
        <p:spPr>
          <a:xfrm>
            <a:off x="269703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3D1FCC94-FD28-5D4C-A537-EEE0F419CF9E}"/>
              </a:ext>
            </a:extLst>
          </p:cNvPr>
          <p:cNvSpPr/>
          <p:nvPr/>
        </p:nvSpPr>
        <p:spPr>
          <a:xfrm>
            <a:off x="2876868" y="3405600"/>
            <a:ext cx="144780" cy="144780"/>
          </a:xfrm>
          <a:prstGeom prst="roundRect">
            <a:avLst/>
          </a:prstGeom>
          <a:solidFill>
            <a:schemeClr val="accent2">
              <a:alpha val="30000"/>
            </a:schemeClr>
          </a:solidFill>
          <a:ln>
            <a:solidFill>
              <a:schemeClr val="accent2">
                <a:shade val="50000"/>
                <a:alpha val="3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C33B124-212A-1245-B5DA-935E33C9C86A}"/>
              </a:ext>
            </a:extLst>
          </p:cNvPr>
          <p:cNvSpPr/>
          <p:nvPr/>
        </p:nvSpPr>
        <p:spPr>
          <a:xfrm>
            <a:off x="4718388"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48C8635A-AB5A-614F-B4D5-75000C8DEB1F}"/>
              </a:ext>
            </a:extLst>
          </p:cNvPr>
          <p:cNvSpPr/>
          <p:nvPr/>
        </p:nvSpPr>
        <p:spPr>
          <a:xfrm>
            <a:off x="490257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385FEBA7-6A1D-2A4B-9D97-65215763DBE1}"/>
              </a:ext>
            </a:extLst>
          </p:cNvPr>
          <p:cNvSpPr/>
          <p:nvPr/>
        </p:nvSpPr>
        <p:spPr>
          <a:xfrm>
            <a:off x="509199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676C2BE3-C59B-B540-8549-A644FD2BDF72}"/>
              </a:ext>
            </a:extLst>
          </p:cNvPr>
          <p:cNvSpPr/>
          <p:nvPr/>
        </p:nvSpPr>
        <p:spPr>
          <a:xfrm>
            <a:off x="5271825" y="3406997"/>
            <a:ext cx="144780" cy="144780"/>
          </a:xfrm>
          <a:prstGeom prst="roundRect">
            <a:avLst/>
          </a:prstGeom>
          <a:solidFill>
            <a:schemeClr val="accent6">
              <a:alpha val="30000"/>
            </a:schemeClr>
          </a:solidFill>
          <a:ln>
            <a:solidFill>
              <a:schemeClr val="accent6">
                <a:shade val="50000"/>
                <a:alpha val="3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B0708227-CA02-F541-8C15-7DCC8A5016DD}"/>
              </a:ext>
            </a:extLst>
          </p:cNvPr>
          <p:cNvCxnSpPr>
            <a:cxnSpLocks/>
          </p:cNvCxnSpPr>
          <p:nvPr/>
        </p:nvCxnSpPr>
        <p:spPr>
          <a:xfrm>
            <a:off x="4795943"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33638BB-7308-F34E-B5DE-42115A79C93C}"/>
              </a:ext>
            </a:extLst>
          </p:cNvPr>
          <p:cNvCxnSpPr>
            <a:cxnSpLocks/>
          </p:cNvCxnSpPr>
          <p:nvPr/>
        </p:nvCxnSpPr>
        <p:spPr>
          <a:xfrm>
            <a:off x="4970074"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14A3659-03FC-3445-BFD2-2AD34D1BCDD9}"/>
              </a:ext>
            </a:extLst>
          </p:cNvPr>
          <p:cNvCxnSpPr>
            <a:cxnSpLocks/>
            <a:stCxn id="48" idx="2"/>
          </p:cNvCxnSpPr>
          <p:nvPr/>
        </p:nvCxnSpPr>
        <p:spPr>
          <a:xfrm flipH="1">
            <a:off x="516418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71C2C10-8257-0D42-BCA7-B0C4F50DF9EC}"/>
              </a:ext>
            </a:extLst>
          </p:cNvPr>
          <p:cNvCxnSpPr>
            <a:cxnSpLocks/>
          </p:cNvCxnSpPr>
          <p:nvPr/>
        </p:nvCxnSpPr>
        <p:spPr>
          <a:xfrm>
            <a:off x="534023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0080EAA-131C-5347-8C65-7B2934DBB1DE}"/>
              </a:ext>
            </a:extLst>
          </p:cNvPr>
          <p:cNvCxnSpPr>
            <a:cxnSpLocks/>
          </p:cNvCxnSpPr>
          <p:nvPr/>
        </p:nvCxnSpPr>
        <p:spPr>
          <a:xfrm>
            <a:off x="2390619" y="3547521"/>
            <a:ext cx="0" cy="825159"/>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B01D450-F471-E149-94FA-14DA0D1E30D3}"/>
              </a:ext>
            </a:extLst>
          </p:cNvPr>
          <p:cNvCxnSpPr>
            <a:cxnSpLocks/>
          </p:cNvCxnSpPr>
          <p:nvPr/>
        </p:nvCxnSpPr>
        <p:spPr>
          <a:xfrm>
            <a:off x="2579210" y="3547520"/>
            <a:ext cx="284" cy="8280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630CD1-7F6C-0244-872F-480B391DDDD2}"/>
              </a:ext>
            </a:extLst>
          </p:cNvPr>
          <p:cNvCxnSpPr>
            <a:cxnSpLocks/>
          </p:cNvCxnSpPr>
          <p:nvPr/>
        </p:nvCxnSpPr>
        <p:spPr>
          <a:xfrm flipH="1">
            <a:off x="2768009" y="3551777"/>
            <a:ext cx="196" cy="820903"/>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162EDB2-A202-C042-805C-53B88D355E14}"/>
              </a:ext>
            </a:extLst>
          </p:cNvPr>
          <p:cNvCxnSpPr>
            <a:cxnSpLocks/>
          </p:cNvCxnSpPr>
          <p:nvPr/>
        </p:nvCxnSpPr>
        <p:spPr>
          <a:xfrm>
            <a:off x="2944056" y="3547521"/>
            <a:ext cx="0" cy="824400"/>
          </a:xfrm>
          <a:prstGeom prst="straightConnector1">
            <a:avLst/>
          </a:prstGeom>
          <a:ln w="15875">
            <a:solidFill>
              <a:schemeClr val="tx1">
                <a:alpha val="3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BE8CB28-02F8-C34F-9A9E-6703847344E5}"/>
              </a:ext>
            </a:extLst>
          </p:cNvPr>
          <p:cNvSpPr txBox="1"/>
          <p:nvPr/>
        </p:nvSpPr>
        <p:spPr>
          <a:xfrm>
            <a:off x="7708780" y="2379330"/>
            <a:ext cx="2340384" cy="400110"/>
          </a:xfrm>
          <a:prstGeom prst="rect">
            <a:avLst/>
          </a:prstGeom>
          <a:noFill/>
        </p:spPr>
        <p:txBody>
          <a:bodyPr wrap="none" rtlCol="0">
            <a:spAutoFit/>
          </a:bodyPr>
          <a:lstStyle/>
          <a:p>
            <a:r>
              <a:rPr lang="en-US" sz="2000" dirty="0"/>
              <a:t>Scheduled Execution</a:t>
            </a:r>
          </a:p>
        </p:txBody>
      </p:sp>
    </p:spTree>
    <p:extLst>
      <p:ext uri="{BB962C8B-B14F-4D97-AF65-F5344CB8AC3E}">
        <p14:creationId xmlns:p14="http://schemas.microsoft.com/office/powerpoint/2010/main" val="574432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C8791-B4BB-0D49-BF78-931A2E4DBAF9}"/>
              </a:ext>
            </a:extLst>
          </p:cNvPr>
          <p:cNvSpPr>
            <a:spLocks noGrp="1"/>
          </p:cNvSpPr>
          <p:nvPr>
            <p:ph idx="1"/>
          </p:nvPr>
        </p:nvSpPr>
        <p:spPr/>
        <p:txBody>
          <a:bodyPr>
            <a:normAutofit/>
          </a:bodyPr>
          <a:lstStyle/>
          <a:p>
            <a:r>
              <a:rPr lang="en-US" sz="2800" dirty="0"/>
              <a:t>TFX </a:t>
            </a:r>
          </a:p>
          <a:p>
            <a:pPr lvl="1"/>
            <a:r>
              <a:rPr lang="en-US" sz="2000" dirty="0"/>
              <a:t>Manual Retraining</a:t>
            </a:r>
          </a:p>
          <a:p>
            <a:pPr lvl="1"/>
            <a:r>
              <a:rPr lang="en-US" sz="2000" dirty="0"/>
              <a:t>No Online Learning</a:t>
            </a:r>
          </a:p>
          <a:p>
            <a:r>
              <a:rPr lang="en-US" sz="2800" dirty="0"/>
              <a:t>Velox </a:t>
            </a:r>
          </a:p>
          <a:p>
            <a:pPr lvl="1"/>
            <a:r>
              <a:rPr lang="en-US" sz="2000" dirty="0"/>
              <a:t>Automatic Retraining</a:t>
            </a:r>
          </a:p>
          <a:p>
            <a:pPr lvl="1"/>
            <a:r>
              <a:rPr lang="en-US" sz="2000" dirty="0"/>
              <a:t>Online Learning</a:t>
            </a:r>
          </a:p>
          <a:p>
            <a:r>
              <a:rPr lang="en-US" sz="2800" dirty="0"/>
              <a:t>Clipper </a:t>
            </a:r>
          </a:p>
          <a:p>
            <a:pPr lvl="1"/>
            <a:r>
              <a:rPr lang="en-US" sz="2000" dirty="0"/>
              <a:t>No Retraining</a:t>
            </a:r>
          </a:p>
          <a:p>
            <a:pPr lvl="1"/>
            <a:r>
              <a:rPr lang="en-US" sz="2000" dirty="0"/>
              <a:t>No Online Learning</a:t>
            </a:r>
          </a:p>
          <a:p>
            <a:pPr lvl="1"/>
            <a:r>
              <a:rPr lang="en-US" sz="2000" dirty="0"/>
              <a:t>Ensemble of Models</a:t>
            </a:r>
          </a:p>
          <a:p>
            <a:endParaRPr lang="en-US" sz="2800" dirty="0"/>
          </a:p>
        </p:txBody>
      </p:sp>
      <p:sp>
        <p:nvSpPr>
          <p:cNvPr id="2" name="Title 1">
            <a:extLst>
              <a:ext uri="{FF2B5EF4-FFF2-40B4-BE49-F238E27FC236}">
                <a16:creationId xmlns:a16="http://schemas.microsoft.com/office/drawing/2014/main" id="{EA0C5894-EB81-0A40-B79D-E1573B1720F1}"/>
              </a:ext>
            </a:extLst>
          </p:cNvPr>
          <p:cNvSpPr>
            <a:spLocks noGrp="1"/>
          </p:cNvSpPr>
          <p:nvPr>
            <p:ph type="title"/>
          </p:nvPr>
        </p:nvSpPr>
        <p:spPr/>
        <p:txBody>
          <a:bodyPr/>
          <a:lstStyle/>
          <a:p>
            <a:r>
              <a:rPr lang="en-US" dirty="0"/>
              <a:t>Related Work</a:t>
            </a:r>
          </a:p>
        </p:txBody>
      </p:sp>
    </p:spTree>
    <p:extLst>
      <p:ext uri="{BB962C8B-B14F-4D97-AF65-F5344CB8AC3E}">
        <p14:creationId xmlns:p14="http://schemas.microsoft.com/office/powerpoint/2010/main" val="1525732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7" name="TextBox 6">
            <a:extLst>
              <a:ext uri="{FF2B5EF4-FFF2-40B4-BE49-F238E27FC236}">
                <a16:creationId xmlns:a16="http://schemas.microsoft.com/office/drawing/2014/main" id="{A389E614-9537-804A-8E17-16BEF2758A61}"/>
              </a:ext>
            </a:extLst>
          </p:cNvPr>
          <p:cNvSpPr txBox="1"/>
          <p:nvPr/>
        </p:nvSpPr>
        <p:spPr>
          <a:xfrm>
            <a:off x="1250186" y="5487202"/>
            <a:ext cx="9691627" cy="400110"/>
          </a:xfrm>
          <a:prstGeom prst="rect">
            <a:avLst/>
          </a:prstGeom>
          <a:noFill/>
        </p:spPr>
        <p:txBody>
          <a:bodyPr wrap="none" rtlCol="0">
            <a:spAutoFit/>
          </a:bodyPr>
          <a:lstStyle/>
          <a:p>
            <a:r>
              <a:rPr lang="en-US" sz="2000" b="1" dirty="0"/>
              <a:t>Cumulative Prequential Prediction Error Rate for the Taxi Pipeline During the Deployment</a:t>
            </a:r>
          </a:p>
        </p:txBody>
      </p:sp>
      <p:pic>
        <p:nvPicPr>
          <p:cNvPr id="14" name="Content Placeholder 13">
            <a:extLst>
              <a:ext uri="{FF2B5EF4-FFF2-40B4-BE49-F238E27FC236}">
                <a16:creationId xmlns:a16="http://schemas.microsoft.com/office/drawing/2014/main" id="{8FB74CA7-C0E4-2B47-B08C-91F0A8829E87}"/>
              </a:ext>
            </a:extLst>
          </p:cNvPr>
          <p:cNvPicPr>
            <a:picLocks noGrp="1" noChangeAspect="1"/>
          </p:cNvPicPr>
          <p:nvPr>
            <p:ph idx="1"/>
          </p:nvPr>
        </p:nvPicPr>
        <p:blipFill>
          <a:blip r:embed="rId3"/>
          <a:stretch>
            <a:fillRect/>
          </a:stretch>
        </p:blipFill>
        <p:spPr>
          <a:xfrm>
            <a:off x="1054800" y="1188000"/>
            <a:ext cx="10080002" cy="4320000"/>
          </a:xfrm>
        </p:spPr>
      </p:pic>
    </p:spTree>
    <p:extLst>
      <p:ext uri="{BB962C8B-B14F-4D97-AF65-F5344CB8AC3E}">
        <p14:creationId xmlns:p14="http://schemas.microsoft.com/office/powerpoint/2010/main" val="2559762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53FB-BCAB-104F-A29B-EDE545693971}"/>
              </a:ext>
            </a:extLst>
          </p:cNvPr>
          <p:cNvSpPr>
            <a:spLocks noGrp="1"/>
          </p:cNvSpPr>
          <p:nvPr>
            <p:ph type="title"/>
          </p:nvPr>
        </p:nvSpPr>
        <p:spPr/>
        <p:txBody>
          <a:bodyPr>
            <a:normAutofit fontScale="90000"/>
          </a:bodyPr>
          <a:lstStyle/>
          <a:p>
            <a:r>
              <a:rPr lang="en-US" dirty="0"/>
              <a:t>Proactive Training vs Periodical Retraining (Taxi)</a:t>
            </a:r>
          </a:p>
        </p:txBody>
      </p:sp>
      <p:sp>
        <p:nvSpPr>
          <p:cNvPr id="12" name="TextBox 11">
            <a:extLst>
              <a:ext uri="{FF2B5EF4-FFF2-40B4-BE49-F238E27FC236}">
                <a16:creationId xmlns:a16="http://schemas.microsoft.com/office/drawing/2014/main" id="{B0CBF7F6-5407-1A44-9752-28B0C4C52983}"/>
              </a:ext>
            </a:extLst>
          </p:cNvPr>
          <p:cNvSpPr txBox="1"/>
          <p:nvPr/>
        </p:nvSpPr>
        <p:spPr>
          <a:xfrm>
            <a:off x="2289527" y="5508000"/>
            <a:ext cx="7540654" cy="400110"/>
          </a:xfrm>
          <a:prstGeom prst="rect">
            <a:avLst/>
          </a:prstGeom>
          <a:noFill/>
        </p:spPr>
        <p:txBody>
          <a:bodyPr wrap="none" rtlCol="0">
            <a:spAutoFit/>
          </a:bodyPr>
          <a:lstStyle/>
          <a:p>
            <a:r>
              <a:rPr lang="en-US" sz="2000" b="1" dirty="0"/>
              <a:t>Cumulative Training Time for the Taxi Pipeline During the Deployment</a:t>
            </a:r>
          </a:p>
        </p:txBody>
      </p:sp>
      <p:pic>
        <p:nvPicPr>
          <p:cNvPr id="7" name="Picture 6">
            <a:extLst>
              <a:ext uri="{FF2B5EF4-FFF2-40B4-BE49-F238E27FC236}">
                <a16:creationId xmlns:a16="http://schemas.microsoft.com/office/drawing/2014/main" id="{5F98EC9D-C21D-F849-844F-DCED0BA63BE4}"/>
              </a:ext>
            </a:extLst>
          </p:cNvPr>
          <p:cNvPicPr>
            <a:picLocks noChangeAspect="1"/>
          </p:cNvPicPr>
          <p:nvPr/>
        </p:nvPicPr>
        <p:blipFill>
          <a:blip r:embed="rId3"/>
          <a:stretch>
            <a:fillRect/>
          </a:stretch>
        </p:blipFill>
        <p:spPr>
          <a:xfrm>
            <a:off x="1054800" y="1188000"/>
            <a:ext cx="10080000" cy="4320000"/>
          </a:xfrm>
          <a:prstGeom prst="rect">
            <a:avLst/>
          </a:prstGeom>
        </p:spPr>
      </p:pic>
    </p:spTree>
    <p:extLst>
      <p:ext uri="{BB962C8B-B14F-4D97-AF65-F5344CB8AC3E}">
        <p14:creationId xmlns:p14="http://schemas.microsoft.com/office/powerpoint/2010/main" val="3976923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3143FD-4DCA-F64C-9571-19ADB7777156}"/>
              </a:ext>
            </a:extLst>
          </p:cNvPr>
          <p:cNvSpPr>
            <a:spLocks noGrp="1"/>
          </p:cNvSpPr>
          <p:nvPr>
            <p:ph type="title"/>
          </p:nvPr>
        </p:nvSpPr>
        <p:spPr/>
        <p:txBody>
          <a:bodyPr>
            <a:normAutofit fontScale="90000"/>
          </a:bodyPr>
          <a:lstStyle/>
          <a:p>
            <a:r>
              <a:rPr lang="en-US" dirty="0"/>
              <a:t>Materialization and Statistics Computation (Taxi)</a:t>
            </a:r>
          </a:p>
        </p:txBody>
      </p:sp>
      <p:pic>
        <p:nvPicPr>
          <p:cNvPr id="7" name="Content Placeholder 6">
            <a:extLst>
              <a:ext uri="{FF2B5EF4-FFF2-40B4-BE49-F238E27FC236}">
                <a16:creationId xmlns:a16="http://schemas.microsoft.com/office/drawing/2014/main" id="{EE9AF6FA-D22D-F94D-9EA4-B473E3942FE5}"/>
              </a:ext>
            </a:extLst>
          </p:cNvPr>
          <p:cNvPicPr>
            <a:picLocks noGrp="1" noChangeAspect="1"/>
          </p:cNvPicPr>
          <p:nvPr>
            <p:ph sz="half" idx="2"/>
          </p:nvPr>
        </p:nvPicPr>
        <p:blipFill>
          <a:blip r:embed="rId3"/>
          <a:stretch>
            <a:fillRect/>
          </a:stretch>
        </p:blipFill>
        <p:spPr>
          <a:xfrm>
            <a:off x="6300000" y="958434"/>
            <a:ext cx="4860000" cy="4860000"/>
          </a:xfrm>
        </p:spPr>
      </p:pic>
      <p:sp>
        <p:nvSpPr>
          <p:cNvPr id="14" name="Rectangle 13">
            <a:extLst>
              <a:ext uri="{FF2B5EF4-FFF2-40B4-BE49-F238E27FC236}">
                <a16:creationId xmlns:a16="http://schemas.microsoft.com/office/drawing/2014/main" id="{5571900E-3BFB-AC4B-AEF2-3B1635B689EB}"/>
              </a:ext>
            </a:extLst>
          </p:cNvPr>
          <p:cNvSpPr/>
          <p:nvPr/>
        </p:nvSpPr>
        <p:spPr>
          <a:xfrm>
            <a:off x="1240100" y="1764000"/>
            <a:ext cx="4320000" cy="720000"/>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 Taxi</a:t>
            </a:r>
          </a:p>
        </p:txBody>
      </p:sp>
      <p:graphicFrame>
        <p:nvGraphicFramePr>
          <p:cNvPr id="16" name="Content Placeholder 9">
            <a:extLst>
              <a:ext uri="{FF2B5EF4-FFF2-40B4-BE49-F238E27FC236}">
                <a16:creationId xmlns:a16="http://schemas.microsoft.com/office/drawing/2014/main" id="{AB1EE0EF-0913-3048-AE7C-99DB840E6100}"/>
              </a:ext>
            </a:extLst>
          </p:cNvPr>
          <p:cNvGraphicFramePr>
            <a:graphicFrameLocks/>
          </p:cNvGraphicFramePr>
          <p:nvPr>
            <p:extLst>
              <p:ext uri="{D42A27DB-BD31-4B8C-83A1-F6EECF244321}">
                <p14:modId xmlns:p14="http://schemas.microsoft.com/office/powerpoint/2010/main" val="1688557763"/>
              </p:ext>
            </p:extLst>
          </p:nvPr>
        </p:nvGraphicFramePr>
        <p:xfrm>
          <a:off x="1188000" y="2448000"/>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0.51</a:t>
                      </a:r>
                    </a:p>
                  </a:txBody>
                  <a:tcPr marL="89102" marR="89102"/>
                </a:tc>
                <a:tc>
                  <a:txBody>
                    <a:bodyPr/>
                    <a:lstStyle/>
                    <a:p>
                      <a:r>
                        <a:rPr lang="en-US" dirty="0"/>
                        <a:t>0.90</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0.57</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0.65</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17" name="TextBox 16">
            <a:extLst>
              <a:ext uri="{FF2B5EF4-FFF2-40B4-BE49-F238E27FC236}">
                <a16:creationId xmlns:a16="http://schemas.microsoft.com/office/drawing/2014/main" id="{88C3A1DC-DE77-E645-B495-958422EE004B}"/>
              </a:ext>
            </a:extLst>
          </p:cNvPr>
          <p:cNvSpPr txBox="1"/>
          <p:nvPr/>
        </p:nvSpPr>
        <p:spPr>
          <a:xfrm>
            <a:off x="1153740" y="4672337"/>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65435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CE78CE-791D-594D-9B0A-85DE2C43BDB3}"/>
              </a:ext>
            </a:extLst>
          </p:cNvPr>
          <p:cNvSpPr>
            <a:spLocks noGrp="1"/>
          </p:cNvSpPr>
          <p:nvPr>
            <p:ph type="title"/>
          </p:nvPr>
        </p:nvSpPr>
        <p:spPr/>
        <p:txBody>
          <a:bodyPr>
            <a:normAutofit fontScale="90000"/>
          </a:bodyPr>
          <a:lstStyle/>
          <a:p>
            <a:r>
              <a:rPr lang="en-US" dirty="0"/>
              <a:t>Materialization and Statistics Computation (URL)</a:t>
            </a:r>
          </a:p>
        </p:txBody>
      </p:sp>
      <p:graphicFrame>
        <p:nvGraphicFramePr>
          <p:cNvPr id="8" name="Content Placeholder 9">
            <a:extLst>
              <a:ext uri="{FF2B5EF4-FFF2-40B4-BE49-F238E27FC236}">
                <a16:creationId xmlns:a16="http://schemas.microsoft.com/office/drawing/2014/main" id="{CFC14F80-6925-6F40-A905-D926662512E0}"/>
              </a:ext>
            </a:extLst>
          </p:cNvPr>
          <p:cNvGraphicFramePr>
            <a:graphicFrameLocks noGrp="1"/>
          </p:cNvGraphicFramePr>
          <p:nvPr>
            <p:ph sz="half" idx="1"/>
            <p:extLst>
              <p:ext uri="{D42A27DB-BD31-4B8C-83A1-F6EECF244321}">
                <p14:modId xmlns:p14="http://schemas.microsoft.com/office/powerpoint/2010/main" val="1801813759"/>
              </p:ext>
            </p:extLst>
          </p:nvPr>
        </p:nvGraphicFramePr>
        <p:xfrm>
          <a:off x="1188000" y="2448000"/>
          <a:ext cx="4424201" cy="1915655"/>
        </p:xfrm>
        <a:graphic>
          <a:graphicData uri="http://schemas.openxmlformats.org/drawingml/2006/table">
            <a:tbl>
              <a:tblPr firstRow="1" bandRow="1">
                <a:tableStyleId>{F5AB1C69-6EDB-4FF4-983F-18BD219EF322}</a:tableStyleId>
              </a:tblPr>
              <a:tblGrid>
                <a:gridCol w="1869300">
                  <a:extLst>
                    <a:ext uri="{9D8B030D-6E8A-4147-A177-3AD203B41FA5}">
                      <a16:colId xmlns:a16="http://schemas.microsoft.com/office/drawing/2014/main" val="2627051577"/>
                    </a:ext>
                  </a:extLst>
                </a:gridCol>
                <a:gridCol w="1387665">
                  <a:extLst>
                    <a:ext uri="{9D8B030D-6E8A-4147-A177-3AD203B41FA5}">
                      <a16:colId xmlns:a16="http://schemas.microsoft.com/office/drawing/2014/main" val="3450939134"/>
                    </a:ext>
                  </a:extLst>
                </a:gridCol>
                <a:gridCol w="1167236">
                  <a:extLst>
                    <a:ext uri="{9D8B030D-6E8A-4147-A177-3AD203B41FA5}">
                      <a16:colId xmlns:a16="http://schemas.microsoft.com/office/drawing/2014/main" val="2951858965"/>
                    </a:ext>
                  </a:extLst>
                </a:gridCol>
              </a:tblGrid>
              <a:tr h="341843">
                <a:tc rowSpan="2">
                  <a:txBody>
                    <a:bodyPr/>
                    <a:lstStyle/>
                    <a:p>
                      <a:r>
                        <a:rPr lang="en-US" dirty="0">
                          <a:solidFill>
                            <a:schemeClr val="tx1"/>
                          </a:solidFill>
                        </a:rPr>
                        <a:t>Sampling</a:t>
                      </a:r>
                    </a:p>
                  </a:txBody>
                  <a:tcPr marL="89102" marR="89102" anchor="b"/>
                </a:tc>
                <a:tc gridSpan="2">
                  <a:txBody>
                    <a:bodyPr/>
                    <a:lstStyle/>
                    <a:p>
                      <a:pPr algn="ctr"/>
                      <a:r>
                        <a:rPr lang="en-US" dirty="0">
                          <a:solidFill>
                            <a:schemeClr val="tx1"/>
                          </a:solidFill>
                        </a:rPr>
                        <a:t>Ratio of Cached Features</a:t>
                      </a:r>
                    </a:p>
                  </a:txBody>
                  <a:tcPr marL="89102" marR="89102"/>
                </a:tc>
                <a:tc hMerge="1">
                  <a:txBody>
                    <a:bodyPr/>
                    <a:lstStyle/>
                    <a:p>
                      <a:endParaRPr lang="en-US" dirty="0"/>
                    </a:p>
                  </a:txBody>
                  <a:tcPr/>
                </a:tc>
                <a:extLst>
                  <a:ext uri="{0D108BD9-81ED-4DB2-BD59-A6C34878D82A}">
                    <a16:rowId xmlns:a16="http://schemas.microsoft.com/office/drawing/2014/main" val="1115493903"/>
                  </a:ext>
                </a:extLst>
              </a:tr>
              <a:tr h="341843">
                <a:tc vMerge="1">
                  <a:txBody>
                    <a:bodyPr/>
                    <a:lstStyle/>
                    <a:p>
                      <a:endParaRPr lang="en-US" dirty="0"/>
                    </a:p>
                  </a:txBody>
                  <a:tcPr/>
                </a:tc>
                <a:tc>
                  <a:txBody>
                    <a:bodyPr/>
                    <a:lstStyle/>
                    <a:p>
                      <a:pPr algn="l"/>
                      <a:r>
                        <a:rPr lang="en-US" b="1" dirty="0"/>
                        <a:t>m = 0.2</a:t>
                      </a:r>
                    </a:p>
                  </a:txBody>
                  <a:tcPr marL="89102" marR="89102">
                    <a:solidFill>
                      <a:schemeClr val="accent3"/>
                    </a:solidFill>
                  </a:tcPr>
                </a:tc>
                <a:tc>
                  <a:txBody>
                    <a:bodyPr/>
                    <a:lstStyle/>
                    <a:p>
                      <a:pPr algn="l"/>
                      <a:r>
                        <a:rPr lang="en-US" b="1" dirty="0"/>
                        <a:t>m = 0.6</a:t>
                      </a:r>
                    </a:p>
                  </a:txBody>
                  <a:tcPr marL="89102" marR="89102">
                    <a:solidFill>
                      <a:schemeClr val="accent3"/>
                    </a:solidFill>
                  </a:tcPr>
                </a:tc>
                <a:extLst>
                  <a:ext uri="{0D108BD9-81ED-4DB2-BD59-A6C34878D82A}">
                    <a16:rowId xmlns:a16="http://schemas.microsoft.com/office/drawing/2014/main" val="1744716610"/>
                  </a:ext>
                </a:extLst>
              </a:tr>
              <a:tr h="341843">
                <a:tc>
                  <a:txBody>
                    <a:bodyPr/>
                    <a:lstStyle/>
                    <a:p>
                      <a:r>
                        <a:rPr lang="en-US" dirty="0"/>
                        <a:t>Uniform</a:t>
                      </a:r>
                    </a:p>
                  </a:txBody>
                  <a:tcPr marL="89102" marR="89102"/>
                </a:tc>
                <a:tc>
                  <a:txBody>
                    <a:bodyPr/>
                    <a:lstStyle/>
                    <a:p>
                      <a:r>
                        <a:rPr lang="en-US" dirty="0"/>
                        <a:t>0.52</a:t>
                      </a:r>
                    </a:p>
                  </a:txBody>
                  <a:tcPr marL="89102" marR="89102"/>
                </a:tc>
                <a:tc>
                  <a:txBody>
                    <a:bodyPr/>
                    <a:lstStyle/>
                    <a:p>
                      <a:r>
                        <a:rPr lang="en-US" dirty="0"/>
                        <a:t>0.91</a:t>
                      </a:r>
                    </a:p>
                  </a:txBody>
                  <a:tcPr marL="89102" marR="89102"/>
                </a:tc>
                <a:extLst>
                  <a:ext uri="{0D108BD9-81ED-4DB2-BD59-A6C34878D82A}">
                    <a16:rowId xmlns:a16="http://schemas.microsoft.com/office/drawing/2014/main" val="3316335629"/>
                  </a:ext>
                </a:extLst>
              </a:tr>
              <a:tr h="405420">
                <a:tc>
                  <a:txBody>
                    <a:bodyPr/>
                    <a:lstStyle/>
                    <a:p>
                      <a:r>
                        <a:rPr lang="en-US" dirty="0"/>
                        <a:t>Window-based</a:t>
                      </a:r>
                    </a:p>
                  </a:txBody>
                  <a:tcPr marL="89102" marR="89102"/>
                </a:tc>
                <a:tc>
                  <a:txBody>
                    <a:bodyPr/>
                    <a:lstStyle/>
                    <a:p>
                      <a:r>
                        <a:rPr lang="en-US" dirty="0"/>
                        <a:t>0.58</a:t>
                      </a:r>
                    </a:p>
                  </a:txBody>
                  <a:tcPr marL="89102" marR="89102"/>
                </a:tc>
                <a:tc>
                  <a:txBody>
                    <a:bodyPr/>
                    <a:lstStyle/>
                    <a:p>
                      <a:r>
                        <a:rPr lang="en-US" dirty="0"/>
                        <a:t>1.0</a:t>
                      </a:r>
                    </a:p>
                  </a:txBody>
                  <a:tcPr marL="89102" marR="89102"/>
                </a:tc>
                <a:extLst>
                  <a:ext uri="{0D108BD9-81ED-4DB2-BD59-A6C34878D82A}">
                    <a16:rowId xmlns:a16="http://schemas.microsoft.com/office/drawing/2014/main" val="2118559512"/>
                  </a:ext>
                </a:extLst>
              </a:tr>
              <a:tr h="412955">
                <a:tc>
                  <a:txBody>
                    <a:bodyPr/>
                    <a:lstStyle/>
                    <a:p>
                      <a:r>
                        <a:rPr lang="en-US" dirty="0"/>
                        <a:t>Time-based</a:t>
                      </a:r>
                    </a:p>
                  </a:txBody>
                  <a:tcPr marL="89102" marR="89102"/>
                </a:tc>
                <a:tc>
                  <a:txBody>
                    <a:bodyPr/>
                    <a:lstStyle/>
                    <a:p>
                      <a:r>
                        <a:rPr lang="en-US" dirty="0"/>
                        <a:t>0.68</a:t>
                      </a:r>
                    </a:p>
                  </a:txBody>
                  <a:tcPr marL="89102" marR="89102"/>
                </a:tc>
                <a:tc>
                  <a:txBody>
                    <a:bodyPr/>
                    <a:lstStyle/>
                    <a:p>
                      <a:r>
                        <a:rPr lang="en-US" dirty="0"/>
                        <a:t>0.97</a:t>
                      </a:r>
                    </a:p>
                  </a:txBody>
                  <a:tcPr marL="89102" marR="89102"/>
                </a:tc>
                <a:extLst>
                  <a:ext uri="{0D108BD9-81ED-4DB2-BD59-A6C34878D82A}">
                    <a16:rowId xmlns:a16="http://schemas.microsoft.com/office/drawing/2014/main" val="3795170511"/>
                  </a:ext>
                </a:extLst>
              </a:tr>
            </a:tbl>
          </a:graphicData>
        </a:graphic>
      </p:graphicFrame>
      <p:sp>
        <p:nvSpPr>
          <p:cNvPr id="9" name="Rectangle 8">
            <a:extLst>
              <a:ext uri="{FF2B5EF4-FFF2-40B4-BE49-F238E27FC236}">
                <a16:creationId xmlns:a16="http://schemas.microsoft.com/office/drawing/2014/main" id="{E3578B3C-E672-3644-B5B7-2C4A9525B74F}"/>
              </a:ext>
            </a:extLst>
          </p:cNvPr>
          <p:cNvSpPr/>
          <p:nvPr/>
        </p:nvSpPr>
        <p:spPr>
          <a:xfrm>
            <a:off x="1101361" y="1764000"/>
            <a:ext cx="4597477" cy="707886"/>
          </a:xfrm>
          <a:prstGeom prst="rect">
            <a:avLst/>
          </a:prstGeom>
        </p:spPr>
        <p:txBody>
          <a:bodyPr wrap="none">
            <a:spAutoFit/>
          </a:bodyPr>
          <a:lstStyle/>
          <a:p>
            <a:pPr algn="ctr"/>
            <a:r>
              <a:rPr lang="en-US" sz="2000" b="1" dirty="0"/>
              <a:t>Materialization Utilization Rate </a:t>
            </a:r>
          </a:p>
          <a:p>
            <a:pPr algn="ctr"/>
            <a:r>
              <a:rPr lang="en-US" sz="2000" b="1" dirty="0"/>
              <a:t>for different ratio of Cached Features URL</a:t>
            </a:r>
          </a:p>
        </p:txBody>
      </p:sp>
      <p:pic>
        <p:nvPicPr>
          <p:cNvPr id="14" name="Content Placeholder 6">
            <a:extLst>
              <a:ext uri="{FF2B5EF4-FFF2-40B4-BE49-F238E27FC236}">
                <a16:creationId xmlns:a16="http://schemas.microsoft.com/office/drawing/2014/main" id="{671031F4-11DC-054C-A137-409A33030A4A}"/>
              </a:ext>
            </a:extLst>
          </p:cNvPr>
          <p:cNvPicPr>
            <a:picLocks noChangeAspect="1"/>
          </p:cNvPicPr>
          <p:nvPr/>
        </p:nvPicPr>
        <p:blipFill>
          <a:blip r:embed="rId2"/>
          <a:stretch>
            <a:fillRect/>
          </a:stretch>
        </p:blipFill>
        <p:spPr>
          <a:xfrm>
            <a:off x="6300000" y="997210"/>
            <a:ext cx="4860000" cy="4860000"/>
          </a:xfrm>
          <a:prstGeom prst="rect">
            <a:avLst/>
          </a:prstGeom>
        </p:spPr>
      </p:pic>
      <p:sp>
        <p:nvSpPr>
          <p:cNvPr id="15" name="TextBox 14">
            <a:extLst>
              <a:ext uri="{FF2B5EF4-FFF2-40B4-BE49-F238E27FC236}">
                <a16:creationId xmlns:a16="http://schemas.microsoft.com/office/drawing/2014/main" id="{FAC8DE4D-F2EF-0A48-BD1B-466C787C53F2}"/>
              </a:ext>
            </a:extLst>
          </p:cNvPr>
          <p:cNvSpPr txBox="1"/>
          <p:nvPr/>
        </p:nvSpPr>
        <p:spPr>
          <a:xfrm>
            <a:off x="1153740" y="4672337"/>
            <a:ext cx="3920882" cy="1015663"/>
          </a:xfrm>
          <a:prstGeom prst="rect">
            <a:avLst/>
          </a:prstGeom>
          <a:noFill/>
        </p:spPr>
        <p:txBody>
          <a:bodyPr wrap="square" rtlCol="0">
            <a:spAutoFit/>
          </a:bodyPr>
          <a:lstStyle/>
          <a:p>
            <a:r>
              <a:rPr lang="en-US" sz="2000" b="1" dirty="0"/>
              <a:t>Materialization Utilization Rate: </a:t>
            </a:r>
          </a:p>
          <a:p>
            <a:r>
              <a:rPr lang="en-US" sz="2000" dirty="0"/>
              <a:t>Ratio of preprocessed features that </a:t>
            </a:r>
          </a:p>
          <a:p>
            <a:r>
              <a:rPr lang="en-US" sz="2000" dirty="0"/>
              <a:t>skipped the materialization step</a:t>
            </a:r>
          </a:p>
        </p:txBody>
      </p:sp>
    </p:spTree>
    <p:extLst>
      <p:ext uri="{BB962C8B-B14F-4D97-AF65-F5344CB8AC3E}">
        <p14:creationId xmlns:p14="http://schemas.microsoft.com/office/powerpoint/2010/main" val="1447269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a:extLst>
              <a:ext uri="{FF2B5EF4-FFF2-40B4-BE49-F238E27FC236}">
                <a16:creationId xmlns:a16="http://schemas.microsoft.com/office/drawing/2014/main" id="{08F0601B-5372-3448-9C3A-36E4CF483649}"/>
              </a:ext>
            </a:extLst>
          </p:cNvPr>
          <p:cNvSpPr/>
          <p:nvPr/>
        </p:nvSpPr>
        <p:spPr>
          <a:xfrm>
            <a:off x="3803643" y="3796304"/>
            <a:ext cx="4476039"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Deployment</a:t>
            </a:r>
          </a:p>
        </p:txBody>
      </p:sp>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Improvement By Online Learning</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4" name="TextBox 3">
            <a:extLst>
              <a:ext uri="{FF2B5EF4-FFF2-40B4-BE49-F238E27FC236}">
                <a16:creationId xmlns:a16="http://schemas.microsoft.com/office/drawing/2014/main" id="{D8CF20F3-A809-0944-B63C-B253B7E0362A}"/>
              </a:ext>
            </a:extLst>
          </p:cNvPr>
          <p:cNvSpPr txBox="1"/>
          <p:nvPr/>
        </p:nvSpPr>
        <p:spPr>
          <a:xfrm>
            <a:off x="5288382" y="5894380"/>
            <a:ext cx="1508683" cy="461665"/>
          </a:xfrm>
          <a:prstGeom prst="rect">
            <a:avLst/>
          </a:prstGeom>
          <a:noFill/>
        </p:spPr>
        <p:txBody>
          <a:bodyPr wrap="none" rtlCol="0">
            <a:spAutoFit/>
          </a:bodyPr>
          <a:lstStyle/>
          <a:p>
            <a:r>
              <a:rPr lang="en-US" sz="2400" b="1" dirty="0"/>
              <a:t>1. Training</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sp>
        <p:nvSpPr>
          <p:cNvPr id="20" name="TextBox 19">
            <a:extLst>
              <a:ext uri="{FF2B5EF4-FFF2-40B4-BE49-F238E27FC236}">
                <a16:creationId xmlns:a16="http://schemas.microsoft.com/office/drawing/2014/main" id="{1D47073A-6F7C-A14C-8CDD-700295538A09}"/>
              </a:ext>
            </a:extLst>
          </p:cNvPr>
          <p:cNvSpPr txBox="1"/>
          <p:nvPr/>
        </p:nvSpPr>
        <p:spPr>
          <a:xfrm>
            <a:off x="4782954" y="1175790"/>
            <a:ext cx="2698816" cy="461665"/>
          </a:xfrm>
          <a:prstGeom prst="rect">
            <a:avLst/>
          </a:prstGeom>
          <a:noFill/>
        </p:spPr>
        <p:txBody>
          <a:bodyPr wrap="none" rtlCol="0">
            <a:spAutoFit/>
          </a:bodyPr>
          <a:lstStyle/>
          <a:p>
            <a:r>
              <a:rPr lang="en-US" sz="2400" b="1" dirty="0"/>
              <a:t>3. Query Answering</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6" name="TextBox 35">
            <a:extLst>
              <a:ext uri="{FF2B5EF4-FFF2-40B4-BE49-F238E27FC236}">
                <a16:creationId xmlns:a16="http://schemas.microsoft.com/office/drawing/2014/main" id="{41829088-2DB8-2144-8868-2A25E978BE4E}"/>
              </a:ext>
            </a:extLst>
          </p:cNvPr>
          <p:cNvSpPr txBox="1"/>
          <p:nvPr/>
        </p:nvSpPr>
        <p:spPr>
          <a:xfrm>
            <a:off x="1153740" y="4243395"/>
            <a:ext cx="10353368" cy="769441"/>
          </a:xfrm>
          <a:prstGeom prst="rect">
            <a:avLst/>
          </a:prstGeom>
          <a:solidFill>
            <a:srgbClr val="FFC00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Cannot guarantee high-quality models</a:t>
            </a:r>
          </a:p>
        </p:txBody>
      </p:sp>
      <p:sp>
        <p:nvSpPr>
          <p:cNvPr id="41" name="TextBox 40">
            <a:extLst>
              <a:ext uri="{FF2B5EF4-FFF2-40B4-BE49-F238E27FC236}">
                <a16:creationId xmlns:a16="http://schemas.microsoft.com/office/drawing/2014/main" id="{2663C23D-41A7-5B41-B49E-0F151DCD32E6}"/>
              </a:ext>
            </a:extLst>
          </p:cNvPr>
          <p:cNvSpPr txBox="1"/>
          <p:nvPr/>
        </p:nvSpPr>
        <p:spPr>
          <a:xfrm>
            <a:off x="1153740" y="3192693"/>
            <a:ext cx="10353368" cy="769441"/>
          </a:xfrm>
          <a:prstGeom prst="rect">
            <a:avLst/>
          </a:prstGeom>
          <a:solidFill>
            <a:srgbClr val="92D05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Efficient and Fast</a:t>
            </a:r>
          </a:p>
        </p:txBody>
      </p:sp>
      <p:sp>
        <p:nvSpPr>
          <p:cNvPr id="43" name="TextBox 42">
            <a:extLst>
              <a:ext uri="{FF2B5EF4-FFF2-40B4-BE49-F238E27FC236}">
                <a16:creationId xmlns:a16="http://schemas.microsoft.com/office/drawing/2014/main" id="{D7227DA4-E20F-744F-B99A-FD69391F4D4A}"/>
              </a:ext>
            </a:extLst>
          </p:cNvPr>
          <p:cNvSpPr txBox="1"/>
          <p:nvPr/>
        </p:nvSpPr>
        <p:spPr>
          <a:xfrm>
            <a:off x="6022950" y="2717145"/>
            <a:ext cx="2502608" cy="461665"/>
          </a:xfrm>
          <a:prstGeom prst="rect">
            <a:avLst/>
          </a:prstGeom>
          <a:noFill/>
          <a:ln>
            <a:solidFill>
              <a:schemeClr val="tx1"/>
            </a:solidFill>
          </a:ln>
        </p:spPr>
        <p:txBody>
          <a:bodyPr wrap="none" rtlCol="0">
            <a:spAutoFit/>
          </a:bodyPr>
          <a:lstStyle/>
          <a:p>
            <a:r>
              <a:rPr lang="en-US" sz="2400" b="1" dirty="0"/>
              <a:t>4. Online Learning</a:t>
            </a:r>
          </a:p>
        </p:txBody>
      </p:sp>
    </p:spTree>
    <p:extLst>
      <p:ext uri="{BB962C8B-B14F-4D97-AF65-F5344CB8AC3E}">
        <p14:creationId xmlns:p14="http://schemas.microsoft.com/office/powerpoint/2010/main" val="87332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6" grpId="0" animBg="1"/>
      <p:bldP spid="41" grpId="0" animBg="1"/>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35CC4B-0820-8C48-96C4-A296CF293944}"/>
              </a:ext>
            </a:extLst>
          </p:cNvPr>
          <p:cNvSpPr>
            <a:spLocks noGrp="1"/>
          </p:cNvSpPr>
          <p:nvPr>
            <p:ph type="title"/>
          </p:nvPr>
        </p:nvSpPr>
        <p:spPr/>
        <p:txBody>
          <a:bodyPr/>
          <a:lstStyle/>
          <a:p>
            <a:r>
              <a:rPr lang="en-US" dirty="0"/>
              <a:t>Time vs Quality (Taxi)</a:t>
            </a:r>
          </a:p>
        </p:txBody>
      </p:sp>
      <p:pic>
        <p:nvPicPr>
          <p:cNvPr id="20" name="Content Placeholder 17">
            <a:extLst>
              <a:ext uri="{FF2B5EF4-FFF2-40B4-BE49-F238E27FC236}">
                <a16:creationId xmlns:a16="http://schemas.microsoft.com/office/drawing/2014/main" id="{4CAF6775-9CE1-0B42-8C17-B766E38400F1}"/>
              </a:ext>
            </a:extLst>
          </p:cNvPr>
          <p:cNvPicPr>
            <a:picLocks noGrp="1" noChangeAspect="1"/>
          </p:cNvPicPr>
          <p:nvPr>
            <p:ph sz="half" idx="2"/>
          </p:nvPr>
        </p:nvPicPr>
        <p:blipFill>
          <a:blip r:embed="rId2"/>
          <a:stretch>
            <a:fillRect/>
          </a:stretch>
        </p:blipFill>
        <p:spPr>
          <a:xfrm>
            <a:off x="6627019" y="1081088"/>
            <a:ext cx="4525962" cy="4525962"/>
          </a:xfrm>
        </p:spPr>
      </p:pic>
    </p:spTree>
    <p:extLst>
      <p:ext uri="{BB962C8B-B14F-4D97-AF65-F5344CB8AC3E}">
        <p14:creationId xmlns:p14="http://schemas.microsoft.com/office/powerpoint/2010/main" val="3320439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4D57637-6F23-0741-9BB0-9EED7DF25594}"/>
              </a:ext>
            </a:extLst>
          </p:cNvPr>
          <p:cNvGraphicFramePr>
            <a:graphicFrameLocks noGrp="1"/>
          </p:cNvGraphicFramePr>
          <p:nvPr>
            <p:extLst>
              <p:ext uri="{D42A27DB-BD31-4B8C-83A1-F6EECF244321}">
                <p14:modId xmlns:p14="http://schemas.microsoft.com/office/powerpoint/2010/main" val="1118145833"/>
              </p:ext>
            </p:extLst>
          </p:nvPr>
        </p:nvGraphicFramePr>
        <p:xfrm>
          <a:off x="1696425" y="929375"/>
          <a:ext cx="8864597" cy="1854200"/>
        </p:xfrm>
        <a:graphic>
          <a:graphicData uri="http://schemas.openxmlformats.org/drawingml/2006/table">
            <a:tbl>
              <a:tblPr firstRow="1" firstCol="1" bandRow="1">
                <a:tableStyleId>{F5AB1C69-6EDB-4FF4-983F-18BD219EF322}</a:tableStyleId>
              </a:tblPr>
              <a:tblGrid>
                <a:gridCol w="1266371">
                  <a:extLst>
                    <a:ext uri="{9D8B030D-6E8A-4147-A177-3AD203B41FA5}">
                      <a16:colId xmlns:a16="http://schemas.microsoft.com/office/drawing/2014/main" val="6690071"/>
                    </a:ext>
                  </a:extLst>
                </a:gridCol>
                <a:gridCol w="1266371">
                  <a:extLst>
                    <a:ext uri="{9D8B030D-6E8A-4147-A177-3AD203B41FA5}">
                      <a16:colId xmlns:a16="http://schemas.microsoft.com/office/drawing/2014/main" val="945425221"/>
                    </a:ext>
                  </a:extLst>
                </a:gridCol>
                <a:gridCol w="1266371">
                  <a:extLst>
                    <a:ext uri="{9D8B030D-6E8A-4147-A177-3AD203B41FA5}">
                      <a16:colId xmlns:a16="http://schemas.microsoft.com/office/drawing/2014/main" val="3998456997"/>
                    </a:ext>
                  </a:extLst>
                </a:gridCol>
                <a:gridCol w="1266371">
                  <a:extLst>
                    <a:ext uri="{9D8B030D-6E8A-4147-A177-3AD203B41FA5}">
                      <a16:colId xmlns:a16="http://schemas.microsoft.com/office/drawing/2014/main" val="414706183"/>
                    </a:ext>
                  </a:extLst>
                </a:gridCol>
                <a:gridCol w="1266371">
                  <a:extLst>
                    <a:ext uri="{9D8B030D-6E8A-4147-A177-3AD203B41FA5}">
                      <a16:colId xmlns:a16="http://schemas.microsoft.com/office/drawing/2014/main" val="3779463811"/>
                    </a:ext>
                  </a:extLst>
                </a:gridCol>
                <a:gridCol w="1266371">
                  <a:extLst>
                    <a:ext uri="{9D8B030D-6E8A-4147-A177-3AD203B41FA5}">
                      <a16:colId xmlns:a16="http://schemas.microsoft.com/office/drawing/2014/main" val="707658307"/>
                    </a:ext>
                  </a:extLst>
                </a:gridCol>
                <a:gridCol w="1266371">
                  <a:extLst>
                    <a:ext uri="{9D8B030D-6E8A-4147-A177-3AD203B41FA5}">
                      <a16:colId xmlns:a16="http://schemas.microsoft.com/office/drawing/2014/main" val="1686878885"/>
                    </a:ext>
                  </a:extLst>
                </a:gridCol>
              </a:tblGrid>
              <a:tr h="370840">
                <a:tc rowSpan="2">
                  <a:txBody>
                    <a:bodyPr/>
                    <a:lstStyle/>
                    <a:p>
                      <a:pPr algn="ctr"/>
                      <a:r>
                        <a:rPr lang="en-US" dirty="0">
                          <a:solidFill>
                            <a:schemeClr val="tx1"/>
                          </a:solidFill>
                        </a:rPr>
                        <a:t>Adaptation</a:t>
                      </a:r>
                    </a:p>
                  </a:txBody>
                  <a:tcPr anchor="b"/>
                </a:tc>
                <a:tc gridSpan="3">
                  <a:txBody>
                    <a:bodyPr/>
                    <a:lstStyle/>
                    <a:p>
                      <a:pPr algn="ctr"/>
                      <a:r>
                        <a:rPr lang="en-US" dirty="0">
                          <a:solidFill>
                            <a:schemeClr val="tx1"/>
                          </a:solidFill>
                        </a:rPr>
                        <a:t>URL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rPr>
                        <a:t>Taxi</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34387061"/>
                  </a:ext>
                </a:extLst>
              </a:tr>
              <a:tr h="370840">
                <a:tc vMerge="1">
                  <a:txBody>
                    <a:bodyPr/>
                    <a:lstStyle/>
                    <a:p>
                      <a:endParaRPr lang="en-US" dirty="0"/>
                    </a:p>
                  </a:txBody>
                  <a:tcPr/>
                </a:tc>
                <a:tc>
                  <a:txBody>
                    <a:bodyPr/>
                    <a:lstStyle/>
                    <a:p>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1E-2</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1E-3</a:t>
                      </a:r>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 = 1E-4</a:t>
                      </a:r>
                    </a:p>
                  </a:txBody>
                  <a:tcPr>
                    <a:solidFill>
                      <a:schemeClr val="accent3"/>
                    </a:solidFill>
                  </a:tcPr>
                </a:tc>
                <a:extLst>
                  <a:ext uri="{0D108BD9-81ED-4DB2-BD59-A6C34878D82A}">
                    <a16:rowId xmlns:a16="http://schemas.microsoft.com/office/drawing/2014/main" val="405596795"/>
                  </a:ext>
                </a:extLst>
              </a:tr>
              <a:tr h="370840">
                <a:tc>
                  <a:txBody>
                    <a:bodyPr/>
                    <a:lstStyle/>
                    <a:p>
                      <a:r>
                        <a:rPr lang="en-US" dirty="0">
                          <a:solidFill>
                            <a:schemeClr val="tx1"/>
                          </a:solidFill>
                        </a:rPr>
                        <a:t>Adam</a:t>
                      </a:r>
                    </a:p>
                  </a:txBody>
                  <a:tcPr/>
                </a:tc>
                <a:tc>
                  <a:txBody>
                    <a:bodyPr/>
                    <a:lstStyle/>
                    <a:p>
                      <a:r>
                        <a:rPr lang="en-US" dirty="0"/>
                        <a:t>0.030</a:t>
                      </a:r>
                    </a:p>
                  </a:txBody>
                  <a:tcPr/>
                </a:tc>
                <a:tc>
                  <a:txBody>
                    <a:bodyPr/>
                    <a:lstStyle/>
                    <a:p>
                      <a:r>
                        <a:rPr lang="en-US" b="1" dirty="0"/>
                        <a:t>0.026</a:t>
                      </a:r>
                    </a:p>
                  </a:txBody>
                  <a:tcPr/>
                </a:tc>
                <a:tc>
                  <a:txBody>
                    <a:bodyPr/>
                    <a:lstStyle/>
                    <a:p>
                      <a:r>
                        <a:rPr lang="en-US" dirty="0"/>
                        <a:t>0.035</a:t>
                      </a:r>
                    </a:p>
                  </a:txBody>
                  <a:tcPr/>
                </a:tc>
                <a:tc>
                  <a:txBody>
                    <a:bodyPr/>
                    <a:lstStyle/>
                    <a:p>
                      <a:r>
                        <a:rPr lang="en-US" dirty="0"/>
                        <a:t>0.09553</a:t>
                      </a:r>
                    </a:p>
                  </a:txBody>
                  <a:tcPr/>
                </a:tc>
                <a:tc>
                  <a:txBody>
                    <a:bodyPr/>
                    <a:lstStyle/>
                    <a:p>
                      <a:r>
                        <a:rPr lang="en-US" dirty="0"/>
                        <a:t>0.09551</a:t>
                      </a:r>
                    </a:p>
                  </a:txBody>
                  <a:tcPr/>
                </a:tc>
                <a:tc>
                  <a:txBody>
                    <a:bodyPr/>
                    <a:lstStyle/>
                    <a:p>
                      <a:r>
                        <a:rPr lang="en-US" b="1" dirty="0"/>
                        <a:t>0.09551</a:t>
                      </a:r>
                    </a:p>
                  </a:txBody>
                  <a:tcPr/>
                </a:tc>
                <a:extLst>
                  <a:ext uri="{0D108BD9-81ED-4DB2-BD59-A6C34878D82A}">
                    <a16:rowId xmlns:a16="http://schemas.microsoft.com/office/drawing/2014/main" val="3442141885"/>
                  </a:ext>
                </a:extLst>
              </a:tr>
              <a:tr h="370840">
                <a:tc>
                  <a:txBody>
                    <a:bodyPr/>
                    <a:lstStyle/>
                    <a:p>
                      <a:r>
                        <a:rPr lang="en-US" dirty="0" err="1">
                          <a:solidFill>
                            <a:schemeClr val="tx1"/>
                          </a:solidFill>
                        </a:rPr>
                        <a:t>RMSProp</a:t>
                      </a:r>
                      <a:endParaRPr lang="en-US" dirty="0">
                        <a:solidFill>
                          <a:schemeClr val="tx1"/>
                        </a:solidFill>
                      </a:endParaRPr>
                    </a:p>
                  </a:txBody>
                  <a:tcPr/>
                </a:tc>
                <a:tc>
                  <a:txBody>
                    <a:bodyPr/>
                    <a:lstStyle/>
                    <a:p>
                      <a:r>
                        <a:rPr lang="en-US" dirty="0"/>
                        <a:t>0.030</a:t>
                      </a:r>
                    </a:p>
                  </a:txBody>
                  <a:tcPr/>
                </a:tc>
                <a:tc>
                  <a:txBody>
                    <a:bodyPr/>
                    <a:lstStyle/>
                    <a:p>
                      <a:r>
                        <a:rPr lang="en-US" b="1" dirty="0"/>
                        <a:t>0.027</a:t>
                      </a:r>
                    </a:p>
                  </a:txBody>
                  <a:tcPr/>
                </a:tc>
                <a:tc>
                  <a:txBody>
                    <a:bodyPr/>
                    <a:lstStyle/>
                    <a:p>
                      <a:r>
                        <a:rPr lang="en-US" dirty="0"/>
                        <a:t>0.034</a:t>
                      </a:r>
                    </a:p>
                  </a:txBody>
                  <a:tcPr/>
                </a:tc>
                <a:tc>
                  <a:txBody>
                    <a:bodyPr/>
                    <a:lstStyle/>
                    <a:p>
                      <a:r>
                        <a:rPr lang="en-US" dirty="0"/>
                        <a:t>0.09552</a:t>
                      </a:r>
                    </a:p>
                  </a:txBody>
                  <a:tcPr/>
                </a:tc>
                <a:tc>
                  <a:txBody>
                    <a:bodyPr/>
                    <a:lstStyle/>
                    <a:p>
                      <a:r>
                        <a:rPr lang="en-US" dirty="0"/>
                        <a:t>0.09552</a:t>
                      </a:r>
                    </a:p>
                  </a:txBody>
                  <a:tcPr/>
                </a:tc>
                <a:tc>
                  <a:txBody>
                    <a:bodyPr/>
                    <a:lstStyle/>
                    <a:p>
                      <a:r>
                        <a:rPr lang="en-US" b="1" dirty="0"/>
                        <a:t>0.09550</a:t>
                      </a:r>
                    </a:p>
                  </a:txBody>
                  <a:tcPr/>
                </a:tc>
                <a:extLst>
                  <a:ext uri="{0D108BD9-81ED-4DB2-BD59-A6C34878D82A}">
                    <a16:rowId xmlns:a16="http://schemas.microsoft.com/office/drawing/2014/main" val="29407856"/>
                  </a:ext>
                </a:extLst>
              </a:tr>
              <a:tr h="370840">
                <a:tc>
                  <a:txBody>
                    <a:bodyPr/>
                    <a:lstStyle/>
                    <a:p>
                      <a:r>
                        <a:rPr lang="en-US" dirty="0" err="1">
                          <a:solidFill>
                            <a:schemeClr val="tx1"/>
                          </a:solidFill>
                        </a:rPr>
                        <a:t>Adadelta</a:t>
                      </a:r>
                      <a:endParaRPr lang="en-US" dirty="0">
                        <a:solidFill>
                          <a:schemeClr val="tx1"/>
                        </a:solidFill>
                      </a:endParaRPr>
                    </a:p>
                  </a:txBody>
                  <a:tcPr/>
                </a:tc>
                <a:tc>
                  <a:txBody>
                    <a:bodyPr/>
                    <a:lstStyle/>
                    <a:p>
                      <a:r>
                        <a:rPr lang="en-US" dirty="0"/>
                        <a:t>0.029</a:t>
                      </a:r>
                    </a:p>
                  </a:txBody>
                  <a:tcPr/>
                </a:tc>
                <a:tc>
                  <a:txBody>
                    <a:bodyPr/>
                    <a:lstStyle/>
                    <a:p>
                      <a:r>
                        <a:rPr lang="en-US" b="1" dirty="0"/>
                        <a:t>0.028</a:t>
                      </a:r>
                    </a:p>
                  </a:txBody>
                  <a:tcPr/>
                </a:tc>
                <a:tc>
                  <a:txBody>
                    <a:bodyPr/>
                    <a:lstStyle/>
                    <a:p>
                      <a:r>
                        <a:rPr lang="en-US" dirty="0"/>
                        <a:t>0.034</a:t>
                      </a:r>
                    </a:p>
                  </a:txBody>
                  <a:tcPr/>
                </a:tc>
                <a:tc>
                  <a:txBody>
                    <a:bodyPr/>
                    <a:lstStyle/>
                    <a:p>
                      <a:r>
                        <a:rPr lang="en-US" b="1" dirty="0"/>
                        <a:t>0.09609</a:t>
                      </a:r>
                    </a:p>
                  </a:txBody>
                  <a:tcPr/>
                </a:tc>
                <a:tc>
                  <a:txBody>
                    <a:bodyPr/>
                    <a:lstStyle/>
                    <a:p>
                      <a:r>
                        <a:rPr lang="en-US" dirty="0"/>
                        <a:t>0.09610</a:t>
                      </a:r>
                    </a:p>
                  </a:txBody>
                  <a:tcPr/>
                </a:tc>
                <a:tc>
                  <a:txBody>
                    <a:bodyPr/>
                    <a:lstStyle/>
                    <a:p>
                      <a:r>
                        <a:rPr lang="en-US" dirty="0"/>
                        <a:t>0.09619</a:t>
                      </a:r>
                    </a:p>
                  </a:txBody>
                  <a:tcPr/>
                </a:tc>
                <a:extLst>
                  <a:ext uri="{0D108BD9-81ED-4DB2-BD59-A6C34878D82A}">
                    <a16:rowId xmlns:a16="http://schemas.microsoft.com/office/drawing/2014/main" val="3000518233"/>
                  </a:ext>
                </a:extLst>
              </a:tr>
            </a:tbl>
          </a:graphicData>
        </a:graphic>
      </p:graphicFrame>
      <p:sp>
        <p:nvSpPr>
          <p:cNvPr id="11" name="TextBox 10">
            <a:extLst>
              <a:ext uri="{FF2B5EF4-FFF2-40B4-BE49-F238E27FC236}">
                <a16:creationId xmlns:a16="http://schemas.microsoft.com/office/drawing/2014/main" id="{BC94C5FA-9DE6-0C46-87EE-17FA9D6E15D1}"/>
              </a:ext>
            </a:extLst>
          </p:cNvPr>
          <p:cNvSpPr txBox="1"/>
          <p:nvPr/>
        </p:nvSpPr>
        <p:spPr>
          <a:xfrm>
            <a:off x="3628253" y="6030590"/>
            <a:ext cx="5543184" cy="369332"/>
          </a:xfrm>
          <a:prstGeom prst="rect">
            <a:avLst/>
          </a:prstGeom>
          <a:noFill/>
        </p:spPr>
        <p:txBody>
          <a:bodyPr wrap="none" rtlCol="0">
            <a:spAutoFit/>
          </a:bodyPr>
          <a:lstStyle/>
          <a:p>
            <a:r>
              <a:rPr lang="en-US" b="1" dirty="0"/>
              <a:t>Effect of Learning Rate Adaption during the Deployment</a:t>
            </a:r>
          </a:p>
        </p:txBody>
      </p:sp>
      <p:sp>
        <p:nvSpPr>
          <p:cNvPr id="13" name="TextBox 12">
            <a:extLst>
              <a:ext uri="{FF2B5EF4-FFF2-40B4-BE49-F238E27FC236}">
                <a16:creationId xmlns:a16="http://schemas.microsoft.com/office/drawing/2014/main" id="{65AF6FA1-A526-1346-AE03-5724BDF9D491}"/>
              </a:ext>
            </a:extLst>
          </p:cNvPr>
          <p:cNvSpPr txBox="1"/>
          <p:nvPr/>
        </p:nvSpPr>
        <p:spPr>
          <a:xfrm>
            <a:off x="2303477" y="2872747"/>
            <a:ext cx="7650492" cy="369332"/>
          </a:xfrm>
          <a:prstGeom prst="rect">
            <a:avLst/>
          </a:prstGeom>
          <a:noFill/>
        </p:spPr>
        <p:txBody>
          <a:bodyPr wrap="none" rtlCol="0">
            <a:spAutoFit/>
          </a:bodyPr>
          <a:lstStyle/>
          <a:p>
            <a:r>
              <a:rPr lang="en-US" b="1" dirty="0"/>
              <a:t>Effect Learning Rate Adaption and Regularization Parameter on Initial Training</a:t>
            </a:r>
          </a:p>
        </p:txBody>
      </p:sp>
      <p:sp>
        <p:nvSpPr>
          <p:cNvPr id="9" name="Title 1">
            <a:extLst>
              <a:ext uri="{FF2B5EF4-FFF2-40B4-BE49-F238E27FC236}">
                <a16:creationId xmlns:a16="http://schemas.microsoft.com/office/drawing/2014/main" id="{F41CB220-47AD-9A4C-A564-4771C43A4CF6}"/>
              </a:ext>
            </a:extLst>
          </p:cNvPr>
          <p:cNvSpPr>
            <a:spLocks noGrp="1"/>
          </p:cNvSpPr>
          <p:nvPr>
            <p:ph type="title"/>
          </p:nvPr>
        </p:nvSpPr>
        <p:spPr>
          <a:xfrm>
            <a:off x="1153740" y="56657"/>
            <a:ext cx="8654197" cy="642942"/>
          </a:xfrm>
        </p:spPr>
        <p:txBody>
          <a:bodyPr/>
          <a:lstStyle/>
          <a:p>
            <a:r>
              <a:rPr lang="en-US" dirty="0"/>
              <a:t>Tuning</a:t>
            </a:r>
          </a:p>
        </p:txBody>
      </p:sp>
      <p:pic>
        <p:nvPicPr>
          <p:cNvPr id="8" name="Picture 7">
            <a:extLst>
              <a:ext uri="{FF2B5EF4-FFF2-40B4-BE49-F238E27FC236}">
                <a16:creationId xmlns:a16="http://schemas.microsoft.com/office/drawing/2014/main" id="{02164C7B-9F37-8D49-B186-4B937076DD75}"/>
              </a:ext>
            </a:extLst>
          </p:cNvPr>
          <p:cNvPicPr>
            <a:picLocks noChangeAspect="1"/>
          </p:cNvPicPr>
          <p:nvPr/>
        </p:nvPicPr>
        <p:blipFill>
          <a:blip r:embed="rId3"/>
          <a:stretch>
            <a:fillRect/>
          </a:stretch>
        </p:blipFill>
        <p:spPr>
          <a:xfrm>
            <a:off x="2458358" y="3214691"/>
            <a:ext cx="7039747" cy="2815899"/>
          </a:xfrm>
          <a:prstGeom prst="rect">
            <a:avLst/>
          </a:prstGeom>
        </p:spPr>
      </p:pic>
    </p:spTree>
    <p:extLst>
      <p:ext uri="{BB962C8B-B14F-4D97-AF65-F5344CB8AC3E}">
        <p14:creationId xmlns:p14="http://schemas.microsoft.com/office/powerpoint/2010/main" val="23210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Effect of Sampling on model quality</a:t>
            </a:r>
          </a:p>
        </p:txBody>
      </p:sp>
      <p:sp>
        <p:nvSpPr>
          <p:cNvPr id="5" name="TextBox 4">
            <a:extLst>
              <a:ext uri="{FF2B5EF4-FFF2-40B4-BE49-F238E27FC236}">
                <a16:creationId xmlns:a16="http://schemas.microsoft.com/office/drawing/2014/main" id="{A28EBEC8-C850-7D42-AA97-2267083D0FBA}"/>
              </a:ext>
            </a:extLst>
          </p:cNvPr>
          <p:cNvSpPr txBox="1"/>
          <p:nvPr/>
        </p:nvSpPr>
        <p:spPr>
          <a:xfrm>
            <a:off x="3892728" y="5612348"/>
            <a:ext cx="4416209" cy="369332"/>
          </a:xfrm>
          <a:prstGeom prst="rect">
            <a:avLst/>
          </a:prstGeom>
          <a:noFill/>
        </p:spPr>
        <p:txBody>
          <a:bodyPr wrap="none" rtlCol="0">
            <a:spAutoFit/>
          </a:bodyPr>
          <a:lstStyle/>
          <a:p>
            <a:r>
              <a:rPr lang="en-US" b="1" dirty="0"/>
              <a:t>Effect of Sampling Method on the Error Rate</a:t>
            </a:r>
          </a:p>
        </p:txBody>
      </p:sp>
      <p:pic>
        <p:nvPicPr>
          <p:cNvPr id="8" name="Picture 7">
            <a:extLst>
              <a:ext uri="{FF2B5EF4-FFF2-40B4-BE49-F238E27FC236}">
                <a16:creationId xmlns:a16="http://schemas.microsoft.com/office/drawing/2014/main" id="{9BFF7313-3E05-4D47-A060-EEBD1F36ECEC}"/>
              </a:ext>
            </a:extLst>
          </p:cNvPr>
          <p:cNvPicPr>
            <a:picLocks noChangeAspect="1"/>
          </p:cNvPicPr>
          <p:nvPr/>
        </p:nvPicPr>
        <p:blipFill>
          <a:blip r:embed="rId3"/>
          <a:stretch>
            <a:fillRect/>
          </a:stretch>
        </p:blipFill>
        <p:spPr>
          <a:xfrm>
            <a:off x="1528833" y="1761565"/>
            <a:ext cx="9144000" cy="3657600"/>
          </a:xfrm>
          <a:prstGeom prst="rect">
            <a:avLst/>
          </a:prstGeom>
        </p:spPr>
      </p:pic>
    </p:spTree>
    <p:extLst>
      <p:ext uri="{BB962C8B-B14F-4D97-AF65-F5344CB8AC3E}">
        <p14:creationId xmlns:p14="http://schemas.microsoft.com/office/powerpoint/2010/main" val="3492842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D93ABE0-56E8-6843-AA7A-2FAA5C9B5338}"/>
              </a:ext>
            </a:extLst>
          </p:cNvPr>
          <p:cNvPicPr>
            <a:picLocks noGrp="1" noChangeAspect="1"/>
          </p:cNvPicPr>
          <p:nvPr>
            <p:ph idx="1"/>
          </p:nvPr>
        </p:nvPicPr>
        <p:blipFill>
          <a:blip r:embed="rId2"/>
          <a:stretch>
            <a:fillRect/>
          </a:stretch>
        </p:blipFill>
        <p:spPr>
          <a:xfrm>
            <a:off x="2649071" y="1009223"/>
            <a:ext cx="6193455" cy="5284935"/>
          </a:xfrm>
        </p:spPr>
      </p:pic>
      <p:sp>
        <p:nvSpPr>
          <p:cNvPr id="2" name="Title 1">
            <a:extLst>
              <a:ext uri="{FF2B5EF4-FFF2-40B4-BE49-F238E27FC236}">
                <a16:creationId xmlns:a16="http://schemas.microsoft.com/office/drawing/2014/main" id="{815BE025-63DE-1640-90D4-2C958E10AE23}"/>
              </a:ext>
            </a:extLst>
          </p:cNvPr>
          <p:cNvSpPr>
            <a:spLocks noGrp="1"/>
          </p:cNvSpPr>
          <p:nvPr>
            <p:ph type="title"/>
          </p:nvPr>
        </p:nvSpPr>
        <p:spPr/>
        <p:txBody>
          <a:bodyPr/>
          <a:lstStyle/>
          <a:p>
            <a:r>
              <a:rPr lang="en-US" dirty="0"/>
              <a:t>Materialization Process</a:t>
            </a:r>
          </a:p>
        </p:txBody>
      </p:sp>
    </p:spTree>
    <p:extLst>
      <p:ext uri="{BB962C8B-B14F-4D97-AF65-F5344CB8AC3E}">
        <p14:creationId xmlns:p14="http://schemas.microsoft.com/office/powerpoint/2010/main" val="842478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D5318B-A393-3749-B3C5-9E83B8E4DD4E}"/>
              </a:ext>
            </a:extLst>
          </p:cNvPr>
          <p:cNvSpPr>
            <a:spLocks noGrp="1"/>
          </p:cNvSpPr>
          <p:nvPr>
            <p:ph type="title"/>
          </p:nvPr>
        </p:nvSpPr>
        <p:spPr/>
        <p:txBody>
          <a:bodyPr/>
          <a:lstStyle/>
          <a:p>
            <a:r>
              <a:rPr lang="en-US" dirty="0"/>
              <a:t>Ads CTR USE Case Figure</a:t>
            </a:r>
          </a:p>
        </p:txBody>
      </p:sp>
      <p:pic>
        <p:nvPicPr>
          <p:cNvPr id="6" name="Content Placeholder 8">
            <a:extLst>
              <a:ext uri="{FF2B5EF4-FFF2-40B4-BE49-F238E27FC236}">
                <a16:creationId xmlns:a16="http://schemas.microsoft.com/office/drawing/2014/main" id="{C1D71C46-2CF7-1443-88FA-6C7226631700}"/>
              </a:ext>
            </a:extLst>
          </p:cNvPr>
          <p:cNvPicPr>
            <a:picLocks noGrp="1" noChangeAspect="1"/>
          </p:cNvPicPr>
          <p:nvPr>
            <p:ph sz="half" idx="1"/>
          </p:nvPr>
        </p:nvPicPr>
        <p:blipFill>
          <a:blip r:embed="rId3"/>
          <a:stretch>
            <a:fillRect/>
          </a:stretch>
        </p:blipFill>
        <p:spPr>
          <a:xfrm>
            <a:off x="1148554" y="1825625"/>
            <a:ext cx="4560892" cy="4351338"/>
          </a:xfrm>
        </p:spPr>
      </p:pic>
      <p:pic>
        <p:nvPicPr>
          <p:cNvPr id="7" name="Content Placeholder 10">
            <a:extLst>
              <a:ext uri="{FF2B5EF4-FFF2-40B4-BE49-F238E27FC236}">
                <a16:creationId xmlns:a16="http://schemas.microsoft.com/office/drawing/2014/main" id="{F7E8E4B6-32B3-254B-95B7-343E19A23BAB}"/>
              </a:ext>
            </a:extLst>
          </p:cNvPr>
          <p:cNvPicPr>
            <a:picLocks noChangeAspect="1"/>
          </p:cNvPicPr>
          <p:nvPr/>
        </p:nvPicPr>
        <p:blipFill>
          <a:blip r:embed="rId4"/>
          <a:stretch>
            <a:fillRect/>
          </a:stretch>
        </p:blipFill>
        <p:spPr>
          <a:xfrm>
            <a:off x="6613439" y="1825625"/>
            <a:ext cx="4299121" cy="4351338"/>
          </a:xfrm>
          <a:prstGeom prst="rect">
            <a:avLst/>
          </a:prstGeom>
        </p:spPr>
      </p:pic>
    </p:spTree>
    <p:extLst>
      <p:ext uri="{BB962C8B-B14F-4D97-AF65-F5344CB8AC3E}">
        <p14:creationId xmlns:p14="http://schemas.microsoft.com/office/powerpoint/2010/main" val="4959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Up Arrow 30">
            <a:extLst>
              <a:ext uri="{FF2B5EF4-FFF2-40B4-BE49-F238E27FC236}">
                <a16:creationId xmlns:a16="http://schemas.microsoft.com/office/drawing/2014/main" id="{974CE154-E8F2-C847-869D-E546C4D86E6C}"/>
              </a:ext>
            </a:extLst>
          </p:cNvPr>
          <p:cNvSpPr/>
          <p:nvPr/>
        </p:nvSpPr>
        <p:spPr>
          <a:xfrm>
            <a:off x="3803643" y="3796304"/>
            <a:ext cx="4476039" cy="1141207"/>
          </a:xfrm>
          <a:prstGeom prst="upArrow">
            <a:avLst>
              <a:gd name="adj1" fmla="val 47714"/>
              <a:gd name="adj2" fmla="val 50000"/>
            </a:avLst>
          </a:prstGeom>
          <a:ln w="22225"/>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b="1" dirty="0"/>
              <a:t>2. Deployment</a:t>
            </a:r>
          </a:p>
        </p:txBody>
      </p:sp>
      <p:sp>
        <p:nvSpPr>
          <p:cNvPr id="2" name="Title 1">
            <a:extLst>
              <a:ext uri="{FF2B5EF4-FFF2-40B4-BE49-F238E27FC236}">
                <a16:creationId xmlns:a16="http://schemas.microsoft.com/office/drawing/2014/main" id="{5F2BE579-EE6E-5E44-84C5-B3FDF3E39B7E}"/>
              </a:ext>
            </a:extLst>
          </p:cNvPr>
          <p:cNvSpPr>
            <a:spLocks noGrp="1"/>
          </p:cNvSpPr>
          <p:nvPr>
            <p:ph type="title"/>
          </p:nvPr>
        </p:nvSpPr>
        <p:spPr/>
        <p:txBody>
          <a:bodyPr>
            <a:noAutofit/>
          </a:bodyPr>
          <a:lstStyle/>
          <a:p>
            <a:r>
              <a:rPr lang="en-US" dirty="0"/>
              <a:t>Improvement By Retraining</a:t>
            </a:r>
          </a:p>
        </p:txBody>
      </p:sp>
      <p:sp>
        <p:nvSpPr>
          <p:cNvPr id="14" name="Chevron 13">
            <a:extLst>
              <a:ext uri="{FF2B5EF4-FFF2-40B4-BE49-F238E27FC236}">
                <a16:creationId xmlns:a16="http://schemas.microsoft.com/office/drawing/2014/main" id="{026A8F84-6D9B-7342-BED9-58319631906A}"/>
              </a:ext>
            </a:extLst>
          </p:cNvPr>
          <p:cNvSpPr/>
          <p:nvPr/>
        </p:nvSpPr>
        <p:spPr>
          <a:xfrm>
            <a:off x="2636583"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5" name="Chevron 14">
            <a:extLst>
              <a:ext uri="{FF2B5EF4-FFF2-40B4-BE49-F238E27FC236}">
                <a16:creationId xmlns:a16="http://schemas.microsoft.com/office/drawing/2014/main" id="{9452F5FA-1905-184F-95C9-A85C3127BFFB}"/>
              </a:ext>
            </a:extLst>
          </p:cNvPr>
          <p:cNvSpPr/>
          <p:nvPr/>
        </p:nvSpPr>
        <p:spPr>
          <a:xfrm>
            <a:off x="4900744" y="498348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6" name="Chevron 15">
            <a:extLst>
              <a:ext uri="{FF2B5EF4-FFF2-40B4-BE49-F238E27FC236}">
                <a16:creationId xmlns:a16="http://schemas.microsoft.com/office/drawing/2014/main" id="{306ACBC6-FB6D-C74D-ABE8-1481C873B5F2}"/>
              </a:ext>
            </a:extLst>
          </p:cNvPr>
          <p:cNvSpPr/>
          <p:nvPr/>
        </p:nvSpPr>
        <p:spPr>
          <a:xfrm>
            <a:off x="7165893" y="498348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12" name="Rounded Rectangle 11">
            <a:extLst>
              <a:ext uri="{FF2B5EF4-FFF2-40B4-BE49-F238E27FC236}">
                <a16:creationId xmlns:a16="http://schemas.microsoft.com/office/drawing/2014/main" id="{5995750D-9173-794C-9412-68D23C072515}"/>
              </a:ext>
            </a:extLst>
          </p:cNvPr>
          <p:cNvSpPr/>
          <p:nvPr/>
        </p:nvSpPr>
        <p:spPr>
          <a:xfrm>
            <a:off x="2342424" y="1242983"/>
            <a:ext cx="7465513" cy="250605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sp>
        <p:nvSpPr>
          <p:cNvPr id="17" name="Chevron 16">
            <a:extLst>
              <a:ext uri="{FF2B5EF4-FFF2-40B4-BE49-F238E27FC236}">
                <a16:creationId xmlns:a16="http://schemas.microsoft.com/office/drawing/2014/main" id="{F8BB5ED0-CC01-BB4B-9794-1A2316DFDB35}"/>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18" name="Chevron 17">
            <a:extLst>
              <a:ext uri="{FF2B5EF4-FFF2-40B4-BE49-F238E27FC236}">
                <a16:creationId xmlns:a16="http://schemas.microsoft.com/office/drawing/2014/main" id="{BD863FE6-C538-154E-9313-914886DFB048}"/>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19" name="Chevron 18">
            <a:extLst>
              <a:ext uri="{FF2B5EF4-FFF2-40B4-BE49-F238E27FC236}">
                <a16:creationId xmlns:a16="http://schemas.microsoft.com/office/drawing/2014/main" id="{352FB4DD-D861-5B49-B9D7-627F630C9488}"/>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6" name="Rectangle 5">
            <a:extLst>
              <a:ext uri="{FF2B5EF4-FFF2-40B4-BE49-F238E27FC236}">
                <a16:creationId xmlns:a16="http://schemas.microsoft.com/office/drawing/2014/main" id="{2D55FA84-1414-B44D-8E33-F867A9F61A3E}"/>
              </a:ext>
            </a:extLst>
          </p:cNvPr>
          <p:cNvSpPr/>
          <p:nvPr/>
        </p:nvSpPr>
        <p:spPr>
          <a:xfrm>
            <a:off x="4015501" y="665455"/>
            <a:ext cx="4054443" cy="646331"/>
          </a:xfrm>
          <a:prstGeom prst="rect">
            <a:avLst/>
          </a:prstGeom>
        </p:spPr>
        <p:txBody>
          <a:bodyPr wrap="none">
            <a:spAutoFit/>
          </a:bodyPr>
          <a:lstStyle/>
          <a:p>
            <a:pPr algn="ctr"/>
            <a:r>
              <a:rPr lang="en-US" sz="3200" b="1" dirty="0"/>
              <a:t>Deployment</a:t>
            </a:r>
            <a:r>
              <a:rPr lang="en-US" sz="3600" b="1" dirty="0"/>
              <a:t> Platform</a:t>
            </a:r>
          </a:p>
        </p:txBody>
      </p:sp>
      <p:cxnSp>
        <p:nvCxnSpPr>
          <p:cNvPr id="21" name="Straight Arrow Connector 20">
            <a:extLst>
              <a:ext uri="{FF2B5EF4-FFF2-40B4-BE49-F238E27FC236}">
                <a16:creationId xmlns:a16="http://schemas.microsoft.com/office/drawing/2014/main" id="{81C0BC66-376F-8D4E-BD05-65B45F0BF29F}"/>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7888506-B558-F54C-8546-FF682F13999E}"/>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23" name="Straight Arrow Connector 22">
            <a:extLst>
              <a:ext uri="{FF2B5EF4-FFF2-40B4-BE49-F238E27FC236}">
                <a16:creationId xmlns:a16="http://schemas.microsoft.com/office/drawing/2014/main" id="{25C15104-5553-3247-8D0D-AADA93ADDA37}"/>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4AB3E8-6D22-0B43-869B-17B2B3589AB2}"/>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sp>
        <p:nvSpPr>
          <p:cNvPr id="25" name="Rounded Rectangle 24">
            <a:extLst>
              <a:ext uri="{FF2B5EF4-FFF2-40B4-BE49-F238E27FC236}">
                <a16:creationId xmlns:a16="http://schemas.microsoft.com/office/drawing/2014/main" id="{827B3A41-1AA6-EC44-97F7-7E94E3450CA5}"/>
              </a:ext>
            </a:extLst>
          </p:cNvPr>
          <p:cNvSpPr/>
          <p:nvPr/>
        </p:nvSpPr>
        <p:spPr>
          <a:xfrm>
            <a:off x="2630244" y="2674063"/>
            <a:ext cx="3259157" cy="6470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New Training Data</a:t>
            </a:r>
          </a:p>
        </p:txBody>
      </p:sp>
      <p:sp>
        <p:nvSpPr>
          <p:cNvPr id="26" name="TextBox 25">
            <a:extLst>
              <a:ext uri="{FF2B5EF4-FFF2-40B4-BE49-F238E27FC236}">
                <a16:creationId xmlns:a16="http://schemas.microsoft.com/office/drawing/2014/main" id="{DAC599AE-A87F-CC4B-BAC2-71D89D485FAC}"/>
              </a:ext>
            </a:extLst>
          </p:cNvPr>
          <p:cNvSpPr txBox="1"/>
          <p:nvPr/>
        </p:nvSpPr>
        <p:spPr>
          <a:xfrm>
            <a:off x="2702674" y="3279058"/>
            <a:ext cx="3128549" cy="461665"/>
          </a:xfrm>
          <a:prstGeom prst="rect">
            <a:avLst/>
          </a:prstGeom>
          <a:noFill/>
        </p:spPr>
        <p:txBody>
          <a:bodyPr wrap="none" rtlCol="0">
            <a:spAutoFit/>
          </a:bodyPr>
          <a:lstStyle/>
          <a:p>
            <a:r>
              <a:rPr lang="en-US" sz="2400" b="1" dirty="0"/>
              <a:t>5. Gather Training Data</a:t>
            </a:r>
          </a:p>
        </p:txBody>
      </p:sp>
      <p:cxnSp>
        <p:nvCxnSpPr>
          <p:cNvPr id="27" name="Straight Arrow Connector 26">
            <a:extLst>
              <a:ext uri="{FF2B5EF4-FFF2-40B4-BE49-F238E27FC236}">
                <a16:creationId xmlns:a16="http://schemas.microsoft.com/office/drawing/2014/main" id="{2C3E8C63-5D6C-B64E-BB45-8ADB2BA2CC75}"/>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133CC7-2BD0-2C49-999D-0286F22F24F1}"/>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32" name="TextBox 31">
            <a:extLst>
              <a:ext uri="{FF2B5EF4-FFF2-40B4-BE49-F238E27FC236}">
                <a16:creationId xmlns:a16="http://schemas.microsoft.com/office/drawing/2014/main" id="{304BEE90-65A0-7549-BBF5-D1D21F1EDD25}"/>
              </a:ext>
            </a:extLst>
          </p:cNvPr>
          <p:cNvSpPr txBox="1"/>
          <p:nvPr/>
        </p:nvSpPr>
        <p:spPr>
          <a:xfrm>
            <a:off x="664967" y="3981783"/>
            <a:ext cx="1801583" cy="461665"/>
          </a:xfrm>
          <a:prstGeom prst="rect">
            <a:avLst/>
          </a:prstGeom>
          <a:noFill/>
        </p:spPr>
        <p:txBody>
          <a:bodyPr wrap="none" rtlCol="0">
            <a:spAutoFit/>
          </a:bodyPr>
          <a:lstStyle/>
          <a:p>
            <a:r>
              <a:rPr lang="en-US" sz="2400" b="1" dirty="0"/>
              <a:t>6. Retraining</a:t>
            </a:r>
          </a:p>
        </p:txBody>
      </p:sp>
      <p:cxnSp>
        <p:nvCxnSpPr>
          <p:cNvPr id="34" name="Elbow Connector 33">
            <a:extLst>
              <a:ext uri="{FF2B5EF4-FFF2-40B4-BE49-F238E27FC236}">
                <a16:creationId xmlns:a16="http://schemas.microsoft.com/office/drawing/2014/main" id="{695F548B-8401-BA47-87D0-5A0AAA195DA9}"/>
              </a:ext>
            </a:extLst>
          </p:cNvPr>
          <p:cNvCxnSpPr>
            <a:cxnSpLocks/>
            <a:stCxn id="25" idx="1"/>
            <a:endCxn id="39" idx="7"/>
          </p:cNvCxnSpPr>
          <p:nvPr/>
        </p:nvCxnSpPr>
        <p:spPr>
          <a:xfrm rot="10800000" flipV="1">
            <a:off x="2416366" y="2997591"/>
            <a:ext cx="213879" cy="989463"/>
          </a:xfrm>
          <a:prstGeom prst="bentConnector2">
            <a:avLst/>
          </a:prstGeom>
          <a:ln w="38100">
            <a:tailEnd type="none" w="lg" len="lg"/>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E4FBCE6E-1CB2-8F44-954D-1F5C71B07E77}"/>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Training Data</a:t>
            </a:r>
          </a:p>
        </p:txBody>
      </p:sp>
      <p:sp>
        <p:nvSpPr>
          <p:cNvPr id="35" name="Rounded Rectangle 34">
            <a:extLst>
              <a:ext uri="{FF2B5EF4-FFF2-40B4-BE49-F238E27FC236}">
                <a16:creationId xmlns:a16="http://schemas.microsoft.com/office/drawing/2014/main" id="{249905C1-9C9B-5B42-A9E5-A25727D1F5C1}"/>
              </a:ext>
            </a:extLst>
          </p:cNvPr>
          <p:cNvSpPr/>
          <p:nvPr/>
        </p:nvSpPr>
        <p:spPr>
          <a:xfrm>
            <a:off x="607044" y="4981755"/>
            <a:ext cx="2023200"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39" name="Oval 38">
            <a:extLst>
              <a:ext uri="{FF2B5EF4-FFF2-40B4-BE49-F238E27FC236}">
                <a16:creationId xmlns:a16="http://schemas.microsoft.com/office/drawing/2014/main" id="{561BD951-227B-3846-9616-48B25B6A0A30}"/>
              </a:ext>
            </a:extLst>
          </p:cNvPr>
          <p:cNvSpPr/>
          <p:nvPr/>
        </p:nvSpPr>
        <p:spPr>
          <a:xfrm flipH="1">
            <a:off x="2411093" y="3981783"/>
            <a:ext cx="36000" cy="3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43" name="Elbow Connector 42">
            <a:extLst>
              <a:ext uri="{FF2B5EF4-FFF2-40B4-BE49-F238E27FC236}">
                <a16:creationId xmlns:a16="http://schemas.microsoft.com/office/drawing/2014/main" id="{D028F02A-D0FD-B948-858D-4E4AB7BD386C}"/>
              </a:ext>
            </a:extLst>
          </p:cNvPr>
          <p:cNvCxnSpPr>
            <a:cxnSpLocks/>
            <a:stCxn id="39" idx="5"/>
            <a:endCxn id="35" idx="0"/>
          </p:cNvCxnSpPr>
          <p:nvPr/>
        </p:nvCxnSpPr>
        <p:spPr>
          <a:xfrm rot="5400000">
            <a:off x="1532883" y="4098273"/>
            <a:ext cx="969244" cy="797721"/>
          </a:xfrm>
          <a:prstGeom prst="bent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285BED3-63A5-7849-9F53-FED9E715B6D5}"/>
              </a:ext>
            </a:extLst>
          </p:cNvPr>
          <p:cNvSpPr txBox="1"/>
          <p:nvPr/>
        </p:nvSpPr>
        <p:spPr>
          <a:xfrm>
            <a:off x="1153740" y="3192693"/>
            <a:ext cx="10353368" cy="769441"/>
          </a:xfrm>
          <a:prstGeom prst="rect">
            <a:avLst/>
          </a:prstGeom>
          <a:solidFill>
            <a:srgbClr val="92D05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Provides high-quality models</a:t>
            </a:r>
          </a:p>
        </p:txBody>
      </p:sp>
      <p:sp>
        <p:nvSpPr>
          <p:cNvPr id="36" name="TextBox 35">
            <a:extLst>
              <a:ext uri="{FF2B5EF4-FFF2-40B4-BE49-F238E27FC236}">
                <a16:creationId xmlns:a16="http://schemas.microsoft.com/office/drawing/2014/main" id="{41829088-2DB8-2144-8868-2A25E978BE4E}"/>
              </a:ext>
            </a:extLst>
          </p:cNvPr>
          <p:cNvSpPr txBox="1"/>
          <p:nvPr/>
        </p:nvSpPr>
        <p:spPr>
          <a:xfrm>
            <a:off x="1153740" y="4254563"/>
            <a:ext cx="10353368" cy="1446550"/>
          </a:xfrm>
          <a:prstGeom prst="rect">
            <a:avLst/>
          </a:prstGeom>
          <a:solidFill>
            <a:srgbClr val="FFC000"/>
          </a:solidFill>
          <a:ln w="38100">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4400" b="1" dirty="0"/>
              <a:t>Time-consuming and resource-intensive</a:t>
            </a:r>
          </a:p>
          <a:p>
            <a:pPr marL="285750" indent="-285750">
              <a:buFont typeface="Arial" panose="020B0604020202020204" pitchFamily="34" charset="0"/>
              <a:buChar char="•"/>
            </a:pPr>
            <a:r>
              <a:rPr lang="en-US" sz="4400" b="1" dirty="0"/>
              <a:t>Out-of-core</a:t>
            </a:r>
          </a:p>
        </p:txBody>
      </p:sp>
      <p:sp>
        <p:nvSpPr>
          <p:cNvPr id="33" name="TextBox 32">
            <a:extLst>
              <a:ext uri="{FF2B5EF4-FFF2-40B4-BE49-F238E27FC236}">
                <a16:creationId xmlns:a16="http://schemas.microsoft.com/office/drawing/2014/main" id="{5055418B-03CD-3644-BFE1-5379FECF1EB7}"/>
              </a:ext>
            </a:extLst>
          </p:cNvPr>
          <p:cNvSpPr txBox="1"/>
          <p:nvPr/>
        </p:nvSpPr>
        <p:spPr>
          <a:xfrm>
            <a:off x="5288382" y="5894380"/>
            <a:ext cx="1508683" cy="461665"/>
          </a:xfrm>
          <a:prstGeom prst="rect">
            <a:avLst/>
          </a:prstGeom>
          <a:noFill/>
        </p:spPr>
        <p:txBody>
          <a:bodyPr wrap="none" rtlCol="0">
            <a:spAutoFit/>
          </a:bodyPr>
          <a:lstStyle/>
          <a:p>
            <a:r>
              <a:rPr lang="en-US" sz="2400" b="1" dirty="0"/>
              <a:t>1. Training</a:t>
            </a:r>
          </a:p>
        </p:txBody>
      </p:sp>
      <p:sp>
        <p:nvSpPr>
          <p:cNvPr id="37" name="TextBox 36">
            <a:extLst>
              <a:ext uri="{FF2B5EF4-FFF2-40B4-BE49-F238E27FC236}">
                <a16:creationId xmlns:a16="http://schemas.microsoft.com/office/drawing/2014/main" id="{50BAB7E5-04D9-6A47-93F6-5DFAADA4B5D3}"/>
              </a:ext>
            </a:extLst>
          </p:cNvPr>
          <p:cNvSpPr txBox="1"/>
          <p:nvPr/>
        </p:nvSpPr>
        <p:spPr>
          <a:xfrm>
            <a:off x="4782954" y="1175790"/>
            <a:ext cx="2698816" cy="461665"/>
          </a:xfrm>
          <a:prstGeom prst="rect">
            <a:avLst/>
          </a:prstGeom>
          <a:noFill/>
        </p:spPr>
        <p:txBody>
          <a:bodyPr wrap="none" rtlCol="0">
            <a:spAutoFit/>
          </a:bodyPr>
          <a:lstStyle/>
          <a:p>
            <a:r>
              <a:rPr lang="en-US" sz="2400" b="1" dirty="0"/>
              <a:t>3. Query Answering</a:t>
            </a:r>
          </a:p>
        </p:txBody>
      </p:sp>
      <p:sp>
        <p:nvSpPr>
          <p:cNvPr id="40" name="TextBox 39">
            <a:extLst>
              <a:ext uri="{FF2B5EF4-FFF2-40B4-BE49-F238E27FC236}">
                <a16:creationId xmlns:a16="http://schemas.microsoft.com/office/drawing/2014/main" id="{BD80450F-13D0-4348-A752-BF69C504BD42}"/>
              </a:ext>
            </a:extLst>
          </p:cNvPr>
          <p:cNvSpPr txBox="1"/>
          <p:nvPr/>
        </p:nvSpPr>
        <p:spPr>
          <a:xfrm>
            <a:off x="6022950" y="2717145"/>
            <a:ext cx="2502608" cy="461665"/>
          </a:xfrm>
          <a:prstGeom prst="rect">
            <a:avLst/>
          </a:prstGeom>
          <a:noFill/>
          <a:ln>
            <a:solidFill>
              <a:schemeClr val="tx1"/>
            </a:solidFill>
          </a:ln>
        </p:spPr>
        <p:txBody>
          <a:bodyPr wrap="none" rtlCol="0">
            <a:spAutoFit/>
          </a:bodyPr>
          <a:lstStyle/>
          <a:p>
            <a:r>
              <a:rPr lang="en-US" sz="2400" b="1" dirty="0"/>
              <a:t>4. Online Learning</a:t>
            </a:r>
          </a:p>
        </p:txBody>
      </p:sp>
    </p:spTree>
    <p:extLst>
      <p:ext uri="{BB962C8B-B14F-4D97-AF65-F5344CB8AC3E}">
        <p14:creationId xmlns:p14="http://schemas.microsoft.com/office/powerpoint/2010/main" val="2089940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32" grpId="0"/>
      <p:bldP spid="30" grpId="0" animBg="1"/>
      <p:bldP spid="35" grpId="0" animBg="1"/>
      <p:bldP spid="39" grpId="0" animBg="1"/>
      <p:bldP spid="49"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C2345-8C8D-F946-9F6F-EFF3A5CD9687}"/>
              </a:ext>
            </a:extLst>
          </p:cNvPr>
          <p:cNvSpPr>
            <a:spLocks noGrp="1"/>
          </p:cNvSpPr>
          <p:nvPr>
            <p:ph type="title"/>
          </p:nvPr>
        </p:nvSpPr>
        <p:spPr/>
        <p:txBody>
          <a:bodyPr/>
          <a:lstStyle/>
          <a:p>
            <a:r>
              <a:rPr lang="en-US" dirty="0"/>
              <a:t>Ideal Deployment Platform</a:t>
            </a:r>
          </a:p>
        </p:txBody>
      </p:sp>
      <p:sp>
        <p:nvSpPr>
          <p:cNvPr id="4" name="TextBox 3">
            <a:extLst>
              <a:ext uri="{FF2B5EF4-FFF2-40B4-BE49-F238E27FC236}">
                <a16:creationId xmlns:a16="http://schemas.microsoft.com/office/drawing/2014/main" id="{5C9DBA09-58EF-3245-A421-8509FE39B446}"/>
              </a:ext>
            </a:extLst>
          </p:cNvPr>
          <p:cNvSpPr txBox="1"/>
          <p:nvPr/>
        </p:nvSpPr>
        <p:spPr>
          <a:xfrm>
            <a:off x="191729" y="2965520"/>
            <a:ext cx="11842956" cy="1200329"/>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3600" dirty="0"/>
              <a:t>Can a platform provide the same level of </a:t>
            </a:r>
            <a:r>
              <a:rPr lang="en-US" sz="3600" b="1" dirty="0"/>
              <a:t>quality</a:t>
            </a:r>
            <a:r>
              <a:rPr lang="en-US" sz="3600" dirty="0"/>
              <a:t> as Retraining and perform (almost) as </a:t>
            </a:r>
            <a:r>
              <a:rPr lang="en-US" sz="3600" b="1" dirty="0"/>
              <a:t>efficiently</a:t>
            </a:r>
            <a:r>
              <a:rPr lang="en-US" sz="3600" dirty="0"/>
              <a:t> as Online Learning?</a:t>
            </a:r>
          </a:p>
        </p:txBody>
      </p:sp>
    </p:spTree>
    <p:extLst>
      <p:ext uri="{BB962C8B-B14F-4D97-AF65-F5344CB8AC3E}">
        <p14:creationId xmlns:p14="http://schemas.microsoft.com/office/powerpoint/2010/main" val="3360106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6216A0-D9EE-0B40-943D-992E084BDC72}"/>
              </a:ext>
            </a:extLst>
          </p:cNvPr>
          <p:cNvSpPr>
            <a:spLocks noGrp="1"/>
          </p:cNvSpPr>
          <p:nvPr>
            <p:ph type="title"/>
          </p:nvPr>
        </p:nvSpPr>
        <p:spPr/>
        <p:txBody>
          <a:bodyPr/>
          <a:lstStyle/>
          <a:p>
            <a:r>
              <a:rPr lang="en-US" dirty="0"/>
              <a:t>Continuous Deployment Platform</a:t>
            </a:r>
          </a:p>
        </p:txBody>
      </p:sp>
      <p:sp>
        <p:nvSpPr>
          <p:cNvPr id="4" name="Rounded Rectangle 3">
            <a:extLst>
              <a:ext uri="{FF2B5EF4-FFF2-40B4-BE49-F238E27FC236}">
                <a16:creationId xmlns:a16="http://schemas.microsoft.com/office/drawing/2014/main" id="{823336C0-B759-9D41-935C-CC3C496FB54A}"/>
              </a:ext>
            </a:extLst>
          </p:cNvPr>
          <p:cNvSpPr/>
          <p:nvPr/>
        </p:nvSpPr>
        <p:spPr>
          <a:xfrm>
            <a:off x="2342424" y="1242983"/>
            <a:ext cx="7465513" cy="3168596"/>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solidFill>
                <a:schemeClr val="tx1"/>
              </a:solidFill>
            </a:endParaRPr>
          </a:p>
        </p:txBody>
      </p:sp>
      <p:cxnSp>
        <p:nvCxnSpPr>
          <p:cNvPr id="9" name="Straight Arrow Connector 8">
            <a:extLst>
              <a:ext uri="{FF2B5EF4-FFF2-40B4-BE49-F238E27FC236}">
                <a16:creationId xmlns:a16="http://schemas.microsoft.com/office/drawing/2014/main" id="{50DC111D-2252-E94C-BFE7-7B6C468AE0BC}"/>
              </a:ext>
            </a:extLst>
          </p:cNvPr>
          <p:cNvCxnSpPr>
            <a:cxnSpLocks/>
          </p:cNvCxnSpPr>
          <p:nvPr/>
        </p:nvCxnSpPr>
        <p:spPr>
          <a:xfrm>
            <a:off x="923358" y="2198434"/>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D2A1E7-9B06-1B4F-A396-8DBFE45C62A1}"/>
              </a:ext>
            </a:extLst>
          </p:cNvPr>
          <p:cNvSpPr txBox="1"/>
          <p:nvPr/>
        </p:nvSpPr>
        <p:spPr>
          <a:xfrm>
            <a:off x="991983" y="1849626"/>
            <a:ext cx="1250471" cy="707886"/>
          </a:xfrm>
          <a:prstGeom prst="rect">
            <a:avLst/>
          </a:prstGeom>
          <a:noFill/>
        </p:spPr>
        <p:txBody>
          <a:bodyPr wrap="none" rtlCol="0">
            <a:spAutoFit/>
          </a:bodyPr>
          <a:lstStyle/>
          <a:p>
            <a:pPr algn="ctr"/>
            <a:r>
              <a:rPr lang="en-US" sz="2000" dirty="0"/>
              <a:t>Prediction</a:t>
            </a:r>
          </a:p>
          <a:p>
            <a:pPr algn="ctr"/>
            <a:r>
              <a:rPr lang="en-US" sz="2000" dirty="0"/>
              <a:t>Query</a:t>
            </a:r>
          </a:p>
        </p:txBody>
      </p:sp>
      <p:cxnSp>
        <p:nvCxnSpPr>
          <p:cNvPr id="11" name="Straight Arrow Connector 10">
            <a:extLst>
              <a:ext uri="{FF2B5EF4-FFF2-40B4-BE49-F238E27FC236}">
                <a16:creationId xmlns:a16="http://schemas.microsoft.com/office/drawing/2014/main" id="{21E05B6F-91EA-FF48-95DB-A4A54DCC311C}"/>
              </a:ext>
            </a:extLst>
          </p:cNvPr>
          <p:cNvCxnSpPr>
            <a:cxnSpLocks/>
          </p:cNvCxnSpPr>
          <p:nvPr/>
        </p:nvCxnSpPr>
        <p:spPr>
          <a:xfrm>
            <a:off x="9805576" y="2421372"/>
            <a:ext cx="150607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8A52E8-3483-BC43-A49B-8CFBB3146B61}"/>
              </a:ext>
            </a:extLst>
          </p:cNvPr>
          <p:cNvSpPr txBox="1"/>
          <p:nvPr/>
        </p:nvSpPr>
        <p:spPr>
          <a:xfrm>
            <a:off x="9807937" y="2067429"/>
            <a:ext cx="1250471" cy="400110"/>
          </a:xfrm>
          <a:prstGeom prst="rect">
            <a:avLst/>
          </a:prstGeom>
          <a:noFill/>
        </p:spPr>
        <p:txBody>
          <a:bodyPr wrap="none" rtlCol="0">
            <a:spAutoFit/>
          </a:bodyPr>
          <a:lstStyle/>
          <a:p>
            <a:pPr algn="ctr"/>
            <a:r>
              <a:rPr lang="en-US" sz="2000" dirty="0"/>
              <a:t>Prediction</a:t>
            </a:r>
          </a:p>
        </p:txBody>
      </p:sp>
      <p:cxnSp>
        <p:nvCxnSpPr>
          <p:cNvPr id="15" name="Straight Arrow Connector 14">
            <a:extLst>
              <a:ext uri="{FF2B5EF4-FFF2-40B4-BE49-F238E27FC236}">
                <a16:creationId xmlns:a16="http://schemas.microsoft.com/office/drawing/2014/main" id="{09D894D9-C7CD-1B4D-A1F3-FE54E965A24F}"/>
              </a:ext>
            </a:extLst>
          </p:cNvPr>
          <p:cNvCxnSpPr>
            <a:cxnSpLocks/>
          </p:cNvCxnSpPr>
          <p:nvPr/>
        </p:nvCxnSpPr>
        <p:spPr>
          <a:xfrm>
            <a:off x="938928" y="3112997"/>
            <a:ext cx="1411940" cy="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A3ADFEF-A45D-464D-908D-D0653346F362}"/>
              </a:ext>
            </a:extLst>
          </p:cNvPr>
          <p:cNvSpPr txBox="1"/>
          <p:nvPr/>
        </p:nvSpPr>
        <p:spPr>
          <a:xfrm>
            <a:off x="1091953" y="2764189"/>
            <a:ext cx="1009892" cy="707886"/>
          </a:xfrm>
          <a:prstGeom prst="rect">
            <a:avLst/>
          </a:prstGeom>
          <a:noFill/>
        </p:spPr>
        <p:txBody>
          <a:bodyPr wrap="none" rtlCol="0">
            <a:spAutoFit/>
          </a:bodyPr>
          <a:lstStyle/>
          <a:p>
            <a:pPr algn="ctr"/>
            <a:r>
              <a:rPr lang="en-US" sz="2000" dirty="0"/>
              <a:t>Training</a:t>
            </a:r>
          </a:p>
          <a:p>
            <a:pPr algn="ctr"/>
            <a:r>
              <a:rPr lang="en-US" sz="2000" dirty="0"/>
              <a:t>Data</a:t>
            </a:r>
          </a:p>
        </p:txBody>
      </p:sp>
      <p:sp>
        <p:nvSpPr>
          <p:cNvPr id="19" name="Rectangle 18">
            <a:extLst>
              <a:ext uri="{FF2B5EF4-FFF2-40B4-BE49-F238E27FC236}">
                <a16:creationId xmlns:a16="http://schemas.microsoft.com/office/drawing/2014/main" id="{9BECA6B0-B6BF-184F-A1B5-C85E1633F454}"/>
              </a:ext>
            </a:extLst>
          </p:cNvPr>
          <p:cNvSpPr/>
          <p:nvPr/>
        </p:nvSpPr>
        <p:spPr>
          <a:xfrm>
            <a:off x="2997884" y="665455"/>
            <a:ext cx="6089680" cy="646331"/>
          </a:xfrm>
          <a:prstGeom prst="rect">
            <a:avLst/>
          </a:prstGeom>
        </p:spPr>
        <p:txBody>
          <a:bodyPr wrap="none">
            <a:spAutoFit/>
          </a:bodyPr>
          <a:lstStyle/>
          <a:p>
            <a:pPr algn="ctr"/>
            <a:r>
              <a:rPr lang="en-US" sz="3200" b="1" dirty="0"/>
              <a:t>Continuous Deployment</a:t>
            </a:r>
            <a:r>
              <a:rPr lang="en-US" sz="3600" b="1" dirty="0"/>
              <a:t> Platform</a:t>
            </a:r>
          </a:p>
        </p:txBody>
      </p:sp>
      <p:sp>
        <p:nvSpPr>
          <p:cNvPr id="20" name="TextBox 19">
            <a:extLst>
              <a:ext uri="{FF2B5EF4-FFF2-40B4-BE49-F238E27FC236}">
                <a16:creationId xmlns:a16="http://schemas.microsoft.com/office/drawing/2014/main" id="{44914D16-D54D-9946-8DE7-F4C467B26445}"/>
              </a:ext>
            </a:extLst>
          </p:cNvPr>
          <p:cNvSpPr txBox="1"/>
          <p:nvPr/>
        </p:nvSpPr>
        <p:spPr>
          <a:xfrm>
            <a:off x="2335298" y="4434454"/>
            <a:ext cx="7544245" cy="2062103"/>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sz="3200" dirty="0"/>
              <a:t>Train the model inside the platform</a:t>
            </a:r>
          </a:p>
          <a:p>
            <a:pPr marL="285750" indent="-285750">
              <a:buClr>
                <a:schemeClr val="tx1"/>
              </a:buClr>
              <a:buFont typeface="Arial" panose="020B0604020202020204" pitchFamily="34" charset="0"/>
              <a:buChar char="•"/>
            </a:pPr>
            <a:r>
              <a:rPr lang="en-US" sz="3200" b="1" dirty="0">
                <a:solidFill>
                  <a:schemeClr val="accent6">
                    <a:lumMod val="75000"/>
                  </a:schemeClr>
                </a:solidFill>
              </a:rPr>
              <a:t>Compute</a:t>
            </a:r>
            <a:r>
              <a:rPr lang="en-US" sz="3200" dirty="0"/>
              <a:t> features and cache them</a:t>
            </a:r>
          </a:p>
          <a:p>
            <a:pPr marL="285750" indent="-285750">
              <a:buClr>
                <a:schemeClr val="tx1"/>
              </a:buClr>
              <a:buFont typeface="Arial" panose="020B0604020202020204" pitchFamily="34" charset="0"/>
              <a:buChar char="•"/>
            </a:pPr>
            <a:r>
              <a:rPr lang="en-US" sz="3200" b="1" dirty="0">
                <a:solidFill>
                  <a:schemeClr val="accent6">
                    <a:lumMod val="75000"/>
                  </a:schemeClr>
                </a:solidFill>
              </a:rPr>
              <a:t>Update</a:t>
            </a:r>
            <a:r>
              <a:rPr lang="en-US" sz="3200" dirty="0"/>
              <a:t> data preprocessing statistics</a:t>
            </a:r>
          </a:p>
          <a:p>
            <a:pPr marL="285750" indent="-285750">
              <a:buFont typeface="Arial" panose="020B0604020202020204" pitchFamily="34" charset="0"/>
              <a:buChar char="•"/>
            </a:pPr>
            <a:r>
              <a:rPr lang="en-US" sz="3200" dirty="0"/>
              <a:t>Replace Retraining with </a:t>
            </a:r>
            <a:r>
              <a:rPr lang="en-US" sz="3200" b="1" dirty="0">
                <a:solidFill>
                  <a:schemeClr val="accent6">
                    <a:lumMod val="75000"/>
                  </a:schemeClr>
                </a:solidFill>
              </a:rPr>
              <a:t>Proactive Training</a:t>
            </a:r>
            <a:endParaRPr lang="en-US" sz="3200" dirty="0"/>
          </a:p>
        </p:txBody>
      </p:sp>
      <p:sp>
        <p:nvSpPr>
          <p:cNvPr id="66" name="Chevron 65">
            <a:extLst>
              <a:ext uri="{FF2B5EF4-FFF2-40B4-BE49-F238E27FC236}">
                <a16:creationId xmlns:a16="http://schemas.microsoft.com/office/drawing/2014/main" id="{756B4DAA-BA8F-A24C-B00B-6E8290C77542}"/>
              </a:ext>
            </a:extLst>
          </p:cNvPr>
          <p:cNvSpPr/>
          <p:nvPr/>
        </p:nvSpPr>
        <p:spPr>
          <a:xfrm>
            <a:off x="2636583"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Data Preprocessing</a:t>
            </a:r>
          </a:p>
        </p:txBody>
      </p:sp>
      <p:sp>
        <p:nvSpPr>
          <p:cNvPr id="67" name="Chevron 66">
            <a:extLst>
              <a:ext uri="{FF2B5EF4-FFF2-40B4-BE49-F238E27FC236}">
                <a16:creationId xmlns:a16="http://schemas.microsoft.com/office/drawing/2014/main" id="{0F2990B7-2C05-AF42-8CA3-CBAA7396F225}"/>
              </a:ext>
            </a:extLst>
          </p:cNvPr>
          <p:cNvSpPr/>
          <p:nvPr/>
        </p:nvSpPr>
        <p:spPr>
          <a:xfrm>
            <a:off x="4901050" y="1653540"/>
            <a:ext cx="2468943" cy="910900"/>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anchor="ctr"/>
          <a:lstStyle/>
          <a:p>
            <a:pPr algn="ctr"/>
            <a:r>
              <a:rPr lang="en-US" sz="2400" dirty="0">
                <a:solidFill>
                  <a:schemeClr val="tx1"/>
                </a:solidFill>
              </a:rPr>
              <a:t>Model Training</a:t>
            </a:r>
          </a:p>
        </p:txBody>
      </p:sp>
      <p:sp>
        <p:nvSpPr>
          <p:cNvPr id="68" name="Chevron 67">
            <a:extLst>
              <a:ext uri="{FF2B5EF4-FFF2-40B4-BE49-F238E27FC236}">
                <a16:creationId xmlns:a16="http://schemas.microsoft.com/office/drawing/2014/main" id="{932ED42A-9D7E-274D-9B16-F90D9D887805}"/>
              </a:ext>
            </a:extLst>
          </p:cNvPr>
          <p:cNvSpPr/>
          <p:nvPr/>
        </p:nvSpPr>
        <p:spPr>
          <a:xfrm>
            <a:off x="7166199" y="1653540"/>
            <a:ext cx="2468943" cy="910900"/>
          </a:xfrm>
          <a:prstGeom prst="chevron">
            <a:avLst>
              <a:gd name="adj" fmla="val 25280"/>
            </a:avLst>
          </a:prstGeom>
          <a:ln w="19050">
            <a:solidFill>
              <a:schemeClr val="tx1"/>
            </a:solidFill>
          </a:ln>
        </p:spPr>
        <p:style>
          <a:lnRef idx="3">
            <a:schemeClr val="lt1"/>
          </a:lnRef>
          <a:fillRef idx="1">
            <a:schemeClr val="accent6"/>
          </a:fillRef>
          <a:effectRef idx="1">
            <a:schemeClr val="accent6"/>
          </a:effectRef>
          <a:fontRef idx="minor">
            <a:schemeClr val="lt1"/>
          </a:fontRef>
        </p:style>
        <p:txBody>
          <a:bodyPr anchor="ctr"/>
          <a:lstStyle/>
          <a:p>
            <a:pPr algn="ctr"/>
            <a:r>
              <a:rPr lang="en-US" sz="2400" dirty="0">
                <a:solidFill>
                  <a:schemeClr val="tx1"/>
                </a:solidFill>
              </a:rPr>
              <a:t>Model</a:t>
            </a:r>
          </a:p>
        </p:txBody>
      </p:sp>
      <p:sp>
        <p:nvSpPr>
          <p:cNvPr id="23" name="Rounded Rectangle 22">
            <a:extLst>
              <a:ext uri="{FF2B5EF4-FFF2-40B4-BE49-F238E27FC236}">
                <a16:creationId xmlns:a16="http://schemas.microsoft.com/office/drawing/2014/main" id="{8DC03E7A-2F18-804D-B242-3DF86327154B}"/>
              </a:ext>
            </a:extLst>
          </p:cNvPr>
          <p:cNvSpPr/>
          <p:nvPr/>
        </p:nvSpPr>
        <p:spPr>
          <a:xfrm>
            <a:off x="2636583" y="3176213"/>
            <a:ext cx="3177678" cy="9107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24" name="TextBox 23">
            <a:extLst>
              <a:ext uri="{FF2B5EF4-FFF2-40B4-BE49-F238E27FC236}">
                <a16:creationId xmlns:a16="http://schemas.microsoft.com/office/drawing/2014/main" id="{E45F985B-E430-CB44-998A-7CDFAE1EF097}"/>
              </a:ext>
            </a:extLst>
          </p:cNvPr>
          <p:cNvSpPr txBox="1"/>
          <p:nvPr/>
        </p:nvSpPr>
        <p:spPr>
          <a:xfrm>
            <a:off x="6016515" y="3423700"/>
            <a:ext cx="2196435" cy="461665"/>
          </a:xfrm>
          <a:prstGeom prst="rect">
            <a:avLst/>
          </a:prstGeom>
          <a:noFill/>
          <a:ln>
            <a:solidFill>
              <a:schemeClr val="tx1"/>
            </a:solidFill>
          </a:ln>
        </p:spPr>
        <p:txBody>
          <a:bodyPr wrap="none" rtlCol="0">
            <a:spAutoFit/>
          </a:bodyPr>
          <a:lstStyle/>
          <a:p>
            <a:r>
              <a:rPr lang="en-US" sz="2400" b="1" dirty="0"/>
              <a:t>Online Learning</a:t>
            </a:r>
          </a:p>
        </p:txBody>
      </p:sp>
      <p:sp>
        <p:nvSpPr>
          <p:cNvPr id="25" name="TextBox 24">
            <a:extLst>
              <a:ext uri="{FF2B5EF4-FFF2-40B4-BE49-F238E27FC236}">
                <a16:creationId xmlns:a16="http://schemas.microsoft.com/office/drawing/2014/main" id="{A9031982-D067-8445-8816-797AA33ADA9B}"/>
              </a:ext>
            </a:extLst>
          </p:cNvPr>
          <p:cNvSpPr txBox="1"/>
          <p:nvPr/>
        </p:nvSpPr>
        <p:spPr>
          <a:xfrm>
            <a:off x="6022949" y="2754109"/>
            <a:ext cx="2467022" cy="461665"/>
          </a:xfrm>
          <a:prstGeom prst="rect">
            <a:avLst/>
          </a:prstGeom>
          <a:noFill/>
          <a:ln>
            <a:solidFill>
              <a:schemeClr val="tx1"/>
            </a:solidFill>
          </a:ln>
        </p:spPr>
        <p:txBody>
          <a:bodyPr wrap="none" rtlCol="0">
            <a:spAutoFit/>
          </a:bodyPr>
          <a:lstStyle/>
          <a:p>
            <a:r>
              <a:rPr lang="en-US" sz="2400" b="1" dirty="0"/>
              <a:t>Proactive Training</a:t>
            </a:r>
          </a:p>
        </p:txBody>
      </p:sp>
      <p:sp>
        <p:nvSpPr>
          <p:cNvPr id="13" name="TextBox 12">
            <a:extLst>
              <a:ext uri="{FF2B5EF4-FFF2-40B4-BE49-F238E27FC236}">
                <a16:creationId xmlns:a16="http://schemas.microsoft.com/office/drawing/2014/main" id="{43EE599B-7A6E-EE43-AD7A-6A78D059173E}"/>
              </a:ext>
            </a:extLst>
          </p:cNvPr>
          <p:cNvSpPr txBox="1"/>
          <p:nvPr/>
        </p:nvSpPr>
        <p:spPr>
          <a:xfrm>
            <a:off x="2659495" y="2563202"/>
            <a:ext cx="2209329" cy="646331"/>
          </a:xfrm>
          <a:prstGeom prst="rect">
            <a:avLst/>
          </a:prstGeom>
          <a:noFill/>
        </p:spPr>
        <p:txBody>
          <a:bodyPr wrap="square" rtlCol="0">
            <a:spAutoFit/>
          </a:bodyPr>
          <a:lstStyle/>
          <a:p>
            <a:pPr algn="ctr"/>
            <a:r>
              <a:rPr lang="en-US" b="1" dirty="0"/>
              <a:t>Cache computed </a:t>
            </a:r>
          </a:p>
          <a:p>
            <a:pPr algn="ctr"/>
            <a:r>
              <a:rPr lang="en-US" b="1" dirty="0"/>
              <a:t>Features</a:t>
            </a:r>
          </a:p>
        </p:txBody>
      </p:sp>
      <p:cxnSp>
        <p:nvCxnSpPr>
          <p:cNvPr id="6" name="Straight Arrow Connector 5">
            <a:extLst>
              <a:ext uri="{FF2B5EF4-FFF2-40B4-BE49-F238E27FC236}">
                <a16:creationId xmlns:a16="http://schemas.microsoft.com/office/drawing/2014/main" id="{EE32826D-602C-2F43-9248-BB844014C938}"/>
              </a:ext>
            </a:extLst>
          </p:cNvPr>
          <p:cNvCxnSpPr>
            <a:cxnSpLocks/>
          </p:cNvCxnSpPr>
          <p:nvPr/>
        </p:nvCxnSpPr>
        <p:spPr>
          <a:xfrm>
            <a:off x="4740773" y="2564440"/>
            <a:ext cx="0" cy="611773"/>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Can 28">
            <a:extLst>
              <a:ext uri="{FF2B5EF4-FFF2-40B4-BE49-F238E27FC236}">
                <a16:creationId xmlns:a16="http://schemas.microsoft.com/office/drawing/2014/main" id="{6AB145FD-91F8-C14F-B368-32C797795D06}"/>
              </a:ext>
            </a:extLst>
          </p:cNvPr>
          <p:cNvSpPr/>
          <p:nvPr/>
        </p:nvSpPr>
        <p:spPr>
          <a:xfrm>
            <a:off x="2747737" y="1346068"/>
            <a:ext cx="781526" cy="487516"/>
          </a:xfrm>
          <a:prstGeom prst="can">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Stats</a:t>
            </a:r>
          </a:p>
        </p:txBody>
      </p:sp>
    </p:spTree>
    <p:extLst>
      <p:ext uri="{BB962C8B-B14F-4D97-AF65-F5344CB8AC3E}">
        <p14:creationId xmlns:p14="http://schemas.microsoft.com/office/powerpoint/2010/main" val="158073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t>Raw </a:t>
            </a:r>
          </a:p>
          <a:p>
            <a:pPr algn="ctr"/>
            <a:r>
              <a:rPr lang="en-US" sz="1600" dirty="0"/>
              <a:t>Data </a:t>
            </a:r>
          </a:p>
        </p:txBody>
      </p:sp>
    </p:spTree>
    <p:extLst>
      <p:ext uri="{BB962C8B-B14F-4D97-AF65-F5344CB8AC3E}">
        <p14:creationId xmlns:p14="http://schemas.microsoft.com/office/powerpoint/2010/main" val="140028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Preprocess</a:t>
            </a:r>
            <a:endParaRPr lang="en-US" sz="2000" dirty="0">
              <a:solidFill>
                <a:schemeClr val="tx1"/>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 Materialize</a:t>
            </a:r>
            <a:endParaRPr lang="en-US" sz="2000" dirty="0">
              <a:solidFill>
                <a:schemeClr val="tx1">
                  <a:alpha val="30000"/>
                </a:schemeClr>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Discretize</a:t>
            </a:r>
            <a:endParaRPr lang="en-US" sz="2000" dirty="0">
              <a:solidFill>
                <a:schemeClr val="tx1"/>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Sample</a:t>
            </a:r>
            <a:endParaRPr lang="en-US" sz="2000" dirty="0">
              <a:solidFill>
                <a:schemeClr val="tx1">
                  <a:alpha val="30000"/>
                </a:schemeClr>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30000"/>
                  </a:schemeClr>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t>Raw Data</a:t>
            </a:r>
          </a:p>
          <a:p>
            <a:pPr algn="ctr"/>
            <a:r>
              <a:rPr lang="en-US" sz="1600" dirty="0"/>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t>Preprocessed</a:t>
            </a:r>
          </a:p>
          <a:p>
            <a:pPr algn="ctr"/>
            <a:r>
              <a:rPr lang="en-US" sz="1600" dirty="0"/>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alpha val="25000"/>
            </a:schemeClr>
          </a:solidFill>
          <a:ln w="19050">
            <a:solidFill>
              <a:schemeClr val="tx1">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alpha val="30000"/>
                  </a:schemeClr>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alpha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solidFill>
                  <a:schemeClr val="tx1">
                    <a:alpha val="25000"/>
                  </a:schemeClr>
                </a:solidFill>
              </a:rPr>
              <a:t>Scheduled Execution</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t>Raw </a:t>
            </a:r>
          </a:p>
          <a:p>
            <a:pPr algn="ctr"/>
            <a:r>
              <a:rPr lang="en-US" sz="1600" dirty="0"/>
              <a:t>Data </a:t>
            </a:r>
          </a:p>
        </p:txBody>
      </p:sp>
      <p:sp>
        <p:nvSpPr>
          <p:cNvPr id="44" name="TextBox 43">
            <a:extLst>
              <a:ext uri="{FF2B5EF4-FFF2-40B4-BE49-F238E27FC236}">
                <a16:creationId xmlns:a16="http://schemas.microsoft.com/office/drawing/2014/main" id="{C2D98954-746F-B64C-85DD-A83D5AE0AFC3}"/>
              </a:ext>
            </a:extLst>
          </p:cNvPr>
          <p:cNvSpPr txBox="1"/>
          <p:nvPr/>
        </p:nvSpPr>
        <p:spPr>
          <a:xfrm>
            <a:off x="107817" y="1448712"/>
            <a:ext cx="5538101" cy="646331"/>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1" dirty="0"/>
              <a:t>Data Preparation Phase</a:t>
            </a:r>
          </a:p>
        </p:txBody>
      </p:sp>
    </p:spTree>
    <p:extLst>
      <p:ext uri="{BB962C8B-B14F-4D97-AF65-F5344CB8AC3E}">
        <p14:creationId xmlns:p14="http://schemas.microsoft.com/office/powerpoint/2010/main" val="706873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17EB5C8-5C37-494D-8C2A-ED15636B8C5B}"/>
              </a:ext>
            </a:extLst>
          </p:cNvPr>
          <p:cNvSpPr/>
          <p:nvPr/>
        </p:nvSpPr>
        <p:spPr>
          <a:xfrm>
            <a:off x="2170383" y="4372680"/>
            <a:ext cx="5208808" cy="648000"/>
          </a:xfrm>
          <a:prstGeom prst="round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Historical Training Data</a:t>
            </a:r>
          </a:p>
        </p:txBody>
      </p:sp>
      <p:sp>
        <p:nvSpPr>
          <p:cNvPr id="7" name="Chevron 6">
            <a:extLst>
              <a:ext uri="{FF2B5EF4-FFF2-40B4-BE49-F238E27FC236}">
                <a16:creationId xmlns:a16="http://schemas.microsoft.com/office/drawing/2014/main" id="{4DDD5FE7-CC03-DB4F-AB14-F20802899B31}"/>
              </a:ext>
            </a:extLst>
          </p:cNvPr>
          <p:cNvSpPr/>
          <p:nvPr/>
        </p:nvSpPr>
        <p:spPr>
          <a:xfrm>
            <a:off x="3049031" y="3222068"/>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25000"/>
                  </a:schemeClr>
                </a:solidFill>
              </a:rPr>
              <a:t> Preprocess</a:t>
            </a:r>
            <a:endParaRPr lang="en-US" sz="2000" dirty="0">
              <a:solidFill>
                <a:schemeClr val="tx1">
                  <a:alpha val="25000"/>
                </a:schemeClr>
              </a:solidFill>
            </a:endParaRPr>
          </a:p>
        </p:txBody>
      </p:sp>
      <p:sp>
        <p:nvSpPr>
          <p:cNvPr id="11" name="Chevron 10">
            <a:extLst>
              <a:ext uri="{FF2B5EF4-FFF2-40B4-BE49-F238E27FC236}">
                <a16:creationId xmlns:a16="http://schemas.microsoft.com/office/drawing/2014/main" id="{308620B9-702D-384C-BBF2-1F9F2166153A}"/>
              </a:ext>
            </a:extLst>
          </p:cNvPr>
          <p:cNvSpPr/>
          <p:nvPr/>
        </p:nvSpPr>
        <p:spPr>
          <a:xfrm>
            <a:off x="7637190" y="3222067"/>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 Materialize</a:t>
            </a:r>
            <a:endParaRPr lang="en-US" sz="2000" dirty="0">
              <a:solidFill>
                <a:schemeClr val="tx1"/>
              </a:solidFill>
            </a:endParaRPr>
          </a:p>
        </p:txBody>
      </p:sp>
      <p:sp>
        <p:nvSpPr>
          <p:cNvPr id="12" name="Chevron 11">
            <a:extLst>
              <a:ext uri="{FF2B5EF4-FFF2-40B4-BE49-F238E27FC236}">
                <a16:creationId xmlns:a16="http://schemas.microsoft.com/office/drawing/2014/main" id="{1127579F-1FFB-8C4F-9A64-EABAEDF4414D}"/>
              </a:ext>
            </a:extLst>
          </p:cNvPr>
          <p:cNvSpPr/>
          <p:nvPr/>
        </p:nvSpPr>
        <p:spPr>
          <a:xfrm>
            <a:off x="688618" y="3222068"/>
            <a:ext cx="1584000" cy="514641"/>
          </a:xfrm>
          <a:prstGeom prst="chevron">
            <a:avLst>
              <a:gd name="adj" fmla="val 25280"/>
            </a:avLst>
          </a:prstGeom>
          <a:solidFill>
            <a:schemeClr val="accent5">
              <a:alpha val="25000"/>
            </a:schemeClr>
          </a:solidFill>
          <a:ln w="19050">
            <a:solidFill>
              <a:schemeClr val="tx1">
                <a:alpha val="25000"/>
              </a:schemeClr>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alpha val="25000"/>
                  </a:schemeClr>
                </a:solidFill>
              </a:rPr>
              <a:t>Discretize</a:t>
            </a:r>
            <a:endParaRPr lang="en-US" sz="2000" dirty="0">
              <a:solidFill>
                <a:schemeClr val="tx1">
                  <a:alpha val="25000"/>
                </a:schemeClr>
              </a:solidFill>
            </a:endParaRPr>
          </a:p>
        </p:txBody>
      </p:sp>
      <p:sp>
        <p:nvSpPr>
          <p:cNvPr id="13" name="Chevron 12">
            <a:extLst>
              <a:ext uri="{FF2B5EF4-FFF2-40B4-BE49-F238E27FC236}">
                <a16:creationId xmlns:a16="http://schemas.microsoft.com/office/drawing/2014/main" id="{EECFB32C-3028-0840-812E-5072B23D4FC4}"/>
              </a:ext>
            </a:extLst>
          </p:cNvPr>
          <p:cNvSpPr/>
          <p:nvPr/>
        </p:nvSpPr>
        <p:spPr>
          <a:xfrm>
            <a:off x="5779102" y="3222070"/>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Sample</a:t>
            </a:r>
            <a:endParaRPr lang="en-US" sz="2000" dirty="0">
              <a:solidFill>
                <a:schemeClr val="tx1"/>
              </a:solidFill>
            </a:endParaRPr>
          </a:p>
        </p:txBody>
      </p:sp>
      <p:sp>
        <p:nvSpPr>
          <p:cNvPr id="14" name="Chevron 13">
            <a:extLst>
              <a:ext uri="{FF2B5EF4-FFF2-40B4-BE49-F238E27FC236}">
                <a16:creationId xmlns:a16="http://schemas.microsoft.com/office/drawing/2014/main" id="{E0CCDC3E-CE18-014D-9C6C-DF2A70475556}"/>
              </a:ext>
            </a:extLst>
          </p:cNvPr>
          <p:cNvSpPr/>
          <p:nvPr/>
        </p:nvSpPr>
        <p:spPr>
          <a:xfrm>
            <a:off x="9495278" y="3222068"/>
            <a:ext cx="1584000" cy="514641"/>
          </a:xfrm>
          <a:prstGeom prst="chevron">
            <a:avLst>
              <a:gd name="adj" fmla="val 25280"/>
            </a:avLst>
          </a:prstGeom>
          <a:ln w="19050">
            <a:solidFill>
              <a:schemeClr val="tx1"/>
            </a:solidFill>
          </a:ln>
        </p:spPr>
        <p:style>
          <a:lnRef idx="3">
            <a:schemeClr val="lt1"/>
          </a:lnRef>
          <a:fillRef idx="1">
            <a:schemeClr val="accent5"/>
          </a:fillRef>
          <a:effectRef idx="1">
            <a:schemeClr val="accent5"/>
          </a:effectRef>
          <a:fontRef idx="minor">
            <a:schemeClr val="lt1"/>
          </a:fontRef>
        </p:style>
        <p:txBody>
          <a:bodyPr wrap="none" anchor="ctr"/>
          <a:lstStyle/>
          <a:p>
            <a:pPr algn="ctr"/>
            <a:r>
              <a:rPr lang="en-US" sz="2400" dirty="0">
                <a:solidFill>
                  <a:schemeClr val="tx1"/>
                </a:solidFill>
              </a:rPr>
              <a:t>Update</a:t>
            </a:r>
          </a:p>
        </p:txBody>
      </p:sp>
      <p:sp>
        <p:nvSpPr>
          <p:cNvPr id="15" name="Rounded Rectangle 14">
            <a:extLst>
              <a:ext uri="{FF2B5EF4-FFF2-40B4-BE49-F238E27FC236}">
                <a16:creationId xmlns:a16="http://schemas.microsoft.com/office/drawing/2014/main" id="{D86C5AD5-5CC5-C64B-A284-8BE2BE6BC271}"/>
              </a:ext>
            </a:extLst>
          </p:cNvPr>
          <p:cNvSpPr/>
          <p:nvPr/>
        </p:nvSpPr>
        <p:spPr>
          <a:xfrm>
            <a:off x="2323431"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96579DB-0193-654E-B3E4-4B8211872FA4}"/>
              </a:ext>
            </a:extLst>
          </p:cNvPr>
          <p:cNvSpPr/>
          <p:nvPr/>
        </p:nvSpPr>
        <p:spPr>
          <a:xfrm>
            <a:off x="2507618"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3B19A69C-4BA4-4D46-9636-E5D38607C7EA}"/>
              </a:ext>
            </a:extLst>
          </p:cNvPr>
          <p:cNvSpPr/>
          <p:nvPr/>
        </p:nvSpPr>
        <p:spPr>
          <a:xfrm>
            <a:off x="2697038"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089B9120-FEE3-894C-B073-7A0FF409D36D}"/>
              </a:ext>
            </a:extLst>
          </p:cNvPr>
          <p:cNvSpPr/>
          <p:nvPr/>
        </p:nvSpPr>
        <p:spPr>
          <a:xfrm>
            <a:off x="2876868" y="3405600"/>
            <a:ext cx="144780" cy="144780"/>
          </a:xfrm>
          <a:prstGeom prst="roundRect">
            <a:avLst/>
          </a:prstGeom>
          <a:solidFill>
            <a:schemeClr val="accent2">
              <a:alpha val="25000"/>
            </a:schemeClr>
          </a:solidFill>
          <a:ln>
            <a:solidFill>
              <a:schemeClr val="accent2">
                <a:shade val="50000"/>
                <a:alpha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9344F199-089E-2643-A681-9DE4259A96CA}"/>
              </a:ext>
            </a:extLst>
          </p:cNvPr>
          <p:cNvSpPr/>
          <p:nvPr/>
        </p:nvSpPr>
        <p:spPr>
          <a:xfrm>
            <a:off x="4718388"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0AA5307-602F-EA44-B67A-699B3736729B}"/>
              </a:ext>
            </a:extLst>
          </p:cNvPr>
          <p:cNvSpPr/>
          <p:nvPr/>
        </p:nvSpPr>
        <p:spPr>
          <a:xfrm>
            <a:off x="4902575"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4522C9B-4908-3F4D-A6D8-1C128D2A5449}"/>
              </a:ext>
            </a:extLst>
          </p:cNvPr>
          <p:cNvSpPr/>
          <p:nvPr/>
        </p:nvSpPr>
        <p:spPr>
          <a:xfrm>
            <a:off x="5091995"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440393F-8D33-9C43-8829-DE246A5F237E}"/>
              </a:ext>
            </a:extLst>
          </p:cNvPr>
          <p:cNvSpPr/>
          <p:nvPr/>
        </p:nvSpPr>
        <p:spPr>
          <a:xfrm>
            <a:off x="5271825" y="3406997"/>
            <a:ext cx="144780" cy="144780"/>
          </a:xfrm>
          <a:prstGeom prst="roundRect">
            <a:avLst/>
          </a:prstGeom>
          <a:solidFill>
            <a:schemeClr val="accent6">
              <a:alpha val="25000"/>
            </a:schemeClr>
          </a:solidFill>
          <a:ln>
            <a:solidFill>
              <a:schemeClr val="accent6">
                <a:shade val="50000"/>
                <a:alpha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834A14A-5355-E447-AE0A-20BCD1A516C6}"/>
              </a:ext>
            </a:extLst>
          </p:cNvPr>
          <p:cNvSpPr/>
          <p:nvPr/>
        </p:nvSpPr>
        <p:spPr>
          <a:xfrm>
            <a:off x="7379190" y="3406997"/>
            <a:ext cx="144780" cy="14478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D77EB1E-7911-4449-8CFF-2274C5442E8A}"/>
              </a:ext>
            </a:extLst>
          </p:cNvPr>
          <p:cNvSpPr/>
          <p:nvPr/>
        </p:nvSpPr>
        <p:spPr>
          <a:xfrm>
            <a:off x="7559020"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27AB9D21-5EB4-394E-A6DA-2369830CFA72}"/>
              </a:ext>
            </a:extLst>
          </p:cNvPr>
          <p:cNvSpPr/>
          <p:nvPr/>
        </p:nvSpPr>
        <p:spPr>
          <a:xfrm>
            <a:off x="923967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5EBBD82-2B9E-464E-BB5C-9D4E0A64F57D}"/>
              </a:ext>
            </a:extLst>
          </p:cNvPr>
          <p:cNvSpPr/>
          <p:nvPr/>
        </p:nvSpPr>
        <p:spPr>
          <a:xfrm>
            <a:off x="9419509" y="3406997"/>
            <a:ext cx="144780" cy="1447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D696BBF-8423-7A42-8F8B-7DE98BC54E0C}"/>
              </a:ext>
            </a:extLst>
          </p:cNvPr>
          <p:cNvCxnSpPr>
            <a:cxnSpLocks/>
          </p:cNvCxnSpPr>
          <p:nvPr/>
        </p:nvCxnSpPr>
        <p:spPr>
          <a:xfrm>
            <a:off x="189536" y="3478859"/>
            <a:ext cx="648000" cy="0"/>
          </a:xfrm>
          <a:prstGeom prst="straightConnector1">
            <a:avLst/>
          </a:prstGeom>
          <a:ln w="31750">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A73E2A9-4448-D14A-A11B-528F9E63F1BE}"/>
              </a:ext>
            </a:extLst>
          </p:cNvPr>
          <p:cNvSpPr txBox="1"/>
          <p:nvPr/>
        </p:nvSpPr>
        <p:spPr>
          <a:xfrm>
            <a:off x="2170383" y="2822222"/>
            <a:ext cx="973921" cy="584775"/>
          </a:xfrm>
          <a:prstGeom prst="rect">
            <a:avLst/>
          </a:prstGeom>
          <a:noFill/>
        </p:spPr>
        <p:txBody>
          <a:bodyPr wrap="none" rtlCol="0">
            <a:spAutoFit/>
          </a:bodyPr>
          <a:lstStyle/>
          <a:p>
            <a:pPr algn="ctr"/>
            <a:r>
              <a:rPr lang="en-US" sz="1600" dirty="0">
                <a:solidFill>
                  <a:schemeClr val="tx1">
                    <a:alpha val="25000"/>
                  </a:schemeClr>
                </a:solidFill>
              </a:rPr>
              <a:t>Raw Data</a:t>
            </a:r>
          </a:p>
          <a:p>
            <a:pPr algn="ctr"/>
            <a:r>
              <a:rPr lang="en-US" sz="1600" dirty="0">
                <a:solidFill>
                  <a:schemeClr val="tx1">
                    <a:alpha val="25000"/>
                  </a:schemeClr>
                </a:solidFill>
              </a:rPr>
              <a:t>Chunks</a:t>
            </a:r>
          </a:p>
        </p:txBody>
      </p:sp>
      <p:sp>
        <p:nvSpPr>
          <p:cNvPr id="33" name="TextBox 32">
            <a:extLst>
              <a:ext uri="{FF2B5EF4-FFF2-40B4-BE49-F238E27FC236}">
                <a16:creationId xmlns:a16="http://schemas.microsoft.com/office/drawing/2014/main" id="{EF1B27A7-A352-4144-A3F5-C29C9E4241D7}"/>
              </a:ext>
            </a:extLst>
          </p:cNvPr>
          <p:cNvSpPr txBox="1"/>
          <p:nvPr/>
        </p:nvSpPr>
        <p:spPr>
          <a:xfrm>
            <a:off x="4420484" y="2844157"/>
            <a:ext cx="1307153" cy="584775"/>
          </a:xfrm>
          <a:prstGeom prst="rect">
            <a:avLst/>
          </a:prstGeom>
          <a:noFill/>
        </p:spPr>
        <p:txBody>
          <a:bodyPr wrap="none" rtlCol="0">
            <a:spAutoFit/>
          </a:bodyPr>
          <a:lstStyle/>
          <a:p>
            <a:pPr algn="ctr"/>
            <a:r>
              <a:rPr lang="en-US" sz="1600" dirty="0">
                <a:solidFill>
                  <a:schemeClr val="tx1">
                    <a:alpha val="25000"/>
                  </a:schemeClr>
                </a:solidFill>
              </a:rPr>
              <a:t>Preprocessed</a:t>
            </a:r>
          </a:p>
          <a:p>
            <a:pPr algn="ctr"/>
            <a:r>
              <a:rPr lang="en-US" sz="1600" dirty="0">
                <a:solidFill>
                  <a:schemeClr val="tx1">
                    <a:alpha val="25000"/>
                  </a:schemeClr>
                </a:solidFill>
              </a:rPr>
              <a:t>Features</a:t>
            </a:r>
          </a:p>
        </p:txBody>
      </p:sp>
      <p:cxnSp>
        <p:nvCxnSpPr>
          <p:cNvPr id="50" name="Elbow Connector 49">
            <a:extLst>
              <a:ext uri="{FF2B5EF4-FFF2-40B4-BE49-F238E27FC236}">
                <a16:creationId xmlns:a16="http://schemas.microsoft.com/office/drawing/2014/main" id="{97BDCEB6-9D00-BD44-8C21-11C2A457F1F4}"/>
              </a:ext>
            </a:extLst>
          </p:cNvPr>
          <p:cNvCxnSpPr>
            <a:cxnSpLocks/>
            <a:endCxn id="13" idx="1"/>
          </p:cNvCxnSpPr>
          <p:nvPr/>
        </p:nvCxnSpPr>
        <p:spPr>
          <a:xfrm rot="5400000" flipH="1" flipV="1">
            <a:off x="5268519" y="3731996"/>
            <a:ext cx="893288" cy="388079"/>
          </a:xfrm>
          <a:prstGeom prst="bentConnector2">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7AB2750-CB64-3D4F-964A-550BCA040CB0}"/>
              </a:ext>
            </a:extLst>
          </p:cNvPr>
          <p:cNvSpPr/>
          <p:nvPr/>
        </p:nvSpPr>
        <p:spPr>
          <a:xfrm>
            <a:off x="11106711" y="3222067"/>
            <a:ext cx="983206" cy="514641"/>
          </a:xfrm>
          <a:prstGeom prst="roundRect">
            <a:avLst/>
          </a:prstGeom>
          <a:solidFill>
            <a:schemeClr val="accent6"/>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tx1"/>
                </a:solidFill>
              </a:rPr>
              <a:t>Model</a:t>
            </a:r>
          </a:p>
        </p:txBody>
      </p:sp>
      <p:cxnSp>
        <p:nvCxnSpPr>
          <p:cNvPr id="56" name="Elbow Connector 55">
            <a:extLst>
              <a:ext uri="{FF2B5EF4-FFF2-40B4-BE49-F238E27FC236}">
                <a16:creationId xmlns:a16="http://schemas.microsoft.com/office/drawing/2014/main" id="{EB512F1C-37EA-724F-889C-EAF903A4FCEA}"/>
              </a:ext>
            </a:extLst>
          </p:cNvPr>
          <p:cNvCxnSpPr>
            <a:cxnSpLocks/>
            <a:stCxn id="55" idx="2"/>
            <a:endCxn id="14" idx="2"/>
          </p:cNvCxnSpPr>
          <p:nvPr/>
        </p:nvCxnSpPr>
        <p:spPr>
          <a:xfrm rot="5400000">
            <a:off x="10910271" y="3048665"/>
            <a:ext cx="1" cy="1376087"/>
          </a:xfrm>
          <a:prstGeom prst="bentConnector3">
            <a:avLst>
              <a:gd name="adj1" fmla="val 228601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ight Brace 58">
            <a:extLst>
              <a:ext uri="{FF2B5EF4-FFF2-40B4-BE49-F238E27FC236}">
                <a16:creationId xmlns:a16="http://schemas.microsoft.com/office/drawing/2014/main" id="{38D89348-34F4-514B-B1C4-CE54F9B3761C}"/>
              </a:ext>
            </a:extLst>
          </p:cNvPr>
          <p:cNvSpPr/>
          <p:nvPr/>
        </p:nvSpPr>
        <p:spPr>
          <a:xfrm rot="16200000">
            <a:off x="8711243" y="-155798"/>
            <a:ext cx="419100" cy="6283382"/>
          </a:xfrm>
          <a:prstGeom prst="rightBrace">
            <a:avLst>
              <a:gd name="adj1" fmla="val 161060"/>
              <a:gd name="adj2" fmla="val 49569"/>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cxnSp>
        <p:nvCxnSpPr>
          <p:cNvPr id="94" name="Straight Arrow Connector 93">
            <a:extLst>
              <a:ext uri="{FF2B5EF4-FFF2-40B4-BE49-F238E27FC236}">
                <a16:creationId xmlns:a16="http://schemas.microsoft.com/office/drawing/2014/main" id="{F9D2F8FA-9B07-CE40-9448-934347699B66}"/>
              </a:ext>
            </a:extLst>
          </p:cNvPr>
          <p:cNvCxnSpPr>
            <a:cxnSpLocks/>
          </p:cNvCxnSpPr>
          <p:nvPr/>
        </p:nvCxnSpPr>
        <p:spPr>
          <a:xfrm>
            <a:off x="4795943" y="3547521"/>
            <a:ext cx="0" cy="825159"/>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FFFDB7-F8BA-2941-B025-CE9649DA2EB4}"/>
              </a:ext>
            </a:extLst>
          </p:cNvPr>
          <p:cNvCxnSpPr>
            <a:cxnSpLocks/>
          </p:cNvCxnSpPr>
          <p:nvPr/>
        </p:nvCxnSpPr>
        <p:spPr>
          <a:xfrm>
            <a:off x="4970074" y="3547520"/>
            <a:ext cx="284" cy="8280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0D233CF-FCBA-084D-823A-C25BDD8FAFA4}"/>
              </a:ext>
            </a:extLst>
          </p:cNvPr>
          <p:cNvCxnSpPr>
            <a:cxnSpLocks/>
            <a:stCxn id="21" idx="2"/>
          </p:cNvCxnSpPr>
          <p:nvPr/>
        </p:nvCxnSpPr>
        <p:spPr>
          <a:xfrm flipH="1">
            <a:off x="5164189" y="3551777"/>
            <a:ext cx="196" cy="820903"/>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7272052-E235-BC45-BD00-4D22E0DDDB03}"/>
              </a:ext>
            </a:extLst>
          </p:cNvPr>
          <p:cNvCxnSpPr>
            <a:cxnSpLocks/>
          </p:cNvCxnSpPr>
          <p:nvPr/>
        </p:nvCxnSpPr>
        <p:spPr>
          <a:xfrm>
            <a:off x="5340236" y="3547521"/>
            <a:ext cx="0" cy="8244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C2F266BB-9552-1749-BE60-F827A1309C1B}"/>
              </a:ext>
            </a:extLst>
          </p:cNvPr>
          <p:cNvSpPr>
            <a:spLocks noGrp="1"/>
          </p:cNvSpPr>
          <p:nvPr>
            <p:ph type="title"/>
          </p:nvPr>
        </p:nvSpPr>
        <p:spPr>
          <a:xfrm>
            <a:off x="1153740" y="56657"/>
            <a:ext cx="8654197" cy="642942"/>
          </a:xfrm>
        </p:spPr>
        <p:txBody>
          <a:bodyPr>
            <a:normAutofit/>
          </a:bodyPr>
          <a:lstStyle/>
          <a:p>
            <a:r>
              <a:rPr lang="en-US" dirty="0"/>
              <a:t>Continuous Deployment Platform</a:t>
            </a:r>
          </a:p>
        </p:txBody>
      </p:sp>
      <p:sp>
        <p:nvSpPr>
          <p:cNvPr id="45" name="TextBox 44">
            <a:extLst>
              <a:ext uri="{FF2B5EF4-FFF2-40B4-BE49-F238E27FC236}">
                <a16:creationId xmlns:a16="http://schemas.microsoft.com/office/drawing/2014/main" id="{FF0B5079-7E25-5441-9862-2F8C4D2778D7}"/>
              </a:ext>
            </a:extLst>
          </p:cNvPr>
          <p:cNvSpPr txBox="1"/>
          <p:nvPr/>
        </p:nvSpPr>
        <p:spPr>
          <a:xfrm>
            <a:off x="7750601" y="2376232"/>
            <a:ext cx="2340384" cy="400110"/>
          </a:xfrm>
          <a:prstGeom prst="rect">
            <a:avLst/>
          </a:prstGeom>
          <a:noFill/>
        </p:spPr>
        <p:txBody>
          <a:bodyPr wrap="none" rtlCol="0">
            <a:spAutoFit/>
          </a:bodyPr>
          <a:lstStyle/>
          <a:p>
            <a:r>
              <a:rPr lang="en-US" sz="2000" dirty="0"/>
              <a:t>Scheduled Execution</a:t>
            </a:r>
          </a:p>
        </p:txBody>
      </p:sp>
      <p:cxnSp>
        <p:nvCxnSpPr>
          <p:cNvPr id="39" name="Straight Arrow Connector 38">
            <a:extLst>
              <a:ext uri="{FF2B5EF4-FFF2-40B4-BE49-F238E27FC236}">
                <a16:creationId xmlns:a16="http://schemas.microsoft.com/office/drawing/2014/main" id="{9998538D-7383-4C4E-B0A1-1CE806C0DA3B}"/>
              </a:ext>
            </a:extLst>
          </p:cNvPr>
          <p:cNvCxnSpPr>
            <a:cxnSpLocks/>
          </p:cNvCxnSpPr>
          <p:nvPr/>
        </p:nvCxnSpPr>
        <p:spPr>
          <a:xfrm>
            <a:off x="2390619" y="3547521"/>
            <a:ext cx="0" cy="825159"/>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EE4987-F1AF-044F-A5B4-D1D80F1F683E}"/>
              </a:ext>
            </a:extLst>
          </p:cNvPr>
          <p:cNvCxnSpPr>
            <a:cxnSpLocks/>
          </p:cNvCxnSpPr>
          <p:nvPr/>
        </p:nvCxnSpPr>
        <p:spPr>
          <a:xfrm>
            <a:off x="2579210" y="3547520"/>
            <a:ext cx="284" cy="8280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19C6E5-B166-9046-9763-1A786161E582}"/>
              </a:ext>
            </a:extLst>
          </p:cNvPr>
          <p:cNvCxnSpPr>
            <a:cxnSpLocks/>
          </p:cNvCxnSpPr>
          <p:nvPr/>
        </p:nvCxnSpPr>
        <p:spPr>
          <a:xfrm flipH="1">
            <a:off x="2768009" y="3551777"/>
            <a:ext cx="196" cy="820903"/>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949178-33B6-934E-951D-7362E540CB76}"/>
              </a:ext>
            </a:extLst>
          </p:cNvPr>
          <p:cNvCxnSpPr>
            <a:cxnSpLocks/>
          </p:cNvCxnSpPr>
          <p:nvPr/>
        </p:nvCxnSpPr>
        <p:spPr>
          <a:xfrm>
            <a:off x="2944056" y="3547521"/>
            <a:ext cx="0" cy="824400"/>
          </a:xfrm>
          <a:prstGeom prst="straightConnector1">
            <a:avLst/>
          </a:prstGeom>
          <a:ln w="15875">
            <a:solidFill>
              <a:schemeClr val="tx1">
                <a:alpha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4F42051-BAAD-CA4C-B9F0-A631E3981E55}"/>
              </a:ext>
            </a:extLst>
          </p:cNvPr>
          <p:cNvSpPr txBox="1"/>
          <p:nvPr/>
        </p:nvSpPr>
        <p:spPr>
          <a:xfrm>
            <a:off x="-141706" y="3178259"/>
            <a:ext cx="1004527" cy="584775"/>
          </a:xfrm>
          <a:prstGeom prst="rect">
            <a:avLst/>
          </a:prstGeom>
          <a:noFill/>
        </p:spPr>
        <p:txBody>
          <a:bodyPr wrap="square" rtlCol="0">
            <a:spAutoFit/>
          </a:bodyPr>
          <a:lstStyle/>
          <a:p>
            <a:pPr algn="ctr"/>
            <a:r>
              <a:rPr lang="en-US" sz="1600" dirty="0">
                <a:solidFill>
                  <a:schemeClr val="tx1">
                    <a:alpha val="25000"/>
                  </a:schemeClr>
                </a:solidFill>
              </a:rPr>
              <a:t>Raw </a:t>
            </a:r>
          </a:p>
          <a:p>
            <a:pPr algn="ctr"/>
            <a:r>
              <a:rPr lang="en-US" sz="1600" dirty="0">
                <a:solidFill>
                  <a:schemeClr val="tx1">
                    <a:alpha val="25000"/>
                  </a:schemeClr>
                </a:solidFill>
              </a:rPr>
              <a:t>Data </a:t>
            </a:r>
          </a:p>
        </p:txBody>
      </p:sp>
      <p:sp>
        <p:nvSpPr>
          <p:cNvPr id="47" name="TextBox 46">
            <a:extLst>
              <a:ext uri="{FF2B5EF4-FFF2-40B4-BE49-F238E27FC236}">
                <a16:creationId xmlns:a16="http://schemas.microsoft.com/office/drawing/2014/main" id="{D4C68548-FD15-CA46-B2FC-944E962CDDCE}"/>
              </a:ext>
            </a:extLst>
          </p:cNvPr>
          <p:cNvSpPr txBox="1"/>
          <p:nvPr/>
        </p:nvSpPr>
        <p:spPr>
          <a:xfrm>
            <a:off x="5720871" y="1453125"/>
            <a:ext cx="6341613" cy="646331"/>
          </a:xfrm>
          <a:prstGeom prst="rect">
            <a:avLst/>
          </a:prstGeom>
          <a:ln w="31750"/>
          <a:scene3d>
            <a:camera prst="orthographicFront"/>
            <a:lightRig rig="balanced" dir="t"/>
          </a:scene3d>
          <a:sp3d prstMaterial="softEdge"/>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600" b="1"/>
              <a:t>Proactive </a:t>
            </a:r>
            <a:r>
              <a:rPr lang="en-US" sz="3600" b="1" dirty="0"/>
              <a:t>Training Phase</a:t>
            </a:r>
          </a:p>
        </p:txBody>
      </p:sp>
    </p:spTree>
    <p:extLst>
      <p:ext uri="{BB962C8B-B14F-4D97-AF65-F5344CB8AC3E}">
        <p14:creationId xmlns:p14="http://schemas.microsoft.com/office/powerpoint/2010/main" val="1265394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ma-dfk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dfki" id="{DA5D9A57-66B6-7140-A093-9BE98F45521A}" vid="{325AFDD5-5E2D-A84D-AC51-AFB6DA107F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6556</TotalTime>
  <Words>3570</Words>
  <Application>Microsoft Macintosh PowerPoint</Application>
  <PresentationFormat>Widescreen</PresentationFormat>
  <Paragraphs>681</Paragraphs>
  <Slides>34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Symbol</vt:lpstr>
      <vt:lpstr>Times New Roman</vt:lpstr>
      <vt:lpstr>Verdana</vt:lpstr>
      <vt:lpstr>dima-dfki</vt:lpstr>
      <vt:lpstr>Continuous Deployment of Machine Learning Pipelines</vt:lpstr>
      <vt:lpstr>Life Cycle of Machine Learning Applications</vt:lpstr>
      <vt:lpstr>Improvement By Online Learning</vt:lpstr>
      <vt:lpstr>Improvement By Retraining</vt:lpstr>
      <vt:lpstr>Ideal Deployment Platform</vt:lpstr>
      <vt:lpstr>Continuous Deployment Platform</vt:lpstr>
      <vt:lpstr>Continuous Deployment Platform</vt:lpstr>
      <vt:lpstr>Continuous Deployment Platform</vt:lpstr>
      <vt:lpstr>Continuous Deployment Platform</vt:lpstr>
      <vt:lpstr>Data Preparation Phase</vt:lpstr>
      <vt:lpstr>Storage Requirement</vt:lpstr>
      <vt:lpstr>Proactive Training Phase</vt:lpstr>
      <vt:lpstr>Data Materializing</vt:lpstr>
      <vt:lpstr>Evaluation</vt:lpstr>
      <vt:lpstr>Quality</vt:lpstr>
      <vt:lpstr>Training Time</vt:lpstr>
      <vt:lpstr>Feature Caching and Statistics Computation</vt:lpstr>
      <vt:lpstr>Summary</vt:lpstr>
      <vt:lpstr>References</vt:lpstr>
      <vt:lpstr>Backup Slides</vt:lpstr>
      <vt:lpstr>Data Manager</vt:lpstr>
      <vt:lpstr>Pipeline Manager</vt:lpstr>
      <vt:lpstr>Model Updater</vt:lpstr>
      <vt:lpstr>Scheduler</vt:lpstr>
      <vt:lpstr>Related Work</vt:lpstr>
      <vt:lpstr>Proactive Training vs Periodical Retraining (Taxi)</vt:lpstr>
      <vt:lpstr>Proactive Training vs Periodical Retraining (Taxi)</vt:lpstr>
      <vt:lpstr>Materialization and Statistics Computation (Taxi)</vt:lpstr>
      <vt:lpstr>Materialization and Statistics Computation (URL)</vt:lpstr>
      <vt:lpstr>Time vs Quality (Taxi)</vt:lpstr>
      <vt:lpstr>Tuning</vt:lpstr>
      <vt:lpstr>Effect of Sampling on model quality</vt:lpstr>
      <vt:lpstr>Materialization Process</vt:lpstr>
      <vt:lpstr>Ads CTR USE Case Figure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Behrouz Derakhshan</dc:creator>
  <cp:lastModifiedBy>Behrouz Derakhshan</cp:lastModifiedBy>
  <cp:revision>1988</cp:revision>
  <dcterms:created xsi:type="dcterms:W3CDTF">2019-03-05T13:13:04Z</dcterms:created>
  <dcterms:modified xsi:type="dcterms:W3CDTF">2019-03-28T11:28:54Z</dcterms:modified>
</cp:coreProperties>
</file>