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2"/>
  </p:notesMasterIdLst>
  <p:sldIdLst>
    <p:sldId id="256" r:id="rId2"/>
    <p:sldId id="261" r:id="rId3"/>
    <p:sldId id="309" r:id="rId4"/>
    <p:sldId id="269" r:id="rId5"/>
    <p:sldId id="271" r:id="rId6"/>
    <p:sldId id="272" r:id="rId7"/>
    <p:sldId id="314" r:id="rId8"/>
    <p:sldId id="315" r:id="rId9"/>
    <p:sldId id="282" r:id="rId10"/>
    <p:sldId id="292" r:id="rId11"/>
    <p:sldId id="316" r:id="rId12"/>
    <p:sldId id="283" r:id="rId13"/>
    <p:sldId id="285" r:id="rId14"/>
    <p:sldId id="300" r:id="rId15"/>
    <p:sldId id="310" r:id="rId16"/>
    <p:sldId id="311" r:id="rId17"/>
    <p:sldId id="312" r:id="rId18"/>
    <p:sldId id="313" r:id="rId19"/>
    <p:sldId id="295" r:id="rId20"/>
    <p:sldId id="319" r:id="rId21"/>
    <p:sldId id="320" r:id="rId22"/>
    <p:sldId id="318" r:id="rId23"/>
    <p:sldId id="322" r:id="rId24"/>
    <p:sldId id="321" r:id="rId25"/>
    <p:sldId id="293" r:id="rId26"/>
    <p:sldId id="307" r:id="rId27"/>
    <p:sldId id="303" r:id="rId28"/>
    <p:sldId id="299" r:id="rId29"/>
    <p:sldId id="305" r:id="rId30"/>
    <p:sldId id="308"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82034"/>
  </p:normalViewPr>
  <p:slideViewPr>
    <p:cSldViewPr snapToGrid="0" snapToObjects="1">
      <p:cViewPr>
        <p:scale>
          <a:sx n="85" d="100"/>
          <a:sy n="85" d="100"/>
        </p:scale>
        <p:origin x="856" y="216"/>
      </p:cViewPr>
      <p:guideLst/>
    </p:cSldViewPr>
  </p:slideViewPr>
  <p:outlineViewPr>
    <p:cViewPr>
      <p:scale>
        <a:sx n="33" d="100"/>
        <a:sy n="33" d="100"/>
      </p:scale>
      <p:origin x="0" y="-776"/>
    </p:cViewPr>
  </p:outlin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FAAB-590E-6D47-91E1-3683E175C756}" type="datetimeFigureOut">
              <a:rPr lang="en-US" smtClean="0"/>
              <a:t>3/26/19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9A87A-3376-BC42-9407-361BB5A939EC}" type="slidenum">
              <a:rPr lang="en-US" smtClean="0"/>
              <a:t>‹#›</a:t>
            </a:fld>
            <a:endParaRPr lang="en-US"/>
          </a:p>
        </p:txBody>
      </p:sp>
    </p:spTree>
    <p:extLst>
      <p:ext uri="{BB962C8B-B14F-4D97-AF65-F5344CB8AC3E}">
        <p14:creationId xmlns:p14="http://schemas.microsoft.com/office/powerpoint/2010/main" val="203640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Deployment and Continuous training of models and pipelines</a:t>
            </a:r>
          </a:p>
          <a:p>
            <a:pPr marL="171450" indent="-171450">
              <a:buFont typeface="Arial" panose="020B0604020202020204" pitchFamily="34" charset="0"/>
              <a:buChar char="•"/>
            </a:pPr>
            <a:r>
              <a:rPr lang="en-US" dirty="0"/>
              <a:t>The focus of the work is on deployment which is after the training of the machine learning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Specifically, focus on how do we ensure the model continues to produce accurate predictions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Current approaches and their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Our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1:10</a:t>
            </a:r>
          </a:p>
        </p:txBody>
      </p:sp>
      <p:sp>
        <p:nvSpPr>
          <p:cNvPr id="4" name="Slide Number Placeholder 3"/>
          <p:cNvSpPr>
            <a:spLocks noGrp="1"/>
          </p:cNvSpPr>
          <p:nvPr>
            <p:ph type="sldNum" sz="quarter" idx="5"/>
          </p:nvPr>
        </p:nvSpPr>
        <p:spPr/>
        <p:txBody>
          <a:bodyPr/>
          <a:lstStyle/>
          <a:p>
            <a:fld id="{4109A87A-3376-BC42-9407-361BB5A939EC}" type="slidenum">
              <a:rPr lang="en-US" smtClean="0"/>
              <a:t>1</a:t>
            </a:fld>
            <a:endParaRPr lang="en-US"/>
          </a:p>
        </p:txBody>
      </p:sp>
    </p:spTree>
    <p:extLst>
      <p:ext uri="{BB962C8B-B14F-4D97-AF65-F5344CB8AC3E}">
        <p14:creationId xmlns:p14="http://schemas.microsoft.com/office/powerpoint/2010/main" val="4939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noProof="0" dirty="0"/>
              <a:t>To evaluate the accuracy of the model after deployment, we report the misclassification rate of the SVM model of the URL pipeline</a:t>
            </a:r>
          </a:p>
          <a:p>
            <a:pPr marL="171450" indent="-171450">
              <a:buFontTx/>
              <a:buChar char="-"/>
            </a:pPr>
            <a:r>
              <a:rPr lang="en-US" b="0" noProof="0" dirty="0"/>
              <a:t>Y axis Cumulative Prequential</a:t>
            </a:r>
          </a:p>
          <a:p>
            <a:pPr marL="171450" indent="-171450">
              <a:buFontTx/>
              <a:buChar char="-"/>
            </a:pPr>
            <a:r>
              <a:rPr lang="en-US" b="0" noProof="0" dirty="0"/>
              <a:t>X axis shows the time, as we said we use the data from day 1 until day 120 for inference and further training.</a:t>
            </a:r>
          </a:p>
          <a:p>
            <a:pPr marL="171450" indent="-171450">
              <a:buFontTx/>
              <a:buChar char="-"/>
            </a:pPr>
            <a:r>
              <a:rPr lang="en-US" b="0" noProof="0" dirty="0"/>
              <a:t>Proactive (our method)</a:t>
            </a:r>
          </a:p>
          <a:p>
            <a:pPr marL="171450" indent="-171450">
              <a:buFontTx/>
              <a:buChar char="-"/>
            </a:pPr>
            <a:r>
              <a:rPr lang="en-US" b="0" noProof="0" dirty="0"/>
              <a:t>Retraining (every day 10s we initiate a full retraining)</a:t>
            </a:r>
          </a:p>
          <a:p>
            <a:pPr marL="171450" indent="-171450">
              <a:buFontTx/>
              <a:buChar char="-"/>
            </a:pPr>
            <a:r>
              <a:rPr lang="en-US" b="0" noProof="0" dirty="0"/>
              <a:t>We also add online learning, where not proactive or retraining occurs and the model is only updated using online learning methods</a:t>
            </a:r>
          </a:p>
          <a:p>
            <a:pPr marL="171450" indent="-171450">
              <a:buFontTx/>
              <a:buChar char="-"/>
            </a:pPr>
            <a:r>
              <a:rPr lang="en-US" b="0" noProof="0" dirty="0"/>
              <a:t>One of our goal was to ensure the model stays up-to-date, specifically, </a:t>
            </a:r>
          </a:p>
          <a:p>
            <a:pPr marL="171450" indent="-171450">
              <a:buFontTx/>
              <a:buChar char="-"/>
            </a:pPr>
            <a:r>
              <a:rPr lang="en-US" b="0" noProof="0" dirty="0"/>
              <a:t>Can we do as good as retraining, when incomes to prediction accuracy or not</a:t>
            </a:r>
          </a:p>
          <a:p>
            <a:pPr marL="171450" indent="-171450">
              <a:buFontTx/>
              <a:buChar char="-"/>
            </a:pPr>
            <a:r>
              <a:rPr lang="en-US" b="0" noProof="0" dirty="0"/>
              <a:t>The figure shows the online learning not surprisingly perform worse than our approach and the retraining approach</a:t>
            </a:r>
          </a:p>
          <a:p>
            <a:pPr marL="171450" indent="-171450">
              <a:buFontTx/>
              <a:buChar char="-"/>
            </a:pPr>
            <a:r>
              <a:rPr lang="en-US" b="0" noProof="0" dirty="0"/>
              <a:t>However, our approach and retraining’s performance are almost identical throughout</a:t>
            </a:r>
          </a:p>
          <a:p>
            <a:pPr marL="171450" indent="-171450">
              <a:buFontTx/>
              <a:buChar char="-"/>
            </a:pPr>
            <a:r>
              <a:rPr lang="en-US" b="0" noProof="0" dirty="0"/>
              <a:t>There some small differences, but the overall average error rate is identical</a:t>
            </a:r>
          </a:p>
          <a:p>
            <a:pPr marL="171450" indent="-171450">
              <a:buFontTx/>
              <a:buChar char="-"/>
            </a:pPr>
            <a:r>
              <a:rPr lang="en-US" b="0" noProof="0" dirty="0"/>
              <a:t>1:40</a:t>
            </a:r>
          </a:p>
        </p:txBody>
      </p:sp>
      <p:sp>
        <p:nvSpPr>
          <p:cNvPr id="4" name="Slide Number Placeholder 3"/>
          <p:cNvSpPr>
            <a:spLocks noGrp="1"/>
          </p:cNvSpPr>
          <p:nvPr>
            <p:ph type="sldNum" sz="quarter" idx="5"/>
          </p:nvPr>
        </p:nvSpPr>
        <p:spPr/>
        <p:txBody>
          <a:bodyPr/>
          <a:lstStyle/>
          <a:p>
            <a:fld id="{4109A87A-3376-BC42-9407-361BB5A939EC}" type="slidenum">
              <a:rPr lang="en-US" smtClean="0"/>
              <a:t>10</a:t>
            </a:fld>
            <a:endParaRPr lang="en-US"/>
          </a:p>
        </p:txBody>
      </p:sp>
    </p:spTree>
    <p:extLst>
      <p:ext uri="{BB962C8B-B14F-4D97-AF65-F5344CB8AC3E}">
        <p14:creationId xmlns:p14="http://schemas.microsoft.com/office/powerpoint/2010/main" val="171407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To evaluate the data processing performance of our platform,</a:t>
            </a:r>
          </a:p>
          <a:p>
            <a:pPr marL="171450" indent="-171450">
              <a:buFontTx/>
              <a:buChar char="-"/>
            </a:pPr>
            <a:r>
              <a:rPr lang="en-US" b="0" noProof="0" dirty="0"/>
              <a:t>Report the cumulative training time</a:t>
            </a:r>
          </a:p>
          <a:p>
            <a:pPr marL="171450" indent="-171450">
              <a:buFontTx/>
              <a:buChar char="-"/>
            </a:pPr>
            <a:r>
              <a:rPr lang="en-US" b="0" noProof="0" dirty="0"/>
              <a:t>Y shows the cumulative time in minutes</a:t>
            </a:r>
          </a:p>
          <a:p>
            <a:pPr marL="171450" indent="-171450">
              <a:buFontTx/>
              <a:buChar char="-"/>
            </a:pPr>
            <a:r>
              <a:rPr lang="en-US" b="0" noProof="0" dirty="0"/>
              <a:t>X shows the days</a:t>
            </a:r>
          </a:p>
          <a:p>
            <a:pPr marL="171450" indent="-171450">
              <a:buFontTx/>
              <a:buChar char="-"/>
            </a:pPr>
            <a:r>
              <a:rPr lang="en-US" b="0" noProof="0" dirty="0"/>
              <a:t>All three approaches start similarly</a:t>
            </a:r>
          </a:p>
          <a:p>
            <a:pPr marL="171450" indent="-171450">
              <a:buFontTx/>
              <a:buChar char="-"/>
            </a:pPr>
            <a:r>
              <a:rPr lang="en-US" b="0" noProof="0" dirty="0"/>
              <a:t>Retraining after every retraining there’s sudden increase in the time</a:t>
            </a:r>
          </a:p>
          <a:p>
            <a:pPr marL="628650" lvl="1" indent="-171450">
              <a:buFontTx/>
              <a:buChar char="-"/>
            </a:pPr>
            <a:r>
              <a:rPr lang="en-US" b="0" noProof="0" dirty="0"/>
              <a:t>Toward the end since more data is collected retraining takes longer and longer</a:t>
            </a:r>
          </a:p>
          <a:p>
            <a:pPr marL="171450" lvl="0" indent="-171450">
              <a:buFontTx/>
              <a:buChar char="-"/>
            </a:pPr>
            <a:r>
              <a:rPr lang="en-US" b="0" noProof="0" dirty="0"/>
              <a:t>However, for proactive</a:t>
            </a:r>
          </a:p>
          <a:p>
            <a:pPr marL="628650" lvl="1" indent="-171450">
              <a:buFontTx/>
              <a:buChar char="-"/>
            </a:pPr>
            <a:r>
              <a:rPr lang="en-US" b="0" noProof="0" dirty="0"/>
              <a:t>Similar to the online learning</a:t>
            </a:r>
          </a:p>
          <a:p>
            <a:pPr marL="628650" lvl="1" indent="-171450">
              <a:buFontTx/>
              <a:buChar char="-"/>
            </a:pPr>
            <a:r>
              <a:rPr lang="en-US" b="0" noProof="0" dirty="0"/>
              <a:t>Retraining has spent 800 minutes in training the model</a:t>
            </a:r>
          </a:p>
          <a:p>
            <a:pPr marL="628650" lvl="1" indent="-171450">
              <a:buFontTx/>
              <a:buChar char="-"/>
            </a:pPr>
            <a:r>
              <a:rPr lang="en-US" b="0" noProof="0" dirty="0"/>
              <a:t>Proactive around 60 minutes almost 15 times faster than retraining</a:t>
            </a:r>
          </a:p>
          <a:p>
            <a:pPr marL="628650" lvl="1" indent="-171450">
              <a:buFontTx/>
              <a:buChar char="-"/>
            </a:pPr>
            <a:r>
              <a:rPr lang="en-US" b="0" noProof="0" dirty="0"/>
              <a:t>And online around 30 minutes</a:t>
            </a:r>
          </a:p>
          <a:p>
            <a:pPr marL="171450" lvl="0" indent="-171450">
              <a:buFontTx/>
              <a:buChar char="-"/>
            </a:pPr>
            <a:r>
              <a:rPr lang="en-US" b="0" noProof="0" dirty="0"/>
              <a:t>Proactive training provides the same level of accuracy as the retraining approach while almost matching the speed of the online learning</a:t>
            </a:r>
          </a:p>
          <a:p>
            <a:pPr marL="171450" lvl="0" indent="-171450">
              <a:buFontTx/>
              <a:buChar char="-"/>
            </a:pPr>
            <a:r>
              <a:rPr lang="en-US" b="0" noProof="0" dirty="0"/>
              <a:t>1:50</a:t>
            </a:r>
          </a:p>
        </p:txBody>
      </p:sp>
      <p:sp>
        <p:nvSpPr>
          <p:cNvPr id="4" name="Slide Number Placeholder 3"/>
          <p:cNvSpPr>
            <a:spLocks noGrp="1"/>
          </p:cNvSpPr>
          <p:nvPr>
            <p:ph type="sldNum" sz="quarter" idx="5"/>
          </p:nvPr>
        </p:nvSpPr>
        <p:spPr/>
        <p:txBody>
          <a:bodyPr/>
          <a:lstStyle/>
          <a:p>
            <a:fld id="{4109A87A-3376-BC42-9407-361BB5A939EC}" type="slidenum">
              <a:rPr lang="en-US" smtClean="0"/>
              <a:t>11</a:t>
            </a:fld>
            <a:endParaRPr lang="en-US"/>
          </a:p>
        </p:txBody>
      </p:sp>
    </p:spTree>
    <p:extLst>
      <p:ext uri="{BB962C8B-B14F-4D97-AF65-F5344CB8AC3E}">
        <p14:creationId xmlns:p14="http://schemas.microsoft.com/office/powerpoint/2010/main" val="245197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Summary</a:t>
            </a:r>
          </a:p>
          <a:p>
            <a:pPr marL="171450" indent="-171450">
              <a:buFontTx/>
              <a:buChar char="-"/>
            </a:pPr>
            <a:r>
              <a:rPr lang="en-US" dirty="0"/>
              <a:t>We identified the offline retraining as the main bottleneck in current approaches for maintaining the quality of a model after deployment</a:t>
            </a:r>
          </a:p>
          <a:p>
            <a:pPr marL="171450" indent="-171450">
              <a:buFontTx/>
              <a:buChar char="-"/>
            </a:pPr>
            <a:r>
              <a:rPr lang="en-US" dirty="0"/>
              <a:t>We proposed proactive training, online statistics computation and dynamic materialization of the data to speed up the process of training the deployed model</a:t>
            </a:r>
          </a:p>
          <a:p>
            <a:pPr marL="171450" indent="-171450">
              <a:buFontTx/>
              <a:buChar char="-"/>
            </a:pPr>
            <a:r>
              <a:rPr lang="en-US" dirty="0"/>
              <a:t>As a result we achieve almost similar level of quality s retraining while reducing the total training time by an order of magnitude. </a:t>
            </a:r>
          </a:p>
          <a:p>
            <a:pPr marL="171450" indent="-171450">
              <a:buFontTx/>
              <a:buChar char="-"/>
            </a:pPr>
            <a:r>
              <a:rPr lang="en-US" dirty="0"/>
              <a:t>00:50</a:t>
            </a:r>
          </a:p>
        </p:txBody>
      </p:sp>
      <p:sp>
        <p:nvSpPr>
          <p:cNvPr id="4" name="Slide Number Placeholder 3"/>
          <p:cNvSpPr>
            <a:spLocks noGrp="1"/>
          </p:cNvSpPr>
          <p:nvPr>
            <p:ph type="sldNum" sz="quarter" idx="5"/>
          </p:nvPr>
        </p:nvSpPr>
        <p:spPr/>
        <p:txBody>
          <a:bodyPr/>
          <a:lstStyle/>
          <a:p>
            <a:fld id="{4109A87A-3376-BC42-9407-361BB5A939EC}" type="slidenum">
              <a:rPr lang="en-US" smtClean="0"/>
              <a:t>12</a:t>
            </a:fld>
            <a:endParaRPr lang="en-US"/>
          </a:p>
        </p:txBody>
      </p:sp>
    </p:spTree>
    <p:extLst>
      <p:ext uri="{BB962C8B-B14F-4D97-AF65-F5344CB8AC3E}">
        <p14:creationId xmlns:p14="http://schemas.microsoft.com/office/powerpoint/2010/main" val="160698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manager</a:t>
            </a:r>
          </a:p>
          <a:p>
            <a:pPr marL="171450" indent="-171450">
              <a:buFontTx/>
              <a:buChar char="-"/>
            </a:pPr>
            <a:r>
              <a:rPr lang="en-US" dirty="0"/>
              <a:t>Is in charge of discretizing the incoming data into small chunks, </a:t>
            </a:r>
          </a:p>
          <a:p>
            <a:pPr marL="171450" indent="-171450">
              <a:buFontTx/>
              <a:buChar char="-"/>
            </a:pPr>
            <a:r>
              <a:rPr lang="en-US" dirty="0"/>
              <a:t>Further more, it is responsible for the storage of the raw training data and preprocessed features</a:t>
            </a:r>
          </a:p>
          <a:p>
            <a:pPr marL="171450" indent="-171450">
              <a:buFontTx/>
              <a:buChar char="-"/>
            </a:pPr>
            <a:r>
              <a:rPr lang="en-US" dirty="0"/>
              <a:t>Lastly, during the proactive training, which is our replacement for offline retraining, it provides samples of the historical data</a:t>
            </a:r>
          </a:p>
        </p:txBody>
      </p:sp>
      <p:sp>
        <p:nvSpPr>
          <p:cNvPr id="4" name="Slide Number Placeholder 3"/>
          <p:cNvSpPr>
            <a:spLocks noGrp="1"/>
          </p:cNvSpPr>
          <p:nvPr>
            <p:ph type="sldNum" sz="quarter" idx="5"/>
          </p:nvPr>
        </p:nvSpPr>
        <p:spPr/>
        <p:txBody>
          <a:bodyPr/>
          <a:lstStyle/>
          <a:p>
            <a:fld id="{4109A87A-3376-BC42-9407-361BB5A939EC}" type="slidenum">
              <a:rPr lang="en-US" smtClean="0"/>
              <a:t>15</a:t>
            </a:fld>
            <a:endParaRPr lang="en-US"/>
          </a:p>
        </p:txBody>
      </p:sp>
    </p:spTree>
    <p:extLst>
      <p:ext uri="{BB962C8B-B14F-4D97-AF65-F5344CB8AC3E}">
        <p14:creationId xmlns:p14="http://schemas.microsoft.com/office/powerpoint/2010/main" val="343097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manager, </a:t>
            </a:r>
          </a:p>
          <a:p>
            <a:pPr marL="171450" indent="-171450">
              <a:buFontTx/>
              <a:buChar char="-"/>
            </a:pPr>
            <a:r>
              <a:rPr lang="en-US" dirty="0"/>
              <a:t>Is in charge of preprocessing the incoming training data and transforming them into features that can be used for training a model</a:t>
            </a:r>
          </a:p>
          <a:p>
            <a:pPr marL="171450" indent="-171450">
              <a:buFontTx/>
              <a:buChar char="-"/>
            </a:pPr>
            <a:r>
              <a:rPr lang="en-US" dirty="0"/>
              <a:t>It is also in charge of rematerializing features that are removed from the historical training data</a:t>
            </a:r>
          </a:p>
          <a:p>
            <a:pPr marL="171450" indent="-171450">
              <a:buFontTx/>
              <a:buChar char="-"/>
            </a:pPr>
            <a:r>
              <a:rPr lang="en-US" dirty="0"/>
              <a:t>Lastly, </a:t>
            </a:r>
          </a:p>
        </p:txBody>
      </p:sp>
      <p:sp>
        <p:nvSpPr>
          <p:cNvPr id="4" name="Slide Number Placeholder 3"/>
          <p:cNvSpPr>
            <a:spLocks noGrp="1"/>
          </p:cNvSpPr>
          <p:nvPr>
            <p:ph type="sldNum" sz="quarter" idx="5"/>
          </p:nvPr>
        </p:nvSpPr>
        <p:spPr/>
        <p:txBody>
          <a:bodyPr/>
          <a:lstStyle/>
          <a:p>
            <a:fld id="{4109A87A-3376-BC42-9407-361BB5A939EC}" type="slidenum">
              <a:rPr lang="en-US" smtClean="0"/>
              <a:t>16</a:t>
            </a:fld>
            <a:endParaRPr lang="en-US"/>
          </a:p>
        </p:txBody>
      </p:sp>
    </p:spTree>
    <p:extLst>
      <p:ext uri="{BB962C8B-B14F-4D97-AF65-F5344CB8AC3E}">
        <p14:creationId xmlns:p14="http://schemas.microsoft.com/office/powerpoint/2010/main" val="2616974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17</a:t>
            </a:fld>
            <a:endParaRPr lang="en-US"/>
          </a:p>
        </p:txBody>
      </p:sp>
    </p:spTree>
    <p:extLst>
      <p:ext uri="{BB962C8B-B14F-4D97-AF65-F5344CB8AC3E}">
        <p14:creationId xmlns:p14="http://schemas.microsoft.com/office/powerpoint/2010/main" val="18383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18</a:t>
            </a:fld>
            <a:endParaRPr lang="en-US"/>
          </a:p>
        </p:txBody>
      </p:sp>
    </p:spTree>
    <p:extLst>
      <p:ext uri="{BB962C8B-B14F-4D97-AF65-F5344CB8AC3E}">
        <p14:creationId xmlns:p14="http://schemas.microsoft.com/office/powerpoint/2010/main" val="112817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20</a:t>
            </a:fld>
            <a:endParaRPr lang="en-US"/>
          </a:p>
        </p:txBody>
      </p:sp>
    </p:spTree>
    <p:extLst>
      <p:ext uri="{BB962C8B-B14F-4D97-AF65-F5344CB8AC3E}">
        <p14:creationId xmlns:p14="http://schemas.microsoft.com/office/powerpoint/2010/main" val="1422312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t>
            </a:r>
            <a:r>
              <a:rPr lang="en-US" dirty="0" err="1"/>
              <a:t>usecases</a:t>
            </a:r>
            <a:r>
              <a:rPr lang="en-US" dirty="0"/>
              <a:t>, we report the prequential error rate.</a:t>
            </a:r>
          </a:p>
          <a:p>
            <a:r>
              <a:rPr lang="en-US" dirty="0"/>
              <a:t>First predict the label, evaluate the error rate, and then use for further training</a:t>
            </a:r>
          </a:p>
          <a:p>
            <a:r>
              <a:rPr lang="en-US" dirty="0"/>
              <a:t>URL- misclassification rate, Taxi </a:t>
            </a:r>
            <a:r>
              <a:rPr lang="de-DE" sz="1200" b="0" i="0" kern="1200" dirty="0">
                <a:solidFill>
                  <a:schemeClr val="tx1"/>
                </a:solidFill>
                <a:effectLst/>
                <a:latin typeface="+mn-lt"/>
                <a:ea typeface="+mn-ea"/>
                <a:cs typeface="+mn-cs"/>
              </a:rPr>
              <a:t>Root </a:t>
            </a:r>
            <a:r>
              <a:rPr lang="en-US" sz="1200" b="0" i="0" kern="1200" noProof="0" dirty="0">
                <a:solidFill>
                  <a:schemeClr val="tx1"/>
                </a:solidFill>
                <a:effectLst/>
                <a:latin typeface="+mn-lt"/>
                <a:ea typeface="+mn-ea"/>
                <a:cs typeface="+mn-cs"/>
              </a:rPr>
              <a:t>Mean Squared Logarithmic Error, which is the same error rate used in the </a:t>
            </a:r>
            <a:r>
              <a:rPr lang="en-US" sz="1200" b="0" i="0" kern="1200" noProof="0" dirty="0" err="1">
                <a:solidFill>
                  <a:schemeClr val="tx1"/>
                </a:solidFill>
                <a:effectLst/>
                <a:latin typeface="+mn-lt"/>
                <a:ea typeface="+mn-ea"/>
                <a:cs typeface="+mn-cs"/>
              </a:rPr>
              <a:t>kaggle</a:t>
            </a:r>
            <a:r>
              <a:rPr lang="en-US" sz="1200" b="0" i="0" kern="1200" noProof="0" dirty="0">
                <a:solidFill>
                  <a:schemeClr val="tx1"/>
                </a:solidFill>
                <a:effectLst/>
                <a:latin typeface="+mn-lt"/>
                <a:ea typeface="+mn-ea"/>
                <a:cs typeface="+mn-cs"/>
              </a:rPr>
              <a:t> competition we picked this data from.</a:t>
            </a:r>
          </a:p>
          <a:p>
            <a:endParaRPr lang="en-US" b="0" noProof="0" dirty="0"/>
          </a:p>
          <a:p>
            <a:r>
              <a:rPr lang="en-US" b="0" noProof="0" dirty="0"/>
              <a:t>In both cases, the continuous and periodical approaches are outperforming online in terms of error rate. where continuous and periodical are achieving the same level of error rate.</a:t>
            </a:r>
          </a:p>
          <a:p>
            <a:r>
              <a:rPr lang="en-US" b="0" noProof="0" dirty="0"/>
              <a:t>When look into this figure, that shows the total amount of time each method spent in the training and data processing, we see that after each retraining the total training time is increasing exponentially for periodical deployment, how it for continuous the increase is sublinear throughout the deployment process, </a:t>
            </a:r>
            <a:r>
              <a:rPr lang="en-US" b="0" noProof="0" dirty="0" err="1"/>
              <a:t>infact</a:t>
            </a:r>
            <a:r>
              <a:rPr lang="en-US" b="0" noProof="0" dirty="0"/>
              <a:t> it is very close to the total training time of the online approach.</a:t>
            </a:r>
          </a:p>
        </p:txBody>
      </p:sp>
      <p:sp>
        <p:nvSpPr>
          <p:cNvPr id="4" name="Slide Number Placeholder 3"/>
          <p:cNvSpPr>
            <a:spLocks noGrp="1"/>
          </p:cNvSpPr>
          <p:nvPr>
            <p:ph type="sldNum" sz="quarter" idx="5"/>
          </p:nvPr>
        </p:nvSpPr>
        <p:spPr/>
        <p:txBody>
          <a:bodyPr/>
          <a:lstStyle/>
          <a:p>
            <a:fld id="{4109A87A-3376-BC42-9407-361BB5A939EC}" type="slidenum">
              <a:rPr lang="en-US" smtClean="0"/>
              <a:t>21</a:t>
            </a:fld>
            <a:endParaRPr lang="en-US"/>
          </a:p>
        </p:txBody>
      </p:sp>
    </p:spTree>
    <p:extLst>
      <p:ext uri="{BB962C8B-B14F-4D97-AF65-F5344CB8AC3E}">
        <p14:creationId xmlns:p14="http://schemas.microsoft.com/office/powerpoint/2010/main" val="601154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22</a:t>
            </a:fld>
            <a:endParaRPr lang="en-US"/>
          </a:p>
        </p:txBody>
      </p:sp>
    </p:spTree>
    <p:extLst>
      <p:ext uri="{BB962C8B-B14F-4D97-AF65-F5344CB8AC3E}">
        <p14:creationId xmlns:p14="http://schemas.microsoft.com/office/powerpoint/2010/main" val="267513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Life cycle</a:t>
            </a:r>
          </a:p>
          <a:p>
            <a:pPr marL="628650" lvl="1" indent="-171450">
              <a:buFont typeface="Arial" panose="020B0604020202020204" pitchFamily="34" charset="0"/>
              <a:buChar char="•"/>
            </a:pPr>
            <a:r>
              <a:rPr lang="en-US" dirty="0"/>
              <a:t>Train</a:t>
            </a:r>
          </a:p>
          <a:p>
            <a:pPr marL="628650" lvl="1" indent="-171450">
              <a:buFont typeface="Arial" panose="020B0604020202020204" pitchFamily="34" charset="0"/>
              <a:buChar char="•"/>
            </a:pPr>
            <a:r>
              <a:rPr lang="en-US" dirty="0"/>
              <a:t>Deploy</a:t>
            </a:r>
          </a:p>
          <a:p>
            <a:pPr marL="628650" lvl="1" indent="-171450">
              <a:buFont typeface="Arial" panose="020B0604020202020204" pitchFamily="34" charset="0"/>
              <a:buChar char="•"/>
            </a:pPr>
            <a:r>
              <a:rPr lang="en-US" dirty="0"/>
              <a:t>Answer prediction queries (pipeline and model)</a:t>
            </a:r>
          </a:p>
          <a:p>
            <a:pPr marL="628650" lvl="1" indent="-171450">
              <a:buFont typeface="Arial" panose="020B0604020202020204" pitchFamily="34" charset="0"/>
              <a:buChar char="•"/>
            </a:pPr>
            <a:r>
              <a:rPr lang="en-US" dirty="0"/>
              <a:t>Receive incoming training data</a:t>
            </a:r>
          </a:p>
          <a:p>
            <a:pPr marL="628650" lvl="1" indent="-171450">
              <a:buFont typeface="Arial" panose="020B0604020202020204" pitchFamily="34" charset="0"/>
              <a:buChar char="•"/>
            </a:pPr>
            <a:r>
              <a:rPr lang="en-US" dirty="0"/>
              <a:t>Online Learning </a:t>
            </a:r>
          </a:p>
          <a:p>
            <a:pPr marL="628650" lvl="1" indent="-171450">
              <a:buFont typeface="Arial" panose="020B0604020202020204" pitchFamily="34" charset="0"/>
              <a:buChar char="•"/>
            </a:pPr>
            <a:r>
              <a:rPr lang="en-US" dirty="0"/>
              <a:t>Retraining</a:t>
            </a:r>
          </a:p>
          <a:p>
            <a:pPr marL="171450" lvl="0" indent="-171450">
              <a:buFont typeface="Arial" panose="020B0604020202020204" pitchFamily="34" charset="0"/>
              <a:buChar char="•"/>
            </a:pPr>
            <a:r>
              <a:rPr lang="en-US" dirty="0"/>
              <a:t>Historical training data = all the existing and new training data</a:t>
            </a:r>
          </a:p>
          <a:p>
            <a:pPr marL="171450" lvl="0" indent="-171450">
              <a:buFont typeface="Arial" panose="020B0604020202020204" pitchFamily="34" charset="0"/>
              <a:buChar char="•"/>
            </a:pPr>
            <a:r>
              <a:rPr lang="en-US" dirty="0"/>
              <a:t>Retraining is </a:t>
            </a:r>
            <a:r>
              <a:rPr lang="en-US" dirty="0" err="1"/>
              <a:t>cruicial</a:t>
            </a:r>
            <a:r>
              <a:rPr lang="en-US" dirty="0"/>
              <a:t> for ensuring model is up to date and produces high quality predictions</a:t>
            </a:r>
          </a:p>
          <a:p>
            <a:pPr marL="171450" lvl="0" indent="-171450">
              <a:buFont typeface="Arial" panose="020B0604020202020204" pitchFamily="34" charset="0"/>
              <a:buChar char="•"/>
            </a:pPr>
            <a:r>
              <a:rPr lang="en-US" dirty="0"/>
              <a:t>However, there are multiple problems with the retraining.</a:t>
            </a:r>
          </a:p>
          <a:p>
            <a:pPr marL="628650" lvl="1" indent="-171450">
              <a:buFont typeface="Arial" panose="020B0604020202020204" pitchFamily="34" charset="0"/>
              <a:buChar char="•"/>
            </a:pPr>
            <a:r>
              <a:rPr lang="en-US" dirty="0"/>
              <a:t>Time consuming (linear it time)</a:t>
            </a:r>
          </a:p>
          <a:p>
            <a:pPr marL="628650" lvl="1" indent="-171450">
              <a:buFont typeface="Arial" panose="020B0604020202020204" pitchFamily="34" charset="0"/>
              <a:buChar char="•"/>
            </a:pPr>
            <a:r>
              <a:rPr lang="en-US" dirty="0"/>
              <a:t>Done out of core which results in losing some opportunities for optimizing the retraining process</a:t>
            </a:r>
          </a:p>
          <a:p>
            <a:pPr marL="171450" lvl="0" indent="-171450">
              <a:buFont typeface="Arial" panose="020B0604020202020204" pitchFamily="34" charset="0"/>
              <a:buChar char="•"/>
            </a:pPr>
            <a:r>
              <a:rPr lang="en-US" dirty="0"/>
              <a:t>3:30</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a:t>
            </a:fld>
            <a:endParaRPr lang="en-US"/>
          </a:p>
        </p:txBody>
      </p:sp>
    </p:spTree>
    <p:extLst>
      <p:ext uri="{BB962C8B-B14F-4D97-AF65-F5344CB8AC3E}">
        <p14:creationId xmlns:p14="http://schemas.microsoft.com/office/powerpoint/2010/main" val="148330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aspect is how difficult is it to tune. </a:t>
            </a:r>
          </a:p>
          <a:p>
            <a:r>
              <a:rPr lang="en-US" dirty="0"/>
              <a:t>We’re using </a:t>
            </a:r>
            <a:r>
              <a:rPr lang="en-US" dirty="0" err="1"/>
              <a:t>sgd</a:t>
            </a:r>
            <a:r>
              <a:rPr lang="en-US" dirty="0"/>
              <a:t>, so two important factors are learning rate and regularization rate. </a:t>
            </a:r>
          </a:p>
          <a:p>
            <a:r>
              <a:rPr lang="en-US" dirty="0"/>
              <a:t>We do the tuning on the initial data that we have, so the process is similar when you’re want to do periodical offline training.</a:t>
            </a:r>
          </a:p>
          <a:p>
            <a:r>
              <a:rPr lang="en-US" dirty="0"/>
              <a:t>The table shows the result of the </a:t>
            </a:r>
            <a:r>
              <a:rPr lang="en-US" dirty="0" err="1"/>
              <a:t>hyperpatamter</a:t>
            </a:r>
            <a:r>
              <a:rPr lang="en-US" dirty="0"/>
              <a:t> tuning on the initial data, </a:t>
            </a:r>
          </a:p>
          <a:p>
            <a:r>
              <a:rPr lang="en-US" dirty="0"/>
              <a:t>Figure left, shows the result of running with the same configuration on the live data we see the relative performance are the same in initial offline and online.</a:t>
            </a:r>
          </a:p>
        </p:txBody>
      </p:sp>
      <p:sp>
        <p:nvSpPr>
          <p:cNvPr id="4" name="Slide Number Placeholder 3"/>
          <p:cNvSpPr>
            <a:spLocks noGrp="1"/>
          </p:cNvSpPr>
          <p:nvPr>
            <p:ph type="sldNum" sz="quarter" idx="5"/>
          </p:nvPr>
        </p:nvSpPr>
        <p:spPr/>
        <p:txBody>
          <a:bodyPr/>
          <a:lstStyle/>
          <a:p>
            <a:fld id="{4109A87A-3376-BC42-9407-361BB5A939EC}" type="slidenum">
              <a:rPr lang="en-US" smtClean="0"/>
              <a:t>25</a:t>
            </a:fld>
            <a:endParaRPr lang="en-US"/>
          </a:p>
        </p:txBody>
      </p:sp>
    </p:spTree>
    <p:extLst>
      <p:ext uri="{BB962C8B-B14F-4D97-AF65-F5344CB8AC3E}">
        <p14:creationId xmlns:p14="http://schemas.microsoft.com/office/powerpoint/2010/main" val="2002215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26</a:t>
            </a:fld>
            <a:endParaRPr lang="en-US"/>
          </a:p>
        </p:txBody>
      </p:sp>
    </p:spTree>
    <p:extLst>
      <p:ext uri="{BB962C8B-B14F-4D97-AF65-F5344CB8AC3E}">
        <p14:creationId xmlns:p14="http://schemas.microsoft.com/office/powerpoint/2010/main" val="2890097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30</a:t>
            </a:fld>
            <a:endParaRPr lang="en-US"/>
          </a:p>
        </p:txBody>
      </p:sp>
    </p:spTree>
    <p:extLst>
      <p:ext uri="{BB962C8B-B14F-4D97-AF65-F5344CB8AC3E}">
        <p14:creationId xmlns:p14="http://schemas.microsoft.com/office/powerpoint/2010/main" val="312837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Continuous Deployment Platform addresses the problem of the retraining</a:t>
            </a:r>
          </a:p>
          <a:p>
            <a:pPr marL="171450" indent="-171450">
              <a:buFontTx/>
              <a:buChar char="-"/>
            </a:pPr>
            <a:r>
              <a:rPr lang="en-US" dirty="0"/>
              <a:t>In our proposed platform, the entire historical data resides in inside the platform</a:t>
            </a:r>
          </a:p>
          <a:p>
            <a:pPr marL="171450" indent="-171450">
              <a:buFontTx/>
              <a:buChar char="-"/>
            </a:pPr>
            <a:r>
              <a:rPr lang="en-US" dirty="0"/>
              <a:t>Replace retraining with proactive training</a:t>
            </a:r>
          </a:p>
          <a:p>
            <a:pPr marL="628650" lvl="1" indent="-171450">
              <a:buFontTx/>
              <a:buChar char="-"/>
            </a:pPr>
            <a:r>
              <a:rPr lang="en-US" dirty="0"/>
              <a:t>Executed inside the platform</a:t>
            </a:r>
          </a:p>
          <a:p>
            <a:pPr marL="628650" lvl="1" indent="-171450">
              <a:buFontTx/>
              <a:buChar char="-"/>
            </a:pPr>
            <a:r>
              <a:rPr lang="en-US" dirty="0"/>
              <a:t>Does not require the user to retrain a new pipeline and redeploy it</a:t>
            </a:r>
          </a:p>
          <a:p>
            <a:pPr marL="171450" indent="-171450">
              <a:buFontTx/>
              <a:buChar char="-"/>
            </a:pPr>
            <a:r>
              <a:rPr lang="en-US" dirty="0"/>
              <a:t>Perform model update</a:t>
            </a:r>
          </a:p>
          <a:p>
            <a:pPr marL="171450" indent="-171450">
              <a:buFontTx/>
              <a:buChar char="-"/>
            </a:pPr>
            <a:r>
              <a:rPr lang="en-US" dirty="0"/>
              <a:t>Precompute features resulting from the preprocessing steps and store them to perform proactive training</a:t>
            </a:r>
          </a:p>
          <a:p>
            <a:pPr marL="171450" indent="-171450">
              <a:buFontTx/>
              <a:buChar char="-"/>
            </a:pPr>
            <a:r>
              <a:rPr lang="en-US" dirty="0"/>
              <a:t>Update and maintain the statistics of the data preprocessing components.</a:t>
            </a:r>
          </a:p>
          <a:p>
            <a:pPr marL="171450" indent="-171450">
              <a:buFontTx/>
              <a:buChar char="-"/>
            </a:pPr>
            <a:r>
              <a:rPr lang="en-US" dirty="0"/>
              <a:t>The combination of proactive training, precomputing the features, and updating the statistics improves the speed of the retraining process by an order of magnitude </a:t>
            </a:r>
          </a:p>
          <a:p>
            <a:pPr marL="171450" indent="-171450">
              <a:buFontTx/>
              <a:buChar char="-"/>
            </a:pPr>
            <a:r>
              <a:rPr lang="en-US" dirty="0"/>
              <a:t>1:50</a:t>
            </a:r>
          </a:p>
        </p:txBody>
      </p:sp>
      <p:sp>
        <p:nvSpPr>
          <p:cNvPr id="4" name="Slide Number Placeholder 3"/>
          <p:cNvSpPr>
            <a:spLocks noGrp="1"/>
          </p:cNvSpPr>
          <p:nvPr>
            <p:ph type="sldNum" sz="quarter" idx="5"/>
          </p:nvPr>
        </p:nvSpPr>
        <p:spPr/>
        <p:txBody>
          <a:bodyPr/>
          <a:lstStyle/>
          <a:p>
            <a:fld id="{4109A87A-3376-BC42-9407-361BB5A939EC}" type="slidenum">
              <a:rPr lang="en-US" smtClean="0"/>
              <a:t>3</a:t>
            </a:fld>
            <a:endParaRPr lang="en-US"/>
          </a:p>
        </p:txBody>
      </p:sp>
    </p:spTree>
    <p:extLst>
      <p:ext uri="{BB962C8B-B14F-4D97-AF65-F5344CB8AC3E}">
        <p14:creationId xmlns:p14="http://schemas.microsoft.com/office/powerpoint/2010/main" val="32643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- 5 steps.</a:t>
            </a:r>
          </a:p>
          <a:p>
            <a:pPr marL="171450" lvl="0" indent="-171450">
              <a:buFontTx/>
              <a:buChar char="-"/>
            </a:pPr>
            <a:r>
              <a:rPr lang="en-US" dirty="0"/>
              <a:t>First two steps: </a:t>
            </a:r>
          </a:p>
          <a:p>
            <a:pPr marL="628650" lvl="1" indent="-171450">
              <a:buFontTx/>
              <a:buChar char="-"/>
            </a:pPr>
            <a:r>
              <a:rPr lang="en-US" dirty="0"/>
              <a:t>discretize (divide to chunks)</a:t>
            </a:r>
          </a:p>
          <a:p>
            <a:pPr marL="628650" lvl="1" indent="-171450">
              <a:buFontTx/>
              <a:buChar char="-"/>
            </a:pPr>
            <a:r>
              <a:rPr lang="en-US" dirty="0"/>
              <a:t>Preprocess using the deployed pipeline stored in the historical training data</a:t>
            </a:r>
          </a:p>
          <a:p>
            <a:pPr marL="171450" lvl="0" indent="-171450">
              <a:buFontTx/>
              <a:buChar char="-"/>
            </a:pPr>
            <a:r>
              <a:rPr lang="en-US" dirty="0"/>
              <a:t>The last three steps are for training the model</a:t>
            </a:r>
          </a:p>
          <a:p>
            <a:pPr marL="628650" lvl="1" indent="-171450">
              <a:buFontTx/>
              <a:buChar char="-"/>
            </a:pPr>
            <a:r>
              <a:rPr lang="en-US" dirty="0"/>
              <a:t>Sample the preprocessed features chunks</a:t>
            </a:r>
          </a:p>
          <a:p>
            <a:pPr marL="628650" lvl="1" indent="-171450">
              <a:buFontTx/>
              <a:buChar char="-"/>
            </a:pPr>
            <a:r>
              <a:rPr lang="en-US" dirty="0"/>
              <a:t>Materialize them if needed</a:t>
            </a:r>
          </a:p>
          <a:p>
            <a:pPr marL="628650" lvl="1" indent="-171450">
              <a:buFontTx/>
              <a:buChar char="-"/>
            </a:pPr>
            <a:r>
              <a:rPr lang="en-US" dirty="0"/>
              <a:t>Update the deployed model</a:t>
            </a:r>
          </a:p>
          <a:p>
            <a:pPr marL="171450" lvl="0" indent="-171450">
              <a:buFontTx/>
              <a:buChar char="-"/>
            </a:pPr>
            <a:r>
              <a:rPr lang="en-US" dirty="0"/>
              <a:t>The last three steps are repeatedly executed, where a scheduler component decides when to trigger the next execution</a:t>
            </a:r>
          </a:p>
          <a:p>
            <a:pPr marL="171450" lvl="0" indent="-171450">
              <a:buFontTx/>
              <a:buChar char="-"/>
            </a:pPr>
            <a:r>
              <a:rPr lang="en-US" dirty="0"/>
              <a:t>1:20</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4</a:t>
            </a:fld>
            <a:endParaRPr lang="en-US"/>
          </a:p>
        </p:txBody>
      </p:sp>
    </p:spTree>
    <p:extLst>
      <p:ext uri="{BB962C8B-B14F-4D97-AF65-F5344CB8AC3E}">
        <p14:creationId xmlns:p14="http://schemas.microsoft.com/office/powerpoint/2010/main" val="151064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Discretize into chunks</a:t>
            </a:r>
          </a:p>
          <a:p>
            <a:pPr marL="628650" lvl="1" indent="-171450">
              <a:buFontTx/>
              <a:buChar char="-"/>
            </a:pPr>
            <a:r>
              <a:rPr lang="en-US" dirty="0"/>
              <a:t>Timestamp</a:t>
            </a:r>
          </a:p>
          <a:p>
            <a:pPr marL="628650" lvl="1" indent="-171450">
              <a:buFontTx/>
              <a:buChar char="-"/>
            </a:pPr>
            <a:r>
              <a:rPr lang="en-US" dirty="0"/>
              <a:t>Optional schema</a:t>
            </a:r>
          </a:p>
          <a:p>
            <a:pPr marL="628650" lvl="1" indent="-171450">
              <a:buFontTx/>
              <a:buChar char="-"/>
            </a:pPr>
            <a:r>
              <a:rPr lang="en-US" dirty="0"/>
              <a:t>Actual data typically in string format</a:t>
            </a:r>
          </a:p>
          <a:p>
            <a:pPr marL="171450" lvl="0" indent="-171450">
              <a:buFontTx/>
              <a:buChar char="-"/>
            </a:pPr>
            <a:r>
              <a:rPr lang="en-US" dirty="0"/>
              <a:t>Preprocess using the deployed pipeline to transform the raw data into features</a:t>
            </a:r>
          </a:p>
          <a:p>
            <a:pPr marL="628650" lvl="1" indent="-171450">
              <a:buFontTx/>
              <a:buChar char="-"/>
            </a:pPr>
            <a:r>
              <a:rPr lang="en-US" dirty="0"/>
              <a:t>For example, we have a pipeline of 4 components</a:t>
            </a:r>
          </a:p>
          <a:p>
            <a:pPr marL="628650" lvl="1" indent="-171450">
              <a:buFontTx/>
              <a:buChar char="-"/>
            </a:pPr>
            <a:r>
              <a:rPr lang="en-US" dirty="0"/>
              <a:t>The platform forwards the data through the pipeline</a:t>
            </a:r>
          </a:p>
          <a:p>
            <a:pPr marL="628650" lvl="1" indent="-171450">
              <a:buFontTx/>
              <a:buChar char="-"/>
            </a:pPr>
            <a:r>
              <a:rPr lang="en-US" dirty="0"/>
              <a:t>Generate feature chunks, each with </a:t>
            </a:r>
          </a:p>
          <a:p>
            <a:pPr marL="1085850" lvl="2" indent="-171450">
              <a:buFontTx/>
              <a:buChar char="-"/>
            </a:pPr>
            <a:r>
              <a:rPr lang="en-US" dirty="0"/>
              <a:t>Timestamp same as the originating row chunk</a:t>
            </a:r>
          </a:p>
          <a:p>
            <a:pPr marL="1085850" lvl="2" indent="-171450">
              <a:buFontTx/>
              <a:buChar char="-"/>
            </a:pPr>
            <a:r>
              <a:rPr lang="en-US" dirty="0"/>
              <a:t>Schema</a:t>
            </a:r>
          </a:p>
          <a:p>
            <a:pPr marL="1085850" lvl="2" indent="-171450">
              <a:buFontTx/>
              <a:buChar char="-"/>
            </a:pPr>
            <a:r>
              <a:rPr lang="en-US" dirty="0"/>
              <a:t>And data typically vector of doubles or floats</a:t>
            </a:r>
          </a:p>
          <a:p>
            <a:pPr marL="628650" lvl="1" indent="-171450">
              <a:buFontTx/>
              <a:buChar char="-"/>
            </a:pPr>
            <a:r>
              <a:rPr lang="en-US" dirty="0"/>
              <a:t>Features are cached, stored either in memory or disk with the rest of the historical training data</a:t>
            </a:r>
          </a:p>
          <a:p>
            <a:pPr marL="628650" lvl="1" indent="-171450">
              <a:buFontTx/>
              <a:buChar char="-"/>
            </a:pPr>
            <a:r>
              <a:rPr lang="en-US" dirty="0"/>
              <a:t>The link here, indicates that the cached feature chunk is resulted from the raw data chunk</a:t>
            </a:r>
          </a:p>
          <a:p>
            <a:pPr marL="171450" lvl="0" indent="-171450">
              <a:buFontTx/>
              <a:buChar char="-"/>
            </a:pPr>
            <a:r>
              <a:rPr lang="en-US" dirty="0"/>
              <a:t>The platform updates the statistics and store them</a:t>
            </a:r>
          </a:p>
          <a:p>
            <a:pPr marL="171450" lvl="0" indent="-171450">
              <a:buFontTx/>
              <a:buChar char="-"/>
            </a:pPr>
            <a:r>
              <a:rPr lang="en-US" dirty="0"/>
              <a:t>3:00</a:t>
            </a:r>
          </a:p>
        </p:txBody>
      </p:sp>
      <p:sp>
        <p:nvSpPr>
          <p:cNvPr id="4" name="Slide Number Placeholder 3"/>
          <p:cNvSpPr>
            <a:spLocks noGrp="1"/>
          </p:cNvSpPr>
          <p:nvPr>
            <p:ph type="sldNum" sz="quarter" idx="5"/>
          </p:nvPr>
        </p:nvSpPr>
        <p:spPr/>
        <p:txBody>
          <a:bodyPr/>
          <a:lstStyle/>
          <a:p>
            <a:fld id="{4109A87A-3376-BC42-9407-361BB5A939EC}" type="slidenum">
              <a:rPr lang="en-US" smtClean="0"/>
              <a:t>5</a:t>
            </a:fld>
            <a:endParaRPr lang="en-US"/>
          </a:p>
        </p:txBody>
      </p:sp>
    </p:spTree>
    <p:extLst>
      <p:ext uri="{BB962C8B-B14F-4D97-AF65-F5344CB8AC3E}">
        <p14:creationId xmlns:p14="http://schemas.microsoft.com/office/powerpoint/2010/main" val="3403699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Proceed to train the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train the deployed model using samples of the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platform samples the the historical data first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Sample the stored chunks using their identifier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The result of sampling, both the raw and the cached feature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cached feature chunks can then be used to train the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Storage is limited, specially memory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When it becomes full we remove older cached features and only keep the link to the raw data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If the sampling operation selects some of </a:t>
            </a:r>
            <a:r>
              <a:rPr lang="en-US" dirty="0" err="1"/>
              <a:t>uncached</a:t>
            </a:r>
            <a:r>
              <a:rPr lang="en-US" dirty="0"/>
              <a:t> features, we cannot train the model anymore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That’s where the materialization step comes in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1:50</a:t>
            </a:r>
          </a:p>
        </p:txBody>
      </p:sp>
      <p:sp>
        <p:nvSpPr>
          <p:cNvPr id="4" name="Slide Number Placeholder 3"/>
          <p:cNvSpPr>
            <a:spLocks noGrp="1"/>
          </p:cNvSpPr>
          <p:nvPr>
            <p:ph type="sldNum" sz="quarter" idx="5"/>
          </p:nvPr>
        </p:nvSpPr>
        <p:spPr/>
        <p:txBody>
          <a:bodyPr/>
          <a:lstStyle/>
          <a:p>
            <a:fld id="{4109A87A-3376-BC42-9407-361BB5A939EC}" type="slidenum">
              <a:rPr lang="en-US" smtClean="0"/>
              <a:t>6</a:t>
            </a:fld>
            <a:endParaRPr lang="en-US"/>
          </a:p>
        </p:txBody>
      </p:sp>
    </p:spTree>
    <p:extLst>
      <p:ext uri="{BB962C8B-B14F-4D97-AF65-F5344CB8AC3E}">
        <p14:creationId xmlns:p14="http://schemas.microsoft.com/office/powerpoint/2010/main" val="202624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materialization step looks into the result of the sampling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there are unmaterialized features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It uses the deployed pipeline to transform these data and essentially materializing the features from the raw data chunks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Platforms keeps statistics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During materialization we do not need recompute these statistics over the data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This improves the data processing by around 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all the features computed we can now proceed to the training step of the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1:20</a:t>
            </a:r>
          </a:p>
        </p:txBody>
      </p:sp>
      <p:sp>
        <p:nvSpPr>
          <p:cNvPr id="4" name="Slide Number Placeholder 3"/>
          <p:cNvSpPr>
            <a:spLocks noGrp="1"/>
          </p:cNvSpPr>
          <p:nvPr>
            <p:ph type="sldNum" sz="quarter" idx="5"/>
          </p:nvPr>
        </p:nvSpPr>
        <p:spPr/>
        <p:txBody>
          <a:bodyPr/>
          <a:lstStyle/>
          <a:p>
            <a:fld id="{4109A87A-3376-BC42-9407-361BB5A939EC}" type="slidenum">
              <a:rPr lang="en-US" smtClean="0"/>
              <a:t>7</a:t>
            </a:fld>
            <a:endParaRPr lang="en-US"/>
          </a:p>
        </p:txBody>
      </p:sp>
    </p:spTree>
    <p:extLst>
      <p:ext uri="{BB962C8B-B14F-4D97-AF65-F5344CB8AC3E}">
        <p14:creationId xmlns:p14="http://schemas.microsoft.com/office/powerpoint/2010/main" val="387200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Models that can be trained using SGD</a:t>
            </a:r>
          </a:p>
          <a:p>
            <a:pPr marL="171450" indent="-171450">
              <a:buFontTx/>
              <a:buChar char="-"/>
            </a:pPr>
            <a:r>
              <a:rPr lang="en-US" dirty="0"/>
              <a:t>Our goal was to replace the offline retraining with a more efficient process, which we call the proactive training</a:t>
            </a:r>
          </a:p>
          <a:p>
            <a:pPr marL="171450" indent="-171450">
              <a:buFontTx/>
              <a:buChar char="-"/>
            </a:pPr>
            <a:r>
              <a:rPr lang="en-US" dirty="0"/>
              <a:t>The most common approach for training models on large data sets is Mini the batch SGD</a:t>
            </a:r>
          </a:p>
          <a:p>
            <a:pPr marL="171450" indent="-171450">
              <a:buFontTx/>
              <a:buChar char="-"/>
            </a:pPr>
            <a:r>
              <a:rPr lang="en-US" dirty="0"/>
              <a:t>The original algorithm is a iterative process, where in each iteration</a:t>
            </a:r>
          </a:p>
          <a:p>
            <a:pPr marL="628650" lvl="1" indent="-171450">
              <a:buFontTx/>
              <a:buChar char="-"/>
            </a:pPr>
            <a:r>
              <a:rPr lang="en-US" dirty="0"/>
              <a:t>Data is sampled</a:t>
            </a:r>
          </a:p>
          <a:p>
            <a:pPr marL="628650" lvl="1" indent="-171450">
              <a:buFontTx/>
              <a:buChar char="-"/>
            </a:pPr>
            <a:r>
              <a:rPr lang="en-US" dirty="0"/>
              <a:t>The gradient of the loss function is computed</a:t>
            </a:r>
          </a:p>
          <a:p>
            <a:pPr marL="628650" lvl="1" indent="-171450">
              <a:buFontTx/>
              <a:buChar char="-"/>
            </a:pPr>
            <a:r>
              <a:rPr lang="en-US" dirty="0"/>
              <a:t>The model is updated</a:t>
            </a:r>
          </a:p>
          <a:p>
            <a:pPr marL="171450" indent="-171450">
              <a:buFontTx/>
              <a:buChar char="-"/>
            </a:pPr>
            <a:r>
              <a:rPr lang="en-US" dirty="0"/>
              <a:t>In proactive training, each step of the platform performs parts of the algorithm</a:t>
            </a:r>
          </a:p>
          <a:p>
            <a:pPr marL="628650" lvl="1" indent="-171450">
              <a:buFontTx/>
              <a:buChar char="-"/>
            </a:pPr>
            <a:r>
              <a:rPr lang="en-US" dirty="0"/>
              <a:t>The historical dataset is the training dataset</a:t>
            </a:r>
          </a:p>
          <a:p>
            <a:pPr marL="628650" lvl="1" indent="-171450">
              <a:buFontTx/>
              <a:buChar char="-"/>
            </a:pPr>
            <a:r>
              <a:rPr lang="en-US" dirty="0"/>
              <a:t>The sampling operation is performed the sampling step of the platform, if there is a need to recreate some of the chunks the materialization step is used</a:t>
            </a:r>
          </a:p>
          <a:p>
            <a:pPr marL="628650" lvl="1" indent="-171450">
              <a:buFontTx/>
              <a:buChar char="-"/>
            </a:pPr>
            <a:r>
              <a:rPr lang="en-US" dirty="0"/>
              <a:t>The gradients are </a:t>
            </a:r>
            <a:r>
              <a:rPr lang="en-US" dirty="0" err="1"/>
              <a:t>insidie</a:t>
            </a:r>
            <a:r>
              <a:rPr lang="en-US" dirty="0"/>
              <a:t> the update state</a:t>
            </a:r>
          </a:p>
          <a:p>
            <a:pPr marL="628650" lvl="1" indent="-171450">
              <a:buFontTx/>
              <a:buChar char="-"/>
            </a:pPr>
            <a:r>
              <a:rPr lang="en-US" dirty="0"/>
              <a:t>And the model is update using these gradients</a:t>
            </a:r>
          </a:p>
          <a:p>
            <a:pPr marL="628650" lvl="1" indent="-171450">
              <a:buFontTx/>
              <a:buChar char="-"/>
            </a:pPr>
            <a:r>
              <a:rPr lang="en-US" dirty="0"/>
              <a:t>Finally instead of the iterative process, we have scheduler that triggers execution of the steps over and over either dynamically or based on user defined intervals</a:t>
            </a:r>
          </a:p>
          <a:p>
            <a:pPr marL="171450" lvl="0" indent="-171450">
              <a:buFontTx/>
              <a:buChar char="-"/>
            </a:pPr>
            <a:r>
              <a:rPr lang="en-US" dirty="0"/>
              <a:t>2:40</a:t>
            </a:r>
          </a:p>
        </p:txBody>
      </p:sp>
      <p:sp>
        <p:nvSpPr>
          <p:cNvPr id="4" name="Slide Number Placeholder 3"/>
          <p:cNvSpPr>
            <a:spLocks noGrp="1"/>
          </p:cNvSpPr>
          <p:nvPr>
            <p:ph type="sldNum" sz="quarter" idx="5"/>
          </p:nvPr>
        </p:nvSpPr>
        <p:spPr/>
        <p:txBody>
          <a:bodyPr/>
          <a:lstStyle/>
          <a:p>
            <a:fld id="{4109A87A-3376-BC42-9407-361BB5A939EC}" type="slidenum">
              <a:rPr lang="en-US" smtClean="0"/>
              <a:t>8</a:t>
            </a:fld>
            <a:endParaRPr lang="en-US"/>
          </a:p>
        </p:txBody>
      </p:sp>
    </p:spTree>
    <p:extLst>
      <p:ext uri="{BB962C8B-B14F-4D97-AF65-F5344CB8AC3E}">
        <p14:creationId xmlns:p14="http://schemas.microsoft.com/office/powerpoint/2010/main" val="96150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Apache Spark to implement the prototype</a:t>
            </a:r>
          </a:p>
          <a:p>
            <a:r>
              <a:rPr lang="en-US" dirty="0"/>
              <a:t>- Deploy two pipeline</a:t>
            </a:r>
          </a:p>
          <a:p>
            <a:pPr marL="171450" indent="-171450">
              <a:buFontTx/>
              <a:buChar char="-"/>
            </a:pPr>
            <a:r>
              <a:rPr lang="en-US" dirty="0"/>
              <a:t>URL</a:t>
            </a:r>
          </a:p>
          <a:p>
            <a:pPr marL="628650" lvl="1" indent="-171450">
              <a:buFontTx/>
              <a:buChar char="-"/>
            </a:pPr>
            <a:r>
              <a:rPr lang="en-US" dirty="0"/>
              <a:t>4 preprocessing and SVM model</a:t>
            </a:r>
          </a:p>
          <a:p>
            <a:pPr marL="628650" lvl="1" indent="-171450">
              <a:buFontTx/>
              <a:buChar char="-"/>
            </a:pPr>
            <a:r>
              <a:rPr lang="en-US" dirty="0"/>
              <a:t>Process the </a:t>
            </a:r>
            <a:r>
              <a:rPr lang="en-US" dirty="0" err="1"/>
              <a:t>url</a:t>
            </a:r>
            <a:r>
              <a:rPr lang="en-US" dirty="0"/>
              <a:t> dataset collected over 121 days containing </a:t>
            </a:r>
            <a:r>
              <a:rPr lang="en-US" dirty="0" err="1"/>
              <a:t>url</a:t>
            </a:r>
            <a:r>
              <a:rPr lang="en-US" dirty="0"/>
              <a:t> features and labels indicating whether or not a </a:t>
            </a:r>
            <a:r>
              <a:rPr lang="en-US" dirty="0" err="1"/>
              <a:t>url</a:t>
            </a:r>
            <a:r>
              <a:rPr lang="en-US" dirty="0"/>
              <a:t> is malicious </a:t>
            </a:r>
          </a:p>
          <a:p>
            <a:pPr marL="171450" lvl="0" indent="-171450">
              <a:buFontTx/>
              <a:buChar char="-"/>
            </a:pPr>
            <a:r>
              <a:rPr lang="en-US" dirty="0"/>
              <a:t>Taxi</a:t>
            </a:r>
          </a:p>
          <a:p>
            <a:pPr marL="628650" lvl="1" indent="-171450">
              <a:buFontTx/>
              <a:buChar char="-"/>
            </a:pPr>
            <a:r>
              <a:rPr lang="en-US" dirty="0"/>
              <a:t>4 preprocessing step and a linear regression model</a:t>
            </a:r>
          </a:p>
          <a:p>
            <a:pPr marL="628650" lvl="1" indent="-171450">
              <a:buFontTx/>
              <a:buChar char="-"/>
            </a:pPr>
            <a:r>
              <a:rPr lang="en-US" dirty="0"/>
              <a:t>New York taxi dataset, we use data from Jan 15 to Jun 16, the task here it to estimate the travel time of each taxi ride</a:t>
            </a:r>
          </a:p>
          <a:p>
            <a:pPr marL="171450" lvl="0" indent="-171450">
              <a:buFontTx/>
              <a:buChar char="-"/>
            </a:pPr>
            <a:r>
              <a:rPr lang="en-US" dirty="0"/>
              <a:t>For both pipelines, we first trained them on an initial training data, </a:t>
            </a:r>
          </a:p>
          <a:p>
            <a:pPr marL="628650" lvl="1" indent="-171450">
              <a:buFontTx/>
              <a:buChar char="-"/>
            </a:pPr>
            <a:r>
              <a:rPr lang="en-US" dirty="0"/>
              <a:t>URL Day 0</a:t>
            </a:r>
          </a:p>
          <a:p>
            <a:pPr marL="628650" lvl="1" indent="-171450">
              <a:buFontTx/>
              <a:buChar char="-"/>
            </a:pPr>
            <a:r>
              <a:rPr lang="en-US" dirty="0"/>
              <a:t>Taxi Jan 15</a:t>
            </a:r>
          </a:p>
          <a:p>
            <a:pPr marL="171450" lvl="0" indent="-171450">
              <a:buFontTx/>
              <a:buChar char="-"/>
            </a:pPr>
            <a:r>
              <a:rPr lang="en-US" dirty="0"/>
              <a:t>The we deploy the pipelines and use the remining data to perform inference and further training</a:t>
            </a:r>
          </a:p>
          <a:p>
            <a:pPr marL="171450" lvl="0" indent="-171450">
              <a:buFontTx/>
              <a:buChar char="-"/>
            </a:pPr>
            <a:r>
              <a:rPr lang="en-US" dirty="0"/>
              <a:t>I will show the result of our evaluations for the URL pipeline</a:t>
            </a:r>
          </a:p>
          <a:p>
            <a:pPr marL="171450" lvl="0" indent="-171450">
              <a:buFontTx/>
              <a:buChar char="-"/>
            </a:pPr>
            <a:r>
              <a:rPr lang="en-US" dirty="0"/>
              <a:t>1:50</a:t>
            </a:r>
          </a:p>
        </p:txBody>
      </p:sp>
      <p:sp>
        <p:nvSpPr>
          <p:cNvPr id="4" name="Slide Number Placeholder 3"/>
          <p:cNvSpPr>
            <a:spLocks noGrp="1"/>
          </p:cNvSpPr>
          <p:nvPr>
            <p:ph type="sldNum" sz="quarter" idx="5"/>
          </p:nvPr>
        </p:nvSpPr>
        <p:spPr/>
        <p:txBody>
          <a:bodyPr/>
          <a:lstStyle/>
          <a:p>
            <a:fld id="{4109A87A-3376-BC42-9407-361BB5A939EC}" type="slidenum">
              <a:rPr lang="en-US" smtClean="0"/>
              <a:t>9</a:t>
            </a:fld>
            <a:endParaRPr lang="en-US"/>
          </a:p>
        </p:txBody>
      </p:sp>
    </p:spTree>
    <p:extLst>
      <p:ext uri="{BB962C8B-B14F-4D97-AF65-F5344CB8AC3E}">
        <p14:creationId xmlns:p14="http://schemas.microsoft.com/office/powerpoint/2010/main" val="1698625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8842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82765"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18789189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sp>
        <p:nvSpPr>
          <p:cNvPr id="8" name="Titel 1">
            <a:extLst>
              <a:ext uri="{FF2B5EF4-FFF2-40B4-BE49-F238E27FC236}">
                <a16:creationId xmlns:a16="http://schemas.microsoft.com/office/drawing/2014/main" id="{1359B608-D137-3345-9142-FF7C8FF9549F}"/>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9" name="Grafik 7" descr="DIMA_Logo_blau_de.png">
            <a:extLst>
              <a:ext uri="{FF2B5EF4-FFF2-40B4-BE49-F238E27FC236}">
                <a16:creationId xmlns:a16="http://schemas.microsoft.com/office/drawing/2014/main" id="{24298B18-9503-4A4B-A4A4-438A3D600C9C}"/>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4" name="Grafik 3">
            <a:extLst>
              <a:ext uri="{FF2B5EF4-FFF2-40B4-BE49-F238E27FC236}">
                <a16:creationId xmlns:a16="http://schemas.microsoft.com/office/drawing/2014/main" id="{336F98BF-FE1E-D543-A3AE-D005908E49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0AB8003A-6CD4-0141-B6CC-516475F83B1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6388345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8" name="Titel 1">
            <a:extLst>
              <a:ext uri="{FF2B5EF4-FFF2-40B4-BE49-F238E27FC236}">
                <a16:creationId xmlns:a16="http://schemas.microsoft.com/office/drawing/2014/main" id="{755E21F1-D434-A247-9FBD-9BC3DFC5099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152C974A-B476-184E-ABDC-EDAC7F25EBDA}"/>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A4785166-5611-3146-84E5-0A90FA83B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4E3A9B87-8305-3847-B1A2-7CEDE6A4768D}"/>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1113986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10" name="Titel 1">
            <a:extLst>
              <a:ext uri="{FF2B5EF4-FFF2-40B4-BE49-F238E27FC236}">
                <a16:creationId xmlns:a16="http://schemas.microsoft.com/office/drawing/2014/main" id="{B140C763-CF0E-CE41-952D-6124F1B73B40}"/>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11" name="Grafik 7" descr="DIMA_Logo_blau_de.png">
            <a:extLst>
              <a:ext uri="{FF2B5EF4-FFF2-40B4-BE49-F238E27FC236}">
                <a16:creationId xmlns:a16="http://schemas.microsoft.com/office/drawing/2014/main" id="{9439AB62-E165-164F-8C2C-40CDE2E28DD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6" name="Grafik 3">
            <a:extLst>
              <a:ext uri="{FF2B5EF4-FFF2-40B4-BE49-F238E27FC236}">
                <a16:creationId xmlns:a16="http://schemas.microsoft.com/office/drawing/2014/main" id="{0442521D-084B-F547-BE99-A629B78138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7" name="Picture 16">
            <a:extLst>
              <a:ext uri="{FF2B5EF4-FFF2-40B4-BE49-F238E27FC236}">
                <a16:creationId xmlns:a16="http://schemas.microsoft.com/office/drawing/2014/main" id="{A3358A2D-1CC4-F345-B716-E382302FC90F}"/>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63532407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el 1">
            <a:extLst>
              <a:ext uri="{FF2B5EF4-FFF2-40B4-BE49-F238E27FC236}">
                <a16:creationId xmlns:a16="http://schemas.microsoft.com/office/drawing/2014/main" id="{C5325C08-592C-7D40-85CA-C910A00EF22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677812C8-C7BF-E14B-841D-C4E54F2B062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C19E08A9-A569-A84D-B34A-0FF4727169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1" name="Picture 10">
            <a:extLst>
              <a:ext uri="{FF2B5EF4-FFF2-40B4-BE49-F238E27FC236}">
                <a16:creationId xmlns:a16="http://schemas.microsoft.com/office/drawing/2014/main" id="{89DB820F-21C8-AB4F-BF98-0E39CB92A78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00132109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el 1">
            <a:extLst>
              <a:ext uri="{FF2B5EF4-FFF2-40B4-BE49-F238E27FC236}">
                <a16:creationId xmlns:a16="http://schemas.microsoft.com/office/drawing/2014/main" id="{5F9BD1C8-4CE6-BC41-A7D3-131CB5613E06}"/>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14" name="Grafik 7" descr="DIMA_Logo_blau_de.png">
            <a:extLst>
              <a:ext uri="{FF2B5EF4-FFF2-40B4-BE49-F238E27FC236}">
                <a16:creationId xmlns:a16="http://schemas.microsoft.com/office/drawing/2014/main" id="{94B4B653-87C4-D64F-84FD-91A430A42C2E}"/>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5" name="Grafik 3">
            <a:extLst>
              <a:ext uri="{FF2B5EF4-FFF2-40B4-BE49-F238E27FC236}">
                <a16:creationId xmlns:a16="http://schemas.microsoft.com/office/drawing/2014/main" id="{BC3DFF41-C468-2A42-839E-B3E6C920EF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6" name="Picture 15">
            <a:extLst>
              <a:ext uri="{FF2B5EF4-FFF2-40B4-BE49-F238E27FC236}">
                <a16:creationId xmlns:a16="http://schemas.microsoft.com/office/drawing/2014/main" id="{5C4A54E2-9275-2D4F-8D64-DBCEF0F6455A}"/>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27877815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163602572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A7-EBBF-1D4A-80F8-83C7D99DB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2A09-9307-9D4D-98E4-938D74CF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22B4-75F1-C74D-9C3A-3EB4FA4B9248}"/>
              </a:ext>
            </a:extLst>
          </p:cNvPr>
          <p:cNvSpPr>
            <a:spLocks noGrp="1"/>
          </p:cNvSpPr>
          <p:nvPr>
            <p:ph type="dt" sz="half" idx="10"/>
          </p:nvPr>
        </p:nvSpPr>
        <p:spPr/>
        <p:txBody>
          <a:bodyPr/>
          <a:lstStyle/>
          <a:p>
            <a:fld id="{76CD1432-64B4-2849-9FF0-D63429878E8E}" type="datetimeFigureOut">
              <a:rPr lang="en-US" smtClean="0"/>
              <a:t>3/26/19</a:t>
            </a:fld>
            <a:endParaRPr lang="en-US" dirty="0"/>
          </a:p>
        </p:txBody>
      </p:sp>
      <p:sp>
        <p:nvSpPr>
          <p:cNvPr id="5" name="Footer Placeholder 4">
            <a:extLst>
              <a:ext uri="{FF2B5EF4-FFF2-40B4-BE49-F238E27FC236}">
                <a16:creationId xmlns:a16="http://schemas.microsoft.com/office/drawing/2014/main" id="{09FB8347-30C5-2F41-96A6-EB6925B8B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F7AE-462B-5847-9820-EFC6AB75C16A}"/>
              </a:ext>
            </a:extLst>
          </p:cNvPr>
          <p:cNvSpPr>
            <a:spLocks noGrp="1"/>
          </p:cNvSpPr>
          <p:nvPr>
            <p:ph type="sldNum" sz="quarter" idx="12"/>
          </p:nvPr>
        </p:nvSpPr>
        <p:spPr/>
        <p:txBody>
          <a:bodyPr/>
          <a:lstStyle/>
          <a:p>
            <a:fld id="{CEE12F01-7F36-C24F-9706-E2823CB257AB}" type="slidenum">
              <a:rPr lang="en-US" smtClean="0"/>
              <a:t>‹#›</a:t>
            </a:fld>
            <a:endParaRPr lang="en-US"/>
          </a:p>
        </p:txBody>
      </p:sp>
    </p:spTree>
    <p:extLst>
      <p:ext uri="{BB962C8B-B14F-4D97-AF65-F5344CB8AC3E}">
        <p14:creationId xmlns:p14="http://schemas.microsoft.com/office/powerpoint/2010/main" val="17588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17474"/>
            <a:ext cx="1809763" cy="338554"/>
          </a:xfrm>
          <a:prstGeom prst="rect">
            <a:avLst/>
          </a:prstGeom>
          <a:noFill/>
        </p:spPr>
        <p:txBody>
          <a:bodyPr wrap="square" rtlCol="0" anchor="ctr" anchorCtr="0">
            <a:spAutoFit/>
          </a:bodyPr>
          <a:lstStyle/>
          <a:p>
            <a:pPr algn="ctr"/>
            <a:fld id="{28528B96-7568-41D8-96CE-502631A70B8A}" type="datetime1">
              <a:rPr lang="de-DE" sz="1600" smtClean="0"/>
              <a:pPr algn="ctr"/>
              <a:t>26.03.19</a:t>
            </a:fld>
            <a:endParaRPr lang="de-DE" sz="1200" dirty="0"/>
          </a:p>
        </p:txBody>
      </p:sp>
      <p:sp>
        <p:nvSpPr>
          <p:cNvPr id="9" name="Textfeld 8"/>
          <p:cNvSpPr txBox="1"/>
          <p:nvPr/>
        </p:nvSpPr>
        <p:spPr>
          <a:xfrm>
            <a:off x="4571989" y="6417474"/>
            <a:ext cx="3048021" cy="338554"/>
          </a:xfrm>
          <a:prstGeom prst="rect">
            <a:avLst/>
          </a:prstGeom>
          <a:noFill/>
        </p:spPr>
        <p:txBody>
          <a:bodyPr wrap="square" rtlCol="0" anchor="ctr" anchorCtr="0">
            <a:spAutoFit/>
          </a:bodyPr>
          <a:lstStyle/>
          <a:p>
            <a:pPr algn="ctr"/>
            <a:r>
              <a:rPr lang="de-DE" sz="1600" dirty="0"/>
              <a:t>DFKI </a:t>
            </a:r>
            <a:r>
              <a:rPr lang="de-DE" sz="1600" baseline="0" dirty="0"/>
              <a:t>– </a:t>
            </a:r>
            <a:r>
              <a:rPr lang="de-DE" sz="1600" dirty="0"/>
              <a:t>DIMA</a:t>
            </a:r>
            <a:r>
              <a:rPr lang="de-DE" sz="1600" baseline="0" dirty="0"/>
              <a:t> – TU Berlin</a:t>
            </a:r>
            <a:endParaRPr lang="de-DE" sz="1600" dirty="0"/>
          </a:p>
        </p:txBody>
      </p:sp>
      <p:sp>
        <p:nvSpPr>
          <p:cNvPr id="10" name="Textfeld 9"/>
          <p:cNvSpPr txBox="1"/>
          <p:nvPr/>
        </p:nvSpPr>
        <p:spPr>
          <a:xfrm>
            <a:off x="9525024" y="6417474"/>
            <a:ext cx="2095515" cy="338554"/>
          </a:xfrm>
          <a:prstGeom prst="rect">
            <a:avLst/>
          </a:prstGeom>
          <a:noFill/>
        </p:spPr>
        <p:txBody>
          <a:bodyPr wrap="square" rtlCol="0" anchor="ctr" anchorCtr="0">
            <a:spAutoFit/>
          </a:bodyPr>
          <a:lstStyle/>
          <a:p>
            <a:pPr algn="ctr"/>
            <a:fld id="{E69E5221-C149-45B5-AFC7-4C62B9AA2252}" type="slidenum">
              <a:rPr lang="de-DE" sz="1600" smtClean="0"/>
              <a:pPr algn="ctr"/>
              <a:t>‹#›</a:t>
            </a:fld>
            <a:endParaRPr lang="de-DE" sz="1200" dirty="0"/>
          </a:p>
        </p:txBody>
      </p:sp>
    </p:spTree>
    <p:extLst>
      <p:ext uri="{BB962C8B-B14F-4D97-AF65-F5344CB8AC3E}">
        <p14:creationId xmlns:p14="http://schemas.microsoft.com/office/powerpoint/2010/main" val="2374394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hrouz.derakhshan@dfk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olker.markl@tu-berlin.de" TargetMode="External"/><Relationship Id="rId5" Type="http://schemas.openxmlformats.org/officeDocument/2006/relationships/hyperlink" Target="mailto:rabl@tu-berlin.de" TargetMode="External"/><Relationship Id="rId4" Type="http://schemas.openxmlformats.org/officeDocument/2006/relationships/hyperlink" Target="mailto:alireza.rm@dfk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sz="3600" dirty="0"/>
              <a:t>Continuous Deployment of Machine Learning Pipelines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a:xfrm>
            <a:off x="1828800" y="2176466"/>
            <a:ext cx="8534400" cy="1538286"/>
          </a:xfrm>
        </p:spPr>
        <p:txBody>
          <a:bodyPr>
            <a:normAutofit/>
          </a:bodyPr>
          <a:lstStyle/>
          <a:p>
            <a:pPr algn="l"/>
            <a:r>
              <a:rPr lang="en-US" dirty="0"/>
              <a:t>Behrouz Derakhshan			</a:t>
            </a:r>
            <a:r>
              <a:rPr lang="en-US" dirty="0">
                <a:hlinkClick r:id="rId3"/>
              </a:rPr>
              <a:t>behrouz.derakhshan@dfki.de</a:t>
            </a:r>
            <a:endParaRPr lang="en-US" dirty="0"/>
          </a:p>
          <a:p>
            <a:pPr algn="l"/>
            <a:r>
              <a:rPr lang="de-DE" dirty="0"/>
              <a:t>Alireza </a:t>
            </a:r>
            <a:r>
              <a:rPr lang="de-DE" dirty="0" err="1"/>
              <a:t>Rezaei</a:t>
            </a:r>
            <a:r>
              <a:rPr lang="de-DE" dirty="0"/>
              <a:t> </a:t>
            </a:r>
            <a:r>
              <a:rPr lang="de-DE" dirty="0" err="1"/>
              <a:t>Mahdiraji</a:t>
            </a:r>
            <a:r>
              <a:rPr lang="de-DE" dirty="0"/>
              <a:t>			</a:t>
            </a:r>
            <a:r>
              <a:rPr lang="de-DE" dirty="0">
                <a:hlinkClick r:id="rId4"/>
              </a:rPr>
              <a:t>alireza.rm@dfki.de</a:t>
            </a:r>
            <a:endParaRPr lang="de-DE" dirty="0"/>
          </a:p>
          <a:p>
            <a:pPr algn="l"/>
            <a:r>
              <a:rPr lang="de-DE" dirty="0"/>
              <a:t>Tilmann Rabl				</a:t>
            </a:r>
            <a:r>
              <a:rPr lang="de-DE" dirty="0">
                <a:hlinkClick r:id="rId5"/>
              </a:rPr>
              <a:t>rabl@tu-berlin.de</a:t>
            </a:r>
            <a:endParaRPr lang="de-DE" dirty="0"/>
          </a:p>
          <a:p>
            <a:pPr algn="l"/>
            <a:r>
              <a:rPr lang="de-DE" dirty="0"/>
              <a:t>Volker Markl				</a:t>
            </a:r>
            <a:r>
              <a:rPr lang="de-DE" dirty="0">
                <a:hlinkClick r:id="rId6"/>
              </a:rPr>
              <a:t>volker.markl@tu-berlin.de</a:t>
            </a:r>
            <a:endParaRPr lang="de-DE" dirty="0"/>
          </a:p>
        </p:txBody>
      </p:sp>
    </p:spTree>
    <p:extLst>
      <p:ext uri="{BB962C8B-B14F-4D97-AF65-F5344CB8AC3E}">
        <p14:creationId xmlns:p14="http://schemas.microsoft.com/office/powerpoint/2010/main" val="1630393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Retraining </a:t>
            </a:r>
            <a:br>
              <a:rPr lang="en-US" dirty="0"/>
            </a:br>
            <a:r>
              <a:rPr lang="en-US" dirty="0"/>
              <a:t>(Error Rate)</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URL Pipeline During the Deployment</a:t>
            </a:r>
          </a:p>
        </p:txBody>
      </p:sp>
      <p:pic>
        <p:nvPicPr>
          <p:cNvPr id="6" name="Content Placeholder 5">
            <a:extLst>
              <a:ext uri="{FF2B5EF4-FFF2-40B4-BE49-F238E27FC236}">
                <a16:creationId xmlns:a16="http://schemas.microsoft.com/office/drawing/2014/main" id="{51A3E580-3D2F-1B4D-96B6-89B53A738DA2}"/>
              </a:ext>
            </a:extLst>
          </p:cNvPr>
          <p:cNvPicPr>
            <a:picLocks noGrp="1" noChangeAspect="1"/>
          </p:cNvPicPr>
          <p:nvPr>
            <p:ph idx="1"/>
          </p:nvPr>
        </p:nvPicPr>
        <p:blipFill>
          <a:blip r:embed="rId3"/>
          <a:stretch>
            <a:fillRect/>
          </a:stretch>
        </p:blipFill>
        <p:spPr>
          <a:xfrm>
            <a:off x="1055998" y="1188000"/>
            <a:ext cx="10080002" cy="4320000"/>
          </a:xfrm>
        </p:spPr>
      </p:pic>
    </p:spTree>
    <p:extLst>
      <p:ext uri="{BB962C8B-B14F-4D97-AF65-F5344CB8AC3E}">
        <p14:creationId xmlns:p14="http://schemas.microsoft.com/office/powerpoint/2010/main" val="17967301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Retraining</a:t>
            </a:r>
            <a:br>
              <a:rPr lang="en-US" dirty="0"/>
            </a:br>
            <a:r>
              <a:rPr lang="en-US" dirty="0"/>
              <a:t>(Cost)</a:t>
            </a:r>
          </a:p>
        </p:txBody>
      </p:sp>
      <p:pic>
        <p:nvPicPr>
          <p:cNvPr id="4" name="Picture 3">
            <a:extLst>
              <a:ext uri="{FF2B5EF4-FFF2-40B4-BE49-F238E27FC236}">
                <a16:creationId xmlns:a16="http://schemas.microsoft.com/office/drawing/2014/main" id="{408CFC34-48F3-F34D-9078-C82F6503900B}"/>
              </a:ext>
            </a:extLst>
          </p:cNvPr>
          <p:cNvPicPr>
            <a:picLocks noChangeAspect="1"/>
          </p:cNvPicPr>
          <p:nvPr/>
        </p:nvPicPr>
        <p:blipFill>
          <a:blip r:embed="rId3"/>
          <a:stretch>
            <a:fillRect/>
          </a:stretch>
        </p:blipFill>
        <p:spPr>
          <a:xfrm>
            <a:off x="1054799" y="1188000"/>
            <a:ext cx="10080000" cy="4320000"/>
          </a:xfrm>
          <a:prstGeom prst="rect">
            <a:avLst/>
          </a:prstGeom>
        </p:spPr>
      </p:pic>
      <p:sp>
        <p:nvSpPr>
          <p:cNvPr id="3" name="Rectangle 2">
            <a:extLst>
              <a:ext uri="{FF2B5EF4-FFF2-40B4-BE49-F238E27FC236}">
                <a16:creationId xmlns:a16="http://schemas.microsoft.com/office/drawing/2014/main" id="{D5E56D72-0D5A-7648-A3CE-2D5800CB1F59}"/>
              </a:ext>
            </a:extLst>
          </p:cNvPr>
          <p:cNvSpPr/>
          <p:nvPr/>
        </p:nvSpPr>
        <p:spPr>
          <a:xfrm>
            <a:off x="925489" y="5657394"/>
            <a:ext cx="10338619" cy="772904"/>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Proactive training provides same level of model accuracy as Retraining, while matching the speed of Online Learning </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300400" y="5301528"/>
            <a:ext cx="7610545" cy="400110"/>
          </a:xfrm>
          <a:prstGeom prst="rect">
            <a:avLst/>
          </a:prstGeom>
          <a:noFill/>
        </p:spPr>
        <p:txBody>
          <a:bodyPr wrap="none" rtlCol="0">
            <a:spAutoFit/>
          </a:bodyPr>
          <a:lstStyle/>
          <a:p>
            <a:r>
              <a:rPr lang="en-US" sz="2000" b="1" dirty="0"/>
              <a:t>Cumulative Training Time for the URL Pipeline During the Deployment</a:t>
            </a:r>
          </a:p>
        </p:txBody>
      </p:sp>
    </p:spTree>
    <p:extLst>
      <p:ext uri="{BB962C8B-B14F-4D97-AF65-F5344CB8AC3E}">
        <p14:creationId xmlns:p14="http://schemas.microsoft.com/office/powerpoint/2010/main" val="3905164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8A8-AA83-4F44-8F45-1459A0B7CAA7}"/>
              </a:ext>
            </a:extLst>
          </p:cNvPr>
          <p:cNvSpPr>
            <a:spLocks noGrp="1"/>
          </p:cNvSpPr>
          <p:nvPr>
            <p:ph type="title"/>
          </p:nvPr>
        </p:nvSpPr>
        <p:spPr/>
        <p:txBody>
          <a:bodyPr/>
          <a:lstStyle/>
          <a:p>
            <a:r>
              <a:rPr lang="en-US" dirty="0"/>
              <a:t>Summary</a:t>
            </a:r>
          </a:p>
        </p:txBody>
      </p:sp>
      <p:sp>
        <p:nvSpPr>
          <p:cNvPr id="104" name="TextBox 103">
            <a:extLst>
              <a:ext uri="{FF2B5EF4-FFF2-40B4-BE49-F238E27FC236}">
                <a16:creationId xmlns:a16="http://schemas.microsoft.com/office/drawing/2014/main" id="{E07792CA-552A-894D-9320-32F570B7D284}"/>
              </a:ext>
            </a:extLst>
          </p:cNvPr>
          <p:cNvSpPr txBox="1"/>
          <p:nvPr/>
        </p:nvSpPr>
        <p:spPr>
          <a:xfrm>
            <a:off x="872049" y="1234749"/>
            <a:ext cx="5292528" cy="3108543"/>
          </a:xfrm>
          <a:prstGeom prst="rect">
            <a:avLst/>
          </a:prstGeom>
          <a:noFill/>
        </p:spPr>
        <p:txBody>
          <a:bodyPr wrap="square" rtlCol="0">
            <a:spAutoFit/>
          </a:bodyPr>
          <a:lstStyle/>
          <a:p>
            <a:r>
              <a:rPr lang="en-US" sz="2800" b="1" dirty="0"/>
              <a:t>Continuous Deployment Platform</a:t>
            </a:r>
          </a:p>
          <a:p>
            <a:pPr marL="742950" lvl="1" indent="-285750">
              <a:buFont typeface="Arial" panose="020B0604020202020204" pitchFamily="34" charset="0"/>
              <a:buChar char="•"/>
            </a:pPr>
            <a:r>
              <a:rPr lang="en-US" sz="2400" dirty="0"/>
              <a:t>Proactive Training, instead of Offline Retraining</a:t>
            </a:r>
          </a:p>
          <a:p>
            <a:pPr marL="742950" lvl="1" indent="-285750">
              <a:buFont typeface="Arial" panose="020B0604020202020204" pitchFamily="34" charset="0"/>
              <a:buChar char="•"/>
            </a:pPr>
            <a:r>
              <a:rPr lang="en-US" sz="2400" dirty="0"/>
              <a:t>Online Statistics Computation</a:t>
            </a:r>
          </a:p>
          <a:p>
            <a:pPr marL="742950" lvl="1" indent="-285750">
              <a:buFont typeface="Arial" panose="020B0604020202020204" pitchFamily="34" charset="0"/>
              <a:buChar char="•"/>
            </a:pPr>
            <a:r>
              <a:rPr lang="en-US" sz="2400" dirty="0"/>
              <a:t>Dynamic Materialization of data</a:t>
            </a:r>
          </a:p>
          <a:p>
            <a:pPr marL="742950" lvl="1" indent="-285750">
              <a:buFont typeface="Arial" panose="020B0604020202020204" pitchFamily="34" charset="0"/>
              <a:buChar char="•"/>
            </a:pPr>
            <a:r>
              <a:rPr lang="en-US" sz="2400" dirty="0">
                <a:solidFill>
                  <a:schemeClr val="accent6">
                    <a:lumMod val="50000"/>
                  </a:schemeClr>
                </a:solidFill>
              </a:rPr>
              <a:t>Achieves similar quality</a:t>
            </a:r>
          </a:p>
          <a:p>
            <a:pPr marL="742950" lvl="1" indent="-285750">
              <a:buFont typeface="Arial" panose="020B0604020202020204" pitchFamily="34" charset="0"/>
              <a:buChar char="•"/>
            </a:pPr>
            <a:r>
              <a:rPr lang="en-US" sz="2400" dirty="0">
                <a:solidFill>
                  <a:schemeClr val="accent6">
                    <a:lumMod val="50000"/>
                  </a:schemeClr>
                </a:solidFill>
              </a:rPr>
              <a:t>Reduces the total training time</a:t>
            </a:r>
          </a:p>
          <a:p>
            <a:pPr marL="742950" lvl="1" indent="-285750">
              <a:buFont typeface="Arial" panose="020B0604020202020204" pitchFamily="34" charset="0"/>
              <a:buChar char="•"/>
            </a:pPr>
            <a:endParaRPr lang="en-US" sz="2400" dirty="0"/>
          </a:p>
        </p:txBody>
      </p:sp>
      <p:sp>
        <p:nvSpPr>
          <p:cNvPr id="82" name="Rounded Rectangle 81">
            <a:extLst>
              <a:ext uri="{FF2B5EF4-FFF2-40B4-BE49-F238E27FC236}">
                <a16:creationId xmlns:a16="http://schemas.microsoft.com/office/drawing/2014/main" id="{E5A76D83-E48E-104A-975B-430405C26C4D}"/>
              </a:ext>
            </a:extLst>
          </p:cNvPr>
          <p:cNvSpPr/>
          <p:nvPr/>
        </p:nvSpPr>
        <p:spPr>
          <a:xfrm>
            <a:off x="2098195" y="5997952"/>
            <a:ext cx="5208808" cy="454066"/>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83" name="Chevron 82">
            <a:extLst>
              <a:ext uri="{FF2B5EF4-FFF2-40B4-BE49-F238E27FC236}">
                <a16:creationId xmlns:a16="http://schemas.microsoft.com/office/drawing/2014/main" id="{04857728-A52F-854D-B89C-27B10E650577}"/>
              </a:ext>
            </a:extLst>
          </p:cNvPr>
          <p:cNvSpPr/>
          <p:nvPr/>
        </p:nvSpPr>
        <p:spPr>
          <a:xfrm>
            <a:off x="2976843"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84" name="Chevron 83">
            <a:extLst>
              <a:ext uri="{FF2B5EF4-FFF2-40B4-BE49-F238E27FC236}">
                <a16:creationId xmlns:a16="http://schemas.microsoft.com/office/drawing/2014/main" id="{59DE7D5A-8CAD-1F46-BE52-6B828074D34D}"/>
              </a:ext>
            </a:extLst>
          </p:cNvPr>
          <p:cNvSpPr/>
          <p:nvPr/>
        </p:nvSpPr>
        <p:spPr>
          <a:xfrm>
            <a:off x="7565002" y="5191285"/>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85" name="Chevron 84">
            <a:extLst>
              <a:ext uri="{FF2B5EF4-FFF2-40B4-BE49-F238E27FC236}">
                <a16:creationId xmlns:a16="http://schemas.microsoft.com/office/drawing/2014/main" id="{47378994-EAFC-4F42-9507-6EF7C588B5E7}"/>
              </a:ext>
            </a:extLst>
          </p:cNvPr>
          <p:cNvSpPr/>
          <p:nvPr/>
        </p:nvSpPr>
        <p:spPr>
          <a:xfrm>
            <a:off x="616430"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86" name="Chevron 85">
            <a:extLst>
              <a:ext uri="{FF2B5EF4-FFF2-40B4-BE49-F238E27FC236}">
                <a16:creationId xmlns:a16="http://schemas.microsoft.com/office/drawing/2014/main" id="{AA6C3158-A2D8-034F-829F-532FAD50A214}"/>
              </a:ext>
            </a:extLst>
          </p:cNvPr>
          <p:cNvSpPr/>
          <p:nvPr/>
        </p:nvSpPr>
        <p:spPr>
          <a:xfrm>
            <a:off x="5706914" y="519128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87" name="Chevron 86">
            <a:extLst>
              <a:ext uri="{FF2B5EF4-FFF2-40B4-BE49-F238E27FC236}">
                <a16:creationId xmlns:a16="http://schemas.microsoft.com/office/drawing/2014/main" id="{FB3F02A7-ED29-A04F-9EC3-528686FB2F27}"/>
              </a:ext>
            </a:extLst>
          </p:cNvPr>
          <p:cNvSpPr/>
          <p:nvPr/>
        </p:nvSpPr>
        <p:spPr>
          <a:xfrm>
            <a:off x="9423090"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88" name="Rounded Rectangle 87">
            <a:extLst>
              <a:ext uri="{FF2B5EF4-FFF2-40B4-BE49-F238E27FC236}">
                <a16:creationId xmlns:a16="http://schemas.microsoft.com/office/drawing/2014/main" id="{E4C40FF0-11F3-2F4B-ACDF-C63203CE39A9}"/>
              </a:ext>
            </a:extLst>
          </p:cNvPr>
          <p:cNvSpPr/>
          <p:nvPr/>
        </p:nvSpPr>
        <p:spPr>
          <a:xfrm>
            <a:off x="2251243"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E98842E1-DA3C-744E-A3C5-1AECC436C048}"/>
              </a:ext>
            </a:extLst>
          </p:cNvPr>
          <p:cNvSpPr/>
          <p:nvPr/>
        </p:nvSpPr>
        <p:spPr>
          <a:xfrm>
            <a:off x="243543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F3E6CB61-1A6B-7748-AA5D-1F3E0C726A15}"/>
              </a:ext>
            </a:extLst>
          </p:cNvPr>
          <p:cNvSpPr/>
          <p:nvPr/>
        </p:nvSpPr>
        <p:spPr>
          <a:xfrm>
            <a:off x="262485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E1536DDF-F707-284B-8E24-C798C36FBFD9}"/>
              </a:ext>
            </a:extLst>
          </p:cNvPr>
          <p:cNvSpPr/>
          <p:nvPr/>
        </p:nvSpPr>
        <p:spPr>
          <a:xfrm>
            <a:off x="280468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81780C02-EFE2-9A4F-8066-92E04A866A49}"/>
              </a:ext>
            </a:extLst>
          </p:cNvPr>
          <p:cNvSpPr/>
          <p:nvPr/>
        </p:nvSpPr>
        <p:spPr>
          <a:xfrm>
            <a:off x="4646200"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1856559F-356A-5A49-A0CF-FC1A506742AD}"/>
              </a:ext>
            </a:extLst>
          </p:cNvPr>
          <p:cNvSpPr/>
          <p:nvPr/>
        </p:nvSpPr>
        <p:spPr>
          <a:xfrm>
            <a:off x="483038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FD8006D4-374D-AD40-BB67-44D98A3E9F38}"/>
              </a:ext>
            </a:extLst>
          </p:cNvPr>
          <p:cNvSpPr/>
          <p:nvPr/>
        </p:nvSpPr>
        <p:spPr>
          <a:xfrm>
            <a:off x="501980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ED47D66C-589B-4A45-87C6-AC274807F6F1}"/>
              </a:ext>
            </a:extLst>
          </p:cNvPr>
          <p:cNvSpPr/>
          <p:nvPr/>
        </p:nvSpPr>
        <p:spPr>
          <a:xfrm>
            <a:off x="519963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818C0FF0-7398-B94B-8DA0-04B13DB956F1}"/>
              </a:ext>
            </a:extLst>
          </p:cNvPr>
          <p:cNvSpPr/>
          <p:nvPr/>
        </p:nvSpPr>
        <p:spPr>
          <a:xfrm>
            <a:off x="7307002" y="5376215"/>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09776F51-5AC3-E74F-83F9-B1F8E52D83AC}"/>
              </a:ext>
            </a:extLst>
          </p:cNvPr>
          <p:cNvSpPr/>
          <p:nvPr/>
        </p:nvSpPr>
        <p:spPr>
          <a:xfrm>
            <a:off x="7486832"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D64512B1-4A91-194B-A3CB-984A3C4B602E}"/>
              </a:ext>
            </a:extLst>
          </p:cNvPr>
          <p:cNvSpPr/>
          <p:nvPr/>
        </p:nvSpPr>
        <p:spPr>
          <a:xfrm>
            <a:off x="9167491"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0C8F3979-2B13-C24B-954D-56423E011E85}"/>
              </a:ext>
            </a:extLst>
          </p:cNvPr>
          <p:cNvSpPr/>
          <p:nvPr/>
        </p:nvSpPr>
        <p:spPr>
          <a:xfrm>
            <a:off x="9347321"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34FB9237-129C-A142-AB3C-8A61F0AB7540}"/>
              </a:ext>
            </a:extLst>
          </p:cNvPr>
          <p:cNvCxnSpPr>
            <a:cxnSpLocks/>
          </p:cNvCxnSpPr>
          <p:nvPr/>
        </p:nvCxnSpPr>
        <p:spPr>
          <a:xfrm>
            <a:off x="117348" y="5448077"/>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48336DD-63B4-7D4C-8535-AFFF64D39F35}"/>
              </a:ext>
            </a:extLst>
          </p:cNvPr>
          <p:cNvSpPr txBox="1"/>
          <p:nvPr/>
        </p:nvSpPr>
        <p:spPr>
          <a:xfrm>
            <a:off x="117348" y="5155689"/>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102" name="TextBox 101">
            <a:extLst>
              <a:ext uri="{FF2B5EF4-FFF2-40B4-BE49-F238E27FC236}">
                <a16:creationId xmlns:a16="http://schemas.microsoft.com/office/drawing/2014/main" id="{C7315F4D-1AE8-5743-BFAB-BAAE66897444}"/>
              </a:ext>
            </a:extLst>
          </p:cNvPr>
          <p:cNvSpPr txBox="1"/>
          <p:nvPr/>
        </p:nvSpPr>
        <p:spPr>
          <a:xfrm>
            <a:off x="2098195" y="4791440"/>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103" name="TextBox 102">
            <a:extLst>
              <a:ext uri="{FF2B5EF4-FFF2-40B4-BE49-F238E27FC236}">
                <a16:creationId xmlns:a16="http://schemas.microsoft.com/office/drawing/2014/main" id="{281D9032-91EF-1541-BB6F-D2A86F6659D8}"/>
              </a:ext>
            </a:extLst>
          </p:cNvPr>
          <p:cNvSpPr txBox="1"/>
          <p:nvPr/>
        </p:nvSpPr>
        <p:spPr>
          <a:xfrm>
            <a:off x="4348296" y="4813375"/>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105" name="Straight Arrow Connector 104">
            <a:extLst>
              <a:ext uri="{FF2B5EF4-FFF2-40B4-BE49-F238E27FC236}">
                <a16:creationId xmlns:a16="http://schemas.microsoft.com/office/drawing/2014/main" id="{60E73A24-5A1F-0C48-9426-5E7A25092DFC}"/>
              </a:ext>
            </a:extLst>
          </p:cNvPr>
          <p:cNvCxnSpPr>
            <a:cxnSpLocks/>
            <a:stCxn id="88" idx="2"/>
          </p:cNvCxnSpPr>
          <p:nvPr/>
        </p:nvCxnSpPr>
        <p:spPr>
          <a:xfrm>
            <a:off x="2323633"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CBF24FA9-E67B-3D4A-9A39-BF900BF5A6CD}"/>
              </a:ext>
            </a:extLst>
          </p:cNvPr>
          <p:cNvCxnSpPr>
            <a:cxnSpLocks/>
            <a:endCxn id="86" idx="1"/>
          </p:cNvCxnSpPr>
          <p:nvPr/>
        </p:nvCxnSpPr>
        <p:spPr>
          <a:xfrm rot="5400000" flipH="1" flipV="1">
            <a:off x="5349282" y="5532155"/>
            <a:ext cx="571278" cy="404187"/>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818F1E83-5D6A-3B4C-AB5B-6F7B1E84D435}"/>
              </a:ext>
            </a:extLst>
          </p:cNvPr>
          <p:cNvSpPr/>
          <p:nvPr/>
        </p:nvSpPr>
        <p:spPr>
          <a:xfrm>
            <a:off x="11034523" y="5191285"/>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109" name="Elbow Connector 108">
            <a:extLst>
              <a:ext uri="{FF2B5EF4-FFF2-40B4-BE49-F238E27FC236}">
                <a16:creationId xmlns:a16="http://schemas.microsoft.com/office/drawing/2014/main" id="{C0F31FC3-4450-5F43-A0F1-E500B529572A}"/>
              </a:ext>
            </a:extLst>
          </p:cNvPr>
          <p:cNvCxnSpPr>
            <a:cxnSpLocks/>
            <a:stCxn id="107" idx="2"/>
            <a:endCxn id="87" idx="2"/>
          </p:cNvCxnSpPr>
          <p:nvPr/>
        </p:nvCxnSpPr>
        <p:spPr>
          <a:xfrm rot="5400000">
            <a:off x="10838083" y="5017883"/>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900CEA05-EB0D-714C-A966-382AB0123047}"/>
              </a:ext>
            </a:extLst>
          </p:cNvPr>
          <p:cNvSpPr/>
          <p:nvPr/>
        </p:nvSpPr>
        <p:spPr>
          <a:xfrm rot="16200000">
            <a:off x="8715104" y="1908064"/>
            <a:ext cx="233298" cy="6283382"/>
          </a:xfrm>
          <a:prstGeom prst="rightBrace">
            <a:avLst>
              <a:gd name="adj1" fmla="val 51969"/>
              <a:gd name="adj2" fmla="val 493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1" name="TextBox 110">
            <a:extLst>
              <a:ext uri="{FF2B5EF4-FFF2-40B4-BE49-F238E27FC236}">
                <a16:creationId xmlns:a16="http://schemas.microsoft.com/office/drawing/2014/main" id="{57AE8E2E-8CB6-5949-998E-48117E3BDF86}"/>
              </a:ext>
            </a:extLst>
          </p:cNvPr>
          <p:cNvSpPr txBox="1"/>
          <p:nvPr/>
        </p:nvSpPr>
        <p:spPr>
          <a:xfrm>
            <a:off x="7798681" y="4646019"/>
            <a:ext cx="2004395" cy="369332"/>
          </a:xfrm>
          <a:prstGeom prst="rect">
            <a:avLst/>
          </a:prstGeom>
          <a:noFill/>
        </p:spPr>
        <p:txBody>
          <a:bodyPr wrap="none" rtlCol="0">
            <a:spAutoFit/>
          </a:bodyPr>
          <a:lstStyle/>
          <a:p>
            <a:r>
              <a:rPr lang="en-US" dirty="0"/>
              <a:t>Schedule Execution</a:t>
            </a:r>
            <a:endParaRPr lang="en-US" sz="2400" dirty="0"/>
          </a:p>
        </p:txBody>
      </p:sp>
      <p:cxnSp>
        <p:nvCxnSpPr>
          <p:cNvPr id="112" name="Straight Arrow Connector 111">
            <a:extLst>
              <a:ext uri="{FF2B5EF4-FFF2-40B4-BE49-F238E27FC236}">
                <a16:creationId xmlns:a16="http://schemas.microsoft.com/office/drawing/2014/main" id="{BDFA838E-924C-EA47-8E1D-BD16BDD0030E}"/>
              </a:ext>
            </a:extLst>
          </p:cNvPr>
          <p:cNvCxnSpPr>
            <a:cxnSpLocks/>
            <a:stCxn id="89" idx="2"/>
          </p:cNvCxnSpPr>
          <p:nvPr/>
        </p:nvCxnSpPr>
        <p:spPr>
          <a:xfrm>
            <a:off x="250782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2F42989-510C-F244-9BBA-306CA3F39CFD}"/>
              </a:ext>
            </a:extLst>
          </p:cNvPr>
          <p:cNvCxnSpPr>
            <a:cxnSpLocks/>
            <a:stCxn id="90" idx="2"/>
          </p:cNvCxnSpPr>
          <p:nvPr/>
        </p:nvCxnSpPr>
        <p:spPr>
          <a:xfrm>
            <a:off x="269724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CBDB961-7D4E-044C-9725-0DDDF5E80DA8}"/>
              </a:ext>
            </a:extLst>
          </p:cNvPr>
          <p:cNvCxnSpPr>
            <a:cxnSpLocks/>
            <a:stCxn id="91" idx="2"/>
          </p:cNvCxnSpPr>
          <p:nvPr/>
        </p:nvCxnSpPr>
        <p:spPr>
          <a:xfrm>
            <a:off x="287707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9CE27BC-A032-1543-A000-403DFB1CCB1D}"/>
              </a:ext>
            </a:extLst>
          </p:cNvPr>
          <p:cNvCxnSpPr>
            <a:cxnSpLocks/>
            <a:stCxn id="94" idx="2"/>
          </p:cNvCxnSpPr>
          <p:nvPr/>
        </p:nvCxnSpPr>
        <p:spPr>
          <a:xfrm flipH="1">
            <a:off x="5088387"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FBB4DFE-B123-CA4A-8E53-3F023BAC5E53}"/>
              </a:ext>
            </a:extLst>
          </p:cNvPr>
          <p:cNvCxnSpPr>
            <a:cxnSpLocks/>
            <a:stCxn id="95" idx="2"/>
          </p:cNvCxnSpPr>
          <p:nvPr/>
        </p:nvCxnSpPr>
        <p:spPr>
          <a:xfrm flipH="1">
            <a:off x="5271711" y="5520994"/>
            <a:ext cx="316"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991FB1-0D7F-214A-BEEA-E787967BB3E1}"/>
              </a:ext>
            </a:extLst>
          </p:cNvPr>
          <p:cNvCxnSpPr>
            <a:cxnSpLocks/>
            <a:stCxn id="93" idx="2"/>
          </p:cNvCxnSpPr>
          <p:nvPr/>
        </p:nvCxnSpPr>
        <p:spPr>
          <a:xfrm>
            <a:off x="4902777"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9730F90-180E-324D-84CF-5B226F84536C}"/>
              </a:ext>
            </a:extLst>
          </p:cNvPr>
          <p:cNvCxnSpPr>
            <a:cxnSpLocks/>
            <a:stCxn id="92" idx="2"/>
            <a:endCxn id="82" idx="0"/>
          </p:cNvCxnSpPr>
          <p:nvPr/>
        </p:nvCxnSpPr>
        <p:spPr>
          <a:xfrm flipH="1">
            <a:off x="4702599"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EB73C8B-4B07-0346-91DE-904889E9CA1F}"/>
              </a:ext>
            </a:extLst>
          </p:cNvPr>
          <p:cNvPicPr>
            <a:picLocks noChangeAspect="1"/>
          </p:cNvPicPr>
          <p:nvPr/>
        </p:nvPicPr>
        <p:blipFill>
          <a:blip r:embed="rId3"/>
          <a:stretch>
            <a:fillRect/>
          </a:stretch>
        </p:blipFill>
        <p:spPr>
          <a:xfrm>
            <a:off x="7551795" y="955981"/>
            <a:ext cx="3665154" cy="3665154"/>
          </a:xfrm>
          <a:prstGeom prst="rect">
            <a:avLst/>
          </a:prstGeom>
          <a:ln w="19050">
            <a:noFill/>
          </a:ln>
        </p:spPr>
      </p:pic>
    </p:spTree>
    <p:extLst>
      <p:ext uri="{BB962C8B-B14F-4D97-AF65-F5344CB8AC3E}">
        <p14:creationId xmlns:p14="http://schemas.microsoft.com/office/powerpoint/2010/main" val="37550702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45547-7F53-DF44-A9D2-3DCDE4715ACC}"/>
              </a:ext>
            </a:extLst>
          </p:cNvPr>
          <p:cNvSpPr>
            <a:spLocks noGrp="1"/>
          </p:cNvSpPr>
          <p:nvPr>
            <p:ph idx="1"/>
          </p:nvPr>
        </p:nvSpPr>
        <p:spPr/>
        <p:txBody>
          <a:bodyPr>
            <a:normAutofit lnSpcReduction="10000"/>
          </a:bodyPr>
          <a:lstStyle/>
          <a:p>
            <a:pPr marL="401638" indent="-401638">
              <a:buFont typeface="+mj-lt"/>
              <a:buAutoNum type="arabicPeriod"/>
            </a:pPr>
            <a:r>
              <a:rPr lang="en-US" sz="1600" dirty="0"/>
              <a:t>D. </a:t>
            </a:r>
            <a:r>
              <a:rPr lang="en-US" sz="1600" dirty="0" err="1"/>
              <a:t>Crankshaw</a:t>
            </a:r>
            <a:r>
              <a:rPr lang="en-US" sz="1600" dirty="0"/>
              <a:t>, X. Wang, G. Zhou, M. Franklin, et al. 2016. Clipper: A Low-Latency Online Prediction Serving System. </a:t>
            </a:r>
            <a:r>
              <a:rPr lang="en-US" sz="1600" dirty="0" err="1"/>
              <a:t>arXiv</a:t>
            </a:r>
            <a:r>
              <a:rPr lang="en-US" sz="1600" dirty="0"/>
              <a:t> preprint arXiv:1612.03079 (2016).</a:t>
            </a:r>
          </a:p>
          <a:p>
            <a:pPr marL="401638" indent="-401638">
              <a:buFont typeface="+mj-lt"/>
              <a:buAutoNum type="arabicPeriod"/>
            </a:pPr>
            <a:r>
              <a:rPr lang="en-US" sz="1600" dirty="0"/>
              <a:t>D. </a:t>
            </a:r>
            <a:r>
              <a:rPr lang="en-US" sz="1600" dirty="0" err="1"/>
              <a:t>Crankshaw</a:t>
            </a:r>
            <a:r>
              <a:rPr lang="en-US" sz="1600" dirty="0"/>
              <a:t>, P. </a:t>
            </a:r>
            <a:r>
              <a:rPr lang="en-US" sz="1600" dirty="0" err="1"/>
              <a:t>Bailis</a:t>
            </a:r>
            <a:r>
              <a:rPr lang="en-US" sz="1600" dirty="0"/>
              <a:t>, J. Gonzalez, H. Li, et al. 2014. The missing piece </a:t>
            </a:r>
            <a:r>
              <a:rPr lang="en-US" sz="1600" dirty="0" err="1"/>
              <a:t>incomplex</a:t>
            </a:r>
            <a:r>
              <a:rPr lang="en-US" sz="1600" dirty="0"/>
              <a:t> analytics: Low latency, scalable model management and serving with </a:t>
            </a:r>
            <a:r>
              <a:rPr lang="en-US" sz="1600" dirty="0" err="1"/>
              <a:t>velox</a:t>
            </a:r>
            <a:r>
              <a:rPr lang="en-US" sz="1600" dirty="0"/>
              <a:t>.</a:t>
            </a:r>
          </a:p>
          <a:p>
            <a:pPr marL="401638" indent="-401638">
              <a:buFont typeface="+mj-lt"/>
              <a:buAutoNum type="arabicPeriod"/>
            </a:pPr>
            <a:r>
              <a:rPr lang="en-US" sz="1600" dirty="0">
                <a:cs typeface="Calibri" panose="020F0502020204030204" pitchFamily="34" charset="0"/>
              </a:rPr>
              <a:t>D. Baylor, E. Breck, H. Cheng, N. </a:t>
            </a:r>
            <a:r>
              <a:rPr lang="en-US" sz="1600" dirty="0" err="1">
                <a:cs typeface="Calibri" panose="020F0502020204030204" pitchFamily="34" charset="0"/>
              </a:rPr>
              <a:t>Fiedel</a:t>
            </a:r>
            <a:r>
              <a:rPr lang="en-US" sz="1600" dirty="0">
                <a:cs typeface="Calibri" panose="020F0502020204030204" pitchFamily="34" charset="0"/>
              </a:rPr>
              <a:t>, et al. 2017. TFX: A TensorFlow-Based Production-Scale Machine Learning Platform. In Proceedings of the 23rd ACM SIGKDD International Conference on Knowledge Discovery and Data Mining. ACM, 1387–1395.</a:t>
            </a:r>
          </a:p>
          <a:p>
            <a:pPr marL="401638" indent="-401638">
              <a:buFont typeface="+mj-lt"/>
              <a:buAutoNum type="arabicPeriod"/>
            </a:pPr>
            <a:r>
              <a:rPr lang="en-US" sz="1600" dirty="0"/>
              <a:t>L. </a:t>
            </a:r>
            <a:r>
              <a:rPr lang="en-US" sz="1600" dirty="0" err="1"/>
              <a:t>Bottou</a:t>
            </a:r>
            <a:r>
              <a:rPr lang="en-US" sz="1600" dirty="0"/>
              <a:t>. 2010. Large-scale machine learning with stochastic gradient descent. In Proceedings of COMPSTAT’2010. Springer, 177–186.</a:t>
            </a:r>
          </a:p>
          <a:p>
            <a:pPr marL="401638" indent="-401638">
              <a:buFont typeface="+mj-lt"/>
              <a:buAutoNum type="arabicPeriod"/>
            </a:pPr>
            <a:r>
              <a:rPr lang="en-US" sz="1600" dirty="0"/>
              <a:t>M. </a:t>
            </a:r>
            <a:r>
              <a:rPr lang="en-US" sz="1600" dirty="0" err="1"/>
              <a:t>Zaharia</a:t>
            </a:r>
            <a:r>
              <a:rPr lang="en-US" sz="1600" dirty="0"/>
              <a:t>, M. Chowdhury, M. Franklin, S. </a:t>
            </a:r>
            <a:r>
              <a:rPr lang="en-US" sz="1600" dirty="0" err="1"/>
              <a:t>Shenker</a:t>
            </a:r>
            <a:r>
              <a:rPr lang="en-US" sz="1600" dirty="0"/>
              <a:t>, and I. </a:t>
            </a:r>
            <a:r>
              <a:rPr lang="en-US" sz="1600" dirty="0" err="1"/>
              <a:t>Stoica</a:t>
            </a:r>
            <a:r>
              <a:rPr lang="en-US" sz="1600" dirty="0"/>
              <a:t>. 2010. Spark: cluster computing with working sets. </a:t>
            </a:r>
            <a:r>
              <a:rPr lang="en-US" sz="1600" dirty="0" err="1"/>
              <a:t>HotCloud</a:t>
            </a:r>
            <a:r>
              <a:rPr lang="en-US" sz="1600" dirty="0"/>
              <a:t> 10 (2010), 10–10.</a:t>
            </a:r>
          </a:p>
          <a:p>
            <a:pPr marL="401638" indent="-401638">
              <a:buFont typeface="+mj-lt"/>
              <a:buAutoNum type="arabicPeriod"/>
            </a:pPr>
            <a:r>
              <a:rPr lang="de-DE" sz="1600" dirty="0"/>
              <a:t>O. </a:t>
            </a:r>
            <a:r>
              <a:rPr lang="de-DE" sz="1600" dirty="0" err="1"/>
              <a:t>Chapelle</a:t>
            </a:r>
            <a:r>
              <a:rPr lang="de-DE" sz="1600" dirty="0"/>
              <a:t>. [n. d.]. NYC Taxi &amp; </a:t>
            </a:r>
            <a:r>
              <a:rPr lang="de-DE" sz="1600" dirty="0" err="1"/>
              <a:t>Lomousine</a:t>
            </a:r>
            <a:r>
              <a:rPr lang="de-DE" sz="1600" dirty="0"/>
              <a:t> </a:t>
            </a:r>
            <a:r>
              <a:rPr lang="de-DE" sz="1600" dirty="0" err="1"/>
              <a:t>Commision</a:t>
            </a:r>
            <a:r>
              <a:rPr lang="de-DE" sz="1600" dirty="0"/>
              <a:t> Trip </a:t>
            </a:r>
            <a:r>
              <a:rPr lang="de-DE" sz="1600" dirty="0" err="1"/>
              <a:t>Record</a:t>
            </a:r>
            <a:r>
              <a:rPr lang="de-DE" sz="1600" dirty="0"/>
              <a:t> Data. http://</a:t>
            </a:r>
            <a:r>
              <a:rPr lang="de-DE" sz="1600" dirty="0" err="1"/>
              <a:t>www.nyc.gov</a:t>
            </a:r>
            <a:r>
              <a:rPr lang="de-DE" sz="1600" dirty="0"/>
              <a:t>/</a:t>
            </a:r>
            <a:r>
              <a:rPr lang="de-DE" sz="1600" dirty="0" err="1"/>
              <a:t>html</a:t>
            </a:r>
            <a:r>
              <a:rPr lang="de-DE" sz="1600" dirty="0"/>
              <a:t>/</a:t>
            </a:r>
            <a:r>
              <a:rPr lang="de-DE" sz="1600" dirty="0" err="1"/>
              <a:t>tlc</a:t>
            </a:r>
            <a:r>
              <a:rPr lang="de-DE" sz="1600" dirty="0"/>
              <a:t>/</a:t>
            </a:r>
            <a:r>
              <a:rPr lang="de-DE" sz="1600" dirty="0" err="1"/>
              <a:t>html</a:t>
            </a:r>
            <a:r>
              <a:rPr lang="de-DE" sz="1600" dirty="0"/>
              <a:t>/</a:t>
            </a:r>
            <a:r>
              <a:rPr lang="de-DE" sz="1600" dirty="0" err="1"/>
              <a:t>about</a:t>
            </a:r>
            <a:r>
              <a:rPr lang="de-DE" sz="1600" dirty="0"/>
              <a:t>/</a:t>
            </a:r>
            <a:r>
              <a:rPr lang="de-DE" sz="1600" dirty="0" err="1"/>
              <a:t>trip_record_data.shtml</a:t>
            </a:r>
            <a:r>
              <a:rPr lang="de-DE" sz="1600" dirty="0"/>
              <a:t>. [</a:t>
            </a:r>
            <a:r>
              <a:rPr lang="de-DE" sz="1600" dirty="0" err="1"/>
              <a:t>Online;accessed</a:t>
            </a:r>
            <a:r>
              <a:rPr lang="de-DE" sz="1600" dirty="0"/>
              <a:t> 10-April-2018].</a:t>
            </a:r>
          </a:p>
          <a:p>
            <a:pPr marL="401638" indent="-401638">
              <a:buFont typeface="+mj-lt"/>
              <a:buAutoNum type="arabicPeriod"/>
            </a:pPr>
            <a:r>
              <a:rPr lang="de-DE" sz="1600" dirty="0"/>
              <a:t>J. Ma, L. Saul, S. Savage, </a:t>
            </a:r>
            <a:r>
              <a:rPr lang="de-DE" sz="1600" dirty="0" err="1"/>
              <a:t>and</a:t>
            </a:r>
            <a:r>
              <a:rPr lang="de-DE" sz="1600" dirty="0"/>
              <a:t> G. Voelker. 2009. </a:t>
            </a:r>
            <a:r>
              <a:rPr lang="de-DE" sz="1600" dirty="0" err="1"/>
              <a:t>Identifying</a:t>
            </a:r>
            <a:r>
              <a:rPr lang="de-DE" sz="1600" dirty="0"/>
              <a:t> </a:t>
            </a:r>
            <a:r>
              <a:rPr lang="de-DE" sz="1600" dirty="0" err="1"/>
              <a:t>suspicious</a:t>
            </a:r>
            <a:r>
              <a:rPr lang="de-DE" sz="1600" dirty="0"/>
              <a:t> URLs: an </a:t>
            </a:r>
            <a:r>
              <a:rPr lang="de-DE" sz="1600" dirty="0" err="1"/>
              <a:t>application</a:t>
            </a:r>
            <a:r>
              <a:rPr lang="de-DE" sz="1600" dirty="0"/>
              <a:t> </a:t>
            </a:r>
            <a:r>
              <a:rPr lang="de-DE" sz="1600" dirty="0" err="1"/>
              <a:t>of</a:t>
            </a:r>
            <a:r>
              <a:rPr lang="de-DE" sz="1600" dirty="0"/>
              <a:t> large-</a:t>
            </a:r>
            <a:r>
              <a:rPr lang="de-DE" sz="1600" dirty="0" err="1"/>
              <a:t>scale</a:t>
            </a:r>
            <a:r>
              <a:rPr lang="de-DE" sz="1600" dirty="0"/>
              <a:t> online </a:t>
            </a:r>
            <a:r>
              <a:rPr lang="de-DE" sz="1600" dirty="0" err="1"/>
              <a:t>learning</a:t>
            </a:r>
            <a:r>
              <a:rPr lang="de-DE" sz="1600" dirty="0"/>
              <a:t>. In </a:t>
            </a:r>
            <a:r>
              <a:rPr lang="de-DE" sz="1600" dirty="0" err="1"/>
              <a:t>Proceedings</a:t>
            </a:r>
            <a:r>
              <a:rPr lang="de-DE" sz="1600" dirty="0"/>
              <a:t> </a:t>
            </a:r>
            <a:r>
              <a:rPr lang="de-DE" sz="1600" dirty="0" err="1"/>
              <a:t>of</a:t>
            </a:r>
            <a:r>
              <a:rPr lang="de-DE" sz="1600" dirty="0"/>
              <a:t> </a:t>
            </a:r>
            <a:r>
              <a:rPr lang="de-DE" sz="1600" dirty="0" err="1"/>
              <a:t>the</a:t>
            </a:r>
            <a:r>
              <a:rPr lang="de-DE" sz="1600" dirty="0"/>
              <a:t> 26th </a:t>
            </a:r>
            <a:r>
              <a:rPr lang="de-DE" sz="1600" dirty="0" err="1"/>
              <a:t>annual</a:t>
            </a:r>
            <a:r>
              <a:rPr lang="de-DE" sz="1600" dirty="0"/>
              <a:t> international </a:t>
            </a:r>
            <a:r>
              <a:rPr lang="de-DE" sz="1600" dirty="0" err="1"/>
              <a:t>conference</a:t>
            </a:r>
            <a:r>
              <a:rPr lang="de-DE" sz="1600" dirty="0"/>
              <a:t> on </a:t>
            </a:r>
            <a:r>
              <a:rPr lang="de-DE" sz="1600" dirty="0" err="1"/>
              <a:t>machine</a:t>
            </a:r>
            <a:r>
              <a:rPr lang="de-DE" sz="1600" dirty="0"/>
              <a:t> </a:t>
            </a:r>
            <a:r>
              <a:rPr lang="de-DE" sz="1600" dirty="0" err="1"/>
              <a:t>learning</a:t>
            </a:r>
            <a:r>
              <a:rPr lang="de-DE" sz="1600" dirty="0"/>
              <a:t>. ACM, 681–688.</a:t>
            </a:r>
          </a:p>
          <a:p>
            <a:pPr marL="401638" indent="-401638">
              <a:buFont typeface="+mj-lt"/>
              <a:buAutoNum type="arabicPeriod"/>
            </a:pPr>
            <a:r>
              <a:rPr lang="de-DE" sz="1600" dirty="0"/>
              <a:t>D. </a:t>
            </a:r>
            <a:r>
              <a:rPr lang="de-DE" sz="1600" dirty="0" err="1"/>
              <a:t>Kingma</a:t>
            </a:r>
            <a:r>
              <a:rPr lang="de-DE" sz="1600" dirty="0"/>
              <a:t> </a:t>
            </a:r>
            <a:r>
              <a:rPr lang="de-DE" sz="1600" dirty="0" err="1"/>
              <a:t>and</a:t>
            </a:r>
            <a:r>
              <a:rPr lang="de-DE" sz="1600" dirty="0"/>
              <a:t> J. </a:t>
            </a:r>
            <a:r>
              <a:rPr lang="de-DE" sz="1600" dirty="0" err="1"/>
              <a:t>Ba</a:t>
            </a:r>
            <a:r>
              <a:rPr lang="de-DE" sz="1600" dirty="0"/>
              <a:t>. 2014. Adam: A </a:t>
            </a:r>
            <a:r>
              <a:rPr lang="de-DE" sz="1600" dirty="0" err="1"/>
              <a:t>method</a:t>
            </a:r>
            <a:r>
              <a:rPr lang="de-DE" sz="1600" dirty="0"/>
              <a:t> </a:t>
            </a:r>
            <a:r>
              <a:rPr lang="de-DE" sz="1600" dirty="0" err="1"/>
              <a:t>for</a:t>
            </a:r>
            <a:r>
              <a:rPr lang="de-DE" sz="1600" dirty="0"/>
              <a:t> </a:t>
            </a:r>
            <a:r>
              <a:rPr lang="de-DE" sz="1600" dirty="0" err="1"/>
              <a:t>stochastic</a:t>
            </a:r>
            <a:r>
              <a:rPr lang="de-DE" sz="1600" dirty="0"/>
              <a:t> </a:t>
            </a:r>
            <a:r>
              <a:rPr lang="de-DE" sz="1600" dirty="0" err="1"/>
              <a:t>optimization</a:t>
            </a:r>
            <a:r>
              <a:rPr lang="de-DE" sz="1600" dirty="0"/>
              <a:t>. </a:t>
            </a:r>
            <a:r>
              <a:rPr lang="de-DE" sz="1600" dirty="0" err="1"/>
              <a:t>arXiv</a:t>
            </a:r>
            <a:r>
              <a:rPr lang="de-DE" sz="1600" dirty="0"/>
              <a:t> </a:t>
            </a:r>
            <a:r>
              <a:rPr lang="de-DE" sz="1600" dirty="0" err="1"/>
              <a:t>preprint</a:t>
            </a:r>
            <a:r>
              <a:rPr lang="de-DE" sz="1600" dirty="0"/>
              <a:t> arXiv:1412.6980 (2014).</a:t>
            </a:r>
          </a:p>
          <a:p>
            <a:pPr marL="401638" indent="-401638">
              <a:buFont typeface="+mj-lt"/>
              <a:buAutoNum type="arabicPeriod"/>
            </a:pPr>
            <a:r>
              <a:rPr lang="de-DE" sz="1600" dirty="0"/>
              <a:t>M. Zeiler. 2012. ADADELTA: an adaptive </a:t>
            </a:r>
            <a:r>
              <a:rPr lang="de-DE" sz="1600" dirty="0" err="1"/>
              <a:t>learning</a:t>
            </a:r>
            <a:r>
              <a:rPr lang="de-DE" sz="1600" dirty="0"/>
              <a:t> rate </a:t>
            </a:r>
            <a:r>
              <a:rPr lang="de-DE" sz="1600" dirty="0" err="1"/>
              <a:t>method</a:t>
            </a:r>
            <a:r>
              <a:rPr lang="de-DE" sz="1600" dirty="0"/>
              <a:t>. </a:t>
            </a:r>
            <a:r>
              <a:rPr lang="de-DE" sz="1600" dirty="0" err="1"/>
              <a:t>arXiv</a:t>
            </a:r>
            <a:r>
              <a:rPr lang="de-DE" sz="1600" dirty="0"/>
              <a:t> </a:t>
            </a:r>
            <a:r>
              <a:rPr lang="de-DE" sz="1600" dirty="0" err="1"/>
              <a:t>preprint</a:t>
            </a:r>
            <a:r>
              <a:rPr lang="de-DE" sz="1600" dirty="0"/>
              <a:t> arXiv:1212.5701 (2012).</a:t>
            </a:r>
          </a:p>
          <a:p>
            <a:pPr marL="401638" indent="-401638">
              <a:buFont typeface="+mj-lt"/>
              <a:buAutoNum type="arabicPeriod"/>
            </a:pPr>
            <a:r>
              <a:rPr lang="de-DE" sz="1600" dirty="0"/>
              <a:t>T. </a:t>
            </a:r>
            <a:r>
              <a:rPr lang="de-DE" sz="1600" dirty="0" err="1"/>
              <a:t>Tieleman</a:t>
            </a:r>
            <a:r>
              <a:rPr lang="de-DE" sz="1600" dirty="0"/>
              <a:t> </a:t>
            </a:r>
            <a:r>
              <a:rPr lang="de-DE" sz="1600" dirty="0" err="1"/>
              <a:t>and</a:t>
            </a:r>
            <a:r>
              <a:rPr lang="de-DE" sz="1600" dirty="0"/>
              <a:t> G. </a:t>
            </a:r>
            <a:r>
              <a:rPr lang="de-DE" sz="1600" dirty="0" err="1"/>
              <a:t>Hinton</a:t>
            </a:r>
            <a:r>
              <a:rPr lang="de-DE" sz="1600" dirty="0"/>
              <a:t>. 2012. </a:t>
            </a:r>
            <a:r>
              <a:rPr lang="de-DE" sz="1600" dirty="0" err="1"/>
              <a:t>Lecture</a:t>
            </a:r>
            <a:r>
              <a:rPr lang="de-DE" sz="1600" dirty="0"/>
              <a:t> 6.5-rmsprop: </a:t>
            </a:r>
            <a:r>
              <a:rPr lang="de-DE" sz="1600" dirty="0" err="1"/>
              <a:t>Divide</a:t>
            </a:r>
            <a:r>
              <a:rPr lang="de-DE" sz="1600" dirty="0"/>
              <a:t> </a:t>
            </a:r>
            <a:r>
              <a:rPr lang="de-DE" sz="1600" dirty="0" err="1"/>
              <a:t>the</a:t>
            </a:r>
            <a:r>
              <a:rPr lang="de-DE" sz="1600" dirty="0"/>
              <a:t> </a:t>
            </a:r>
            <a:r>
              <a:rPr lang="de-DE" sz="1600" dirty="0" err="1"/>
              <a:t>gradient</a:t>
            </a:r>
            <a:r>
              <a:rPr lang="de-DE" sz="1600" dirty="0"/>
              <a:t> </a:t>
            </a:r>
            <a:r>
              <a:rPr lang="de-DE" sz="1600" dirty="0" err="1"/>
              <a:t>by</a:t>
            </a:r>
            <a:r>
              <a:rPr lang="de-DE" sz="1600" dirty="0"/>
              <a:t> a </a:t>
            </a:r>
            <a:r>
              <a:rPr lang="de-DE" sz="1600" dirty="0" err="1"/>
              <a:t>running</a:t>
            </a:r>
            <a:r>
              <a:rPr lang="de-DE" sz="1600" dirty="0"/>
              <a:t> </a:t>
            </a:r>
            <a:r>
              <a:rPr lang="de-DE" sz="1600" dirty="0" err="1"/>
              <a:t>average</a:t>
            </a:r>
            <a:r>
              <a:rPr lang="de-DE" sz="1600" dirty="0"/>
              <a:t> </a:t>
            </a:r>
            <a:r>
              <a:rPr lang="de-DE" sz="1600" dirty="0" err="1"/>
              <a:t>of</a:t>
            </a:r>
            <a:r>
              <a:rPr lang="de-DE" sz="1600" dirty="0"/>
              <a:t> </a:t>
            </a:r>
            <a:r>
              <a:rPr lang="de-DE" sz="1600" dirty="0" err="1"/>
              <a:t>its</a:t>
            </a:r>
            <a:r>
              <a:rPr lang="de-DE" sz="1600" dirty="0"/>
              <a:t> </a:t>
            </a:r>
            <a:r>
              <a:rPr lang="de-DE" sz="1600" dirty="0" err="1"/>
              <a:t>recent</a:t>
            </a:r>
            <a:r>
              <a:rPr lang="de-DE" sz="1600" dirty="0"/>
              <a:t> </a:t>
            </a:r>
            <a:r>
              <a:rPr lang="de-DE" sz="1600" dirty="0" err="1"/>
              <a:t>magnitude</a:t>
            </a:r>
            <a:r>
              <a:rPr lang="de-DE" sz="1600" dirty="0"/>
              <a:t>. COURSERA: </a:t>
            </a:r>
            <a:r>
              <a:rPr lang="de-DE" sz="1600" dirty="0" err="1"/>
              <a:t>Neural</a:t>
            </a:r>
            <a:r>
              <a:rPr lang="de-DE" sz="1600" dirty="0"/>
              <a:t> </a:t>
            </a:r>
            <a:r>
              <a:rPr lang="de-DE" sz="1600" dirty="0" err="1"/>
              <a:t>networks</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4, 2 (2012), 26–31.</a:t>
            </a:r>
          </a:p>
          <a:p>
            <a:pPr marL="0" indent="0">
              <a:buNone/>
            </a:pPr>
            <a:endParaRPr lang="en-US" sz="1600" dirty="0"/>
          </a:p>
        </p:txBody>
      </p:sp>
      <p:sp>
        <p:nvSpPr>
          <p:cNvPr id="2" name="Title 1">
            <a:extLst>
              <a:ext uri="{FF2B5EF4-FFF2-40B4-BE49-F238E27FC236}">
                <a16:creationId xmlns:a16="http://schemas.microsoft.com/office/drawing/2014/main" id="{AE8FEA88-F11E-264F-9CB5-F94955D715A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11355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dirty="0"/>
              <a:t>Backup Slides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101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30000"/>
                  </a:schemeClr>
                </a:solidFill>
              </a:rPr>
              <a:t>Raw Data</a:t>
            </a:r>
          </a:p>
          <a:p>
            <a:pPr algn="ctr"/>
            <a:r>
              <a:rPr lang="en-US" sz="1600" dirty="0">
                <a:solidFill>
                  <a:schemeClr val="tx1">
                    <a:alpha val="3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30000"/>
                  </a:schemeClr>
                </a:solidFill>
              </a:rPr>
              <a:t>Preprocessed</a:t>
            </a:r>
          </a:p>
          <a:p>
            <a:pPr algn="ctr"/>
            <a:r>
              <a:rPr lang="en-US" sz="1600" dirty="0">
                <a:solidFill>
                  <a:schemeClr val="tx1">
                    <a:alpha val="3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Data Manager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61" name="Rounded Rectangle 60">
            <a:extLst>
              <a:ext uri="{FF2B5EF4-FFF2-40B4-BE49-F238E27FC236}">
                <a16:creationId xmlns:a16="http://schemas.microsoft.com/office/drawing/2014/main" id="{E95FFC03-F584-344C-959F-A709168A6D24}"/>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63" name="TextBox 62">
            <a:extLst>
              <a:ext uri="{FF2B5EF4-FFF2-40B4-BE49-F238E27FC236}">
                <a16:creationId xmlns:a16="http://schemas.microsoft.com/office/drawing/2014/main" id="{20AB8DD4-76C6-504F-A804-A4A32860E8B3}"/>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6000"/>
                  </a:schemeClr>
                </a:solidFill>
              </a:rPr>
              <a:t>Raw </a:t>
            </a:r>
          </a:p>
          <a:p>
            <a:pPr algn="ctr"/>
            <a:r>
              <a:rPr lang="en-US" sz="1600" dirty="0">
                <a:solidFill>
                  <a:schemeClr val="tx1">
                    <a:alpha val="46000"/>
                  </a:schemeClr>
                </a:solidFill>
              </a:rPr>
              <a:t>Data</a:t>
            </a:r>
          </a:p>
        </p:txBody>
      </p:sp>
      <p:sp>
        <p:nvSpPr>
          <p:cNvPr id="10" name="TextBox 9">
            <a:extLst>
              <a:ext uri="{FF2B5EF4-FFF2-40B4-BE49-F238E27FC236}">
                <a16:creationId xmlns:a16="http://schemas.microsoft.com/office/drawing/2014/main" id="{AA8D3CAA-5D0A-864B-AD57-898C865E3601}"/>
              </a:ext>
            </a:extLst>
          </p:cNvPr>
          <p:cNvSpPr txBox="1"/>
          <p:nvPr/>
        </p:nvSpPr>
        <p:spPr>
          <a:xfrm>
            <a:off x="1480618" y="870504"/>
            <a:ext cx="4904228" cy="1938992"/>
          </a:xfrm>
          <a:prstGeom prst="rect">
            <a:avLst/>
          </a:prstGeom>
          <a:ln w="31750"/>
          <a:effectLst/>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Data Manager</a:t>
            </a:r>
          </a:p>
          <a:p>
            <a:pPr marL="457200" indent="-457200">
              <a:buFont typeface="Arial" panose="020B0604020202020204" pitchFamily="34" charset="0"/>
              <a:buChar char="•"/>
            </a:pPr>
            <a:r>
              <a:rPr lang="en-US" sz="2800" b="1" dirty="0"/>
              <a:t>Data Discretizing</a:t>
            </a:r>
          </a:p>
          <a:p>
            <a:pPr marL="457200" indent="-457200">
              <a:buFont typeface="Arial" panose="020B0604020202020204" pitchFamily="34" charset="0"/>
              <a:buChar char="•"/>
            </a:pPr>
            <a:r>
              <a:rPr lang="en-US" sz="2800" b="1" dirty="0"/>
              <a:t>Data Sampling</a:t>
            </a:r>
          </a:p>
          <a:p>
            <a:pPr marL="457200" indent="-457200">
              <a:buFont typeface="Arial" panose="020B0604020202020204" pitchFamily="34" charset="0"/>
              <a:buChar char="•"/>
            </a:pPr>
            <a:r>
              <a:rPr lang="en-US" sz="2800" b="1" dirty="0"/>
              <a:t>Historical Data Management</a:t>
            </a:r>
          </a:p>
        </p:txBody>
      </p:sp>
      <p:sp>
        <p:nvSpPr>
          <p:cNvPr id="28" name="Oval 27">
            <a:extLst>
              <a:ext uri="{FF2B5EF4-FFF2-40B4-BE49-F238E27FC236}">
                <a16:creationId xmlns:a16="http://schemas.microsoft.com/office/drawing/2014/main" id="{498D831C-4CDB-8E4C-BFF0-0048D63A217A}"/>
              </a:ext>
            </a:extLst>
          </p:cNvPr>
          <p:cNvSpPr/>
          <p:nvPr/>
        </p:nvSpPr>
        <p:spPr>
          <a:xfrm>
            <a:off x="44414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A51C179-8388-3E4E-A13C-5A3A3D9D3A05}"/>
              </a:ext>
            </a:extLst>
          </p:cNvPr>
          <p:cNvSpPr/>
          <p:nvPr/>
        </p:nvSpPr>
        <p:spPr>
          <a:xfrm>
            <a:off x="5517470"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326ACBD-5506-BB4E-9E95-8692F0D53E44}"/>
              </a:ext>
            </a:extLst>
          </p:cNvPr>
          <p:cNvSpPr/>
          <p:nvPr/>
        </p:nvSpPr>
        <p:spPr>
          <a:xfrm>
            <a:off x="1728182" y="3957371"/>
            <a:ext cx="6125192" cy="1451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0A9C6D2-8F3E-774C-ABA2-D5B910C3BD64}"/>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7D2E589D-8874-C447-B4AC-18D15C577454}"/>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C529784E-06F2-514D-AAB7-38BEF7010EDD}"/>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2B42ABF-311A-2941-8579-FE1E54F7879D}"/>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4143A2E6-08C2-5047-B1D0-AB9FE385B302}"/>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2C16B2DF-2919-EC43-9772-BB2FAC492574}"/>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78C5930C-1C25-4640-95BE-0C7E232EA9BE}"/>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2E13A94-67BE-924F-B2AC-13B66ACE150E}"/>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0607F0F-6F93-514E-A241-36D3102E958A}"/>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1C416D-714B-604C-A448-38B0FC7861F6}"/>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7EA061E-8CE0-2749-A8EC-61AEBE4DC6AB}"/>
              </a:ext>
            </a:extLst>
          </p:cNvPr>
          <p:cNvCxnSpPr>
            <a:cxnSpLocks/>
            <a:stCxn id="5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1290D1-BABB-674F-8628-6A2A93FE13A9}"/>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847626-D481-1847-9B9C-FB2166793477}"/>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91647D-2933-C34B-B36F-BC39B6ACE75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F93263C-6D35-B042-9425-081B893D863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D05EFF-9695-7742-B067-E2119081676A}"/>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CD6E5E8-A8F8-FF44-BD92-ED6753686034}"/>
              </a:ext>
            </a:extLst>
          </p:cNvPr>
          <p:cNvSpPr txBox="1"/>
          <p:nvPr/>
        </p:nvSpPr>
        <p:spPr>
          <a:xfrm>
            <a:off x="7708780" y="2379330"/>
            <a:ext cx="2340384"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3354350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46182BA2-8DF4-3042-A52B-C6A61470A0A2}"/>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5000"/>
            </a:schemeClr>
          </a:solidFill>
          <a:ln w="19050">
            <a:solidFill>
              <a:schemeClr val="tx1">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5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Pipeline Manager</a:t>
            </a:r>
          </a:p>
        </p:txBody>
      </p:sp>
      <p:sp>
        <p:nvSpPr>
          <p:cNvPr id="39" name="Right Brace 38">
            <a:extLst>
              <a:ext uri="{FF2B5EF4-FFF2-40B4-BE49-F238E27FC236}">
                <a16:creationId xmlns:a16="http://schemas.microsoft.com/office/drawing/2014/main" id="{375F2470-9DD7-1A48-8E18-3D5ED8C263A3}"/>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3420504" y="870504"/>
            <a:ext cx="5755806" cy="1938992"/>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Pipeline Manager</a:t>
            </a:r>
          </a:p>
          <a:p>
            <a:pPr marL="457200" indent="-457200">
              <a:buFont typeface="Arial" panose="020B0604020202020204" pitchFamily="34" charset="0"/>
              <a:buChar char="•"/>
            </a:pPr>
            <a:r>
              <a:rPr lang="en-US" sz="2800" b="1" dirty="0"/>
              <a:t>Data Preprocessing</a:t>
            </a:r>
          </a:p>
          <a:p>
            <a:pPr marL="457200" indent="-457200">
              <a:buFont typeface="Arial" panose="020B0604020202020204" pitchFamily="34" charset="0"/>
              <a:buChar char="•"/>
            </a:pPr>
            <a:r>
              <a:rPr lang="en-US" sz="2800" b="1" dirty="0"/>
              <a:t>Data Materialization</a:t>
            </a:r>
          </a:p>
          <a:p>
            <a:pPr marL="457200" indent="-457200">
              <a:buFont typeface="Arial" panose="020B0604020202020204" pitchFamily="34" charset="0"/>
              <a:buChar char="•"/>
            </a:pPr>
            <a:r>
              <a:rPr lang="en-US" sz="2800" b="1" dirty="0"/>
              <a:t>Pipeline Component Management</a:t>
            </a:r>
          </a:p>
        </p:txBody>
      </p:sp>
      <p:sp>
        <p:nvSpPr>
          <p:cNvPr id="42" name="Oval 41">
            <a:extLst>
              <a:ext uri="{FF2B5EF4-FFF2-40B4-BE49-F238E27FC236}">
                <a16:creationId xmlns:a16="http://schemas.microsoft.com/office/drawing/2014/main" id="{5CCE1B56-E423-F948-BBC6-A61A82219031}"/>
              </a:ext>
            </a:extLst>
          </p:cNvPr>
          <p:cNvSpPr/>
          <p:nvPr/>
        </p:nvSpPr>
        <p:spPr>
          <a:xfrm>
            <a:off x="281137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DDA2D1A-FB9A-F24A-BE51-74921D0F25AA}"/>
              </a:ext>
            </a:extLst>
          </p:cNvPr>
          <p:cNvSpPr/>
          <p:nvPr/>
        </p:nvSpPr>
        <p:spPr>
          <a:xfrm>
            <a:off x="7360354" y="2852995"/>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936696E4-204F-2940-808A-FD9B5A8A1012}"/>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2C1915B-29F7-8B4C-AF0C-890ADAB18420}"/>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558173A-B6C1-8F4D-BA9B-9C9DB43D165A}"/>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32581400-6DF7-4E43-992B-937DDE28570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B40892B4-24EC-1445-A0DF-FB6368175667}"/>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A2DC2E1-EB73-E643-91CD-2282E0057E8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FFB6D1F6-819F-D04A-BD31-1376CE152D37}"/>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7F149F8-3860-FE4C-89A3-A3F17E6A5C08}"/>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AD3CF73B-1E94-3344-85B5-3FF29640B539}"/>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EF5E31C-D63E-2B4C-8E13-B80FE1ADA105}"/>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A2A038-D258-FB48-AC42-D7FF22812B0F}"/>
              </a:ext>
            </a:extLst>
          </p:cNvPr>
          <p:cNvCxnSpPr>
            <a:cxnSpLocks/>
            <a:stCxn id="51"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5C1CFD-400C-994B-A3E4-C89BCDDF302D}"/>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B9126D-95F1-5544-BC62-C8B512A16B0A}"/>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01573B-09A6-D74B-9B2D-57E282E1644E}"/>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CF92EF-1F3D-AA4B-8E7C-299370108D0A}"/>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4105B4-4B87-1348-B3D5-96725173F11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65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Model Updater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8684263" y="870504"/>
            <a:ext cx="3313408" cy="1508105"/>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Model Updater</a:t>
            </a:r>
          </a:p>
          <a:p>
            <a:pPr marL="457200" indent="-457200">
              <a:buFont typeface="Arial" panose="020B0604020202020204" pitchFamily="34" charset="0"/>
              <a:buChar char="•"/>
            </a:pPr>
            <a:r>
              <a:rPr lang="en-US" sz="2800" b="1" dirty="0"/>
              <a:t>Online Training</a:t>
            </a:r>
          </a:p>
          <a:p>
            <a:pPr marL="457200" indent="-457200">
              <a:buFont typeface="Arial" panose="020B0604020202020204" pitchFamily="34" charset="0"/>
              <a:buChar char="•"/>
            </a:pPr>
            <a:r>
              <a:rPr lang="en-US" sz="2800" b="1" dirty="0"/>
              <a:t>Proactive Training</a:t>
            </a:r>
          </a:p>
        </p:txBody>
      </p:sp>
      <p:sp>
        <p:nvSpPr>
          <p:cNvPr id="39" name="Oval 38">
            <a:extLst>
              <a:ext uri="{FF2B5EF4-FFF2-40B4-BE49-F238E27FC236}">
                <a16:creationId xmlns:a16="http://schemas.microsoft.com/office/drawing/2014/main" id="{CB878210-F62F-304E-B2F6-91B7DBDC489F}"/>
              </a:ext>
            </a:extLst>
          </p:cNvPr>
          <p:cNvSpPr/>
          <p:nvPr/>
        </p:nvSpPr>
        <p:spPr>
          <a:xfrm>
            <a:off x="9424801" y="2581611"/>
            <a:ext cx="2729490" cy="186936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752D971-05BB-084C-9B1C-B9A512C91B1F}"/>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1C1FD8-C0FD-174D-9AC5-85003FBE76AD}"/>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96DE9054-9D8B-544B-91DC-904708815A5B}"/>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066C931-1374-C54C-A5C8-1A68FA99CDBA}"/>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9E548AB-9C92-5540-9C7F-D4EB0AD53D80}"/>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B22D23F8-D001-B94C-B326-49B80850FAA5}"/>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F1F3124-5CC9-4249-ACC6-E35DB243A632}"/>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561AD1D-67F1-624A-94AA-DCB8FF9F357D}"/>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6DE19D8-4199-3841-8A91-9002A7583FCB}"/>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8DB96DE-C4DC-494E-94F7-42D628151A6E}"/>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2CE2AF-ED6F-E747-BA0D-8C2DD40D997C}"/>
              </a:ext>
            </a:extLst>
          </p:cNvPr>
          <p:cNvCxnSpPr>
            <a:cxnSpLocks/>
            <a:stCxn id="4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B71F89F-263A-B54B-B078-31BE73516477}"/>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979D418-B8B3-004E-AC70-5703BCAA55B5}"/>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02D6EC-6E05-5740-B3E1-35ADDA170C3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F91DE8-DCFE-7443-8808-08C33F701021}"/>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C37761-1522-FF4D-AAF3-831CE4B0A86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0F82E77-E7F9-644D-A501-5BC6353D2A79}"/>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1468303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Scheduler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6571102" y="870504"/>
            <a:ext cx="4743286" cy="1077218"/>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Scheduler</a:t>
            </a:r>
          </a:p>
          <a:p>
            <a:pPr marL="457200" indent="-457200">
              <a:buFont typeface="Arial" panose="020B0604020202020204" pitchFamily="34" charset="0"/>
              <a:buChar char="•"/>
            </a:pPr>
            <a:r>
              <a:rPr lang="en-US" sz="2800" b="1" dirty="0"/>
              <a:t>Schedule Proactive Training</a:t>
            </a:r>
          </a:p>
        </p:txBody>
      </p:sp>
      <p:sp>
        <p:nvSpPr>
          <p:cNvPr id="39" name="Oval 38">
            <a:extLst>
              <a:ext uri="{FF2B5EF4-FFF2-40B4-BE49-F238E27FC236}">
                <a16:creationId xmlns:a16="http://schemas.microsoft.com/office/drawing/2014/main" id="{A77F6C0A-619A-B445-9405-BA831D71304F}"/>
              </a:ext>
            </a:extLst>
          </p:cNvPr>
          <p:cNvSpPr/>
          <p:nvPr/>
        </p:nvSpPr>
        <p:spPr>
          <a:xfrm>
            <a:off x="5832155" y="2401164"/>
            <a:ext cx="6125192" cy="7532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2F76D95C-58B2-1B4A-9974-285C41DF4DC0}"/>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9D5711A-F543-814A-96BA-1F558408BF3B}"/>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EE74261-69CA-814F-A0E3-87A1E79C2C51}"/>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D1FCC94-FD28-5D4C-A537-EEE0F419CF9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C33B124-212A-1245-B5DA-935E33C9C86A}"/>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48C8635A-AB5A-614F-B4D5-75000C8DEB1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385FEBA7-6A1D-2A4B-9D97-65215763DBE1}"/>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76C2BE3-C59B-B540-8549-A644FD2BDF72}"/>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B0708227-CA02-F541-8C15-7DCC8A5016DD}"/>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33638BB-7308-F34E-B5DE-42115A79C93C}"/>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4A3659-03FC-3445-BFD2-2AD34D1BCDD9}"/>
              </a:ext>
            </a:extLst>
          </p:cNvPr>
          <p:cNvCxnSpPr>
            <a:cxnSpLocks/>
            <a:stCxn id="48"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71C2C10-8257-0D42-BCA7-B0C4F50DF9EC}"/>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080EAA-131C-5347-8C65-7B2934DBB1DE}"/>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01D450-F471-E149-94FA-14DA0D1E30D3}"/>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630CD1-7F6C-0244-872F-480B391DDDD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162EDB2-A202-C042-805C-53B88D355E14}"/>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BE8CB28-02F8-C34F-9A9E-6703847344E5}"/>
              </a:ext>
            </a:extLst>
          </p:cNvPr>
          <p:cNvSpPr txBox="1"/>
          <p:nvPr/>
        </p:nvSpPr>
        <p:spPr>
          <a:xfrm>
            <a:off x="7708780" y="2379330"/>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574432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C8791-B4BB-0D49-BF78-931A2E4DBAF9}"/>
              </a:ext>
            </a:extLst>
          </p:cNvPr>
          <p:cNvSpPr>
            <a:spLocks noGrp="1"/>
          </p:cNvSpPr>
          <p:nvPr>
            <p:ph idx="1"/>
          </p:nvPr>
        </p:nvSpPr>
        <p:spPr/>
        <p:txBody>
          <a:bodyPr>
            <a:normAutofit/>
          </a:bodyPr>
          <a:lstStyle/>
          <a:p>
            <a:r>
              <a:rPr lang="en-US" sz="2800" dirty="0"/>
              <a:t>TFX </a:t>
            </a:r>
          </a:p>
          <a:p>
            <a:pPr lvl="1"/>
            <a:r>
              <a:rPr lang="en-US" sz="2000" dirty="0"/>
              <a:t>Manual Retraining</a:t>
            </a:r>
          </a:p>
          <a:p>
            <a:pPr lvl="1"/>
            <a:r>
              <a:rPr lang="en-US" sz="2000" dirty="0"/>
              <a:t>No Online Learning</a:t>
            </a:r>
          </a:p>
          <a:p>
            <a:r>
              <a:rPr lang="en-US" sz="2800" dirty="0"/>
              <a:t>Velox </a:t>
            </a:r>
          </a:p>
          <a:p>
            <a:pPr lvl="1"/>
            <a:r>
              <a:rPr lang="en-US" sz="2000" dirty="0"/>
              <a:t>Automatic Retraining</a:t>
            </a:r>
          </a:p>
          <a:p>
            <a:pPr lvl="1"/>
            <a:r>
              <a:rPr lang="en-US" sz="2000" dirty="0"/>
              <a:t>Online Learning</a:t>
            </a:r>
          </a:p>
          <a:p>
            <a:r>
              <a:rPr lang="en-US" sz="2800" dirty="0"/>
              <a:t>Clipper </a:t>
            </a:r>
          </a:p>
          <a:p>
            <a:pPr lvl="1"/>
            <a:r>
              <a:rPr lang="en-US" sz="2000" dirty="0"/>
              <a:t>No Retraining</a:t>
            </a:r>
          </a:p>
          <a:p>
            <a:pPr lvl="1"/>
            <a:r>
              <a:rPr lang="en-US" sz="2000" dirty="0"/>
              <a:t>No Online Learning</a:t>
            </a:r>
          </a:p>
          <a:p>
            <a:pPr lvl="1"/>
            <a:r>
              <a:rPr lang="en-US" sz="2000" dirty="0"/>
              <a:t>Ensemble of Models</a:t>
            </a:r>
          </a:p>
          <a:p>
            <a:endParaRPr lang="en-US" sz="2800" dirty="0"/>
          </a:p>
        </p:txBody>
      </p:sp>
      <p:sp>
        <p:nvSpPr>
          <p:cNvPr id="2" name="Title 1">
            <a:extLst>
              <a:ext uri="{FF2B5EF4-FFF2-40B4-BE49-F238E27FC236}">
                <a16:creationId xmlns:a16="http://schemas.microsoft.com/office/drawing/2014/main" id="{EA0C5894-EB81-0A40-B79D-E1573B1720F1}"/>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1525732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4" name="TextBox 3">
            <a:extLst>
              <a:ext uri="{FF2B5EF4-FFF2-40B4-BE49-F238E27FC236}">
                <a16:creationId xmlns:a16="http://schemas.microsoft.com/office/drawing/2014/main" id="{D8CF20F3-A809-0944-B63C-B253B7E0362A}"/>
              </a:ext>
            </a:extLst>
          </p:cNvPr>
          <p:cNvSpPr txBox="1"/>
          <p:nvPr/>
        </p:nvSpPr>
        <p:spPr>
          <a:xfrm>
            <a:off x="5288382" y="5894380"/>
            <a:ext cx="1122359" cy="461665"/>
          </a:xfrm>
          <a:prstGeom prst="rect">
            <a:avLst/>
          </a:prstGeom>
          <a:noFill/>
        </p:spPr>
        <p:txBody>
          <a:bodyPr wrap="none" rtlCol="0">
            <a:spAutoFit/>
          </a:bodyPr>
          <a:lstStyle/>
          <a:p>
            <a:r>
              <a:rPr lang="en-US" sz="2400" b="1" dirty="0"/>
              <a:t>1. Train</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sp>
        <p:nvSpPr>
          <p:cNvPr id="7" name="Up Arrow 6">
            <a:extLst>
              <a:ext uri="{FF2B5EF4-FFF2-40B4-BE49-F238E27FC236}">
                <a16:creationId xmlns:a16="http://schemas.microsoft.com/office/drawing/2014/main" id="{08F0601B-5372-3448-9C3A-36E4CF483649}"/>
              </a:ext>
            </a:extLst>
          </p:cNvPr>
          <p:cNvSpPr/>
          <p:nvPr/>
        </p:nvSpPr>
        <p:spPr>
          <a:xfrm>
            <a:off x="4741703" y="3795656"/>
            <a:ext cx="2666954"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a:t>
            </a:r>
          </a:p>
        </p:txBody>
      </p:sp>
      <p:sp>
        <p:nvSpPr>
          <p:cNvPr id="20" name="TextBox 19">
            <a:extLst>
              <a:ext uri="{FF2B5EF4-FFF2-40B4-BE49-F238E27FC236}">
                <a16:creationId xmlns:a16="http://schemas.microsoft.com/office/drawing/2014/main" id="{1D47073A-6F7C-A14C-8CDD-700295538A09}"/>
              </a:ext>
            </a:extLst>
          </p:cNvPr>
          <p:cNvSpPr txBox="1"/>
          <p:nvPr/>
        </p:nvSpPr>
        <p:spPr>
          <a:xfrm>
            <a:off x="4782954" y="1175790"/>
            <a:ext cx="2519536" cy="461665"/>
          </a:xfrm>
          <a:prstGeom prst="rect">
            <a:avLst/>
          </a:prstGeom>
          <a:noFill/>
        </p:spPr>
        <p:txBody>
          <a:bodyPr wrap="none" rtlCol="0">
            <a:spAutoFit/>
          </a:bodyPr>
          <a:lstStyle/>
          <a:p>
            <a:r>
              <a:rPr lang="en-US" sz="2400" b="1" dirty="0"/>
              <a:t>3. Answer Queries</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sp>
        <p:nvSpPr>
          <p:cNvPr id="25" name="Rounded Rectangle 24">
            <a:extLst>
              <a:ext uri="{FF2B5EF4-FFF2-40B4-BE49-F238E27FC236}">
                <a16:creationId xmlns:a16="http://schemas.microsoft.com/office/drawing/2014/main" id="{827B3A41-1AA6-EC44-97F7-7E94E3450CA5}"/>
              </a:ext>
            </a:extLst>
          </p:cNvPr>
          <p:cNvSpPr/>
          <p:nvPr/>
        </p:nvSpPr>
        <p:spPr>
          <a:xfrm>
            <a:off x="3255574" y="2949323"/>
            <a:ext cx="3259157"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New Training Data</a:t>
            </a:r>
          </a:p>
        </p:txBody>
      </p:sp>
      <p:sp>
        <p:nvSpPr>
          <p:cNvPr id="26" name="TextBox 25">
            <a:extLst>
              <a:ext uri="{FF2B5EF4-FFF2-40B4-BE49-F238E27FC236}">
                <a16:creationId xmlns:a16="http://schemas.microsoft.com/office/drawing/2014/main" id="{DAC599AE-A87F-CC4B-BAC2-71D89D485FAC}"/>
              </a:ext>
            </a:extLst>
          </p:cNvPr>
          <p:cNvSpPr txBox="1"/>
          <p:nvPr/>
        </p:nvSpPr>
        <p:spPr>
          <a:xfrm>
            <a:off x="6506287" y="3052427"/>
            <a:ext cx="3128549" cy="461665"/>
          </a:xfrm>
          <a:prstGeom prst="rect">
            <a:avLst/>
          </a:prstGeom>
          <a:noFill/>
        </p:spPr>
        <p:txBody>
          <a:bodyPr wrap="none" rtlCol="0">
            <a:spAutoFit/>
          </a:bodyPr>
          <a:lstStyle/>
          <a:p>
            <a:r>
              <a:rPr lang="en-US" sz="2400" b="1" dirty="0"/>
              <a:t>4. Gather Training Data</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2" name="TextBox 31">
            <a:extLst>
              <a:ext uri="{FF2B5EF4-FFF2-40B4-BE49-F238E27FC236}">
                <a16:creationId xmlns:a16="http://schemas.microsoft.com/office/drawing/2014/main" id="{304BEE90-65A0-7549-BBF5-D1D21F1EDD25}"/>
              </a:ext>
            </a:extLst>
          </p:cNvPr>
          <p:cNvSpPr txBox="1"/>
          <p:nvPr/>
        </p:nvSpPr>
        <p:spPr>
          <a:xfrm>
            <a:off x="1840716" y="4226789"/>
            <a:ext cx="1415259" cy="461665"/>
          </a:xfrm>
          <a:prstGeom prst="rect">
            <a:avLst/>
          </a:prstGeom>
          <a:noFill/>
        </p:spPr>
        <p:txBody>
          <a:bodyPr wrap="none" rtlCol="0">
            <a:spAutoFit/>
          </a:bodyPr>
          <a:lstStyle/>
          <a:p>
            <a:r>
              <a:rPr lang="en-US" sz="2400" b="1" dirty="0"/>
              <a:t>5. Retrain</a:t>
            </a:r>
          </a:p>
        </p:txBody>
      </p:sp>
      <p:cxnSp>
        <p:nvCxnSpPr>
          <p:cNvPr id="34" name="Elbow Connector 33">
            <a:extLst>
              <a:ext uri="{FF2B5EF4-FFF2-40B4-BE49-F238E27FC236}">
                <a16:creationId xmlns:a16="http://schemas.microsoft.com/office/drawing/2014/main" id="{695F548B-8401-BA47-87D0-5A0AAA195DA9}"/>
              </a:ext>
            </a:extLst>
          </p:cNvPr>
          <p:cNvCxnSpPr>
            <a:cxnSpLocks/>
            <a:stCxn id="25" idx="2"/>
            <a:endCxn id="30" idx="0"/>
          </p:cNvCxnSpPr>
          <p:nvPr/>
        </p:nvCxnSpPr>
        <p:spPr>
          <a:xfrm rot="5400000">
            <a:off x="2559212" y="2655813"/>
            <a:ext cx="1385375" cy="3266509"/>
          </a:xfrm>
          <a:prstGeom prst="bent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36" name="TextBox 35">
            <a:extLst>
              <a:ext uri="{FF2B5EF4-FFF2-40B4-BE49-F238E27FC236}">
                <a16:creationId xmlns:a16="http://schemas.microsoft.com/office/drawing/2014/main" id="{41829088-2DB8-2144-8868-2A25E978BE4E}"/>
              </a:ext>
            </a:extLst>
          </p:cNvPr>
          <p:cNvSpPr txBox="1"/>
          <p:nvPr/>
        </p:nvSpPr>
        <p:spPr>
          <a:xfrm>
            <a:off x="898496" y="2752065"/>
            <a:ext cx="10353368" cy="1446550"/>
          </a:xfrm>
          <a:prstGeom prst="rect">
            <a:avLst/>
          </a:prstGeom>
          <a:solidFill>
            <a:schemeClr val="bg1"/>
          </a:solidFill>
          <a:ln w="635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Time-consuming and resource-intensive</a:t>
            </a:r>
          </a:p>
          <a:p>
            <a:pPr marL="285750" indent="-285750">
              <a:buFont typeface="Arial" panose="020B0604020202020204" pitchFamily="34" charset="0"/>
              <a:buChar char="•"/>
            </a:pPr>
            <a:r>
              <a:rPr lang="en-US" sz="4400" b="1" dirty="0"/>
              <a:t>Out-of-core</a:t>
            </a:r>
          </a:p>
        </p:txBody>
      </p:sp>
    </p:spTree>
    <p:extLst>
      <p:ext uri="{BB962C8B-B14F-4D97-AF65-F5344CB8AC3E}">
        <p14:creationId xmlns:p14="http://schemas.microsoft.com/office/powerpoint/2010/main" val="8733240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P spid="6" grpId="0"/>
      <p:bldP spid="7" grpId="0" animBg="1"/>
      <p:bldP spid="20" grpId="0"/>
      <p:bldP spid="22" grpId="0"/>
      <p:bldP spid="24" grpId="0"/>
      <p:bldP spid="25" grpId="0" animBg="1"/>
      <p:bldP spid="26" grpId="0"/>
      <p:bldP spid="28" grpId="0"/>
      <p:bldP spid="32" grpId="0"/>
      <p:bldP spid="30"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Taxi Pipeline During the Deployment</a:t>
            </a:r>
          </a:p>
        </p:txBody>
      </p:sp>
      <p:pic>
        <p:nvPicPr>
          <p:cNvPr id="14" name="Content Placeholder 13">
            <a:extLst>
              <a:ext uri="{FF2B5EF4-FFF2-40B4-BE49-F238E27FC236}">
                <a16:creationId xmlns:a16="http://schemas.microsoft.com/office/drawing/2014/main" id="{8FB74CA7-C0E4-2B47-B08C-91F0A8829E87}"/>
              </a:ext>
            </a:extLst>
          </p:cNvPr>
          <p:cNvPicPr>
            <a:picLocks noGrp="1" noChangeAspect="1"/>
          </p:cNvPicPr>
          <p:nvPr>
            <p:ph idx="1"/>
          </p:nvPr>
        </p:nvPicPr>
        <p:blipFill>
          <a:blip r:embed="rId3"/>
          <a:stretch>
            <a:fillRect/>
          </a:stretch>
        </p:blipFill>
        <p:spPr>
          <a:xfrm>
            <a:off x="1054800" y="1188000"/>
            <a:ext cx="10080002" cy="4320000"/>
          </a:xfrm>
        </p:spPr>
      </p:pic>
    </p:spTree>
    <p:extLst>
      <p:ext uri="{BB962C8B-B14F-4D97-AF65-F5344CB8AC3E}">
        <p14:creationId xmlns:p14="http://schemas.microsoft.com/office/powerpoint/2010/main" val="2559762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289527" y="5508000"/>
            <a:ext cx="7540654" cy="400110"/>
          </a:xfrm>
          <a:prstGeom prst="rect">
            <a:avLst/>
          </a:prstGeom>
          <a:noFill/>
        </p:spPr>
        <p:txBody>
          <a:bodyPr wrap="none" rtlCol="0">
            <a:spAutoFit/>
          </a:bodyPr>
          <a:lstStyle/>
          <a:p>
            <a:r>
              <a:rPr lang="en-US" sz="2000" b="1" dirty="0"/>
              <a:t>Cumulative Training Time for the Taxi Pipeline During the Deployment</a:t>
            </a:r>
          </a:p>
        </p:txBody>
      </p:sp>
      <p:pic>
        <p:nvPicPr>
          <p:cNvPr id="7" name="Picture 6">
            <a:extLst>
              <a:ext uri="{FF2B5EF4-FFF2-40B4-BE49-F238E27FC236}">
                <a16:creationId xmlns:a16="http://schemas.microsoft.com/office/drawing/2014/main" id="{5F98EC9D-C21D-F849-844F-DCED0BA63BE4}"/>
              </a:ext>
            </a:extLst>
          </p:cNvPr>
          <p:cNvPicPr>
            <a:picLocks noChangeAspect="1"/>
          </p:cNvPicPr>
          <p:nvPr/>
        </p:nvPicPr>
        <p:blipFill>
          <a:blip r:embed="rId3"/>
          <a:stretch>
            <a:fillRect/>
          </a:stretch>
        </p:blipFill>
        <p:spPr>
          <a:xfrm>
            <a:off x="1054800" y="1188000"/>
            <a:ext cx="10080000" cy="4320000"/>
          </a:xfrm>
          <a:prstGeom prst="rect">
            <a:avLst/>
          </a:prstGeom>
        </p:spPr>
      </p:pic>
    </p:spTree>
    <p:extLst>
      <p:ext uri="{BB962C8B-B14F-4D97-AF65-F5344CB8AC3E}">
        <p14:creationId xmlns:p14="http://schemas.microsoft.com/office/powerpoint/2010/main" val="3976923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normAutofit fontScale="90000"/>
          </a:bodyPr>
          <a:lstStyle/>
          <a:p>
            <a:r>
              <a:rPr lang="en-US" dirty="0"/>
              <a:t>Materialization and Statistics Computation (Taxi)</a:t>
            </a:r>
          </a:p>
        </p:txBody>
      </p:sp>
      <p:pic>
        <p:nvPicPr>
          <p:cNvPr id="7" name="Content Placeholder 6">
            <a:extLst>
              <a:ext uri="{FF2B5EF4-FFF2-40B4-BE49-F238E27FC236}">
                <a16:creationId xmlns:a16="http://schemas.microsoft.com/office/drawing/2014/main" id="{EE9AF6FA-D22D-F94D-9EA4-B473E3942FE5}"/>
              </a:ext>
            </a:extLst>
          </p:cNvPr>
          <p:cNvPicPr>
            <a:picLocks noGrp="1" noChangeAspect="1"/>
          </p:cNvPicPr>
          <p:nvPr>
            <p:ph sz="half" idx="2"/>
          </p:nvPr>
        </p:nvPicPr>
        <p:blipFill>
          <a:blip r:embed="rId3"/>
          <a:stretch>
            <a:fillRect/>
          </a:stretch>
        </p:blipFill>
        <p:spPr>
          <a:xfrm>
            <a:off x="6300000" y="958434"/>
            <a:ext cx="4860000" cy="4860000"/>
          </a:xfrm>
        </p:spPr>
      </p:pic>
      <p:sp>
        <p:nvSpPr>
          <p:cNvPr id="14" name="Rectangle 13">
            <a:extLst>
              <a:ext uri="{FF2B5EF4-FFF2-40B4-BE49-F238E27FC236}">
                <a16:creationId xmlns:a16="http://schemas.microsoft.com/office/drawing/2014/main" id="{5571900E-3BFB-AC4B-AEF2-3B1635B689EB}"/>
              </a:ext>
            </a:extLst>
          </p:cNvPr>
          <p:cNvSpPr/>
          <p:nvPr/>
        </p:nvSpPr>
        <p:spPr>
          <a:xfrm>
            <a:off x="1240100" y="1764000"/>
            <a:ext cx="4320000" cy="720000"/>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 Taxi</a:t>
            </a:r>
          </a:p>
        </p:txBody>
      </p:sp>
      <p:graphicFrame>
        <p:nvGraphicFramePr>
          <p:cNvPr id="16" name="Content Placeholder 9">
            <a:extLst>
              <a:ext uri="{FF2B5EF4-FFF2-40B4-BE49-F238E27FC236}">
                <a16:creationId xmlns:a16="http://schemas.microsoft.com/office/drawing/2014/main" id="{AB1EE0EF-0913-3048-AE7C-99DB840E6100}"/>
              </a:ext>
            </a:extLst>
          </p:cNvPr>
          <p:cNvGraphicFramePr>
            <a:graphicFrameLocks/>
          </p:cNvGraphicFramePr>
          <p:nvPr>
            <p:extLst>
              <p:ext uri="{D42A27DB-BD31-4B8C-83A1-F6EECF244321}">
                <p14:modId xmlns:p14="http://schemas.microsoft.com/office/powerpoint/2010/main" val="1688557763"/>
              </p:ext>
            </p:extLst>
          </p:nvPr>
        </p:nvGraphicFramePr>
        <p:xfrm>
          <a:off x="1188000" y="2448000"/>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0.51</a:t>
                      </a:r>
                    </a:p>
                  </a:txBody>
                  <a:tcPr marL="89102" marR="89102"/>
                </a:tc>
                <a:tc>
                  <a:txBody>
                    <a:bodyPr/>
                    <a:lstStyle/>
                    <a:p>
                      <a:r>
                        <a:rPr lang="en-US" dirty="0"/>
                        <a:t>0.90</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0.57</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0.65</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17" name="TextBox 16">
            <a:extLst>
              <a:ext uri="{FF2B5EF4-FFF2-40B4-BE49-F238E27FC236}">
                <a16:creationId xmlns:a16="http://schemas.microsoft.com/office/drawing/2014/main" id="{88C3A1DC-DE77-E645-B495-958422EE004B}"/>
              </a:ext>
            </a:extLst>
          </p:cNvPr>
          <p:cNvSpPr txBox="1"/>
          <p:nvPr/>
        </p:nvSpPr>
        <p:spPr>
          <a:xfrm>
            <a:off x="1153740" y="4672337"/>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654357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CE78CE-791D-594D-9B0A-85DE2C43BDB3}"/>
              </a:ext>
            </a:extLst>
          </p:cNvPr>
          <p:cNvSpPr>
            <a:spLocks noGrp="1"/>
          </p:cNvSpPr>
          <p:nvPr>
            <p:ph type="title"/>
          </p:nvPr>
        </p:nvSpPr>
        <p:spPr/>
        <p:txBody>
          <a:bodyPr>
            <a:normAutofit fontScale="90000"/>
          </a:bodyPr>
          <a:lstStyle/>
          <a:p>
            <a:r>
              <a:rPr lang="en-US" dirty="0"/>
              <a:t>Materialization and Statistics Computation (URL)</a:t>
            </a:r>
          </a:p>
        </p:txBody>
      </p:sp>
      <p:graphicFrame>
        <p:nvGraphicFramePr>
          <p:cNvPr id="8" name="Content Placeholder 9">
            <a:extLst>
              <a:ext uri="{FF2B5EF4-FFF2-40B4-BE49-F238E27FC236}">
                <a16:creationId xmlns:a16="http://schemas.microsoft.com/office/drawing/2014/main" id="{CFC14F80-6925-6F40-A905-D926662512E0}"/>
              </a:ext>
            </a:extLst>
          </p:cNvPr>
          <p:cNvGraphicFramePr>
            <a:graphicFrameLocks noGrp="1"/>
          </p:cNvGraphicFramePr>
          <p:nvPr>
            <p:ph sz="half" idx="1"/>
            <p:extLst>
              <p:ext uri="{D42A27DB-BD31-4B8C-83A1-F6EECF244321}">
                <p14:modId xmlns:p14="http://schemas.microsoft.com/office/powerpoint/2010/main" val="1801813759"/>
              </p:ext>
            </p:extLst>
          </p:nvPr>
        </p:nvGraphicFramePr>
        <p:xfrm>
          <a:off x="1188000" y="2448000"/>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0.52</a:t>
                      </a:r>
                    </a:p>
                  </a:txBody>
                  <a:tcPr marL="89102" marR="89102"/>
                </a:tc>
                <a:tc>
                  <a:txBody>
                    <a:bodyPr/>
                    <a:lstStyle/>
                    <a:p>
                      <a:r>
                        <a:rPr lang="en-US" dirty="0"/>
                        <a:t>0.91</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0.58</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0.68</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9" name="Rectangle 8">
            <a:extLst>
              <a:ext uri="{FF2B5EF4-FFF2-40B4-BE49-F238E27FC236}">
                <a16:creationId xmlns:a16="http://schemas.microsoft.com/office/drawing/2014/main" id="{E3578B3C-E672-3644-B5B7-2C4A9525B74F}"/>
              </a:ext>
            </a:extLst>
          </p:cNvPr>
          <p:cNvSpPr/>
          <p:nvPr/>
        </p:nvSpPr>
        <p:spPr>
          <a:xfrm>
            <a:off x="1101361" y="1764000"/>
            <a:ext cx="4597477"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 URL</a:t>
            </a:r>
          </a:p>
        </p:txBody>
      </p:sp>
      <p:pic>
        <p:nvPicPr>
          <p:cNvPr id="14" name="Content Placeholder 6">
            <a:extLst>
              <a:ext uri="{FF2B5EF4-FFF2-40B4-BE49-F238E27FC236}">
                <a16:creationId xmlns:a16="http://schemas.microsoft.com/office/drawing/2014/main" id="{671031F4-11DC-054C-A137-409A33030A4A}"/>
              </a:ext>
            </a:extLst>
          </p:cNvPr>
          <p:cNvPicPr>
            <a:picLocks noChangeAspect="1"/>
          </p:cNvPicPr>
          <p:nvPr/>
        </p:nvPicPr>
        <p:blipFill>
          <a:blip r:embed="rId2"/>
          <a:stretch>
            <a:fillRect/>
          </a:stretch>
        </p:blipFill>
        <p:spPr>
          <a:xfrm>
            <a:off x="6300000" y="997210"/>
            <a:ext cx="4860000" cy="4860000"/>
          </a:xfrm>
          <a:prstGeom prst="rect">
            <a:avLst/>
          </a:prstGeom>
        </p:spPr>
      </p:pic>
      <p:sp>
        <p:nvSpPr>
          <p:cNvPr id="15" name="TextBox 14">
            <a:extLst>
              <a:ext uri="{FF2B5EF4-FFF2-40B4-BE49-F238E27FC236}">
                <a16:creationId xmlns:a16="http://schemas.microsoft.com/office/drawing/2014/main" id="{FAC8DE4D-F2EF-0A48-BD1B-466C787C53F2}"/>
              </a:ext>
            </a:extLst>
          </p:cNvPr>
          <p:cNvSpPr txBox="1"/>
          <p:nvPr/>
        </p:nvSpPr>
        <p:spPr>
          <a:xfrm>
            <a:off x="1153740" y="4672337"/>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47269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5CC4B-0820-8C48-96C4-A296CF293944}"/>
              </a:ext>
            </a:extLst>
          </p:cNvPr>
          <p:cNvSpPr>
            <a:spLocks noGrp="1"/>
          </p:cNvSpPr>
          <p:nvPr>
            <p:ph type="title"/>
          </p:nvPr>
        </p:nvSpPr>
        <p:spPr/>
        <p:txBody>
          <a:bodyPr/>
          <a:lstStyle/>
          <a:p>
            <a:r>
              <a:rPr lang="en-US" dirty="0"/>
              <a:t>Time vs Quality (Taxi)</a:t>
            </a:r>
          </a:p>
        </p:txBody>
      </p:sp>
      <p:pic>
        <p:nvPicPr>
          <p:cNvPr id="20" name="Content Placeholder 17">
            <a:extLst>
              <a:ext uri="{FF2B5EF4-FFF2-40B4-BE49-F238E27FC236}">
                <a16:creationId xmlns:a16="http://schemas.microsoft.com/office/drawing/2014/main" id="{4CAF6775-9CE1-0B42-8C17-B766E38400F1}"/>
              </a:ext>
            </a:extLst>
          </p:cNvPr>
          <p:cNvPicPr>
            <a:picLocks noGrp="1" noChangeAspect="1"/>
          </p:cNvPicPr>
          <p:nvPr>
            <p:ph sz="half" idx="2"/>
          </p:nvPr>
        </p:nvPicPr>
        <p:blipFill>
          <a:blip r:embed="rId2"/>
          <a:stretch>
            <a:fillRect/>
          </a:stretch>
        </p:blipFill>
        <p:spPr>
          <a:xfrm>
            <a:off x="6627019" y="1081088"/>
            <a:ext cx="4525962" cy="4525962"/>
          </a:xfrm>
        </p:spPr>
      </p:pic>
    </p:spTree>
    <p:extLst>
      <p:ext uri="{BB962C8B-B14F-4D97-AF65-F5344CB8AC3E}">
        <p14:creationId xmlns:p14="http://schemas.microsoft.com/office/powerpoint/2010/main" val="3320439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4D57637-6F23-0741-9BB0-9EED7DF25594}"/>
              </a:ext>
            </a:extLst>
          </p:cNvPr>
          <p:cNvGraphicFramePr>
            <a:graphicFrameLocks noGrp="1"/>
          </p:cNvGraphicFramePr>
          <p:nvPr>
            <p:extLst>
              <p:ext uri="{D42A27DB-BD31-4B8C-83A1-F6EECF244321}">
                <p14:modId xmlns:p14="http://schemas.microsoft.com/office/powerpoint/2010/main" val="1118145833"/>
              </p:ext>
            </p:extLst>
          </p:nvPr>
        </p:nvGraphicFramePr>
        <p:xfrm>
          <a:off x="1696425" y="929375"/>
          <a:ext cx="8864597" cy="1854200"/>
        </p:xfrm>
        <a:graphic>
          <a:graphicData uri="http://schemas.openxmlformats.org/drawingml/2006/table">
            <a:tbl>
              <a:tblPr firstRow="1" firstCol="1" bandRow="1">
                <a:tableStyleId>{F5AB1C69-6EDB-4FF4-983F-18BD219EF322}</a:tableStyleId>
              </a:tblPr>
              <a:tblGrid>
                <a:gridCol w="1266371">
                  <a:extLst>
                    <a:ext uri="{9D8B030D-6E8A-4147-A177-3AD203B41FA5}">
                      <a16:colId xmlns:a16="http://schemas.microsoft.com/office/drawing/2014/main" val="6690071"/>
                    </a:ext>
                  </a:extLst>
                </a:gridCol>
                <a:gridCol w="1266371">
                  <a:extLst>
                    <a:ext uri="{9D8B030D-6E8A-4147-A177-3AD203B41FA5}">
                      <a16:colId xmlns:a16="http://schemas.microsoft.com/office/drawing/2014/main" val="945425221"/>
                    </a:ext>
                  </a:extLst>
                </a:gridCol>
                <a:gridCol w="1266371">
                  <a:extLst>
                    <a:ext uri="{9D8B030D-6E8A-4147-A177-3AD203B41FA5}">
                      <a16:colId xmlns:a16="http://schemas.microsoft.com/office/drawing/2014/main" val="3998456997"/>
                    </a:ext>
                  </a:extLst>
                </a:gridCol>
                <a:gridCol w="1266371">
                  <a:extLst>
                    <a:ext uri="{9D8B030D-6E8A-4147-A177-3AD203B41FA5}">
                      <a16:colId xmlns:a16="http://schemas.microsoft.com/office/drawing/2014/main" val="414706183"/>
                    </a:ext>
                  </a:extLst>
                </a:gridCol>
                <a:gridCol w="1266371">
                  <a:extLst>
                    <a:ext uri="{9D8B030D-6E8A-4147-A177-3AD203B41FA5}">
                      <a16:colId xmlns:a16="http://schemas.microsoft.com/office/drawing/2014/main" val="3779463811"/>
                    </a:ext>
                  </a:extLst>
                </a:gridCol>
                <a:gridCol w="1266371">
                  <a:extLst>
                    <a:ext uri="{9D8B030D-6E8A-4147-A177-3AD203B41FA5}">
                      <a16:colId xmlns:a16="http://schemas.microsoft.com/office/drawing/2014/main" val="707658307"/>
                    </a:ext>
                  </a:extLst>
                </a:gridCol>
                <a:gridCol w="1266371">
                  <a:extLst>
                    <a:ext uri="{9D8B030D-6E8A-4147-A177-3AD203B41FA5}">
                      <a16:colId xmlns:a16="http://schemas.microsoft.com/office/drawing/2014/main" val="1686878885"/>
                    </a:ext>
                  </a:extLst>
                </a:gridCol>
              </a:tblGrid>
              <a:tr h="370840">
                <a:tc rowSpan="2">
                  <a:txBody>
                    <a:bodyPr/>
                    <a:lstStyle/>
                    <a:p>
                      <a:pPr algn="ctr"/>
                      <a:r>
                        <a:rPr lang="en-US" dirty="0">
                          <a:solidFill>
                            <a:schemeClr val="tx1"/>
                          </a:solidFill>
                        </a:rPr>
                        <a:t>Adaptation</a:t>
                      </a:r>
                    </a:p>
                  </a:txBody>
                  <a:tcPr anchor="b"/>
                </a:tc>
                <a:tc gridSpan="3">
                  <a:txBody>
                    <a:bodyPr/>
                    <a:lstStyle/>
                    <a:p>
                      <a:pPr algn="ctr"/>
                      <a:r>
                        <a:rPr lang="en-US" dirty="0">
                          <a:solidFill>
                            <a:schemeClr val="tx1"/>
                          </a:solidFill>
                        </a:rPr>
                        <a:t>URL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rPr>
                        <a:t>Taxi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34387061"/>
                  </a:ext>
                </a:extLst>
              </a:tr>
              <a:tr h="370840">
                <a:tc vMerge="1">
                  <a:txBody>
                    <a:bodyPr/>
                    <a:lstStyle/>
                    <a:p>
                      <a:endParaRPr lang="en-US" dirty="0"/>
                    </a:p>
                  </a:txBody>
                  <a:tcPr/>
                </a:tc>
                <a:tc>
                  <a:txBody>
                    <a:bodyPr/>
                    <a:lstStyle/>
                    <a:p>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extLst>
                  <a:ext uri="{0D108BD9-81ED-4DB2-BD59-A6C34878D82A}">
                    <a16:rowId xmlns:a16="http://schemas.microsoft.com/office/drawing/2014/main" val="405596795"/>
                  </a:ext>
                </a:extLst>
              </a:tr>
              <a:tr h="370840">
                <a:tc>
                  <a:txBody>
                    <a:bodyPr/>
                    <a:lstStyle/>
                    <a:p>
                      <a:r>
                        <a:rPr lang="en-US" dirty="0">
                          <a:solidFill>
                            <a:schemeClr val="tx1"/>
                          </a:solidFill>
                        </a:rPr>
                        <a:t>Adam</a:t>
                      </a:r>
                    </a:p>
                  </a:txBody>
                  <a:tcPr/>
                </a:tc>
                <a:tc>
                  <a:txBody>
                    <a:bodyPr/>
                    <a:lstStyle/>
                    <a:p>
                      <a:r>
                        <a:rPr lang="en-US" dirty="0"/>
                        <a:t>0.030</a:t>
                      </a:r>
                    </a:p>
                  </a:txBody>
                  <a:tcPr/>
                </a:tc>
                <a:tc>
                  <a:txBody>
                    <a:bodyPr/>
                    <a:lstStyle/>
                    <a:p>
                      <a:r>
                        <a:rPr lang="en-US" b="1" dirty="0"/>
                        <a:t>0.026</a:t>
                      </a:r>
                    </a:p>
                  </a:txBody>
                  <a:tcPr/>
                </a:tc>
                <a:tc>
                  <a:txBody>
                    <a:bodyPr/>
                    <a:lstStyle/>
                    <a:p>
                      <a:r>
                        <a:rPr lang="en-US" dirty="0"/>
                        <a:t>0.035</a:t>
                      </a:r>
                    </a:p>
                  </a:txBody>
                  <a:tcPr/>
                </a:tc>
                <a:tc>
                  <a:txBody>
                    <a:bodyPr/>
                    <a:lstStyle/>
                    <a:p>
                      <a:r>
                        <a:rPr lang="en-US" dirty="0"/>
                        <a:t>0.09553</a:t>
                      </a:r>
                    </a:p>
                  </a:txBody>
                  <a:tcPr/>
                </a:tc>
                <a:tc>
                  <a:txBody>
                    <a:bodyPr/>
                    <a:lstStyle/>
                    <a:p>
                      <a:r>
                        <a:rPr lang="en-US" dirty="0"/>
                        <a:t>0.09551</a:t>
                      </a:r>
                    </a:p>
                  </a:txBody>
                  <a:tcPr/>
                </a:tc>
                <a:tc>
                  <a:txBody>
                    <a:bodyPr/>
                    <a:lstStyle/>
                    <a:p>
                      <a:r>
                        <a:rPr lang="en-US" b="1" dirty="0"/>
                        <a:t>0.09551</a:t>
                      </a:r>
                    </a:p>
                  </a:txBody>
                  <a:tcPr/>
                </a:tc>
                <a:extLst>
                  <a:ext uri="{0D108BD9-81ED-4DB2-BD59-A6C34878D82A}">
                    <a16:rowId xmlns:a16="http://schemas.microsoft.com/office/drawing/2014/main" val="3442141885"/>
                  </a:ext>
                </a:extLst>
              </a:tr>
              <a:tr h="370840">
                <a:tc>
                  <a:txBody>
                    <a:bodyPr/>
                    <a:lstStyle/>
                    <a:p>
                      <a:r>
                        <a:rPr lang="en-US" dirty="0" err="1">
                          <a:solidFill>
                            <a:schemeClr val="tx1"/>
                          </a:solidFill>
                        </a:rPr>
                        <a:t>RMSProp</a:t>
                      </a:r>
                      <a:endParaRPr lang="en-US" dirty="0">
                        <a:solidFill>
                          <a:schemeClr val="tx1"/>
                        </a:solidFill>
                      </a:endParaRPr>
                    </a:p>
                  </a:txBody>
                  <a:tcPr/>
                </a:tc>
                <a:tc>
                  <a:txBody>
                    <a:bodyPr/>
                    <a:lstStyle/>
                    <a:p>
                      <a:r>
                        <a:rPr lang="en-US" dirty="0"/>
                        <a:t>0.030</a:t>
                      </a:r>
                    </a:p>
                  </a:txBody>
                  <a:tcPr/>
                </a:tc>
                <a:tc>
                  <a:txBody>
                    <a:bodyPr/>
                    <a:lstStyle/>
                    <a:p>
                      <a:r>
                        <a:rPr lang="en-US" b="1" dirty="0"/>
                        <a:t>0.027</a:t>
                      </a:r>
                    </a:p>
                  </a:txBody>
                  <a:tcPr/>
                </a:tc>
                <a:tc>
                  <a:txBody>
                    <a:bodyPr/>
                    <a:lstStyle/>
                    <a:p>
                      <a:r>
                        <a:rPr lang="en-US" dirty="0"/>
                        <a:t>0.034</a:t>
                      </a:r>
                    </a:p>
                  </a:txBody>
                  <a:tcPr/>
                </a:tc>
                <a:tc>
                  <a:txBody>
                    <a:bodyPr/>
                    <a:lstStyle/>
                    <a:p>
                      <a:r>
                        <a:rPr lang="en-US" dirty="0"/>
                        <a:t>0.09552</a:t>
                      </a:r>
                    </a:p>
                  </a:txBody>
                  <a:tcPr/>
                </a:tc>
                <a:tc>
                  <a:txBody>
                    <a:bodyPr/>
                    <a:lstStyle/>
                    <a:p>
                      <a:r>
                        <a:rPr lang="en-US" dirty="0"/>
                        <a:t>0.09552</a:t>
                      </a:r>
                    </a:p>
                  </a:txBody>
                  <a:tcPr/>
                </a:tc>
                <a:tc>
                  <a:txBody>
                    <a:bodyPr/>
                    <a:lstStyle/>
                    <a:p>
                      <a:r>
                        <a:rPr lang="en-US" b="1" dirty="0"/>
                        <a:t>0.09550</a:t>
                      </a:r>
                    </a:p>
                  </a:txBody>
                  <a:tcPr/>
                </a:tc>
                <a:extLst>
                  <a:ext uri="{0D108BD9-81ED-4DB2-BD59-A6C34878D82A}">
                    <a16:rowId xmlns:a16="http://schemas.microsoft.com/office/drawing/2014/main" val="29407856"/>
                  </a:ext>
                </a:extLst>
              </a:tr>
              <a:tr h="370840">
                <a:tc>
                  <a:txBody>
                    <a:bodyPr/>
                    <a:lstStyle/>
                    <a:p>
                      <a:r>
                        <a:rPr lang="en-US" dirty="0" err="1">
                          <a:solidFill>
                            <a:schemeClr val="tx1"/>
                          </a:solidFill>
                        </a:rPr>
                        <a:t>Adadelta</a:t>
                      </a:r>
                      <a:endParaRPr lang="en-US" dirty="0">
                        <a:solidFill>
                          <a:schemeClr val="tx1"/>
                        </a:solidFill>
                      </a:endParaRPr>
                    </a:p>
                  </a:txBody>
                  <a:tcPr/>
                </a:tc>
                <a:tc>
                  <a:txBody>
                    <a:bodyPr/>
                    <a:lstStyle/>
                    <a:p>
                      <a:r>
                        <a:rPr lang="en-US" dirty="0"/>
                        <a:t>0.029</a:t>
                      </a:r>
                    </a:p>
                  </a:txBody>
                  <a:tcPr/>
                </a:tc>
                <a:tc>
                  <a:txBody>
                    <a:bodyPr/>
                    <a:lstStyle/>
                    <a:p>
                      <a:r>
                        <a:rPr lang="en-US" b="1" dirty="0"/>
                        <a:t>0.028</a:t>
                      </a:r>
                    </a:p>
                  </a:txBody>
                  <a:tcPr/>
                </a:tc>
                <a:tc>
                  <a:txBody>
                    <a:bodyPr/>
                    <a:lstStyle/>
                    <a:p>
                      <a:r>
                        <a:rPr lang="en-US" dirty="0"/>
                        <a:t>0.034</a:t>
                      </a:r>
                    </a:p>
                  </a:txBody>
                  <a:tcPr/>
                </a:tc>
                <a:tc>
                  <a:txBody>
                    <a:bodyPr/>
                    <a:lstStyle/>
                    <a:p>
                      <a:r>
                        <a:rPr lang="en-US" b="1" dirty="0"/>
                        <a:t>0.09609</a:t>
                      </a:r>
                    </a:p>
                  </a:txBody>
                  <a:tcPr/>
                </a:tc>
                <a:tc>
                  <a:txBody>
                    <a:bodyPr/>
                    <a:lstStyle/>
                    <a:p>
                      <a:r>
                        <a:rPr lang="en-US" dirty="0"/>
                        <a:t>0.09610</a:t>
                      </a:r>
                    </a:p>
                  </a:txBody>
                  <a:tcPr/>
                </a:tc>
                <a:tc>
                  <a:txBody>
                    <a:bodyPr/>
                    <a:lstStyle/>
                    <a:p>
                      <a:r>
                        <a:rPr lang="en-US" dirty="0"/>
                        <a:t>0.09619</a:t>
                      </a:r>
                    </a:p>
                  </a:txBody>
                  <a:tcPr/>
                </a:tc>
                <a:extLst>
                  <a:ext uri="{0D108BD9-81ED-4DB2-BD59-A6C34878D82A}">
                    <a16:rowId xmlns:a16="http://schemas.microsoft.com/office/drawing/2014/main" val="3000518233"/>
                  </a:ext>
                </a:extLst>
              </a:tr>
            </a:tbl>
          </a:graphicData>
        </a:graphic>
      </p:graphicFrame>
      <p:sp>
        <p:nvSpPr>
          <p:cNvPr id="11" name="TextBox 10">
            <a:extLst>
              <a:ext uri="{FF2B5EF4-FFF2-40B4-BE49-F238E27FC236}">
                <a16:creationId xmlns:a16="http://schemas.microsoft.com/office/drawing/2014/main" id="{BC94C5FA-9DE6-0C46-87EE-17FA9D6E15D1}"/>
              </a:ext>
            </a:extLst>
          </p:cNvPr>
          <p:cNvSpPr txBox="1"/>
          <p:nvPr/>
        </p:nvSpPr>
        <p:spPr>
          <a:xfrm>
            <a:off x="3628253" y="6030590"/>
            <a:ext cx="5543184" cy="369332"/>
          </a:xfrm>
          <a:prstGeom prst="rect">
            <a:avLst/>
          </a:prstGeom>
          <a:noFill/>
        </p:spPr>
        <p:txBody>
          <a:bodyPr wrap="none" rtlCol="0">
            <a:spAutoFit/>
          </a:bodyPr>
          <a:lstStyle/>
          <a:p>
            <a:r>
              <a:rPr lang="en-US" b="1" dirty="0"/>
              <a:t>Effect of Learning Rate Adaption during the Deployment</a:t>
            </a:r>
          </a:p>
        </p:txBody>
      </p:sp>
      <p:sp>
        <p:nvSpPr>
          <p:cNvPr id="13" name="TextBox 12">
            <a:extLst>
              <a:ext uri="{FF2B5EF4-FFF2-40B4-BE49-F238E27FC236}">
                <a16:creationId xmlns:a16="http://schemas.microsoft.com/office/drawing/2014/main" id="{65AF6FA1-A526-1346-AE03-5724BDF9D491}"/>
              </a:ext>
            </a:extLst>
          </p:cNvPr>
          <p:cNvSpPr txBox="1"/>
          <p:nvPr/>
        </p:nvSpPr>
        <p:spPr>
          <a:xfrm>
            <a:off x="2303477" y="2872747"/>
            <a:ext cx="7650492" cy="369332"/>
          </a:xfrm>
          <a:prstGeom prst="rect">
            <a:avLst/>
          </a:prstGeom>
          <a:noFill/>
        </p:spPr>
        <p:txBody>
          <a:bodyPr wrap="none" rtlCol="0">
            <a:spAutoFit/>
          </a:bodyPr>
          <a:lstStyle/>
          <a:p>
            <a:r>
              <a:rPr lang="en-US" b="1" dirty="0"/>
              <a:t>Effect Learning Rate Adaption and Regularization Parameter on Initial Training</a:t>
            </a:r>
          </a:p>
        </p:txBody>
      </p:sp>
      <p:sp>
        <p:nvSpPr>
          <p:cNvPr id="9" name="Title 1">
            <a:extLst>
              <a:ext uri="{FF2B5EF4-FFF2-40B4-BE49-F238E27FC236}">
                <a16:creationId xmlns:a16="http://schemas.microsoft.com/office/drawing/2014/main" id="{F41CB220-47AD-9A4C-A564-4771C43A4CF6}"/>
              </a:ext>
            </a:extLst>
          </p:cNvPr>
          <p:cNvSpPr>
            <a:spLocks noGrp="1"/>
          </p:cNvSpPr>
          <p:nvPr>
            <p:ph type="title"/>
          </p:nvPr>
        </p:nvSpPr>
        <p:spPr>
          <a:xfrm>
            <a:off x="1153740" y="56657"/>
            <a:ext cx="8654197" cy="642942"/>
          </a:xfrm>
        </p:spPr>
        <p:txBody>
          <a:bodyPr/>
          <a:lstStyle/>
          <a:p>
            <a:r>
              <a:rPr lang="en-US" dirty="0"/>
              <a:t>Tuning</a:t>
            </a:r>
          </a:p>
        </p:txBody>
      </p:sp>
      <p:pic>
        <p:nvPicPr>
          <p:cNvPr id="8" name="Picture 7">
            <a:extLst>
              <a:ext uri="{FF2B5EF4-FFF2-40B4-BE49-F238E27FC236}">
                <a16:creationId xmlns:a16="http://schemas.microsoft.com/office/drawing/2014/main" id="{02164C7B-9F37-8D49-B186-4B937076DD75}"/>
              </a:ext>
            </a:extLst>
          </p:cNvPr>
          <p:cNvPicPr>
            <a:picLocks noChangeAspect="1"/>
          </p:cNvPicPr>
          <p:nvPr/>
        </p:nvPicPr>
        <p:blipFill>
          <a:blip r:embed="rId3"/>
          <a:stretch>
            <a:fillRect/>
          </a:stretch>
        </p:blipFill>
        <p:spPr>
          <a:xfrm>
            <a:off x="2458358" y="3214691"/>
            <a:ext cx="7039747" cy="2815899"/>
          </a:xfrm>
          <a:prstGeom prst="rect">
            <a:avLst/>
          </a:prstGeom>
        </p:spPr>
      </p:pic>
    </p:spTree>
    <p:extLst>
      <p:ext uri="{BB962C8B-B14F-4D97-AF65-F5344CB8AC3E}">
        <p14:creationId xmlns:p14="http://schemas.microsoft.com/office/powerpoint/2010/main" val="232106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Effect of Sampling on model quality</a:t>
            </a:r>
          </a:p>
        </p:txBody>
      </p:sp>
      <p:sp>
        <p:nvSpPr>
          <p:cNvPr id="5" name="TextBox 4">
            <a:extLst>
              <a:ext uri="{FF2B5EF4-FFF2-40B4-BE49-F238E27FC236}">
                <a16:creationId xmlns:a16="http://schemas.microsoft.com/office/drawing/2014/main" id="{A28EBEC8-C850-7D42-AA97-2267083D0FBA}"/>
              </a:ext>
            </a:extLst>
          </p:cNvPr>
          <p:cNvSpPr txBox="1"/>
          <p:nvPr/>
        </p:nvSpPr>
        <p:spPr>
          <a:xfrm>
            <a:off x="3892728" y="5612348"/>
            <a:ext cx="4416209" cy="369332"/>
          </a:xfrm>
          <a:prstGeom prst="rect">
            <a:avLst/>
          </a:prstGeom>
          <a:noFill/>
        </p:spPr>
        <p:txBody>
          <a:bodyPr wrap="none" rtlCol="0">
            <a:spAutoFit/>
          </a:bodyPr>
          <a:lstStyle/>
          <a:p>
            <a:r>
              <a:rPr lang="en-US" b="1" dirty="0"/>
              <a:t>Effect of Sampling Method on the Error Rate</a:t>
            </a:r>
          </a:p>
        </p:txBody>
      </p:sp>
      <p:pic>
        <p:nvPicPr>
          <p:cNvPr id="8" name="Picture 7">
            <a:extLst>
              <a:ext uri="{FF2B5EF4-FFF2-40B4-BE49-F238E27FC236}">
                <a16:creationId xmlns:a16="http://schemas.microsoft.com/office/drawing/2014/main" id="{9BFF7313-3E05-4D47-A060-EEBD1F36ECEC}"/>
              </a:ext>
            </a:extLst>
          </p:cNvPr>
          <p:cNvPicPr>
            <a:picLocks noChangeAspect="1"/>
          </p:cNvPicPr>
          <p:nvPr/>
        </p:nvPicPr>
        <p:blipFill>
          <a:blip r:embed="rId3"/>
          <a:stretch>
            <a:fillRect/>
          </a:stretch>
        </p:blipFill>
        <p:spPr>
          <a:xfrm>
            <a:off x="1528833" y="1761565"/>
            <a:ext cx="9144000" cy="3657600"/>
          </a:xfrm>
          <a:prstGeom prst="rect">
            <a:avLst/>
          </a:prstGeom>
        </p:spPr>
      </p:pic>
    </p:spTree>
    <p:extLst>
      <p:ext uri="{BB962C8B-B14F-4D97-AF65-F5344CB8AC3E}">
        <p14:creationId xmlns:p14="http://schemas.microsoft.com/office/powerpoint/2010/main" val="34928422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Figures</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 </a:t>
            </a:r>
          </a:p>
        </p:txBody>
      </p:sp>
    </p:spTree>
    <p:extLst>
      <p:ext uri="{BB962C8B-B14F-4D97-AF65-F5344CB8AC3E}">
        <p14:creationId xmlns:p14="http://schemas.microsoft.com/office/powerpoint/2010/main" val="65871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Math</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a:t>
            </a:r>
          </a:p>
        </p:txBody>
      </p:sp>
    </p:spTree>
    <p:extLst>
      <p:ext uri="{BB962C8B-B14F-4D97-AF65-F5344CB8AC3E}">
        <p14:creationId xmlns:p14="http://schemas.microsoft.com/office/powerpoint/2010/main" val="3841589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93ABE0-56E8-6843-AA7A-2FAA5C9B5338}"/>
              </a:ext>
            </a:extLst>
          </p:cNvPr>
          <p:cNvPicPr>
            <a:picLocks noGrp="1" noChangeAspect="1"/>
          </p:cNvPicPr>
          <p:nvPr>
            <p:ph idx="1"/>
          </p:nvPr>
        </p:nvPicPr>
        <p:blipFill>
          <a:blip r:embed="rId2"/>
          <a:stretch>
            <a:fillRect/>
          </a:stretch>
        </p:blipFill>
        <p:spPr>
          <a:xfrm>
            <a:off x="2649071" y="1009223"/>
            <a:ext cx="6193455" cy="5284935"/>
          </a:xfrm>
        </p:spPr>
      </p:pic>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Materialization Process</a:t>
            </a:r>
          </a:p>
        </p:txBody>
      </p:sp>
    </p:spTree>
    <p:extLst>
      <p:ext uri="{BB962C8B-B14F-4D97-AF65-F5344CB8AC3E}">
        <p14:creationId xmlns:p14="http://schemas.microsoft.com/office/powerpoint/2010/main" val="842478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6216A0-D9EE-0B40-943D-992E084BDC72}"/>
              </a:ext>
            </a:extLst>
          </p:cNvPr>
          <p:cNvSpPr>
            <a:spLocks noGrp="1"/>
          </p:cNvSpPr>
          <p:nvPr>
            <p:ph type="title"/>
          </p:nvPr>
        </p:nvSpPr>
        <p:spPr/>
        <p:txBody>
          <a:bodyPr/>
          <a:lstStyle/>
          <a:p>
            <a:r>
              <a:rPr lang="en-US" dirty="0"/>
              <a:t>Continuous Deployment Platform</a:t>
            </a:r>
          </a:p>
        </p:txBody>
      </p:sp>
      <p:sp>
        <p:nvSpPr>
          <p:cNvPr id="4" name="Rounded Rectangle 3">
            <a:extLst>
              <a:ext uri="{FF2B5EF4-FFF2-40B4-BE49-F238E27FC236}">
                <a16:creationId xmlns:a16="http://schemas.microsoft.com/office/drawing/2014/main" id="{823336C0-B759-9D41-935C-CC3C496FB54A}"/>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50DC111D-2252-E94C-BFE7-7B6C468AE0BC}"/>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D2A1E7-9B06-1B4F-A396-8DBFE45C62A1}"/>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11" name="Straight Arrow Connector 10">
            <a:extLst>
              <a:ext uri="{FF2B5EF4-FFF2-40B4-BE49-F238E27FC236}">
                <a16:creationId xmlns:a16="http://schemas.microsoft.com/office/drawing/2014/main" id="{21E05B6F-91EA-FF48-95DB-A4A54DCC311C}"/>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8A52E8-3483-BC43-A49B-8CFBB3146B61}"/>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15" name="Straight Arrow Connector 14">
            <a:extLst>
              <a:ext uri="{FF2B5EF4-FFF2-40B4-BE49-F238E27FC236}">
                <a16:creationId xmlns:a16="http://schemas.microsoft.com/office/drawing/2014/main" id="{09D894D9-C7CD-1B4D-A1F3-FE54E965A24F}"/>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3ADFEF-A45D-464D-908D-D0653346F362}"/>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19" name="Rectangle 18">
            <a:extLst>
              <a:ext uri="{FF2B5EF4-FFF2-40B4-BE49-F238E27FC236}">
                <a16:creationId xmlns:a16="http://schemas.microsoft.com/office/drawing/2014/main" id="{9BECA6B0-B6BF-184F-A1B5-C85E1633F454}"/>
              </a:ext>
            </a:extLst>
          </p:cNvPr>
          <p:cNvSpPr/>
          <p:nvPr/>
        </p:nvSpPr>
        <p:spPr>
          <a:xfrm>
            <a:off x="2997884" y="665455"/>
            <a:ext cx="6089680" cy="646331"/>
          </a:xfrm>
          <a:prstGeom prst="rect">
            <a:avLst/>
          </a:prstGeom>
        </p:spPr>
        <p:txBody>
          <a:bodyPr wrap="none">
            <a:spAutoFit/>
          </a:bodyPr>
          <a:lstStyle/>
          <a:p>
            <a:pPr algn="ctr"/>
            <a:r>
              <a:rPr lang="en-US" sz="3200" b="1" dirty="0"/>
              <a:t>Continuous Deployment</a:t>
            </a:r>
            <a:r>
              <a:rPr lang="en-US" sz="3600" b="1" dirty="0"/>
              <a:t> Platform</a:t>
            </a:r>
          </a:p>
        </p:txBody>
      </p:sp>
      <p:sp>
        <p:nvSpPr>
          <p:cNvPr id="20" name="TextBox 19">
            <a:extLst>
              <a:ext uri="{FF2B5EF4-FFF2-40B4-BE49-F238E27FC236}">
                <a16:creationId xmlns:a16="http://schemas.microsoft.com/office/drawing/2014/main" id="{44914D16-D54D-9946-8DE7-F4C467B26445}"/>
              </a:ext>
            </a:extLst>
          </p:cNvPr>
          <p:cNvSpPr txBox="1"/>
          <p:nvPr/>
        </p:nvSpPr>
        <p:spPr>
          <a:xfrm>
            <a:off x="2335298" y="4173623"/>
            <a:ext cx="7544245" cy="2062103"/>
          </a:xfrm>
          <a:prstGeom prst="rect">
            <a:avLst/>
          </a:prstGeom>
          <a:noFill/>
        </p:spPr>
        <p:txBody>
          <a:bodyPr wrap="none" rtlCol="0">
            <a:spAutoFit/>
          </a:bodyPr>
          <a:lstStyle/>
          <a:p>
            <a:pPr marL="285750" indent="-285750">
              <a:buFont typeface="Arial" panose="020B0604020202020204" pitchFamily="34" charset="0"/>
              <a:buChar char="•"/>
            </a:pPr>
            <a:r>
              <a:rPr lang="en-US" sz="3200" dirty="0"/>
              <a:t>Replace Retraining with </a:t>
            </a:r>
            <a:r>
              <a:rPr lang="en-US" sz="3200" b="1" dirty="0">
                <a:solidFill>
                  <a:schemeClr val="accent6">
                    <a:lumMod val="75000"/>
                  </a:schemeClr>
                </a:solidFill>
              </a:rPr>
              <a:t>Proactive Training</a:t>
            </a:r>
            <a:endParaRPr lang="en-US" sz="3200" dirty="0"/>
          </a:p>
          <a:p>
            <a:pPr marL="285750" indent="-285750">
              <a:buFont typeface="Arial" panose="020B0604020202020204" pitchFamily="34" charset="0"/>
              <a:buChar char="•"/>
            </a:pPr>
            <a:r>
              <a:rPr lang="en-US" sz="3200" dirty="0"/>
              <a:t>Perform online model update</a:t>
            </a:r>
          </a:p>
          <a:p>
            <a:pPr marL="285750" indent="-285750">
              <a:buFont typeface="Arial" panose="020B0604020202020204" pitchFamily="34" charset="0"/>
              <a:buChar char="•"/>
            </a:pPr>
            <a:r>
              <a:rPr lang="en-US" sz="3200" dirty="0"/>
              <a:t>Precompute features and store them</a:t>
            </a:r>
          </a:p>
          <a:p>
            <a:pPr marL="285750" indent="-285750">
              <a:buClr>
                <a:schemeClr val="tx1">
                  <a:lumMod val="95000"/>
                  <a:lumOff val="5000"/>
                </a:schemeClr>
              </a:buClr>
              <a:buFont typeface="Arial" panose="020B0604020202020204" pitchFamily="34" charset="0"/>
              <a:buChar char="•"/>
            </a:pPr>
            <a:r>
              <a:rPr lang="en-US" sz="3200" b="1" dirty="0">
                <a:solidFill>
                  <a:schemeClr val="accent6">
                    <a:lumMod val="75000"/>
                  </a:schemeClr>
                </a:solidFill>
              </a:rPr>
              <a:t>Update</a:t>
            </a:r>
            <a:r>
              <a:rPr lang="en-US" sz="3200" dirty="0"/>
              <a:t> data preprocessing statistics</a:t>
            </a:r>
          </a:p>
        </p:txBody>
      </p:sp>
      <p:sp>
        <p:nvSpPr>
          <p:cNvPr id="21" name="Rounded Rectangle 20">
            <a:extLst>
              <a:ext uri="{FF2B5EF4-FFF2-40B4-BE49-F238E27FC236}">
                <a16:creationId xmlns:a16="http://schemas.microsoft.com/office/drawing/2014/main" id="{AC910AA4-425C-A042-872F-9A121B8DB1ED}"/>
              </a:ext>
            </a:extLst>
          </p:cNvPr>
          <p:cNvSpPr/>
          <p:nvPr/>
        </p:nvSpPr>
        <p:spPr>
          <a:xfrm>
            <a:off x="3255574" y="2949323"/>
            <a:ext cx="5832000"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cxnSp>
        <p:nvCxnSpPr>
          <p:cNvPr id="63" name="Straight Arrow Connector 62">
            <a:extLst>
              <a:ext uri="{FF2B5EF4-FFF2-40B4-BE49-F238E27FC236}">
                <a16:creationId xmlns:a16="http://schemas.microsoft.com/office/drawing/2014/main" id="{0C0C98B9-3F6F-B04A-BA1C-2040AE144FED}"/>
              </a:ext>
            </a:extLst>
          </p:cNvPr>
          <p:cNvCxnSpPr>
            <a:cxnSpLocks/>
            <a:stCxn id="66" idx="2"/>
          </p:cNvCxnSpPr>
          <p:nvPr/>
        </p:nvCxnSpPr>
        <p:spPr>
          <a:xfrm flipH="1">
            <a:off x="3749041" y="2564440"/>
            <a:ext cx="6876" cy="38488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BB620ED-A94A-4D46-ABE3-91EAE4295EF1}"/>
              </a:ext>
            </a:extLst>
          </p:cNvPr>
          <p:cNvCxnSpPr>
            <a:cxnSpLocks/>
            <a:stCxn id="67" idx="2"/>
          </p:cNvCxnSpPr>
          <p:nvPr/>
        </p:nvCxnSpPr>
        <p:spPr>
          <a:xfrm flipH="1">
            <a:off x="6014720" y="2564440"/>
            <a:ext cx="5664" cy="384883"/>
          </a:xfrm>
          <a:prstGeom prst="straightConnector1">
            <a:avLst/>
          </a:prstGeom>
          <a:ln w="285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6" name="Chevron 65">
            <a:extLst>
              <a:ext uri="{FF2B5EF4-FFF2-40B4-BE49-F238E27FC236}">
                <a16:creationId xmlns:a16="http://schemas.microsoft.com/office/drawing/2014/main" id="{756B4DAA-BA8F-A24C-B00B-6E8290C77542}"/>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67" name="Chevron 66">
            <a:extLst>
              <a:ext uri="{FF2B5EF4-FFF2-40B4-BE49-F238E27FC236}">
                <a16:creationId xmlns:a16="http://schemas.microsoft.com/office/drawing/2014/main" id="{0F2990B7-2C05-AF42-8CA3-CBAA7396F225}"/>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68" name="Chevron 67">
            <a:extLst>
              <a:ext uri="{FF2B5EF4-FFF2-40B4-BE49-F238E27FC236}">
                <a16:creationId xmlns:a16="http://schemas.microsoft.com/office/drawing/2014/main" id="{932ED42A-9D7E-274D-9B16-F90D9D887805}"/>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71" name="TextBox 70">
            <a:extLst>
              <a:ext uri="{FF2B5EF4-FFF2-40B4-BE49-F238E27FC236}">
                <a16:creationId xmlns:a16="http://schemas.microsoft.com/office/drawing/2014/main" id="{12342BFD-4844-934E-8908-514D49C97C06}"/>
              </a:ext>
            </a:extLst>
          </p:cNvPr>
          <p:cNvSpPr txBox="1"/>
          <p:nvPr/>
        </p:nvSpPr>
        <p:spPr>
          <a:xfrm>
            <a:off x="3759781" y="2564440"/>
            <a:ext cx="2268570" cy="369332"/>
          </a:xfrm>
          <a:prstGeom prst="rect">
            <a:avLst/>
          </a:prstGeom>
          <a:noFill/>
        </p:spPr>
        <p:txBody>
          <a:bodyPr wrap="none" rtlCol="0">
            <a:spAutoFit/>
          </a:bodyPr>
          <a:lstStyle/>
          <a:p>
            <a:r>
              <a:rPr lang="en-US" dirty="0"/>
              <a:t>Preprocessed features</a:t>
            </a:r>
          </a:p>
        </p:txBody>
      </p:sp>
    </p:spTree>
    <p:extLst>
      <p:ext uri="{BB962C8B-B14F-4D97-AF65-F5344CB8AC3E}">
        <p14:creationId xmlns:p14="http://schemas.microsoft.com/office/powerpoint/2010/main" val="1580734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Ads CTR USE Case Figure</a:t>
            </a:r>
          </a:p>
        </p:txBody>
      </p:sp>
      <p:pic>
        <p:nvPicPr>
          <p:cNvPr id="6" name="Content Placeholder 8">
            <a:extLst>
              <a:ext uri="{FF2B5EF4-FFF2-40B4-BE49-F238E27FC236}">
                <a16:creationId xmlns:a16="http://schemas.microsoft.com/office/drawing/2014/main" id="{C1D71C46-2CF7-1443-88FA-6C7226631700}"/>
              </a:ext>
            </a:extLst>
          </p:cNvPr>
          <p:cNvPicPr>
            <a:picLocks noGrp="1" noChangeAspect="1"/>
          </p:cNvPicPr>
          <p:nvPr>
            <p:ph sz="half" idx="1"/>
          </p:nvPr>
        </p:nvPicPr>
        <p:blipFill>
          <a:blip r:embed="rId3"/>
          <a:stretch>
            <a:fillRect/>
          </a:stretch>
        </p:blipFill>
        <p:spPr>
          <a:xfrm>
            <a:off x="1148554" y="1825625"/>
            <a:ext cx="4560892" cy="4351338"/>
          </a:xfrm>
        </p:spPr>
      </p:pic>
      <p:pic>
        <p:nvPicPr>
          <p:cNvPr id="7" name="Content Placeholder 10">
            <a:extLst>
              <a:ext uri="{FF2B5EF4-FFF2-40B4-BE49-F238E27FC236}">
                <a16:creationId xmlns:a16="http://schemas.microsoft.com/office/drawing/2014/main" id="{F7E8E4B6-32B3-254B-95B7-343E19A23BAB}"/>
              </a:ext>
            </a:extLst>
          </p:cNvPr>
          <p:cNvPicPr>
            <a:picLocks noChangeAspect="1"/>
          </p:cNvPicPr>
          <p:nvPr/>
        </p:nvPicPr>
        <p:blipFill>
          <a:blip r:embed="rId4"/>
          <a:stretch>
            <a:fillRect/>
          </a:stretch>
        </p:blipFill>
        <p:spPr>
          <a:xfrm>
            <a:off x="6613439" y="1825625"/>
            <a:ext cx="4299121" cy="4351338"/>
          </a:xfrm>
          <a:prstGeom prst="rect">
            <a:avLst/>
          </a:prstGeom>
        </p:spPr>
      </p:pic>
    </p:spTree>
    <p:extLst>
      <p:ext uri="{BB962C8B-B14F-4D97-AF65-F5344CB8AC3E}">
        <p14:creationId xmlns:p14="http://schemas.microsoft.com/office/powerpoint/2010/main" val="49597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t>Raw </a:t>
            </a:r>
          </a:p>
          <a:p>
            <a:pPr algn="ctr"/>
            <a:r>
              <a:rPr lang="en-US" sz="1600" dirty="0"/>
              <a:t>Data </a:t>
            </a:r>
          </a:p>
        </p:txBody>
      </p:sp>
    </p:spTree>
    <p:extLst>
      <p:ext uri="{BB962C8B-B14F-4D97-AF65-F5344CB8AC3E}">
        <p14:creationId xmlns:p14="http://schemas.microsoft.com/office/powerpoint/2010/main" val="14002862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09CD-25CD-F64F-84BC-07AEF3C8E0F5}"/>
              </a:ext>
            </a:extLst>
          </p:cNvPr>
          <p:cNvSpPr>
            <a:spLocks noGrp="1"/>
          </p:cNvSpPr>
          <p:nvPr>
            <p:ph type="title"/>
          </p:nvPr>
        </p:nvSpPr>
        <p:spPr/>
        <p:txBody>
          <a:bodyPr>
            <a:normAutofit/>
          </a:bodyPr>
          <a:lstStyle/>
          <a:p>
            <a:r>
              <a:rPr lang="en-US" dirty="0"/>
              <a:t>Data Discretizing and Preprocessing</a:t>
            </a:r>
          </a:p>
        </p:txBody>
      </p:sp>
      <p:cxnSp>
        <p:nvCxnSpPr>
          <p:cNvPr id="5" name="Straight Arrow Connector 4">
            <a:extLst>
              <a:ext uri="{FF2B5EF4-FFF2-40B4-BE49-F238E27FC236}">
                <a16:creationId xmlns:a16="http://schemas.microsoft.com/office/drawing/2014/main" id="{B8C51175-72AC-5C44-AE3A-40226F56E561}"/>
              </a:ext>
            </a:extLst>
          </p:cNvPr>
          <p:cNvCxnSpPr>
            <a:cxnSpLocks/>
          </p:cNvCxnSpPr>
          <p:nvPr/>
        </p:nvCxnSpPr>
        <p:spPr>
          <a:xfrm>
            <a:off x="-1375" y="3530921"/>
            <a:ext cx="901319"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75EEB80-B520-614C-BE90-5FC35F2552C8}"/>
              </a:ext>
            </a:extLst>
          </p:cNvPr>
          <p:cNvSpPr txBox="1"/>
          <p:nvPr/>
        </p:nvSpPr>
        <p:spPr>
          <a:xfrm>
            <a:off x="-141706" y="3193007"/>
            <a:ext cx="1004527" cy="646331"/>
          </a:xfrm>
          <a:prstGeom prst="rect">
            <a:avLst/>
          </a:prstGeom>
          <a:noFill/>
        </p:spPr>
        <p:txBody>
          <a:bodyPr wrap="square" rtlCol="0">
            <a:spAutoFit/>
          </a:bodyPr>
          <a:lstStyle/>
          <a:p>
            <a:pPr algn="ctr"/>
            <a:r>
              <a:rPr lang="en-US" dirty="0"/>
              <a:t>Raw </a:t>
            </a:r>
          </a:p>
          <a:p>
            <a:pPr algn="ctr"/>
            <a:r>
              <a:rPr lang="en-US" dirty="0"/>
              <a:t>Data </a:t>
            </a:r>
          </a:p>
        </p:txBody>
      </p:sp>
      <p:sp>
        <p:nvSpPr>
          <p:cNvPr id="51" name="Rounded Rectangle 50">
            <a:extLst>
              <a:ext uri="{FF2B5EF4-FFF2-40B4-BE49-F238E27FC236}">
                <a16:creationId xmlns:a16="http://schemas.microsoft.com/office/drawing/2014/main" id="{DF9455C8-7CA8-4843-819E-CD1953C4DE30}"/>
              </a:ext>
            </a:extLst>
          </p:cNvPr>
          <p:cNvSpPr/>
          <p:nvPr/>
        </p:nvSpPr>
        <p:spPr>
          <a:xfrm>
            <a:off x="3463142" y="336666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BAE4DB25-E0F0-3A40-9012-1A6CD192EFB8}"/>
              </a:ext>
            </a:extLst>
          </p:cNvPr>
          <p:cNvSpPr/>
          <p:nvPr/>
        </p:nvSpPr>
        <p:spPr>
          <a:xfrm>
            <a:off x="3865843"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511DEE18-40D1-1F4A-A234-CFAF0E36B274}"/>
              </a:ext>
            </a:extLst>
          </p:cNvPr>
          <p:cNvSpPr/>
          <p:nvPr/>
        </p:nvSpPr>
        <p:spPr>
          <a:xfrm>
            <a:off x="4263464"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696A30C0-A0AA-2B46-8BB5-1DE96BA7E204}"/>
              </a:ext>
            </a:extLst>
          </p:cNvPr>
          <p:cNvSpPr/>
          <p:nvPr/>
        </p:nvSpPr>
        <p:spPr>
          <a:xfrm>
            <a:off x="4671245"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9AEB0D-8E92-894F-91BB-045240C021E5}"/>
              </a:ext>
            </a:extLst>
          </p:cNvPr>
          <p:cNvSpPr txBox="1"/>
          <p:nvPr/>
        </p:nvSpPr>
        <p:spPr>
          <a:xfrm>
            <a:off x="3636585" y="2706162"/>
            <a:ext cx="1125501" cy="646331"/>
          </a:xfrm>
          <a:prstGeom prst="rect">
            <a:avLst/>
          </a:prstGeom>
          <a:noFill/>
        </p:spPr>
        <p:txBody>
          <a:bodyPr wrap="none" rtlCol="0">
            <a:spAutoFit/>
          </a:bodyPr>
          <a:lstStyle/>
          <a:p>
            <a:pPr algn="ctr"/>
            <a:r>
              <a:rPr lang="en-US" dirty="0"/>
              <a:t>Raw Data </a:t>
            </a:r>
          </a:p>
          <a:p>
            <a:pPr algn="ctr"/>
            <a:r>
              <a:rPr lang="en-US" dirty="0"/>
              <a:t>Chunks</a:t>
            </a:r>
          </a:p>
        </p:txBody>
      </p:sp>
      <p:cxnSp>
        <p:nvCxnSpPr>
          <p:cNvPr id="59" name="Straight Arrow Connector 58">
            <a:extLst>
              <a:ext uri="{FF2B5EF4-FFF2-40B4-BE49-F238E27FC236}">
                <a16:creationId xmlns:a16="http://schemas.microsoft.com/office/drawing/2014/main" id="{A9BDD417-6FF6-E140-9ACD-748530B7102E}"/>
              </a:ext>
            </a:extLst>
          </p:cNvPr>
          <p:cNvCxnSpPr>
            <a:cxnSpLocks/>
            <a:stCxn id="51" idx="2"/>
          </p:cNvCxnSpPr>
          <p:nvPr/>
        </p:nvCxnSpPr>
        <p:spPr>
          <a:xfrm>
            <a:off x="3627742" y="3695861"/>
            <a:ext cx="0" cy="92214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35DA47-5AA3-FA49-99F7-CDF8A8AC494F}"/>
              </a:ext>
            </a:extLst>
          </p:cNvPr>
          <p:cNvCxnSpPr>
            <a:cxnSpLocks/>
            <a:stCxn id="52" idx="2"/>
          </p:cNvCxnSpPr>
          <p:nvPr/>
        </p:nvCxnSpPr>
        <p:spPr>
          <a:xfrm>
            <a:off x="4030443"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C8C9A8-6472-7446-8D9D-0DCCBC094CED}"/>
              </a:ext>
            </a:extLst>
          </p:cNvPr>
          <p:cNvCxnSpPr>
            <a:cxnSpLocks/>
            <a:stCxn id="53" idx="2"/>
          </p:cNvCxnSpPr>
          <p:nvPr/>
        </p:nvCxnSpPr>
        <p:spPr>
          <a:xfrm>
            <a:off x="4428064"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B6C44F-EE52-7841-8A69-68AA5B014111}"/>
              </a:ext>
            </a:extLst>
          </p:cNvPr>
          <p:cNvCxnSpPr>
            <a:cxnSpLocks/>
            <a:stCxn id="54" idx="2"/>
          </p:cNvCxnSpPr>
          <p:nvPr/>
        </p:nvCxnSpPr>
        <p:spPr>
          <a:xfrm>
            <a:off x="48358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02C573C-0D0B-4B4F-B143-3354FA78B8E6}"/>
              </a:ext>
            </a:extLst>
          </p:cNvPr>
          <p:cNvCxnSpPr/>
          <p:nvPr/>
        </p:nvCxnSpPr>
        <p:spPr>
          <a:xfrm>
            <a:off x="3465874" y="1227057"/>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F2B121-227F-1D44-B893-19177D4359F5}"/>
              </a:ext>
            </a:extLst>
          </p:cNvPr>
          <p:cNvCxnSpPr/>
          <p:nvPr/>
        </p:nvCxnSpPr>
        <p:spPr>
          <a:xfrm>
            <a:off x="3465874" y="1569957"/>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C22038A-B514-E244-A573-EE078AEC097C}"/>
              </a:ext>
            </a:extLst>
          </p:cNvPr>
          <p:cNvSpPr txBox="1"/>
          <p:nvPr/>
        </p:nvSpPr>
        <p:spPr>
          <a:xfrm>
            <a:off x="3439465" y="866553"/>
            <a:ext cx="1441420" cy="338554"/>
          </a:xfrm>
          <a:prstGeom prst="rect">
            <a:avLst/>
          </a:prstGeom>
          <a:noFill/>
        </p:spPr>
        <p:txBody>
          <a:bodyPr wrap="none" rtlCol="0">
            <a:spAutoFit/>
          </a:bodyPr>
          <a:lstStyle/>
          <a:p>
            <a:r>
              <a:rPr lang="en-US" sz="1600" dirty="0" err="1"/>
              <a:t>uid</a:t>
            </a:r>
            <a:r>
              <a:rPr lang="en-US" sz="1600" dirty="0"/>
              <a:t>: timestamp</a:t>
            </a:r>
          </a:p>
        </p:txBody>
      </p:sp>
      <p:sp>
        <p:nvSpPr>
          <p:cNvPr id="105" name="TextBox 104">
            <a:extLst>
              <a:ext uri="{FF2B5EF4-FFF2-40B4-BE49-F238E27FC236}">
                <a16:creationId xmlns:a16="http://schemas.microsoft.com/office/drawing/2014/main" id="{404C906E-31BE-F74B-84A1-FAF36FB8989B}"/>
              </a:ext>
            </a:extLst>
          </p:cNvPr>
          <p:cNvSpPr txBox="1"/>
          <p:nvPr/>
        </p:nvSpPr>
        <p:spPr>
          <a:xfrm>
            <a:off x="3736835" y="1224646"/>
            <a:ext cx="822661" cy="338554"/>
          </a:xfrm>
          <a:prstGeom prst="rect">
            <a:avLst/>
          </a:prstGeom>
          <a:noFill/>
        </p:spPr>
        <p:txBody>
          <a:bodyPr wrap="none" rtlCol="0">
            <a:spAutoFit/>
          </a:bodyPr>
          <a:lstStyle/>
          <a:p>
            <a:r>
              <a:rPr lang="en-US" sz="1600" dirty="0"/>
              <a:t>schema</a:t>
            </a:r>
          </a:p>
        </p:txBody>
      </p:sp>
      <p:sp>
        <p:nvSpPr>
          <p:cNvPr id="106" name="TextBox 105">
            <a:extLst>
              <a:ext uri="{FF2B5EF4-FFF2-40B4-BE49-F238E27FC236}">
                <a16:creationId xmlns:a16="http://schemas.microsoft.com/office/drawing/2014/main" id="{DBA384F4-9602-5845-BEA8-DE869C67CC13}"/>
              </a:ext>
            </a:extLst>
          </p:cNvPr>
          <p:cNvSpPr txBox="1"/>
          <p:nvPr/>
        </p:nvSpPr>
        <p:spPr>
          <a:xfrm>
            <a:off x="3818567" y="1546605"/>
            <a:ext cx="599716" cy="369332"/>
          </a:xfrm>
          <a:prstGeom prst="rect">
            <a:avLst/>
          </a:prstGeom>
          <a:noFill/>
        </p:spPr>
        <p:txBody>
          <a:bodyPr wrap="none" rtlCol="0">
            <a:spAutoFit/>
          </a:bodyPr>
          <a:lstStyle/>
          <a:p>
            <a:r>
              <a:rPr lang="en-US" dirty="0"/>
              <a:t>data</a:t>
            </a:r>
          </a:p>
        </p:txBody>
      </p:sp>
      <p:sp>
        <p:nvSpPr>
          <p:cNvPr id="107" name="TextBox 106">
            <a:extLst>
              <a:ext uri="{FF2B5EF4-FFF2-40B4-BE49-F238E27FC236}">
                <a16:creationId xmlns:a16="http://schemas.microsoft.com/office/drawing/2014/main" id="{9F4140A6-0F76-AF40-8E20-112117793D6E}"/>
              </a:ext>
            </a:extLst>
          </p:cNvPr>
          <p:cNvSpPr txBox="1"/>
          <p:nvPr/>
        </p:nvSpPr>
        <p:spPr>
          <a:xfrm>
            <a:off x="3780980" y="1845205"/>
            <a:ext cx="760015" cy="830997"/>
          </a:xfrm>
          <a:prstGeom prst="rect">
            <a:avLst/>
          </a:prstGeom>
          <a:noFill/>
        </p:spPr>
        <p:txBody>
          <a:bodyPr wrap="none" rtlCol="0">
            <a:spAutoFit/>
          </a:bodyPr>
          <a:lstStyle/>
          <a:p>
            <a:pPr algn="ctr"/>
            <a:r>
              <a:rPr lang="en-US" sz="1200" dirty="0"/>
              <a:t>&lt; string &gt;</a:t>
            </a:r>
          </a:p>
          <a:p>
            <a:pPr algn="ctr"/>
            <a:r>
              <a:rPr lang="en-US" sz="1200" dirty="0"/>
              <a:t>&lt; string &gt;</a:t>
            </a:r>
          </a:p>
          <a:p>
            <a:pPr algn="ctr"/>
            <a:r>
              <a:rPr lang="en-US" sz="1200" dirty="0"/>
              <a:t>…</a:t>
            </a:r>
          </a:p>
          <a:p>
            <a:pPr algn="ctr"/>
            <a:r>
              <a:rPr lang="en-US" sz="1200" dirty="0"/>
              <a:t>&lt; string &gt;</a:t>
            </a:r>
          </a:p>
        </p:txBody>
      </p:sp>
      <p:sp>
        <p:nvSpPr>
          <p:cNvPr id="108" name="Rounded Rectangle 107">
            <a:extLst>
              <a:ext uri="{FF2B5EF4-FFF2-40B4-BE49-F238E27FC236}">
                <a16:creationId xmlns:a16="http://schemas.microsoft.com/office/drawing/2014/main" id="{031A515D-91C1-1845-98A5-E88FB9911EC4}"/>
              </a:ext>
            </a:extLst>
          </p:cNvPr>
          <p:cNvSpPr/>
          <p:nvPr/>
        </p:nvSpPr>
        <p:spPr>
          <a:xfrm>
            <a:off x="3475470" y="823353"/>
            <a:ext cx="1393108" cy="1853048"/>
          </a:xfrm>
          <a:prstGeom prst="roundRect">
            <a:avLst/>
          </a:prstGeom>
          <a:noFill/>
          <a:ln w="3492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hevron 44">
            <a:extLst>
              <a:ext uri="{FF2B5EF4-FFF2-40B4-BE49-F238E27FC236}">
                <a16:creationId xmlns:a16="http://schemas.microsoft.com/office/drawing/2014/main" id="{E12F0BBD-9D16-D443-BF68-20F36D4258D6}"/>
              </a:ext>
            </a:extLst>
          </p:cNvPr>
          <p:cNvSpPr/>
          <p:nvPr/>
        </p:nvSpPr>
        <p:spPr>
          <a:xfrm>
            <a:off x="6732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Discretize</a:t>
            </a:r>
          </a:p>
        </p:txBody>
      </p:sp>
      <p:sp>
        <p:nvSpPr>
          <p:cNvPr id="69" name="Chevron 68">
            <a:extLst>
              <a:ext uri="{FF2B5EF4-FFF2-40B4-BE49-F238E27FC236}">
                <a16:creationId xmlns:a16="http://schemas.microsoft.com/office/drawing/2014/main" id="{F412D273-7B08-FB46-9C0E-D09AC0DF10AD}"/>
              </a:ext>
            </a:extLst>
          </p:cNvPr>
          <p:cNvSpPr/>
          <p:nvPr/>
        </p:nvSpPr>
        <p:spPr>
          <a:xfrm>
            <a:off x="59605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Preprocess</a:t>
            </a:r>
          </a:p>
        </p:txBody>
      </p:sp>
      <p:sp>
        <p:nvSpPr>
          <p:cNvPr id="71" name="Rounded Rectangle 70">
            <a:extLst>
              <a:ext uri="{FF2B5EF4-FFF2-40B4-BE49-F238E27FC236}">
                <a16:creationId xmlns:a16="http://schemas.microsoft.com/office/drawing/2014/main" id="{EF1EC4BA-10ED-3343-A9C4-DF923B36BC39}"/>
              </a:ext>
            </a:extLst>
          </p:cNvPr>
          <p:cNvSpPr/>
          <p:nvPr/>
        </p:nvSpPr>
        <p:spPr>
          <a:xfrm>
            <a:off x="920264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663E7657-4AF2-3A42-9A88-C3BCCFE86A7B}"/>
              </a:ext>
            </a:extLst>
          </p:cNvPr>
          <p:cNvSpPr/>
          <p:nvPr/>
        </p:nvSpPr>
        <p:spPr>
          <a:xfrm>
            <a:off x="959382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A26C0BA5-7291-0F40-90CA-2482E5D77C05}"/>
              </a:ext>
            </a:extLst>
          </p:cNvPr>
          <p:cNvSpPr/>
          <p:nvPr/>
        </p:nvSpPr>
        <p:spPr>
          <a:xfrm>
            <a:off x="9991445"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E7A5F5E-72B2-8F49-8603-4199B832B302}"/>
              </a:ext>
            </a:extLst>
          </p:cNvPr>
          <p:cNvSpPr/>
          <p:nvPr/>
        </p:nvSpPr>
        <p:spPr>
          <a:xfrm>
            <a:off x="10399226"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30BBDC2-803A-E047-8CBA-5D3E7D779287}"/>
              </a:ext>
            </a:extLst>
          </p:cNvPr>
          <p:cNvCxnSpPr>
            <a:cxnSpLocks/>
            <a:stCxn id="71" idx="2"/>
          </p:cNvCxnSpPr>
          <p:nvPr/>
        </p:nvCxnSpPr>
        <p:spPr>
          <a:xfrm>
            <a:off x="9367244" y="369552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7CB4ED6-6A1A-D443-95EE-B11E68D9B3E9}"/>
              </a:ext>
            </a:extLst>
          </p:cNvPr>
          <p:cNvCxnSpPr>
            <a:cxnSpLocks/>
            <a:stCxn id="72" idx="2"/>
          </p:cNvCxnSpPr>
          <p:nvPr/>
        </p:nvCxnSpPr>
        <p:spPr>
          <a:xfrm>
            <a:off x="9758424"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B3585D8-6C54-294B-9D7F-2E52B8ACA4F4}"/>
              </a:ext>
            </a:extLst>
          </p:cNvPr>
          <p:cNvCxnSpPr>
            <a:cxnSpLocks/>
            <a:stCxn id="74" idx="2"/>
          </p:cNvCxnSpPr>
          <p:nvPr/>
        </p:nvCxnSpPr>
        <p:spPr>
          <a:xfrm>
            <a:off x="101560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99E3B9D-7BE9-CB49-BAA9-9FEB425105C5}"/>
              </a:ext>
            </a:extLst>
          </p:cNvPr>
          <p:cNvCxnSpPr>
            <a:cxnSpLocks/>
            <a:stCxn id="75" idx="2"/>
          </p:cNvCxnSpPr>
          <p:nvPr/>
        </p:nvCxnSpPr>
        <p:spPr>
          <a:xfrm>
            <a:off x="10563826"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F168D2A-4936-4E43-B36F-F681F7A775F0}"/>
              </a:ext>
            </a:extLst>
          </p:cNvPr>
          <p:cNvCxnSpPr/>
          <p:nvPr/>
        </p:nvCxnSpPr>
        <p:spPr>
          <a:xfrm>
            <a:off x="9307317" y="1209230"/>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290900-3E10-8449-8B07-C6ADB6D1E296}"/>
              </a:ext>
            </a:extLst>
          </p:cNvPr>
          <p:cNvCxnSpPr/>
          <p:nvPr/>
        </p:nvCxnSpPr>
        <p:spPr>
          <a:xfrm>
            <a:off x="9307317" y="1552130"/>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8D4A8A-8AAC-074C-830B-2D3C45D2494C}"/>
              </a:ext>
            </a:extLst>
          </p:cNvPr>
          <p:cNvSpPr txBox="1"/>
          <p:nvPr/>
        </p:nvSpPr>
        <p:spPr>
          <a:xfrm>
            <a:off x="9280908" y="848726"/>
            <a:ext cx="1441420" cy="338554"/>
          </a:xfrm>
          <a:prstGeom prst="rect">
            <a:avLst/>
          </a:prstGeom>
          <a:noFill/>
        </p:spPr>
        <p:txBody>
          <a:bodyPr wrap="none" rtlCol="0">
            <a:spAutoFit/>
          </a:bodyPr>
          <a:lstStyle/>
          <a:p>
            <a:r>
              <a:rPr lang="en-US" sz="1600" dirty="0" err="1"/>
              <a:t>uid</a:t>
            </a:r>
            <a:r>
              <a:rPr lang="en-US" sz="1600" dirty="0"/>
              <a:t>: timestamp</a:t>
            </a:r>
          </a:p>
        </p:txBody>
      </p:sp>
      <p:sp>
        <p:nvSpPr>
          <p:cNvPr id="87" name="TextBox 86">
            <a:extLst>
              <a:ext uri="{FF2B5EF4-FFF2-40B4-BE49-F238E27FC236}">
                <a16:creationId xmlns:a16="http://schemas.microsoft.com/office/drawing/2014/main" id="{80C7F35B-BD9B-3A44-AE1B-A73DB11EFA2D}"/>
              </a:ext>
            </a:extLst>
          </p:cNvPr>
          <p:cNvSpPr txBox="1"/>
          <p:nvPr/>
        </p:nvSpPr>
        <p:spPr>
          <a:xfrm>
            <a:off x="9578278" y="1206819"/>
            <a:ext cx="822661" cy="338554"/>
          </a:xfrm>
          <a:prstGeom prst="rect">
            <a:avLst/>
          </a:prstGeom>
          <a:noFill/>
        </p:spPr>
        <p:txBody>
          <a:bodyPr wrap="none" rtlCol="0">
            <a:spAutoFit/>
          </a:bodyPr>
          <a:lstStyle/>
          <a:p>
            <a:r>
              <a:rPr lang="en-US" sz="1600" dirty="0"/>
              <a:t>schema</a:t>
            </a:r>
          </a:p>
        </p:txBody>
      </p:sp>
      <p:sp>
        <p:nvSpPr>
          <p:cNvPr id="88" name="TextBox 87">
            <a:extLst>
              <a:ext uri="{FF2B5EF4-FFF2-40B4-BE49-F238E27FC236}">
                <a16:creationId xmlns:a16="http://schemas.microsoft.com/office/drawing/2014/main" id="{7110047E-D17F-784B-90C7-67A00BF9B723}"/>
              </a:ext>
            </a:extLst>
          </p:cNvPr>
          <p:cNvSpPr txBox="1"/>
          <p:nvPr/>
        </p:nvSpPr>
        <p:spPr>
          <a:xfrm>
            <a:off x="9660010" y="1528778"/>
            <a:ext cx="599716" cy="369332"/>
          </a:xfrm>
          <a:prstGeom prst="rect">
            <a:avLst/>
          </a:prstGeom>
          <a:noFill/>
        </p:spPr>
        <p:txBody>
          <a:bodyPr wrap="none" rtlCol="0">
            <a:spAutoFit/>
          </a:bodyPr>
          <a:lstStyle/>
          <a:p>
            <a:r>
              <a:rPr lang="en-US" dirty="0"/>
              <a:t>data</a:t>
            </a:r>
          </a:p>
        </p:txBody>
      </p:sp>
      <p:sp>
        <p:nvSpPr>
          <p:cNvPr id="89" name="TextBox 88">
            <a:extLst>
              <a:ext uri="{FF2B5EF4-FFF2-40B4-BE49-F238E27FC236}">
                <a16:creationId xmlns:a16="http://schemas.microsoft.com/office/drawing/2014/main" id="{4113893A-70E4-3A4C-95C0-15DAAEFDB7B3}"/>
              </a:ext>
            </a:extLst>
          </p:cNvPr>
          <p:cNvSpPr txBox="1"/>
          <p:nvPr/>
        </p:nvSpPr>
        <p:spPr>
          <a:xfrm>
            <a:off x="9600589" y="1827378"/>
            <a:ext cx="803683" cy="830997"/>
          </a:xfrm>
          <a:prstGeom prst="rect">
            <a:avLst/>
          </a:prstGeom>
          <a:noFill/>
        </p:spPr>
        <p:txBody>
          <a:bodyPr wrap="none" rtlCol="0">
            <a:spAutoFit/>
          </a:bodyPr>
          <a:lstStyle/>
          <a:p>
            <a:pPr algn="ctr"/>
            <a:r>
              <a:rPr lang="en-US" sz="1200" dirty="0"/>
              <a:t>&lt; vector &gt;</a:t>
            </a:r>
          </a:p>
          <a:p>
            <a:pPr algn="ctr"/>
            <a:r>
              <a:rPr lang="en-US" sz="1200" dirty="0"/>
              <a:t>&lt; vector &gt;</a:t>
            </a:r>
          </a:p>
          <a:p>
            <a:pPr algn="ctr"/>
            <a:r>
              <a:rPr lang="en-US" sz="1200" dirty="0"/>
              <a:t>…</a:t>
            </a:r>
          </a:p>
          <a:p>
            <a:pPr algn="ctr"/>
            <a:r>
              <a:rPr lang="en-US" sz="1200" dirty="0"/>
              <a:t>&lt; vector &gt;</a:t>
            </a:r>
          </a:p>
        </p:txBody>
      </p:sp>
      <p:sp>
        <p:nvSpPr>
          <p:cNvPr id="91" name="TextBox 90">
            <a:extLst>
              <a:ext uri="{FF2B5EF4-FFF2-40B4-BE49-F238E27FC236}">
                <a16:creationId xmlns:a16="http://schemas.microsoft.com/office/drawing/2014/main" id="{7CAE0D7F-70D9-E44F-8288-D259E3C55816}"/>
              </a:ext>
            </a:extLst>
          </p:cNvPr>
          <p:cNvSpPr txBox="1"/>
          <p:nvPr/>
        </p:nvSpPr>
        <p:spPr>
          <a:xfrm>
            <a:off x="9191123" y="2717390"/>
            <a:ext cx="1635961" cy="646331"/>
          </a:xfrm>
          <a:prstGeom prst="rect">
            <a:avLst/>
          </a:prstGeom>
          <a:noFill/>
        </p:spPr>
        <p:txBody>
          <a:bodyPr wrap="none" rtlCol="0">
            <a:spAutoFit/>
          </a:bodyPr>
          <a:lstStyle/>
          <a:p>
            <a:pPr algn="ctr"/>
            <a:r>
              <a:rPr lang="en-US" dirty="0"/>
              <a:t>Preprocessed </a:t>
            </a:r>
          </a:p>
          <a:p>
            <a:pPr algn="ctr"/>
            <a:r>
              <a:rPr lang="en-US" dirty="0"/>
              <a:t>Feature Chunks</a:t>
            </a:r>
          </a:p>
        </p:txBody>
      </p:sp>
      <p:sp>
        <p:nvSpPr>
          <p:cNvPr id="93" name="Rounded Rectangle 92">
            <a:extLst>
              <a:ext uri="{FF2B5EF4-FFF2-40B4-BE49-F238E27FC236}">
                <a16:creationId xmlns:a16="http://schemas.microsoft.com/office/drawing/2014/main" id="{919C37DA-DF76-DA40-A542-BB562E283485}"/>
              </a:ext>
            </a:extLst>
          </p:cNvPr>
          <p:cNvSpPr/>
          <p:nvPr/>
        </p:nvSpPr>
        <p:spPr>
          <a:xfrm>
            <a:off x="9316913" y="805526"/>
            <a:ext cx="1393108" cy="1853048"/>
          </a:xfrm>
          <a:prstGeom prst="roundRect">
            <a:avLst/>
          </a:prstGeom>
          <a:noFill/>
          <a:ln w="34925">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Chevron 93">
            <a:extLst>
              <a:ext uri="{FF2B5EF4-FFF2-40B4-BE49-F238E27FC236}">
                <a16:creationId xmlns:a16="http://schemas.microsoft.com/office/drawing/2014/main" id="{4FBF873C-EFA7-9840-B097-5637AFCE3243}"/>
              </a:ext>
            </a:extLst>
          </p:cNvPr>
          <p:cNvSpPr/>
          <p:nvPr/>
        </p:nvSpPr>
        <p:spPr>
          <a:xfrm>
            <a:off x="5381035" y="2370906"/>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5" name="Chevron 94">
            <a:extLst>
              <a:ext uri="{FF2B5EF4-FFF2-40B4-BE49-F238E27FC236}">
                <a16:creationId xmlns:a16="http://schemas.microsoft.com/office/drawing/2014/main" id="{D8AA7E6E-B563-7344-BDE9-00F8A45C3263}"/>
              </a:ext>
            </a:extLst>
          </p:cNvPr>
          <p:cNvSpPr/>
          <p:nvPr/>
        </p:nvSpPr>
        <p:spPr>
          <a:xfrm>
            <a:off x="6081704" y="2370906"/>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96" name="Chevron 95">
            <a:extLst>
              <a:ext uri="{FF2B5EF4-FFF2-40B4-BE49-F238E27FC236}">
                <a16:creationId xmlns:a16="http://schemas.microsoft.com/office/drawing/2014/main" id="{C01E6E4F-E4FC-8144-A785-E38E9156B727}"/>
              </a:ext>
            </a:extLst>
          </p:cNvPr>
          <p:cNvSpPr/>
          <p:nvPr/>
        </p:nvSpPr>
        <p:spPr>
          <a:xfrm>
            <a:off x="7269235" y="2370906"/>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98" name="Chevron 97">
            <a:extLst>
              <a:ext uri="{FF2B5EF4-FFF2-40B4-BE49-F238E27FC236}">
                <a16:creationId xmlns:a16="http://schemas.microsoft.com/office/drawing/2014/main" id="{178970CD-FBE0-9A48-ACD6-31A859687A78}"/>
              </a:ext>
            </a:extLst>
          </p:cNvPr>
          <p:cNvSpPr/>
          <p:nvPr/>
        </p:nvSpPr>
        <p:spPr>
          <a:xfrm>
            <a:off x="8094505" y="2370497"/>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28" name="Can 27">
            <a:extLst>
              <a:ext uri="{FF2B5EF4-FFF2-40B4-BE49-F238E27FC236}">
                <a16:creationId xmlns:a16="http://schemas.microsoft.com/office/drawing/2014/main" id="{2DA2DDEF-EC7B-0B49-A023-C10C0C7FE5DC}"/>
              </a:ext>
            </a:extLst>
          </p:cNvPr>
          <p:cNvSpPr/>
          <p:nvPr/>
        </p:nvSpPr>
        <p:spPr>
          <a:xfrm>
            <a:off x="6367354" y="2010845"/>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0" name="Can 99">
            <a:extLst>
              <a:ext uri="{FF2B5EF4-FFF2-40B4-BE49-F238E27FC236}">
                <a16:creationId xmlns:a16="http://schemas.microsoft.com/office/drawing/2014/main" id="{30C52516-E4A3-4A4C-8EF2-E48BA253389E}"/>
              </a:ext>
            </a:extLst>
          </p:cNvPr>
          <p:cNvSpPr/>
          <p:nvPr/>
        </p:nvSpPr>
        <p:spPr>
          <a:xfrm>
            <a:off x="7372964" y="20124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48" name="Rounded Rectangle 47">
            <a:extLst>
              <a:ext uri="{FF2B5EF4-FFF2-40B4-BE49-F238E27FC236}">
                <a16:creationId xmlns:a16="http://schemas.microsoft.com/office/drawing/2014/main" id="{9F48D7EA-D1EB-174A-9570-8D79DE4E35AD}"/>
              </a:ext>
            </a:extLst>
          </p:cNvPr>
          <p:cNvSpPr/>
          <p:nvPr/>
        </p:nvSpPr>
        <p:spPr>
          <a:xfrm>
            <a:off x="3463142"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67" name="Rounded Rectangle 66">
            <a:extLst>
              <a:ext uri="{FF2B5EF4-FFF2-40B4-BE49-F238E27FC236}">
                <a16:creationId xmlns:a16="http://schemas.microsoft.com/office/drawing/2014/main" id="{960EA9E1-D094-A040-974A-325FE5BC8A5A}"/>
              </a:ext>
            </a:extLst>
          </p:cNvPr>
          <p:cNvSpPr/>
          <p:nvPr/>
        </p:nvSpPr>
        <p:spPr>
          <a:xfrm>
            <a:off x="741822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2F30FC31-550B-B540-98E1-48A5C88ADD8B}"/>
              </a:ext>
            </a:extLst>
          </p:cNvPr>
          <p:cNvSpPr/>
          <p:nvPr/>
        </p:nvSpPr>
        <p:spPr>
          <a:xfrm>
            <a:off x="7419875"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3" name="Straight Arrow Connector 72">
            <a:extLst>
              <a:ext uri="{FF2B5EF4-FFF2-40B4-BE49-F238E27FC236}">
                <a16:creationId xmlns:a16="http://schemas.microsoft.com/office/drawing/2014/main" id="{4127D2A9-0E7E-184A-BAB5-A0A491727EC5}"/>
              </a:ext>
            </a:extLst>
          </p:cNvPr>
          <p:cNvCxnSpPr>
            <a:cxnSpLocks/>
            <a:stCxn id="67" idx="2"/>
            <a:endCxn id="70" idx="0"/>
          </p:cNvCxnSpPr>
          <p:nvPr/>
        </p:nvCxnSpPr>
        <p:spPr>
          <a:xfrm>
            <a:off x="7519385"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C8328-9D74-F24E-9E37-3AF042BDDFF8}"/>
              </a:ext>
            </a:extLst>
          </p:cNvPr>
          <p:cNvSpPr/>
          <p:nvPr/>
        </p:nvSpPr>
        <p:spPr>
          <a:xfrm>
            <a:off x="782077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82F09D8-44BF-6C4E-A1E7-EE91DB7D6FAD}"/>
              </a:ext>
            </a:extLst>
          </p:cNvPr>
          <p:cNvSpPr/>
          <p:nvPr/>
        </p:nvSpPr>
        <p:spPr>
          <a:xfrm>
            <a:off x="7822428"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E8259A01-24A4-A846-B1A7-8A9243FAAB81}"/>
              </a:ext>
            </a:extLst>
          </p:cNvPr>
          <p:cNvCxnSpPr>
            <a:cxnSpLocks/>
            <a:stCxn id="76" idx="2"/>
            <a:endCxn id="80" idx="0"/>
          </p:cNvCxnSpPr>
          <p:nvPr/>
        </p:nvCxnSpPr>
        <p:spPr>
          <a:xfrm>
            <a:off x="7921938"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E0408159-9EDA-B449-85F3-C22268A6FA67}"/>
              </a:ext>
            </a:extLst>
          </p:cNvPr>
          <p:cNvSpPr/>
          <p:nvPr/>
        </p:nvSpPr>
        <p:spPr>
          <a:xfrm>
            <a:off x="8246910"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18DBAEC4-407B-C44B-AEA7-ABFEE71D1AD8}"/>
              </a:ext>
            </a:extLst>
          </p:cNvPr>
          <p:cNvSpPr/>
          <p:nvPr/>
        </p:nvSpPr>
        <p:spPr>
          <a:xfrm>
            <a:off x="8248565"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6CD0FA5F-1126-BD41-9CC1-992EABB9DB9B}"/>
              </a:ext>
            </a:extLst>
          </p:cNvPr>
          <p:cNvCxnSpPr>
            <a:cxnSpLocks/>
            <a:stCxn id="84" idx="2"/>
            <a:endCxn id="90" idx="0"/>
          </p:cNvCxnSpPr>
          <p:nvPr/>
        </p:nvCxnSpPr>
        <p:spPr>
          <a:xfrm>
            <a:off x="8348075"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0D4094C-2286-AB49-8103-1C448BA617AE}"/>
              </a:ext>
            </a:extLst>
          </p:cNvPr>
          <p:cNvSpPr txBox="1"/>
          <p:nvPr/>
        </p:nvSpPr>
        <p:spPr>
          <a:xfrm>
            <a:off x="6777204" y="5085815"/>
            <a:ext cx="458780" cy="369332"/>
          </a:xfrm>
          <a:prstGeom prst="rect">
            <a:avLst/>
          </a:prstGeom>
          <a:noFill/>
        </p:spPr>
        <p:txBody>
          <a:bodyPr wrap="none" rtlCol="0">
            <a:spAutoFit/>
          </a:bodyPr>
          <a:lstStyle/>
          <a:p>
            <a:r>
              <a:rPr lang="en-US" dirty="0"/>
              <a:t>…..</a:t>
            </a:r>
          </a:p>
        </p:txBody>
      </p:sp>
      <p:sp>
        <p:nvSpPr>
          <p:cNvPr id="126" name="Rounded Rectangle 125">
            <a:extLst>
              <a:ext uri="{FF2B5EF4-FFF2-40B4-BE49-F238E27FC236}">
                <a16:creationId xmlns:a16="http://schemas.microsoft.com/office/drawing/2014/main" id="{5F7399C6-796D-BC43-9997-A66ACAC96DA0}"/>
              </a:ext>
            </a:extLst>
          </p:cNvPr>
          <p:cNvSpPr/>
          <p:nvPr/>
        </p:nvSpPr>
        <p:spPr>
          <a:xfrm>
            <a:off x="8647808"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72B7C87A-7E0B-274D-AD2F-8F4D80C9629E}"/>
              </a:ext>
            </a:extLst>
          </p:cNvPr>
          <p:cNvSpPr/>
          <p:nvPr/>
        </p:nvSpPr>
        <p:spPr>
          <a:xfrm>
            <a:off x="8649463"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8" name="Straight Arrow Connector 127">
            <a:extLst>
              <a:ext uri="{FF2B5EF4-FFF2-40B4-BE49-F238E27FC236}">
                <a16:creationId xmlns:a16="http://schemas.microsoft.com/office/drawing/2014/main" id="{AE1AE399-D833-A347-B007-0D83019E0F35}"/>
              </a:ext>
            </a:extLst>
          </p:cNvPr>
          <p:cNvCxnSpPr>
            <a:cxnSpLocks/>
            <a:stCxn id="126" idx="2"/>
            <a:endCxn id="127" idx="0"/>
          </p:cNvCxnSpPr>
          <p:nvPr/>
        </p:nvCxnSpPr>
        <p:spPr>
          <a:xfrm>
            <a:off x="8748973"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6AF12E25-182D-3C43-8FB2-F21D95B45D98}"/>
              </a:ext>
            </a:extLst>
          </p:cNvPr>
          <p:cNvSpPr/>
          <p:nvPr/>
        </p:nvSpPr>
        <p:spPr>
          <a:xfrm>
            <a:off x="5150194"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0" name="Rounded Rectangle 129">
            <a:extLst>
              <a:ext uri="{FF2B5EF4-FFF2-40B4-BE49-F238E27FC236}">
                <a16:creationId xmlns:a16="http://schemas.microsoft.com/office/drawing/2014/main" id="{429A6D86-A93E-5245-AAFA-D1C6042614C6}"/>
              </a:ext>
            </a:extLst>
          </p:cNvPr>
          <p:cNvSpPr/>
          <p:nvPr/>
        </p:nvSpPr>
        <p:spPr>
          <a:xfrm>
            <a:off x="5151849"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1" name="Straight Arrow Connector 130">
            <a:extLst>
              <a:ext uri="{FF2B5EF4-FFF2-40B4-BE49-F238E27FC236}">
                <a16:creationId xmlns:a16="http://schemas.microsoft.com/office/drawing/2014/main" id="{32F7F8F8-ED77-F249-B56D-771EEB4D1178}"/>
              </a:ext>
            </a:extLst>
          </p:cNvPr>
          <p:cNvCxnSpPr>
            <a:cxnSpLocks/>
            <a:stCxn id="129" idx="2"/>
            <a:endCxn id="130" idx="0"/>
          </p:cNvCxnSpPr>
          <p:nvPr/>
        </p:nvCxnSpPr>
        <p:spPr>
          <a:xfrm>
            <a:off x="5251359"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6ACBB02E-D098-F145-9AB9-E78699F77CE7}"/>
              </a:ext>
            </a:extLst>
          </p:cNvPr>
          <p:cNvSpPr/>
          <p:nvPr/>
        </p:nvSpPr>
        <p:spPr>
          <a:xfrm>
            <a:off x="555274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3" name="Rounded Rectangle 132">
            <a:extLst>
              <a:ext uri="{FF2B5EF4-FFF2-40B4-BE49-F238E27FC236}">
                <a16:creationId xmlns:a16="http://schemas.microsoft.com/office/drawing/2014/main" id="{352B796D-4ADB-714A-B913-D027B34C8C17}"/>
              </a:ext>
            </a:extLst>
          </p:cNvPr>
          <p:cNvSpPr/>
          <p:nvPr/>
        </p:nvSpPr>
        <p:spPr>
          <a:xfrm>
            <a:off x="5554402"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4" name="Straight Arrow Connector 133">
            <a:extLst>
              <a:ext uri="{FF2B5EF4-FFF2-40B4-BE49-F238E27FC236}">
                <a16:creationId xmlns:a16="http://schemas.microsoft.com/office/drawing/2014/main" id="{A52845B9-8ED5-874E-86B6-1445710136A4}"/>
              </a:ext>
            </a:extLst>
          </p:cNvPr>
          <p:cNvCxnSpPr>
            <a:cxnSpLocks/>
            <a:stCxn id="132" idx="2"/>
            <a:endCxn id="133" idx="0"/>
          </p:cNvCxnSpPr>
          <p:nvPr/>
        </p:nvCxnSpPr>
        <p:spPr>
          <a:xfrm>
            <a:off x="5653912"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5" name="Rounded Rectangle 134">
            <a:extLst>
              <a:ext uri="{FF2B5EF4-FFF2-40B4-BE49-F238E27FC236}">
                <a16:creationId xmlns:a16="http://schemas.microsoft.com/office/drawing/2014/main" id="{0F9A7ACD-ADF1-7346-8E9D-04862B961D35}"/>
              </a:ext>
            </a:extLst>
          </p:cNvPr>
          <p:cNvSpPr/>
          <p:nvPr/>
        </p:nvSpPr>
        <p:spPr>
          <a:xfrm>
            <a:off x="5978884"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6" name="Rounded Rectangle 135">
            <a:extLst>
              <a:ext uri="{FF2B5EF4-FFF2-40B4-BE49-F238E27FC236}">
                <a16:creationId xmlns:a16="http://schemas.microsoft.com/office/drawing/2014/main" id="{ACC7F952-04F5-334E-B138-7EBECED5A266}"/>
              </a:ext>
            </a:extLst>
          </p:cNvPr>
          <p:cNvSpPr/>
          <p:nvPr/>
        </p:nvSpPr>
        <p:spPr>
          <a:xfrm>
            <a:off x="5980539"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7" name="Straight Arrow Connector 136">
            <a:extLst>
              <a:ext uri="{FF2B5EF4-FFF2-40B4-BE49-F238E27FC236}">
                <a16:creationId xmlns:a16="http://schemas.microsoft.com/office/drawing/2014/main" id="{C5EE4C96-8156-EF4F-BD53-FD5CE650531E}"/>
              </a:ext>
            </a:extLst>
          </p:cNvPr>
          <p:cNvCxnSpPr>
            <a:cxnSpLocks/>
            <a:stCxn id="135" idx="2"/>
            <a:endCxn id="136" idx="0"/>
          </p:cNvCxnSpPr>
          <p:nvPr/>
        </p:nvCxnSpPr>
        <p:spPr>
          <a:xfrm>
            <a:off x="6080049"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1F21F4CB-630E-2348-9CA0-88EC7608880C}"/>
              </a:ext>
            </a:extLst>
          </p:cNvPr>
          <p:cNvSpPr/>
          <p:nvPr/>
        </p:nvSpPr>
        <p:spPr>
          <a:xfrm>
            <a:off x="6379782"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9" name="Rounded Rectangle 138">
            <a:extLst>
              <a:ext uri="{FF2B5EF4-FFF2-40B4-BE49-F238E27FC236}">
                <a16:creationId xmlns:a16="http://schemas.microsoft.com/office/drawing/2014/main" id="{F8AA8E23-D679-D34C-97A4-C2AAD0FB8E8E}"/>
              </a:ext>
            </a:extLst>
          </p:cNvPr>
          <p:cNvSpPr/>
          <p:nvPr/>
        </p:nvSpPr>
        <p:spPr>
          <a:xfrm>
            <a:off x="6381437"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0" name="Straight Arrow Connector 139">
            <a:extLst>
              <a:ext uri="{FF2B5EF4-FFF2-40B4-BE49-F238E27FC236}">
                <a16:creationId xmlns:a16="http://schemas.microsoft.com/office/drawing/2014/main" id="{17E819C3-B485-9D45-A451-40B788458E42}"/>
              </a:ext>
            </a:extLst>
          </p:cNvPr>
          <p:cNvCxnSpPr>
            <a:cxnSpLocks/>
            <a:stCxn id="138" idx="2"/>
            <a:endCxn id="139" idx="0"/>
          </p:cNvCxnSpPr>
          <p:nvPr/>
        </p:nvCxnSpPr>
        <p:spPr>
          <a:xfrm>
            <a:off x="6480947"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45DCDD2E-E44E-4145-AC51-3BF627861B7E}"/>
              </a:ext>
            </a:extLst>
          </p:cNvPr>
          <p:cNvSpPr txBox="1"/>
          <p:nvPr/>
        </p:nvSpPr>
        <p:spPr>
          <a:xfrm>
            <a:off x="6779878" y="5561485"/>
            <a:ext cx="458780" cy="369332"/>
          </a:xfrm>
          <a:prstGeom prst="rect">
            <a:avLst/>
          </a:prstGeom>
          <a:noFill/>
        </p:spPr>
        <p:txBody>
          <a:bodyPr wrap="none" rtlCol="0">
            <a:spAutoFit/>
          </a:bodyPr>
          <a:lstStyle/>
          <a:p>
            <a:r>
              <a:rPr lang="en-US" dirty="0"/>
              <a:t>…..</a:t>
            </a:r>
          </a:p>
        </p:txBody>
      </p:sp>
      <p:sp>
        <p:nvSpPr>
          <p:cNvPr id="3" name="Rectangle 2">
            <a:extLst>
              <a:ext uri="{FF2B5EF4-FFF2-40B4-BE49-F238E27FC236}">
                <a16:creationId xmlns:a16="http://schemas.microsoft.com/office/drawing/2014/main" id="{BA1F835B-94F3-784A-860A-6D1BFA0B48A2}"/>
              </a:ext>
            </a:extLst>
          </p:cNvPr>
          <p:cNvSpPr/>
          <p:nvPr/>
        </p:nvSpPr>
        <p:spPr>
          <a:xfrm>
            <a:off x="4880885" y="5635225"/>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9AF59-2F12-F041-9785-12FF3D4DCE9E}"/>
              </a:ext>
            </a:extLst>
          </p:cNvPr>
          <p:cNvSpPr txBox="1"/>
          <p:nvPr/>
        </p:nvSpPr>
        <p:spPr>
          <a:xfrm>
            <a:off x="9219604" y="5442378"/>
            <a:ext cx="1078821" cy="707886"/>
          </a:xfrm>
          <a:prstGeom prst="rect">
            <a:avLst/>
          </a:prstGeom>
          <a:noFill/>
        </p:spPr>
        <p:txBody>
          <a:bodyPr wrap="none" rtlCol="0">
            <a:spAutoFit/>
          </a:bodyPr>
          <a:lstStyle/>
          <a:p>
            <a:pPr algn="ctr"/>
            <a:r>
              <a:rPr lang="en-US" sz="2000" dirty="0"/>
              <a:t>Memory</a:t>
            </a:r>
          </a:p>
          <a:p>
            <a:pPr algn="ctr"/>
            <a:r>
              <a:rPr lang="en-US" sz="2000" dirty="0"/>
              <a:t>or Disk</a:t>
            </a:r>
          </a:p>
        </p:txBody>
      </p:sp>
    </p:spTree>
    <p:extLst>
      <p:ext uri="{BB962C8B-B14F-4D97-AF65-F5344CB8AC3E}">
        <p14:creationId xmlns:p14="http://schemas.microsoft.com/office/powerpoint/2010/main" val="3529043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4" grpId="0" animBg="1"/>
      <p:bldP spid="75" grpId="0" animBg="1"/>
      <p:bldP spid="86" grpId="0"/>
      <p:bldP spid="87" grpId="0"/>
      <p:bldP spid="88" grpId="0"/>
      <p:bldP spid="89" grpId="0"/>
      <p:bldP spid="91" grpId="0"/>
      <p:bldP spid="93" grpId="0" animBg="1"/>
      <p:bldP spid="94" grpId="0" animBg="1"/>
      <p:bldP spid="95" grpId="0" animBg="1"/>
      <p:bldP spid="96" grpId="0" animBg="1"/>
      <p:bldP spid="98" grpId="0" animBg="1"/>
      <p:bldP spid="28" grpId="0" animBg="1"/>
      <p:bldP spid="100" grpId="0" animBg="1"/>
      <p:bldP spid="70" grpId="0" animBg="1"/>
      <p:bldP spid="80" grpId="0" animBg="1"/>
      <p:bldP spid="90" grpId="0" animBg="1"/>
      <p:bldP spid="127" grpId="0" animBg="1"/>
      <p:bldP spid="130" grpId="0" animBg="1"/>
      <p:bldP spid="133" grpId="0" animBg="1"/>
      <p:bldP spid="136" grpId="0" animBg="1"/>
      <p:bldP spid="139" grpId="0" animBg="1"/>
      <p:bldP spid="141" grpId="0"/>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Sampling</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4413"/>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4755869"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4757524" y="327222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4857034" y="2948440"/>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5026748"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5028403" y="3273272"/>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5127913" y="2948440"/>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5302278"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5303933" y="327222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5403443" y="2948440"/>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5573157"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5574812" y="3273272"/>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5674322" y="2948440"/>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Rounded Rectangle 98">
            <a:extLst>
              <a:ext uri="{FF2B5EF4-FFF2-40B4-BE49-F238E27FC236}">
                <a16:creationId xmlns:a16="http://schemas.microsoft.com/office/drawing/2014/main" id="{7EA6A7B0-EEDD-4244-84B9-B1AD9BE043FE}"/>
              </a:ext>
            </a:extLst>
          </p:cNvPr>
          <p:cNvSpPr/>
          <p:nvPr/>
        </p:nvSpPr>
        <p:spPr>
          <a:xfrm>
            <a:off x="444960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1" name="Rounded Rectangle 100">
            <a:extLst>
              <a:ext uri="{FF2B5EF4-FFF2-40B4-BE49-F238E27FC236}">
                <a16:creationId xmlns:a16="http://schemas.microsoft.com/office/drawing/2014/main" id="{D5D13203-A2FB-BF49-9A96-80E05ABA4815}"/>
              </a:ext>
            </a:extLst>
          </p:cNvPr>
          <p:cNvSpPr/>
          <p:nvPr/>
        </p:nvSpPr>
        <p:spPr>
          <a:xfrm>
            <a:off x="2178407"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2" name="Rounded Rectangle 101">
            <a:extLst>
              <a:ext uri="{FF2B5EF4-FFF2-40B4-BE49-F238E27FC236}">
                <a16:creationId xmlns:a16="http://schemas.microsoft.com/office/drawing/2014/main" id="{961BEFB7-A7A5-024E-8A2B-9AC79E7927F8}"/>
              </a:ext>
            </a:extLst>
          </p:cNvPr>
          <p:cNvSpPr/>
          <p:nvPr/>
        </p:nvSpPr>
        <p:spPr>
          <a:xfrm>
            <a:off x="258096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3" name="Rounded Rectangle 102">
            <a:extLst>
              <a:ext uri="{FF2B5EF4-FFF2-40B4-BE49-F238E27FC236}">
                <a16:creationId xmlns:a16="http://schemas.microsoft.com/office/drawing/2014/main" id="{566E8AA1-2793-AE42-8D5C-3657FF38CDD3}"/>
              </a:ext>
            </a:extLst>
          </p:cNvPr>
          <p:cNvSpPr/>
          <p:nvPr/>
        </p:nvSpPr>
        <p:spPr>
          <a:xfrm>
            <a:off x="300960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4" name="Rounded Rectangle 103">
            <a:extLst>
              <a:ext uri="{FF2B5EF4-FFF2-40B4-BE49-F238E27FC236}">
                <a16:creationId xmlns:a16="http://schemas.microsoft.com/office/drawing/2014/main" id="{77B516F7-BB1E-AB41-A11C-BD15512DB669}"/>
              </a:ext>
            </a:extLst>
          </p:cNvPr>
          <p:cNvSpPr/>
          <p:nvPr/>
        </p:nvSpPr>
        <p:spPr>
          <a:xfrm>
            <a:off x="340799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5" name="Rounded Rectangle 104">
            <a:extLst>
              <a:ext uri="{FF2B5EF4-FFF2-40B4-BE49-F238E27FC236}">
                <a16:creationId xmlns:a16="http://schemas.microsoft.com/office/drawing/2014/main" id="{00A6C888-9B12-3D45-B269-E938346DFEF0}"/>
              </a:ext>
            </a:extLst>
          </p:cNvPr>
          <p:cNvSpPr/>
          <p:nvPr/>
        </p:nvSpPr>
        <p:spPr>
          <a:xfrm>
            <a:off x="5028447" y="327249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6" name="Rounded Rectangle 105">
            <a:extLst>
              <a:ext uri="{FF2B5EF4-FFF2-40B4-BE49-F238E27FC236}">
                <a16:creationId xmlns:a16="http://schemas.microsoft.com/office/drawing/2014/main" id="{6220C38D-189A-5147-BAEE-33D31254BFD2}"/>
              </a:ext>
            </a:extLst>
          </p:cNvPr>
          <p:cNvSpPr/>
          <p:nvPr/>
        </p:nvSpPr>
        <p:spPr>
          <a:xfrm>
            <a:off x="5574856" y="327222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Multiply 18">
            <a:extLst>
              <a:ext uri="{FF2B5EF4-FFF2-40B4-BE49-F238E27FC236}">
                <a16:creationId xmlns:a16="http://schemas.microsoft.com/office/drawing/2014/main" id="{0262DEA6-5F2C-F543-AEB6-11585FBB3BB0}"/>
              </a:ext>
            </a:extLst>
          </p:cNvPr>
          <p:cNvSpPr/>
          <p:nvPr/>
        </p:nvSpPr>
        <p:spPr>
          <a:xfrm>
            <a:off x="8288756" y="1373011"/>
            <a:ext cx="3474638" cy="3474638"/>
          </a:xfrm>
          <a:prstGeom prst="mathMultiply">
            <a:avLst/>
          </a:prstGeom>
          <a:solidFill>
            <a:srgbClr val="FF0000">
              <a:alpha val="50000"/>
            </a:srgb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3" name="Right Brace 92">
            <a:extLst>
              <a:ext uri="{FF2B5EF4-FFF2-40B4-BE49-F238E27FC236}">
                <a16:creationId xmlns:a16="http://schemas.microsoft.com/office/drawing/2014/main" id="{6EBCD197-2735-C744-9D52-A63EAB1DCC77}"/>
              </a:ext>
            </a:extLst>
          </p:cNvPr>
          <p:cNvSpPr/>
          <p:nvPr/>
        </p:nvSpPr>
        <p:spPr>
          <a:xfrm rot="5400000">
            <a:off x="3514928" y="4628549"/>
            <a:ext cx="225103" cy="2901459"/>
          </a:xfrm>
          <a:prstGeom prst="rightBrace">
            <a:avLst>
              <a:gd name="adj1" fmla="val 51969"/>
              <a:gd name="adj2" fmla="val 49355"/>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5" name="TextBox 4">
            <a:extLst>
              <a:ext uri="{FF2B5EF4-FFF2-40B4-BE49-F238E27FC236}">
                <a16:creationId xmlns:a16="http://schemas.microsoft.com/office/drawing/2014/main" id="{D84F7B58-04FE-A342-A249-DE23DC1C9DAB}"/>
              </a:ext>
            </a:extLst>
          </p:cNvPr>
          <p:cNvSpPr txBox="1"/>
          <p:nvPr/>
        </p:nvSpPr>
        <p:spPr>
          <a:xfrm>
            <a:off x="2411377" y="6162598"/>
            <a:ext cx="2512547" cy="369332"/>
          </a:xfrm>
          <a:prstGeom prst="rect">
            <a:avLst/>
          </a:prstGeom>
          <a:noFill/>
        </p:spPr>
        <p:txBody>
          <a:bodyPr wrap="none" rtlCol="0">
            <a:spAutoFit/>
          </a:bodyPr>
          <a:lstStyle/>
          <a:p>
            <a:r>
              <a:rPr lang="en-US" b="1" dirty="0"/>
              <a:t>Unmaterialized Features</a:t>
            </a:r>
          </a:p>
        </p:txBody>
      </p:sp>
      <p:sp>
        <p:nvSpPr>
          <p:cNvPr id="94" name="TextBox 93">
            <a:extLst>
              <a:ext uri="{FF2B5EF4-FFF2-40B4-BE49-F238E27FC236}">
                <a16:creationId xmlns:a16="http://schemas.microsoft.com/office/drawing/2014/main" id="{4E0E0480-2299-EB42-88ED-7C6EE01441A5}"/>
              </a:ext>
            </a:extLst>
          </p:cNvPr>
          <p:cNvSpPr txBox="1"/>
          <p:nvPr/>
        </p:nvSpPr>
        <p:spPr>
          <a:xfrm>
            <a:off x="4034807" y="3821705"/>
            <a:ext cx="2512547" cy="369332"/>
          </a:xfrm>
          <a:prstGeom prst="rect">
            <a:avLst/>
          </a:prstGeom>
          <a:noFill/>
        </p:spPr>
        <p:txBody>
          <a:bodyPr wrap="none" rtlCol="0">
            <a:spAutoFit/>
          </a:bodyPr>
          <a:lstStyle/>
          <a:p>
            <a:r>
              <a:rPr lang="en-US" b="1" dirty="0"/>
              <a:t>Unmaterialized Features</a:t>
            </a:r>
          </a:p>
        </p:txBody>
      </p:sp>
      <p:cxnSp>
        <p:nvCxnSpPr>
          <p:cNvPr id="7" name="Straight Arrow Connector 6">
            <a:extLst>
              <a:ext uri="{FF2B5EF4-FFF2-40B4-BE49-F238E27FC236}">
                <a16:creationId xmlns:a16="http://schemas.microsoft.com/office/drawing/2014/main" id="{5FA05001-2128-C948-A3C2-850C103E150C}"/>
              </a:ext>
            </a:extLst>
          </p:cNvPr>
          <p:cNvCxnSpPr>
            <a:stCxn id="105" idx="2"/>
            <a:endCxn id="94" idx="0"/>
          </p:cNvCxnSpPr>
          <p:nvPr/>
        </p:nvCxnSpPr>
        <p:spPr>
          <a:xfrm>
            <a:off x="5129612" y="3474826"/>
            <a:ext cx="161469" cy="34687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454946-C6DA-0042-A90A-C111F2D78387}"/>
              </a:ext>
            </a:extLst>
          </p:cNvPr>
          <p:cNvCxnSpPr>
            <a:stCxn id="106" idx="2"/>
            <a:endCxn id="94" idx="0"/>
          </p:cNvCxnSpPr>
          <p:nvPr/>
        </p:nvCxnSpPr>
        <p:spPr>
          <a:xfrm flipH="1">
            <a:off x="5291081" y="3474550"/>
            <a:ext cx="384940" cy="347155"/>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C0FD018-5383-B44D-91DD-1F5315CE0A4F}"/>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54FBE3AE-9866-644F-8762-5373595510AE}"/>
              </a:ext>
            </a:extLst>
          </p:cNvPr>
          <p:cNvSpPr txBox="1"/>
          <p:nvPr/>
        </p:nvSpPr>
        <p:spPr>
          <a:xfrm>
            <a:off x="6188911" y="5428341"/>
            <a:ext cx="1078821" cy="707886"/>
          </a:xfrm>
          <a:prstGeom prst="rect">
            <a:avLst/>
          </a:prstGeom>
          <a:noFill/>
        </p:spPr>
        <p:txBody>
          <a:bodyPr wrap="none" rtlCol="0">
            <a:spAutoFit/>
          </a:bodyPr>
          <a:lstStyle/>
          <a:p>
            <a:pPr algn="ctr"/>
            <a:r>
              <a:rPr lang="en-US" sz="2000" dirty="0"/>
              <a:t>Memory</a:t>
            </a:r>
          </a:p>
          <a:p>
            <a:pPr algn="ctr"/>
            <a:r>
              <a:rPr lang="en-US" sz="2000" dirty="0"/>
              <a:t>or Disk</a:t>
            </a:r>
          </a:p>
        </p:txBody>
      </p:sp>
    </p:spTree>
    <p:extLst>
      <p:ext uri="{BB962C8B-B14F-4D97-AF65-F5344CB8AC3E}">
        <p14:creationId xmlns:p14="http://schemas.microsoft.com/office/powerpoint/2010/main" val="296744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60" grpId="0" animBg="1"/>
      <p:bldP spid="63" grpId="0" animBg="1"/>
      <p:bldP spid="66" grpId="0" animBg="1"/>
      <p:bldP spid="69" grpId="0" animBg="1"/>
      <p:bldP spid="74" grpId="0" animBg="1"/>
      <p:bldP spid="75" grpId="0" animBg="1"/>
      <p:bldP spid="85" grpId="0" animBg="1"/>
      <p:bldP spid="91" grpId="0" animBg="1"/>
      <p:bldP spid="19" grpId="0" animBg="1"/>
      <p:bldP spid="93" grpId="0" animBg="1"/>
      <p:bldP spid="5"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Materializing</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3132403"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340328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367881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3949691"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Multiply 18">
            <a:extLst>
              <a:ext uri="{FF2B5EF4-FFF2-40B4-BE49-F238E27FC236}">
                <a16:creationId xmlns:a16="http://schemas.microsoft.com/office/drawing/2014/main" id="{0262DEA6-5F2C-F543-AEB6-11585FBB3BB0}"/>
              </a:ext>
            </a:extLst>
          </p:cNvPr>
          <p:cNvSpPr/>
          <p:nvPr/>
        </p:nvSpPr>
        <p:spPr>
          <a:xfrm>
            <a:off x="8288756" y="1373011"/>
            <a:ext cx="3474638" cy="3474638"/>
          </a:xfrm>
          <a:prstGeom prst="mathMultiply">
            <a:avLst/>
          </a:prstGeom>
          <a:solidFill>
            <a:srgbClr val="FF0000">
              <a:alpha val="50000"/>
            </a:srgb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Chevron 76">
            <a:extLst>
              <a:ext uri="{FF2B5EF4-FFF2-40B4-BE49-F238E27FC236}">
                <a16:creationId xmlns:a16="http://schemas.microsoft.com/office/drawing/2014/main" id="{DDF43543-818E-5E4F-B1E0-552D10DE60A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78" name="Rounded Rectangle 77">
            <a:extLst>
              <a:ext uri="{FF2B5EF4-FFF2-40B4-BE49-F238E27FC236}">
                <a16:creationId xmlns:a16="http://schemas.microsoft.com/office/drawing/2014/main" id="{5E30ADA0-93B0-8446-BAB1-31D7FAF16C3D}"/>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914F4DB-D288-F64D-B628-EA72F4524524}"/>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CCC9F04C-BDAB-1E44-9FA8-8093246F2FC5}"/>
              </a:ext>
            </a:extLst>
          </p:cNvPr>
          <p:cNvCxnSpPr>
            <a:cxnSpLocks/>
            <a:stCxn id="78" idx="2"/>
            <a:endCxn id="82" idx="0"/>
          </p:cNvCxnSpPr>
          <p:nvPr/>
        </p:nvCxnSpPr>
        <p:spPr>
          <a:xfrm>
            <a:off x="6710562"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E66C20A4-89B9-0744-8CB7-02239240896D}"/>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ounded Rectangle 93">
            <a:extLst>
              <a:ext uri="{FF2B5EF4-FFF2-40B4-BE49-F238E27FC236}">
                <a16:creationId xmlns:a16="http://schemas.microsoft.com/office/drawing/2014/main" id="{4150EF41-3D9B-244B-B5D8-0B625E815611}"/>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5" name="Straight Arrow Connector 94">
            <a:extLst>
              <a:ext uri="{FF2B5EF4-FFF2-40B4-BE49-F238E27FC236}">
                <a16:creationId xmlns:a16="http://schemas.microsoft.com/office/drawing/2014/main" id="{BE98F7B4-F6E4-994B-AD2B-3B5A5124C90F}"/>
              </a:ext>
            </a:extLst>
          </p:cNvPr>
          <p:cNvCxnSpPr>
            <a:cxnSpLocks/>
            <a:stCxn id="93" idx="2"/>
            <a:endCxn id="94" idx="0"/>
          </p:cNvCxnSpPr>
          <p:nvPr/>
        </p:nvCxnSpPr>
        <p:spPr>
          <a:xfrm>
            <a:off x="6981441"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5F132E51-D924-0548-B0CC-4502D1BB9FB9}"/>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ounded Rectangle 96">
            <a:extLst>
              <a:ext uri="{FF2B5EF4-FFF2-40B4-BE49-F238E27FC236}">
                <a16:creationId xmlns:a16="http://schemas.microsoft.com/office/drawing/2014/main" id="{3F495D70-62A3-6844-AAB5-B7A2F957341E}"/>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8" name="Straight Arrow Connector 97">
            <a:extLst>
              <a:ext uri="{FF2B5EF4-FFF2-40B4-BE49-F238E27FC236}">
                <a16:creationId xmlns:a16="http://schemas.microsoft.com/office/drawing/2014/main" id="{54A533FE-A0B5-3043-AE99-C3D326E6EEE3}"/>
              </a:ext>
            </a:extLst>
          </p:cNvPr>
          <p:cNvCxnSpPr>
            <a:cxnSpLocks/>
            <a:stCxn id="96" idx="2"/>
            <a:endCxn id="97" idx="0"/>
          </p:cNvCxnSpPr>
          <p:nvPr/>
        </p:nvCxnSpPr>
        <p:spPr>
          <a:xfrm>
            <a:off x="7256971"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60B2EC5E-C4F3-C345-B5B2-FAD9E4EAD070}"/>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8" name="Rounded Rectangle 107">
            <a:extLst>
              <a:ext uri="{FF2B5EF4-FFF2-40B4-BE49-F238E27FC236}">
                <a16:creationId xmlns:a16="http://schemas.microsoft.com/office/drawing/2014/main" id="{A160EA8E-5DEE-5342-919B-CC9B5205B36C}"/>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09" name="Straight Arrow Connector 108">
            <a:extLst>
              <a:ext uri="{FF2B5EF4-FFF2-40B4-BE49-F238E27FC236}">
                <a16:creationId xmlns:a16="http://schemas.microsoft.com/office/drawing/2014/main" id="{15AA78EE-21C2-D941-A901-1A1B604D7835}"/>
              </a:ext>
            </a:extLst>
          </p:cNvPr>
          <p:cNvCxnSpPr>
            <a:cxnSpLocks/>
            <a:stCxn id="107" idx="2"/>
            <a:endCxn id="108" idx="0"/>
          </p:cNvCxnSpPr>
          <p:nvPr/>
        </p:nvCxnSpPr>
        <p:spPr>
          <a:xfrm>
            <a:off x="7527850"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 name="Elbow Connector 3">
            <a:extLst>
              <a:ext uri="{FF2B5EF4-FFF2-40B4-BE49-F238E27FC236}">
                <a16:creationId xmlns:a16="http://schemas.microsoft.com/office/drawing/2014/main" id="{D81D8D8D-2EA5-644A-A512-0278F0DE786F}"/>
              </a:ext>
            </a:extLst>
          </p:cNvPr>
          <p:cNvCxnSpPr>
            <a:stCxn id="85" idx="2"/>
            <a:endCxn id="94"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2DCBB550-5945-664D-84EC-0960A676133B}"/>
              </a:ext>
            </a:extLst>
          </p:cNvPr>
          <p:cNvCxnSpPr>
            <a:stCxn id="91" idx="2"/>
            <a:endCxn id="108"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hevron 75">
            <a:extLst>
              <a:ext uri="{FF2B5EF4-FFF2-40B4-BE49-F238E27FC236}">
                <a16:creationId xmlns:a16="http://schemas.microsoft.com/office/drawing/2014/main" id="{582AC649-7201-D448-8F43-B025A7DF78FC}"/>
              </a:ext>
            </a:extLst>
          </p:cNvPr>
          <p:cNvSpPr/>
          <p:nvPr/>
        </p:nvSpPr>
        <p:spPr>
          <a:xfrm>
            <a:off x="3537846" y="1911870"/>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9" name="Chevron 98">
            <a:extLst>
              <a:ext uri="{FF2B5EF4-FFF2-40B4-BE49-F238E27FC236}">
                <a16:creationId xmlns:a16="http://schemas.microsoft.com/office/drawing/2014/main" id="{12656A2C-FD5D-7A44-AFE8-312A949AA2A3}"/>
              </a:ext>
            </a:extLst>
          </p:cNvPr>
          <p:cNvSpPr/>
          <p:nvPr/>
        </p:nvSpPr>
        <p:spPr>
          <a:xfrm>
            <a:off x="4238515" y="1911870"/>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101" name="Chevron 100">
            <a:extLst>
              <a:ext uri="{FF2B5EF4-FFF2-40B4-BE49-F238E27FC236}">
                <a16:creationId xmlns:a16="http://schemas.microsoft.com/office/drawing/2014/main" id="{94B6ADF8-DBCC-E140-9B6A-7EE02B6BE7B6}"/>
              </a:ext>
            </a:extLst>
          </p:cNvPr>
          <p:cNvSpPr/>
          <p:nvPr/>
        </p:nvSpPr>
        <p:spPr>
          <a:xfrm>
            <a:off x="5426046" y="1911870"/>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102" name="Chevron 101">
            <a:extLst>
              <a:ext uri="{FF2B5EF4-FFF2-40B4-BE49-F238E27FC236}">
                <a16:creationId xmlns:a16="http://schemas.microsoft.com/office/drawing/2014/main" id="{6D22A51F-BE72-FA4A-A66E-9845720B1516}"/>
              </a:ext>
            </a:extLst>
          </p:cNvPr>
          <p:cNvSpPr/>
          <p:nvPr/>
        </p:nvSpPr>
        <p:spPr>
          <a:xfrm>
            <a:off x="6251316" y="1911461"/>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103" name="Can 102">
            <a:extLst>
              <a:ext uri="{FF2B5EF4-FFF2-40B4-BE49-F238E27FC236}">
                <a16:creationId xmlns:a16="http://schemas.microsoft.com/office/drawing/2014/main" id="{CF2967FB-24A7-5B40-BE9B-D48C6787E5BC}"/>
              </a:ext>
            </a:extLst>
          </p:cNvPr>
          <p:cNvSpPr/>
          <p:nvPr/>
        </p:nvSpPr>
        <p:spPr>
          <a:xfrm>
            <a:off x="4524165" y="1551809"/>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4" name="Can 103">
            <a:extLst>
              <a:ext uri="{FF2B5EF4-FFF2-40B4-BE49-F238E27FC236}">
                <a16:creationId xmlns:a16="http://schemas.microsoft.com/office/drawing/2014/main" id="{8FC2FFAE-A0B3-8C47-B001-611FA2B45C3C}"/>
              </a:ext>
            </a:extLst>
          </p:cNvPr>
          <p:cNvSpPr/>
          <p:nvPr/>
        </p:nvSpPr>
        <p:spPr>
          <a:xfrm>
            <a:off x="5529775" y="15516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5" name="Rectangle 104">
            <a:extLst>
              <a:ext uri="{FF2B5EF4-FFF2-40B4-BE49-F238E27FC236}">
                <a16:creationId xmlns:a16="http://schemas.microsoft.com/office/drawing/2014/main" id="{E719C360-4E7E-DE43-8712-6E72AE9F2D31}"/>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22A9DC08-E3AB-3A4D-B4EC-10D89671ED25}"/>
              </a:ext>
            </a:extLst>
          </p:cNvPr>
          <p:cNvSpPr txBox="1"/>
          <p:nvPr/>
        </p:nvSpPr>
        <p:spPr>
          <a:xfrm>
            <a:off x="6188911" y="5428341"/>
            <a:ext cx="1078821" cy="707886"/>
          </a:xfrm>
          <a:prstGeom prst="rect">
            <a:avLst/>
          </a:prstGeom>
          <a:noFill/>
        </p:spPr>
        <p:txBody>
          <a:bodyPr wrap="none" rtlCol="0">
            <a:spAutoFit/>
          </a:bodyPr>
          <a:lstStyle/>
          <a:p>
            <a:pPr algn="ctr"/>
            <a:r>
              <a:rPr lang="en-US" sz="2000" dirty="0"/>
              <a:t>Memory</a:t>
            </a:r>
          </a:p>
          <a:p>
            <a:pPr algn="ctr"/>
            <a:r>
              <a:rPr lang="en-US" sz="2000" dirty="0"/>
              <a:t>or Disk</a:t>
            </a:r>
          </a:p>
        </p:txBody>
      </p:sp>
    </p:spTree>
    <p:extLst>
      <p:ext uri="{BB962C8B-B14F-4D97-AF65-F5344CB8AC3E}">
        <p14:creationId xmlns:p14="http://schemas.microsoft.com/office/powerpoint/2010/main" val="27398319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8" grpId="0" animBg="1"/>
      <p:bldP spid="82" grpId="0" animBg="1"/>
      <p:bldP spid="93" grpId="0" animBg="1"/>
      <p:bldP spid="94" grpId="0" animBg="1"/>
      <p:bldP spid="96" grpId="0" animBg="1"/>
      <p:bldP spid="97" grpId="0" animBg="1"/>
      <p:bldP spid="107" grpId="0" animBg="1"/>
      <p:bldP spid="108" grpId="0" animBg="1"/>
      <p:bldP spid="76" grpId="0" animBg="1"/>
      <p:bldP spid="99" grpId="0" animBg="1"/>
      <p:bldP spid="101" grpId="0" animBg="1"/>
      <p:bldP spid="102" grpId="0" animBg="1"/>
      <p:bldP spid="103" grpId="0" animBg="1"/>
      <p:bldP spid="1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Brace 4">
            <a:extLst>
              <a:ext uri="{FF2B5EF4-FFF2-40B4-BE49-F238E27FC236}">
                <a16:creationId xmlns:a16="http://schemas.microsoft.com/office/drawing/2014/main" id="{AE2CFE8B-560A-A447-B522-7BD7CFDE81C0}"/>
              </a:ext>
            </a:extLst>
          </p:cNvPr>
          <p:cNvSpPr/>
          <p:nvPr/>
        </p:nvSpPr>
        <p:spPr>
          <a:xfrm rot="16200000">
            <a:off x="5952833" y="-3410255"/>
            <a:ext cx="419100" cy="11342058"/>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1DD045-623D-7E4E-81B1-6B3258448859}"/>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7" name="Rounded Rectangle 6">
            <a:extLst>
              <a:ext uri="{FF2B5EF4-FFF2-40B4-BE49-F238E27FC236}">
                <a16:creationId xmlns:a16="http://schemas.microsoft.com/office/drawing/2014/main" id="{B3EA6DA7-6566-0043-ADE2-7E33879EC7BB}"/>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88DE9013-F6B4-744C-8F9D-EC68A307A9BB}"/>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BB59B9FB-817E-CE4C-8B87-E2C7B87A3A85}"/>
              </a:ext>
            </a:extLst>
          </p:cNvPr>
          <p:cNvCxnSpPr>
            <a:cxnSpLocks/>
            <a:stCxn id="7" idx="2"/>
            <a:endCxn id="8"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6A1E8710-24AC-B74D-87B1-EE17347DC872}"/>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728BF1D0-C688-374E-B83E-2A808178D30F}"/>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FAFA4F6C-4252-5449-9271-9AA387DEF96B}"/>
              </a:ext>
            </a:extLst>
          </p:cNvPr>
          <p:cNvCxnSpPr>
            <a:cxnSpLocks/>
            <a:stCxn id="10" idx="2"/>
            <a:endCxn id="11"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24715CE9-BC4F-3B45-8794-900B66230AE4}"/>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09D8FB-28E2-8C41-8095-163B5ACCC09A}"/>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11A58A-B259-B64D-AE79-6F096147C3A9}"/>
              </a:ext>
            </a:extLst>
          </p:cNvPr>
          <p:cNvCxnSpPr>
            <a:cxnSpLocks/>
            <a:stCxn id="13" idx="2"/>
            <a:endCxn id="14"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1EB43C-2C22-0F40-8E20-C7105B8383F6}"/>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17" name="Rounded Rectangle 16">
            <a:extLst>
              <a:ext uri="{FF2B5EF4-FFF2-40B4-BE49-F238E27FC236}">
                <a16:creationId xmlns:a16="http://schemas.microsoft.com/office/drawing/2014/main" id="{69354287-10A0-D542-990A-45D71A0B81AB}"/>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09E7D726-4198-EE4E-A137-ADE0EB753310}"/>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A698BB1-CF48-4F4C-95F9-F94A7704C597}"/>
              </a:ext>
            </a:extLst>
          </p:cNvPr>
          <p:cNvCxnSpPr>
            <a:cxnSpLocks/>
            <a:stCxn id="17" idx="2"/>
            <a:endCxn id="18"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05432F75-0B4B-904D-B2BC-313FEC925CFA}"/>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7D437D0C-9ACC-5043-B507-8792763CA2D4}"/>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0EF7C4F-F747-FE44-AB66-C9407F51F626}"/>
              </a:ext>
            </a:extLst>
          </p:cNvPr>
          <p:cNvCxnSpPr>
            <a:cxnSpLocks/>
            <a:stCxn id="20" idx="2"/>
            <a:endCxn id="21"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BF5DF83F-951A-BA46-91A2-48A1C2781EA2}"/>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ED306DF6-6A16-A64C-8797-2DFE5EF30497}"/>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2109FB8-7428-264B-824B-782B0F8C2F9A}"/>
              </a:ext>
            </a:extLst>
          </p:cNvPr>
          <p:cNvCxnSpPr>
            <a:cxnSpLocks/>
            <a:stCxn id="23" idx="2"/>
            <a:endCxn id="24"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82F52C48-DC6F-B942-AFEE-1C8FF2F235DB}"/>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889490F6-9372-A74A-9CB2-225BD6CFBFB2}"/>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D2DBBEBF-CE08-4C49-B23F-5577D3E1AC08}"/>
              </a:ext>
            </a:extLst>
          </p:cNvPr>
          <p:cNvCxnSpPr>
            <a:cxnSpLocks/>
            <a:stCxn id="26" idx="2"/>
            <a:endCxn id="27"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372FC54-3E64-1C48-A82A-7AB1CFC9E7CD}"/>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642D7DF2-43F5-6641-86DB-B213ADF6AC73}"/>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D43995CC-4E3C-0946-98B9-B0F8278F67C7}"/>
              </a:ext>
            </a:extLst>
          </p:cNvPr>
          <p:cNvCxnSpPr>
            <a:cxnSpLocks/>
            <a:stCxn id="29" idx="2"/>
            <a:endCxn id="30"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BB5950-DE19-D94E-9948-B3B00D4E782F}"/>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33" name="Chevron 32">
            <a:extLst>
              <a:ext uri="{FF2B5EF4-FFF2-40B4-BE49-F238E27FC236}">
                <a16:creationId xmlns:a16="http://schemas.microsoft.com/office/drawing/2014/main" id="{2AB89845-A6EC-2746-9056-090B83CD91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34" name="Elbow Connector 33">
            <a:extLst>
              <a:ext uri="{FF2B5EF4-FFF2-40B4-BE49-F238E27FC236}">
                <a16:creationId xmlns:a16="http://schemas.microsoft.com/office/drawing/2014/main" id="{FE9129A9-8B88-4049-A3E5-E6F21CE13F0A}"/>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Chevron 34">
            <a:extLst>
              <a:ext uri="{FF2B5EF4-FFF2-40B4-BE49-F238E27FC236}">
                <a16:creationId xmlns:a16="http://schemas.microsoft.com/office/drawing/2014/main" id="{19F6FD9C-FFDB-7948-8536-A534A2E641DD}"/>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36" name="Rounded Rectangle 35">
            <a:extLst>
              <a:ext uri="{FF2B5EF4-FFF2-40B4-BE49-F238E27FC236}">
                <a16:creationId xmlns:a16="http://schemas.microsoft.com/office/drawing/2014/main" id="{A807D134-1BA8-EB44-9637-657118106250}"/>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38" name="Rounded Rectangle 37">
            <a:extLst>
              <a:ext uri="{FF2B5EF4-FFF2-40B4-BE49-F238E27FC236}">
                <a16:creationId xmlns:a16="http://schemas.microsoft.com/office/drawing/2014/main" id="{01DC5A61-36F5-174F-9E02-AE7225951C48}"/>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EC579905-3D15-4347-8539-376D3D804B2E}"/>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C54319D8-0FFA-E04F-A45F-FBFF3F26CE66}"/>
              </a:ext>
            </a:extLst>
          </p:cNvPr>
          <p:cNvCxnSpPr>
            <a:cxnSpLocks/>
            <a:stCxn id="38" idx="2"/>
            <a:endCxn id="39" idx="0"/>
          </p:cNvCxnSpPr>
          <p:nvPr/>
        </p:nvCxnSpPr>
        <p:spPr>
          <a:xfrm>
            <a:off x="3132403"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0674E11-67B6-1445-9F4A-A2CE556DA2AA}"/>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187C218-82BF-D543-8AEB-3D9EF09D0A4C}"/>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3" name="Straight Arrow Connector 42">
            <a:extLst>
              <a:ext uri="{FF2B5EF4-FFF2-40B4-BE49-F238E27FC236}">
                <a16:creationId xmlns:a16="http://schemas.microsoft.com/office/drawing/2014/main" id="{BCE08434-0810-304F-81A1-60DB80C758CF}"/>
              </a:ext>
            </a:extLst>
          </p:cNvPr>
          <p:cNvCxnSpPr>
            <a:cxnSpLocks/>
            <a:stCxn id="41" idx="2"/>
            <a:endCxn id="42" idx="0"/>
          </p:cNvCxnSpPr>
          <p:nvPr/>
        </p:nvCxnSpPr>
        <p:spPr>
          <a:xfrm>
            <a:off x="340328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940ED069-1913-E846-9008-7C381559650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6F3267A8-A873-E445-B60B-9AA76389D81F}"/>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914A6B39-05E4-2C49-8CE0-A8C29995727F}"/>
              </a:ext>
            </a:extLst>
          </p:cNvPr>
          <p:cNvCxnSpPr>
            <a:cxnSpLocks/>
            <a:stCxn id="44" idx="2"/>
            <a:endCxn id="45" idx="0"/>
          </p:cNvCxnSpPr>
          <p:nvPr/>
        </p:nvCxnSpPr>
        <p:spPr>
          <a:xfrm>
            <a:off x="367881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952F2FD3-1DF9-E64A-9DA0-443AE2DC1EB6}"/>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52CA8504-155D-6F44-A87C-773487F4F43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9DB8F454-3F8D-8343-8C4E-BEC05DE9A9C8}"/>
              </a:ext>
            </a:extLst>
          </p:cNvPr>
          <p:cNvCxnSpPr>
            <a:cxnSpLocks/>
            <a:stCxn id="47" idx="2"/>
            <a:endCxn id="48" idx="0"/>
          </p:cNvCxnSpPr>
          <p:nvPr/>
        </p:nvCxnSpPr>
        <p:spPr>
          <a:xfrm>
            <a:off x="3949691"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A09FC8D-9EA4-824B-ADE0-4E2905A4CFF9}"/>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Elbow Connector 50">
            <a:extLst>
              <a:ext uri="{FF2B5EF4-FFF2-40B4-BE49-F238E27FC236}">
                <a16:creationId xmlns:a16="http://schemas.microsoft.com/office/drawing/2014/main" id="{08747A3B-B931-C94A-A0EF-D51C3A51296B}"/>
              </a:ext>
            </a:extLst>
          </p:cNvPr>
          <p:cNvCxnSpPr>
            <a:cxnSpLocks/>
            <a:stCxn id="6" idx="1"/>
            <a:endCxn id="33"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Chevron 52">
            <a:extLst>
              <a:ext uri="{FF2B5EF4-FFF2-40B4-BE49-F238E27FC236}">
                <a16:creationId xmlns:a16="http://schemas.microsoft.com/office/drawing/2014/main" id="{827C0DA4-D877-1446-8B9F-085A5972160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54" name="Rounded Rectangle 53">
            <a:extLst>
              <a:ext uri="{FF2B5EF4-FFF2-40B4-BE49-F238E27FC236}">
                <a16:creationId xmlns:a16="http://schemas.microsoft.com/office/drawing/2014/main" id="{7ED01FD1-C78A-DF48-8379-3F14CBF60BF0}"/>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FCC0E88F-0E2B-0E4E-ABF4-1CCAED4F010A}"/>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023509D9-D67F-5140-AA36-67967B834C9A}"/>
              </a:ext>
            </a:extLst>
          </p:cNvPr>
          <p:cNvCxnSpPr>
            <a:cxnSpLocks/>
            <a:stCxn id="54" idx="2"/>
            <a:endCxn id="55" idx="0"/>
          </p:cNvCxnSpPr>
          <p:nvPr/>
        </p:nvCxnSpPr>
        <p:spPr>
          <a:xfrm>
            <a:off x="6710562"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61E46F1B-6206-C344-BABF-20D3208E2630}"/>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E0981E16-5567-3B4D-87BE-F795C85E6186}"/>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455ADB6D-D6A1-E148-8210-31F8CFD0FB32}"/>
              </a:ext>
            </a:extLst>
          </p:cNvPr>
          <p:cNvCxnSpPr>
            <a:cxnSpLocks/>
            <a:stCxn id="57" idx="2"/>
            <a:endCxn id="58" idx="0"/>
          </p:cNvCxnSpPr>
          <p:nvPr/>
        </p:nvCxnSpPr>
        <p:spPr>
          <a:xfrm>
            <a:off x="6981441"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80B23159-875F-2247-BBA2-D62C2EED7FFE}"/>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08844AE1-980F-6D45-852F-3D55D4045ED8}"/>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2" name="Straight Arrow Connector 61">
            <a:extLst>
              <a:ext uri="{FF2B5EF4-FFF2-40B4-BE49-F238E27FC236}">
                <a16:creationId xmlns:a16="http://schemas.microsoft.com/office/drawing/2014/main" id="{49AA6C71-2F82-314F-963B-E9051BB04745}"/>
              </a:ext>
            </a:extLst>
          </p:cNvPr>
          <p:cNvCxnSpPr>
            <a:cxnSpLocks/>
            <a:stCxn id="60" idx="2"/>
            <a:endCxn id="61" idx="0"/>
          </p:cNvCxnSpPr>
          <p:nvPr/>
        </p:nvCxnSpPr>
        <p:spPr>
          <a:xfrm>
            <a:off x="7256971"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A07D285-AB1F-ED4C-A752-3E08C2E3AB34}"/>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C2618E6-A978-174D-8D3A-DCFC7B8911A3}"/>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5" name="Straight Arrow Connector 64">
            <a:extLst>
              <a:ext uri="{FF2B5EF4-FFF2-40B4-BE49-F238E27FC236}">
                <a16:creationId xmlns:a16="http://schemas.microsoft.com/office/drawing/2014/main" id="{D1577F58-4AFC-2249-9C36-5552EB18A33B}"/>
              </a:ext>
            </a:extLst>
          </p:cNvPr>
          <p:cNvCxnSpPr>
            <a:cxnSpLocks/>
            <a:stCxn id="63" idx="2"/>
            <a:endCxn id="64" idx="0"/>
          </p:cNvCxnSpPr>
          <p:nvPr/>
        </p:nvCxnSpPr>
        <p:spPr>
          <a:xfrm>
            <a:off x="7527850"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6E0F03BA-164F-A94F-8B99-6B99CF7AE1B4}"/>
              </a:ext>
            </a:extLst>
          </p:cNvPr>
          <p:cNvCxnSpPr>
            <a:stCxn id="42" idx="2"/>
            <a:endCxn id="58"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61F65D6E-5E52-5544-AE00-45A845979DA0}"/>
              </a:ext>
            </a:extLst>
          </p:cNvPr>
          <p:cNvCxnSpPr>
            <a:stCxn id="48" idx="2"/>
            <a:endCxn id="64"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D2E233EC-8215-BA4E-8950-FA2B16E9ECD8}"/>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ADDF39A1-7E15-A64A-86BF-148916FF1B31}"/>
              </a:ext>
            </a:extLst>
          </p:cNvPr>
          <p:cNvSpPr txBox="1"/>
          <p:nvPr/>
        </p:nvSpPr>
        <p:spPr>
          <a:xfrm>
            <a:off x="6188911" y="5428341"/>
            <a:ext cx="1078821" cy="707886"/>
          </a:xfrm>
          <a:prstGeom prst="rect">
            <a:avLst/>
          </a:prstGeom>
          <a:noFill/>
        </p:spPr>
        <p:txBody>
          <a:bodyPr wrap="none" rtlCol="0">
            <a:spAutoFit/>
          </a:bodyPr>
          <a:lstStyle/>
          <a:p>
            <a:pPr algn="ctr"/>
            <a:r>
              <a:rPr lang="en-US" sz="2000" dirty="0"/>
              <a:t>Memory</a:t>
            </a:r>
          </a:p>
          <a:p>
            <a:pPr algn="ctr"/>
            <a:r>
              <a:rPr lang="en-US" sz="2000" dirty="0"/>
              <a:t>or Disk</a:t>
            </a: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7720480-0F04-DA4E-A3F5-9F46AA9A9733}"/>
                  </a:ext>
                </a:extLst>
              </p:cNvPr>
              <p:cNvSpPr txBox="1"/>
              <p:nvPr/>
            </p:nvSpPr>
            <p:spPr>
              <a:xfrm>
                <a:off x="6008022" y="3572654"/>
                <a:ext cx="2858400" cy="28623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b="1" u="sng" dirty="0"/>
                  <a:t>mini-batch SGD </a:t>
                </a:r>
                <a:r>
                  <a:rPr lang="en-US" b="1" u="sng" dirty="0"/>
                  <a:t>Algorithm</a:t>
                </a:r>
                <a:endParaRPr lang="de-DE" b="1" u="sng" dirty="0"/>
              </a:p>
              <a:p>
                <a:r>
                  <a:rPr lang="de-DE" b="1" dirty="0"/>
                  <a:t>Input</a:t>
                </a:r>
                <a:r>
                  <a:rPr lang="de-DE" dirty="0"/>
                  <a:t>: </a:t>
                </a:r>
                <a14:m>
                  <m:oMath xmlns:m="http://schemas.openxmlformats.org/officeDocument/2006/math">
                    <m:r>
                      <a:rPr lang="de-DE" i="1" dirty="0" smtClean="0">
                        <a:ln>
                          <a:noFill/>
                        </a:ln>
                        <a:solidFill>
                          <a:schemeClr val="dk1"/>
                        </a:solidFill>
                        <a:latin typeface="Cambria Math" panose="02040503050406030204" pitchFamily="18" charset="0"/>
                      </a:rPr>
                      <m:t>𝐷</m:t>
                    </m:r>
                  </m:oMath>
                </a14:m>
                <a:r>
                  <a:rPr lang="de-DE" dirty="0">
                    <a:ln>
                      <a:noFill/>
                    </a:ln>
                    <a:solidFill>
                      <a:schemeClr val="dk1"/>
                    </a:solidFill>
                  </a:rPr>
                  <a:t>= </a:t>
                </a:r>
                <a:r>
                  <a:rPr lang="de-DE" dirty="0" err="1">
                    <a:ln>
                      <a:noFill/>
                    </a:ln>
                    <a:solidFill>
                      <a:schemeClr val="dk1"/>
                    </a:solidFill>
                  </a:rPr>
                  <a:t>training</a:t>
                </a:r>
                <a:r>
                  <a:rPr lang="de-DE" dirty="0">
                    <a:ln>
                      <a:noFill/>
                    </a:ln>
                    <a:solidFill>
                      <a:schemeClr val="dk1"/>
                    </a:solidFill>
                  </a:rPr>
                  <a:t> </a:t>
                </a:r>
                <a:r>
                  <a:rPr lang="de-DE" dirty="0" err="1">
                    <a:ln>
                      <a:noFill/>
                    </a:ln>
                    <a:solidFill>
                      <a:schemeClr val="dk1"/>
                    </a:solidFill>
                  </a:rPr>
                  <a:t>dataset</a:t>
                </a:r>
                <a:endParaRPr lang="de-DE" dirty="0">
                  <a:ln>
                    <a:noFill/>
                  </a:ln>
                  <a:solidFill>
                    <a:schemeClr val="dk1"/>
                  </a:solidFill>
                </a:endParaRPr>
              </a:p>
              <a:p>
                <a:r>
                  <a:rPr lang="de-DE" b="1" dirty="0"/>
                  <a:t>Output</a:t>
                </a:r>
                <a:r>
                  <a:rPr lang="de-DE" dirty="0"/>
                  <a:t>: </a:t>
                </a:r>
                <a14:m>
                  <m:oMath xmlns:m="http://schemas.openxmlformats.org/officeDocument/2006/math">
                    <m:r>
                      <a:rPr lang="de-DE" i="1" dirty="0" smtClean="0">
                        <a:latin typeface="Cambria Math" panose="02040503050406030204" pitchFamily="18" charset="0"/>
                      </a:rPr>
                      <m:t>𝑚</m:t>
                    </m:r>
                  </m:oMath>
                </a14:m>
                <a:r>
                  <a:rPr lang="de-DE" dirty="0"/>
                  <a:t>= </a:t>
                </a:r>
                <a:r>
                  <a:rPr lang="de-DE" dirty="0" err="1"/>
                  <a:t>trained</a:t>
                </a:r>
                <a:r>
                  <a:rPr lang="de-DE" dirty="0"/>
                  <a:t> </a:t>
                </a:r>
                <a:r>
                  <a:rPr lang="de-DE" dirty="0" err="1"/>
                  <a:t>model</a:t>
                </a:r>
                <a:endParaRPr lang="de-DE" dirty="0"/>
              </a:p>
              <a:p>
                <a:r>
                  <a:rPr lang="de-DE" dirty="0"/>
                  <a:t>1: </a:t>
                </a:r>
                <a:r>
                  <a:rPr lang="de-DE" dirty="0" err="1"/>
                  <a:t>initialize</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0</m:t>
                        </m:r>
                      </m:sub>
                    </m:sSub>
                  </m:oMath>
                </a14:m>
                <a:endParaRPr lang="de-DE" i="1" dirty="0"/>
              </a:p>
              <a:p>
                <a:r>
                  <a:rPr lang="de-DE" dirty="0"/>
                  <a:t>2: </a:t>
                </a:r>
                <a:r>
                  <a:rPr lang="de-DE" dirty="0" err="1"/>
                  <a:t>for</a:t>
                </a:r>
                <a:r>
                  <a:rPr lang="de-DE" dirty="0"/>
                  <a:t> </a:t>
                </a:r>
                <a14:m>
                  <m:oMath xmlns:m="http://schemas.openxmlformats.org/officeDocument/2006/math">
                    <m:r>
                      <a:rPr lang="de-DE" i="1" dirty="0" smtClean="0">
                        <a:latin typeface="Cambria Math" panose="02040503050406030204" pitchFamily="18" charset="0"/>
                      </a:rPr>
                      <m:t>𝑖</m:t>
                    </m:r>
                  </m:oMath>
                </a14:m>
                <a:r>
                  <a:rPr lang="de-DE" dirty="0"/>
                  <a:t> = </a:t>
                </a:r>
                <a14:m>
                  <m:oMath xmlns:m="http://schemas.openxmlformats.org/officeDocument/2006/math">
                    <m:r>
                      <a:rPr lang="de-DE" i="1" dirty="0" smtClean="0">
                        <a:latin typeface="Cambria Math" panose="02040503050406030204" pitchFamily="18" charset="0"/>
                      </a:rPr>
                      <m:t>1…</m:t>
                    </m:r>
                    <m:r>
                      <a:rPr lang="de-DE" i="1" dirty="0" err="1" smtClean="0">
                        <a:latin typeface="Cambria Math" panose="02040503050406030204" pitchFamily="18" charset="0"/>
                      </a:rPr>
                      <m:t>𝑛</m:t>
                    </m:r>
                    <m:r>
                      <a:rPr lang="de-DE" i="1" dirty="0" smtClean="0">
                        <a:latin typeface="Cambria Math" panose="02040503050406030204" pitchFamily="18" charset="0"/>
                      </a:rPr>
                      <m:t> </m:t>
                    </m:r>
                  </m:oMath>
                </a14:m>
                <a:r>
                  <a:rPr lang="de-DE" dirty="0"/>
                  <a:t>do</a:t>
                </a:r>
              </a:p>
              <a:p>
                <a:r>
                  <a:rPr lang="de-DE" dirty="0"/>
                  <a:t>3: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a:latin typeface="Cambria Math" panose="02040503050406030204" pitchFamily="18" charset="0"/>
                      </a:rPr>
                      <m:t>=</m:t>
                    </m:r>
                    <m:r>
                      <a:rPr lang="de-DE" i="1" dirty="0">
                        <a:latin typeface="Cambria Math" panose="02040503050406030204" pitchFamily="18" charset="0"/>
                      </a:rPr>
                      <m:t>𝑠𝑎𝑚𝑝𝑙𝑒</m:t>
                    </m:r>
                    <m:r>
                      <a:rPr lang="de-DE" i="1" dirty="0">
                        <a:latin typeface="Cambria Math" panose="02040503050406030204" pitchFamily="18" charset="0"/>
                      </a:rPr>
                      <m:t> </m:t>
                    </m:r>
                    <m:r>
                      <a:rPr lang="de-DE" i="1" dirty="0" err="1">
                        <a:latin typeface="Cambria Math" panose="02040503050406030204" pitchFamily="18" charset="0"/>
                      </a:rPr>
                      <m:t>𝑓𝑟𝑜𝑚</m:t>
                    </m:r>
                    <m:r>
                      <a:rPr lang="de-DE" i="1" dirty="0">
                        <a:latin typeface="Cambria Math" panose="02040503050406030204" pitchFamily="18" charset="0"/>
                      </a:rPr>
                      <m:t> </m:t>
                    </m:r>
                    <m:r>
                      <a:rPr lang="de-DE" i="1" dirty="0" smtClean="0">
                        <a:latin typeface="Cambria Math" panose="02040503050406030204" pitchFamily="18" charset="0"/>
                      </a:rPr>
                      <m:t>𝐷</m:t>
                    </m:r>
                  </m:oMath>
                </a14:m>
                <a:endParaRPr lang="de-DE" i="1" dirty="0"/>
              </a:p>
              <a:p>
                <a:r>
                  <a:rPr lang="de-DE" dirty="0"/>
                  <a:t>4:     </a:t>
                </a:r>
                <a14:m>
                  <m:oMath xmlns:m="http://schemas.openxmlformats.org/officeDocument/2006/math">
                    <m:r>
                      <a:rPr lang="de-DE" i="1" dirty="0" smtClean="0">
                        <a:latin typeface="Cambria Math" panose="02040503050406030204" pitchFamily="18" charset="0"/>
                      </a:rPr>
                      <m:t>𝑔</m:t>
                    </m:r>
                    <m:r>
                      <a:rPr lang="de-DE" i="1" dirty="0" smtClean="0">
                        <a:latin typeface="Cambria Math" panose="02040503050406030204" pitchFamily="18" charset="0"/>
                      </a:rPr>
                      <m:t>=</m:t>
                    </m:r>
                    <m:r>
                      <a:rPr lang="de-DE" i="1" dirty="0" smtClean="0">
                        <a:latin typeface="Cambria Math" panose="02040503050406030204" pitchFamily="18" charset="0"/>
                      </a:rPr>
                      <m:t>𝛁</m:t>
                    </m:r>
                    <m:r>
                      <a:rPr lang="de-DE" i="1" dirty="0" smtClean="0">
                        <a:latin typeface="Cambria Math" panose="02040503050406030204" pitchFamily="18" charset="0"/>
                      </a:rPr>
                      <m:t>𝐽</m:t>
                    </m:r>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oMath>
                </a14:m>
                <a:endParaRPr lang="de-DE" dirty="0"/>
              </a:p>
              <a:p>
                <a:r>
                  <a:rPr lang="de-DE" dirty="0"/>
                  <a:t>5</a:t>
                </a:r>
                <a14:m>
                  <m:oMath xmlns:m="http://schemas.openxmlformats.org/officeDocument/2006/math">
                    <m:r>
                      <a:rPr lang="de-DE" i="1" dirty="0" smtClean="0">
                        <a:latin typeface="Cambria Math" panose="02040503050406030204" pitchFamily="18" charset="0"/>
                      </a:rPr>
                      <m:t>:     </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de-DE" i="1" dirty="0">
                            <a:latin typeface="Cambria Math" panose="02040503050406030204" pitchFamily="18" charset="0"/>
                          </a:rPr>
                          <m:t>𝜂</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𝑔</m:t>
                    </m:r>
                  </m:oMath>
                </a14:m>
                <a:endParaRPr lang="de-DE" i="1" dirty="0"/>
              </a:p>
              <a:p>
                <a:r>
                  <a:rPr lang="de-DE" dirty="0"/>
                  <a:t>6: end </a:t>
                </a:r>
                <a:r>
                  <a:rPr lang="de-DE" dirty="0" err="1"/>
                  <a:t>for</a:t>
                </a:r>
                <a:endParaRPr lang="de-DE" dirty="0"/>
              </a:p>
              <a:p>
                <a:r>
                  <a:rPr lang="de-DE" dirty="0"/>
                  <a:t>7: </a:t>
                </a:r>
                <a:r>
                  <a:rPr lang="de-DE" dirty="0" err="1"/>
                  <a:t>return</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𝑛</m:t>
                        </m:r>
                      </m:sub>
                    </m:sSub>
                  </m:oMath>
                </a14:m>
                <a:endParaRPr lang="de-DE" i="1" dirty="0"/>
              </a:p>
            </p:txBody>
          </p:sp>
        </mc:Choice>
        <mc:Fallback xmlns="">
          <p:sp>
            <p:nvSpPr>
              <p:cNvPr id="68" name="TextBox 67">
                <a:extLst>
                  <a:ext uri="{FF2B5EF4-FFF2-40B4-BE49-F238E27FC236}">
                    <a16:creationId xmlns:a16="http://schemas.microsoft.com/office/drawing/2014/main" id="{97720480-0F04-DA4E-A3F5-9F46AA9A9733}"/>
                  </a:ext>
                </a:extLst>
              </p:cNvPr>
              <p:cNvSpPr txBox="1">
                <a:spLocks noRot="1" noChangeAspect="1" noMove="1" noResize="1" noEditPoints="1" noAdjustHandles="1" noChangeArrowheads="1" noChangeShapeType="1" noTextEdit="1"/>
              </p:cNvSpPr>
              <p:nvPr/>
            </p:nvSpPr>
            <p:spPr>
              <a:xfrm>
                <a:off x="6008022" y="3572654"/>
                <a:ext cx="2858400" cy="2862322"/>
              </a:xfrm>
              <a:prstGeom prst="rect">
                <a:avLst/>
              </a:prstGeom>
              <a:blipFill>
                <a:blip r:embed="rId3"/>
                <a:stretch>
                  <a:fillRect l="-1316" b="-1747"/>
                </a:stretch>
              </a:blipFill>
              <a:ln>
                <a:solidFill>
                  <a:schemeClr val="tx1"/>
                </a:solidFill>
              </a:ln>
            </p:spPr>
            <p:txBody>
              <a:bodyPr/>
              <a:lstStyle/>
              <a:p>
                <a:r>
                  <a:rPr lang="en-US">
                    <a:noFill/>
                  </a:rPr>
                  <a:t> </a:t>
                </a:r>
              </a:p>
            </p:txBody>
          </p:sp>
        </mc:Fallback>
      </mc:AlternateContent>
      <p:sp>
        <p:nvSpPr>
          <p:cNvPr id="69" name="Rectangle 68">
            <a:extLst>
              <a:ext uri="{FF2B5EF4-FFF2-40B4-BE49-F238E27FC236}">
                <a16:creationId xmlns:a16="http://schemas.microsoft.com/office/drawing/2014/main" id="{1A9BB728-7856-124C-A4A6-DB1A12F2C52D}"/>
              </a:ext>
            </a:extLst>
          </p:cNvPr>
          <p:cNvSpPr/>
          <p:nvPr/>
        </p:nvSpPr>
        <p:spPr>
          <a:xfrm>
            <a:off x="6013527" y="38945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0" name="Rectangle 69">
            <a:extLst>
              <a:ext uri="{FF2B5EF4-FFF2-40B4-BE49-F238E27FC236}">
                <a16:creationId xmlns:a16="http://schemas.microsoft.com/office/drawing/2014/main" id="{1C358484-8CDD-2C46-9396-24891E9C7489}"/>
              </a:ext>
            </a:extLst>
          </p:cNvPr>
          <p:cNvSpPr/>
          <p:nvPr/>
        </p:nvSpPr>
        <p:spPr>
          <a:xfrm>
            <a:off x="6013527" y="4995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1" name="Rectangle 70">
            <a:extLst>
              <a:ext uri="{FF2B5EF4-FFF2-40B4-BE49-F238E27FC236}">
                <a16:creationId xmlns:a16="http://schemas.microsoft.com/office/drawing/2014/main" id="{0C21E6B1-B996-744C-97E3-31C47BDEFC2F}"/>
              </a:ext>
            </a:extLst>
          </p:cNvPr>
          <p:cNvSpPr/>
          <p:nvPr/>
        </p:nvSpPr>
        <p:spPr>
          <a:xfrm>
            <a:off x="6012000" y="5273485"/>
            <a:ext cx="2858400" cy="540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2" name="Rectangle 71">
            <a:extLst>
              <a:ext uri="{FF2B5EF4-FFF2-40B4-BE49-F238E27FC236}">
                <a16:creationId xmlns:a16="http://schemas.microsoft.com/office/drawing/2014/main" id="{7D06172A-2BC0-5D42-8370-DDD17CEFE120}"/>
              </a:ext>
            </a:extLst>
          </p:cNvPr>
          <p:cNvSpPr/>
          <p:nvPr/>
        </p:nvSpPr>
        <p:spPr>
          <a:xfrm>
            <a:off x="6012000" y="4707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3" name="Oval 72">
            <a:extLst>
              <a:ext uri="{FF2B5EF4-FFF2-40B4-BE49-F238E27FC236}">
                <a16:creationId xmlns:a16="http://schemas.microsoft.com/office/drawing/2014/main" id="{09B3EDBD-6001-C34A-885F-C745E025F380}"/>
              </a:ext>
            </a:extLst>
          </p:cNvPr>
          <p:cNvSpPr/>
          <p:nvPr/>
        </p:nvSpPr>
        <p:spPr>
          <a:xfrm>
            <a:off x="182727" y="2160578"/>
            <a:ext cx="2997933" cy="188424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0ED54D21-470F-194E-8EF3-0E5D9081C38F}"/>
              </a:ext>
            </a:extLst>
          </p:cNvPr>
          <p:cNvSpPr/>
          <p:nvPr/>
        </p:nvSpPr>
        <p:spPr>
          <a:xfrm>
            <a:off x="2189748" y="4531895"/>
            <a:ext cx="3812770" cy="991238"/>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8042977D-C8FD-F040-8DDA-B063471E38DC}"/>
              </a:ext>
            </a:extLst>
          </p:cNvPr>
          <p:cNvSpPr/>
          <p:nvPr/>
        </p:nvSpPr>
        <p:spPr>
          <a:xfrm>
            <a:off x="7717039" y="2028525"/>
            <a:ext cx="4474961" cy="204838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FCABEF5F-6C7D-AF4E-B711-8D1D3AD5C95B}"/>
              </a:ext>
            </a:extLst>
          </p:cNvPr>
          <p:cNvSpPr/>
          <p:nvPr/>
        </p:nvSpPr>
        <p:spPr>
          <a:xfrm>
            <a:off x="4859098" y="1219370"/>
            <a:ext cx="2571956" cy="121809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1812E83B-ACDB-2B47-BD82-CCB5645171A1}"/>
              </a:ext>
            </a:extLst>
          </p:cNvPr>
          <p:cNvSpPr/>
          <p:nvPr/>
        </p:nvSpPr>
        <p:spPr>
          <a:xfrm>
            <a:off x="5997485" y="58147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9" name="TextBox 78">
            <a:extLst>
              <a:ext uri="{FF2B5EF4-FFF2-40B4-BE49-F238E27FC236}">
                <a16:creationId xmlns:a16="http://schemas.microsoft.com/office/drawing/2014/main" id="{336B998B-4C98-DA46-AD97-923A65C2B0D2}"/>
              </a:ext>
            </a:extLst>
          </p:cNvPr>
          <p:cNvSpPr txBox="1"/>
          <p:nvPr/>
        </p:nvSpPr>
        <p:spPr>
          <a:xfrm>
            <a:off x="4992190" y="1567353"/>
            <a:ext cx="2340384" cy="400110"/>
          </a:xfrm>
          <a:prstGeom prst="rect">
            <a:avLst/>
          </a:prstGeom>
          <a:noFill/>
        </p:spPr>
        <p:txBody>
          <a:bodyPr wrap="none" rtlCol="0">
            <a:spAutoFit/>
          </a:bodyPr>
          <a:lstStyle/>
          <a:p>
            <a:r>
              <a:rPr lang="en-US" sz="2000" dirty="0"/>
              <a:t>Scheduled Execution</a:t>
            </a:r>
          </a:p>
        </p:txBody>
      </p:sp>
      <p:sp>
        <p:nvSpPr>
          <p:cNvPr id="3" name="Title 2">
            <a:extLst>
              <a:ext uri="{FF2B5EF4-FFF2-40B4-BE49-F238E27FC236}">
                <a16:creationId xmlns:a16="http://schemas.microsoft.com/office/drawing/2014/main" id="{5666FFA6-E281-EF48-8ACE-9F479D0B4441}"/>
              </a:ext>
            </a:extLst>
          </p:cNvPr>
          <p:cNvSpPr>
            <a:spLocks noGrp="1"/>
          </p:cNvSpPr>
          <p:nvPr>
            <p:ph type="title"/>
          </p:nvPr>
        </p:nvSpPr>
        <p:spPr/>
        <p:txBody>
          <a:bodyPr/>
          <a:lstStyle/>
          <a:p>
            <a:r>
              <a:rPr lang="en-US" dirty="0"/>
              <a:t>Proactive Training</a:t>
            </a:r>
          </a:p>
        </p:txBody>
      </p:sp>
    </p:spTree>
    <p:extLst>
      <p:ext uri="{BB962C8B-B14F-4D97-AF65-F5344CB8AC3E}">
        <p14:creationId xmlns:p14="http://schemas.microsoft.com/office/powerpoint/2010/main" val="29530249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69" grpId="1" animBg="1"/>
      <p:bldP spid="70" grpId="0" animBg="1"/>
      <p:bldP spid="70" grpId="1" animBg="1"/>
      <p:bldP spid="71" grpId="0" animBg="1"/>
      <p:bldP spid="71" grpId="1" animBg="1"/>
      <p:bldP spid="72" grpId="0" animBg="1"/>
      <p:bldP spid="73" grpId="0" animBg="1"/>
      <p:bldP spid="73" grpId="1" animBg="1"/>
      <p:bldP spid="74" grpId="0" animBg="1"/>
      <p:bldP spid="74" grpId="1" animBg="1"/>
      <p:bldP spid="76" grpId="0" animBg="1"/>
      <p:bldP spid="76" grpId="1" animBg="1"/>
      <p:bldP spid="77" grpId="0" animBg="1"/>
      <p:bldP spid="78" grpId="0" animBg="1"/>
      <p:bldP spid="7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F7B-29BA-EC42-8F3E-EF123898713D}"/>
              </a:ext>
            </a:extLst>
          </p:cNvPr>
          <p:cNvSpPr>
            <a:spLocks noGrp="1"/>
          </p:cNvSpPr>
          <p:nvPr>
            <p:ph type="title"/>
          </p:nvPr>
        </p:nvSpPr>
        <p:spPr/>
        <p:txBody>
          <a:bodyPr/>
          <a:lstStyle/>
          <a:p>
            <a:r>
              <a:rPr lang="en-US" dirty="0"/>
              <a:t>Evaluation</a:t>
            </a:r>
          </a:p>
        </p:txBody>
      </p:sp>
      <p:graphicFrame>
        <p:nvGraphicFramePr>
          <p:cNvPr id="4" name="Table 3">
            <a:extLst>
              <a:ext uri="{FF2B5EF4-FFF2-40B4-BE49-F238E27FC236}">
                <a16:creationId xmlns:a16="http://schemas.microsoft.com/office/drawing/2014/main" id="{FB73CA06-5F6B-7749-81EA-CCB07E8660DB}"/>
              </a:ext>
            </a:extLst>
          </p:cNvPr>
          <p:cNvGraphicFramePr>
            <a:graphicFrameLocks noGrp="1"/>
          </p:cNvGraphicFramePr>
          <p:nvPr>
            <p:extLst>
              <p:ext uri="{D42A27DB-BD31-4B8C-83A1-F6EECF244321}">
                <p14:modId xmlns:p14="http://schemas.microsoft.com/office/powerpoint/2010/main" val="1660322750"/>
              </p:ext>
            </p:extLst>
          </p:nvPr>
        </p:nvGraphicFramePr>
        <p:xfrm>
          <a:off x="1702791" y="4341989"/>
          <a:ext cx="10065776" cy="1554480"/>
        </p:xfrm>
        <a:graphic>
          <a:graphicData uri="http://schemas.openxmlformats.org/drawingml/2006/table">
            <a:tbl>
              <a:tblPr firstRow="1" bandRow="1">
                <a:tableStyleId>{F5AB1C69-6EDB-4FF4-983F-18BD219EF322}</a:tableStyleId>
              </a:tblPr>
              <a:tblGrid>
                <a:gridCol w="1685499">
                  <a:extLst>
                    <a:ext uri="{9D8B030D-6E8A-4147-A177-3AD203B41FA5}">
                      <a16:colId xmlns:a16="http://schemas.microsoft.com/office/drawing/2014/main" val="2438252564"/>
                    </a:ext>
                  </a:extLst>
                </a:gridCol>
                <a:gridCol w="1776251">
                  <a:extLst>
                    <a:ext uri="{9D8B030D-6E8A-4147-A177-3AD203B41FA5}">
                      <a16:colId xmlns:a16="http://schemas.microsoft.com/office/drawing/2014/main" val="3499283982"/>
                    </a:ext>
                  </a:extLst>
                </a:gridCol>
                <a:gridCol w="2002664">
                  <a:extLst>
                    <a:ext uri="{9D8B030D-6E8A-4147-A177-3AD203B41FA5}">
                      <a16:colId xmlns:a16="http://schemas.microsoft.com/office/drawing/2014/main" val="672680832"/>
                    </a:ext>
                  </a:extLst>
                </a:gridCol>
                <a:gridCol w="1745179">
                  <a:extLst>
                    <a:ext uri="{9D8B030D-6E8A-4147-A177-3AD203B41FA5}">
                      <a16:colId xmlns:a16="http://schemas.microsoft.com/office/drawing/2014/main" val="2924918424"/>
                    </a:ext>
                  </a:extLst>
                </a:gridCol>
                <a:gridCol w="2856183">
                  <a:extLst>
                    <a:ext uri="{9D8B030D-6E8A-4147-A177-3AD203B41FA5}">
                      <a16:colId xmlns:a16="http://schemas.microsoft.com/office/drawing/2014/main" val="246922613"/>
                    </a:ext>
                  </a:extLst>
                </a:gridCol>
              </a:tblGrid>
              <a:tr h="503629">
                <a:tc>
                  <a:txBody>
                    <a:bodyPr/>
                    <a:lstStyle/>
                    <a:p>
                      <a:r>
                        <a:rPr lang="en-US" sz="2800" dirty="0">
                          <a:solidFill>
                            <a:schemeClr val="tx1"/>
                          </a:solidFill>
                        </a:rPr>
                        <a:t>Datasets</a:t>
                      </a:r>
                    </a:p>
                  </a:txBody>
                  <a:tcPr/>
                </a:tc>
                <a:tc>
                  <a:txBody>
                    <a:bodyPr/>
                    <a:lstStyle/>
                    <a:p>
                      <a:r>
                        <a:rPr lang="en-US" sz="2800" dirty="0">
                          <a:solidFill>
                            <a:schemeClr val="tx1"/>
                          </a:solidFill>
                        </a:rPr>
                        <a:t>Size</a:t>
                      </a:r>
                    </a:p>
                  </a:txBody>
                  <a:tcPr/>
                </a:tc>
                <a:tc>
                  <a:txBody>
                    <a:bodyPr/>
                    <a:lstStyle/>
                    <a:p>
                      <a:r>
                        <a:rPr lang="en-US" sz="2800" dirty="0">
                          <a:solidFill>
                            <a:schemeClr val="tx1"/>
                          </a:solidFill>
                        </a:rPr>
                        <a:t>#Instances</a:t>
                      </a:r>
                    </a:p>
                  </a:txBody>
                  <a:tcPr/>
                </a:tc>
                <a:tc>
                  <a:txBody>
                    <a:bodyPr/>
                    <a:lstStyle/>
                    <a:p>
                      <a:r>
                        <a:rPr lang="en-US" sz="2800" dirty="0">
                          <a:solidFill>
                            <a:schemeClr val="tx1"/>
                          </a:solidFill>
                        </a:rPr>
                        <a:t>Initial</a:t>
                      </a:r>
                    </a:p>
                  </a:txBody>
                  <a:tcPr/>
                </a:tc>
                <a:tc>
                  <a:txBody>
                    <a:bodyPr/>
                    <a:lstStyle/>
                    <a:p>
                      <a:r>
                        <a:rPr lang="en-US" sz="2800" dirty="0">
                          <a:solidFill>
                            <a:schemeClr val="tx1"/>
                          </a:solidFill>
                        </a:rPr>
                        <a:t>Deployment</a:t>
                      </a:r>
                    </a:p>
                  </a:txBody>
                  <a:tcPr/>
                </a:tc>
                <a:extLst>
                  <a:ext uri="{0D108BD9-81ED-4DB2-BD59-A6C34878D82A}">
                    <a16:rowId xmlns:a16="http://schemas.microsoft.com/office/drawing/2014/main" val="3148805488"/>
                  </a:ext>
                </a:extLst>
              </a:tr>
              <a:tr h="510624">
                <a:tc>
                  <a:txBody>
                    <a:bodyPr/>
                    <a:lstStyle/>
                    <a:p>
                      <a:r>
                        <a:rPr lang="en-US" sz="2800" dirty="0"/>
                        <a:t>URL</a:t>
                      </a:r>
                    </a:p>
                  </a:txBody>
                  <a:tcPr/>
                </a:tc>
                <a:tc>
                  <a:txBody>
                    <a:bodyPr/>
                    <a:lstStyle/>
                    <a:p>
                      <a:r>
                        <a:rPr lang="en-US" sz="2800" dirty="0"/>
                        <a:t>2.1 GB</a:t>
                      </a:r>
                    </a:p>
                  </a:txBody>
                  <a:tcPr/>
                </a:tc>
                <a:tc>
                  <a:txBody>
                    <a:bodyPr/>
                    <a:lstStyle/>
                    <a:p>
                      <a:r>
                        <a:rPr lang="en-US" sz="2800" dirty="0"/>
                        <a:t>2.4 M</a:t>
                      </a:r>
                    </a:p>
                  </a:txBody>
                  <a:tcPr/>
                </a:tc>
                <a:tc>
                  <a:txBody>
                    <a:bodyPr/>
                    <a:lstStyle/>
                    <a:p>
                      <a:r>
                        <a:rPr lang="en-US" sz="2800" dirty="0"/>
                        <a:t>Day 0</a:t>
                      </a:r>
                    </a:p>
                  </a:txBody>
                  <a:tcPr/>
                </a:tc>
                <a:tc>
                  <a:txBody>
                    <a:bodyPr/>
                    <a:lstStyle/>
                    <a:p>
                      <a:r>
                        <a:rPr lang="en-US" sz="2800" dirty="0"/>
                        <a:t>Day 1-120</a:t>
                      </a:r>
                    </a:p>
                  </a:txBody>
                  <a:tcPr/>
                </a:tc>
                <a:extLst>
                  <a:ext uri="{0D108BD9-81ED-4DB2-BD59-A6C34878D82A}">
                    <a16:rowId xmlns:a16="http://schemas.microsoft.com/office/drawing/2014/main" val="1615655838"/>
                  </a:ext>
                </a:extLst>
              </a:tr>
              <a:tr h="510624">
                <a:tc>
                  <a:txBody>
                    <a:bodyPr/>
                    <a:lstStyle/>
                    <a:p>
                      <a:r>
                        <a:rPr lang="en-US" sz="2800" dirty="0"/>
                        <a:t>Taxi</a:t>
                      </a:r>
                    </a:p>
                  </a:txBody>
                  <a:tcPr/>
                </a:tc>
                <a:tc>
                  <a:txBody>
                    <a:bodyPr/>
                    <a:lstStyle/>
                    <a:p>
                      <a:r>
                        <a:rPr lang="en-US" sz="2800" dirty="0"/>
                        <a:t>42 GB</a:t>
                      </a:r>
                    </a:p>
                  </a:txBody>
                  <a:tcPr/>
                </a:tc>
                <a:tc>
                  <a:txBody>
                    <a:bodyPr/>
                    <a:lstStyle/>
                    <a:p>
                      <a:r>
                        <a:rPr lang="en-US" sz="2800" dirty="0"/>
                        <a:t>280 M</a:t>
                      </a:r>
                    </a:p>
                  </a:txBody>
                  <a:tcPr/>
                </a:tc>
                <a:tc>
                  <a:txBody>
                    <a:bodyPr/>
                    <a:lstStyle/>
                    <a:p>
                      <a:r>
                        <a:rPr lang="en-US" sz="2800" dirty="0"/>
                        <a:t>Jan 15</a:t>
                      </a:r>
                    </a:p>
                  </a:txBody>
                  <a:tcPr/>
                </a:tc>
                <a:tc>
                  <a:txBody>
                    <a:bodyPr/>
                    <a:lstStyle/>
                    <a:p>
                      <a:r>
                        <a:rPr lang="en-US" sz="2800" dirty="0"/>
                        <a:t>Feb 15 – Jun 16</a:t>
                      </a:r>
                    </a:p>
                  </a:txBody>
                  <a:tcPr/>
                </a:tc>
                <a:extLst>
                  <a:ext uri="{0D108BD9-81ED-4DB2-BD59-A6C34878D82A}">
                    <a16:rowId xmlns:a16="http://schemas.microsoft.com/office/drawing/2014/main" val="1341981517"/>
                  </a:ext>
                </a:extLst>
              </a:tr>
            </a:tbl>
          </a:graphicData>
        </a:graphic>
      </p:graphicFrame>
      <p:sp>
        <p:nvSpPr>
          <p:cNvPr id="9" name="Chevron 8">
            <a:extLst>
              <a:ext uri="{FF2B5EF4-FFF2-40B4-BE49-F238E27FC236}">
                <a16:creationId xmlns:a16="http://schemas.microsoft.com/office/drawing/2014/main" id="{9916C851-7456-BF4D-84EC-4DFC9270380B}"/>
              </a:ext>
            </a:extLst>
          </p:cNvPr>
          <p:cNvSpPr/>
          <p:nvPr/>
        </p:nvSpPr>
        <p:spPr>
          <a:xfrm>
            <a:off x="1958934" y="1238574"/>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0" name="Chevron 9">
            <a:extLst>
              <a:ext uri="{FF2B5EF4-FFF2-40B4-BE49-F238E27FC236}">
                <a16:creationId xmlns:a16="http://schemas.microsoft.com/office/drawing/2014/main" id="{3C96ACEE-067B-084C-96FD-DA7B177D496F}"/>
              </a:ext>
            </a:extLst>
          </p:cNvPr>
          <p:cNvSpPr/>
          <p:nvPr/>
        </p:nvSpPr>
        <p:spPr>
          <a:xfrm>
            <a:off x="3730793" y="1238574"/>
            <a:ext cx="234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Missing Value Imputer</a:t>
            </a:r>
          </a:p>
        </p:txBody>
      </p:sp>
      <p:sp>
        <p:nvSpPr>
          <p:cNvPr id="11" name="Chevron 10">
            <a:extLst>
              <a:ext uri="{FF2B5EF4-FFF2-40B4-BE49-F238E27FC236}">
                <a16:creationId xmlns:a16="http://schemas.microsoft.com/office/drawing/2014/main" id="{2987D58C-BF9A-1F44-AAFE-B8E36B275AD4}"/>
              </a:ext>
            </a:extLst>
          </p:cNvPr>
          <p:cNvSpPr/>
          <p:nvPr/>
        </p:nvSpPr>
        <p:spPr>
          <a:xfrm>
            <a:off x="5863060" y="1238574"/>
            <a:ext cx="216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2" name="Chevron 11">
            <a:extLst>
              <a:ext uri="{FF2B5EF4-FFF2-40B4-BE49-F238E27FC236}">
                <a16:creationId xmlns:a16="http://schemas.microsoft.com/office/drawing/2014/main" id="{97B94F67-2C6F-EF46-8C6C-8AA71745F13C}"/>
              </a:ext>
            </a:extLst>
          </p:cNvPr>
          <p:cNvSpPr/>
          <p:nvPr/>
        </p:nvSpPr>
        <p:spPr>
          <a:xfrm>
            <a:off x="7811100" y="1238574"/>
            <a:ext cx="2088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Hasher</a:t>
            </a:r>
          </a:p>
        </p:txBody>
      </p:sp>
      <p:sp>
        <p:nvSpPr>
          <p:cNvPr id="13" name="Chevron 12">
            <a:extLst>
              <a:ext uri="{FF2B5EF4-FFF2-40B4-BE49-F238E27FC236}">
                <a16:creationId xmlns:a16="http://schemas.microsoft.com/office/drawing/2014/main" id="{2BD5CCB4-B08B-FD46-AEC3-8C7C72742808}"/>
              </a:ext>
            </a:extLst>
          </p:cNvPr>
          <p:cNvSpPr/>
          <p:nvPr/>
        </p:nvSpPr>
        <p:spPr>
          <a:xfrm>
            <a:off x="9686883" y="1238574"/>
            <a:ext cx="2088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SVM Model</a:t>
            </a:r>
          </a:p>
        </p:txBody>
      </p:sp>
      <p:sp>
        <p:nvSpPr>
          <p:cNvPr id="14" name="TextBox 13">
            <a:extLst>
              <a:ext uri="{FF2B5EF4-FFF2-40B4-BE49-F238E27FC236}">
                <a16:creationId xmlns:a16="http://schemas.microsoft.com/office/drawing/2014/main" id="{77EE1FDF-19F3-F843-9F10-30C29AFEA01F}"/>
              </a:ext>
            </a:extLst>
          </p:cNvPr>
          <p:cNvSpPr txBox="1"/>
          <p:nvPr/>
        </p:nvSpPr>
        <p:spPr>
          <a:xfrm>
            <a:off x="281127" y="1283875"/>
            <a:ext cx="1215397" cy="830997"/>
          </a:xfrm>
          <a:prstGeom prst="rect">
            <a:avLst/>
          </a:prstGeom>
          <a:noFill/>
        </p:spPr>
        <p:txBody>
          <a:bodyPr wrap="none" rtlCol="0">
            <a:spAutoFit/>
          </a:bodyPr>
          <a:lstStyle/>
          <a:p>
            <a:pPr algn="ctr"/>
            <a:r>
              <a:rPr lang="en-US" sz="2400" b="1" dirty="0"/>
              <a:t>URL </a:t>
            </a:r>
          </a:p>
          <a:p>
            <a:pPr algn="ctr"/>
            <a:r>
              <a:rPr lang="en-US" sz="2400" b="1" dirty="0"/>
              <a:t>Pipeline</a:t>
            </a:r>
          </a:p>
        </p:txBody>
      </p:sp>
      <p:sp>
        <p:nvSpPr>
          <p:cNvPr id="15" name="Chevron 14">
            <a:extLst>
              <a:ext uri="{FF2B5EF4-FFF2-40B4-BE49-F238E27FC236}">
                <a16:creationId xmlns:a16="http://schemas.microsoft.com/office/drawing/2014/main" id="{91B352BD-3208-1749-B65A-4D6227AE40F2}"/>
              </a:ext>
            </a:extLst>
          </p:cNvPr>
          <p:cNvSpPr/>
          <p:nvPr/>
        </p:nvSpPr>
        <p:spPr>
          <a:xfrm>
            <a:off x="1958934" y="2714574"/>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6" name="Chevron 15">
            <a:extLst>
              <a:ext uri="{FF2B5EF4-FFF2-40B4-BE49-F238E27FC236}">
                <a16:creationId xmlns:a16="http://schemas.microsoft.com/office/drawing/2014/main" id="{AE134D5D-3463-2B43-A6E0-B5704A764B76}"/>
              </a:ext>
            </a:extLst>
          </p:cNvPr>
          <p:cNvSpPr/>
          <p:nvPr/>
        </p:nvSpPr>
        <p:spPr>
          <a:xfrm>
            <a:off x="3730792" y="2714574"/>
            <a:ext cx="1836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Extractor</a:t>
            </a:r>
          </a:p>
        </p:txBody>
      </p:sp>
      <p:sp>
        <p:nvSpPr>
          <p:cNvPr id="17" name="Chevron 16">
            <a:extLst>
              <a:ext uri="{FF2B5EF4-FFF2-40B4-BE49-F238E27FC236}">
                <a16:creationId xmlns:a16="http://schemas.microsoft.com/office/drawing/2014/main" id="{812FEA87-2286-8046-9F62-BA2947C6E10D}"/>
              </a:ext>
            </a:extLst>
          </p:cNvPr>
          <p:cNvSpPr/>
          <p:nvPr/>
        </p:nvSpPr>
        <p:spPr>
          <a:xfrm>
            <a:off x="5355486" y="2714574"/>
            <a:ext cx="1887341"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Anomaly Detector</a:t>
            </a:r>
          </a:p>
        </p:txBody>
      </p:sp>
      <p:sp>
        <p:nvSpPr>
          <p:cNvPr id="18" name="Chevron 17">
            <a:extLst>
              <a:ext uri="{FF2B5EF4-FFF2-40B4-BE49-F238E27FC236}">
                <a16:creationId xmlns:a16="http://schemas.microsoft.com/office/drawing/2014/main" id="{BC4A0960-672A-154B-AA12-6EA83B1099B5}"/>
              </a:ext>
            </a:extLst>
          </p:cNvPr>
          <p:cNvSpPr/>
          <p:nvPr/>
        </p:nvSpPr>
        <p:spPr>
          <a:xfrm>
            <a:off x="7028820" y="2714574"/>
            <a:ext cx="2105302"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9" name="Chevron 18">
            <a:extLst>
              <a:ext uri="{FF2B5EF4-FFF2-40B4-BE49-F238E27FC236}">
                <a16:creationId xmlns:a16="http://schemas.microsoft.com/office/drawing/2014/main" id="{40FD0B6C-1E33-AA41-BD0E-552CCA81566A}"/>
              </a:ext>
            </a:extLst>
          </p:cNvPr>
          <p:cNvSpPr/>
          <p:nvPr/>
        </p:nvSpPr>
        <p:spPr>
          <a:xfrm>
            <a:off x="8924567" y="2714574"/>
            <a:ext cx="2844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Linear Regression Model</a:t>
            </a:r>
          </a:p>
        </p:txBody>
      </p:sp>
      <p:sp>
        <p:nvSpPr>
          <p:cNvPr id="20" name="TextBox 19">
            <a:extLst>
              <a:ext uri="{FF2B5EF4-FFF2-40B4-BE49-F238E27FC236}">
                <a16:creationId xmlns:a16="http://schemas.microsoft.com/office/drawing/2014/main" id="{F81A55AB-1402-6A4F-8958-23690917614F}"/>
              </a:ext>
            </a:extLst>
          </p:cNvPr>
          <p:cNvSpPr txBox="1"/>
          <p:nvPr/>
        </p:nvSpPr>
        <p:spPr>
          <a:xfrm>
            <a:off x="281127" y="2754087"/>
            <a:ext cx="1215397" cy="830997"/>
          </a:xfrm>
          <a:prstGeom prst="rect">
            <a:avLst/>
          </a:prstGeom>
          <a:noFill/>
        </p:spPr>
        <p:txBody>
          <a:bodyPr wrap="none" rtlCol="0">
            <a:spAutoFit/>
          </a:bodyPr>
          <a:lstStyle/>
          <a:p>
            <a:pPr algn="ctr"/>
            <a:r>
              <a:rPr lang="en-US" sz="2400" b="1" dirty="0"/>
              <a:t>Taxi </a:t>
            </a:r>
          </a:p>
          <a:p>
            <a:pPr algn="ctr"/>
            <a:r>
              <a:rPr lang="en-US" sz="2400" b="1" dirty="0"/>
              <a:t>Pipeline</a:t>
            </a:r>
          </a:p>
        </p:txBody>
      </p:sp>
    </p:spTree>
    <p:extLst>
      <p:ext uri="{BB962C8B-B14F-4D97-AF65-F5344CB8AC3E}">
        <p14:creationId xmlns:p14="http://schemas.microsoft.com/office/powerpoint/2010/main" val="20369787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dima-dfk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dfki" id="{DA5D9A57-66B6-7140-A093-9BE98F45521A}" vid="{325AFDD5-5E2D-A84D-AC51-AFB6DA107F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5669</TotalTime>
  <Words>3393</Words>
  <Application>Microsoft Macintosh PowerPoint</Application>
  <PresentationFormat>Widescreen</PresentationFormat>
  <Paragraphs>576</Paragraphs>
  <Slides>30</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Symbol</vt:lpstr>
      <vt:lpstr>Times New Roman</vt:lpstr>
      <vt:lpstr>Verdana</vt:lpstr>
      <vt:lpstr>dima-dfki</vt:lpstr>
      <vt:lpstr>Continuous Deployment of Machine Learning Pipelines</vt:lpstr>
      <vt:lpstr>Life Cycle of Machine Learning Applications</vt:lpstr>
      <vt:lpstr>Continuous Deployment Platform</vt:lpstr>
      <vt:lpstr>Continuous Deployment Platform</vt:lpstr>
      <vt:lpstr>Data Discretizing and Preprocessing</vt:lpstr>
      <vt:lpstr>Data Sampling</vt:lpstr>
      <vt:lpstr>Data Materializing</vt:lpstr>
      <vt:lpstr>Proactive Training</vt:lpstr>
      <vt:lpstr>Evaluation</vt:lpstr>
      <vt:lpstr>Proactive Training vs Retraining  (Error Rate)</vt:lpstr>
      <vt:lpstr>Proactive Training vs Retraining (Cost)</vt:lpstr>
      <vt:lpstr>Summary</vt:lpstr>
      <vt:lpstr>References</vt:lpstr>
      <vt:lpstr>Backup Slides</vt:lpstr>
      <vt:lpstr>Data Manager</vt:lpstr>
      <vt:lpstr>Pipeline Manager</vt:lpstr>
      <vt:lpstr>Model Updater</vt:lpstr>
      <vt:lpstr>Scheduler</vt:lpstr>
      <vt:lpstr>Related Work</vt:lpstr>
      <vt:lpstr>Proactive Training vs Periodical Retraining (Taxi)</vt:lpstr>
      <vt:lpstr>Proactive Training vs Periodical Retraining (Taxi)</vt:lpstr>
      <vt:lpstr>Materialization and Statistics Computation (Taxi)</vt:lpstr>
      <vt:lpstr>Materialization and Statistics Computation (URL)</vt:lpstr>
      <vt:lpstr>Time vs Quality (Taxi)</vt:lpstr>
      <vt:lpstr>Tuning</vt:lpstr>
      <vt:lpstr>Effect of Sampling on model quality</vt:lpstr>
      <vt:lpstr>Effect of Sampling on Materialization </vt:lpstr>
      <vt:lpstr>Effect of Sampling on Materialization</vt:lpstr>
      <vt:lpstr>Materialization Process</vt:lpstr>
      <vt:lpstr>Ads CTR USE Case Figure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1437</cp:revision>
  <dcterms:created xsi:type="dcterms:W3CDTF">2019-03-05T13:13:04Z</dcterms:created>
  <dcterms:modified xsi:type="dcterms:W3CDTF">2019-03-26T19:16:11Z</dcterms:modified>
</cp:coreProperties>
</file>