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2"/>
  </p:notesMasterIdLst>
  <p:sldIdLst>
    <p:sldId id="256" r:id="rId2"/>
    <p:sldId id="261" r:id="rId3"/>
    <p:sldId id="309" r:id="rId4"/>
    <p:sldId id="269" r:id="rId5"/>
    <p:sldId id="271" r:id="rId6"/>
    <p:sldId id="272" r:id="rId7"/>
    <p:sldId id="314" r:id="rId8"/>
    <p:sldId id="315" r:id="rId9"/>
    <p:sldId id="282" r:id="rId10"/>
    <p:sldId id="292" r:id="rId11"/>
    <p:sldId id="316" r:id="rId12"/>
    <p:sldId id="294" r:id="rId13"/>
    <p:sldId id="283" r:id="rId14"/>
    <p:sldId id="285" r:id="rId15"/>
    <p:sldId id="300" r:id="rId16"/>
    <p:sldId id="310" r:id="rId17"/>
    <p:sldId id="311" r:id="rId18"/>
    <p:sldId id="312" r:id="rId19"/>
    <p:sldId id="313" r:id="rId20"/>
    <p:sldId id="295" r:id="rId21"/>
    <p:sldId id="319" r:id="rId22"/>
    <p:sldId id="320" r:id="rId23"/>
    <p:sldId id="318" r:id="rId24"/>
    <p:sldId id="321" r:id="rId25"/>
    <p:sldId id="293" r:id="rId26"/>
    <p:sldId id="307" r:id="rId27"/>
    <p:sldId id="303" r:id="rId28"/>
    <p:sldId id="299" r:id="rId29"/>
    <p:sldId id="305" r:id="rId30"/>
    <p:sldId id="308"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C5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57"/>
    <p:restoredTop sz="82040"/>
  </p:normalViewPr>
  <p:slideViewPr>
    <p:cSldViewPr snapToGrid="0" snapToObjects="1">
      <p:cViewPr varScale="1">
        <p:scale>
          <a:sx n="87" d="100"/>
          <a:sy n="87" d="100"/>
        </p:scale>
        <p:origin x="712" y="208"/>
      </p:cViewPr>
      <p:guideLst/>
    </p:cSldViewPr>
  </p:slideViewPr>
  <p:outlineViewPr>
    <p:cViewPr>
      <p:scale>
        <a:sx n="33" d="100"/>
        <a:sy n="33" d="100"/>
      </p:scale>
      <p:origin x="0" y="-776"/>
    </p:cViewPr>
  </p:outlin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CFAAB-590E-6D47-91E1-3683E175C756}" type="datetimeFigureOut">
              <a:rPr lang="en-US" smtClean="0"/>
              <a:t>3/25/19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9A87A-3376-BC42-9407-361BB5A939EC}" type="slidenum">
              <a:rPr lang="en-US" smtClean="0"/>
              <a:t>‹#›</a:t>
            </a:fld>
            <a:endParaRPr lang="en-US"/>
          </a:p>
        </p:txBody>
      </p:sp>
    </p:spTree>
    <p:extLst>
      <p:ext uri="{BB962C8B-B14F-4D97-AF65-F5344CB8AC3E}">
        <p14:creationId xmlns:p14="http://schemas.microsoft.com/office/powerpoint/2010/main" val="203640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Deployment of machine learning models and pipelines for answering prediction queries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current approaches for ensuring the model continues to produce accurate predictions</a:t>
            </a:r>
          </a:p>
          <a:p>
            <a:pPr marL="171450" indent="-171450">
              <a:buFont typeface="Arial" panose="020B0604020202020204" pitchFamily="34" charset="0"/>
              <a:buChar char="•"/>
            </a:pPr>
            <a:r>
              <a:rPr lang="en-US" dirty="0"/>
              <a:t>Discuss the problem with the current approaches for ensuring the quality, which is essentially a time-consuming process</a:t>
            </a:r>
          </a:p>
          <a:p>
            <a:pPr marL="171450" indent="-171450">
              <a:buFont typeface="Arial" panose="020B0604020202020204" pitchFamily="34" charset="0"/>
              <a:buChar char="•"/>
            </a:pPr>
            <a:r>
              <a:rPr lang="en-US" dirty="0"/>
              <a:t>Our proposed approach for addressing the problem</a:t>
            </a:r>
          </a:p>
        </p:txBody>
      </p:sp>
      <p:sp>
        <p:nvSpPr>
          <p:cNvPr id="4" name="Slide Number Placeholder 3"/>
          <p:cNvSpPr>
            <a:spLocks noGrp="1"/>
          </p:cNvSpPr>
          <p:nvPr>
            <p:ph type="sldNum" sz="quarter" idx="5"/>
          </p:nvPr>
        </p:nvSpPr>
        <p:spPr/>
        <p:txBody>
          <a:bodyPr/>
          <a:lstStyle/>
          <a:p>
            <a:fld id="{4109A87A-3376-BC42-9407-361BB5A939EC}" type="slidenum">
              <a:rPr lang="en-US" smtClean="0"/>
              <a:t>1</a:t>
            </a:fld>
            <a:endParaRPr lang="en-US"/>
          </a:p>
        </p:txBody>
      </p:sp>
    </p:spTree>
    <p:extLst>
      <p:ext uri="{BB962C8B-B14F-4D97-AF65-F5344CB8AC3E}">
        <p14:creationId xmlns:p14="http://schemas.microsoft.com/office/powerpoint/2010/main" val="49396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report the cumulative misclassification rate. Y-axis</a:t>
            </a:r>
          </a:p>
          <a:p>
            <a:r>
              <a:rPr lang="en-US" dirty="0"/>
              <a:t>X-axis shows the timestamps of the data, we used the data from day 0 from initial training and everything is is sent as a stream to the deployment platform.</a:t>
            </a:r>
          </a:p>
          <a:p>
            <a:r>
              <a:rPr lang="en-US" dirty="0"/>
              <a:t>We’re also reporting the online a error rate which a deployment scenario that the model is only updated through online learning, i.e., each incoming training item is visited only once.</a:t>
            </a:r>
          </a:p>
          <a:p>
            <a:r>
              <a:rPr lang="en-US" dirty="0"/>
              <a:t>First predict the label, evaluate the error rate and update the cumulative error rate and then use for further training</a:t>
            </a:r>
          </a:p>
          <a:p>
            <a:endParaRPr lang="en-US" b="0" noProof="0" dirty="0"/>
          </a:p>
          <a:p>
            <a:r>
              <a:rPr lang="en-US" b="0" noProof="0" dirty="0"/>
              <a:t>Our initial goal was to replace the offline retraining without affecting the quality of the deployed models.</a:t>
            </a:r>
          </a:p>
          <a:p>
            <a:r>
              <a:rPr lang="en-US" b="0" noProof="0" dirty="0"/>
              <a:t>Here, we see Continuous (our approach) and Periodical retraining achieve very similar error rate, (both our performing better than Online, which is not surprising, since the model is trained using the items only once, comparing to the continuous and the periodical retraining approaches where the historical data is used to further train the deployed model.</a:t>
            </a:r>
          </a:p>
        </p:txBody>
      </p:sp>
      <p:sp>
        <p:nvSpPr>
          <p:cNvPr id="4" name="Slide Number Placeholder 3"/>
          <p:cNvSpPr>
            <a:spLocks noGrp="1"/>
          </p:cNvSpPr>
          <p:nvPr>
            <p:ph type="sldNum" sz="quarter" idx="5"/>
          </p:nvPr>
        </p:nvSpPr>
        <p:spPr/>
        <p:txBody>
          <a:bodyPr/>
          <a:lstStyle/>
          <a:p>
            <a:fld id="{4109A87A-3376-BC42-9407-361BB5A939EC}" type="slidenum">
              <a:rPr lang="en-US" smtClean="0"/>
              <a:t>10</a:t>
            </a:fld>
            <a:endParaRPr lang="en-US"/>
          </a:p>
        </p:txBody>
      </p:sp>
    </p:spTree>
    <p:extLst>
      <p:ext uri="{BB962C8B-B14F-4D97-AF65-F5344CB8AC3E}">
        <p14:creationId xmlns:p14="http://schemas.microsoft.com/office/powerpoint/2010/main" val="1714079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report the cumulative training time, meaning how much time the deployment platform trains the models.</a:t>
            </a:r>
          </a:p>
          <a:p>
            <a:r>
              <a:rPr lang="en-US" b="0" noProof="0" dirty="0"/>
              <a:t>On Y-axis is time, and x-axis is the time stamp of the data.</a:t>
            </a:r>
          </a:p>
          <a:p>
            <a:r>
              <a:rPr lang="en-US" b="0" noProof="0" dirty="0"/>
              <a:t>What we see the online and continuous cumulative training time is increasing slightly, continuous finishes around 60 minutes. It means from the beginning till the end our platform train the model (proactive training) a total of 60 minutes.</a:t>
            </a:r>
          </a:p>
          <a:p>
            <a:r>
              <a:rPr lang="en-US" b="0" noProof="0" dirty="0"/>
              <a:t>For periodical the number jumps </a:t>
            </a:r>
            <a:r>
              <a:rPr lang="en-US" b="0" noProof="0" dirty="0" err="1"/>
              <a:t>everytime</a:t>
            </a:r>
            <a:r>
              <a:rPr lang="en-US" b="0" noProof="0" dirty="0"/>
              <a:t> a retraining is performed. By the end of the deployment process, the deployed model has been trained a total 800 minutes around 15 times more. </a:t>
            </a:r>
          </a:p>
        </p:txBody>
      </p:sp>
      <p:sp>
        <p:nvSpPr>
          <p:cNvPr id="4" name="Slide Number Placeholder 3"/>
          <p:cNvSpPr>
            <a:spLocks noGrp="1"/>
          </p:cNvSpPr>
          <p:nvPr>
            <p:ph type="sldNum" sz="quarter" idx="5"/>
          </p:nvPr>
        </p:nvSpPr>
        <p:spPr/>
        <p:txBody>
          <a:bodyPr/>
          <a:lstStyle/>
          <a:p>
            <a:fld id="{4109A87A-3376-BC42-9407-361BB5A939EC}" type="slidenum">
              <a:rPr lang="en-US" smtClean="0"/>
              <a:t>11</a:t>
            </a:fld>
            <a:endParaRPr lang="en-US"/>
          </a:p>
        </p:txBody>
      </p:sp>
    </p:spTree>
    <p:extLst>
      <p:ext uri="{BB962C8B-B14F-4D97-AF65-F5344CB8AC3E}">
        <p14:creationId xmlns:p14="http://schemas.microsoft.com/office/powerpoint/2010/main" val="2451976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want to see how effective is the materialization and statistics computation.</a:t>
            </a:r>
          </a:p>
          <a:p>
            <a:r>
              <a:rPr lang="en-US" dirty="0"/>
              <a:t>On the x axis on the figure on the right, we see the ratio of the features we store, i.e., 0.6 means we keep 60% percent of of the preprocessed features and remove the rest.</a:t>
            </a:r>
          </a:p>
          <a:p>
            <a:r>
              <a:rPr lang="en-US" dirty="0"/>
              <a:t>What we observe is that even by choosing to store only 20% the preprocessed features we reduce the total training time by around 40% percent.</a:t>
            </a:r>
          </a:p>
          <a:p>
            <a:r>
              <a:rPr lang="en-US" dirty="0"/>
              <a:t>The purple line shows when there’s no preprocessed features and no statistics computation.</a:t>
            </a:r>
          </a:p>
          <a:p>
            <a:endParaRPr lang="en-US" dirty="0"/>
          </a:p>
          <a:p>
            <a:endParaRPr lang="en-US" dirty="0"/>
          </a:p>
          <a:p>
            <a:r>
              <a:rPr lang="en-US" dirty="0"/>
              <a:t>The figure on the right, shows, no optimization (no statistics computation) takes twice the amount for both use cases from start to finish.</a:t>
            </a:r>
          </a:p>
          <a:p>
            <a:r>
              <a:rPr lang="en-US" dirty="0"/>
              <a:t>When just use statistics statistics computation and do not store any of the features, there’s already a 20-25% reduction in the total training time.</a:t>
            </a:r>
          </a:p>
          <a:p>
            <a:r>
              <a:rPr lang="en-US" dirty="0"/>
              <a:t>When the more we store the preprocessed features the lower the total training time gets. So on the figure, for example the axis shows what ratio of the total </a:t>
            </a:r>
            <a:r>
              <a:rPr lang="en-US" dirty="0" err="1"/>
              <a:t>preorpocessed</a:t>
            </a:r>
            <a:r>
              <a:rPr lang="en-US" dirty="0"/>
              <a:t> data do we keep. 1.0 means we store and keep all the preprocessed features and 0 means we are not storing any of the preprocessed features and every time after we sample the data we should re materialize them.</a:t>
            </a:r>
          </a:p>
          <a:p>
            <a:r>
              <a:rPr lang="en-US" dirty="0"/>
              <a:t>The table shows the Mu, the average materialization rate computed empirically. And we see the numbers almost perfectly matches what we computed theoretically. The example I provided earlier was that if we store around 20% of the data the materialization utilization rate is around 0.52 which is exactly what we got.</a:t>
            </a:r>
          </a:p>
        </p:txBody>
      </p:sp>
      <p:sp>
        <p:nvSpPr>
          <p:cNvPr id="4" name="Slide Number Placeholder 3"/>
          <p:cNvSpPr>
            <a:spLocks noGrp="1"/>
          </p:cNvSpPr>
          <p:nvPr>
            <p:ph type="sldNum" sz="quarter" idx="5"/>
          </p:nvPr>
        </p:nvSpPr>
        <p:spPr/>
        <p:txBody>
          <a:bodyPr/>
          <a:lstStyle/>
          <a:p>
            <a:fld id="{4109A87A-3376-BC42-9407-361BB5A939EC}" type="slidenum">
              <a:rPr lang="en-US" smtClean="0"/>
              <a:t>12</a:t>
            </a:fld>
            <a:endParaRPr lang="en-US"/>
          </a:p>
        </p:txBody>
      </p:sp>
    </p:spTree>
    <p:extLst>
      <p:ext uri="{BB962C8B-B14F-4D97-AF65-F5344CB8AC3E}">
        <p14:creationId xmlns:p14="http://schemas.microsoft.com/office/powerpoint/2010/main" val="4185769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end with a summary of the work.</a:t>
            </a:r>
          </a:p>
          <a:p>
            <a:r>
              <a:rPr lang="en-US" dirty="0"/>
              <a:t>We identified that offline retraining as the main bottleneck in current deployment platforms for maintaining model quality.</a:t>
            </a:r>
          </a:p>
          <a:p>
            <a:r>
              <a:rPr lang="en-US" dirty="0"/>
              <a:t>The main reasons for that is the amount of data is linearly increasing therefore each training takes longer, and typically the retraining is performed out-of-core.</a:t>
            </a:r>
          </a:p>
          <a:p>
            <a:r>
              <a:rPr lang="en-US" dirty="0"/>
              <a:t>We propose a deployment platform that continuously trains the deployed model using smaller deltas rather than doing a complete offline retraining periodically.</a:t>
            </a:r>
          </a:p>
          <a:p>
            <a:r>
              <a:rPr lang="en-US" dirty="0"/>
              <a:t>We replace the offline retraining with a process called proactive training, in which we directly update the deployed model using iterations of stochastic gradient descent.</a:t>
            </a:r>
          </a:p>
          <a:p>
            <a:r>
              <a:rPr lang="en-US" dirty="0"/>
              <a:t>Since the platform itself is executing the model training, we can speed up the process by computing the required statistics of the pipeline and only preprocessing the data that is required for updating the model.</a:t>
            </a:r>
          </a:p>
          <a:p>
            <a:r>
              <a:rPr lang="en-US" dirty="0"/>
              <a:t>This resulted in a ml deployment platform, that manages to achieve the same level of quality while decreasing the total training cost by an order of magnitude.</a:t>
            </a:r>
          </a:p>
        </p:txBody>
      </p:sp>
      <p:sp>
        <p:nvSpPr>
          <p:cNvPr id="4" name="Slide Number Placeholder 3"/>
          <p:cNvSpPr>
            <a:spLocks noGrp="1"/>
          </p:cNvSpPr>
          <p:nvPr>
            <p:ph type="sldNum" sz="quarter" idx="5"/>
          </p:nvPr>
        </p:nvSpPr>
        <p:spPr/>
        <p:txBody>
          <a:bodyPr/>
          <a:lstStyle/>
          <a:p>
            <a:fld id="{4109A87A-3376-BC42-9407-361BB5A939EC}" type="slidenum">
              <a:rPr lang="en-US" smtClean="0"/>
              <a:t>13</a:t>
            </a:fld>
            <a:endParaRPr lang="en-US"/>
          </a:p>
        </p:txBody>
      </p:sp>
    </p:spTree>
    <p:extLst>
      <p:ext uri="{BB962C8B-B14F-4D97-AF65-F5344CB8AC3E}">
        <p14:creationId xmlns:p14="http://schemas.microsoft.com/office/powerpoint/2010/main" val="160698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manager</a:t>
            </a:r>
          </a:p>
          <a:p>
            <a:pPr marL="171450" indent="-171450">
              <a:buFontTx/>
              <a:buChar char="-"/>
            </a:pPr>
            <a:r>
              <a:rPr lang="en-US" dirty="0"/>
              <a:t>Is in charge of discretizing the incoming data into small chunks, </a:t>
            </a:r>
          </a:p>
          <a:p>
            <a:pPr marL="171450" indent="-171450">
              <a:buFontTx/>
              <a:buChar char="-"/>
            </a:pPr>
            <a:r>
              <a:rPr lang="en-US" dirty="0"/>
              <a:t>Further more, it is responsible for the storage of the raw training data and preprocessed features</a:t>
            </a:r>
          </a:p>
          <a:p>
            <a:pPr marL="171450" indent="-171450">
              <a:buFontTx/>
              <a:buChar char="-"/>
            </a:pPr>
            <a:r>
              <a:rPr lang="en-US" dirty="0"/>
              <a:t>Lastly, during the proactive training, which is our replacement for offline retraining, it provides samples of the historical data</a:t>
            </a:r>
          </a:p>
        </p:txBody>
      </p:sp>
      <p:sp>
        <p:nvSpPr>
          <p:cNvPr id="4" name="Slide Number Placeholder 3"/>
          <p:cNvSpPr>
            <a:spLocks noGrp="1"/>
          </p:cNvSpPr>
          <p:nvPr>
            <p:ph type="sldNum" sz="quarter" idx="5"/>
          </p:nvPr>
        </p:nvSpPr>
        <p:spPr/>
        <p:txBody>
          <a:bodyPr/>
          <a:lstStyle/>
          <a:p>
            <a:fld id="{4109A87A-3376-BC42-9407-361BB5A939EC}" type="slidenum">
              <a:rPr lang="en-US" smtClean="0"/>
              <a:t>16</a:t>
            </a:fld>
            <a:endParaRPr lang="en-US"/>
          </a:p>
        </p:txBody>
      </p:sp>
    </p:spTree>
    <p:extLst>
      <p:ext uri="{BB962C8B-B14F-4D97-AF65-F5344CB8AC3E}">
        <p14:creationId xmlns:p14="http://schemas.microsoft.com/office/powerpoint/2010/main" val="3430972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manager, </a:t>
            </a:r>
          </a:p>
          <a:p>
            <a:pPr marL="171450" indent="-171450">
              <a:buFontTx/>
              <a:buChar char="-"/>
            </a:pPr>
            <a:r>
              <a:rPr lang="en-US" dirty="0"/>
              <a:t>Is in charge of preprocessing the incoming training data and transforming them into features that can be used for training a model</a:t>
            </a:r>
          </a:p>
          <a:p>
            <a:pPr marL="171450" indent="-171450">
              <a:buFontTx/>
              <a:buChar char="-"/>
            </a:pPr>
            <a:r>
              <a:rPr lang="en-US" dirty="0"/>
              <a:t>It is also in charge of rematerializing features that are removed from the historical training data</a:t>
            </a:r>
          </a:p>
          <a:p>
            <a:pPr marL="171450" indent="-171450">
              <a:buFontTx/>
              <a:buChar char="-"/>
            </a:pPr>
            <a:r>
              <a:rPr lang="en-US" dirty="0"/>
              <a:t>Lastly, </a:t>
            </a:r>
          </a:p>
        </p:txBody>
      </p:sp>
      <p:sp>
        <p:nvSpPr>
          <p:cNvPr id="4" name="Slide Number Placeholder 3"/>
          <p:cNvSpPr>
            <a:spLocks noGrp="1"/>
          </p:cNvSpPr>
          <p:nvPr>
            <p:ph type="sldNum" sz="quarter" idx="5"/>
          </p:nvPr>
        </p:nvSpPr>
        <p:spPr/>
        <p:txBody>
          <a:bodyPr/>
          <a:lstStyle/>
          <a:p>
            <a:fld id="{4109A87A-3376-BC42-9407-361BB5A939EC}" type="slidenum">
              <a:rPr lang="en-US" smtClean="0"/>
              <a:t>17</a:t>
            </a:fld>
            <a:endParaRPr lang="en-US"/>
          </a:p>
        </p:txBody>
      </p:sp>
    </p:spTree>
    <p:extLst>
      <p:ext uri="{BB962C8B-B14F-4D97-AF65-F5344CB8AC3E}">
        <p14:creationId xmlns:p14="http://schemas.microsoft.com/office/powerpoint/2010/main" val="2616974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18</a:t>
            </a:fld>
            <a:endParaRPr lang="en-US"/>
          </a:p>
        </p:txBody>
      </p:sp>
    </p:spTree>
    <p:extLst>
      <p:ext uri="{BB962C8B-B14F-4D97-AF65-F5344CB8AC3E}">
        <p14:creationId xmlns:p14="http://schemas.microsoft.com/office/powerpoint/2010/main" val="183835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19</a:t>
            </a:fld>
            <a:endParaRPr lang="en-US"/>
          </a:p>
        </p:txBody>
      </p:sp>
    </p:spTree>
    <p:extLst>
      <p:ext uri="{BB962C8B-B14F-4D97-AF65-F5344CB8AC3E}">
        <p14:creationId xmlns:p14="http://schemas.microsoft.com/office/powerpoint/2010/main" val="112817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report the cumulative misclassification rate.</a:t>
            </a:r>
          </a:p>
          <a:p>
            <a:r>
              <a:rPr lang="en-US" dirty="0"/>
              <a:t>We’re also reporting the online a error rate which a deployment scenario that the model is only updated through online learning, i.e., each incoming training item is visited only once.</a:t>
            </a:r>
          </a:p>
          <a:p>
            <a:r>
              <a:rPr lang="en-US" dirty="0"/>
              <a:t>First predict the label, evaluate the error rate and update the cumulative error rate and then use for further training</a:t>
            </a:r>
          </a:p>
          <a:p>
            <a:endParaRPr lang="en-US" b="0" noProof="0" dirty="0"/>
          </a:p>
          <a:p>
            <a:r>
              <a:rPr lang="en-US" b="0" noProof="0" dirty="0"/>
              <a:t>Our initial goal was to replace the offline retraining without affecting the quality of the deployed models.</a:t>
            </a:r>
          </a:p>
          <a:p>
            <a:r>
              <a:rPr lang="en-US" b="0" noProof="0" dirty="0"/>
              <a:t>Here, we see Continuous (our approach) and Periodical retraining achieve very similar error rate, (both our performing better than Online, which is not surprising, since the model is trained using the items only once, comparing to the continuous and the periodical retraining approaches where the historical data is used to further train the deployed model.</a:t>
            </a:r>
          </a:p>
        </p:txBody>
      </p:sp>
      <p:sp>
        <p:nvSpPr>
          <p:cNvPr id="4" name="Slide Number Placeholder 3"/>
          <p:cNvSpPr>
            <a:spLocks noGrp="1"/>
          </p:cNvSpPr>
          <p:nvPr>
            <p:ph type="sldNum" sz="quarter" idx="5"/>
          </p:nvPr>
        </p:nvSpPr>
        <p:spPr/>
        <p:txBody>
          <a:bodyPr/>
          <a:lstStyle/>
          <a:p>
            <a:fld id="{4109A87A-3376-BC42-9407-361BB5A939EC}" type="slidenum">
              <a:rPr lang="en-US" smtClean="0"/>
              <a:t>21</a:t>
            </a:fld>
            <a:endParaRPr lang="en-US"/>
          </a:p>
        </p:txBody>
      </p:sp>
    </p:spTree>
    <p:extLst>
      <p:ext uri="{BB962C8B-B14F-4D97-AF65-F5344CB8AC3E}">
        <p14:creationId xmlns:p14="http://schemas.microsoft.com/office/powerpoint/2010/main" val="1422312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a:t>
            </a:r>
            <a:r>
              <a:rPr lang="en-US" dirty="0" err="1"/>
              <a:t>usecases</a:t>
            </a:r>
            <a:r>
              <a:rPr lang="en-US" dirty="0"/>
              <a:t>, we report the prequential error rate.</a:t>
            </a:r>
          </a:p>
          <a:p>
            <a:r>
              <a:rPr lang="en-US" dirty="0"/>
              <a:t>First predict the label, evaluate the error rate, and then use for further training</a:t>
            </a:r>
          </a:p>
          <a:p>
            <a:r>
              <a:rPr lang="en-US" dirty="0"/>
              <a:t>URL- misclassification rate, Taxi </a:t>
            </a:r>
            <a:r>
              <a:rPr lang="de-DE" sz="1200" b="0" i="0" kern="1200" dirty="0">
                <a:solidFill>
                  <a:schemeClr val="tx1"/>
                </a:solidFill>
                <a:effectLst/>
                <a:latin typeface="+mn-lt"/>
                <a:ea typeface="+mn-ea"/>
                <a:cs typeface="+mn-cs"/>
              </a:rPr>
              <a:t>Root </a:t>
            </a:r>
            <a:r>
              <a:rPr lang="en-US" sz="1200" b="0" i="0" kern="1200" noProof="0" dirty="0">
                <a:solidFill>
                  <a:schemeClr val="tx1"/>
                </a:solidFill>
                <a:effectLst/>
                <a:latin typeface="+mn-lt"/>
                <a:ea typeface="+mn-ea"/>
                <a:cs typeface="+mn-cs"/>
              </a:rPr>
              <a:t>Mean Squared Logarithmic Error, which is the same error rate used in the </a:t>
            </a:r>
            <a:r>
              <a:rPr lang="en-US" sz="1200" b="0" i="0" kern="1200" noProof="0" dirty="0" err="1">
                <a:solidFill>
                  <a:schemeClr val="tx1"/>
                </a:solidFill>
                <a:effectLst/>
                <a:latin typeface="+mn-lt"/>
                <a:ea typeface="+mn-ea"/>
                <a:cs typeface="+mn-cs"/>
              </a:rPr>
              <a:t>kaggle</a:t>
            </a:r>
            <a:r>
              <a:rPr lang="en-US" sz="1200" b="0" i="0" kern="1200" noProof="0" dirty="0">
                <a:solidFill>
                  <a:schemeClr val="tx1"/>
                </a:solidFill>
                <a:effectLst/>
                <a:latin typeface="+mn-lt"/>
                <a:ea typeface="+mn-ea"/>
                <a:cs typeface="+mn-cs"/>
              </a:rPr>
              <a:t> competition we picked this data from.</a:t>
            </a:r>
          </a:p>
          <a:p>
            <a:endParaRPr lang="en-US" b="0" noProof="0" dirty="0"/>
          </a:p>
          <a:p>
            <a:r>
              <a:rPr lang="en-US" b="0" noProof="0" dirty="0"/>
              <a:t>In both cases, the continuous and periodical approaches are outperforming online in terms of error rate. where continuous and periodical are achieving the same level of error rate.</a:t>
            </a:r>
          </a:p>
          <a:p>
            <a:r>
              <a:rPr lang="en-US" b="0" noProof="0" dirty="0"/>
              <a:t>When look into this figure, that shows the total amount of time each method spent in the training and data processing, we see that after each retraining the total training time is increasing exponentially for periodical deployment, how it for continuous the increase is sublinear throughout the deployment process, </a:t>
            </a:r>
            <a:r>
              <a:rPr lang="en-US" b="0" noProof="0" dirty="0" err="1"/>
              <a:t>infact</a:t>
            </a:r>
            <a:r>
              <a:rPr lang="en-US" b="0" noProof="0" dirty="0"/>
              <a:t> it is very close to the total training time of the online approach.</a:t>
            </a:r>
          </a:p>
        </p:txBody>
      </p:sp>
      <p:sp>
        <p:nvSpPr>
          <p:cNvPr id="4" name="Slide Number Placeholder 3"/>
          <p:cNvSpPr>
            <a:spLocks noGrp="1"/>
          </p:cNvSpPr>
          <p:nvPr>
            <p:ph type="sldNum" sz="quarter" idx="5"/>
          </p:nvPr>
        </p:nvSpPr>
        <p:spPr/>
        <p:txBody>
          <a:bodyPr/>
          <a:lstStyle/>
          <a:p>
            <a:fld id="{4109A87A-3376-BC42-9407-361BB5A939EC}" type="slidenum">
              <a:rPr lang="en-US" smtClean="0"/>
              <a:t>22</a:t>
            </a:fld>
            <a:endParaRPr lang="en-US"/>
          </a:p>
        </p:txBody>
      </p:sp>
    </p:spTree>
    <p:extLst>
      <p:ext uri="{BB962C8B-B14F-4D97-AF65-F5344CB8AC3E}">
        <p14:creationId xmlns:p14="http://schemas.microsoft.com/office/powerpoint/2010/main" val="60115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Over a training dataset, preprocess, train a model (Training). The training itself is requires multiple iterations until an acceptable model is trained, but that is not the topic of this talk</a:t>
            </a:r>
          </a:p>
          <a:p>
            <a:pPr marL="171450" indent="-171450">
              <a:buFont typeface="Arial" panose="020B0604020202020204" pitchFamily="34" charset="0"/>
              <a:buChar char="•"/>
            </a:pPr>
            <a:r>
              <a:rPr lang="en-US" dirty="0"/>
              <a:t>What happens after is, Deployment</a:t>
            </a:r>
          </a:p>
          <a:p>
            <a:pPr marL="171450" indent="-171450">
              <a:buFont typeface="Arial" panose="020B0604020202020204" pitchFamily="34" charset="0"/>
              <a:buChar char="•"/>
            </a:pPr>
            <a:r>
              <a:rPr lang="en-US" dirty="0"/>
              <a:t>Prediction queries arrive, the platform answer them using the pipeline and the model</a:t>
            </a:r>
          </a:p>
          <a:p>
            <a:pPr marL="171450" indent="-171450">
              <a:buFont typeface="Arial" panose="020B0604020202020204" pitchFamily="34" charset="0"/>
              <a:buChar char="•"/>
            </a:pPr>
            <a:r>
              <a:rPr lang="en-US" dirty="0"/>
              <a:t>The platform gather new training data, sometimes the platform updates the model online</a:t>
            </a:r>
          </a:p>
          <a:p>
            <a:pPr marL="171450" indent="-171450">
              <a:buFont typeface="Arial" panose="020B0604020202020204" pitchFamily="34" charset="0"/>
              <a:buChar char="•"/>
            </a:pPr>
            <a:r>
              <a:rPr lang="en-US" dirty="0"/>
              <a:t>Whether or not the platforms updates the model online, when enough training data is gathered, to ensure highly accurate prediction, a retraining is required</a:t>
            </a:r>
          </a:p>
          <a:p>
            <a:pPr marL="628650" lvl="1" indent="-171450">
              <a:buFont typeface="Arial" panose="020B0604020202020204" pitchFamily="34" charset="0"/>
              <a:buChar char="•"/>
            </a:pPr>
            <a:r>
              <a:rPr lang="en-US" dirty="0"/>
              <a:t>The existing training data plus the newly gathered data is reprocessed and a new model is trained</a:t>
            </a:r>
          </a:p>
          <a:p>
            <a:pPr marL="628650" lvl="1" indent="-171450">
              <a:buFont typeface="Arial" panose="020B0604020202020204" pitchFamily="34" charset="0"/>
              <a:buChar char="•"/>
            </a:pPr>
            <a:r>
              <a:rPr lang="en-US" dirty="0"/>
              <a:t>From this point on we refer to the data gathered since the beginning of time up until now as the historical training data</a:t>
            </a:r>
          </a:p>
          <a:p>
            <a:pPr marL="171450" lvl="0" indent="-171450">
              <a:buFont typeface="Arial" panose="020B0604020202020204" pitchFamily="34" charset="0"/>
              <a:buChar char="•"/>
            </a:pPr>
            <a:r>
              <a:rPr lang="en-US" dirty="0"/>
              <a:t>Therefore, retraining is typically a crucial step in ensuring the deployed model has a high quality and is up to date</a:t>
            </a:r>
          </a:p>
          <a:p>
            <a:pPr marL="171450" lvl="0" indent="-171450">
              <a:buFont typeface="Arial" panose="020B0604020202020204" pitchFamily="34" charset="0"/>
              <a:buChar char="•"/>
            </a:pPr>
            <a:r>
              <a:rPr lang="en-US" dirty="0"/>
              <a:t>However, there are multiple problems with the retraining.</a:t>
            </a:r>
          </a:p>
          <a:p>
            <a:pPr marL="628650" lvl="1" indent="-171450">
              <a:buFont typeface="Arial" panose="020B0604020202020204" pitchFamily="34" charset="0"/>
              <a:buChar char="•"/>
            </a:pPr>
            <a:r>
              <a:rPr lang="en-US" dirty="0"/>
              <a:t>Time consuming</a:t>
            </a:r>
          </a:p>
          <a:p>
            <a:pPr marL="628650" lvl="1" indent="-171450">
              <a:buFont typeface="Arial" panose="020B0604020202020204" pitchFamily="34" charset="0"/>
              <a:buChar char="•"/>
            </a:pPr>
            <a:r>
              <a:rPr lang="en-US" dirty="0"/>
              <a:t>Linear increases</a:t>
            </a:r>
          </a:p>
          <a:p>
            <a:pPr marL="628650" lvl="1" indent="-171450">
              <a:buFont typeface="Arial" panose="020B0604020202020204" pitchFamily="34" charset="0"/>
              <a:buChar char="•"/>
            </a:pPr>
            <a:r>
              <a:rPr lang="en-US" dirty="0"/>
              <a:t>Done out of core and lost optimization opportunities</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a:t>
            </a:fld>
            <a:endParaRPr lang="en-US"/>
          </a:p>
        </p:txBody>
      </p:sp>
    </p:spTree>
    <p:extLst>
      <p:ext uri="{BB962C8B-B14F-4D97-AF65-F5344CB8AC3E}">
        <p14:creationId xmlns:p14="http://schemas.microsoft.com/office/powerpoint/2010/main" val="1483303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want to see how effective is the materialization and statistics computation.</a:t>
            </a:r>
          </a:p>
          <a:p>
            <a:r>
              <a:rPr lang="en-US" dirty="0"/>
              <a:t>On the x axis on the figure on the right, we see the ratio of the features we store, i.e., 0.6 means we keep 60% percent of of the preprocessed features and remove the rest.</a:t>
            </a:r>
          </a:p>
          <a:p>
            <a:r>
              <a:rPr lang="en-US" dirty="0"/>
              <a:t>What we observe is that even by choosing to store only 20% the preprocessed features we reduce the total training time by around 40% percent.</a:t>
            </a:r>
          </a:p>
          <a:p>
            <a:r>
              <a:rPr lang="en-US" dirty="0"/>
              <a:t>The purple line shows when there’s no preprocessed features and no statistics computation.</a:t>
            </a:r>
          </a:p>
          <a:p>
            <a:endParaRPr lang="en-US" dirty="0"/>
          </a:p>
          <a:p>
            <a:endParaRPr lang="en-US" dirty="0"/>
          </a:p>
          <a:p>
            <a:r>
              <a:rPr lang="en-US" dirty="0"/>
              <a:t>The figure on the right, shows, no optimization (no statistics computation) takes twice the amount for both use cases from start to finish.</a:t>
            </a:r>
          </a:p>
          <a:p>
            <a:r>
              <a:rPr lang="en-US" dirty="0"/>
              <a:t>When just use statistics statistics computation and do not store any of the features, there’s already a 20-25% reduction in the total training time.</a:t>
            </a:r>
          </a:p>
          <a:p>
            <a:r>
              <a:rPr lang="en-US" dirty="0"/>
              <a:t>When the more we store the preprocessed features the lower the total training time gets. So on the figure, for example the axis shows what ratio of the total </a:t>
            </a:r>
            <a:r>
              <a:rPr lang="en-US" dirty="0" err="1"/>
              <a:t>preorpocessed</a:t>
            </a:r>
            <a:r>
              <a:rPr lang="en-US" dirty="0"/>
              <a:t> data do we keep. 1.0 means we store and keep all the preprocessed features and 0 means we are not storing any of the preprocessed features and every time after we sample the data we should re materialize them.</a:t>
            </a:r>
          </a:p>
          <a:p>
            <a:r>
              <a:rPr lang="en-US" dirty="0"/>
              <a:t>The table shows the Mu, the average materialization rate computed empirically. And we see the numbers almost perfectly matches what we computed theoretically. The example I provided earlier was that if we store around 20% of the data the materialization utilization rate is around 0.52 which is exactly what we got.</a:t>
            </a:r>
          </a:p>
        </p:txBody>
      </p:sp>
      <p:sp>
        <p:nvSpPr>
          <p:cNvPr id="4" name="Slide Number Placeholder 3"/>
          <p:cNvSpPr>
            <a:spLocks noGrp="1"/>
          </p:cNvSpPr>
          <p:nvPr>
            <p:ph type="sldNum" sz="quarter" idx="5"/>
          </p:nvPr>
        </p:nvSpPr>
        <p:spPr/>
        <p:txBody>
          <a:bodyPr/>
          <a:lstStyle/>
          <a:p>
            <a:fld id="{4109A87A-3376-BC42-9407-361BB5A939EC}" type="slidenum">
              <a:rPr lang="en-US" smtClean="0"/>
              <a:t>23</a:t>
            </a:fld>
            <a:endParaRPr lang="en-US"/>
          </a:p>
        </p:txBody>
      </p:sp>
    </p:spTree>
    <p:extLst>
      <p:ext uri="{BB962C8B-B14F-4D97-AF65-F5344CB8AC3E}">
        <p14:creationId xmlns:p14="http://schemas.microsoft.com/office/powerpoint/2010/main" val="2675131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aspect is how difficult is it to tune. </a:t>
            </a:r>
          </a:p>
          <a:p>
            <a:r>
              <a:rPr lang="en-US" dirty="0"/>
              <a:t>We’re using </a:t>
            </a:r>
            <a:r>
              <a:rPr lang="en-US" dirty="0" err="1"/>
              <a:t>sgd</a:t>
            </a:r>
            <a:r>
              <a:rPr lang="en-US" dirty="0"/>
              <a:t>, so two important factors are learning rate and regularization rate. </a:t>
            </a:r>
          </a:p>
          <a:p>
            <a:r>
              <a:rPr lang="en-US" dirty="0"/>
              <a:t>We do the tuning on the initial data that we have, so the process is similar when you’re want to do periodical offline training.</a:t>
            </a:r>
          </a:p>
          <a:p>
            <a:r>
              <a:rPr lang="en-US" dirty="0"/>
              <a:t>The table shows the result of the </a:t>
            </a:r>
            <a:r>
              <a:rPr lang="en-US" dirty="0" err="1"/>
              <a:t>hyperpatamter</a:t>
            </a:r>
            <a:r>
              <a:rPr lang="en-US" dirty="0"/>
              <a:t> tuning on the initial data, </a:t>
            </a:r>
          </a:p>
          <a:p>
            <a:r>
              <a:rPr lang="en-US" dirty="0"/>
              <a:t>Figure left, shows the result of running with the same configuration on the live data we see the relative performance are the same in initial offline and online.</a:t>
            </a:r>
          </a:p>
        </p:txBody>
      </p:sp>
      <p:sp>
        <p:nvSpPr>
          <p:cNvPr id="4" name="Slide Number Placeholder 3"/>
          <p:cNvSpPr>
            <a:spLocks noGrp="1"/>
          </p:cNvSpPr>
          <p:nvPr>
            <p:ph type="sldNum" sz="quarter" idx="5"/>
          </p:nvPr>
        </p:nvSpPr>
        <p:spPr/>
        <p:txBody>
          <a:bodyPr/>
          <a:lstStyle/>
          <a:p>
            <a:fld id="{4109A87A-3376-BC42-9407-361BB5A939EC}" type="slidenum">
              <a:rPr lang="en-US" smtClean="0"/>
              <a:t>25</a:t>
            </a:fld>
            <a:endParaRPr lang="en-US"/>
          </a:p>
        </p:txBody>
      </p:sp>
    </p:spTree>
    <p:extLst>
      <p:ext uri="{BB962C8B-B14F-4D97-AF65-F5344CB8AC3E}">
        <p14:creationId xmlns:p14="http://schemas.microsoft.com/office/powerpoint/2010/main" val="2002215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26</a:t>
            </a:fld>
            <a:endParaRPr lang="en-US"/>
          </a:p>
        </p:txBody>
      </p:sp>
    </p:spTree>
    <p:extLst>
      <p:ext uri="{BB962C8B-B14F-4D97-AF65-F5344CB8AC3E}">
        <p14:creationId xmlns:p14="http://schemas.microsoft.com/office/powerpoint/2010/main" val="2890097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30</a:t>
            </a:fld>
            <a:endParaRPr lang="en-US"/>
          </a:p>
        </p:txBody>
      </p:sp>
    </p:spTree>
    <p:extLst>
      <p:ext uri="{BB962C8B-B14F-4D97-AF65-F5344CB8AC3E}">
        <p14:creationId xmlns:p14="http://schemas.microsoft.com/office/powerpoint/2010/main" val="312837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propose instead is to instead separating the historical data, store it within the deployment platform, when new data arrives we append it to the existing data</a:t>
            </a:r>
          </a:p>
          <a:p>
            <a:r>
              <a:rPr lang="en-US" dirty="0"/>
              <a:t>Then we replace the offline retraining, with smaller trainings procedures on the samples of the data, which we refer to as the proactive training</a:t>
            </a:r>
          </a:p>
          <a:p>
            <a:r>
              <a:rPr lang="en-US" dirty="0"/>
              <a:t>In order to do that, similar to existing approaches, we update the model in an online fashion.</a:t>
            </a:r>
          </a:p>
          <a:p>
            <a:r>
              <a:rPr lang="en-US" dirty="0"/>
              <a:t>During the online learning, when new training data arrives, not only we store the data itself, but also after preprocessing the data, we stored the computed features as part of the historical data</a:t>
            </a:r>
          </a:p>
          <a:p>
            <a:r>
              <a:rPr lang="en-US" dirty="0"/>
              <a:t>Moreover, the components of the data preprocessing pipeline, typically require some statistics over the data to be computed. The continuous deployment platform updates these statistics using the training data, and later on uses them to speed up the proactive training.</a:t>
            </a:r>
          </a:p>
        </p:txBody>
      </p:sp>
      <p:sp>
        <p:nvSpPr>
          <p:cNvPr id="4" name="Slide Number Placeholder 3"/>
          <p:cNvSpPr>
            <a:spLocks noGrp="1"/>
          </p:cNvSpPr>
          <p:nvPr>
            <p:ph type="sldNum" sz="quarter" idx="5"/>
          </p:nvPr>
        </p:nvSpPr>
        <p:spPr/>
        <p:txBody>
          <a:bodyPr/>
          <a:lstStyle/>
          <a:p>
            <a:fld id="{4109A87A-3376-BC42-9407-361BB5A939EC}" type="slidenum">
              <a:rPr lang="en-US" smtClean="0"/>
              <a:t>3</a:t>
            </a:fld>
            <a:endParaRPr lang="en-US"/>
          </a:p>
        </p:txBody>
      </p:sp>
    </p:spTree>
    <p:extLst>
      <p:ext uri="{BB962C8B-B14F-4D97-AF65-F5344CB8AC3E}">
        <p14:creationId xmlns:p14="http://schemas.microsoft.com/office/powerpoint/2010/main" val="32643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how the continuous deployment platform processes incoming training data.</a:t>
            </a:r>
          </a:p>
          <a:p>
            <a:r>
              <a:rPr lang="en-US" dirty="0"/>
              <a:t>It includes several processes and entities from when the raw data arrives until the data is processed and used continuously in update the model.</a:t>
            </a:r>
          </a:p>
          <a:p>
            <a:r>
              <a:rPr lang="en-US" dirty="0"/>
              <a:t>Overall, the processes and entities are divided into 4 major components:</a:t>
            </a:r>
          </a:p>
          <a:p>
            <a:r>
              <a:rPr lang="en-US" dirty="0"/>
              <a:t> </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4</a:t>
            </a:fld>
            <a:endParaRPr lang="en-US"/>
          </a:p>
        </p:txBody>
      </p:sp>
    </p:spTree>
    <p:extLst>
      <p:ext uri="{BB962C8B-B14F-4D97-AF65-F5344CB8AC3E}">
        <p14:creationId xmlns:p14="http://schemas.microsoft.com/office/powerpoint/2010/main" val="1510644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5</a:t>
            </a:fld>
            <a:endParaRPr lang="en-US"/>
          </a:p>
        </p:txBody>
      </p:sp>
    </p:spTree>
    <p:extLst>
      <p:ext uri="{BB962C8B-B14F-4D97-AF65-F5344CB8AC3E}">
        <p14:creationId xmlns:p14="http://schemas.microsoft.com/office/powerpoint/2010/main" val="3403699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the stored chunks using their timestamp identifier</a:t>
            </a:r>
          </a:p>
          <a:p>
            <a:r>
              <a:rPr lang="en-US" dirty="0"/>
              <a:t>Three sampling methods</a:t>
            </a:r>
          </a:p>
          <a:p>
            <a:pPr lvl="1"/>
            <a:r>
              <a:rPr lang="en-US" dirty="0"/>
              <a:t>Time based</a:t>
            </a:r>
          </a:p>
          <a:p>
            <a:pPr lvl="1"/>
            <a:r>
              <a:rPr lang="en-US" dirty="0"/>
              <a:t>Uniform</a:t>
            </a:r>
          </a:p>
          <a:p>
            <a:pPr lvl="1"/>
            <a:r>
              <a:rPr lang="en-US" dirty="0"/>
              <a:t>Window based</a:t>
            </a:r>
          </a:p>
          <a:p>
            <a:r>
              <a:rPr lang="en-US" dirty="0"/>
              <a:t>Typically the use case defines what kind of sampling must be performed and what should be the size of each sample.</a:t>
            </a:r>
          </a:p>
          <a:p>
            <a:r>
              <a:rPr lang="en-US" dirty="0"/>
              <a:t>The important thing to note is that, in the storage unit all the chunks are indexed based on the unique identifier. So the sampling operation generates the set of identifiers, which we then fetch from the storage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 until now, we were under the assumption that we can store all the raw and preprocessed data in our storage 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 are two factors that affect how quickly our storage unit becomes full: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rate of the incoming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size of the preprocessed features with respect to the size of the original data</a:t>
            </a:r>
          </a:p>
          <a:p>
            <a:endParaRPr lang="en-US" dirty="0"/>
          </a:p>
          <a:p>
            <a:r>
              <a:rPr lang="en-US" dirty="0"/>
              <a:t>So, we remove older preprocessed features when the storage limit is reached</a:t>
            </a:r>
          </a:p>
          <a:p>
            <a:r>
              <a:rPr lang="en-US" dirty="0"/>
              <a:t>However, if the these preprocessed features that are removed are sampled, then we are not able to update the model.</a:t>
            </a:r>
          </a:p>
        </p:txBody>
      </p:sp>
      <p:sp>
        <p:nvSpPr>
          <p:cNvPr id="4" name="Slide Number Placeholder 3"/>
          <p:cNvSpPr>
            <a:spLocks noGrp="1"/>
          </p:cNvSpPr>
          <p:nvPr>
            <p:ph type="sldNum" sz="quarter" idx="5"/>
          </p:nvPr>
        </p:nvSpPr>
        <p:spPr/>
        <p:txBody>
          <a:bodyPr/>
          <a:lstStyle/>
          <a:p>
            <a:fld id="{4109A87A-3376-BC42-9407-361BB5A939EC}" type="slidenum">
              <a:rPr lang="en-US" smtClean="0"/>
              <a:t>6</a:t>
            </a:fld>
            <a:endParaRPr lang="en-US"/>
          </a:p>
        </p:txBody>
      </p:sp>
    </p:spTree>
    <p:extLst>
      <p:ext uri="{BB962C8B-B14F-4D97-AF65-F5344CB8AC3E}">
        <p14:creationId xmlns:p14="http://schemas.microsoft.com/office/powerpoint/2010/main" val="2026242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use a materialization step. The idea is similar to late materialization, </a:t>
            </a:r>
            <a:r>
              <a:rPr lang="en-US" dirty="0" err="1"/>
              <a:t>i.e.,only</a:t>
            </a:r>
            <a:r>
              <a:rPr lang="en-US" dirty="0"/>
              <a:t> materialize the preprocessed features that are needed.</a:t>
            </a:r>
          </a:p>
          <a:p>
            <a:r>
              <a:rPr lang="en-US" dirty="0"/>
              <a:t>In this case, if any of the of the sampled preprocessed chunks is already removed, we use recreate it using the raw data chunk.</a:t>
            </a:r>
          </a:p>
          <a:p>
            <a:r>
              <a:rPr lang="en-US" dirty="0"/>
              <a:t>This means, we are only performing the data preprocessing only when it is needed. </a:t>
            </a:r>
          </a:p>
          <a:p>
            <a:r>
              <a:rPr lang="en-US" dirty="0"/>
              <a:t>Moreover, since we are using the users deployed pipeline to perform the recreation, and the pipeline manager has been keeping the components up to date, therefore the materialization process is faster since the pipeline components do not need to compute the statistics they need. An example is the standard scalar we should a few minutes ago, since the mean and </a:t>
            </a:r>
            <a:r>
              <a:rPr lang="en-US" dirty="0" err="1"/>
              <a:t>std</a:t>
            </a:r>
            <a:r>
              <a:rPr lang="en-US" dirty="0"/>
              <a:t> are up to date, the component will just use those to transform the data. This will reduce the preprocessing time drastically, we show this in our experiments.</a:t>
            </a:r>
          </a:p>
        </p:txBody>
      </p:sp>
      <p:sp>
        <p:nvSpPr>
          <p:cNvPr id="4" name="Slide Number Placeholder 3"/>
          <p:cNvSpPr>
            <a:spLocks noGrp="1"/>
          </p:cNvSpPr>
          <p:nvPr>
            <p:ph type="sldNum" sz="quarter" idx="5"/>
          </p:nvPr>
        </p:nvSpPr>
        <p:spPr/>
        <p:txBody>
          <a:bodyPr/>
          <a:lstStyle/>
          <a:p>
            <a:fld id="{4109A87A-3376-BC42-9407-361BB5A939EC}" type="slidenum">
              <a:rPr lang="en-US" smtClean="0"/>
              <a:t>7</a:t>
            </a:fld>
            <a:endParaRPr lang="en-US"/>
          </a:p>
        </p:txBody>
      </p:sp>
    </p:spTree>
    <p:extLst>
      <p:ext uri="{BB962C8B-B14F-4D97-AF65-F5344CB8AC3E}">
        <p14:creationId xmlns:p14="http://schemas.microsoft.com/office/powerpoint/2010/main" val="387200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support models that can be trained using stochastic gradient descent optimization strategy.</a:t>
            </a:r>
          </a:p>
          <a:p>
            <a:r>
              <a:rPr lang="en-US" dirty="0"/>
              <a:t>We use mini batch </a:t>
            </a:r>
            <a:r>
              <a:rPr lang="en-US" dirty="0" err="1"/>
              <a:t>sgd</a:t>
            </a:r>
            <a:r>
              <a:rPr lang="en-US" dirty="0"/>
              <a:t>, however, the original algorithm is an iterative method that either runs for a specific number of iterations or until the model is converged.</a:t>
            </a:r>
          </a:p>
          <a:p>
            <a:r>
              <a:rPr lang="en-US" dirty="0"/>
              <a:t>In our platform we use the same approach however we run endlessly.</a:t>
            </a:r>
          </a:p>
          <a:p>
            <a:r>
              <a:rPr lang="en-US" dirty="0"/>
              <a:t>Looking the algorithm of mini batch gradient descent, we see the relationship between the component </a:t>
            </a:r>
          </a:p>
          <a:p>
            <a:r>
              <a:rPr lang="en-US" dirty="0"/>
              <a:t>The input training data is the growing historical data that we have</a:t>
            </a:r>
          </a:p>
          <a:p>
            <a:r>
              <a:rPr lang="en-US" dirty="0"/>
              <a:t>In each iteration we sample the data which is performed by the sampler process.</a:t>
            </a:r>
          </a:p>
          <a:p>
            <a:r>
              <a:rPr lang="en-US" dirty="0"/>
              <a:t>The lines that the gradient is compute is taken care of the model model updater, where it keeps track of the learning rate computes the gradient and updates the model.</a:t>
            </a:r>
          </a:p>
          <a:p>
            <a:r>
              <a:rPr lang="en-US" dirty="0"/>
              <a:t>The </a:t>
            </a:r>
            <a:r>
              <a:rPr lang="en-US" dirty="0" err="1"/>
              <a:t>repeation</a:t>
            </a:r>
            <a:r>
              <a:rPr lang="en-US" dirty="0"/>
              <a:t> here, which is control by the scheduler is analogous to the loop in the algorithm. However, instead of running for a predefined number of iterations, the platform continuously updates the model in intervals decided by the scheduler.</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8</a:t>
            </a:fld>
            <a:endParaRPr lang="en-US"/>
          </a:p>
        </p:txBody>
      </p:sp>
    </p:spTree>
    <p:extLst>
      <p:ext uri="{BB962C8B-B14F-4D97-AF65-F5344CB8AC3E}">
        <p14:creationId xmlns:p14="http://schemas.microsoft.com/office/powerpoint/2010/main" val="961503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deployed two different pipelines with two different machine learning models.</a:t>
            </a:r>
          </a:p>
          <a:p>
            <a:r>
              <a:rPr lang="en-US" dirty="0"/>
              <a:t>The first pipeline, </a:t>
            </a:r>
            <a:r>
              <a:rPr lang="en-US" dirty="0" err="1"/>
              <a:t>url</a:t>
            </a:r>
            <a:r>
              <a:rPr lang="en-US" dirty="0"/>
              <a:t> pipeline, we use a dataset that has data collected over 121 days of </a:t>
            </a:r>
            <a:r>
              <a:rPr lang="en-US" dirty="0" err="1"/>
              <a:t>url</a:t>
            </a:r>
            <a:r>
              <a:rPr lang="en-US" dirty="0"/>
              <a:t> features and whether or not they are malicious or not. We use the first day (day 0) for initial training. And the rest of deployment phase, meaning we send the data to the deployment platform for training and prediction.</a:t>
            </a:r>
          </a:p>
          <a:p>
            <a:pPr marL="0" indent="0">
              <a:buNone/>
            </a:pPr>
            <a:r>
              <a:rPr lang="en-US" dirty="0"/>
              <a:t>And </a:t>
            </a:r>
            <a:r>
              <a:rPr lang="en-US" dirty="0" err="1"/>
              <a:t>newyork</a:t>
            </a:r>
            <a:r>
              <a:rPr lang="en-US" dirty="0"/>
              <a:t> taxi dataset where we use the data collected between </a:t>
            </a:r>
            <a:r>
              <a:rPr lang="en-US" dirty="0" err="1"/>
              <a:t>jan</a:t>
            </a:r>
            <a:r>
              <a:rPr lang="en-US" dirty="0"/>
              <a:t> 15 to </a:t>
            </a:r>
            <a:r>
              <a:rPr lang="en-US" dirty="0" err="1"/>
              <a:t>jun</a:t>
            </a:r>
            <a:r>
              <a:rPr lang="en-US" dirty="0"/>
              <a:t> 16 and where the goal is to estimate the travel time, we use the data from </a:t>
            </a:r>
            <a:r>
              <a:rPr lang="en-US" dirty="0" err="1"/>
              <a:t>jan</a:t>
            </a:r>
            <a:r>
              <a:rPr lang="en-US" dirty="0"/>
              <a:t> 16 for training the initial pipeline and the rest for deployment.</a:t>
            </a:r>
          </a:p>
          <a:p>
            <a:pPr marL="0" indent="0">
              <a:buNone/>
            </a:pPr>
            <a:r>
              <a:rPr lang="en-US" dirty="0"/>
              <a:t>The prototype running Apache Spark for the data processing, generally, we are not bound to any specific platform, in the prototype however, we are using the </a:t>
            </a:r>
            <a:r>
              <a:rPr lang="en-US" dirty="0" err="1"/>
              <a:t>microbatching</a:t>
            </a:r>
            <a:r>
              <a:rPr lang="en-US" dirty="0"/>
              <a:t> scheme and </a:t>
            </a:r>
            <a:r>
              <a:rPr lang="en-US" dirty="0" err="1"/>
              <a:t>rdd</a:t>
            </a:r>
            <a:r>
              <a:rPr lang="en-US" dirty="0"/>
              <a:t> lineage for chunking the data and materializing the deleted features.</a:t>
            </a:r>
          </a:p>
          <a:p>
            <a:pPr marL="0" indent="0">
              <a:buNone/>
            </a:pPr>
            <a:r>
              <a:rPr lang="en-US" dirty="0"/>
              <a:t>Next, I will show the result of our experiments on the URL pipeline, you can view the complete set of experiments for both pipelines in the paper.</a:t>
            </a:r>
          </a:p>
        </p:txBody>
      </p:sp>
      <p:sp>
        <p:nvSpPr>
          <p:cNvPr id="4" name="Slide Number Placeholder 3"/>
          <p:cNvSpPr>
            <a:spLocks noGrp="1"/>
          </p:cNvSpPr>
          <p:nvPr>
            <p:ph type="sldNum" sz="quarter" idx="5"/>
          </p:nvPr>
        </p:nvSpPr>
        <p:spPr/>
        <p:txBody>
          <a:bodyPr/>
          <a:lstStyle/>
          <a:p>
            <a:fld id="{4109A87A-3376-BC42-9407-361BB5A939EC}" type="slidenum">
              <a:rPr lang="en-US" smtClean="0"/>
              <a:t>9</a:t>
            </a:fld>
            <a:endParaRPr lang="en-US"/>
          </a:p>
        </p:txBody>
      </p:sp>
    </p:spTree>
    <p:extLst>
      <p:ext uri="{BB962C8B-B14F-4D97-AF65-F5344CB8AC3E}">
        <p14:creationId xmlns:p14="http://schemas.microsoft.com/office/powerpoint/2010/main" val="1698625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bg>
      <p:bgPr>
        <a:solidFill>
          <a:schemeClr val="bg1"/>
        </a:solidFill>
        <a:effectLst/>
      </p:bgPr>
    </p:bg>
    <p:spTree>
      <p:nvGrpSpPr>
        <p:cNvPr id="1" name=""/>
        <p:cNvGrpSpPr/>
        <p:nvPr/>
      </p:nvGrpSpPr>
      <p:grpSpPr>
        <a:xfrm>
          <a:off x="0" y="0"/>
          <a:ext cx="0" cy="0"/>
          <a:chOff x="0" y="0"/>
          <a:chExt cx="0" cy="0"/>
        </a:xfrm>
      </p:grpSpPr>
      <p:sp>
        <p:nvSpPr>
          <p:cNvPr id="11" name="Rechteck 10"/>
          <p:cNvSpPr/>
          <p:nvPr/>
        </p:nvSpPr>
        <p:spPr>
          <a:xfrm>
            <a:off x="-43" y="2071688"/>
            <a:ext cx="12192000" cy="4786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13" name="Textfeld 12"/>
          <p:cNvSpPr txBox="1"/>
          <p:nvPr/>
        </p:nvSpPr>
        <p:spPr>
          <a:xfrm>
            <a:off x="1590352" y="5481121"/>
            <a:ext cx="4123732" cy="1323439"/>
          </a:xfrm>
          <a:prstGeom prst="rect">
            <a:avLst/>
          </a:prstGeom>
          <a:noFill/>
        </p:spPr>
        <p:txBody>
          <a:bodyPr wrap="square">
            <a:spAutoFit/>
          </a:bodyPr>
          <a:lstStyle/>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Database Systems </a:t>
            </a:r>
            <a:r>
              <a:rPr lang="de-DE" sz="1600" dirty="0" err="1">
                <a:solidFill>
                  <a:srgbClr val="002060"/>
                </a:solidFill>
                <a:latin typeface="Verdana" pitchFamily="34" charset="0"/>
                <a:ea typeface="Verdana" pitchFamily="34" charset="0"/>
                <a:cs typeface="Verdana" pitchFamily="34" charset="0"/>
              </a:rPr>
              <a:t>and</a:t>
            </a:r>
            <a:r>
              <a:rPr lang="de-DE" sz="1600" dirty="0">
                <a:solidFill>
                  <a:srgbClr val="002060"/>
                </a:solidFill>
                <a:latin typeface="Verdana" pitchFamily="34" charset="0"/>
                <a:ea typeface="Verdana" pitchFamily="34" charset="0"/>
                <a:cs typeface="Verdana" pitchFamily="34" charset="0"/>
              </a:rPr>
              <a:t> Information Management Group</a:t>
            </a: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TU Berlin</a:t>
            </a:r>
          </a:p>
          <a:p>
            <a:pPr algn="ctr" fontAlgn="auto">
              <a:spcBef>
                <a:spcPts val="0"/>
              </a:spcBef>
              <a:spcAft>
                <a:spcPts val="0"/>
              </a:spcAft>
              <a:defRPr/>
            </a:pPr>
            <a:endParaRPr lang="de-DE" sz="160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https://</a:t>
            </a:r>
            <a:r>
              <a:rPr lang="de-DE" sz="1600" dirty="0" err="1">
                <a:solidFill>
                  <a:srgbClr val="002060"/>
                </a:solidFill>
                <a:latin typeface="Verdana" pitchFamily="34" charset="0"/>
                <a:ea typeface="Verdana" pitchFamily="34" charset="0"/>
                <a:cs typeface="Verdana" pitchFamily="34" charset="0"/>
              </a:rPr>
              <a:t>www.dima.tu-berlin.de</a:t>
            </a:r>
            <a:r>
              <a:rPr lang="de-DE" sz="1600" dirty="0">
                <a:solidFill>
                  <a:srgbClr val="002060"/>
                </a:solidFill>
                <a:latin typeface="Verdana" pitchFamily="34" charset="0"/>
                <a:ea typeface="Verdana" pitchFamily="34" charset="0"/>
                <a:cs typeface="Verdana" pitchFamily="34" charset="0"/>
              </a:rPr>
              <a:t>/</a:t>
            </a:r>
          </a:p>
        </p:txBody>
      </p:sp>
      <p:cxnSp>
        <p:nvCxnSpPr>
          <p:cNvPr id="14" name="Gerade Verbindung 13"/>
          <p:cNvCxnSpPr/>
          <p:nvPr/>
        </p:nvCxnSpPr>
        <p:spPr>
          <a:xfrm>
            <a:off x="2" y="2071689"/>
            <a:ext cx="123825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Grafik 17" descr="DIMA_Logo_blau_de.png"/>
          <p:cNvPicPr>
            <a:picLocks noChangeAspect="1"/>
          </p:cNvPicPr>
          <p:nvPr/>
        </p:nvPicPr>
        <p:blipFill>
          <a:blip r:embed="rId2" cstate="print"/>
          <a:stretch>
            <a:fillRect/>
          </a:stretch>
        </p:blipFill>
        <p:spPr>
          <a:xfrm>
            <a:off x="2413960" y="3628154"/>
            <a:ext cx="2476517" cy="1857388"/>
          </a:xfrm>
          <a:prstGeom prst="rect">
            <a:avLst/>
          </a:prstGeom>
        </p:spPr>
      </p:pic>
      <p:sp>
        <p:nvSpPr>
          <p:cNvPr id="21" name="Titel 1"/>
          <p:cNvSpPr>
            <a:spLocks noGrp="1"/>
          </p:cNvSpPr>
          <p:nvPr>
            <p:ph type="ctrTitle" hasCustomPrompt="1"/>
          </p:nvPr>
        </p:nvSpPr>
        <p:spPr>
          <a:xfrm>
            <a:off x="914400" y="306389"/>
            <a:ext cx="10363200" cy="1470025"/>
          </a:xfrm>
        </p:spPr>
        <p:txBody>
          <a:bodyPr/>
          <a:lstStyle>
            <a:lvl1pPr algn="ctr">
              <a:defRPr b="1">
                <a:latin typeface="Verdana" pitchFamily="34" charset="0"/>
                <a:ea typeface="Verdana" pitchFamily="34" charset="0"/>
                <a:cs typeface="Verdana" pitchFamily="34" charset="0"/>
              </a:defRPr>
            </a:lvl1pPr>
          </a:lstStyle>
          <a:p>
            <a:r>
              <a:rPr lang="de-DE" dirty="0"/>
              <a:t>Thema des Vortrags</a:t>
            </a:r>
          </a:p>
        </p:txBody>
      </p:sp>
      <p:sp>
        <p:nvSpPr>
          <p:cNvPr id="22" name="Untertitel 2"/>
          <p:cNvSpPr>
            <a:spLocks noGrp="1"/>
          </p:cNvSpPr>
          <p:nvPr>
            <p:ph type="subTitle" idx="1" hasCustomPrompt="1"/>
          </p:nvPr>
        </p:nvSpPr>
        <p:spPr>
          <a:xfrm>
            <a:off x="1828800" y="2176466"/>
            <a:ext cx="8534400" cy="1538286"/>
          </a:xfrm>
        </p:spPr>
        <p:txBody>
          <a:bodyPr anchor="ctr" anchorCtr="0">
            <a:normAutofit/>
          </a:bodyPr>
          <a:lstStyle>
            <a:lvl1pPr marL="0" indent="0" algn="ctr">
              <a:buNone/>
              <a:defRPr sz="1800" baseline="0">
                <a:solidFill>
                  <a:srgbClr val="002060"/>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 </a:t>
            </a:r>
          </a:p>
          <a:p>
            <a:r>
              <a:rPr lang="de-DE" dirty="0"/>
              <a:t>Datum: </a:t>
            </a:r>
          </a:p>
        </p:txBody>
      </p:sp>
      <p:pic>
        <p:nvPicPr>
          <p:cNvPr id="8" name="Picture 7">
            <a:extLst>
              <a:ext uri="{FF2B5EF4-FFF2-40B4-BE49-F238E27FC236}">
                <a16:creationId xmlns:a16="http://schemas.microsoft.com/office/drawing/2014/main" id="{39256D00-4DFC-C243-97C5-6FAF2FE3A832}"/>
              </a:ext>
            </a:extLst>
          </p:cNvPr>
          <p:cNvPicPr>
            <a:picLocks noChangeAspect="1"/>
          </p:cNvPicPr>
          <p:nvPr/>
        </p:nvPicPr>
        <p:blipFill>
          <a:blip r:embed="rId3"/>
          <a:stretch>
            <a:fillRect/>
          </a:stretch>
        </p:blipFill>
        <p:spPr>
          <a:xfrm>
            <a:off x="7120156" y="3962586"/>
            <a:ext cx="2842122" cy="1188524"/>
          </a:xfrm>
          <a:prstGeom prst="rect">
            <a:avLst/>
          </a:prstGeom>
        </p:spPr>
      </p:pic>
      <p:sp>
        <p:nvSpPr>
          <p:cNvPr id="9" name="Textfeld 12">
            <a:extLst>
              <a:ext uri="{FF2B5EF4-FFF2-40B4-BE49-F238E27FC236}">
                <a16:creationId xmlns:a16="http://schemas.microsoft.com/office/drawing/2014/main" id="{02E2A2B2-568C-B243-A177-DBC366146863}"/>
              </a:ext>
            </a:extLst>
          </p:cNvPr>
          <p:cNvSpPr txBox="1"/>
          <p:nvPr/>
        </p:nvSpPr>
        <p:spPr>
          <a:xfrm>
            <a:off x="6479351" y="5481120"/>
            <a:ext cx="4123732" cy="1323439"/>
          </a:xfrm>
          <a:prstGeom prst="rect">
            <a:avLst/>
          </a:prstGeom>
          <a:noFill/>
        </p:spPr>
        <p:txBody>
          <a:bodyPr wrap="square">
            <a:spAutoFit/>
          </a:bodyPr>
          <a:lstStyle/>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Intelligent Analytics for Massive Data </a:t>
            </a: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German Research Center for Artificial Intelligence</a:t>
            </a:r>
          </a:p>
          <a:p>
            <a:pPr algn="ctr" fontAlgn="auto">
              <a:spcBef>
                <a:spcPts val="0"/>
              </a:spcBef>
              <a:spcAft>
                <a:spcPts val="0"/>
              </a:spcAft>
              <a:defRPr/>
            </a:pPr>
            <a:endParaRPr lang="en-US" sz="1600" noProof="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https://www.dfki.de/</a:t>
            </a:r>
          </a:p>
        </p:txBody>
      </p:sp>
    </p:spTree>
    <p:extLst>
      <p:ext uri="{BB962C8B-B14F-4D97-AF65-F5344CB8AC3E}">
        <p14:creationId xmlns:p14="http://schemas.microsoft.com/office/powerpoint/2010/main" val="388429781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lstStyle>
            <a:lvl1pPr>
              <a:defRPr sz="2000"/>
            </a:lvl1pPr>
            <a:lvl2pPr>
              <a:defRPr sz="1600"/>
            </a:lvl2pPr>
            <a:lvl3pPr>
              <a:defRPr sz="1400"/>
            </a:lvl3pPr>
            <a:lvl4pPr>
              <a:buClr>
                <a:schemeClr val="tx2"/>
              </a:buClr>
              <a:buFont typeface="Arial" pitchFamily="34" charset="0"/>
              <a:buChar char="»"/>
              <a:defRPr sz="1400"/>
            </a:lvl4pPr>
            <a:lvl5pPr>
              <a:buClr>
                <a:schemeClr val="tx2"/>
              </a:buCl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2" name="Titel 1"/>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8" name="Grafik 7" descr="DIMA_Logo_blau_de.png"/>
          <p:cNvPicPr>
            <a:picLocks noChangeAspect="1"/>
          </p:cNvPicPr>
          <p:nvPr/>
        </p:nvPicPr>
        <p:blipFill>
          <a:blip r:embed="rId2" cstate="print"/>
          <a:stretch>
            <a:fillRect/>
          </a:stretch>
        </p:blipFill>
        <p:spPr>
          <a:xfrm>
            <a:off x="-82765" y="-120040"/>
            <a:ext cx="1328453" cy="996340"/>
          </a:xfrm>
          <a:prstGeom prst="rect">
            <a:avLst/>
          </a:prstGeom>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6" name="Picture 5">
            <a:extLst>
              <a:ext uri="{FF2B5EF4-FFF2-40B4-BE49-F238E27FC236}">
                <a16:creationId xmlns:a16="http://schemas.microsoft.com/office/drawing/2014/main" id="{3CE71BA6-52D7-DF4E-A020-2C70C7197C7D}"/>
              </a:ext>
            </a:extLst>
          </p:cNvPr>
          <p:cNvPicPr>
            <a:picLocks noChangeAspect="1"/>
          </p:cNvPicPr>
          <p:nvPr/>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187891896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63084" y="4406901"/>
            <a:ext cx="10363200" cy="1362075"/>
          </a:xfrm>
        </p:spPr>
        <p:txBody>
          <a:bodyPr anchor="t">
            <a:normAutofit/>
          </a:bodyPr>
          <a:lstStyle>
            <a:lvl1pPr algn="l">
              <a:defRPr sz="3600" b="1" cap="all"/>
            </a:lvl1pPr>
          </a:lstStyle>
          <a:p>
            <a:r>
              <a:rPr lang="de-DE" dirty="0"/>
              <a:t>Abschnittsüberschrift</a:t>
            </a:r>
          </a:p>
        </p:txBody>
      </p:sp>
      <p:sp>
        <p:nvSpPr>
          <p:cNvPr id="3" name="Textplatzhalter 2"/>
          <p:cNvSpPr>
            <a:spLocks noGrp="1"/>
          </p:cNvSpPr>
          <p:nvPr>
            <p:ph type="body" idx="1" hasCustomPrompt="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Abschnittsüberschrift</a:t>
            </a:r>
          </a:p>
        </p:txBody>
      </p:sp>
      <p:sp>
        <p:nvSpPr>
          <p:cNvPr id="8" name="Titel 1">
            <a:extLst>
              <a:ext uri="{FF2B5EF4-FFF2-40B4-BE49-F238E27FC236}">
                <a16:creationId xmlns:a16="http://schemas.microsoft.com/office/drawing/2014/main" id="{1359B608-D137-3345-9142-FF7C8FF9549F}"/>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9" name="Grafik 7" descr="DIMA_Logo_blau_de.png">
            <a:extLst>
              <a:ext uri="{FF2B5EF4-FFF2-40B4-BE49-F238E27FC236}">
                <a16:creationId xmlns:a16="http://schemas.microsoft.com/office/drawing/2014/main" id="{24298B18-9503-4A4B-A4A4-438A3D600C9C}"/>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4" name="Grafik 3">
            <a:extLst>
              <a:ext uri="{FF2B5EF4-FFF2-40B4-BE49-F238E27FC236}">
                <a16:creationId xmlns:a16="http://schemas.microsoft.com/office/drawing/2014/main" id="{336F98BF-FE1E-D543-A3AE-D005908E492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0AB8003A-6CD4-0141-B6CC-516475F83B1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6388345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09600" y="1081072"/>
            <a:ext cx="5384800" cy="4525963"/>
          </a:xfrm>
        </p:spPr>
        <p:txBody>
          <a:bodyPr/>
          <a:lstStyle>
            <a:lvl1pPr>
              <a:defRPr sz="2000" baseline="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1, Erste Ebene</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6197600" y="1081072"/>
            <a:ext cx="5384800" cy="4525963"/>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2, Erste Ebene</a:t>
            </a:r>
          </a:p>
          <a:p>
            <a:pPr lvl="1"/>
            <a:r>
              <a:rPr lang="de-DE" dirty="0"/>
              <a:t>Zweite Ebene</a:t>
            </a:r>
          </a:p>
          <a:p>
            <a:pPr lvl="2"/>
            <a:r>
              <a:rPr lang="de-DE" dirty="0"/>
              <a:t>Dritte Ebene</a:t>
            </a:r>
          </a:p>
          <a:p>
            <a:pPr lvl="3"/>
            <a:r>
              <a:rPr lang="de-DE" dirty="0"/>
              <a:t>Vierte Ebene</a:t>
            </a:r>
          </a:p>
        </p:txBody>
      </p:sp>
      <p:sp>
        <p:nvSpPr>
          <p:cNvPr id="8" name="Titel 1">
            <a:extLst>
              <a:ext uri="{FF2B5EF4-FFF2-40B4-BE49-F238E27FC236}">
                <a16:creationId xmlns:a16="http://schemas.microsoft.com/office/drawing/2014/main" id="{755E21F1-D434-A247-9FBD-9BC3DFC5099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152C974A-B476-184E-ABDC-EDAC7F25EBDA}"/>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A4785166-5611-3146-84E5-0A90FA83B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4E3A9B87-8305-3847-B1A2-7CEDE6A4768D}"/>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111398672"/>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609602" y="1081071"/>
            <a:ext cx="5386917" cy="750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1</a:t>
            </a:r>
          </a:p>
        </p:txBody>
      </p:sp>
      <p:sp>
        <p:nvSpPr>
          <p:cNvPr id="4" name="Inhaltsplatzhalter 3"/>
          <p:cNvSpPr>
            <a:spLocks noGrp="1"/>
          </p:cNvSpPr>
          <p:nvPr>
            <p:ph sz="half" idx="2" hasCustomPrompt="1"/>
          </p:nvPr>
        </p:nvSpPr>
        <p:spPr>
          <a:xfrm>
            <a:off x="609602" y="1831952"/>
            <a:ext cx="5386917"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5" name="Textplatzhalter 4"/>
          <p:cNvSpPr>
            <a:spLocks noGrp="1"/>
          </p:cNvSpPr>
          <p:nvPr>
            <p:ph type="body" sz="quarter" idx="3" hasCustomPrompt="1"/>
          </p:nvPr>
        </p:nvSpPr>
        <p:spPr>
          <a:xfrm>
            <a:off x="6193369" y="1081072"/>
            <a:ext cx="5389033" cy="7508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2</a:t>
            </a:r>
          </a:p>
        </p:txBody>
      </p:sp>
      <p:sp>
        <p:nvSpPr>
          <p:cNvPr id="6" name="Inhaltsplatzhalter 5"/>
          <p:cNvSpPr>
            <a:spLocks noGrp="1"/>
          </p:cNvSpPr>
          <p:nvPr>
            <p:ph sz="quarter" idx="4" hasCustomPrompt="1"/>
          </p:nvPr>
        </p:nvSpPr>
        <p:spPr>
          <a:xfrm>
            <a:off x="6193369" y="1831952"/>
            <a:ext cx="5389033"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10" name="Titel 1">
            <a:extLst>
              <a:ext uri="{FF2B5EF4-FFF2-40B4-BE49-F238E27FC236}">
                <a16:creationId xmlns:a16="http://schemas.microsoft.com/office/drawing/2014/main" id="{B140C763-CF0E-CE41-952D-6124F1B73B40}"/>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11" name="Grafik 7" descr="DIMA_Logo_blau_de.png">
            <a:extLst>
              <a:ext uri="{FF2B5EF4-FFF2-40B4-BE49-F238E27FC236}">
                <a16:creationId xmlns:a16="http://schemas.microsoft.com/office/drawing/2014/main" id="{9439AB62-E165-164F-8C2C-40CDE2E28DD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6" name="Grafik 3">
            <a:extLst>
              <a:ext uri="{FF2B5EF4-FFF2-40B4-BE49-F238E27FC236}">
                <a16:creationId xmlns:a16="http://schemas.microsoft.com/office/drawing/2014/main" id="{0442521D-084B-F547-BE99-A629B78138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7" name="Picture 16">
            <a:extLst>
              <a:ext uri="{FF2B5EF4-FFF2-40B4-BE49-F238E27FC236}">
                <a16:creationId xmlns:a16="http://schemas.microsoft.com/office/drawing/2014/main" id="{A3358A2D-1CC4-F345-B716-E382302FC90F}"/>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635324077"/>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191252" y="1081073"/>
            <a:ext cx="5715040" cy="5054617"/>
          </a:xfrm>
        </p:spPr>
        <p:txBody>
          <a:bodyPr>
            <a:normAutofit/>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4" name="Textplatzhalter 3"/>
          <p:cNvSpPr>
            <a:spLocks noGrp="1"/>
          </p:cNvSpPr>
          <p:nvPr>
            <p:ph type="body" sz="half" idx="2"/>
          </p:nvPr>
        </p:nvSpPr>
        <p:spPr>
          <a:xfrm>
            <a:off x="1809723" y="1081073"/>
            <a:ext cx="4011084" cy="50546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el 1">
            <a:extLst>
              <a:ext uri="{FF2B5EF4-FFF2-40B4-BE49-F238E27FC236}">
                <a16:creationId xmlns:a16="http://schemas.microsoft.com/office/drawing/2014/main" id="{C5325C08-592C-7D40-85CA-C910A00EF22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677812C8-C7BF-E14B-841D-C4E54F2B062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C19E08A9-A569-A84D-B34A-0FF47271691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1" name="Picture 10">
            <a:extLst>
              <a:ext uri="{FF2B5EF4-FFF2-40B4-BE49-F238E27FC236}">
                <a16:creationId xmlns:a16="http://schemas.microsoft.com/office/drawing/2014/main" id="{89DB820F-21C8-AB4F-BF98-0E39CB92A78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00132109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389717" y="5076841"/>
            <a:ext cx="7315200" cy="566738"/>
          </a:xfrm>
        </p:spPr>
        <p:txBody>
          <a:bodyPr anchor="b"/>
          <a:lstStyle>
            <a:lvl1pPr algn="l">
              <a:defRPr sz="2000" b="1" baseline="0"/>
            </a:lvl1pPr>
          </a:lstStyle>
          <a:p>
            <a:r>
              <a:rPr lang="de-DE" dirty="0"/>
              <a:t>Bild mit Überschrift Layout</a:t>
            </a:r>
          </a:p>
        </p:txBody>
      </p:sp>
      <p:sp>
        <p:nvSpPr>
          <p:cNvPr id="3" name="Bildplatzhalter 2"/>
          <p:cNvSpPr>
            <a:spLocks noGrp="1"/>
          </p:cNvSpPr>
          <p:nvPr>
            <p:ph type="pic" idx="1"/>
          </p:nvPr>
        </p:nvSpPr>
        <p:spPr>
          <a:xfrm>
            <a:off x="2389717" y="928671"/>
            <a:ext cx="7315200" cy="407196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dirty="0"/>
          </a:p>
        </p:txBody>
      </p:sp>
      <p:sp>
        <p:nvSpPr>
          <p:cNvPr id="4" name="Textplatzhalter 3"/>
          <p:cNvSpPr>
            <a:spLocks noGrp="1"/>
          </p:cNvSpPr>
          <p:nvPr>
            <p:ph type="body" sz="half" idx="2"/>
          </p:nvPr>
        </p:nvSpPr>
        <p:spPr>
          <a:xfrm>
            <a:off x="2389717" y="5624535"/>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itel 1">
            <a:extLst>
              <a:ext uri="{FF2B5EF4-FFF2-40B4-BE49-F238E27FC236}">
                <a16:creationId xmlns:a16="http://schemas.microsoft.com/office/drawing/2014/main" id="{5F9BD1C8-4CE6-BC41-A7D3-131CB5613E06}"/>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14" name="Grafik 7" descr="DIMA_Logo_blau_de.png">
            <a:extLst>
              <a:ext uri="{FF2B5EF4-FFF2-40B4-BE49-F238E27FC236}">
                <a16:creationId xmlns:a16="http://schemas.microsoft.com/office/drawing/2014/main" id="{94B4B653-87C4-D64F-84FD-91A430A42C2E}"/>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5" name="Grafik 3">
            <a:extLst>
              <a:ext uri="{FF2B5EF4-FFF2-40B4-BE49-F238E27FC236}">
                <a16:creationId xmlns:a16="http://schemas.microsoft.com/office/drawing/2014/main" id="{BC3DFF41-C468-2A42-839E-B3E6C920EF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6" name="Picture 15">
            <a:extLst>
              <a:ext uri="{FF2B5EF4-FFF2-40B4-BE49-F238E27FC236}">
                <a16:creationId xmlns:a16="http://schemas.microsoft.com/office/drawing/2014/main" id="{5C4A54E2-9275-2D4F-8D64-DBCEF0F6455A}"/>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2787781571"/>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blipFill dpi="0" rotWithShape="1">
          <a:blip r:embed="rId2" cstate="print">
            <a:lum/>
          </a:blip>
          <a:srcRect/>
          <a:stretch>
            <a:fillRect t="-43000" b="-43000"/>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rot="5400000">
            <a:off x="9203576" y="2893237"/>
            <a:ext cx="4643470" cy="1142965"/>
          </a:xfrm>
        </p:spPr>
        <p:txBody>
          <a:bodyPr/>
          <a:lstStyle>
            <a:lvl1pPr>
              <a:defRPr/>
            </a:lvl1pPr>
          </a:lstStyle>
          <a:p>
            <a:r>
              <a:rPr lang="de-DE" dirty="0"/>
              <a:t>Überschrift</a:t>
            </a:r>
          </a:p>
        </p:txBody>
      </p:sp>
      <p:sp>
        <p:nvSpPr>
          <p:cNvPr id="3" name="Vertikaler Textplatzhalter 2"/>
          <p:cNvSpPr>
            <a:spLocks noGrp="1"/>
          </p:cNvSpPr>
          <p:nvPr>
            <p:ph type="body" orient="vert" idx="1" hasCustomPrompt="1"/>
          </p:nvPr>
        </p:nvSpPr>
        <p:spPr>
          <a:xfrm>
            <a:off x="857215" y="500043"/>
            <a:ext cx="9715568" cy="5857916"/>
          </a:xfrm>
        </p:spPr>
        <p:txBody>
          <a:bodyPr vert="eaVert"/>
          <a:lstStyle>
            <a:lvl1pPr>
              <a:defRPr sz="2000">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pic>
        <p:nvPicPr>
          <p:cNvPr id="6" name="Grafik 5" descr="DIMA_Logo_blau_de.png"/>
          <p:cNvPicPr>
            <a:picLocks noChangeAspect="1"/>
          </p:cNvPicPr>
          <p:nvPr/>
        </p:nvPicPr>
        <p:blipFill>
          <a:blip r:embed="rId3" cstate="print"/>
          <a:stretch>
            <a:fillRect/>
          </a:stretch>
        </p:blipFill>
        <p:spPr>
          <a:xfrm rot="5400000">
            <a:off x="11004465" y="-94643"/>
            <a:ext cx="996340" cy="1328453"/>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1018796" y="5905721"/>
            <a:ext cx="774712" cy="768000"/>
          </a:xfrm>
          <a:prstGeom prst="rect">
            <a:avLst/>
          </a:prstGeom>
        </p:spPr>
      </p:pic>
    </p:spTree>
    <p:extLst>
      <p:ext uri="{BB962C8B-B14F-4D97-AF65-F5344CB8AC3E}">
        <p14:creationId xmlns:p14="http://schemas.microsoft.com/office/powerpoint/2010/main" val="163602572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2CA7-EBBF-1D4A-80F8-83C7D99DB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D82A09-9307-9D4D-98E4-938D74CF7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722B4-75F1-C74D-9C3A-3EB4FA4B9248}"/>
              </a:ext>
            </a:extLst>
          </p:cNvPr>
          <p:cNvSpPr>
            <a:spLocks noGrp="1"/>
          </p:cNvSpPr>
          <p:nvPr>
            <p:ph type="dt" sz="half" idx="10"/>
          </p:nvPr>
        </p:nvSpPr>
        <p:spPr/>
        <p:txBody>
          <a:bodyPr/>
          <a:lstStyle/>
          <a:p>
            <a:fld id="{76CD1432-64B4-2849-9FF0-D63429878E8E}" type="datetimeFigureOut">
              <a:rPr lang="en-US" smtClean="0"/>
              <a:t>3/25/19</a:t>
            </a:fld>
            <a:endParaRPr lang="en-US" dirty="0"/>
          </a:p>
        </p:txBody>
      </p:sp>
      <p:sp>
        <p:nvSpPr>
          <p:cNvPr id="5" name="Footer Placeholder 4">
            <a:extLst>
              <a:ext uri="{FF2B5EF4-FFF2-40B4-BE49-F238E27FC236}">
                <a16:creationId xmlns:a16="http://schemas.microsoft.com/office/drawing/2014/main" id="{09FB8347-30C5-2F41-96A6-EB6925B8B4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43F7AE-462B-5847-9820-EFC6AB75C16A}"/>
              </a:ext>
            </a:extLst>
          </p:cNvPr>
          <p:cNvSpPr>
            <a:spLocks noGrp="1"/>
          </p:cNvSpPr>
          <p:nvPr>
            <p:ph type="sldNum" sz="quarter" idx="12"/>
          </p:nvPr>
        </p:nvSpPr>
        <p:spPr/>
        <p:txBody>
          <a:bodyPr/>
          <a:lstStyle/>
          <a:p>
            <a:fld id="{CEE12F01-7F36-C24F-9706-E2823CB257AB}" type="slidenum">
              <a:rPr lang="en-US" smtClean="0"/>
              <a:t>‹#›</a:t>
            </a:fld>
            <a:endParaRPr lang="en-US"/>
          </a:p>
        </p:txBody>
      </p:sp>
    </p:spTree>
    <p:extLst>
      <p:ext uri="{BB962C8B-B14F-4D97-AF65-F5344CB8AC3E}">
        <p14:creationId xmlns:p14="http://schemas.microsoft.com/office/powerpoint/2010/main" val="175886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619219" y="71414"/>
            <a:ext cx="9239316" cy="642942"/>
          </a:xfrm>
          <a:prstGeom prst="rect">
            <a:avLst/>
          </a:prstGeom>
        </p:spPr>
        <p:txBody>
          <a:bodyPr vert="horz" lIns="91440" tIns="45720" rIns="91440" bIns="45720" rtlCol="0" anchor="ctr">
            <a:normAutofit/>
          </a:bodyPr>
          <a:lstStyle/>
          <a:p>
            <a:r>
              <a:rPr lang="de-DE" dirty="0"/>
              <a:t>Überschrift</a:t>
            </a:r>
          </a:p>
        </p:txBody>
      </p:sp>
      <p:sp>
        <p:nvSpPr>
          <p:cNvPr id="3" name="Textplatzhalter 2"/>
          <p:cNvSpPr>
            <a:spLocks noGrp="1"/>
          </p:cNvSpPr>
          <p:nvPr>
            <p:ph type="body" idx="1"/>
          </p:nvPr>
        </p:nvSpPr>
        <p:spPr>
          <a:xfrm>
            <a:off x="571462" y="857232"/>
            <a:ext cx="11049077" cy="550072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8" name="Textfeld 7"/>
          <p:cNvSpPr txBox="1"/>
          <p:nvPr/>
        </p:nvSpPr>
        <p:spPr>
          <a:xfrm>
            <a:off x="571461" y="6417474"/>
            <a:ext cx="1809763" cy="338554"/>
          </a:xfrm>
          <a:prstGeom prst="rect">
            <a:avLst/>
          </a:prstGeom>
          <a:noFill/>
        </p:spPr>
        <p:txBody>
          <a:bodyPr wrap="square" rtlCol="0" anchor="ctr" anchorCtr="0">
            <a:spAutoFit/>
          </a:bodyPr>
          <a:lstStyle/>
          <a:p>
            <a:pPr algn="ctr"/>
            <a:fld id="{28528B96-7568-41D8-96CE-502631A70B8A}" type="datetime1">
              <a:rPr lang="de-DE" sz="1600" smtClean="0"/>
              <a:pPr algn="ctr"/>
              <a:t>25.03.19</a:t>
            </a:fld>
            <a:endParaRPr lang="de-DE" sz="1200" dirty="0"/>
          </a:p>
        </p:txBody>
      </p:sp>
      <p:sp>
        <p:nvSpPr>
          <p:cNvPr id="9" name="Textfeld 8"/>
          <p:cNvSpPr txBox="1"/>
          <p:nvPr/>
        </p:nvSpPr>
        <p:spPr>
          <a:xfrm>
            <a:off x="4571989" y="6417474"/>
            <a:ext cx="3048021" cy="338554"/>
          </a:xfrm>
          <a:prstGeom prst="rect">
            <a:avLst/>
          </a:prstGeom>
          <a:noFill/>
        </p:spPr>
        <p:txBody>
          <a:bodyPr wrap="square" rtlCol="0" anchor="ctr" anchorCtr="0">
            <a:spAutoFit/>
          </a:bodyPr>
          <a:lstStyle/>
          <a:p>
            <a:pPr algn="ctr"/>
            <a:r>
              <a:rPr lang="de-DE" sz="1600" dirty="0"/>
              <a:t>DFKI </a:t>
            </a:r>
            <a:r>
              <a:rPr lang="de-DE" sz="1600" baseline="0" dirty="0"/>
              <a:t>– </a:t>
            </a:r>
            <a:r>
              <a:rPr lang="de-DE" sz="1600" dirty="0"/>
              <a:t>DIMA</a:t>
            </a:r>
            <a:r>
              <a:rPr lang="de-DE" sz="1600" baseline="0" dirty="0"/>
              <a:t> – TU Berlin</a:t>
            </a:r>
            <a:endParaRPr lang="de-DE" sz="1600" dirty="0"/>
          </a:p>
        </p:txBody>
      </p:sp>
      <p:sp>
        <p:nvSpPr>
          <p:cNvPr id="10" name="Textfeld 9"/>
          <p:cNvSpPr txBox="1"/>
          <p:nvPr/>
        </p:nvSpPr>
        <p:spPr>
          <a:xfrm>
            <a:off x="9525024" y="6417474"/>
            <a:ext cx="2095515" cy="338554"/>
          </a:xfrm>
          <a:prstGeom prst="rect">
            <a:avLst/>
          </a:prstGeom>
          <a:noFill/>
        </p:spPr>
        <p:txBody>
          <a:bodyPr wrap="square" rtlCol="0" anchor="ctr" anchorCtr="0">
            <a:spAutoFit/>
          </a:bodyPr>
          <a:lstStyle/>
          <a:p>
            <a:pPr algn="ctr"/>
            <a:fld id="{E69E5221-C149-45B5-AFC7-4C62B9AA2252}" type="slidenum">
              <a:rPr lang="de-DE" sz="1600" smtClean="0"/>
              <a:pPr algn="ctr"/>
              <a:t>‹#›</a:t>
            </a:fld>
            <a:endParaRPr lang="de-DE" sz="1200" dirty="0"/>
          </a:p>
        </p:txBody>
      </p:sp>
    </p:spTree>
    <p:extLst>
      <p:ext uri="{BB962C8B-B14F-4D97-AF65-F5344CB8AC3E}">
        <p14:creationId xmlns:p14="http://schemas.microsoft.com/office/powerpoint/2010/main" val="237439430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Lst>
  <p:transition>
    <p:fade thruBlk="1"/>
  </p:transition>
  <p:txStyles>
    <p:titleStyle>
      <a:lvl1pPr algn="l" defTabSz="914400" rtl="0" eaLnBrk="1" latinLnBrk="0" hangingPunct="1">
        <a:spcBef>
          <a:spcPct val="0"/>
        </a:spcBef>
        <a:buNone/>
        <a:defRPr sz="2400" kern="1200">
          <a:solidFill>
            <a:schemeClr val="tx2"/>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chemeClr val="tx2"/>
        </a:buClr>
        <a:buFont typeface="Symbol" pitchFamily="18" charset="2"/>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ehrouz.derakhshan@dfki.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volker.markl@tu-berline.de" TargetMode="External"/><Relationship Id="rId5" Type="http://schemas.openxmlformats.org/officeDocument/2006/relationships/hyperlink" Target="mailto:rabl@tu-berlin.de" TargetMode="External"/><Relationship Id="rId4" Type="http://schemas.openxmlformats.org/officeDocument/2006/relationships/hyperlink" Target="mailto:alireza.rm@dfk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sz="3600" dirty="0"/>
              <a:t>Continuous Deployment of Machine Learning Pipelines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a:xfrm>
            <a:off x="1828800" y="2176466"/>
            <a:ext cx="8534400" cy="1538286"/>
          </a:xfrm>
        </p:spPr>
        <p:txBody>
          <a:bodyPr>
            <a:normAutofit/>
          </a:bodyPr>
          <a:lstStyle/>
          <a:p>
            <a:pPr algn="l"/>
            <a:r>
              <a:rPr lang="en-US" dirty="0"/>
              <a:t>Behrouz Derakhshan			</a:t>
            </a:r>
            <a:r>
              <a:rPr lang="en-US" dirty="0">
                <a:hlinkClick r:id="rId3"/>
              </a:rPr>
              <a:t>behrouz.derakhshan@dfki.de</a:t>
            </a:r>
            <a:endParaRPr lang="en-US" dirty="0"/>
          </a:p>
          <a:p>
            <a:pPr algn="l"/>
            <a:r>
              <a:rPr lang="de-DE" dirty="0"/>
              <a:t>Alireza </a:t>
            </a:r>
            <a:r>
              <a:rPr lang="de-DE" dirty="0" err="1"/>
              <a:t>Rezaei</a:t>
            </a:r>
            <a:r>
              <a:rPr lang="de-DE" dirty="0"/>
              <a:t> </a:t>
            </a:r>
            <a:r>
              <a:rPr lang="de-DE" dirty="0" err="1"/>
              <a:t>Mahdiraji</a:t>
            </a:r>
            <a:r>
              <a:rPr lang="de-DE" dirty="0"/>
              <a:t>			</a:t>
            </a:r>
            <a:r>
              <a:rPr lang="de-DE" dirty="0">
                <a:hlinkClick r:id="rId4"/>
              </a:rPr>
              <a:t>alireza.rm@dfki.de</a:t>
            </a:r>
            <a:endParaRPr lang="de-DE" dirty="0"/>
          </a:p>
          <a:p>
            <a:pPr algn="l"/>
            <a:r>
              <a:rPr lang="de-DE" dirty="0"/>
              <a:t>Tilmann Rabl				</a:t>
            </a:r>
            <a:r>
              <a:rPr lang="de-DE" dirty="0">
                <a:hlinkClick r:id="rId5"/>
              </a:rPr>
              <a:t>rabl@tu-berlin.de</a:t>
            </a:r>
            <a:endParaRPr lang="de-DE" dirty="0"/>
          </a:p>
          <a:p>
            <a:pPr algn="l"/>
            <a:r>
              <a:rPr lang="de-DE" dirty="0"/>
              <a:t>Volker Markl				</a:t>
            </a:r>
            <a:r>
              <a:rPr lang="de-DE" dirty="0">
                <a:hlinkClick r:id="rId6"/>
              </a:rPr>
              <a:t>volker.markl@tu-berline.de</a:t>
            </a:r>
            <a:endParaRPr lang="de-DE" dirty="0"/>
          </a:p>
        </p:txBody>
      </p:sp>
    </p:spTree>
    <p:extLst>
      <p:ext uri="{BB962C8B-B14F-4D97-AF65-F5344CB8AC3E}">
        <p14:creationId xmlns:p14="http://schemas.microsoft.com/office/powerpoint/2010/main" val="1630393448"/>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a:t>
            </a:r>
            <a:br>
              <a:rPr lang="en-US" dirty="0"/>
            </a:br>
            <a:r>
              <a:rPr lang="en-US" dirty="0"/>
              <a:t>(Error Rate)</a:t>
            </a:r>
          </a:p>
        </p:txBody>
      </p:sp>
      <p:sp>
        <p:nvSpPr>
          <p:cNvPr id="7" name="TextBox 6">
            <a:extLst>
              <a:ext uri="{FF2B5EF4-FFF2-40B4-BE49-F238E27FC236}">
                <a16:creationId xmlns:a16="http://schemas.microsoft.com/office/drawing/2014/main" id="{A389E614-9537-804A-8E17-16BEF2758A61}"/>
              </a:ext>
            </a:extLst>
          </p:cNvPr>
          <p:cNvSpPr txBox="1"/>
          <p:nvPr/>
        </p:nvSpPr>
        <p:spPr>
          <a:xfrm>
            <a:off x="1250186" y="5487202"/>
            <a:ext cx="9691627" cy="400110"/>
          </a:xfrm>
          <a:prstGeom prst="rect">
            <a:avLst/>
          </a:prstGeom>
          <a:noFill/>
        </p:spPr>
        <p:txBody>
          <a:bodyPr wrap="none" rtlCol="0">
            <a:spAutoFit/>
          </a:bodyPr>
          <a:lstStyle/>
          <a:p>
            <a:r>
              <a:rPr lang="en-US" sz="2000" b="1" dirty="0"/>
              <a:t>Cumulative Prequential Prediction Error Rate for the URL Pipeline During the Deployment</a:t>
            </a:r>
          </a:p>
        </p:txBody>
      </p:sp>
      <p:pic>
        <p:nvPicPr>
          <p:cNvPr id="6" name="Content Placeholder 5">
            <a:extLst>
              <a:ext uri="{FF2B5EF4-FFF2-40B4-BE49-F238E27FC236}">
                <a16:creationId xmlns:a16="http://schemas.microsoft.com/office/drawing/2014/main" id="{51A3E580-3D2F-1B4D-96B6-89B53A738DA2}"/>
              </a:ext>
            </a:extLst>
          </p:cNvPr>
          <p:cNvPicPr>
            <a:picLocks noGrp="1" noChangeAspect="1"/>
          </p:cNvPicPr>
          <p:nvPr>
            <p:ph idx="1"/>
          </p:nvPr>
        </p:nvPicPr>
        <p:blipFill>
          <a:blip r:embed="rId3"/>
          <a:stretch>
            <a:fillRect/>
          </a:stretch>
        </p:blipFill>
        <p:spPr>
          <a:xfrm>
            <a:off x="1055998" y="1188000"/>
            <a:ext cx="10080002" cy="4320000"/>
          </a:xfrm>
        </p:spPr>
      </p:pic>
    </p:spTree>
    <p:extLst>
      <p:ext uri="{BB962C8B-B14F-4D97-AF65-F5344CB8AC3E}">
        <p14:creationId xmlns:p14="http://schemas.microsoft.com/office/powerpoint/2010/main" val="179673013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a:t>
            </a:r>
            <a:br>
              <a:rPr lang="en-US" dirty="0"/>
            </a:br>
            <a:r>
              <a:rPr lang="en-US" dirty="0"/>
              <a:t>(Cost)</a:t>
            </a:r>
          </a:p>
        </p:txBody>
      </p:sp>
      <p:sp>
        <p:nvSpPr>
          <p:cNvPr id="12" name="TextBox 11">
            <a:extLst>
              <a:ext uri="{FF2B5EF4-FFF2-40B4-BE49-F238E27FC236}">
                <a16:creationId xmlns:a16="http://schemas.microsoft.com/office/drawing/2014/main" id="{B0CBF7F6-5407-1A44-9752-28B0C4C52983}"/>
              </a:ext>
            </a:extLst>
          </p:cNvPr>
          <p:cNvSpPr txBox="1"/>
          <p:nvPr/>
        </p:nvSpPr>
        <p:spPr>
          <a:xfrm>
            <a:off x="2300400" y="5508000"/>
            <a:ext cx="7610545" cy="400110"/>
          </a:xfrm>
          <a:prstGeom prst="rect">
            <a:avLst/>
          </a:prstGeom>
          <a:noFill/>
        </p:spPr>
        <p:txBody>
          <a:bodyPr wrap="none" rtlCol="0">
            <a:spAutoFit/>
          </a:bodyPr>
          <a:lstStyle/>
          <a:p>
            <a:r>
              <a:rPr lang="en-US" sz="2000" b="1" dirty="0"/>
              <a:t>Cumulative Training Time for the URL Pipeline During the Deployment</a:t>
            </a:r>
          </a:p>
        </p:txBody>
      </p:sp>
      <p:pic>
        <p:nvPicPr>
          <p:cNvPr id="4" name="Picture 3">
            <a:extLst>
              <a:ext uri="{FF2B5EF4-FFF2-40B4-BE49-F238E27FC236}">
                <a16:creationId xmlns:a16="http://schemas.microsoft.com/office/drawing/2014/main" id="{408CFC34-48F3-F34D-9078-C82F6503900B}"/>
              </a:ext>
            </a:extLst>
          </p:cNvPr>
          <p:cNvPicPr>
            <a:picLocks noChangeAspect="1"/>
          </p:cNvPicPr>
          <p:nvPr/>
        </p:nvPicPr>
        <p:blipFill>
          <a:blip r:embed="rId3"/>
          <a:stretch>
            <a:fillRect/>
          </a:stretch>
        </p:blipFill>
        <p:spPr>
          <a:xfrm>
            <a:off x="1054799" y="1188000"/>
            <a:ext cx="10080000" cy="4320000"/>
          </a:xfrm>
          <a:prstGeom prst="rect">
            <a:avLst/>
          </a:prstGeom>
        </p:spPr>
      </p:pic>
    </p:spTree>
    <p:extLst>
      <p:ext uri="{BB962C8B-B14F-4D97-AF65-F5344CB8AC3E}">
        <p14:creationId xmlns:p14="http://schemas.microsoft.com/office/powerpoint/2010/main" val="390516493"/>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9671139C-4EF3-4D44-B760-9C46818FE79B}"/>
              </a:ext>
            </a:extLst>
          </p:cNvPr>
          <p:cNvGraphicFramePr>
            <a:graphicFrameLocks noGrp="1"/>
          </p:cNvGraphicFramePr>
          <p:nvPr>
            <p:ph sz="half" idx="1"/>
            <p:extLst>
              <p:ext uri="{D42A27DB-BD31-4B8C-83A1-F6EECF244321}">
                <p14:modId xmlns:p14="http://schemas.microsoft.com/office/powerpoint/2010/main" val="1580492096"/>
              </p:ext>
            </p:extLst>
          </p:nvPr>
        </p:nvGraphicFramePr>
        <p:xfrm>
          <a:off x="1003043" y="2469383"/>
          <a:ext cx="4424201" cy="1915655"/>
        </p:xfrm>
        <a:graphic>
          <a:graphicData uri="http://schemas.openxmlformats.org/drawingml/2006/table">
            <a:tbl>
              <a:tblPr firstRow="1" bandRow="1">
                <a:tableStyleId>{F5AB1C69-6EDB-4FF4-983F-18BD219EF322}</a:tableStyleId>
              </a:tblPr>
              <a:tblGrid>
                <a:gridCol w="1869300">
                  <a:extLst>
                    <a:ext uri="{9D8B030D-6E8A-4147-A177-3AD203B41FA5}">
                      <a16:colId xmlns:a16="http://schemas.microsoft.com/office/drawing/2014/main" val="2627051577"/>
                    </a:ext>
                  </a:extLst>
                </a:gridCol>
                <a:gridCol w="1387665">
                  <a:extLst>
                    <a:ext uri="{9D8B030D-6E8A-4147-A177-3AD203B41FA5}">
                      <a16:colId xmlns:a16="http://schemas.microsoft.com/office/drawing/2014/main" val="3450939134"/>
                    </a:ext>
                  </a:extLst>
                </a:gridCol>
                <a:gridCol w="1167236">
                  <a:extLst>
                    <a:ext uri="{9D8B030D-6E8A-4147-A177-3AD203B41FA5}">
                      <a16:colId xmlns:a16="http://schemas.microsoft.com/office/drawing/2014/main" val="2951858965"/>
                    </a:ext>
                  </a:extLst>
                </a:gridCol>
              </a:tblGrid>
              <a:tr h="341843">
                <a:tc rowSpan="2">
                  <a:txBody>
                    <a:bodyPr/>
                    <a:lstStyle/>
                    <a:p>
                      <a:r>
                        <a:rPr lang="en-US" dirty="0">
                          <a:solidFill>
                            <a:schemeClr val="tx1"/>
                          </a:solidFill>
                        </a:rPr>
                        <a:t>Sampling</a:t>
                      </a:r>
                    </a:p>
                  </a:txBody>
                  <a:tcPr marL="89102" marR="89102" anchor="b"/>
                </a:tc>
                <a:tc gridSpan="2">
                  <a:txBody>
                    <a:bodyPr/>
                    <a:lstStyle/>
                    <a:p>
                      <a:pPr algn="ctr"/>
                      <a:r>
                        <a:rPr lang="en-US" dirty="0">
                          <a:solidFill>
                            <a:schemeClr val="tx1"/>
                          </a:solidFill>
                        </a:rPr>
                        <a:t>Ratio of Cached Features</a:t>
                      </a:r>
                    </a:p>
                  </a:txBody>
                  <a:tcPr marL="89102" marR="89102"/>
                </a:tc>
                <a:tc hMerge="1">
                  <a:txBody>
                    <a:bodyPr/>
                    <a:lstStyle/>
                    <a:p>
                      <a:endParaRPr lang="en-US" dirty="0"/>
                    </a:p>
                  </a:txBody>
                  <a:tcPr/>
                </a:tc>
                <a:extLst>
                  <a:ext uri="{0D108BD9-81ED-4DB2-BD59-A6C34878D82A}">
                    <a16:rowId xmlns:a16="http://schemas.microsoft.com/office/drawing/2014/main" val="1115493903"/>
                  </a:ext>
                </a:extLst>
              </a:tr>
              <a:tr h="341843">
                <a:tc vMerge="1">
                  <a:txBody>
                    <a:bodyPr/>
                    <a:lstStyle/>
                    <a:p>
                      <a:endParaRPr lang="en-US" dirty="0"/>
                    </a:p>
                  </a:txBody>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extLst>
                  <a:ext uri="{0D108BD9-81ED-4DB2-BD59-A6C34878D82A}">
                    <a16:rowId xmlns:a16="http://schemas.microsoft.com/office/drawing/2014/main" val="1744716610"/>
                  </a:ext>
                </a:extLst>
              </a:tr>
              <a:tr h="341843">
                <a:tc>
                  <a:txBody>
                    <a:bodyPr/>
                    <a:lstStyle/>
                    <a:p>
                      <a:r>
                        <a:rPr lang="en-US" dirty="0"/>
                        <a:t>Uniform</a:t>
                      </a:r>
                    </a:p>
                  </a:txBody>
                  <a:tcPr marL="89102" marR="89102"/>
                </a:tc>
                <a:tc>
                  <a:txBody>
                    <a:bodyPr/>
                    <a:lstStyle/>
                    <a:p>
                      <a:r>
                        <a:rPr lang="en-US" dirty="0"/>
                        <a:t>0.52</a:t>
                      </a:r>
                    </a:p>
                  </a:txBody>
                  <a:tcPr marL="89102" marR="89102"/>
                </a:tc>
                <a:tc>
                  <a:txBody>
                    <a:bodyPr/>
                    <a:lstStyle/>
                    <a:p>
                      <a:r>
                        <a:rPr lang="en-US" dirty="0"/>
                        <a:t>0.91</a:t>
                      </a:r>
                    </a:p>
                  </a:txBody>
                  <a:tcPr marL="89102" marR="89102"/>
                </a:tc>
                <a:extLst>
                  <a:ext uri="{0D108BD9-81ED-4DB2-BD59-A6C34878D82A}">
                    <a16:rowId xmlns:a16="http://schemas.microsoft.com/office/drawing/2014/main" val="3316335629"/>
                  </a:ext>
                </a:extLst>
              </a:tr>
              <a:tr h="405420">
                <a:tc>
                  <a:txBody>
                    <a:bodyPr/>
                    <a:lstStyle/>
                    <a:p>
                      <a:r>
                        <a:rPr lang="en-US" dirty="0"/>
                        <a:t>Window-based</a:t>
                      </a:r>
                    </a:p>
                  </a:txBody>
                  <a:tcPr marL="89102" marR="89102"/>
                </a:tc>
                <a:tc>
                  <a:txBody>
                    <a:bodyPr/>
                    <a:lstStyle/>
                    <a:p>
                      <a:r>
                        <a:rPr lang="en-US" dirty="0"/>
                        <a:t>0.58</a:t>
                      </a:r>
                    </a:p>
                  </a:txBody>
                  <a:tcPr marL="89102" marR="89102"/>
                </a:tc>
                <a:tc>
                  <a:txBody>
                    <a:bodyPr/>
                    <a:lstStyle/>
                    <a:p>
                      <a:r>
                        <a:rPr lang="en-US" dirty="0"/>
                        <a:t>1.0</a:t>
                      </a:r>
                    </a:p>
                  </a:txBody>
                  <a:tcPr marL="89102" marR="89102"/>
                </a:tc>
                <a:extLst>
                  <a:ext uri="{0D108BD9-81ED-4DB2-BD59-A6C34878D82A}">
                    <a16:rowId xmlns:a16="http://schemas.microsoft.com/office/drawing/2014/main" val="2118559512"/>
                  </a:ext>
                </a:extLst>
              </a:tr>
              <a:tr h="412955">
                <a:tc>
                  <a:txBody>
                    <a:bodyPr/>
                    <a:lstStyle/>
                    <a:p>
                      <a:r>
                        <a:rPr lang="en-US" dirty="0"/>
                        <a:t>Time-based</a:t>
                      </a:r>
                    </a:p>
                  </a:txBody>
                  <a:tcPr marL="89102" marR="89102"/>
                </a:tc>
                <a:tc>
                  <a:txBody>
                    <a:bodyPr/>
                    <a:lstStyle/>
                    <a:p>
                      <a:r>
                        <a:rPr lang="en-US" dirty="0"/>
                        <a:t>0.68</a:t>
                      </a:r>
                    </a:p>
                  </a:txBody>
                  <a:tcPr marL="89102" marR="89102"/>
                </a:tc>
                <a:tc>
                  <a:txBody>
                    <a:bodyPr/>
                    <a:lstStyle/>
                    <a:p>
                      <a:r>
                        <a:rPr lang="en-US" dirty="0"/>
                        <a:t>0.97</a:t>
                      </a:r>
                    </a:p>
                  </a:txBody>
                  <a:tcPr marL="89102" marR="89102"/>
                </a:tc>
                <a:extLst>
                  <a:ext uri="{0D108BD9-81ED-4DB2-BD59-A6C34878D82A}">
                    <a16:rowId xmlns:a16="http://schemas.microsoft.com/office/drawing/2014/main" val="3795170511"/>
                  </a:ext>
                </a:extLst>
              </a:tr>
            </a:tbl>
          </a:graphicData>
        </a:graphic>
      </p:graphicFrame>
      <p:sp>
        <p:nvSpPr>
          <p:cNvPr id="3" name="Rectangle 2">
            <a:extLst>
              <a:ext uri="{FF2B5EF4-FFF2-40B4-BE49-F238E27FC236}">
                <a16:creationId xmlns:a16="http://schemas.microsoft.com/office/drawing/2014/main" id="{D9C9527E-A8AC-3746-9D75-3507FBC212F4}"/>
              </a:ext>
            </a:extLst>
          </p:cNvPr>
          <p:cNvSpPr/>
          <p:nvPr/>
        </p:nvSpPr>
        <p:spPr>
          <a:xfrm>
            <a:off x="1188402" y="1761497"/>
            <a:ext cx="4053482" cy="707886"/>
          </a:xfrm>
          <a:prstGeom prst="rect">
            <a:avLst/>
          </a:prstGeom>
        </p:spPr>
        <p:txBody>
          <a:bodyPr wrap="none">
            <a:spAutoFit/>
          </a:bodyPr>
          <a:lstStyle/>
          <a:p>
            <a:pPr algn="ctr"/>
            <a:r>
              <a:rPr lang="en-US" sz="2000" b="1" dirty="0"/>
              <a:t>Materialization utilization rate </a:t>
            </a:r>
          </a:p>
          <a:p>
            <a:pPr algn="ctr"/>
            <a:r>
              <a:rPr lang="en-US" sz="2000" b="1" dirty="0"/>
              <a:t>for different ratio of cached features</a:t>
            </a:r>
          </a:p>
        </p:txBody>
      </p:sp>
      <p:sp>
        <p:nvSpPr>
          <p:cNvPr id="5" name="Title 4">
            <a:extLst>
              <a:ext uri="{FF2B5EF4-FFF2-40B4-BE49-F238E27FC236}">
                <a16:creationId xmlns:a16="http://schemas.microsoft.com/office/drawing/2014/main" id="{023143FD-4DCA-F64C-9571-19ADB7777156}"/>
              </a:ext>
            </a:extLst>
          </p:cNvPr>
          <p:cNvSpPr>
            <a:spLocks noGrp="1"/>
          </p:cNvSpPr>
          <p:nvPr>
            <p:ph type="title"/>
          </p:nvPr>
        </p:nvSpPr>
        <p:spPr/>
        <p:txBody>
          <a:bodyPr/>
          <a:lstStyle/>
          <a:p>
            <a:r>
              <a:rPr lang="en-US" dirty="0"/>
              <a:t>Materialization and Statistics Computation</a:t>
            </a:r>
          </a:p>
        </p:txBody>
      </p:sp>
      <p:sp>
        <p:nvSpPr>
          <p:cNvPr id="17" name="TextBox 16">
            <a:extLst>
              <a:ext uri="{FF2B5EF4-FFF2-40B4-BE49-F238E27FC236}">
                <a16:creationId xmlns:a16="http://schemas.microsoft.com/office/drawing/2014/main" id="{D7839D63-8624-B743-9312-810FD1726E63}"/>
              </a:ext>
            </a:extLst>
          </p:cNvPr>
          <p:cNvSpPr txBox="1"/>
          <p:nvPr/>
        </p:nvSpPr>
        <p:spPr>
          <a:xfrm>
            <a:off x="900953" y="4711113"/>
            <a:ext cx="3920882" cy="1015663"/>
          </a:xfrm>
          <a:prstGeom prst="rect">
            <a:avLst/>
          </a:prstGeom>
          <a:noFill/>
        </p:spPr>
        <p:txBody>
          <a:bodyPr wrap="square" rtlCol="0">
            <a:spAutoFit/>
          </a:bodyPr>
          <a:lstStyle/>
          <a:p>
            <a:r>
              <a:rPr lang="en-US" sz="2000" b="1" dirty="0"/>
              <a:t>Materialization Utilization Rate: </a:t>
            </a:r>
          </a:p>
          <a:p>
            <a:r>
              <a:rPr lang="en-US" sz="2000" dirty="0"/>
              <a:t>Ratio of preprocessed features that </a:t>
            </a:r>
          </a:p>
          <a:p>
            <a:r>
              <a:rPr lang="en-US" sz="2000" dirty="0"/>
              <a:t>skipped the materialization step</a:t>
            </a:r>
          </a:p>
        </p:txBody>
      </p:sp>
      <p:sp>
        <p:nvSpPr>
          <p:cNvPr id="22" name="Rectangle 21">
            <a:extLst>
              <a:ext uri="{FF2B5EF4-FFF2-40B4-BE49-F238E27FC236}">
                <a16:creationId xmlns:a16="http://schemas.microsoft.com/office/drawing/2014/main" id="{F3BE6124-97B4-BC48-B770-C8C191551A6A}"/>
              </a:ext>
            </a:extLst>
          </p:cNvPr>
          <p:cNvSpPr/>
          <p:nvPr/>
        </p:nvSpPr>
        <p:spPr>
          <a:xfrm>
            <a:off x="6713537" y="5738348"/>
            <a:ext cx="4645025" cy="400110"/>
          </a:xfrm>
          <a:prstGeom prst="rect">
            <a:avLst/>
          </a:prstGeom>
        </p:spPr>
        <p:txBody>
          <a:bodyPr wrap="square">
            <a:spAutoFit/>
          </a:bodyPr>
          <a:lstStyle/>
          <a:p>
            <a:pPr algn="ctr"/>
            <a:r>
              <a:rPr lang="en-US" sz="2000" b="1" dirty="0"/>
              <a:t>End-to-end deployment time</a:t>
            </a:r>
          </a:p>
        </p:txBody>
      </p:sp>
      <p:pic>
        <p:nvPicPr>
          <p:cNvPr id="7" name="Content Placeholder 6">
            <a:extLst>
              <a:ext uri="{FF2B5EF4-FFF2-40B4-BE49-F238E27FC236}">
                <a16:creationId xmlns:a16="http://schemas.microsoft.com/office/drawing/2014/main" id="{2006963C-37F4-6047-B789-253FDC37A4B7}"/>
              </a:ext>
            </a:extLst>
          </p:cNvPr>
          <p:cNvPicPr>
            <a:picLocks noGrp="1" noChangeAspect="1"/>
          </p:cNvPicPr>
          <p:nvPr>
            <p:ph sz="half" idx="2"/>
          </p:nvPr>
        </p:nvPicPr>
        <p:blipFill>
          <a:blip r:embed="rId3"/>
          <a:stretch>
            <a:fillRect/>
          </a:stretch>
        </p:blipFill>
        <p:spPr>
          <a:xfrm>
            <a:off x="6407999" y="1187999"/>
            <a:ext cx="5139987" cy="5139987"/>
          </a:xfrm>
        </p:spPr>
      </p:pic>
    </p:spTree>
    <p:extLst>
      <p:ext uri="{BB962C8B-B14F-4D97-AF65-F5344CB8AC3E}">
        <p14:creationId xmlns:p14="http://schemas.microsoft.com/office/powerpoint/2010/main" val="2809248319"/>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8A8-AA83-4F44-8F45-1459A0B7CAA7}"/>
              </a:ext>
            </a:extLst>
          </p:cNvPr>
          <p:cNvSpPr>
            <a:spLocks noGrp="1"/>
          </p:cNvSpPr>
          <p:nvPr>
            <p:ph type="title"/>
          </p:nvPr>
        </p:nvSpPr>
        <p:spPr/>
        <p:txBody>
          <a:bodyPr/>
          <a:lstStyle/>
          <a:p>
            <a:r>
              <a:rPr lang="en-US" dirty="0"/>
              <a:t>Summary</a:t>
            </a:r>
          </a:p>
        </p:txBody>
      </p:sp>
      <p:sp>
        <p:nvSpPr>
          <p:cNvPr id="104" name="TextBox 103">
            <a:extLst>
              <a:ext uri="{FF2B5EF4-FFF2-40B4-BE49-F238E27FC236}">
                <a16:creationId xmlns:a16="http://schemas.microsoft.com/office/drawing/2014/main" id="{E07792CA-552A-894D-9320-32F570B7D284}"/>
              </a:ext>
            </a:extLst>
          </p:cNvPr>
          <p:cNvSpPr txBox="1"/>
          <p:nvPr/>
        </p:nvSpPr>
        <p:spPr>
          <a:xfrm>
            <a:off x="872049" y="1234749"/>
            <a:ext cx="5292528" cy="3108543"/>
          </a:xfrm>
          <a:prstGeom prst="rect">
            <a:avLst/>
          </a:prstGeom>
          <a:noFill/>
        </p:spPr>
        <p:txBody>
          <a:bodyPr wrap="square" rtlCol="0">
            <a:spAutoFit/>
          </a:bodyPr>
          <a:lstStyle/>
          <a:p>
            <a:r>
              <a:rPr lang="en-US" sz="2800" b="1" dirty="0"/>
              <a:t>Continuous Deployment Platform</a:t>
            </a:r>
          </a:p>
          <a:p>
            <a:pPr marL="742950" lvl="1" indent="-285750">
              <a:buFont typeface="Arial" panose="020B0604020202020204" pitchFamily="34" charset="0"/>
              <a:buChar char="•"/>
            </a:pPr>
            <a:r>
              <a:rPr lang="en-US" sz="2400" dirty="0"/>
              <a:t>Proactive Training Instead of Offline Retraining</a:t>
            </a:r>
          </a:p>
          <a:p>
            <a:pPr marL="742950" lvl="1" indent="-285750">
              <a:buFont typeface="Arial" panose="020B0604020202020204" pitchFamily="34" charset="0"/>
              <a:buChar char="•"/>
            </a:pPr>
            <a:r>
              <a:rPr lang="en-US" sz="2400" dirty="0"/>
              <a:t>Online Statistics Computation</a:t>
            </a:r>
          </a:p>
          <a:p>
            <a:pPr marL="742950" lvl="1" indent="-285750">
              <a:buFont typeface="Arial" panose="020B0604020202020204" pitchFamily="34" charset="0"/>
              <a:buChar char="•"/>
            </a:pPr>
            <a:r>
              <a:rPr lang="en-US" sz="2400" dirty="0"/>
              <a:t>Dynamic materialization of data</a:t>
            </a:r>
          </a:p>
          <a:p>
            <a:pPr marL="742950" lvl="1" indent="-285750">
              <a:buFont typeface="Arial" panose="020B0604020202020204" pitchFamily="34" charset="0"/>
              <a:buChar char="•"/>
            </a:pPr>
            <a:r>
              <a:rPr lang="en-US" sz="2400" dirty="0">
                <a:solidFill>
                  <a:schemeClr val="accent6">
                    <a:lumMod val="50000"/>
                  </a:schemeClr>
                </a:solidFill>
              </a:rPr>
              <a:t>Achieves similar quality</a:t>
            </a:r>
          </a:p>
          <a:p>
            <a:pPr marL="742950" lvl="1" indent="-285750">
              <a:buFont typeface="Arial" panose="020B0604020202020204" pitchFamily="34" charset="0"/>
              <a:buChar char="•"/>
            </a:pPr>
            <a:r>
              <a:rPr lang="en-US" sz="2400" dirty="0">
                <a:solidFill>
                  <a:schemeClr val="accent6">
                    <a:lumMod val="50000"/>
                  </a:schemeClr>
                </a:solidFill>
              </a:rPr>
              <a:t>Reduces the total training time</a:t>
            </a:r>
          </a:p>
          <a:p>
            <a:pPr marL="742950" lvl="1" indent="-285750">
              <a:buFont typeface="Arial" panose="020B0604020202020204" pitchFamily="34" charset="0"/>
              <a:buChar char="•"/>
            </a:pPr>
            <a:endParaRPr lang="en-US" sz="2400" dirty="0"/>
          </a:p>
        </p:txBody>
      </p:sp>
      <p:sp>
        <p:nvSpPr>
          <p:cNvPr id="82" name="Rounded Rectangle 81">
            <a:extLst>
              <a:ext uri="{FF2B5EF4-FFF2-40B4-BE49-F238E27FC236}">
                <a16:creationId xmlns:a16="http://schemas.microsoft.com/office/drawing/2014/main" id="{E5A76D83-E48E-104A-975B-430405C26C4D}"/>
              </a:ext>
            </a:extLst>
          </p:cNvPr>
          <p:cNvSpPr/>
          <p:nvPr/>
        </p:nvSpPr>
        <p:spPr>
          <a:xfrm>
            <a:off x="2098195" y="5908012"/>
            <a:ext cx="5208808" cy="454066"/>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83" name="Chevron 82">
            <a:extLst>
              <a:ext uri="{FF2B5EF4-FFF2-40B4-BE49-F238E27FC236}">
                <a16:creationId xmlns:a16="http://schemas.microsoft.com/office/drawing/2014/main" id="{04857728-A52F-854D-B89C-27B10E650577}"/>
              </a:ext>
            </a:extLst>
          </p:cNvPr>
          <p:cNvSpPr/>
          <p:nvPr/>
        </p:nvSpPr>
        <p:spPr>
          <a:xfrm>
            <a:off x="2976843" y="510134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84" name="Chevron 83">
            <a:extLst>
              <a:ext uri="{FF2B5EF4-FFF2-40B4-BE49-F238E27FC236}">
                <a16:creationId xmlns:a16="http://schemas.microsoft.com/office/drawing/2014/main" id="{59DE7D5A-8CAD-1F46-BE52-6B828074D34D}"/>
              </a:ext>
            </a:extLst>
          </p:cNvPr>
          <p:cNvSpPr/>
          <p:nvPr/>
        </p:nvSpPr>
        <p:spPr>
          <a:xfrm>
            <a:off x="7565002" y="5101345"/>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85" name="Chevron 84">
            <a:extLst>
              <a:ext uri="{FF2B5EF4-FFF2-40B4-BE49-F238E27FC236}">
                <a16:creationId xmlns:a16="http://schemas.microsoft.com/office/drawing/2014/main" id="{47378994-EAFC-4F42-9507-6EF7C588B5E7}"/>
              </a:ext>
            </a:extLst>
          </p:cNvPr>
          <p:cNvSpPr/>
          <p:nvPr/>
        </p:nvSpPr>
        <p:spPr>
          <a:xfrm>
            <a:off x="616430" y="510134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86" name="Chevron 85">
            <a:extLst>
              <a:ext uri="{FF2B5EF4-FFF2-40B4-BE49-F238E27FC236}">
                <a16:creationId xmlns:a16="http://schemas.microsoft.com/office/drawing/2014/main" id="{AA6C3158-A2D8-034F-829F-532FAD50A214}"/>
              </a:ext>
            </a:extLst>
          </p:cNvPr>
          <p:cNvSpPr/>
          <p:nvPr/>
        </p:nvSpPr>
        <p:spPr>
          <a:xfrm>
            <a:off x="5706914" y="510134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87" name="Chevron 86">
            <a:extLst>
              <a:ext uri="{FF2B5EF4-FFF2-40B4-BE49-F238E27FC236}">
                <a16:creationId xmlns:a16="http://schemas.microsoft.com/office/drawing/2014/main" id="{FB3F02A7-ED29-A04F-9EC3-528686FB2F27}"/>
              </a:ext>
            </a:extLst>
          </p:cNvPr>
          <p:cNvSpPr/>
          <p:nvPr/>
        </p:nvSpPr>
        <p:spPr>
          <a:xfrm>
            <a:off x="9423090" y="510134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88" name="Rounded Rectangle 87">
            <a:extLst>
              <a:ext uri="{FF2B5EF4-FFF2-40B4-BE49-F238E27FC236}">
                <a16:creationId xmlns:a16="http://schemas.microsoft.com/office/drawing/2014/main" id="{E4C40FF0-11F3-2F4B-ACDF-C63203CE39A9}"/>
              </a:ext>
            </a:extLst>
          </p:cNvPr>
          <p:cNvSpPr/>
          <p:nvPr/>
        </p:nvSpPr>
        <p:spPr>
          <a:xfrm>
            <a:off x="2251243" y="528201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E98842E1-DA3C-744E-A3C5-1AECC436C048}"/>
              </a:ext>
            </a:extLst>
          </p:cNvPr>
          <p:cNvSpPr/>
          <p:nvPr/>
        </p:nvSpPr>
        <p:spPr>
          <a:xfrm>
            <a:off x="2435430" y="528201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F3E6CB61-1A6B-7748-AA5D-1F3E0C726A15}"/>
              </a:ext>
            </a:extLst>
          </p:cNvPr>
          <p:cNvSpPr/>
          <p:nvPr/>
        </p:nvSpPr>
        <p:spPr>
          <a:xfrm>
            <a:off x="2624850" y="528201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E1536DDF-F707-284B-8E24-C798C36FBFD9}"/>
              </a:ext>
            </a:extLst>
          </p:cNvPr>
          <p:cNvSpPr/>
          <p:nvPr/>
        </p:nvSpPr>
        <p:spPr>
          <a:xfrm>
            <a:off x="2804680" y="528201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81780C02-EFE2-9A4F-8066-92E04A866A49}"/>
              </a:ext>
            </a:extLst>
          </p:cNvPr>
          <p:cNvSpPr/>
          <p:nvPr/>
        </p:nvSpPr>
        <p:spPr>
          <a:xfrm>
            <a:off x="4646200"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1856559F-356A-5A49-A0CF-FC1A506742AD}"/>
              </a:ext>
            </a:extLst>
          </p:cNvPr>
          <p:cNvSpPr/>
          <p:nvPr/>
        </p:nvSpPr>
        <p:spPr>
          <a:xfrm>
            <a:off x="4830387"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FD8006D4-374D-AD40-BB67-44D98A3E9F38}"/>
              </a:ext>
            </a:extLst>
          </p:cNvPr>
          <p:cNvSpPr/>
          <p:nvPr/>
        </p:nvSpPr>
        <p:spPr>
          <a:xfrm>
            <a:off x="5019807"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ED47D66C-589B-4A45-87C6-AC274807F6F1}"/>
              </a:ext>
            </a:extLst>
          </p:cNvPr>
          <p:cNvSpPr/>
          <p:nvPr/>
        </p:nvSpPr>
        <p:spPr>
          <a:xfrm>
            <a:off x="5199637"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818C0FF0-7398-B94B-8DA0-04B13DB956F1}"/>
              </a:ext>
            </a:extLst>
          </p:cNvPr>
          <p:cNvSpPr/>
          <p:nvPr/>
        </p:nvSpPr>
        <p:spPr>
          <a:xfrm>
            <a:off x="7307002" y="5286275"/>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09776F51-5AC3-E74F-83F9-B1F8E52D83AC}"/>
              </a:ext>
            </a:extLst>
          </p:cNvPr>
          <p:cNvSpPr/>
          <p:nvPr/>
        </p:nvSpPr>
        <p:spPr>
          <a:xfrm>
            <a:off x="7486832"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8" name="Rounded Rectangle 97">
            <a:extLst>
              <a:ext uri="{FF2B5EF4-FFF2-40B4-BE49-F238E27FC236}">
                <a16:creationId xmlns:a16="http://schemas.microsoft.com/office/drawing/2014/main" id="{D64512B1-4A91-194B-A3CB-984A3C4B602E}"/>
              </a:ext>
            </a:extLst>
          </p:cNvPr>
          <p:cNvSpPr/>
          <p:nvPr/>
        </p:nvSpPr>
        <p:spPr>
          <a:xfrm>
            <a:off x="9167491"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9" name="Rounded Rectangle 98">
            <a:extLst>
              <a:ext uri="{FF2B5EF4-FFF2-40B4-BE49-F238E27FC236}">
                <a16:creationId xmlns:a16="http://schemas.microsoft.com/office/drawing/2014/main" id="{0C8F3979-2B13-C24B-954D-56423E011E85}"/>
              </a:ext>
            </a:extLst>
          </p:cNvPr>
          <p:cNvSpPr/>
          <p:nvPr/>
        </p:nvSpPr>
        <p:spPr>
          <a:xfrm>
            <a:off x="9347321" y="528627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34FB9237-129C-A142-AB3C-8A61F0AB7540}"/>
              </a:ext>
            </a:extLst>
          </p:cNvPr>
          <p:cNvCxnSpPr>
            <a:cxnSpLocks/>
          </p:cNvCxnSpPr>
          <p:nvPr/>
        </p:nvCxnSpPr>
        <p:spPr>
          <a:xfrm>
            <a:off x="117348" y="5358137"/>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48336DD-63B4-7D4C-8535-AFFF64D39F35}"/>
              </a:ext>
            </a:extLst>
          </p:cNvPr>
          <p:cNvSpPr txBox="1"/>
          <p:nvPr/>
        </p:nvSpPr>
        <p:spPr>
          <a:xfrm>
            <a:off x="117348" y="5065749"/>
            <a:ext cx="587212" cy="584775"/>
          </a:xfrm>
          <a:prstGeom prst="rect">
            <a:avLst/>
          </a:prstGeom>
          <a:noFill/>
        </p:spPr>
        <p:txBody>
          <a:bodyPr wrap="none" rtlCol="0">
            <a:spAutoFit/>
          </a:bodyPr>
          <a:lstStyle/>
          <a:p>
            <a:pPr algn="ctr"/>
            <a:r>
              <a:rPr lang="en-US" sz="1600" dirty="0"/>
              <a:t>Raw </a:t>
            </a:r>
          </a:p>
          <a:p>
            <a:pPr algn="ctr"/>
            <a:r>
              <a:rPr lang="en-US" sz="1600" dirty="0"/>
              <a:t>Data</a:t>
            </a:r>
          </a:p>
        </p:txBody>
      </p:sp>
      <p:sp>
        <p:nvSpPr>
          <p:cNvPr id="102" name="TextBox 101">
            <a:extLst>
              <a:ext uri="{FF2B5EF4-FFF2-40B4-BE49-F238E27FC236}">
                <a16:creationId xmlns:a16="http://schemas.microsoft.com/office/drawing/2014/main" id="{C7315F4D-1AE8-5743-BFAB-BAAE66897444}"/>
              </a:ext>
            </a:extLst>
          </p:cNvPr>
          <p:cNvSpPr txBox="1"/>
          <p:nvPr/>
        </p:nvSpPr>
        <p:spPr>
          <a:xfrm>
            <a:off x="2098195" y="4701500"/>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103" name="TextBox 102">
            <a:extLst>
              <a:ext uri="{FF2B5EF4-FFF2-40B4-BE49-F238E27FC236}">
                <a16:creationId xmlns:a16="http://schemas.microsoft.com/office/drawing/2014/main" id="{281D9032-91EF-1541-BB6F-D2A86F6659D8}"/>
              </a:ext>
            </a:extLst>
          </p:cNvPr>
          <p:cNvSpPr txBox="1"/>
          <p:nvPr/>
        </p:nvSpPr>
        <p:spPr>
          <a:xfrm>
            <a:off x="4348296" y="4723435"/>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105" name="Straight Arrow Connector 104">
            <a:extLst>
              <a:ext uri="{FF2B5EF4-FFF2-40B4-BE49-F238E27FC236}">
                <a16:creationId xmlns:a16="http://schemas.microsoft.com/office/drawing/2014/main" id="{60E73A24-5A1F-0C48-9426-5E7A25092DFC}"/>
              </a:ext>
            </a:extLst>
          </p:cNvPr>
          <p:cNvCxnSpPr>
            <a:cxnSpLocks/>
            <a:stCxn id="88" idx="2"/>
          </p:cNvCxnSpPr>
          <p:nvPr/>
        </p:nvCxnSpPr>
        <p:spPr>
          <a:xfrm>
            <a:off x="2323633" y="542679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CBF24FA9-E67B-3D4A-9A39-BF900BF5A6CD}"/>
              </a:ext>
            </a:extLst>
          </p:cNvPr>
          <p:cNvCxnSpPr>
            <a:cxnSpLocks/>
            <a:endCxn id="86" idx="1"/>
          </p:cNvCxnSpPr>
          <p:nvPr/>
        </p:nvCxnSpPr>
        <p:spPr>
          <a:xfrm rot="5400000" flipH="1" flipV="1">
            <a:off x="5349282" y="5442215"/>
            <a:ext cx="571278" cy="404187"/>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818F1E83-5D6A-3B4C-AB5B-6F7B1E84D435}"/>
              </a:ext>
            </a:extLst>
          </p:cNvPr>
          <p:cNvSpPr/>
          <p:nvPr/>
        </p:nvSpPr>
        <p:spPr>
          <a:xfrm>
            <a:off x="11034523" y="5101345"/>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109" name="Elbow Connector 108">
            <a:extLst>
              <a:ext uri="{FF2B5EF4-FFF2-40B4-BE49-F238E27FC236}">
                <a16:creationId xmlns:a16="http://schemas.microsoft.com/office/drawing/2014/main" id="{C0F31FC3-4450-5F43-A0F1-E500B529572A}"/>
              </a:ext>
            </a:extLst>
          </p:cNvPr>
          <p:cNvCxnSpPr>
            <a:cxnSpLocks/>
            <a:stCxn id="107" idx="2"/>
            <a:endCxn id="87" idx="2"/>
          </p:cNvCxnSpPr>
          <p:nvPr/>
        </p:nvCxnSpPr>
        <p:spPr>
          <a:xfrm rot="5400000">
            <a:off x="10838083" y="4927943"/>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0" name="Right Brace 109">
            <a:extLst>
              <a:ext uri="{FF2B5EF4-FFF2-40B4-BE49-F238E27FC236}">
                <a16:creationId xmlns:a16="http://schemas.microsoft.com/office/drawing/2014/main" id="{900CEA05-EB0D-714C-A966-382AB0123047}"/>
              </a:ext>
            </a:extLst>
          </p:cNvPr>
          <p:cNvSpPr/>
          <p:nvPr/>
        </p:nvSpPr>
        <p:spPr>
          <a:xfrm rot="16200000">
            <a:off x="8715104" y="1818124"/>
            <a:ext cx="233298" cy="6283382"/>
          </a:xfrm>
          <a:prstGeom prst="rightBrace">
            <a:avLst>
              <a:gd name="adj1" fmla="val 51969"/>
              <a:gd name="adj2" fmla="val 4935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11" name="TextBox 110">
            <a:extLst>
              <a:ext uri="{FF2B5EF4-FFF2-40B4-BE49-F238E27FC236}">
                <a16:creationId xmlns:a16="http://schemas.microsoft.com/office/drawing/2014/main" id="{57AE8E2E-8CB6-5949-998E-48117E3BDF86}"/>
              </a:ext>
            </a:extLst>
          </p:cNvPr>
          <p:cNvSpPr txBox="1"/>
          <p:nvPr/>
        </p:nvSpPr>
        <p:spPr>
          <a:xfrm>
            <a:off x="7798681" y="4541331"/>
            <a:ext cx="2066143" cy="369332"/>
          </a:xfrm>
          <a:prstGeom prst="rect">
            <a:avLst/>
          </a:prstGeom>
          <a:noFill/>
        </p:spPr>
        <p:txBody>
          <a:bodyPr wrap="none" rtlCol="0">
            <a:spAutoFit/>
          </a:bodyPr>
          <a:lstStyle/>
          <a:p>
            <a:r>
              <a:rPr lang="en-US" dirty="0"/>
              <a:t>Schedule Repetition</a:t>
            </a:r>
            <a:endParaRPr lang="en-US" sz="2400" dirty="0"/>
          </a:p>
        </p:txBody>
      </p:sp>
      <p:cxnSp>
        <p:nvCxnSpPr>
          <p:cNvPr id="112" name="Straight Arrow Connector 111">
            <a:extLst>
              <a:ext uri="{FF2B5EF4-FFF2-40B4-BE49-F238E27FC236}">
                <a16:creationId xmlns:a16="http://schemas.microsoft.com/office/drawing/2014/main" id="{BDFA838E-924C-EA47-8E1D-BD16BDD0030E}"/>
              </a:ext>
            </a:extLst>
          </p:cNvPr>
          <p:cNvCxnSpPr>
            <a:cxnSpLocks/>
            <a:stCxn id="89" idx="2"/>
          </p:cNvCxnSpPr>
          <p:nvPr/>
        </p:nvCxnSpPr>
        <p:spPr>
          <a:xfrm>
            <a:off x="2507820" y="542679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2F42989-510C-F244-9BBA-306CA3F39CFD}"/>
              </a:ext>
            </a:extLst>
          </p:cNvPr>
          <p:cNvCxnSpPr>
            <a:cxnSpLocks/>
            <a:stCxn id="90" idx="2"/>
          </p:cNvCxnSpPr>
          <p:nvPr/>
        </p:nvCxnSpPr>
        <p:spPr>
          <a:xfrm>
            <a:off x="2697240" y="542679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4CBDB961-7D4E-044C-9725-0DDDF5E80DA8}"/>
              </a:ext>
            </a:extLst>
          </p:cNvPr>
          <p:cNvCxnSpPr>
            <a:cxnSpLocks/>
            <a:stCxn id="91" idx="2"/>
          </p:cNvCxnSpPr>
          <p:nvPr/>
        </p:nvCxnSpPr>
        <p:spPr>
          <a:xfrm>
            <a:off x="2877070" y="542679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9CE27BC-A032-1543-A000-403DFB1CCB1D}"/>
              </a:ext>
            </a:extLst>
          </p:cNvPr>
          <p:cNvCxnSpPr>
            <a:cxnSpLocks/>
            <a:stCxn id="94" idx="2"/>
          </p:cNvCxnSpPr>
          <p:nvPr/>
        </p:nvCxnSpPr>
        <p:spPr>
          <a:xfrm flipH="1">
            <a:off x="5088387" y="543105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FBB4DFE-B123-CA4A-8E53-3F023BAC5E53}"/>
              </a:ext>
            </a:extLst>
          </p:cNvPr>
          <p:cNvCxnSpPr>
            <a:cxnSpLocks/>
            <a:stCxn id="95" idx="2"/>
          </p:cNvCxnSpPr>
          <p:nvPr/>
        </p:nvCxnSpPr>
        <p:spPr>
          <a:xfrm flipH="1">
            <a:off x="5271711" y="5431054"/>
            <a:ext cx="316"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991FB1-0D7F-214A-BEEA-E787967BB3E1}"/>
              </a:ext>
            </a:extLst>
          </p:cNvPr>
          <p:cNvCxnSpPr>
            <a:cxnSpLocks/>
            <a:stCxn id="93" idx="2"/>
          </p:cNvCxnSpPr>
          <p:nvPr/>
        </p:nvCxnSpPr>
        <p:spPr>
          <a:xfrm>
            <a:off x="4902777" y="543105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59730F90-180E-324D-84CF-5B226F84536C}"/>
              </a:ext>
            </a:extLst>
          </p:cNvPr>
          <p:cNvCxnSpPr>
            <a:cxnSpLocks/>
            <a:stCxn id="92" idx="2"/>
            <a:endCxn id="82" idx="0"/>
          </p:cNvCxnSpPr>
          <p:nvPr/>
        </p:nvCxnSpPr>
        <p:spPr>
          <a:xfrm flipH="1">
            <a:off x="4702599" y="543105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EB73C8B-4B07-0346-91DE-904889E9CA1F}"/>
              </a:ext>
            </a:extLst>
          </p:cNvPr>
          <p:cNvPicPr>
            <a:picLocks noChangeAspect="1"/>
          </p:cNvPicPr>
          <p:nvPr/>
        </p:nvPicPr>
        <p:blipFill>
          <a:blip r:embed="rId3"/>
          <a:stretch>
            <a:fillRect/>
          </a:stretch>
        </p:blipFill>
        <p:spPr>
          <a:xfrm>
            <a:off x="7502070" y="1185663"/>
            <a:ext cx="3447868" cy="3447868"/>
          </a:xfrm>
          <a:prstGeom prst="rect">
            <a:avLst/>
          </a:prstGeom>
          <a:ln w="19050">
            <a:solidFill>
              <a:schemeClr val="tx1"/>
            </a:solidFill>
          </a:ln>
        </p:spPr>
      </p:pic>
    </p:spTree>
    <p:extLst>
      <p:ext uri="{BB962C8B-B14F-4D97-AF65-F5344CB8AC3E}">
        <p14:creationId xmlns:p14="http://schemas.microsoft.com/office/powerpoint/2010/main" val="37550702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45547-7F53-DF44-A9D2-3DCDE4715ACC}"/>
              </a:ext>
            </a:extLst>
          </p:cNvPr>
          <p:cNvSpPr>
            <a:spLocks noGrp="1"/>
          </p:cNvSpPr>
          <p:nvPr>
            <p:ph idx="1"/>
          </p:nvPr>
        </p:nvSpPr>
        <p:spPr/>
        <p:txBody>
          <a:bodyPr>
            <a:normAutofit lnSpcReduction="10000"/>
          </a:bodyPr>
          <a:lstStyle/>
          <a:p>
            <a:pPr marL="401638" indent="-401638">
              <a:buFont typeface="+mj-lt"/>
              <a:buAutoNum type="arabicPeriod"/>
            </a:pPr>
            <a:r>
              <a:rPr lang="en-US" sz="1600" dirty="0"/>
              <a:t>D. </a:t>
            </a:r>
            <a:r>
              <a:rPr lang="en-US" sz="1600" dirty="0" err="1"/>
              <a:t>Crankshaw</a:t>
            </a:r>
            <a:r>
              <a:rPr lang="en-US" sz="1600" dirty="0"/>
              <a:t>, X. Wang, G. Zhou, M. Franklin, et al. 2016. Clipper: A Low-Latency Online Prediction Serving System. </a:t>
            </a:r>
            <a:r>
              <a:rPr lang="en-US" sz="1600" dirty="0" err="1"/>
              <a:t>arXiv</a:t>
            </a:r>
            <a:r>
              <a:rPr lang="en-US" sz="1600" dirty="0"/>
              <a:t> preprint arXiv:1612.03079 (2016).</a:t>
            </a:r>
          </a:p>
          <a:p>
            <a:pPr marL="401638" indent="-401638">
              <a:buFont typeface="+mj-lt"/>
              <a:buAutoNum type="arabicPeriod"/>
            </a:pPr>
            <a:r>
              <a:rPr lang="en-US" sz="1600" dirty="0"/>
              <a:t>D. </a:t>
            </a:r>
            <a:r>
              <a:rPr lang="en-US" sz="1600" dirty="0" err="1"/>
              <a:t>Crankshaw</a:t>
            </a:r>
            <a:r>
              <a:rPr lang="en-US" sz="1600" dirty="0"/>
              <a:t>, P. </a:t>
            </a:r>
            <a:r>
              <a:rPr lang="en-US" sz="1600" dirty="0" err="1"/>
              <a:t>Bailis</a:t>
            </a:r>
            <a:r>
              <a:rPr lang="en-US" sz="1600" dirty="0"/>
              <a:t>, J. Gonzalez, H. Li, et al. 2014. The missing piece </a:t>
            </a:r>
            <a:r>
              <a:rPr lang="en-US" sz="1600" dirty="0" err="1"/>
              <a:t>incomplex</a:t>
            </a:r>
            <a:r>
              <a:rPr lang="en-US" sz="1600" dirty="0"/>
              <a:t> analytics: Low latency, scalable model management and serving with </a:t>
            </a:r>
            <a:r>
              <a:rPr lang="en-US" sz="1600" dirty="0" err="1"/>
              <a:t>velox</a:t>
            </a:r>
            <a:r>
              <a:rPr lang="en-US" sz="1600" dirty="0"/>
              <a:t>.</a:t>
            </a:r>
          </a:p>
          <a:p>
            <a:pPr marL="401638" indent="-401638">
              <a:buFont typeface="+mj-lt"/>
              <a:buAutoNum type="arabicPeriod"/>
            </a:pPr>
            <a:r>
              <a:rPr lang="en-US" sz="1600" dirty="0">
                <a:cs typeface="Calibri" panose="020F0502020204030204" pitchFamily="34" charset="0"/>
              </a:rPr>
              <a:t>D. Baylor, E. Breck, H. Cheng, N. </a:t>
            </a:r>
            <a:r>
              <a:rPr lang="en-US" sz="1600" dirty="0" err="1">
                <a:cs typeface="Calibri" panose="020F0502020204030204" pitchFamily="34" charset="0"/>
              </a:rPr>
              <a:t>Fiedel</a:t>
            </a:r>
            <a:r>
              <a:rPr lang="en-US" sz="1600" dirty="0">
                <a:cs typeface="Calibri" panose="020F0502020204030204" pitchFamily="34" charset="0"/>
              </a:rPr>
              <a:t>, et al. 2017. TFX: A TensorFlow-Based Production-Scale Machine Learning Platform. In Proceedings of the 23rd ACM SIGKDD International Conference on Knowledge Discovery and Data Mining. ACM, 1387–1395.</a:t>
            </a:r>
          </a:p>
          <a:p>
            <a:pPr marL="401638" indent="-401638">
              <a:buFont typeface="+mj-lt"/>
              <a:buAutoNum type="arabicPeriod"/>
            </a:pPr>
            <a:r>
              <a:rPr lang="en-US" sz="1600" dirty="0"/>
              <a:t>L. </a:t>
            </a:r>
            <a:r>
              <a:rPr lang="en-US" sz="1600" dirty="0" err="1"/>
              <a:t>Bottou</a:t>
            </a:r>
            <a:r>
              <a:rPr lang="en-US" sz="1600" dirty="0"/>
              <a:t>. 2010. Large-scale machine learning with stochastic gradient descent. In Proceedings of COMPSTAT’2010. Springer, 177–186.</a:t>
            </a:r>
          </a:p>
          <a:p>
            <a:pPr marL="401638" indent="-401638">
              <a:buFont typeface="+mj-lt"/>
              <a:buAutoNum type="arabicPeriod"/>
            </a:pPr>
            <a:r>
              <a:rPr lang="en-US" sz="1600" dirty="0"/>
              <a:t>M. </a:t>
            </a:r>
            <a:r>
              <a:rPr lang="en-US" sz="1600" dirty="0" err="1"/>
              <a:t>Zaharia</a:t>
            </a:r>
            <a:r>
              <a:rPr lang="en-US" sz="1600" dirty="0"/>
              <a:t>, M. Chowdhury, M. Franklin, S. </a:t>
            </a:r>
            <a:r>
              <a:rPr lang="en-US" sz="1600" dirty="0" err="1"/>
              <a:t>Shenker</a:t>
            </a:r>
            <a:r>
              <a:rPr lang="en-US" sz="1600" dirty="0"/>
              <a:t>, and I. </a:t>
            </a:r>
            <a:r>
              <a:rPr lang="en-US" sz="1600" dirty="0" err="1"/>
              <a:t>Stoica</a:t>
            </a:r>
            <a:r>
              <a:rPr lang="en-US" sz="1600" dirty="0"/>
              <a:t>. 2010. Spark: cluster computing with working sets. </a:t>
            </a:r>
            <a:r>
              <a:rPr lang="en-US" sz="1600" dirty="0" err="1"/>
              <a:t>HotCloud</a:t>
            </a:r>
            <a:r>
              <a:rPr lang="en-US" sz="1600" dirty="0"/>
              <a:t> 10 (2010), 10–10.</a:t>
            </a:r>
          </a:p>
          <a:p>
            <a:pPr marL="401638" indent="-401638">
              <a:buFont typeface="+mj-lt"/>
              <a:buAutoNum type="arabicPeriod"/>
            </a:pPr>
            <a:r>
              <a:rPr lang="de-DE" sz="1600" dirty="0"/>
              <a:t>O. </a:t>
            </a:r>
            <a:r>
              <a:rPr lang="de-DE" sz="1600" dirty="0" err="1"/>
              <a:t>Chapelle</a:t>
            </a:r>
            <a:r>
              <a:rPr lang="de-DE" sz="1600" dirty="0"/>
              <a:t>. [n. d.]. NYC Taxi &amp; </a:t>
            </a:r>
            <a:r>
              <a:rPr lang="de-DE" sz="1600" dirty="0" err="1"/>
              <a:t>Lomousine</a:t>
            </a:r>
            <a:r>
              <a:rPr lang="de-DE" sz="1600" dirty="0"/>
              <a:t> </a:t>
            </a:r>
            <a:r>
              <a:rPr lang="de-DE" sz="1600" dirty="0" err="1"/>
              <a:t>Commision</a:t>
            </a:r>
            <a:r>
              <a:rPr lang="de-DE" sz="1600" dirty="0"/>
              <a:t> Trip </a:t>
            </a:r>
            <a:r>
              <a:rPr lang="de-DE" sz="1600" dirty="0" err="1"/>
              <a:t>Record</a:t>
            </a:r>
            <a:r>
              <a:rPr lang="de-DE" sz="1600" dirty="0"/>
              <a:t> Data. http://</a:t>
            </a:r>
            <a:r>
              <a:rPr lang="de-DE" sz="1600" dirty="0" err="1"/>
              <a:t>www.nyc.gov</a:t>
            </a:r>
            <a:r>
              <a:rPr lang="de-DE" sz="1600" dirty="0"/>
              <a:t>/</a:t>
            </a:r>
            <a:r>
              <a:rPr lang="de-DE" sz="1600" dirty="0" err="1"/>
              <a:t>html</a:t>
            </a:r>
            <a:r>
              <a:rPr lang="de-DE" sz="1600" dirty="0"/>
              <a:t>/</a:t>
            </a:r>
            <a:r>
              <a:rPr lang="de-DE" sz="1600" dirty="0" err="1"/>
              <a:t>tlc</a:t>
            </a:r>
            <a:r>
              <a:rPr lang="de-DE" sz="1600" dirty="0"/>
              <a:t>/</a:t>
            </a:r>
            <a:r>
              <a:rPr lang="de-DE" sz="1600" dirty="0" err="1"/>
              <a:t>html</a:t>
            </a:r>
            <a:r>
              <a:rPr lang="de-DE" sz="1600" dirty="0"/>
              <a:t>/</a:t>
            </a:r>
            <a:r>
              <a:rPr lang="de-DE" sz="1600" dirty="0" err="1"/>
              <a:t>about</a:t>
            </a:r>
            <a:r>
              <a:rPr lang="de-DE" sz="1600" dirty="0"/>
              <a:t>/</a:t>
            </a:r>
            <a:r>
              <a:rPr lang="de-DE" sz="1600" dirty="0" err="1"/>
              <a:t>trip_record_data.shtml</a:t>
            </a:r>
            <a:r>
              <a:rPr lang="de-DE" sz="1600" dirty="0"/>
              <a:t>. [</a:t>
            </a:r>
            <a:r>
              <a:rPr lang="de-DE" sz="1600" dirty="0" err="1"/>
              <a:t>Online;accessed</a:t>
            </a:r>
            <a:r>
              <a:rPr lang="de-DE" sz="1600" dirty="0"/>
              <a:t> 10-April-2018].</a:t>
            </a:r>
          </a:p>
          <a:p>
            <a:pPr marL="401638" indent="-401638">
              <a:buFont typeface="+mj-lt"/>
              <a:buAutoNum type="arabicPeriod"/>
            </a:pPr>
            <a:r>
              <a:rPr lang="de-DE" sz="1600" dirty="0"/>
              <a:t>J. Ma, L. Saul, S. Savage, </a:t>
            </a:r>
            <a:r>
              <a:rPr lang="de-DE" sz="1600" dirty="0" err="1"/>
              <a:t>and</a:t>
            </a:r>
            <a:r>
              <a:rPr lang="de-DE" sz="1600" dirty="0"/>
              <a:t> G. Voelker. 2009. </a:t>
            </a:r>
            <a:r>
              <a:rPr lang="de-DE" sz="1600" dirty="0" err="1"/>
              <a:t>Identifying</a:t>
            </a:r>
            <a:r>
              <a:rPr lang="de-DE" sz="1600" dirty="0"/>
              <a:t> </a:t>
            </a:r>
            <a:r>
              <a:rPr lang="de-DE" sz="1600" dirty="0" err="1"/>
              <a:t>suspicious</a:t>
            </a:r>
            <a:r>
              <a:rPr lang="de-DE" sz="1600" dirty="0"/>
              <a:t> URLs: an </a:t>
            </a:r>
            <a:r>
              <a:rPr lang="de-DE" sz="1600" dirty="0" err="1"/>
              <a:t>application</a:t>
            </a:r>
            <a:r>
              <a:rPr lang="de-DE" sz="1600" dirty="0"/>
              <a:t> </a:t>
            </a:r>
            <a:r>
              <a:rPr lang="de-DE" sz="1600" dirty="0" err="1"/>
              <a:t>of</a:t>
            </a:r>
            <a:r>
              <a:rPr lang="de-DE" sz="1600" dirty="0"/>
              <a:t> large-</a:t>
            </a:r>
            <a:r>
              <a:rPr lang="de-DE" sz="1600" dirty="0" err="1"/>
              <a:t>scale</a:t>
            </a:r>
            <a:r>
              <a:rPr lang="de-DE" sz="1600" dirty="0"/>
              <a:t> online </a:t>
            </a:r>
            <a:r>
              <a:rPr lang="de-DE" sz="1600" dirty="0" err="1"/>
              <a:t>learning</a:t>
            </a:r>
            <a:r>
              <a:rPr lang="de-DE" sz="1600" dirty="0"/>
              <a:t>. In </a:t>
            </a:r>
            <a:r>
              <a:rPr lang="de-DE" sz="1600" dirty="0" err="1"/>
              <a:t>Proceedings</a:t>
            </a:r>
            <a:r>
              <a:rPr lang="de-DE" sz="1600" dirty="0"/>
              <a:t> </a:t>
            </a:r>
            <a:r>
              <a:rPr lang="de-DE" sz="1600" dirty="0" err="1"/>
              <a:t>of</a:t>
            </a:r>
            <a:r>
              <a:rPr lang="de-DE" sz="1600" dirty="0"/>
              <a:t> </a:t>
            </a:r>
            <a:r>
              <a:rPr lang="de-DE" sz="1600" dirty="0" err="1"/>
              <a:t>the</a:t>
            </a:r>
            <a:r>
              <a:rPr lang="de-DE" sz="1600" dirty="0"/>
              <a:t> 26th </a:t>
            </a:r>
            <a:r>
              <a:rPr lang="de-DE" sz="1600" dirty="0" err="1"/>
              <a:t>annual</a:t>
            </a:r>
            <a:r>
              <a:rPr lang="de-DE" sz="1600" dirty="0"/>
              <a:t> international </a:t>
            </a:r>
            <a:r>
              <a:rPr lang="de-DE" sz="1600" dirty="0" err="1"/>
              <a:t>conference</a:t>
            </a:r>
            <a:r>
              <a:rPr lang="de-DE" sz="1600" dirty="0"/>
              <a:t> on </a:t>
            </a:r>
            <a:r>
              <a:rPr lang="de-DE" sz="1600" dirty="0" err="1"/>
              <a:t>machine</a:t>
            </a:r>
            <a:r>
              <a:rPr lang="de-DE" sz="1600" dirty="0"/>
              <a:t> </a:t>
            </a:r>
            <a:r>
              <a:rPr lang="de-DE" sz="1600" dirty="0" err="1"/>
              <a:t>learning</a:t>
            </a:r>
            <a:r>
              <a:rPr lang="de-DE" sz="1600" dirty="0"/>
              <a:t>. ACM, 681–688.</a:t>
            </a:r>
          </a:p>
          <a:p>
            <a:pPr marL="401638" indent="-401638">
              <a:buFont typeface="+mj-lt"/>
              <a:buAutoNum type="arabicPeriod"/>
            </a:pPr>
            <a:r>
              <a:rPr lang="de-DE" sz="1600" dirty="0"/>
              <a:t>D. </a:t>
            </a:r>
            <a:r>
              <a:rPr lang="de-DE" sz="1600" dirty="0" err="1"/>
              <a:t>Kingma</a:t>
            </a:r>
            <a:r>
              <a:rPr lang="de-DE" sz="1600" dirty="0"/>
              <a:t> </a:t>
            </a:r>
            <a:r>
              <a:rPr lang="de-DE" sz="1600" dirty="0" err="1"/>
              <a:t>and</a:t>
            </a:r>
            <a:r>
              <a:rPr lang="de-DE" sz="1600" dirty="0"/>
              <a:t> J. </a:t>
            </a:r>
            <a:r>
              <a:rPr lang="de-DE" sz="1600" dirty="0" err="1"/>
              <a:t>Ba</a:t>
            </a:r>
            <a:r>
              <a:rPr lang="de-DE" sz="1600" dirty="0"/>
              <a:t>. 2014. Adam: A </a:t>
            </a:r>
            <a:r>
              <a:rPr lang="de-DE" sz="1600" dirty="0" err="1"/>
              <a:t>method</a:t>
            </a:r>
            <a:r>
              <a:rPr lang="de-DE" sz="1600" dirty="0"/>
              <a:t> </a:t>
            </a:r>
            <a:r>
              <a:rPr lang="de-DE" sz="1600" dirty="0" err="1"/>
              <a:t>for</a:t>
            </a:r>
            <a:r>
              <a:rPr lang="de-DE" sz="1600" dirty="0"/>
              <a:t> </a:t>
            </a:r>
            <a:r>
              <a:rPr lang="de-DE" sz="1600" dirty="0" err="1"/>
              <a:t>stochastic</a:t>
            </a:r>
            <a:r>
              <a:rPr lang="de-DE" sz="1600" dirty="0"/>
              <a:t> </a:t>
            </a:r>
            <a:r>
              <a:rPr lang="de-DE" sz="1600" dirty="0" err="1"/>
              <a:t>optimization</a:t>
            </a:r>
            <a:r>
              <a:rPr lang="de-DE" sz="1600" dirty="0"/>
              <a:t>. </a:t>
            </a:r>
            <a:r>
              <a:rPr lang="de-DE" sz="1600" dirty="0" err="1"/>
              <a:t>arXiv</a:t>
            </a:r>
            <a:r>
              <a:rPr lang="de-DE" sz="1600" dirty="0"/>
              <a:t> </a:t>
            </a:r>
            <a:r>
              <a:rPr lang="de-DE" sz="1600" dirty="0" err="1"/>
              <a:t>preprint</a:t>
            </a:r>
            <a:r>
              <a:rPr lang="de-DE" sz="1600" dirty="0"/>
              <a:t> arXiv:1412.6980 (2014).</a:t>
            </a:r>
          </a:p>
          <a:p>
            <a:pPr marL="401638" indent="-401638">
              <a:buFont typeface="+mj-lt"/>
              <a:buAutoNum type="arabicPeriod"/>
            </a:pPr>
            <a:r>
              <a:rPr lang="de-DE" sz="1600" dirty="0"/>
              <a:t>M. Zeiler. 2012. ADADELTA: an adaptive </a:t>
            </a:r>
            <a:r>
              <a:rPr lang="de-DE" sz="1600" dirty="0" err="1"/>
              <a:t>learning</a:t>
            </a:r>
            <a:r>
              <a:rPr lang="de-DE" sz="1600" dirty="0"/>
              <a:t> rate </a:t>
            </a:r>
            <a:r>
              <a:rPr lang="de-DE" sz="1600" dirty="0" err="1"/>
              <a:t>method</a:t>
            </a:r>
            <a:r>
              <a:rPr lang="de-DE" sz="1600" dirty="0"/>
              <a:t>. </a:t>
            </a:r>
            <a:r>
              <a:rPr lang="de-DE" sz="1600" dirty="0" err="1"/>
              <a:t>arXiv</a:t>
            </a:r>
            <a:r>
              <a:rPr lang="de-DE" sz="1600" dirty="0"/>
              <a:t> </a:t>
            </a:r>
            <a:r>
              <a:rPr lang="de-DE" sz="1600" dirty="0" err="1"/>
              <a:t>preprint</a:t>
            </a:r>
            <a:r>
              <a:rPr lang="de-DE" sz="1600" dirty="0"/>
              <a:t> arXiv:1212.5701 (2012).</a:t>
            </a:r>
          </a:p>
          <a:p>
            <a:pPr marL="401638" indent="-401638">
              <a:buFont typeface="+mj-lt"/>
              <a:buAutoNum type="arabicPeriod"/>
            </a:pPr>
            <a:r>
              <a:rPr lang="de-DE" sz="1600" dirty="0"/>
              <a:t>T. </a:t>
            </a:r>
            <a:r>
              <a:rPr lang="de-DE" sz="1600" dirty="0" err="1"/>
              <a:t>Tieleman</a:t>
            </a:r>
            <a:r>
              <a:rPr lang="de-DE" sz="1600" dirty="0"/>
              <a:t> </a:t>
            </a:r>
            <a:r>
              <a:rPr lang="de-DE" sz="1600" dirty="0" err="1"/>
              <a:t>and</a:t>
            </a:r>
            <a:r>
              <a:rPr lang="de-DE" sz="1600" dirty="0"/>
              <a:t> G. </a:t>
            </a:r>
            <a:r>
              <a:rPr lang="de-DE" sz="1600" dirty="0" err="1"/>
              <a:t>Hinton</a:t>
            </a:r>
            <a:r>
              <a:rPr lang="de-DE" sz="1600" dirty="0"/>
              <a:t>. 2012. </a:t>
            </a:r>
            <a:r>
              <a:rPr lang="de-DE" sz="1600" dirty="0" err="1"/>
              <a:t>Lecture</a:t>
            </a:r>
            <a:r>
              <a:rPr lang="de-DE" sz="1600" dirty="0"/>
              <a:t> 6.5-rmsprop: </a:t>
            </a:r>
            <a:r>
              <a:rPr lang="de-DE" sz="1600" dirty="0" err="1"/>
              <a:t>Divide</a:t>
            </a:r>
            <a:r>
              <a:rPr lang="de-DE" sz="1600" dirty="0"/>
              <a:t> </a:t>
            </a:r>
            <a:r>
              <a:rPr lang="de-DE" sz="1600" dirty="0" err="1"/>
              <a:t>the</a:t>
            </a:r>
            <a:r>
              <a:rPr lang="de-DE" sz="1600" dirty="0"/>
              <a:t> </a:t>
            </a:r>
            <a:r>
              <a:rPr lang="de-DE" sz="1600" dirty="0" err="1"/>
              <a:t>gradient</a:t>
            </a:r>
            <a:r>
              <a:rPr lang="de-DE" sz="1600" dirty="0"/>
              <a:t> </a:t>
            </a:r>
            <a:r>
              <a:rPr lang="de-DE" sz="1600" dirty="0" err="1"/>
              <a:t>by</a:t>
            </a:r>
            <a:r>
              <a:rPr lang="de-DE" sz="1600" dirty="0"/>
              <a:t> a </a:t>
            </a:r>
            <a:r>
              <a:rPr lang="de-DE" sz="1600" dirty="0" err="1"/>
              <a:t>running</a:t>
            </a:r>
            <a:r>
              <a:rPr lang="de-DE" sz="1600" dirty="0"/>
              <a:t> </a:t>
            </a:r>
            <a:r>
              <a:rPr lang="de-DE" sz="1600" dirty="0" err="1"/>
              <a:t>average</a:t>
            </a:r>
            <a:r>
              <a:rPr lang="de-DE" sz="1600" dirty="0"/>
              <a:t> </a:t>
            </a:r>
            <a:r>
              <a:rPr lang="de-DE" sz="1600" dirty="0" err="1"/>
              <a:t>of</a:t>
            </a:r>
            <a:r>
              <a:rPr lang="de-DE" sz="1600" dirty="0"/>
              <a:t> </a:t>
            </a:r>
            <a:r>
              <a:rPr lang="de-DE" sz="1600" dirty="0" err="1"/>
              <a:t>its</a:t>
            </a:r>
            <a:r>
              <a:rPr lang="de-DE" sz="1600" dirty="0"/>
              <a:t> </a:t>
            </a:r>
            <a:r>
              <a:rPr lang="de-DE" sz="1600" dirty="0" err="1"/>
              <a:t>recent</a:t>
            </a:r>
            <a:r>
              <a:rPr lang="de-DE" sz="1600" dirty="0"/>
              <a:t> </a:t>
            </a:r>
            <a:r>
              <a:rPr lang="de-DE" sz="1600" dirty="0" err="1"/>
              <a:t>magnitude</a:t>
            </a:r>
            <a:r>
              <a:rPr lang="de-DE" sz="1600" dirty="0"/>
              <a:t>. COURSERA: </a:t>
            </a:r>
            <a:r>
              <a:rPr lang="de-DE" sz="1600" dirty="0" err="1"/>
              <a:t>Neural</a:t>
            </a:r>
            <a:r>
              <a:rPr lang="de-DE" sz="1600" dirty="0"/>
              <a:t> </a:t>
            </a:r>
            <a:r>
              <a:rPr lang="de-DE" sz="1600" dirty="0" err="1"/>
              <a:t>networks</a:t>
            </a:r>
            <a:r>
              <a:rPr lang="de-DE" sz="1600" dirty="0"/>
              <a:t> </a:t>
            </a:r>
            <a:r>
              <a:rPr lang="de-DE" sz="1600" dirty="0" err="1"/>
              <a:t>for</a:t>
            </a:r>
            <a:r>
              <a:rPr lang="de-DE" sz="1600" dirty="0"/>
              <a:t> </a:t>
            </a:r>
            <a:r>
              <a:rPr lang="de-DE" sz="1600" dirty="0" err="1"/>
              <a:t>machine</a:t>
            </a:r>
            <a:r>
              <a:rPr lang="de-DE" sz="1600" dirty="0"/>
              <a:t> </a:t>
            </a:r>
            <a:r>
              <a:rPr lang="de-DE" sz="1600" dirty="0" err="1"/>
              <a:t>learning</a:t>
            </a:r>
            <a:r>
              <a:rPr lang="de-DE" sz="1600" dirty="0"/>
              <a:t> 4, 2 (2012), 26–31.</a:t>
            </a:r>
          </a:p>
          <a:p>
            <a:pPr marL="0" indent="0">
              <a:buNone/>
            </a:pPr>
            <a:endParaRPr lang="en-US" sz="1600" dirty="0"/>
          </a:p>
        </p:txBody>
      </p:sp>
      <p:sp>
        <p:nvSpPr>
          <p:cNvPr id="2" name="Title 1">
            <a:extLst>
              <a:ext uri="{FF2B5EF4-FFF2-40B4-BE49-F238E27FC236}">
                <a16:creationId xmlns:a16="http://schemas.microsoft.com/office/drawing/2014/main" id="{AE8FEA88-F11E-264F-9CB5-F94955D715A7}"/>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4011355752"/>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dirty="0"/>
              <a:t>Backup Slides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3101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3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3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30000"/>
                  </a:schemeClr>
                </a:solidFill>
              </a:rPr>
              <a:t>Raw Data</a:t>
            </a:r>
          </a:p>
          <a:p>
            <a:pPr algn="ctr"/>
            <a:r>
              <a:rPr lang="en-US" sz="1600" dirty="0">
                <a:solidFill>
                  <a:schemeClr val="tx1">
                    <a:alpha val="3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30000"/>
                  </a:schemeClr>
                </a:solidFill>
              </a:rPr>
              <a:t>Preprocessed</a:t>
            </a:r>
          </a:p>
          <a:p>
            <a:pPr algn="ctr"/>
            <a:r>
              <a:rPr lang="en-US" sz="1600" dirty="0">
                <a:solidFill>
                  <a:schemeClr val="tx1">
                    <a:alpha val="3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0000"/>
            </a:schemeClr>
          </a:solidFill>
          <a:ln w="19050">
            <a:solidFill>
              <a:schemeClr val="tx1">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Data Manager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61" name="Rounded Rectangle 60">
            <a:extLst>
              <a:ext uri="{FF2B5EF4-FFF2-40B4-BE49-F238E27FC236}">
                <a16:creationId xmlns:a16="http://schemas.microsoft.com/office/drawing/2014/main" id="{E95FFC03-F584-344C-959F-A709168A6D24}"/>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63" name="TextBox 62">
            <a:extLst>
              <a:ext uri="{FF2B5EF4-FFF2-40B4-BE49-F238E27FC236}">
                <a16:creationId xmlns:a16="http://schemas.microsoft.com/office/drawing/2014/main" id="{20AB8DD4-76C6-504F-A804-A4A32860E8B3}"/>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6000"/>
                  </a:schemeClr>
                </a:solidFill>
              </a:rPr>
              <a:t>Raw </a:t>
            </a:r>
          </a:p>
          <a:p>
            <a:pPr algn="ctr"/>
            <a:r>
              <a:rPr lang="en-US" sz="1600" dirty="0">
                <a:solidFill>
                  <a:schemeClr val="tx1">
                    <a:alpha val="46000"/>
                  </a:schemeClr>
                </a:solidFill>
              </a:rPr>
              <a:t>Data</a:t>
            </a:r>
          </a:p>
        </p:txBody>
      </p:sp>
      <p:sp>
        <p:nvSpPr>
          <p:cNvPr id="10" name="TextBox 9">
            <a:extLst>
              <a:ext uri="{FF2B5EF4-FFF2-40B4-BE49-F238E27FC236}">
                <a16:creationId xmlns:a16="http://schemas.microsoft.com/office/drawing/2014/main" id="{AA8D3CAA-5D0A-864B-AD57-898C865E3601}"/>
              </a:ext>
            </a:extLst>
          </p:cNvPr>
          <p:cNvSpPr txBox="1"/>
          <p:nvPr/>
        </p:nvSpPr>
        <p:spPr>
          <a:xfrm>
            <a:off x="1480618" y="870504"/>
            <a:ext cx="4904228" cy="1938992"/>
          </a:xfrm>
          <a:prstGeom prst="rect">
            <a:avLst/>
          </a:prstGeom>
          <a:ln w="31750"/>
          <a:effectLst/>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Data Manager</a:t>
            </a:r>
          </a:p>
          <a:p>
            <a:pPr marL="457200" indent="-457200">
              <a:buFont typeface="Arial" panose="020B0604020202020204" pitchFamily="34" charset="0"/>
              <a:buChar char="•"/>
            </a:pPr>
            <a:r>
              <a:rPr lang="en-US" sz="2800" b="1" dirty="0"/>
              <a:t>Data Discretizing</a:t>
            </a:r>
          </a:p>
          <a:p>
            <a:pPr marL="457200" indent="-457200">
              <a:buFont typeface="Arial" panose="020B0604020202020204" pitchFamily="34" charset="0"/>
              <a:buChar char="•"/>
            </a:pPr>
            <a:r>
              <a:rPr lang="en-US" sz="2800" b="1" dirty="0"/>
              <a:t>Data Sampling</a:t>
            </a:r>
          </a:p>
          <a:p>
            <a:pPr marL="457200" indent="-457200">
              <a:buFont typeface="Arial" panose="020B0604020202020204" pitchFamily="34" charset="0"/>
              <a:buChar char="•"/>
            </a:pPr>
            <a:r>
              <a:rPr lang="en-US" sz="2800" b="1" dirty="0"/>
              <a:t>Historical Data Management</a:t>
            </a:r>
          </a:p>
        </p:txBody>
      </p:sp>
      <p:sp>
        <p:nvSpPr>
          <p:cNvPr id="28" name="Oval 27">
            <a:extLst>
              <a:ext uri="{FF2B5EF4-FFF2-40B4-BE49-F238E27FC236}">
                <a16:creationId xmlns:a16="http://schemas.microsoft.com/office/drawing/2014/main" id="{498D831C-4CDB-8E4C-BFF0-0048D63A217A}"/>
              </a:ext>
            </a:extLst>
          </p:cNvPr>
          <p:cNvSpPr/>
          <p:nvPr/>
        </p:nvSpPr>
        <p:spPr>
          <a:xfrm>
            <a:off x="444144"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A51C179-8388-3E4E-A13C-5A3A3D9D3A05}"/>
              </a:ext>
            </a:extLst>
          </p:cNvPr>
          <p:cNvSpPr/>
          <p:nvPr/>
        </p:nvSpPr>
        <p:spPr>
          <a:xfrm>
            <a:off x="5517470"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326ACBD-5506-BB4E-9E95-8692F0D53E44}"/>
              </a:ext>
            </a:extLst>
          </p:cNvPr>
          <p:cNvSpPr/>
          <p:nvPr/>
        </p:nvSpPr>
        <p:spPr>
          <a:xfrm>
            <a:off x="1728182" y="3957371"/>
            <a:ext cx="6125192" cy="1451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F0A9C6D2-8F3E-774C-ABA2-D5B910C3BD64}"/>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7D2E589D-8874-C447-B4AC-18D15C577454}"/>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C529784E-06F2-514D-AAB7-38BEF7010EDD}"/>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2B42ABF-311A-2941-8579-FE1E54F7879D}"/>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4143A2E6-08C2-5047-B1D0-AB9FE385B302}"/>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2C16B2DF-2919-EC43-9772-BB2FAC492574}"/>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78C5930C-1C25-4640-95BE-0C7E232EA9BE}"/>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32E13A94-67BE-924F-B2AC-13B66ACE150E}"/>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A0607F0F-6F93-514E-A241-36D3102E958A}"/>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A1C416D-714B-604C-A448-38B0FC7861F6}"/>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7EA061E-8CE0-2749-A8EC-61AEBE4DC6AB}"/>
              </a:ext>
            </a:extLst>
          </p:cNvPr>
          <p:cNvCxnSpPr>
            <a:cxnSpLocks/>
            <a:stCxn id="57"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41290D1-BABB-674F-8628-6A2A93FE13A9}"/>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0847626-D481-1847-9B9C-FB2166793477}"/>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D91647D-2933-C34B-B36F-BC39B6ACE751}"/>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F93263C-6D35-B042-9425-081B893D8632}"/>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7D05EFF-9695-7742-B067-E2119081676A}"/>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CD6E5E8-A8F8-FF44-BD92-ED6753686034}"/>
              </a:ext>
            </a:extLst>
          </p:cNvPr>
          <p:cNvSpPr txBox="1"/>
          <p:nvPr/>
        </p:nvSpPr>
        <p:spPr>
          <a:xfrm>
            <a:off x="7708780" y="2379330"/>
            <a:ext cx="2340384" cy="400110"/>
          </a:xfrm>
          <a:prstGeom prst="rect">
            <a:avLst/>
          </a:prstGeom>
          <a:noFill/>
        </p:spPr>
        <p:txBody>
          <a:bodyPr wrap="none" rtlCol="0">
            <a:spAutoFit/>
          </a:bodyPr>
          <a:lstStyle/>
          <a:p>
            <a:r>
              <a:rPr lang="en-US" sz="2000" dirty="0">
                <a:solidFill>
                  <a:schemeClr val="tx1">
                    <a:alpha val="30000"/>
                  </a:schemeClr>
                </a:solidFill>
              </a:rPr>
              <a:t>Scheduled Execution</a:t>
            </a:r>
          </a:p>
        </p:txBody>
      </p:sp>
    </p:spTree>
    <p:extLst>
      <p:ext uri="{BB962C8B-B14F-4D97-AF65-F5344CB8AC3E}">
        <p14:creationId xmlns:p14="http://schemas.microsoft.com/office/powerpoint/2010/main" val="3354350551"/>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46182BA2-8DF4-3042-A52B-C6A61470A0A2}"/>
              </a:ext>
            </a:extLst>
          </p:cNvPr>
          <p:cNvSpPr txBox="1"/>
          <p:nvPr/>
        </p:nvSpPr>
        <p:spPr>
          <a:xfrm>
            <a:off x="7708780" y="2379330"/>
            <a:ext cx="2410212" cy="400110"/>
          </a:xfrm>
          <a:prstGeom prst="rect">
            <a:avLst/>
          </a:prstGeom>
          <a:noFill/>
        </p:spPr>
        <p:txBody>
          <a:bodyPr wrap="none" rtlCol="0">
            <a:spAutoFit/>
          </a:bodyPr>
          <a:lstStyle/>
          <a:p>
            <a:r>
              <a:rPr lang="en-US" sz="2000" dirty="0">
                <a:solidFill>
                  <a:schemeClr val="tx1">
                    <a:alpha val="30000"/>
                  </a:schemeClr>
                </a:solidFill>
              </a:rPr>
              <a:t>Scheduled Execution</a:t>
            </a:r>
          </a:p>
        </p:txBody>
      </p:sp>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5000"/>
            </a:schemeClr>
          </a:solidFill>
          <a:ln w="19050">
            <a:solidFill>
              <a:schemeClr val="tx1">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5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Pipeline Manager</a:t>
            </a:r>
          </a:p>
        </p:txBody>
      </p:sp>
      <p:sp>
        <p:nvSpPr>
          <p:cNvPr id="39" name="Right Brace 38">
            <a:extLst>
              <a:ext uri="{FF2B5EF4-FFF2-40B4-BE49-F238E27FC236}">
                <a16:creationId xmlns:a16="http://schemas.microsoft.com/office/drawing/2014/main" id="{375F2470-9DD7-1A48-8E18-3D5ED8C263A3}"/>
              </a:ext>
            </a:extLst>
          </p:cNvPr>
          <p:cNvSpPr/>
          <p:nvPr/>
        </p:nvSpPr>
        <p:spPr>
          <a:xfrm rot="16200000">
            <a:off x="8711243" y="-155798"/>
            <a:ext cx="419100" cy="6283382"/>
          </a:xfrm>
          <a:prstGeom prst="rightBrace">
            <a:avLst>
              <a:gd name="adj1" fmla="val 161060"/>
              <a:gd name="adj2" fmla="val 49569"/>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3420504" y="870504"/>
            <a:ext cx="5755806" cy="1938992"/>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Pipeline Manager</a:t>
            </a:r>
          </a:p>
          <a:p>
            <a:pPr marL="457200" indent="-457200">
              <a:buFont typeface="Arial" panose="020B0604020202020204" pitchFamily="34" charset="0"/>
              <a:buChar char="•"/>
            </a:pPr>
            <a:r>
              <a:rPr lang="en-US" sz="2800" b="1" dirty="0"/>
              <a:t>Data Preprocessing</a:t>
            </a:r>
          </a:p>
          <a:p>
            <a:pPr marL="457200" indent="-457200">
              <a:buFont typeface="Arial" panose="020B0604020202020204" pitchFamily="34" charset="0"/>
              <a:buChar char="•"/>
            </a:pPr>
            <a:r>
              <a:rPr lang="en-US" sz="2800" b="1" dirty="0"/>
              <a:t>Data Materialization</a:t>
            </a:r>
          </a:p>
          <a:p>
            <a:pPr marL="457200" indent="-457200">
              <a:buFont typeface="Arial" panose="020B0604020202020204" pitchFamily="34" charset="0"/>
              <a:buChar char="•"/>
            </a:pPr>
            <a:r>
              <a:rPr lang="en-US" sz="2800" b="1" dirty="0"/>
              <a:t>Pipeline Component Management</a:t>
            </a:r>
          </a:p>
        </p:txBody>
      </p:sp>
      <p:sp>
        <p:nvSpPr>
          <p:cNvPr id="42" name="Oval 41">
            <a:extLst>
              <a:ext uri="{FF2B5EF4-FFF2-40B4-BE49-F238E27FC236}">
                <a16:creationId xmlns:a16="http://schemas.microsoft.com/office/drawing/2014/main" id="{5CCE1B56-E423-F948-BBC6-A61A82219031}"/>
              </a:ext>
            </a:extLst>
          </p:cNvPr>
          <p:cNvSpPr/>
          <p:nvPr/>
        </p:nvSpPr>
        <p:spPr>
          <a:xfrm>
            <a:off x="2811374"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DDA2D1A-FB9A-F24A-BE51-74921D0F25AA}"/>
              </a:ext>
            </a:extLst>
          </p:cNvPr>
          <p:cNvSpPr/>
          <p:nvPr/>
        </p:nvSpPr>
        <p:spPr>
          <a:xfrm>
            <a:off x="7360354" y="2852995"/>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936696E4-204F-2940-808A-FD9B5A8A1012}"/>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2C1915B-29F7-8B4C-AF0C-890ADAB18420}"/>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4558173A-B6C1-8F4D-BA9B-9C9DB43D165A}"/>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32581400-6DF7-4E43-992B-937DDE28570E}"/>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B40892B4-24EC-1445-A0DF-FB6368175667}"/>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A2DC2E1-EB73-E643-91CD-2282E0057E8F}"/>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FFB6D1F6-819F-D04A-BD31-1376CE152D37}"/>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07F149F8-3860-FE4C-89A3-A3F17E6A5C08}"/>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AD3CF73B-1E94-3344-85B5-3FF29640B539}"/>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EF5E31C-D63E-2B4C-8E13-B80FE1ADA105}"/>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2A2A038-D258-FB48-AC42-D7FF22812B0F}"/>
              </a:ext>
            </a:extLst>
          </p:cNvPr>
          <p:cNvCxnSpPr>
            <a:cxnSpLocks/>
            <a:stCxn id="51"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15C1CFD-400C-994B-A3E4-C89BCDDF302D}"/>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5B9126D-95F1-5544-BC62-C8B512A16B0A}"/>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01573B-09A6-D74B-9B2D-57E282E1644E}"/>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2CF92EF-1F3D-AA4B-8E7C-299370108D0A}"/>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04105B4-4B87-1348-B3D5-96725173F111}"/>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765894"/>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Model Updater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alpha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8684263" y="870504"/>
            <a:ext cx="3313408" cy="1508105"/>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Model Updater</a:t>
            </a:r>
          </a:p>
          <a:p>
            <a:pPr marL="457200" indent="-457200">
              <a:buFont typeface="Arial" panose="020B0604020202020204" pitchFamily="34" charset="0"/>
              <a:buChar char="•"/>
            </a:pPr>
            <a:r>
              <a:rPr lang="en-US" sz="2800" b="1" dirty="0"/>
              <a:t>Online Training</a:t>
            </a:r>
          </a:p>
          <a:p>
            <a:pPr marL="457200" indent="-457200">
              <a:buFont typeface="Arial" panose="020B0604020202020204" pitchFamily="34" charset="0"/>
              <a:buChar char="•"/>
            </a:pPr>
            <a:r>
              <a:rPr lang="en-US" sz="2800" b="1" dirty="0"/>
              <a:t>Proactive Training</a:t>
            </a:r>
          </a:p>
        </p:txBody>
      </p:sp>
      <p:sp>
        <p:nvSpPr>
          <p:cNvPr id="39" name="Oval 38">
            <a:extLst>
              <a:ext uri="{FF2B5EF4-FFF2-40B4-BE49-F238E27FC236}">
                <a16:creationId xmlns:a16="http://schemas.microsoft.com/office/drawing/2014/main" id="{CB878210-F62F-304E-B2F6-91B7DBDC489F}"/>
              </a:ext>
            </a:extLst>
          </p:cNvPr>
          <p:cNvSpPr/>
          <p:nvPr/>
        </p:nvSpPr>
        <p:spPr>
          <a:xfrm>
            <a:off x="9424801" y="2581611"/>
            <a:ext cx="2729490" cy="186936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7752D971-05BB-084C-9B1C-B9A512C91B1F}"/>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A41C1FD8-C0FD-174D-9AC5-85003FBE76AD}"/>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96DE9054-9D8B-544B-91DC-904708815A5B}"/>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066C931-1374-C54C-A5C8-1A68FA99CDBA}"/>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9E548AB-9C92-5540-9C7F-D4EB0AD53D80}"/>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B22D23F8-D001-B94C-B326-49B80850FAA5}"/>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9F1F3124-5CC9-4249-ACC6-E35DB243A632}"/>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E561AD1D-67F1-624A-94AA-DCB8FF9F357D}"/>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16DE19D8-4199-3841-8A91-9002A7583FCB}"/>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8DB96DE-C4DC-494E-94F7-42D628151A6E}"/>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C2CE2AF-ED6F-E747-BA0D-8C2DD40D997C}"/>
              </a:ext>
            </a:extLst>
          </p:cNvPr>
          <p:cNvCxnSpPr>
            <a:cxnSpLocks/>
            <a:stCxn id="47"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B71F89F-263A-B54B-B078-31BE73516477}"/>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979D418-B8B3-004E-AC70-5703BCAA55B5}"/>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202D6EC-6E05-5740-B3E1-35ADDA170C31}"/>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6F91DE8-DCFE-7443-8808-08C33F701021}"/>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C37761-1522-FF4D-AAF3-831CE4B0A861}"/>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0F82E77-E7F9-644D-A501-5BC6353D2A79}"/>
              </a:ext>
            </a:extLst>
          </p:cNvPr>
          <p:cNvSpPr txBox="1"/>
          <p:nvPr/>
        </p:nvSpPr>
        <p:spPr>
          <a:xfrm>
            <a:off x="7708780" y="2379330"/>
            <a:ext cx="2410212" cy="400110"/>
          </a:xfrm>
          <a:prstGeom prst="rect">
            <a:avLst/>
          </a:prstGeom>
          <a:noFill/>
        </p:spPr>
        <p:txBody>
          <a:bodyPr wrap="none" rtlCol="0">
            <a:spAutoFit/>
          </a:bodyPr>
          <a:lstStyle/>
          <a:p>
            <a:r>
              <a:rPr lang="en-US" sz="2000" dirty="0">
                <a:solidFill>
                  <a:schemeClr val="tx1">
                    <a:alpha val="30000"/>
                  </a:schemeClr>
                </a:solidFill>
              </a:rPr>
              <a:t>Scheduled Execution</a:t>
            </a:r>
          </a:p>
        </p:txBody>
      </p:sp>
    </p:spTree>
    <p:extLst>
      <p:ext uri="{BB962C8B-B14F-4D97-AF65-F5344CB8AC3E}">
        <p14:creationId xmlns:p14="http://schemas.microsoft.com/office/powerpoint/2010/main" val="1468303712"/>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0000"/>
            </a:schemeClr>
          </a:solidFill>
          <a:ln w="19050">
            <a:solidFill>
              <a:schemeClr val="tx1">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Scheduler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6571102" y="870504"/>
            <a:ext cx="4743286" cy="1077218"/>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Scheduler</a:t>
            </a:r>
          </a:p>
          <a:p>
            <a:pPr marL="457200" indent="-457200">
              <a:buFont typeface="Arial" panose="020B0604020202020204" pitchFamily="34" charset="0"/>
              <a:buChar char="•"/>
            </a:pPr>
            <a:r>
              <a:rPr lang="en-US" sz="2800" b="1" dirty="0"/>
              <a:t>Schedule Proactive Training</a:t>
            </a:r>
          </a:p>
        </p:txBody>
      </p:sp>
      <p:sp>
        <p:nvSpPr>
          <p:cNvPr id="39" name="Oval 38">
            <a:extLst>
              <a:ext uri="{FF2B5EF4-FFF2-40B4-BE49-F238E27FC236}">
                <a16:creationId xmlns:a16="http://schemas.microsoft.com/office/drawing/2014/main" id="{A77F6C0A-619A-B445-9405-BA831D71304F}"/>
              </a:ext>
            </a:extLst>
          </p:cNvPr>
          <p:cNvSpPr/>
          <p:nvPr/>
        </p:nvSpPr>
        <p:spPr>
          <a:xfrm>
            <a:off x="5832155" y="2401164"/>
            <a:ext cx="6125192" cy="7532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2F76D95C-58B2-1B4A-9974-285C41DF4DC0}"/>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F9D5711A-F543-814A-96BA-1F558408BF3B}"/>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CEE74261-69CA-814F-A0E3-87A1E79C2C51}"/>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3D1FCC94-FD28-5D4C-A537-EEE0F419CF9E}"/>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CC33B124-212A-1245-B5DA-935E33C9C86A}"/>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48C8635A-AB5A-614F-B4D5-75000C8DEB1F}"/>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385FEBA7-6A1D-2A4B-9D97-65215763DBE1}"/>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76C2BE3-C59B-B540-8549-A644FD2BDF72}"/>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B0708227-CA02-F541-8C15-7DCC8A5016DD}"/>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33638BB-7308-F34E-B5DE-42115A79C93C}"/>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14A3659-03FC-3445-BFD2-2AD34D1BCDD9}"/>
              </a:ext>
            </a:extLst>
          </p:cNvPr>
          <p:cNvCxnSpPr>
            <a:cxnSpLocks/>
            <a:stCxn id="48"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71C2C10-8257-0D42-BCA7-B0C4F50DF9EC}"/>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0080EAA-131C-5347-8C65-7B2934DBB1DE}"/>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B01D450-F471-E149-94FA-14DA0D1E30D3}"/>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630CD1-7F6C-0244-872F-480B391DDDD2}"/>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162EDB2-A202-C042-805C-53B88D355E14}"/>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BE8CB28-02F8-C34F-9A9E-6703847344E5}"/>
              </a:ext>
            </a:extLst>
          </p:cNvPr>
          <p:cNvSpPr txBox="1"/>
          <p:nvPr/>
        </p:nvSpPr>
        <p:spPr>
          <a:xfrm>
            <a:off x="7708780" y="2379330"/>
            <a:ext cx="2340384" cy="400110"/>
          </a:xfrm>
          <a:prstGeom prst="rect">
            <a:avLst/>
          </a:prstGeom>
          <a:noFill/>
        </p:spPr>
        <p:txBody>
          <a:bodyPr wrap="none" rtlCol="0">
            <a:spAutoFit/>
          </a:bodyPr>
          <a:lstStyle/>
          <a:p>
            <a:r>
              <a:rPr lang="en-US" sz="2000" dirty="0"/>
              <a:t>Scheduled Execution</a:t>
            </a:r>
          </a:p>
        </p:txBody>
      </p:sp>
    </p:spTree>
    <p:extLst>
      <p:ext uri="{BB962C8B-B14F-4D97-AF65-F5344CB8AC3E}">
        <p14:creationId xmlns:p14="http://schemas.microsoft.com/office/powerpoint/2010/main" val="57443239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E579-EE6E-5E44-84C5-B3FDF3E39B7E}"/>
              </a:ext>
            </a:extLst>
          </p:cNvPr>
          <p:cNvSpPr>
            <a:spLocks noGrp="1"/>
          </p:cNvSpPr>
          <p:nvPr>
            <p:ph type="title"/>
          </p:nvPr>
        </p:nvSpPr>
        <p:spPr/>
        <p:txBody>
          <a:bodyPr>
            <a:noAutofit/>
          </a:bodyPr>
          <a:lstStyle/>
          <a:p>
            <a:r>
              <a:rPr lang="en-US" dirty="0"/>
              <a:t>Life Cycle of Machine Learning Applications</a:t>
            </a:r>
          </a:p>
        </p:txBody>
      </p:sp>
      <p:sp>
        <p:nvSpPr>
          <p:cNvPr id="14" name="Chevron 13">
            <a:extLst>
              <a:ext uri="{FF2B5EF4-FFF2-40B4-BE49-F238E27FC236}">
                <a16:creationId xmlns:a16="http://schemas.microsoft.com/office/drawing/2014/main" id="{026A8F84-6D9B-7342-BED9-58319631906A}"/>
              </a:ext>
            </a:extLst>
          </p:cNvPr>
          <p:cNvSpPr/>
          <p:nvPr/>
        </p:nvSpPr>
        <p:spPr>
          <a:xfrm>
            <a:off x="2636583"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5" name="Chevron 14">
            <a:extLst>
              <a:ext uri="{FF2B5EF4-FFF2-40B4-BE49-F238E27FC236}">
                <a16:creationId xmlns:a16="http://schemas.microsoft.com/office/drawing/2014/main" id="{9452F5FA-1905-184F-95C9-A85C3127BFFB}"/>
              </a:ext>
            </a:extLst>
          </p:cNvPr>
          <p:cNvSpPr/>
          <p:nvPr/>
        </p:nvSpPr>
        <p:spPr>
          <a:xfrm>
            <a:off x="4900744"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6" name="Chevron 15">
            <a:extLst>
              <a:ext uri="{FF2B5EF4-FFF2-40B4-BE49-F238E27FC236}">
                <a16:creationId xmlns:a16="http://schemas.microsoft.com/office/drawing/2014/main" id="{306ACBC6-FB6D-C74D-ABE8-1481C873B5F2}"/>
              </a:ext>
            </a:extLst>
          </p:cNvPr>
          <p:cNvSpPr/>
          <p:nvPr/>
        </p:nvSpPr>
        <p:spPr>
          <a:xfrm>
            <a:off x="7165893" y="498348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4" name="TextBox 3">
            <a:extLst>
              <a:ext uri="{FF2B5EF4-FFF2-40B4-BE49-F238E27FC236}">
                <a16:creationId xmlns:a16="http://schemas.microsoft.com/office/drawing/2014/main" id="{D8CF20F3-A809-0944-B63C-B253B7E0362A}"/>
              </a:ext>
            </a:extLst>
          </p:cNvPr>
          <p:cNvSpPr txBox="1"/>
          <p:nvPr/>
        </p:nvSpPr>
        <p:spPr>
          <a:xfrm>
            <a:off x="5288382" y="5894380"/>
            <a:ext cx="1122359" cy="461665"/>
          </a:xfrm>
          <a:prstGeom prst="rect">
            <a:avLst/>
          </a:prstGeom>
          <a:noFill/>
        </p:spPr>
        <p:txBody>
          <a:bodyPr wrap="none" rtlCol="0">
            <a:spAutoFit/>
          </a:bodyPr>
          <a:lstStyle/>
          <a:p>
            <a:r>
              <a:rPr lang="en-US" sz="2400" b="1" dirty="0"/>
              <a:t>1. Train</a:t>
            </a:r>
          </a:p>
        </p:txBody>
      </p:sp>
      <p:sp>
        <p:nvSpPr>
          <p:cNvPr id="12" name="Rounded Rectangle 11">
            <a:extLst>
              <a:ext uri="{FF2B5EF4-FFF2-40B4-BE49-F238E27FC236}">
                <a16:creationId xmlns:a16="http://schemas.microsoft.com/office/drawing/2014/main" id="{5995750D-9173-794C-9412-68D23C072515}"/>
              </a:ext>
            </a:extLst>
          </p:cNvPr>
          <p:cNvSpPr/>
          <p:nvPr/>
        </p:nvSpPr>
        <p:spPr>
          <a:xfrm>
            <a:off x="2342424" y="1242983"/>
            <a:ext cx="7465513" cy="250605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17" name="Chevron 16">
            <a:extLst>
              <a:ext uri="{FF2B5EF4-FFF2-40B4-BE49-F238E27FC236}">
                <a16:creationId xmlns:a16="http://schemas.microsoft.com/office/drawing/2014/main" id="{F8BB5ED0-CC01-BB4B-9794-1A2316DFDB35}"/>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8" name="Chevron 17">
            <a:extLst>
              <a:ext uri="{FF2B5EF4-FFF2-40B4-BE49-F238E27FC236}">
                <a16:creationId xmlns:a16="http://schemas.microsoft.com/office/drawing/2014/main" id="{BD863FE6-C538-154E-9313-914886DFB048}"/>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9" name="Chevron 18">
            <a:extLst>
              <a:ext uri="{FF2B5EF4-FFF2-40B4-BE49-F238E27FC236}">
                <a16:creationId xmlns:a16="http://schemas.microsoft.com/office/drawing/2014/main" id="{352FB4DD-D861-5B49-B9D7-627F630C9488}"/>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6" name="Rectangle 5">
            <a:extLst>
              <a:ext uri="{FF2B5EF4-FFF2-40B4-BE49-F238E27FC236}">
                <a16:creationId xmlns:a16="http://schemas.microsoft.com/office/drawing/2014/main" id="{2D55FA84-1414-B44D-8E33-F867A9F61A3E}"/>
              </a:ext>
            </a:extLst>
          </p:cNvPr>
          <p:cNvSpPr/>
          <p:nvPr/>
        </p:nvSpPr>
        <p:spPr>
          <a:xfrm>
            <a:off x="4015501" y="665455"/>
            <a:ext cx="4054443" cy="646331"/>
          </a:xfrm>
          <a:prstGeom prst="rect">
            <a:avLst/>
          </a:prstGeom>
        </p:spPr>
        <p:txBody>
          <a:bodyPr wrap="none">
            <a:spAutoFit/>
          </a:bodyPr>
          <a:lstStyle/>
          <a:p>
            <a:pPr algn="ctr"/>
            <a:r>
              <a:rPr lang="en-US" sz="3200" b="1" dirty="0"/>
              <a:t>Deployment</a:t>
            </a:r>
            <a:r>
              <a:rPr lang="en-US" sz="3600" b="1" dirty="0"/>
              <a:t> Platform</a:t>
            </a:r>
          </a:p>
        </p:txBody>
      </p:sp>
      <p:sp>
        <p:nvSpPr>
          <p:cNvPr id="7" name="Up Arrow 6">
            <a:extLst>
              <a:ext uri="{FF2B5EF4-FFF2-40B4-BE49-F238E27FC236}">
                <a16:creationId xmlns:a16="http://schemas.microsoft.com/office/drawing/2014/main" id="{08F0601B-5372-3448-9C3A-36E4CF483649}"/>
              </a:ext>
            </a:extLst>
          </p:cNvPr>
          <p:cNvSpPr/>
          <p:nvPr/>
        </p:nvSpPr>
        <p:spPr>
          <a:xfrm>
            <a:off x="4741703" y="3795656"/>
            <a:ext cx="2666954" cy="1141207"/>
          </a:xfrm>
          <a:prstGeom prst="upArrow">
            <a:avLst>
              <a:gd name="adj1" fmla="val 47714"/>
              <a:gd name="adj2" fmla="val 50000"/>
            </a:avLst>
          </a:prstGeom>
          <a:ln w="22225"/>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b="1" dirty="0"/>
              <a:t>2. Deploy</a:t>
            </a:r>
          </a:p>
        </p:txBody>
      </p:sp>
      <p:sp>
        <p:nvSpPr>
          <p:cNvPr id="20" name="TextBox 19">
            <a:extLst>
              <a:ext uri="{FF2B5EF4-FFF2-40B4-BE49-F238E27FC236}">
                <a16:creationId xmlns:a16="http://schemas.microsoft.com/office/drawing/2014/main" id="{1D47073A-6F7C-A14C-8CDD-700295538A09}"/>
              </a:ext>
            </a:extLst>
          </p:cNvPr>
          <p:cNvSpPr txBox="1"/>
          <p:nvPr/>
        </p:nvSpPr>
        <p:spPr>
          <a:xfrm>
            <a:off x="4782954" y="1175790"/>
            <a:ext cx="2519536" cy="461665"/>
          </a:xfrm>
          <a:prstGeom prst="rect">
            <a:avLst/>
          </a:prstGeom>
          <a:noFill/>
        </p:spPr>
        <p:txBody>
          <a:bodyPr wrap="none" rtlCol="0">
            <a:spAutoFit/>
          </a:bodyPr>
          <a:lstStyle/>
          <a:p>
            <a:r>
              <a:rPr lang="en-US" sz="2400" b="1" dirty="0"/>
              <a:t>3. Answer Queries</a:t>
            </a:r>
          </a:p>
        </p:txBody>
      </p:sp>
      <p:cxnSp>
        <p:nvCxnSpPr>
          <p:cNvPr id="21" name="Straight Arrow Connector 20">
            <a:extLst>
              <a:ext uri="{FF2B5EF4-FFF2-40B4-BE49-F238E27FC236}">
                <a16:creationId xmlns:a16="http://schemas.microsoft.com/office/drawing/2014/main" id="{81C0BC66-376F-8D4E-BD05-65B45F0BF29F}"/>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7888506-B558-F54C-8546-FF682F13999E}"/>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23" name="Straight Arrow Connector 22">
            <a:extLst>
              <a:ext uri="{FF2B5EF4-FFF2-40B4-BE49-F238E27FC236}">
                <a16:creationId xmlns:a16="http://schemas.microsoft.com/office/drawing/2014/main" id="{25C15104-5553-3247-8D0D-AADA93ADDA37}"/>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14AB3E8-6D22-0B43-869B-17B2B3589AB2}"/>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sp>
        <p:nvSpPr>
          <p:cNvPr id="25" name="Rounded Rectangle 24">
            <a:extLst>
              <a:ext uri="{FF2B5EF4-FFF2-40B4-BE49-F238E27FC236}">
                <a16:creationId xmlns:a16="http://schemas.microsoft.com/office/drawing/2014/main" id="{827B3A41-1AA6-EC44-97F7-7E94E3450CA5}"/>
              </a:ext>
            </a:extLst>
          </p:cNvPr>
          <p:cNvSpPr/>
          <p:nvPr/>
        </p:nvSpPr>
        <p:spPr>
          <a:xfrm>
            <a:off x="3255574" y="2949323"/>
            <a:ext cx="3259157" cy="6470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New Training Data</a:t>
            </a:r>
          </a:p>
        </p:txBody>
      </p:sp>
      <p:sp>
        <p:nvSpPr>
          <p:cNvPr id="26" name="TextBox 25">
            <a:extLst>
              <a:ext uri="{FF2B5EF4-FFF2-40B4-BE49-F238E27FC236}">
                <a16:creationId xmlns:a16="http://schemas.microsoft.com/office/drawing/2014/main" id="{DAC599AE-A87F-CC4B-BAC2-71D89D485FAC}"/>
              </a:ext>
            </a:extLst>
          </p:cNvPr>
          <p:cNvSpPr txBox="1"/>
          <p:nvPr/>
        </p:nvSpPr>
        <p:spPr>
          <a:xfrm>
            <a:off x="6506287" y="3052427"/>
            <a:ext cx="3128549" cy="461665"/>
          </a:xfrm>
          <a:prstGeom prst="rect">
            <a:avLst/>
          </a:prstGeom>
          <a:noFill/>
        </p:spPr>
        <p:txBody>
          <a:bodyPr wrap="none" rtlCol="0">
            <a:spAutoFit/>
          </a:bodyPr>
          <a:lstStyle/>
          <a:p>
            <a:r>
              <a:rPr lang="en-US" sz="2400" b="1" dirty="0"/>
              <a:t>4. Gather Training Data</a:t>
            </a:r>
          </a:p>
        </p:txBody>
      </p:sp>
      <p:cxnSp>
        <p:nvCxnSpPr>
          <p:cNvPr id="27" name="Straight Arrow Connector 26">
            <a:extLst>
              <a:ext uri="{FF2B5EF4-FFF2-40B4-BE49-F238E27FC236}">
                <a16:creationId xmlns:a16="http://schemas.microsoft.com/office/drawing/2014/main" id="{2C3E8C63-5D6C-B64E-BB45-8ADB2BA2CC75}"/>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133CC7-2BD0-2C49-999D-0286F22F24F1}"/>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32" name="TextBox 31">
            <a:extLst>
              <a:ext uri="{FF2B5EF4-FFF2-40B4-BE49-F238E27FC236}">
                <a16:creationId xmlns:a16="http://schemas.microsoft.com/office/drawing/2014/main" id="{304BEE90-65A0-7549-BBF5-D1D21F1EDD25}"/>
              </a:ext>
            </a:extLst>
          </p:cNvPr>
          <p:cNvSpPr txBox="1"/>
          <p:nvPr/>
        </p:nvSpPr>
        <p:spPr>
          <a:xfrm>
            <a:off x="1840716" y="4226789"/>
            <a:ext cx="1415259" cy="461665"/>
          </a:xfrm>
          <a:prstGeom prst="rect">
            <a:avLst/>
          </a:prstGeom>
          <a:noFill/>
        </p:spPr>
        <p:txBody>
          <a:bodyPr wrap="none" rtlCol="0">
            <a:spAutoFit/>
          </a:bodyPr>
          <a:lstStyle/>
          <a:p>
            <a:r>
              <a:rPr lang="en-US" sz="2400" b="1" dirty="0"/>
              <a:t>5. Retrain</a:t>
            </a:r>
          </a:p>
        </p:txBody>
      </p:sp>
      <p:cxnSp>
        <p:nvCxnSpPr>
          <p:cNvPr id="34" name="Elbow Connector 33">
            <a:extLst>
              <a:ext uri="{FF2B5EF4-FFF2-40B4-BE49-F238E27FC236}">
                <a16:creationId xmlns:a16="http://schemas.microsoft.com/office/drawing/2014/main" id="{695F548B-8401-BA47-87D0-5A0AAA195DA9}"/>
              </a:ext>
            </a:extLst>
          </p:cNvPr>
          <p:cNvCxnSpPr>
            <a:cxnSpLocks/>
            <a:stCxn id="25" idx="2"/>
            <a:endCxn id="30" idx="0"/>
          </p:cNvCxnSpPr>
          <p:nvPr/>
        </p:nvCxnSpPr>
        <p:spPr>
          <a:xfrm rot="5400000">
            <a:off x="2559212" y="2655813"/>
            <a:ext cx="1385375" cy="3266509"/>
          </a:xfrm>
          <a:prstGeom prst="bent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E4FBCE6E-1CB2-8F44-954D-1F5C71B07E77}"/>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Training Data</a:t>
            </a:r>
          </a:p>
        </p:txBody>
      </p:sp>
      <p:sp>
        <p:nvSpPr>
          <p:cNvPr id="35" name="Rounded Rectangle 34">
            <a:extLst>
              <a:ext uri="{FF2B5EF4-FFF2-40B4-BE49-F238E27FC236}">
                <a16:creationId xmlns:a16="http://schemas.microsoft.com/office/drawing/2014/main" id="{249905C1-9C9B-5B42-A9E5-A25727D1F5C1}"/>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36" name="TextBox 35">
            <a:extLst>
              <a:ext uri="{FF2B5EF4-FFF2-40B4-BE49-F238E27FC236}">
                <a16:creationId xmlns:a16="http://schemas.microsoft.com/office/drawing/2014/main" id="{41829088-2DB8-2144-8868-2A25E978BE4E}"/>
              </a:ext>
            </a:extLst>
          </p:cNvPr>
          <p:cNvSpPr txBox="1"/>
          <p:nvPr/>
        </p:nvSpPr>
        <p:spPr>
          <a:xfrm>
            <a:off x="898496" y="2752065"/>
            <a:ext cx="10353368" cy="1446550"/>
          </a:xfrm>
          <a:prstGeom prst="rect">
            <a:avLst/>
          </a:prstGeom>
          <a:solidFill>
            <a:schemeClr val="bg1"/>
          </a:solidFill>
          <a:ln w="635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4400" b="1" dirty="0"/>
              <a:t>Time-consuming and resource-intensive</a:t>
            </a:r>
          </a:p>
          <a:p>
            <a:pPr marL="285750" indent="-285750">
              <a:buFont typeface="Arial" panose="020B0604020202020204" pitchFamily="34" charset="0"/>
              <a:buChar char="•"/>
            </a:pPr>
            <a:r>
              <a:rPr lang="en-US" sz="4400" b="1" dirty="0"/>
              <a:t>Out-of-core</a:t>
            </a:r>
          </a:p>
        </p:txBody>
      </p:sp>
    </p:spTree>
    <p:extLst>
      <p:ext uri="{BB962C8B-B14F-4D97-AF65-F5344CB8AC3E}">
        <p14:creationId xmlns:p14="http://schemas.microsoft.com/office/powerpoint/2010/main" val="87332401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7" grpId="0" animBg="1"/>
      <p:bldP spid="18" grpId="0" animBg="1"/>
      <p:bldP spid="19" grpId="0" animBg="1"/>
      <p:bldP spid="6" grpId="0"/>
      <p:bldP spid="7" grpId="0" animBg="1"/>
      <p:bldP spid="20" grpId="0"/>
      <p:bldP spid="22" grpId="0"/>
      <p:bldP spid="24" grpId="0"/>
      <p:bldP spid="25" grpId="0" animBg="1"/>
      <p:bldP spid="26" grpId="0"/>
      <p:bldP spid="28" grpId="0"/>
      <p:bldP spid="32" grpId="0"/>
      <p:bldP spid="30" grpId="0" animBg="1"/>
      <p:bldP spid="35"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C8791-B4BB-0D49-BF78-931A2E4DBAF9}"/>
              </a:ext>
            </a:extLst>
          </p:cNvPr>
          <p:cNvSpPr>
            <a:spLocks noGrp="1"/>
          </p:cNvSpPr>
          <p:nvPr>
            <p:ph idx="1"/>
          </p:nvPr>
        </p:nvSpPr>
        <p:spPr/>
        <p:txBody>
          <a:bodyPr>
            <a:normAutofit/>
          </a:bodyPr>
          <a:lstStyle/>
          <a:p>
            <a:r>
              <a:rPr lang="en-US" sz="2800" dirty="0"/>
              <a:t>TFX </a:t>
            </a:r>
          </a:p>
          <a:p>
            <a:pPr lvl="1"/>
            <a:r>
              <a:rPr lang="en-US" sz="2000" dirty="0"/>
              <a:t>Manual Retraining</a:t>
            </a:r>
          </a:p>
          <a:p>
            <a:pPr lvl="1"/>
            <a:r>
              <a:rPr lang="en-US" sz="2000" dirty="0"/>
              <a:t>No Online Learning</a:t>
            </a:r>
          </a:p>
          <a:p>
            <a:r>
              <a:rPr lang="en-US" sz="2800" dirty="0"/>
              <a:t>Velox </a:t>
            </a:r>
          </a:p>
          <a:p>
            <a:pPr lvl="1"/>
            <a:r>
              <a:rPr lang="en-US" sz="2000" dirty="0"/>
              <a:t>Automatic Retraining</a:t>
            </a:r>
          </a:p>
          <a:p>
            <a:pPr lvl="1"/>
            <a:r>
              <a:rPr lang="en-US" sz="2000" dirty="0"/>
              <a:t>Online Learning</a:t>
            </a:r>
          </a:p>
          <a:p>
            <a:r>
              <a:rPr lang="en-US" sz="2800" dirty="0"/>
              <a:t>Clipper </a:t>
            </a:r>
          </a:p>
          <a:p>
            <a:pPr lvl="1"/>
            <a:r>
              <a:rPr lang="en-US" sz="2000" dirty="0"/>
              <a:t>No Retraining</a:t>
            </a:r>
          </a:p>
          <a:p>
            <a:pPr lvl="1"/>
            <a:r>
              <a:rPr lang="en-US" sz="2000" dirty="0"/>
              <a:t>No Online Learning</a:t>
            </a:r>
          </a:p>
          <a:p>
            <a:pPr lvl="1"/>
            <a:r>
              <a:rPr lang="en-US" sz="2000" dirty="0"/>
              <a:t>Ensemble of Models</a:t>
            </a:r>
          </a:p>
          <a:p>
            <a:endParaRPr lang="en-US" sz="2800" dirty="0"/>
          </a:p>
        </p:txBody>
      </p:sp>
      <p:sp>
        <p:nvSpPr>
          <p:cNvPr id="2" name="Title 1">
            <a:extLst>
              <a:ext uri="{FF2B5EF4-FFF2-40B4-BE49-F238E27FC236}">
                <a16:creationId xmlns:a16="http://schemas.microsoft.com/office/drawing/2014/main" id="{EA0C5894-EB81-0A40-B79D-E1573B1720F1}"/>
              </a:ext>
            </a:extLst>
          </p:cNvPr>
          <p:cNvSpPr>
            <a:spLocks noGrp="1"/>
          </p:cNvSpPr>
          <p:nvPr>
            <p:ph type="title"/>
          </p:nvPr>
        </p:nvSpPr>
        <p:spPr/>
        <p:txBody>
          <a:bodyPr/>
          <a:lstStyle/>
          <a:p>
            <a:r>
              <a:rPr lang="en-US" dirty="0"/>
              <a:t>Related Work</a:t>
            </a:r>
          </a:p>
        </p:txBody>
      </p:sp>
    </p:spTree>
    <p:extLst>
      <p:ext uri="{BB962C8B-B14F-4D97-AF65-F5344CB8AC3E}">
        <p14:creationId xmlns:p14="http://schemas.microsoft.com/office/powerpoint/2010/main" val="1525732076"/>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(Taxi)</a:t>
            </a:r>
          </a:p>
        </p:txBody>
      </p:sp>
      <p:sp>
        <p:nvSpPr>
          <p:cNvPr id="7" name="TextBox 6">
            <a:extLst>
              <a:ext uri="{FF2B5EF4-FFF2-40B4-BE49-F238E27FC236}">
                <a16:creationId xmlns:a16="http://schemas.microsoft.com/office/drawing/2014/main" id="{A389E614-9537-804A-8E17-16BEF2758A61}"/>
              </a:ext>
            </a:extLst>
          </p:cNvPr>
          <p:cNvSpPr txBox="1"/>
          <p:nvPr/>
        </p:nvSpPr>
        <p:spPr>
          <a:xfrm>
            <a:off x="1250186" y="5487202"/>
            <a:ext cx="9691627" cy="400110"/>
          </a:xfrm>
          <a:prstGeom prst="rect">
            <a:avLst/>
          </a:prstGeom>
          <a:noFill/>
        </p:spPr>
        <p:txBody>
          <a:bodyPr wrap="none" rtlCol="0">
            <a:spAutoFit/>
          </a:bodyPr>
          <a:lstStyle/>
          <a:p>
            <a:r>
              <a:rPr lang="en-US" sz="2000" b="1" dirty="0"/>
              <a:t>Cumulative Prequential Prediction Error Rate for the Taxi Pipeline During the Deployment</a:t>
            </a:r>
          </a:p>
        </p:txBody>
      </p:sp>
      <p:pic>
        <p:nvPicPr>
          <p:cNvPr id="14" name="Content Placeholder 13">
            <a:extLst>
              <a:ext uri="{FF2B5EF4-FFF2-40B4-BE49-F238E27FC236}">
                <a16:creationId xmlns:a16="http://schemas.microsoft.com/office/drawing/2014/main" id="{8FB74CA7-C0E4-2B47-B08C-91F0A8829E87}"/>
              </a:ext>
            </a:extLst>
          </p:cNvPr>
          <p:cNvPicPr>
            <a:picLocks noGrp="1" noChangeAspect="1"/>
          </p:cNvPicPr>
          <p:nvPr>
            <p:ph idx="1"/>
          </p:nvPr>
        </p:nvPicPr>
        <p:blipFill>
          <a:blip r:embed="rId3"/>
          <a:stretch>
            <a:fillRect/>
          </a:stretch>
        </p:blipFill>
        <p:spPr>
          <a:xfrm>
            <a:off x="1054800" y="1188000"/>
            <a:ext cx="10080002" cy="4320000"/>
          </a:xfrm>
        </p:spPr>
      </p:pic>
    </p:spTree>
    <p:extLst>
      <p:ext uri="{BB962C8B-B14F-4D97-AF65-F5344CB8AC3E}">
        <p14:creationId xmlns:p14="http://schemas.microsoft.com/office/powerpoint/2010/main" val="255976293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(Taxi)</a:t>
            </a:r>
          </a:p>
        </p:txBody>
      </p:sp>
      <p:sp>
        <p:nvSpPr>
          <p:cNvPr id="12" name="TextBox 11">
            <a:extLst>
              <a:ext uri="{FF2B5EF4-FFF2-40B4-BE49-F238E27FC236}">
                <a16:creationId xmlns:a16="http://schemas.microsoft.com/office/drawing/2014/main" id="{B0CBF7F6-5407-1A44-9752-28B0C4C52983}"/>
              </a:ext>
            </a:extLst>
          </p:cNvPr>
          <p:cNvSpPr txBox="1"/>
          <p:nvPr/>
        </p:nvSpPr>
        <p:spPr>
          <a:xfrm>
            <a:off x="2289527" y="5508000"/>
            <a:ext cx="7540654" cy="400110"/>
          </a:xfrm>
          <a:prstGeom prst="rect">
            <a:avLst/>
          </a:prstGeom>
          <a:noFill/>
        </p:spPr>
        <p:txBody>
          <a:bodyPr wrap="none" rtlCol="0">
            <a:spAutoFit/>
          </a:bodyPr>
          <a:lstStyle/>
          <a:p>
            <a:r>
              <a:rPr lang="en-US" sz="2000" b="1" dirty="0"/>
              <a:t>Cumulative Training Time for the Taxi Pipeline During the Deployment</a:t>
            </a:r>
          </a:p>
        </p:txBody>
      </p:sp>
      <p:pic>
        <p:nvPicPr>
          <p:cNvPr id="7" name="Picture 6">
            <a:extLst>
              <a:ext uri="{FF2B5EF4-FFF2-40B4-BE49-F238E27FC236}">
                <a16:creationId xmlns:a16="http://schemas.microsoft.com/office/drawing/2014/main" id="{5F98EC9D-C21D-F849-844F-DCED0BA63BE4}"/>
              </a:ext>
            </a:extLst>
          </p:cNvPr>
          <p:cNvPicPr>
            <a:picLocks noChangeAspect="1"/>
          </p:cNvPicPr>
          <p:nvPr/>
        </p:nvPicPr>
        <p:blipFill>
          <a:blip r:embed="rId3"/>
          <a:stretch>
            <a:fillRect/>
          </a:stretch>
        </p:blipFill>
        <p:spPr>
          <a:xfrm>
            <a:off x="1054800" y="1188000"/>
            <a:ext cx="10080000" cy="4320000"/>
          </a:xfrm>
          <a:prstGeom prst="rect">
            <a:avLst/>
          </a:prstGeom>
        </p:spPr>
      </p:pic>
    </p:spTree>
    <p:extLst>
      <p:ext uri="{BB962C8B-B14F-4D97-AF65-F5344CB8AC3E}">
        <p14:creationId xmlns:p14="http://schemas.microsoft.com/office/powerpoint/2010/main" val="3976923980"/>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3143FD-4DCA-F64C-9571-19ADB7777156}"/>
              </a:ext>
            </a:extLst>
          </p:cNvPr>
          <p:cNvSpPr>
            <a:spLocks noGrp="1"/>
          </p:cNvSpPr>
          <p:nvPr>
            <p:ph type="title"/>
          </p:nvPr>
        </p:nvSpPr>
        <p:spPr/>
        <p:txBody>
          <a:bodyPr>
            <a:normAutofit fontScale="90000"/>
          </a:bodyPr>
          <a:lstStyle/>
          <a:p>
            <a:r>
              <a:rPr lang="en-US" dirty="0"/>
              <a:t>Materialization and Statistics Computation (Taxi)</a:t>
            </a:r>
          </a:p>
        </p:txBody>
      </p:sp>
      <p:pic>
        <p:nvPicPr>
          <p:cNvPr id="7" name="Content Placeholder 6">
            <a:extLst>
              <a:ext uri="{FF2B5EF4-FFF2-40B4-BE49-F238E27FC236}">
                <a16:creationId xmlns:a16="http://schemas.microsoft.com/office/drawing/2014/main" id="{EE9AF6FA-D22D-F94D-9EA4-B473E3942FE5}"/>
              </a:ext>
            </a:extLst>
          </p:cNvPr>
          <p:cNvPicPr>
            <a:picLocks noGrp="1" noChangeAspect="1"/>
          </p:cNvPicPr>
          <p:nvPr>
            <p:ph sz="half" idx="2"/>
          </p:nvPr>
        </p:nvPicPr>
        <p:blipFill>
          <a:blip r:embed="rId3"/>
          <a:stretch>
            <a:fillRect/>
          </a:stretch>
        </p:blipFill>
        <p:spPr>
          <a:xfrm>
            <a:off x="6408000" y="1188000"/>
            <a:ext cx="4500000" cy="4500000"/>
          </a:xfrm>
        </p:spPr>
      </p:pic>
      <p:sp>
        <p:nvSpPr>
          <p:cNvPr id="11" name="Rectangle 10">
            <a:extLst>
              <a:ext uri="{FF2B5EF4-FFF2-40B4-BE49-F238E27FC236}">
                <a16:creationId xmlns:a16="http://schemas.microsoft.com/office/drawing/2014/main" id="{601BC91D-8575-124F-ABD4-C227779F08E4}"/>
              </a:ext>
            </a:extLst>
          </p:cNvPr>
          <p:cNvSpPr/>
          <p:nvPr/>
        </p:nvSpPr>
        <p:spPr>
          <a:xfrm>
            <a:off x="1188402" y="2233443"/>
            <a:ext cx="4053482" cy="707886"/>
          </a:xfrm>
          <a:prstGeom prst="rect">
            <a:avLst/>
          </a:prstGeom>
        </p:spPr>
        <p:txBody>
          <a:bodyPr wrap="none">
            <a:spAutoFit/>
          </a:bodyPr>
          <a:lstStyle/>
          <a:p>
            <a:pPr algn="ctr"/>
            <a:r>
              <a:rPr lang="en-US" sz="2000" b="1" dirty="0"/>
              <a:t>Materialization utilization rate </a:t>
            </a:r>
          </a:p>
          <a:p>
            <a:pPr algn="ctr"/>
            <a:r>
              <a:rPr lang="en-US" sz="2000" b="1" dirty="0"/>
              <a:t>for different ratio of cached features</a:t>
            </a:r>
          </a:p>
        </p:txBody>
      </p:sp>
      <p:graphicFrame>
        <p:nvGraphicFramePr>
          <p:cNvPr id="12" name="Content Placeholder 9">
            <a:extLst>
              <a:ext uri="{FF2B5EF4-FFF2-40B4-BE49-F238E27FC236}">
                <a16:creationId xmlns:a16="http://schemas.microsoft.com/office/drawing/2014/main" id="{64C5E534-980C-954C-98CA-4FE33D98DF2A}"/>
              </a:ext>
            </a:extLst>
          </p:cNvPr>
          <p:cNvGraphicFramePr>
            <a:graphicFrameLocks/>
          </p:cNvGraphicFramePr>
          <p:nvPr>
            <p:extLst>
              <p:ext uri="{D42A27DB-BD31-4B8C-83A1-F6EECF244321}">
                <p14:modId xmlns:p14="http://schemas.microsoft.com/office/powerpoint/2010/main" val="4135493445"/>
              </p:ext>
            </p:extLst>
          </p:nvPr>
        </p:nvGraphicFramePr>
        <p:xfrm>
          <a:off x="1003043" y="2941329"/>
          <a:ext cx="4424201" cy="1915655"/>
        </p:xfrm>
        <a:graphic>
          <a:graphicData uri="http://schemas.openxmlformats.org/drawingml/2006/table">
            <a:tbl>
              <a:tblPr firstRow="1" bandRow="1">
                <a:tableStyleId>{F5AB1C69-6EDB-4FF4-983F-18BD219EF322}</a:tableStyleId>
              </a:tblPr>
              <a:tblGrid>
                <a:gridCol w="1869300">
                  <a:extLst>
                    <a:ext uri="{9D8B030D-6E8A-4147-A177-3AD203B41FA5}">
                      <a16:colId xmlns:a16="http://schemas.microsoft.com/office/drawing/2014/main" val="2627051577"/>
                    </a:ext>
                  </a:extLst>
                </a:gridCol>
                <a:gridCol w="1387665">
                  <a:extLst>
                    <a:ext uri="{9D8B030D-6E8A-4147-A177-3AD203B41FA5}">
                      <a16:colId xmlns:a16="http://schemas.microsoft.com/office/drawing/2014/main" val="3450939134"/>
                    </a:ext>
                  </a:extLst>
                </a:gridCol>
                <a:gridCol w="1167236">
                  <a:extLst>
                    <a:ext uri="{9D8B030D-6E8A-4147-A177-3AD203B41FA5}">
                      <a16:colId xmlns:a16="http://schemas.microsoft.com/office/drawing/2014/main" val="2951858965"/>
                    </a:ext>
                  </a:extLst>
                </a:gridCol>
              </a:tblGrid>
              <a:tr h="341843">
                <a:tc rowSpan="2">
                  <a:txBody>
                    <a:bodyPr/>
                    <a:lstStyle/>
                    <a:p>
                      <a:r>
                        <a:rPr lang="en-US" dirty="0">
                          <a:solidFill>
                            <a:schemeClr val="tx1"/>
                          </a:solidFill>
                        </a:rPr>
                        <a:t>Sampling</a:t>
                      </a:r>
                    </a:p>
                  </a:txBody>
                  <a:tcPr marL="89102" marR="89102" anchor="b"/>
                </a:tc>
                <a:tc gridSpan="2">
                  <a:txBody>
                    <a:bodyPr/>
                    <a:lstStyle/>
                    <a:p>
                      <a:pPr algn="ctr"/>
                      <a:r>
                        <a:rPr lang="en-US" dirty="0">
                          <a:solidFill>
                            <a:schemeClr val="tx1"/>
                          </a:solidFill>
                        </a:rPr>
                        <a:t>Ratio of Cached Features</a:t>
                      </a:r>
                    </a:p>
                  </a:txBody>
                  <a:tcPr marL="89102" marR="89102"/>
                </a:tc>
                <a:tc hMerge="1">
                  <a:txBody>
                    <a:bodyPr/>
                    <a:lstStyle/>
                    <a:p>
                      <a:endParaRPr lang="en-US" dirty="0"/>
                    </a:p>
                  </a:txBody>
                  <a:tcPr/>
                </a:tc>
                <a:extLst>
                  <a:ext uri="{0D108BD9-81ED-4DB2-BD59-A6C34878D82A}">
                    <a16:rowId xmlns:a16="http://schemas.microsoft.com/office/drawing/2014/main" val="1115493903"/>
                  </a:ext>
                </a:extLst>
              </a:tr>
              <a:tr h="341843">
                <a:tc vMerge="1">
                  <a:txBody>
                    <a:bodyPr/>
                    <a:lstStyle/>
                    <a:p>
                      <a:endParaRPr lang="en-US" dirty="0"/>
                    </a:p>
                  </a:txBody>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extLst>
                  <a:ext uri="{0D108BD9-81ED-4DB2-BD59-A6C34878D82A}">
                    <a16:rowId xmlns:a16="http://schemas.microsoft.com/office/drawing/2014/main" val="1744716610"/>
                  </a:ext>
                </a:extLst>
              </a:tr>
              <a:tr h="341843">
                <a:tc>
                  <a:txBody>
                    <a:bodyPr/>
                    <a:lstStyle/>
                    <a:p>
                      <a:r>
                        <a:rPr lang="en-US" dirty="0"/>
                        <a:t>Uniform</a:t>
                      </a:r>
                    </a:p>
                  </a:txBody>
                  <a:tcPr marL="89102" marR="89102"/>
                </a:tc>
                <a:tc>
                  <a:txBody>
                    <a:bodyPr/>
                    <a:lstStyle/>
                    <a:p>
                      <a:r>
                        <a:rPr lang="en-US" dirty="0"/>
                        <a:t>0.51</a:t>
                      </a:r>
                    </a:p>
                  </a:txBody>
                  <a:tcPr marL="89102" marR="89102"/>
                </a:tc>
                <a:tc>
                  <a:txBody>
                    <a:bodyPr/>
                    <a:lstStyle/>
                    <a:p>
                      <a:r>
                        <a:rPr lang="en-US" dirty="0"/>
                        <a:t>0.90</a:t>
                      </a:r>
                    </a:p>
                  </a:txBody>
                  <a:tcPr marL="89102" marR="89102"/>
                </a:tc>
                <a:extLst>
                  <a:ext uri="{0D108BD9-81ED-4DB2-BD59-A6C34878D82A}">
                    <a16:rowId xmlns:a16="http://schemas.microsoft.com/office/drawing/2014/main" val="3316335629"/>
                  </a:ext>
                </a:extLst>
              </a:tr>
              <a:tr h="405420">
                <a:tc>
                  <a:txBody>
                    <a:bodyPr/>
                    <a:lstStyle/>
                    <a:p>
                      <a:r>
                        <a:rPr lang="en-US" dirty="0"/>
                        <a:t>Window-based</a:t>
                      </a:r>
                    </a:p>
                  </a:txBody>
                  <a:tcPr marL="89102" marR="89102"/>
                </a:tc>
                <a:tc>
                  <a:txBody>
                    <a:bodyPr/>
                    <a:lstStyle/>
                    <a:p>
                      <a:r>
                        <a:rPr lang="en-US" dirty="0"/>
                        <a:t>0.57</a:t>
                      </a:r>
                    </a:p>
                  </a:txBody>
                  <a:tcPr marL="89102" marR="89102"/>
                </a:tc>
                <a:tc>
                  <a:txBody>
                    <a:bodyPr/>
                    <a:lstStyle/>
                    <a:p>
                      <a:r>
                        <a:rPr lang="en-US" dirty="0"/>
                        <a:t>1.0</a:t>
                      </a:r>
                    </a:p>
                  </a:txBody>
                  <a:tcPr marL="89102" marR="89102"/>
                </a:tc>
                <a:extLst>
                  <a:ext uri="{0D108BD9-81ED-4DB2-BD59-A6C34878D82A}">
                    <a16:rowId xmlns:a16="http://schemas.microsoft.com/office/drawing/2014/main" val="2118559512"/>
                  </a:ext>
                </a:extLst>
              </a:tr>
              <a:tr h="412955">
                <a:tc>
                  <a:txBody>
                    <a:bodyPr/>
                    <a:lstStyle/>
                    <a:p>
                      <a:r>
                        <a:rPr lang="en-US" dirty="0"/>
                        <a:t>Time-based</a:t>
                      </a:r>
                    </a:p>
                  </a:txBody>
                  <a:tcPr marL="89102" marR="89102"/>
                </a:tc>
                <a:tc>
                  <a:txBody>
                    <a:bodyPr/>
                    <a:lstStyle/>
                    <a:p>
                      <a:r>
                        <a:rPr lang="en-US" dirty="0"/>
                        <a:t>0.65</a:t>
                      </a:r>
                    </a:p>
                  </a:txBody>
                  <a:tcPr marL="89102" marR="89102"/>
                </a:tc>
                <a:tc>
                  <a:txBody>
                    <a:bodyPr/>
                    <a:lstStyle/>
                    <a:p>
                      <a:r>
                        <a:rPr lang="en-US" dirty="0"/>
                        <a:t>0.97</a:t>
                      </a:r>
                    </a:p>
                  </a:txBody>
                  <a:tcPr marL="89102" marR="89102"/>
                </a:tc>
                <a:extLst>
                  <a:ext uri="{0D108BD9-81ED-4DB2-BD59-A6C34878D82A}">
                    <a16:rowId xmlns:a16="http://schemas.microsoft.com/office/drawing/2014/main" val="3795170511"/>
                  </a:ext>
                </a:extLst>
              </a:tr>
            </a:tbl>
          </a:graphicData>
        </a:graphic>
      </p:graphicFrame>
      <p:sp>
        <p:nvSpPr>
          <p:cNvPr id="15" name="TextBox 14">
            <a:extLst>
              <a:ext uri="{FF2B5EF4-FFF2-40B4-BE49-F238E27FC236}">
                <a16:creationId xmlns:a16="http://schemas.microsoft.com/office/drawing/2014/main" id="{76F69CFD-59C9-EE4F-B0E3-44D8667C9E2D}"/>
              </a:ext>
            </a:extLst>
          </p:cNvPr>
          <p:cNvSpPr txBox="1"/>
          <p:nvPr/>
        </p:nvSpPr>
        <p:spPr>
          <a:xfrm>
            <a:off x="900953" y="5183059"/>
            <a:ext cx="3920882" cy="1015663"/>
          </a:xfrm>
          <a:prstGeom prst="rect">
            <a:avLst/>
          </a:prstGeom>
          <a:noFill/>
        </p:spPr>
        <p:txBody>
          <a:bodyPr wrap="square" rtlCol="0">
            <a:spAutoFit/>
          </a:bodyPr>
          <a:lstStyle/>
          <a:p>
            <a:r>
              <a:rPr lang="en-US" sz="2000" b="1" dirty="0"/>
              <a:t>Materialization Utilization Rate: </a:t>
            </a:r>
          </a:p>
          <a:p>
            <a:r>
              <a:rPr lang="en-US" sz="2000" dirty="0"/>
              <a:t>Ratio of preprocessed features that </a:t>
            </a:r>
          </a:p>
          <a:p>
            <a:r>
              <a:rPr lang="en-US" sz="2000" dirty="0"/>
              <a:t>skipped the materialization step</a:t>
            </a:r>
          </a:p>
        </p:txBody>
      </p:sp>
    </p:spTree>
    <p:extLst>
      <p:ext uri="{BB962C8B-B14F-4D97-AF65-F5344CB8AC3E}">
        <p14:creationId xmlns:p14="http://schemas.microsoft.com/office/powerpoint/2010/main" val="1465435788"/>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35CC4B-0820-8C48-96C4-A296CF293944}"/>
              </a:ext>
            </a:extLst>
          </p:cNvPr>
          <p:cNvSpPr>
            <a:spLocks noGrp="1"/>
          </p:cNvSpPr>
          <p:nvPr>
            <p:ph type="title"/>
          </p:nvPr>
        </p:nvSpPr>
        <p:spPr/>
        <p:txBody>
          <a:bodyPr/>
          <a:lstStyle/>
          <a:p>
            <a:r>
              <a:rPr lang="en-US" dirty="0"/>
              <a:t>Time vs Quality (Taxi)</a:t>
            </a:r>
          </a:p>
        </p:txBody>
      </p:sp>
      <p:pic>
        <p:nvPicPr>
          <p:cNvPr id="20" name="Content Placeholder 17">
            <a:extLst>
              <a:ext uri="{FF2B5EF4-FFF2-40B4-BE49-F238E27FC236}">
                <a16:creationId xmlns:a16="http://schemas.microsoft.com/office/drawing/2014/main" id="{4CAF6775-9CE1-0B42-8C17-B766E38400F1}"/>
              </a:ext>
            </a:extLst>
          </p:cNvPr>
          <p:cNvPicPr>
            <a:picLocks noGrp="1" noChangeAspect="1"/>
          </p:cNvPicPr>
          <p:nvPr>
            <p:ph sz="half" idx="2"/>
          </p:nvPr>
        </p:nvPicPr>
        <p:blipFill>
          <a:blip r:embed="rId2"/>
          <a:stretch>
            <a:fillRect/>
          </a:stretch>
        </p:blipFill>
        <p:spPr>
          <a:xfrm>
            <a:off x="6627019" y="1081088"/>
            <a:ext cx="4525962" cy="4525962"/>
          </a:xfrm>
        </p:spPr>
      </p:pic>
    </p:spTree>
    <p:extLst>
      <p:ext uri="{BB962C8B-B14F-4D97-AF65-F5344CB8AC3E}">
        <p14:creationId xmlns:p14="http://schemas.microsoft.com/office/powerpoint/2010/main" val="3320439687"/>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14D57637-6F23-0741-9BB0-9EED7DF25594}"/>
              </a:ext>
            </a:extLst>
          </p:cNvPr>
          <p:cNvGraphicFramePr>
            <a:graphicFrameLocks noGrp="1"/>
          </p:cNvGraphicFramePr>
          <p:nvPr>
            <p:extLst>
              <p:ext uri="{D42A27DB-BD31-4B8C-83A1-F6EECF244321}">
                <p14:modId xmlns:p14="http://schemas.microsoft.com/office/powerpoint/2010/main" val="1118145833"/>
              </p:ext>
            </p:extLst>
          </p:nvPr>
        </p:nvGraphicFramePr>
        <p:xfrm>
          <a:off x="1696425" y="929375"/>
          <a:ext cx="8864597" cy="1854200"/>
        </p:xfrm>
        <a:graphic>
          <a:graphicData uri="http://schemas.openxmlformats.org/drawingml/2006/table">
            <a:tbl>
              <a:tblPr firstRow="1" firstCol="1" bandRow="1">
                <a:tableStyleId>{F5AB1C69-6EDB-4FF4-983F-18BD219EF322}</a:tableStyleId>
              </a:tblPr>
              <a:tblGrid>
                <a:gridCol w="1266371">
                  <a:extLst>
                    <a:ext uri="{9D8B030D-6E8A-4147-A177-3AD203B41FA5}">
                      <a16:colId xmlns:a16="http://schemas.microsoft.com/office/drawing/2014/main" val="6690071"/>
                    </a:ext>
                  </a:extLst>
                </a:gridCol>
                <a:gridCol w="1266371">
                  <a:extLst>
                    <a:ext uri="{9D8B030D-6E8A-4147-A177-3AD203B41FA5}">
                      <a16:colId xmlns:a16="http://schemas.microsoft.com/office/drawing/2014/main" val="945425221"/>
                    </a:ext>
                  </a:extLst>
                </a:gridCol>
                <a:gridCol w="1266371">
                  <a:extLst>
                    <a:ext uri="{9D8B030D-6E8A-4147-A177-3AD203B41FA5}">
                      <a16:colId xmlns:a16="http://schemas.microsoft.com/office/drawing/2014/main" val="3998456997"/>
                    </a:ext>
                  </a:extLst>
                </a:gridCol>
                <a:gridCol w="1266371">
                  <a:extLst>
                    <a:ext uri="{9D8B030D-6E8A-4147-A177-3AD203B41FA5}">
                      <a16:colId xmlns:a16="http://schemas.microsoft.com/office/drawing/2014/main" val="414706183"/>
                    </a:ext>
                  </a:extLst>
                </a:gridCol>
                <a:gridCol w="1266371">
                  <a:extLst>
                    <a:ext uri="{9D8B030D-6E8A-4147-A177-3AD203B41FA5}">
                      <a16:colId xmlns:a16="http://schemas.microsoft.com/office/drawing/2014/main" val="3779463811"/>
                    </a:ext>
                  </a:extLst>
                </a:gridCol>
                <a:gridCol w="1266371">
                  <a:extLst>
                    <a:ext uri="{9D8B030D-6E8A-4147-A177-3AD203B41FA5}">
                      <a16:colId xmlns:a16="http://schemas.microsoft.com/office/drawing/2014/main" val="707658307"/>
                    </a:ext>
                  </a:extLst>
                </a:gridCol>
                <a:gridCol w="1266371">
                  <a:extLst>
                    <a:ext uri="{9D8B030D-6E8A-4147-A177-3AD203B41FA5}">
                      <a16:colId xmlns:a16="http://schemas.microsoft.com/office/drawing/2014/main" val="1686878885"/>
                    </a:ext>
                  </a:extLst>
                </a:gridCol>
              </a:tblGrid>
              <a:tr h="370840">
                <a:tc rowSpan="2">
                  <a:txBody>
                    <a:bodyPr/>
                    <a:lstStyle/>
                    <a:p>
                      <a:pPr algn="ctr"/>
                      <a:r>
                        <a:rPr lang="en-US" dirty="0">
                          <a:solidFill>
                            <a:schemeClr val="tx1"/>
                          </a:solidFill>
                        </a:rPr>
                        <a:t>Adaptation</a:t>
                      </a:r>
                    </a:p>
                  </a:txBody>
                  <a:tcPr anchor="b"/>
                </a:tc>
                <a:tc gridSpan="3">
                  <a:txBody>
                    <a:bodyPr/>
                    <a:lstStyle/>
                    <a:p>
                      <a:pPr algn="ctr"/>
                      <a:r>
                        <a:rPr lang="en-US" dirty="0">
                          <a:solidFill>
                            <a:schemeClr val="tx1"/>
                          </a:solidFill>
                        </a:rPr>
                        <a:t>URL</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solidFill>
                            <a:schemeClr val="tx1"/>
                          </a:solidFill>
                        </a:rPr>
                        <a:t>Taxi</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34387061"/>
                  </a:ext>
                </a:extLst>
              </a:tr>
              <a:tr h="370840">
                <a:tc vMerge="1">
                  <a:txBody>
                    <a:bodyPr/>
                    <a:lstStyle/>
                    <a:p>
                      <a:endParaRPr lang="en-US" dirty="0"/>
                    </a:p>
                  </a:txBody>
                  <a:tcPr/>
                </a:tc>
                <a:tc>
                  <a:txBody>
                    <a:bodyPr/>
                    <a:lstStyle/>
                    <a:p>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extLst>
                  <a:ext uri="{0D108BD9-81ED-4DB2-BD59-A6C34878D82A}">
                    <a16:rowId xmlns:a16="http://schemas.microsoft.com/office/drawing/2014/main" val="405596795"/>
                  </a:ext>
                </a:extLst>
              </a:tr>
              <a:tr h="370840">
                <a:tc>
                  <a:txBody>
                    <a:bodyPr/>
                    <a:lstStyle/>
                    <a:p>
                      <a:r>
                        <a:rPr lang="en-US" dirty="0">
                          <a:solidFill>
                            <a:schemeClr val="tx1"/>
                          </a:solidFill>
                        </a:rPr>
                        <a:t>Adam</a:t>
                      </a:r>
                    </a:p>
                  </a:txBody>
                  <a:tcPr/>
                </a:tc>
                <a:tc>
                  <a:txBody>
                    <a:bodyPr/>
                    <a:lstStyle/>
                    <a:p>
                      <a:r>
                        <a:rPr lang="en-US" dirty="0"/>
                        <a:t>0.030</a:t>
                      </a:r>
                    </a:p>
                  </a:txBody>
                  <a:tcPr/>
                </a:tc>
                <a:tc>
                  <a:txBody>
                    <a:bodyPr/>
                    <a:lstStyle/>
                    <a:p>
                      <a:r>
                        <a:rPr lang="en-US" b="1" dirty="0"/>
                        <a:t>0.026</a:t>
                      </a:r>
                    </a:p>
                  </a:txBody>
                  <a:tcPr/>
                </a:tc>
                <a:tc>
                  <a:txBody>
                    <a:bodyPr/>
                    <a:lstStyle/>
                    <a:p>
                      <a:r>
                        <a:rPr lang="en-US" dirty="0"/>
                        <a:t>0.035</a:t>
                      </a:r>
                    </a:p>
                  </a:txBody>
                  <a:tcPr/>
                </a:tc>
                <a:tc>
                  <a:txBody>
                    <a:bodyPr/>
                    <a:lstStyle/>
                    <a:p>
                      <a:r>
                        <a:rPr lang="en-US" dirty="0"/>
                        <a:t>0.09553</a:t>
                      </a:r>
                    </a:p>
                  </a:txBody>
                  <a:tcPr/>
                </a:tc>
                <a:tc>
                  <a:txBody>
                    <a:bodyPr/>
                    <a:lstStyle/>
                    <a:p>
                      <a:r>
                        <a:rPr lang="en-US" dirty="0"/>
                        <a:t>0.09551</a:t>
                      </a:r>
                    </a:p>
                  </a:txBody>
                  <a:tcPr/>
                </a:tc>
                <a:tc>
                  <a:txBody>
                    <a:bodyPr/>
                    <a:lstStyle/>
                    <a:p>
                      <a:r>
                        <a:rPr lang="en-US" b="1" dirty="0"/>
                        <a:t>0.09551</a:t>
                      </a:r>
                    </a:p>
                  </a:txBody>
                  <a:tcPr/>
                </a:tc>
                <a:extLst>
                  <a:ext uri="{0D108BD9-81ED-4DB2-BD59-A6C34878D82A}">
                    <a16:rowId xmlns:a16="http://schemas.microsoft.com/office/drawing/2014/main" val="3442141885"/>
                  </a:ext>
                </a:extLst>
              </a:tr>
              <a:tr h="370840">
                <a:tc>
                  <a:txBody>
                    <a:bodyPr/>
                    <a:lstStyle/>
                    <a:p>
                      <a:r>
                        <a:rPr lang="en-US" dirty="0" err="1">
                          <a:solidFill>
                            <a:schemeClr val="tx1"/>
                          </a:solidFill>
                        </a:rPr>
                        <a:t>RMSProp</a:t>
                      </a:r>
                      <a:endParaRPr lang="en-US" dirty="0">
                        <a:solidFill>
                          <a:schemeClr val="tx1"/>
                        </a:solidFill>
                      </a:endParaRPr>
                    </a:p>
                  </a:txBody>
                  <a:tcPr/>
                </a:tc>
                <a:tc>
                  <a:txBody>
                    <a:bodyPr/>
                    <a:lstStyle/>
                    <a:p>
                      <a:r>
                        <a:rPr lang="en-US" dirty="0"/>
                        <a:t>0.030</a:t>
                      </a:r>
                    </a:p>
                  </a:txBody>
                  <a:tcPr/>
                </a:tc>
                <a:tc>
                  <a:txBody>
                    <a:bodyPr/>
                    <a:lstStyle/>
                    <a:p>
                      <a:r>
                        <a:rPr lang="en-US" b="1" dirty="0"/>
                        <a:t>0.027</a:t>
                      </a:r>
                    </a:p>
                  </a:txBody>
                  <a:tcPr/>
                </a:tc>
                <a:tc>
                  <a:txBody>
                    <a:bodyPr/>
                    <a:lstStyle/>
                    <a:p>
                      <a:r>
                        <a:rPr lang="en-US" dirty="0"/>
                        <a:t>0.034</a:t>
                      </a:r>
                    </a:p>
                  </a:txBody>
                  <a:tcPr/>
                </a:tc>
                <a:tc>
                  <a:txBody>
                    <a:bodyPr/>
                    <a:lstStyle/>
                    <a:p>
                      <a:r>
                        <a:rPr lang="en-US" dirty="0"/>
                        <a:t>0.09552</a:t>
                      </a:r>
                    </a:p>
                  </a:txBody>
                  <a:tcPr/>
                </a:tc>
                <a:tc>
                  <a:txBody>
                    <a:bodyPr/>
                    <a:lstStyle/>
                    <a:p>
                      <a:r>
                        <a:rPr lang="en-US" dirty="0"/>
                        <a:t>0.09552</a:t>
                      </a:r>
                    </a:p>
                  </a:txBody>
                  <a:tcPr/>
                </a:tc>
                <a:tc>
                  <a:txBody>
                    <a:bodyPr/>
                    <a:lstStyle/>
                    <a:p>
                      <a:r>
                        <a:rPr lang="en-US" b="1" dirty="0"/>
                        <a:t>0.09550</a:t>
                      </a:r>
                    </a:p>
                  </a:txBody>
                  <a:tcPr/>
                </a:tc>
                <a:extLst>
                  <a:ext uri="{0D108BD9-81ED-4DB2-BD59-A6C34878D82A}">
                    <a16:rowId xmlns:a16="http://schemas.microsoft.com/office/drawing/2014/main" val="29407856"/>
                  </a:ext>
                </a:extLst>
              </a:tr>
              <a:tr h="370840">
                <a:tc>
                  <a:txBody>
                    <a:bodyPr/>
                    <a:lstStyle/>
                    <a:p>
                      <a:r>
                        <a:rPr lang="en-US" dirty="0" err="1">
                          <a:solidFill>
                            <a:schemeClr val="tx1"/>
                          </a:solidFill>
                        </a:rPr>
                        <a:t>Adadelta</a:t>
                      </a:r>
                      <a:endParaRPr lang="en-US" dirty="0">
                        <a:solidFill>
                          <a:schemeClr val="tx1"/>
                        </a:solidFill>
                      </a:endParaRPr>
                    </a:p>
                  </a:txBody>
                  <a:tcPr/>
                </a:tc>
                <a:tc>
                  <a:txBody>
                    <a:bodyPr/>
                    <a:lstStyle/>
                    <a:p>
                      <a:r>
                        <a:rPr lang="en-US" dirty="0"/>
                        <a:t>0.029</a:t>
                      </a:r>
                    </a:p>
                  </a:txBody>
                  <a:tcPr/>
                </a:tc>
                <a:tc>
                  <a:txBody>
                    <a:bodyPr/>
                    <a:lstStyle/>
                    <a:p>
                      <a:r>
                        <a:rPr lang="en-US" b="1" dirty="0"/>
                        <a:t>0.028</a:t>
                      </a:r>
                    </a:p>
                  </a:txBody>
                  <a:tcPr/>
                </a:tc>
                <a:tc>
                  <a:txBody>
                    <a:bodyPr/>
                    <a:lstStyle/>
                    <a:p>
                      <a:r>
                        <a:rPr lang="en-US" dirty="0"/>
                        <a:t>0.034</a:t>
                      </a:r>
                    </a:p>
                  </a:txBody>
                  <a:tcPr/>
                </a:tc>
                <a:tc>
                  <a:txBody>
                    <a:bodyPr/>
                    <a:lstStyle/>
                    <a:p>
                      <a:r>
                        <a:rPr lang="en-US" b="1" dirty="0"/>
                        <a:t>0.09609</a:t>
                      </a:r>
                    </a:p>
                  </a:txBody>
                  <a:tcPr/>
                </a:tc>
                <a:tc>
                  <a:txBody>
                    <a:bodyPr/>
                    <a:lstStyle/>
                    <a:p>
                      <a:r>
                        <a:rPr lang="en-US" dirty="0"/>
                        <a:t>0.09610</a:t>
                      </a:r>
                    </a:p>
                  </a:txBody>
                  <a:tcPr/>
                </a:tc>
                <a:tc>
                  <a:txBody>
                    <a:bodyPr/>
                    <a:lstStyle/>
                    <a:p>
                      <a:r>
                        <a:rPr lang="en-US" dirty="0"/>
                        <a:t>0.09619</a:t>
                      </a:r>
                    </a:p>
                  </a:txBody>
                  <a:tcPr/>
                </a:tc>
                <a:extLst>
                  <a:ext uri="{0D108BD9-81ED-4DB2-BD59-A6C34878D82A}">
                    <a16:rowId xmlns:a16="http://schemas.microsoft.com/office/drawing/2014/main" val="3000518233"/>
                  </a:ext>
                </a:extLst>
              </a:tr>
            </a:tbl>
          </a:graphicData>
        </a:graphic>
      </p:graphicFrame>
      <p:sp>
        <p:nvSpPr>
          <p:cNvPr id="11" name="TextBox 10">
            <a:extLst>
              <a:ext uri="{FF2B5EF4-FFF2-40B4-BE49-F238E27FC236}">
                <a16:creationId xmlns:a16="http://schemas.microsoft.com/office/drawing/2014/main" id="{BC94C5FA-9DE6-0C46-87EE-17FA9D6E15D1}"/>
              </a:ext>
            </a:extLst>
          </p:cNvPr>
          <p:cNvSpPr txBox="1"/>
          <p:nvPr/>
        </p:nvSpPr>
        <p:spPr>
          <a:xfrm>
            <a:off x="3628253" y="6030590"/>
            <a:ext cx="5386859" cy="369332"/>
          </a:xfrm>
          <a:prstGeom prst="rect">
            <a:avLst/>
          </a:prstGeom>
          <a:noFill/>
        </p:spPr>
        <p:txBody>
          <a:bodyPr wrap="none" rtlCol="0">
            <a:spAutoFit/>
          </a:bodyPr>
          <a:lstStyle/>
          <a:p>
            <a:r>
              <a:rPr lang="en-US" b="1" dirty="0"/>
              <a:t>Effect of Learning Rate Adaption after the Deployment</a:t>
            </a:r>
          </a:p>
        </p:txBody>
      </p:sp>
      <p:sp>
        <p:nvSpPr>
          <p:cNvPr id="13" name="TextBox 12">
            <a:extLst>
              <a:ext uri="{FF2B5EF4-FFF2-40B4-BE49-F238E27FC236}">
                <a16:creationId xmlns:a16="http://schemas.microsoft.com/office/drawing/2014/main" id="{65AF6FA1-A526-1346-AE03-5724BDF9D491}"/>
              </a:ext>
            </a:extLst>
          </p:cNvPr>
          <p:cNvSpPr txBox="1"/>
          <p:nvPr/>
        </p:nvSpPr>
        <p:spPr>
          <a:xfrm>
            <a:off x="2303477" y="2872747"/>
            <a:ext cx="7650492" cy="369332"/>
          </a:xfrm>
          <a:prstGeom prst="rect">
            <a:avLst/>
          </a:prstGeom>
          <a:noFill/>
        </p:spPr>
        <p:txBody>
          <a:bodyPr wrap="none" rtlCol="0">
            <a:spAutoFit/>
          </a:bodyPr>
          <a:lstStyle/>
          <a:p>
            <a:r>
              <a:rPr lang="en-US" b="1" dirty="0"/>
              <a:t>Effect Learning Rate Adaption and Regularization Parameter On Initial Training</a:t>
            </a:r>
          </a:p>
        </p:txBody>
      </p:sp>
      <p:sp>
        <p:nvSpPr>
          <p:cNvPr id="9" name="Title 1">
            <a:extLst>
              <a:ext uri="{FF2B5EF4-FFF2-40B4-BE49-F238E27FC236}">
                <a16:creationId xmlns:a16="http://schemas.microsoft.com/office/drawing/2014/main" id="{F41CB220-47AD-9A4C-A564-4771C43A4CF6}"/>
              </a:ext>
            </a:extLst>
          </p:cNvPr>
          <p:cNvSpPr>
            <a:spLocks noGrp="1"/>
          </p:cNvSpPr>
          <p:nvPr>
            <p:ph type="title"/>
          </p:nvPr>
        </p:nvSpPr>
        <p:spPr>
          <a:xfrm>
            <a:off x="1153740" y="56657"/>
            <a:ext cx="8654197" cy="642942"/>
          </a:xfrm>
        </p:spPr>
        <p:txBody>
          <a:bodyPr/>
          <a:lstStyle/>
          <a:p>
            <a:r>
              <a:rPr lang="en-US" dirty="0"/>
              <a:t>Tuning</a:t>
            </a:r>
          </a:p>
        </p:txBody>
      </p:sp>
      <p:pic>
        <p:nvPicPr>
          <p:cNvPr id="8" name="Picture 7">
            <a:extLst>
              <a:ext uri="{FF2B5EF4-FFF2-40B4-BE49-F238E27FC236}">
                <a16:creationId xmlns:a16="http://schemas.microsoft.com/office/drawing/2014/main" id="{02164C7B-9F37-8D49-B186-4B937076DD75}"/>
              </a:ext>
            </a:extLst>
          </p:cNvPr>
          <p:cNvPicPr>
            <a:picLocks noChangeAspect="1"/>
          </p:cNvPicPr>
          <p:nvPr/>
        </p:nvPicPr>
        <p:blipFill>
          <a:blip r:embed="rId3"/>
          <a:stretch>
            <a:fillRect/>
          </a:stretch>
        </p:blipFill>
        <p:spPr>
          <a:xfrm>
            <a:off x="2458358" y="3214691"/>
            <a:ext cx="7039747" cy="2815899"/>
          </a:xfrm>
          <a:prstGeom prst="rect">
            <a:avLst/>
          </a:prstGeom>
        </p:spPr>
      </p:pic>
    </p:spTree>
    <p:extLst>
      <p:ext uri="{BB962C8B-B14F-4D97-AF65-F5344CB8AC3E}">
        <p14:creationId xmlns:p14="http://schemas.microsoft.com/office/powerpoint/2010/main" val="232106552"/>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Effect of Sampling on model quality</a:t>
            </a:r>
          </a:p>
        </p:txBody>
      </p:sp>
      <p:sp>
        <p:nvSpPr>
          <p:cNvPr id="5" name="TextBox 4">
            <a:extLst>
              <a:ext uri="{FF2B5EF4-FFF2-40B4-BE49-F238E27FC236}">
                <a16:creationId xmlns:a16="http://schemas.microsoft.com/office/drawing/2014/main" id="{A28EBEC8-C850-7D42-AA97-2267083D0FBA}"/>
              </a:ext>
            </a:extLst>
          </p:cNvPr>
          <p:cNvSpPr txBox="1"/>
          <p:nvPr/>
        </p:nvSpPr>
        <p:spPr>
          <a:xfrm>
            <a:off x="3892728" y="5612348"/>
            <a:ext cx="4416209" cy="369332"/>
          </a:xfrm>
          <a:prstGeom prst="rect">
            <a:avLst/>
          </a:prstGeom>
          <a:noFill/>
        </p:spPr>
        <p:txBody>
          <a:bodyPr wrap="none" rtlCol="0">
            <a:spAutoFit/>
          </a:bodyPr>
          <a:lstStyle/>
          <a:p>
            <a:r>
              <a:rPr lang="en-US" b="1" dirty="0"/>
              <a:t>Effect of Sampling Method on the Error Rate</a:t>
            </a:r>
          </a:p>
        </p:txBody>
      </p:sp>
      <p:pic>
        <p:nvPicPr>
          <p:cNvPr id="8" name="Picture 7">
            <a:extLst>
              <a:ext uri="{FF2B5EF4-FFF2-40B4-BE49-F238E27FC236}">
                <a16:creationId xmlns:a16="http://schemas.microsoft.com/office/drawing/2014/main" id="{9BFF7313-3E05-4D47-A060-EEBD1F36ECEC}"/>
              </a:ext>
            </a:extLst>
          </p:cNvPr>
          <p:cNvPicPr>
            <a:picLocks noChangeAspect="1"/>
          </p:cNvPicPr>
          <p:nvPr/>
        </p:nvPicPr>
        <p:blipFill>
          <a:blip r:embed="rId3"/>
          <a:stretch>
            <a:fillRect/>
          </a:stretch>
        </p:blipFill>
        <p:spPr>
          <a:xfrm>
            <a:off x="1528833" y="1761565"/>
            <a:ext cx="9144000" cy="3657600"/>
          </a:xfrm>
          <a:prstGeom prst="rect">
            <a:avLst/>
          </a:prstGeom>
        </p:spPr>
      </p:pic>
    </p:spTree>
    <p:extLst>
      <p:ext uri="{BB962C8B-B14F-4D97-AF65-F5344CB8AC3E}">
        <p14:creationId xmlns:p14="http://schemas.microsoft.com/office/powerpoint/2010/main" val="3492842260"/>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2DD02-1B10-F84A-BD70-9D136A394FBD}"/>
              </a:ext>
            </a:extLst>
          </p:cNvPr>
          <p:cNvSpPr>
            <a:spLocks noGrp="1"/>
          </p:cNvSpPr>
          <p:nvPr>
            <p:ph idx="1"/>
          </p:nvPr>
        </p:nvSpPr>
        <p:spPr/>
        <p:txBody>
          <a:bodyPr/>
          <a:lstStyle/>
          <a:p>
            <a:r>
              <a:rPr lang="en-US" dirty="0"/>
              <a:t>Figures</a:t>
            </a:r>
          </a:p>
        </p:txBody>
      </p:sp>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Effect of Sampling on Materialization </a:t>
            </a:r>
          </a:p>
        </p:txBody>
      </p:sp>
    </p:spTree>
    <p:extLst>
      <p:ext uri="{BB962C8B-B14F-4D97-AF65-F5344CB8AC3E}">
        <p14:creationId xmlns:p14="http://schemas.microsoft.com/office/powerpoint/2010/main" val="65871704"/>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2DD02-1B10-F84A-BD70-9D136A394FBD}"/>
              </a:ext>
            </a:extLst>
          </p:cNvPr>
          <p:cNvSpPr>
            <a:spLocks noGrp="1"/>
          </p:cNvSpPr>
          <p:nvPr>
            <p:ph idx="1"/>
          </p:nvPr>
        </p:nvSpPr>
        <p:spPr/>
        <p:txBody>
          <a:bodyPr/>
          <a:lstStyle/>
          <a:p>
            <a:r>
              <a:rPr lang="en-US" dirty="0"/>
              <a:t>Math</a:t>
            </a:r>
          </a:p>
        </p:txBody>
      </p:sp>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Effect of Sampling on Materialization</a:t>
            </a:r>
          </a:p>
        </p:txBody>
      </p:sp>
    </p:spTree>
    <p:extLst>
      <p:ext uri="{BB962C8B-B14F-4D97-AF65-F5344CB8AC3E}">
        <p14:creationId xmlns:p14="http://schemas.microsoft.com/office/powerpoint/2010/main" val="3841589074"/>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D93ABE0-56E8-6843-AA7A-2FAA5C9B5338}"/>
              </a:ext>
            </a:extLst>
          </p:cNvPr>
          <p:cNvPicPr>
            <a:picLocks noGrp="1" noChangeAspect="1"/>
          </p:cNvPicPr>
          <p:nvPr>
            <p:ph idx="1"/>
          </p:nvPr>
        </p:nvPicPr>
        <p:blipFill>
          <a:blip r:embed="rId2"/>
          <a:stretch>
            <a:fillRect/>
          </a:stretch>
        </p:blipFill>
        <p:spPr>
          <a:xfrm>
            <a:off x="2649071" y="1009223"/>
            <a:ext cx="6193455" cy="5284935"/>
          </a:xfrm>
        </p:spPr>
      </p:pic>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Materialization Process</a:t>
            </a:r>
          </a:p>
        </p:txBody>
      </p:sp>
    </p:spTree>
    <p:extLst>
      <p:ext uri="{BB962C8B-B14F-4D97-AF65-F5344CB8AC3E}">
        <p14:creationId xmlns:p14="http://schemas.microsoft.com/office/powerpoint/2010/main" val="84247827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6216A0-D9EE-0B40-943D-992E084BDC72}"/>
              </a:ext>
            </a:extLst>
          </p:cNvPr>
          <p:cNvSpPr>
            <a:spLocks noGrp="1"/>
          </p:cNvSpPr>
          <p:nvPr>
            <p:ph type="title"/>
          </p:nvPr>
        </p:nvSpPr>
        <p:spPr/>
        <p:txBody>
          <a:bodyPr/>
          <a:lstStyle/>
          <a:p>
            <a:r>
              <a:rPr lang="en-US" dirty="0"/>
              <a:t>Continuous Deployment Platform</a:t>
            </a:r>
          </a:p>
        </p:txBody>
      </p:sp>
      <p:sp>
        <p:nvSpPr>
          <p:cNvPr id="4" name="Rounded Rectangle 3">
            <a:extLst>
              <a:ext uri="{FF2B5EF4-FFF2-40B4-BE49-F238E27FC236}">
                <a16:creationId xmlns:a16="http://schemas.microsoft.com/office/drawing/2014/main" id="{823336C0-B759-9D41-935C-CC3C496FB54A}"/>
              </a:ext>
            </a:extLst>
          </p:cNvPr>
          <p:cNvSpPr/>
          <p:nvPr/>
        </p:nvSpPr>
        <p:spPr>
          <a:xfrm>
            <a:off x="2342424" y="1242983"/>
            <a:ext cx="7465513" cy="250605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cxnSp>
        <p:nvCxnSpPr>
          <p:cNvPr id="9" name="Straight Arrow Connector 8">
            <a:extLst>
              <a:ext uri="{FF2B5EF4-FFF2-40B4-BE49-F238E27FC236}">
                <a16:creationId xmlns:a16="http://schemas.microsoft.com/office/drawing/2014/main" id="{50DC111D-2252-E94C-BFE7-7B6C468AE0BC}"/>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D2A1E7-9B06-1B4F-A396-8DBFE45C62A1}"/>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11" name="Straight Arrow Connector 10">
            <a:extLst>
              <a:ext uri="{FF2B5EF4-FFF2-40B4-BE49-F238E27FC236}">
                <a16:creationId xmlns:a16="http://schemas.microsoft.com/office/drawing/2014/main" id="{21E05B6F-91EA-FF48-95DB-A4A54DCC311C}"/>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8A52E8-3483-BC43-A49B-8CFBB3146B61}"/>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cxnSp>
        <p:nvCxnSpPr>
          <p:cNvPr id="15" name="Straight Arrow Connector 14">
            <a:extLst>
              <a:ext uri="{FF2B5EF4-FFF2-40B4-BE49-F238E27FC236}">
                <a16:creationId xmlns:a16="http://schemas.microsoft.com/office/drawing/2014/main" id="{09D894D9-C7CD-1B4D-A1F3-FE54E965A24F}"/>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A3ADFEF-A45D-464D-908D-D0653346F362}"/>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19" name="Rectangle 18">
            <a:extLst>
              <a:ext uri="{FF2B5EF4-FFF2-40B4-BE49-F238E27FC236}">
                <a16:creationId xmlns:a16="http://schemas.microsoft.com/office/drawing/2014/main" id="{9BECA6B0-B6BF-184F-A1B5-C85E1633F454}"/>
              </a:ext>
            </a:extLst>
          </p:cNvPr>
          <p:cNvSpPr/>
          <p:nvPr/>
        </p:nvSpPr>
        <p:spPr>
          <a:xfrm>
            <a:off x="2997884" y="665455"/>
            <a:ext cx="6089680" cy="646331"/>
          </a:xfrm>
          <a:prstGeom prst="rect">
            <a:avLst/>
          </a:prstGeom>
        </p:spPr>
        <p:txBody>
          <a:bodyPr wrap="none">
            <a:spAutoFit/>
          </a:bodyPr>
          <a:lstStyle/>
          <a:p>
            <a:pPr algn="ctr"/>
            <a:r>
              <a:rPr lang="en-US" sz="3200" b="1" dirty="0"/>
              <a:t>Continuous Deployment</a:t>
            </a:r>
            <a:r>
              <a:rPr lang="en-US" sz="3600" b="1" dirty="0"/>
              <a:t> Platform</a:t>
            </a:r>
          </a:p>
        </p:txBody>
      </p:sp>
      <p:sp>
        <p:nvSpPr>
          <p:cNvPr id="20" name="TextBox 19">
            <a:extLst>
              <a:ext uri="{FF2B5EF4-FFF2-40B4-BE49-F238E27FC236}">
                <a16:creationId xmlns:a16="http://schemas.microsoft.com/office/drawing/2014/main" id="{44914D16-D54D-9946-8DE7-F4C467B26445}"/>
              </a:ext>
            </a:extLst>
          </p:cNvPr>
          <p:cNvSpPr txBox="1"/>
          <p:nvPr/>
        </p:nvSpPr>
        <p:spPr>
          <a:xfrm>
            <a:off x="2335298" y="4173623"/>
            <a:ext cx="7465955" cy="2062103"/>
          </a:xfrm>
          <a:prstGeom prst="rect">
            <a:avLst/>
          </a:prstGeom>
          <a:noFill/>
        </p:spPr>
        <p:txBody>
          <a:bodyPr wrap="none" rtlCol="0">
            <a:spAutoFit/>
          </a:bodyPr>
          <a:lstStyle/>
          <a:p>
            <a:pPr marL="285750" indent="-285750">
              <a:buFont typeface="Arial" panose="020B0604020202020204" pitchFamily="34" charset="0"/>
              <a:buChar char="•"/>
            </a:pPr>
            <a:r>
              <a:rPr lang="en-US" sz="3200" dirty="0"/>
              <a:t>Replace retraining with </a:t>
            </a:r>
            <a:r>
              <a:rPr lang="en-US" sz="3200" b="1" dirty="0">
                <a:solidFill>
                  <a:schemeClr val="accent6">
                    <a:lumMod val="75000"/>
                  </a:schemeClr>
                </a:solidFill>
              </a:rPr>
              <a:t>Proactive Training</a:t>
            </a:r>
            <a:endParaRPr lang="en-US" sz="3200" dirty="0"/>
          </a:p>
          <a:p>
            <a:pPr marL="285750" indent="-285750">
              <a:buFont typeface="Arial" panose="020B0604020202020204" pitchFamily="34" charset="0"/>
              <a:buChar char="•"/>
            </a:pPr>
            <a:r>
              <a:rPr lang="en-US" sz="3200" dirty="0"/>
              <a:t>Perform online model update</a:t>
            </a:r>
          </a:p>
          <a:p>
            <a:pPr marL="285750" indent="-285750">
              <a:buFont typeface="Arial" panose="020B0604020202020204" pitchFamily="34" charset="0"/>
              <a:buChar char="•"/>
            </a:pPr>
            <a:r>
              <a:rPr lang="en-US" sz="3200" dirty="0"/>
              <a:t>Precompute features and store them</a:t>
            </a:r>
          </a:p>
          <a:p>
            <a:pPr marL="285750" indent="-285750">
              <a:buClr>
                <a:schemeClr val="tx1">
                  <a:lumMod val="95000"/>
                  <a:lumOff val="5000"/>
                </a:schemeClr>
              </a:buClr>
              <a:buFont typeface="Arial" panose="020B0604020202020204" pitchFamily="34" charset="0"/>
              <a:buChar char="•"/>
            </a:pPr>
            <a:r>
              <a:rPr lang="en-US" sz="3200" b="1" dirty="0">
                <a:solidFill>
                  <a:schemeClr val="accent6">
                    <a:lumMod val="75000"/>
                  </a:schemeClr>
                </a:solidFill>
              </a:rPr>
              <a:t>Update</a:t>
            </a:r>
            <a:r>
              <a:rPr lang="en-US" sz="3200" dirty="0"/>
              <a:t> data preprocessing statistics</a:t>
            </a:r>
          </a:p>
        </p:txBody>
      </p:sp>
      <p:sp>
        <p:nvSpPr>
          <p:cNvPr id="21" name="Rounded Rectangle 20">
            <a:extLst>
              <a:ext uri="{FF2B5EF4-FFF2-40B4-BE49-F238E27FC236}">
                <a16:creationId xmlns:a16="http://schemas.microsoft.com/office/drawing/2014/main" id="{AC910AA4-425C-A042-872F-9A121B8DB1ED}"/>
              </a:ext>
            </a:extLst>
          </p:cNvPr>
          <p:cNvSpPr/>
          <p:nvPr/>
        </p:nvSpPr>
        <p:spPr>
          <a:xfrm>
            <a:off x="3255574" y="2949323"/>
            <a:ext cx="5832000" cy="6470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cxnSp>
        <p:nvCxnSpPr>
          <p:cNvPr id="63" name="Straight Arrow Connector 62">
            <a:extLst>
              <a:ext uri="{FF2B5EF4-FFF2-40B4-BE49-F238E27FC236}">
                <a16:creationId xmlns:a16="http://schemas.microsoft.com/office/drawing/2014/main" id="{0C0C98B9-3F6F-B04A-BA1C-2040AE144FED}"/>
              </a:ext>
            </a:extLst>
          </p:cNvPr>
          <p:cNvCxnSpPr>
            <a:cxnSpLocks/>
            <a:stCxn id="66" idx="2"/>
          </p:cNvCxnSpPr>
          <p:nvPr/>
        </p:nvCxnSpPr>
        <p:spPr>
          <a:xfrm flipH="1">
            <a:off x="3749041" y="2564440"/>
            <a:ext cx="6876" cy="38488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BB620ED-A94A-4D46-ABE3-91EAE4295EF1}"/>
              </a:ext>
            </a:extLst>
          </p:cNvPr>
          <p:cNvCxnSpPr>
            <a:cxnSpLocks/>
            <a:stCxn id="67" idx="2"/>
          </p:cNvCxnSpPr>
          <p:nvPr/>
        </p:nvCxnSpPr>
        <p:spPr>
          <a:xfrm flipH="1">
            <a:off x="6014720" y="2564440"/>
            <a:ext cx="5664" cy="384883"/>
          </a:xfrm>
          <a:prstGeom prst="straightConnector1">
            <a:avLst/>
          </a:prstGeom>
          <a:ln w="285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66" name="Chevron 65">
            <a:extLst>
              <a:ext uri="{FF2B5EF4-FFF2-40B4-BE49-F238E27FC236}">
                <a16:creationId xmlns:a16="http://schemas.microsoft.com/office/drawing/2014/main" id="{756B4DAA-BA8F-A24C-B00B-6E8290C77542}"/>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67" name="Chevron 66">
            <a:extLst>
              <a:ext uri="{FF2B5EF4-FFF2-40B4-BE49-F238E27FC236}">
                <a16:creationId xmlns:a16="http://schemas.microsoft.com/office/drawing/2014/main" id="{0F2990B7-2C05-AF42-8CA3-CBAA7396F225}"/>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68" name="Chevron 67">
            <a:extLst>
              <a:ext uri="{FF2B5EF4-FFF2-40B4-BE49-F238E27FC236}">
                <a16:creationId xmlns:a16="http://schemas.microsoft.com/office/drawing/2014/main" id="{932ED42A-9D7E-274D-9B16-F90D9D887805}"/>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71" name="TextBox 70">
            <a:extLst>
              <a:ext uri="{FF2B5EF4-FFF2-40B4-BE49-F238E27FC236}">
                <a16:creationId xmlns:a16="http://schemas.microsoft.com/office/drawing/2014/main" id="{12342BFD-4844-934E-8908-514D49C97C06}"/>
              </a:ext>
            </a:extLst>
          </p:cNvPr>
          <p:cNvSpPr txBox="1"/>
          <p:nvPr/>
        </p:nvSpPr>
        <p:spPr>
          <a:xfrm>
            <a:off x="3759781" y="2564440"/>
            <a:ext cx="2268570" cy="369332"/>
          </a:xfrm>
          <a:prstGeom prst="rect">
            <a:avLst/>
          </a:prstGeom>
          <a:noFill/>
        </p:spPr>
        <p:txBody>
          <a:bodyPr wrap="none" rtlCol="0">
            <a:spAutoFit/>
          </a:bodyPr>
          <a:lstStyle/>
          <a:p>
            <a:r>
              <a:rPr lang="en-US" dirty="0"/>
              <a:t>Preprocessed features</a:t>
            </a:r>
          </a:p>
        </p:txBody>
      </p:sp>
    </p:spTree>
    <p:extLst>
      <p:ext uri="{BB962C8B-B14F-4D97-AF65-F5344CB8AC3E}">
        <p14:creationId xmlns:p14="http://schemas.microsoft.com/office/powerpoint/2010/main" val="158073468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Ads CTR USE Case Figure</a:t>
            </a:r>
          </a:p>
        </p:txBody>
      </p:sp>
      <p:pic>
        <p:nvPicPr>
          <p:cNvPr id="6" name="Content Placeholder 8">
            <a:extLst>
              <a:ext uri="{FF2B5EF4-FFF2-40B4-BE49-F238E27FC236}">
                <a16:creationId xmlns:a16="http://schemas.microsoft.com/office/drawing/2014/main" id="{C1D71C46-2CF7-1443-88FA-6C7226631700}"/>
              </a:ext>
            </a:extLst>
          </p:cNvPr>
          <p:cNvPicPr>
            <a:picLocks noGrp="1" noChangeAspect="1"/>
          </p:cNvPicPr>
          <p:nvPr>
            <p:ph sz="half" idx="1"/>
          </p:nvPr>
        </p:nvPicPr>
        <p:blipFill>
          <a:blip r:embed="rId3"/>
          <a:stretch>
            <a:fillRect/>
          </a:stretch>
        </p:blipFill>
        <p:spPr>
          <a:xfrm>
            <a:off x="1148554" y="1825625"/>
            <a:ext cx="4560892" cy="4351338"/>
          </a:xfrm>
        </p:spPr>
      </p:pic>
      <p:pic>
        <p:nvPicPr>
          <p:cNvPr id="7" name="Content Placeholder 10">
            <a:extLst>
              <a:ext uri="{FF2B5EF4-FFF2-40B4-BE49-F238E27FC236}">
                <a16:creationId xmlns:a16="http://schemas.microsoft.com/office/drawing/2014/main" id="{F7E8E4B6-32B3-254B-95B7-343E19A23BAB}"/>
              </a:ext>
            </a:extLst>
          </p:cNvPr>
          <p:cNvPicPr>
            <a:picLocks noChangeAspect="1"/>
          </p:cNvPicPr>
          <p:nvPr/>
        </p:nvPicPr>
        <p:blipFill>
          <a:blip r:embed="rId4"/>
          <a:stretch>
            <a:fillRect/>
          </a:stretch>
        </p:blipFill>
        <p:spPr>
          <a:xfrm>
            <a:off x="6613439" y="1825625"/>
            <a:ext cx="4299121" cy="4351338"/>
          </a:xfrm>
          <a:prstGeom prst="rect">
            <a:avLst/>
          </a:prstGeom>
        </p:spPr>
      </p:pic>
    </p:spTree>
    <p:extLst>
      <p:ext uri="{BB962C8B-B14F-4D97-AF65-F5344CB8AC3E}">
        <p14:creationId xmlns:p14="http://schemas.microsoft.com/office/powerpoint/2010/main" val="4959740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15" name="Rounded Rectangle 14">
            <a:extLst>
              <a:ext uri="{FF2B5EF4-FFF2-40B4-BE49-F238E27FC236}">
                <a16:creationId xmlns:a16="http://schemas.microsoft.com/office/drawing/2014/main" id="{D86C5AD5-5CC5-C64B-A284-8BE2BE6BC271}"/>
              </a:ext>
            </a:extLst>
          </p:cNvPr>
          <p:cNvSpPr/>
          <p:nvPr/>
        </p:nvSpPr>
        <p:spPr>
          <a:xfrm>
            <a:off x="2323431"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96579DB-0193-654E-B3E4-4B8211872FA4}"/>
              </a:ext>
            </a:extLst>
          </p:cNvPr>
          <p:cNvSpPr/>
          <p:nvPr/>
        </p:nvSpPr>
        <p:spPr>
          <a:xfrm>
            <a:off x="250761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B19A69C-4BA4-4D46-9636-E5D38607C7EA}"/>
              </a:ext>
            </a:extLst>
          </p:cNvPr>
          <p:cNvSpPr/>
          <p:nvPr/>
        </p:nvSpPr>
        <p:spPr>
          <a:xfrm>
            <a:off x="269703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89B9120-FEE3-894C-B073-7A0FF409D36D}"/>
              </a:ext>
            </a:extLst>
          </p:cNvPr>
          <p:cNvSpPr/>
          <p:nvPr/>
        </p:nvSpPr>
        <p:spPr>
          <a:xfrm>
            <a:off x="287686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344F199-089E-2643-A681-9DE4259A96CA}"/>
              </a:ext>
            </a:extLst>
          </p:cNvPr>
          <p:cNvSpPr/>
          <p:nvPr/>
        </p:nvSpPr>
        <p:spPr>
          <a:xfrm>
            <a:off x="4718388"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0AA5307-602F-EA44-B67A-699B3736729B}"/>
              </a:ext>
            </a:extLst>
          </p:cNvPr>
          <p:cNvSpPr/>
          <p:nvPr/>
        </p:nvSpPr>
        <p:spPr>
          <a:xfrm>
            <a:off x="490257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4522C9B-4908-3F4D-A6D8-1C128D2A5449}"/>
              </a:ext>
            </a:extLst>
          </p:cNvPr>
          <p:cNvSpPr/>
          <p:nvPr/>
        </p:nvSpPr>
        <p:spPr>
          <a:xfrm>
            <a:off x="509199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440393F-8D33-9C43-8829-DE246A5F237E}"/>
              </a:ext>
            </a:extLst>
          </p:cNvPr>
          <p:cNvSpPr/>
          <p:nvPr/>
        </p:nvSpPr>
        <p:spPr>
          <a:xfrm>
            <a:off x="527182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t>Raw </a:t>
            </a:r>
          </a:p>
          <a:p>
            <a:pPr algn="ctr"/>
            <a:r>
              <a:rPr lang="en-US" sz="1600" dirty="0"/>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38D89348-34F4-514B-B1C4-CE54F9B3761C}"/>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cxnSp>
        <p:nvCxnSpPr>
          <p:cNvPr id="94" name="Straight Arrow Connector 93">
            <a:extLst>
              <a:ext uri="{FF2B5EF4-FFF2-40B4-BE49-F238E27FC236}">
                <a16:creationId xmlns:a16="http://schemas.microsoft.com/office/drawing/2014/main" id="{F9D2F8FA-9B07-CE40-9448-934347699B66}"/>
              </a:ext>
            </a:extLst>
          </p:cNvPr>
          <p:cNvCxnSpPr>
            <a:cxnSpLocks/>
          </p:cNvCxnSpPr>
          <p:nvPr/>
        </p:nvCxnSpPr>
        <p:spPr>
          <a:xfrm>
            <a:off x="4795943"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FFFDB7-F8BA-2941-B025-CE9649DA2EB4}"/>
              </a:ext>
            </a:extLst>
          </p:cNvPr>
          <p:cNvCxnSpPr>
            <a:cxnSpLocks/>
          </p:cNvCxnSpPr>
          <p:nvPr/>
        </p:nvCxnSpPr>
        <p:spPr>
          <a:xfrm>
            <a:off x="4970074"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0D233CF-FCBA-084D-823A-C25BDD8FAFA4}"/>
              </a:ext>
            </a:extLst>
          </p:cNvPr>
          <p:cNvCxnSpPr>
            <a:cxnSpLocks/>
            <a:stCxn id="21" idx="2"/>
          </p:cNvCxnSpPr>
          <p:nvPr/>
        </p:nvCxnSpPr>
        <p:spPr>
          <a:xfrm flipH="1">
            <a:off x="516418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272052-E235-BC45-BD00-4D22E0DDDB03}"/>
              </a:ext>
            </a:extLst>
          </p:cNvPr>
          <p:cNvCxnSpPr>
            <a:cxnSpLocks/>
          </p:cNvCxnSpPr>
          <p:nvPr/>
        </p:nvCxnSpPr>
        <p:spPr>
          <a:xfrm>
            <a:off x="534023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Continuous Deployment Platform</a:t>
            </a:r>
          </a:p>
        </p:txBody>
      </p:sp>
      <p:cxnSp>
        <p:nvCxnSpPr>
          <p:cNvPr id="39" name="Straight Arrow Connector 38">
            <a:extLst>
              <a:ext uri="{FF2B5EF4-FFF2-40B4-BE49-F238E27FC236}">
                <a16:creationId xmlns:a16="http://schemas.microsoft.com/office/drawing/2014/main" id="{9998538D-7383-4C4E-B0A1-1CE806C0DA3B}"/>
              </a:ext>
            </a:extLst>
          </p:cNvPr>
          <p:cNvCxnSpPr>
            <a:cxnSpLocks/>
          </p:cNvCxnSpPr>
          <p:nvPr/>
        </p:nvCxnSpPr>
        <p:spPr>
          <a:xfrm>
            <a:off x="2390619"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EE4987-F1AF-044F-A5B4-D1D80F1F683E}"/>
              </a:ext>
            </a:extLst>
          </p:cNvPr>
          <p:cNvCxnSpPr>
            <a:cxnSpLocks/>
          </p:cNvCxnSpPr>
          <p:nvPr/>
        </p:nvCxnSpPr>
        <p:spPr>
          <a:xfrm>
            <a:off x="2579210"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19C6E5-B166-9046-9763-1A786161E582}"/>
              </a:ext>
            </a:extLst>
          </p:cNvPr>
          <p:cNvCxnSpPr>
            <a:cxnSpLocks/>
          </p:cNvCxnSpPr>
          <p:nvPr/>
        </p:nvCxnSpPr>
        <p:spPr>
          <a:xfrm flipH="1">
            <a:off x="276800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B949178-33B6-934E-951D-7362E540CB76}"/>
              </a:ext>
            </a:extLst>
          </p:cNvPr>
          <p:cNvCxnSpPr>
            <a:cxnSpLocks/>
          </p:cNvCxnSpPr>
          <p:nvPr/>
        </p:nvCxnSpPr>
        <p:spPr>
          <a:xfrm>
            <a:off x="294405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F0B5079-7E25-5441-9862-2F8C4D2778D7}"/>
              </a:ext>
            </a:extLst>
          </p:cNvPr>
          <p:cNvSpPr txBox="1"/>
          <p:nvPr/>
        </p:nvSpPr>
        <p:spPr>
          <a:xfrm>
            <a:off x="7750601" y="2376232"/>
            <a:ext cx="2340384" cy="400110"/>
          </a:xfrm>
          <a:prstGeom prst="rect">
            <a:avLst/>
          </a:prstGeom>
          <a:noFill/>
        </p:spPr>
        <p:txBody>
          <a:bodyPr wrap="none" rtlCol="0">
            <a:spAutoFit/>
          </a:bodyPr>
          <a:lstStyle/>
          <a:p>
            <a:r>
              <a:rPr lang="en-US" sz="2000" dirty="0"/>
              <a:t>Scheduled Execution</a:t>
            </a:r>
          </a:p>
        </p:txBody>
      </p:sp>
    </p:spTree>
    <p:extLst>
      <p:ext uri="{BB962C8B-B14F-4D97-AF65-F5344CB8AC3E}">
        <p14:creationId xmlns:p14="http://schemas.microsoft.com/office/powerpoint/2010/main" val="140028629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09CD-25CD-F64F-84BC-07AEF3C8E0F5}"/>
              </a:ext>
            </a:extLst>
          </p:cNvPr>
          <p:cNvSpPr>
            <a:spLocks noGrp="1"/>
          </p:cNvSpPr>
          <p:nvPr>
            <p:ph type="title"/>
          </p:nvPr>
        </p:nvSpPr>
        <p:spPr/>
        <p:txBody>
          <a:bodyPr>
            <a:normAutofit/>
          </a:bodyPr>
          <a:lstStyle/>
          <a:p>
            <a:r>
              <a:rPr lang="en-US" dirty="0"/>
              <a:t>Data Discretizing and Preprocessing</a:t>
            </a:r>
          </a:p>
        </p:txBody>
      </p:sp>
      <p:cxnSp>
        <p:nvCxnSpPr>
          <p:cNvPr id="5" name="Straight Arrow Connector 4">
            <a:extLst>
              <a:ext uri="{FF2B5EF4-FFF2-40B4-BE49-F238E27FC236}">
                <a16:creationId xmlns:a16="http://schemas.microsoft.com/office/drawing/2014/main" id="{B8C51175-72AC-5C44-AE3A-40226F56E561}"/>
              </a:ext>
            </a:extLst>
          </p:cNvPr>
          <p:cNvCxnSpPr>
            <a:cxnSpLocks/>
          </p:cNvCxnSpPr>
          <p:nvPr/>
        </p:nvCxnSpPr>
        <p:spPr>
          <a:xfrm>
            <a:off x="-1375" y="3530921"/>
            <a:ext cx="901319"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75EEB80-B520-614C-BE90-5FC35F2552C8}"/>
              </a:ext>
            </a:extLst>
          </p:cNvPr>
          <p:cNvSpPr txBox="1"/>
          <p:nvPr/>
        </p:nvSpPr>
        <p:spPr>
          <a:xfrm>
            <a:off x="-141706" y="3193007"/>
            <a:ext cx="1004527" cy="646331"/>
          </a:xfrm>
          <a:prstGeom prst="rect">
            <a:avLst/>
          </a:prstGeom>
          <a:noFill/>
        </p:spPr>
        <p:txBody>
          <a:bodyPr wrap="square" rtlCol="0">
            <a:spAutoFit/>
          </a:bodyPr>
          <a:lstStyle/>
          <a:p>
            <a:pPr algn="ctr"/>
            <a:r>
              <a:rPr lang="en-US" dirty="0"/>
              <a:t>Training </a:t>
            </a:r>
          </a:p>
          <a:p>
            <a:pPr algn="ctr"/>
            <a:r>
              <a:rPr lang="en-US" dirty="0"/>
              <a:t>Data </a:t>
            </a:r>
          </a:p>
        </p:txBody>
      </p:sp>
      <p:sp>
        <p:nvSpPr>
          <p:cNvPr id="51" name="Rounded Rectangle 50">
            <a:extLst>
              <a:ext uri="{FF2B5EF4-FFF2-40B4-BE49-F238E27FC236}">
                <a16:creationId xmlns:a16="http://schemas.microsoft.com/office/drawing/2014/main" id="{DF9455C8-7CA8-4843-819E-CD1953C4DE30}"/>
              </a:ext>
            </a:extLst>
          </p:cNvPr>
          <p:cNvSpPr/>
          <p:nvPr/>
        </p:nvSpPr>
        <p:spPr>
          <a:xfrm>
            <a:off x="3463142" y="336666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BAE4DB25-E0F0-3A40-9012-1A6CD192EFB8}"/>
              </a:ext>
            </a:extLst>
          </p:cNvPr>
          <p:cNvSpPr/>
          <p:nvPr/>
        </p:nvSpPr>
        <p:spPr>
          <a:xfrm>
            <a:off x="3865843"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511DEE18-40D1-1F4A-A234-CFAF0E36B274}"/>
              </a:ext>
            </a:extLst>
          </p:cNvPr>
          <p:cNvSpPr/>
          <p:nvPr/>
        </p:nvSpPr>
        <p:spPr>
          <a:xfrm>
            <a:off x="4263464"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696A30C0-A0AA-2B46-8BB5-1DE96BA7E204}"/>
              </a:ext>
            </a:extLst>
          </p:cNvPr>
          <p:cNvSpPr/>
          <p:nvPr/>
        </p:nvSpPr>
        <p:spPr>
          <a:xfrm>
            <a:off x="4671245"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19AEB0D-8E92-894F-91BB-045240C021E5}"/>
              </a:ext>
            </a:extLst>
          </p:cNvPr>
          <p:cNvSpPr txBox="1"/>
          <p:nvPr/>
        </p:nvSpPr>
        <p:spPr>
          <a:xfrm>
            <a:off x="3636585" y="2706162"/>
            <a:ext cx="1125501" cy="646331"/>
          </a:xfrm>
          <a:prstGeom prst="rect">
            <a:avLst/>
          </a:prstGeom>
          <a:noFill/>
        </p:spPr>
        <p:txBody>
          <a:bodyPr wrap="none" rtlCol="0">
            <a:spAutoFit/>
          </a:bodyPr>
          <a:lstStyle/>
          <a:p>
            <a:pPr algn="ctr"/>
            <a:r>
              <a:rPr lang="en-US" dirty="0"/>
              <a:t>Raw Data </a:t>
            </a:r>
          </a:p>
          <a:p>
            <a:pPr algn="ctr"/>
            <a:r>
              <a:rPr lang="en-US" dirty="0"/>
              <a:t>Chunks</a:t>
            </a:r>
          </a:p>
        </p:txBody>
      </p:sp>
      <p:cxnSp>
        <p:nvCxnSpPr>
          <p:cNvPr id="59" name="Straight Arrow Connector 58">
            <a:extLst>
              <a:ext uri="{FF2B5EF4-FFF2-40B4-BE49-F238E27FC236}">
                <a16:creationId xmlns:a16="http://schemas.microsoft.com/office/drawing/2014/main" id="{A9BDD417-6FF6-E140-9ACD-748530B7102E}"/>
              </a:ext>
            </a:extLst>
          </p:cNvPr>
          <p:cNvCxnSpPr>
            <a:cxnSpLocks/>
            <a:stCxn id="51" idx="2"/>
          </p:cNvCxnSpPr>
          <p:nvPr/>
        </p:nvCxnSpPr>
        <p:spPr>
          <a:xfrm>
            <a:off x="3627742" y="3695861"/>
            <a:ext cx="0" cy="92214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935DA47-5AA3-FA49-99F7-CDF8A8AC494F}"/>
              </a:ext>
            </a:extLst>
          </p:cNvPr>
          <p:cNvCxnSpPr>
            <a:cxnSpLocks/>
            <a:stCxn id="52" idx="2"/>
          </p:cNvCxnSpPr>
          <p:nvPr/>
        </p:nvCxnSpPr>
        <p:spPr>
          <a:xfrm>
            <a:off x="4030443" y="3695521"/>
            <a:ext cx="1381"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1C8C9A8-6472-7446-8D9D-0DCCBC094CED}"/>
              </a:ext>
            </a:extLst>
          </p:cNvPr>
          <p:cNvCxnSpPr>
            <a:cxnSpLocks/>
            <a:stCxn id="53" idx="2"/>
          </p:cNvCxnSpPr>
          <p:nvPr/>
        </p:nvCxnSpPr>
        <p:spPr>
          <a:xfrm>
            <a:off x="4428064"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7B6C44F-EE52-7841-8A69-68AA5B014111}"/>
              </a:ext>
            </a:extLst>
          </p:cNvPr>
          <p:cNvCxnSpPr>
            <a:cxnSpLocks/>
            <a:stCxn id="54" idx="2"/>
          </p:cNvCxnSpPr>
          <p:nvPr/>
        </p:nvCxnSpPr>
        <p:spPr>
          <a:xfrm>
            <a:off x="4835845"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02C573C-0D0B-4B4F-B143-3354FA78B8E6}"/>
              </a:ext>
            </a:extLst>
          </p:cNvPr>
          <p:cNvCxnSpPr/>
          <p:nvPr/>
        </p:nvCxnSpPr>
        <p:spPr>
          <a:xfrm>
            <a:off x="3465874" y="1227057"/>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5F2B121-227F-1D44-B893-19177D4359F5}"/>
              </a:ext>
            </a:extLst>
          </p:cNvPr>
          <p:cNvCxnSpPr/>
          <p:nvPr/>
        </p:nvCxnSpPr>
        <p:spPr>
          <a:xfrm>
            <a:off x="3465874" y="1569957"/>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8C22038A-B514-E244-A573-EE078AEC097C}"/>
              </a:ext>
            </a:extLst>
          </p:cNvPr>
          <p:cNvSpPr txBox="1"/>
          <p:nvPr/>
        </p:nvSpPr>
        <p:spPr>
          <a:xfrm>
            <a:off x="3439465" y="866553"/>
            <a:ext cx="1441420" cy="338554"/>
          </a:xfrm>
          <a:prstGeom prst="rect">
            <a:avLst/>
          </a:prstGeom>
          <a:noFill/>
        </p:spPr>
        <p:txBody>
          <a:bodyPr wrap="none" rtlCol="0">
            <a:spAutoFit/>
          </a:bodyPr>
          <a:lstStyle/>
          <a:p>
            <a:r>
              <a:rPr lang="en-US" sz="1600" dirty="0" err="1"/>
              <a:t>uid</a:t>
            </a:r>
            <a:r>
              <a:rPr lang="en-US" sz="1600" dirty="0"/>
              <a:t>: timestamp</a:t>
            </a:r>
          </a:p>
        </p:txBody>
      </p:sp>
      <p:sp>
        <p:nvSpPr>
          <p:cNvPr id="105" name="TextBox 104">
            <a:extLst>
              <a:ext uri="{FF2B5EF4-FFF2-40B4-BE49-F238E27FC236}">
                <a16:creationId xmlns:a16="http://schemas.microsoft.com/office/drawing/2014/main" id="{404C906E-31BE-F74B-84A1-FAF36FB8989B}"/>
              </a:ext>
            </a:extLst>
          </p:cNvPr>
          <p:cNvSpPr txBox="1"/>
          <p:nvPr/>
        </p:nvSpPr>
        <p:spPr>
          <a:xfrm>
            <a:off x="3736835" y="1224646"/>
            <a:ext cx="822661" cy="338554"/>
          </a:xfrm>
          <a:prstGeom prst="rect">
            <a:avLst/>
          </a:prstGeom>
          <a:noFill/>
        </p:spPr>
        <p:txBody>
          <a:bodyPr wrap="none" rtlCol="0">
            <a:spAutoFit/>
          </a:bodyPr>
          <a:lstStyle/>
          <a:p>
            <a:r>
              <a:rPr lang="en-US" sz="1600" dirty="0"/>
              <a:t>schema</a:t>
            </a:r>
          </a:p>
        </p:txBody>
      </p:sp>
      <p:sp>
        <p:nvSpPr>
          <p:cNvPr id="106" name="TextBox 105">
            <a:extLst>
              <a:ext uri="{FF2B5EF4-FFF2-40B4-BE49-F238E27FC236}">
                <a16:creationId xmlns:a16="http://schemas.microsoft.com/office/drawing/2014/main" id="{DBA384F4-9602-5845-BEA8-DE869C67CC13}"/>
              </a:ext>
            </a:extLst>
          </p:cNvPr>
          <p:cNvSpPr txBox="1"/>
          <p:nvPr/>
        </p:nvSpPr>
        <p:spPr>
          <a:xfrm>
            <a:off x="3818567" y="1546605"/>
            <a:ext cx="599716" cy="369332"/>
          </a:xfrm>
          <a:prstGeom prst="rect">
            <a:avLst/>
          </a:prstGeom>
          <a:noFill/>
        </p:spPr>
        <p:txBody>
          <a:bodyPr wrap="none" rtlCol="0">
            <a:spAutoFit/>
          </a:bodyPr>
          <a:lstStyle/>
          <a:p>
            <a:r>
              <a:rPr lang="en-US" dirty="0"/>
              <a:t>data</a:t>
            </a:r>
          </a:p>
        </p:txBody>
      </p:sp>
      <p:sp>
        <p:nvSpPr>
          <p:cNvPr id="107" name="TextBox 106">
            <a:extLst>
              <a:ext uri="{FF2B5EF4-FFF2-40B4-BE49-F238E27FC236}">
                <a16:creationId xmlns:a16="http://schemas.microsoft.com/office/drawing/2014/main" id="{9F4140A6-0F76-AF40-8E20-112117793D6E}"/>
              </a:ext>
            </a:extLst>
          </p:cNvPr>
          <p:cNvSpPr txBox="1"/>
          <p:nvPr/>
        </p:nvSpPr>
        <p:spPr>
          <a:xfrm>
            <a:off x="3780980" y="1845205"/>
            <a:ext cx="760015" cy="830997"/>
          </a:xfrm>
          <a:prstGeom prst="rect">
            <a:avLst/>
          </a:prstGeom>
          <a:noFill/>
        </p:spPr>
        <p:txBody>
          <a:bodyPr wrap="none" rtlCol="0">
            <a:spAutoFit/>
          </a:bodyPr>
          <a:lstStyle/>
          <a:p>
            <a:pPr algn="ctr"/>
            <a:r>
              <a:rPr lang="en-US" sz="1200" dirty="0"/>
              <a:t>&lt; string &gt;</a:t>
            </a:r>
          </a:p>
          <a:p>
            <a:pPr algn="ctr"/>
            <a:r>
              <a:rPr lang="en-US" sz="1200" dirty="0"/>
              <a:t>&lt; string &gt;</a:t>
            </a:r>
          </a:p>
          <a:p>
            <a:pPr algn="ctr"/>
            <a:r>
              <a:rPr lang="en-US" sz="1200" dirty="0"/>
              <a:t>…</a:t>
            </a:r>
          </a:p>
          <a:p>
            <a:pPr algn="ctr"/>
            <a:r>
              <a:rPr lang="en-US" sz="1200" dirty="0"/>
              <a:t>&lt; string &gt;</a:t>
            </a:r>
          </a:p>
        </p:txBody>
      </p:sp>
      <p:sp>
        <p:nvSpPr>
          <p:cNvPr id="108" name="Rounded Rectangle 107">
            <a:extLst>
              <a:ext uri="{FF2B5EF4-FFF2-40B4-BE49-F238E27FC236}">
                <a16:creationId xmlns:a16="http://schemas.microsoft.com/office/drawing/2014/main" id="{031A515D-91C1-1845-98A5-E88FB9911EC4}"/>
              </a:ext>
            </a:extLst>
          </p:cNvPr>
          <p:cNvSpPr/>
          <p:nvPr/>
        </p:nvSpPr>
        <p:spPr>
          <a:xfrm>
            <a:off x="3475470" y="823353"/>
            <a:ext cx="1393108" cy="1853048"/>
          </a:xfrm>
          <a:prstGeom prst="roundRect">
            <a:avLst/>
          </a:prstGeom>
          <a:noFill/>
          <a:ln w="34925">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Chevron 44">
            <a:extLst>
              <a:ext uri="{FF2B5EF4-FFF2-40B4-BE49-F238E27FC236}">
                <a16:creationId xmlns:a16="http://schemas.microsoft.com/office/drawing/2014/main" id="{E12F0BBD-9D16-D443-BF68-20F36D4258D6}"/>
              </a:ext>
            </a:extLst>
          </p:cNvPr>
          <p:cNvSpPr/>
          <p:nvPr/>
        </p:nvSpPr>
        <p:spPr>
          <a:xfrm>
            <a:off x="673212" y="3075471"/>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Discretize</a:t>
            </a:r>
          </a:p>
        </p:txBody>
      </p:sp>
      <p:sp>
        <p:nvSpPr>
          <p:cNvPr id="69" name="Chevron 68">
            <a:extLst>
              <a:ext uri="{FF2B5EF4-FFF2-40B4-BE49-F238E27FC236}">
                <a16:creationId xmlns:a16="http://schemas.microsoft.com/office/drawing/2014/main" id="{F412D273-7B08-FB46-9C0E-D09AC0DF10AD}"/>
              </a:ext>
            </a:extLst>
          </p:cNvPr>
          <p:cNvSpPr/>
          <p:nvPr/>
        </p:nvSpPr>
        <p:spPr>
          <a:xfrm>
            <a:off x="5960512" y="3075471"/>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Preprocess</a:t>
            </a:r>
          </a:p>
        </p:txBody>
      </p:sp>
      <p:sp>
        <p:nvSpPr>
          <p:cNvPr id="71" name="Rounded Rectangle 70">
            <a:extLst>
              <a:ext uri="{FF2B5EF4-FFF2-40B4-BE49-F238E27FC236}">
                <a16:creationId xmlns:a16="http://schemas.microsoft.com/office/drawing/2014/main" id="{EF1EC4BA-10ED-3343-A9C4-DF923B36BC39}"/>
              </a:ext>
            </a:extLst>
          </p:cNvPr>
          <p:cNvSpPr/>
          <p:nvPr/>
        </p:nvSpPr>
        <p:spPr>
          <a:xfrm>
            <a:off x="9202644"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663E7657-4AF2-3A42-9A88-C3BCCFE86A7B}"/>
              </a:ext>
            </a:extLst>
          </p:cNvPr>
          <p:cNvSpPr/>
          <p:nvPr/>
        </p:nvSpPr>
        <p:spPr>
          <a:xfrm>
            <a:off x="9593824"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A26C0BA5-7291-0F40-90CA-2482E5D77C05}"/>
              </a:ext>
            </a:extLst>
          </p:cNvPr>
          <p:cNvSpPr/>
          <p:nvPr/>
        </p:nvSpPr>
        <p:spPr>
          <a:xfrm>
            <a:off x="9991445"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9E7A5F5E-72B2-8F49-8603-4199B832B302}"/>
              </a:ext>
            </a:extLst>
          </p:cNvPr>
          <p:cNvSpPr/>
          <p:nvPr/>
        </p:nvSpPr>
        <p:spPr>
          <a:xfrm>
            <a:off x="10399226"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330BBDC2-803A-E047-8CBA-5D3E7D779287}"/>
              </a:ext>
            </a:extLst>
          </p:cNvPr>
          <p:cNvCxnSpPr>
            <a:cxnSpLocks/>
            <a:stCxn id="71" idx="2"/>
          </p:cNvCxnSpPr>
          <p:nvPr/>
        </p:nvCxnSpPr>
        <p:spPr>
          <a:xfrm>
            <a:off x="9367244" y="369552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7CB4ED6-6A1A-D443-95EE-B11E68D9B3E9}"/>
              </a:ext>
            </a:extLst>
          </p:cNvPr>
          <p:cNvCxnSpPr>
            <a:cxnSpLocks/>
            <a:stCxn id="72" idx="2"/>
          </p:cNvCxnSpPr>
          <p:nvPr/>
        </p:nvCxnSpPr>
        <p:spPr>
          <a:xfrm>
            <a:off x="9758424" y="3695521"/>
            <a:ext cx="1381"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B3585D8-6C54-294B-9D7F-2E52B8ACA4F4}"/>
              </a:ext>
            </a:extLst>
          </p:cNvPr>
          <p:cNvCxnSpPr>
            <a:cxnSpLocks/>
            <a:stCxn id="74" idx="2"/>
          </p:cNvCxnSpPr>
          <p:nvPr/>
        </p:nvCxnSpPr>
        <p:spPr>
          <a:xfrm>
            <a:off x="10156045"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99E3B9D-7BE9-CB49-BAA9-9FEB425105C5}"/>
              </a:ext>
            </a:extLst>
          </p:cNvPr>
          <p:cNvCxnSpPr>
            <a:cxnSpLocks/>
            <a:stCxn id="75" idx="2"/>
          </p:cNvCxnSpPr>
          <p:nvPr/>
        </p:nvCxnSpPr>
        <p:spPr>
          <a:xfrm>
            <a:off x="10563826"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F168D2A-4936-4E43-B36F-F681F7A775F0}"/>
              </a:ext>
            </a:extLst>
          </p:cNvPr>
          <p:cNvCxnSpPr/>
          <p:nvPr/>
        </p:nvCxnSpPr>
        <p:spPr>
          <a:xfrm>
            <a:off x="9307317" y="1209230"/>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2290900-3E10-8449-8B07-C6ADB6D1E296}"/>
              </a:ext>
            </a:extLst>
          </p:cNvPr>
          <p:cNvCxnSpPr/>
          <p:nvPr/>
        </p:nvCxnSpPr>
        <p:spPr>
          <a:xfrm>
            <a:off x="9307317" y="1552130"/>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F8D4A8A-8AAC-074C-830B-2D3C45D2494C}"/>
              </a:ext>
            </a:extLst>
          </p:cNvPr>
          <p:cNvSpPr txBox="1"/>
          <p:nvPr/>
        </p:nvSpPr>
        <p:spPr>
          <a:xfrm>
            <a:off x="9280908" y="848726"/>
            <a:ext cx="1441420" cy="338554"/>
          </a:xfrm>
          <a:prstGeom prst="rect">
            <a:avLst/>
          </a:prstGeom>
          <a:noFill/>
        </p:spPr>
        <p:txBody>
          <a:bodyPr wrap="none" rtlCol="0">
            <a:spAutoFit/>
          </a:bodyPr>
          <a:lstStyle/>
          <a:p>
            <a:r>
              <a:rPr lang="en-US" sz="1600" dirty="0" err="1"/>
              <a:t>uid</a:t>
            </a:r>
            <a:r>
              <a:rPr lang="en-US" sz="1600" dirty="0"/>
              <a:t>: timestamp</a:t>
            </a:r>
          </a:p>
        </p:txBody>
      </p:sp>
      <p:sp>
        <p:nvSpPr>
          <p:cNvPr id="87" name="TextBox 86">
            <a:extLst>
              <a:ext uri="{FF2B5EF4-FFF2-40B4-BE49-F238E27FC236}">
                <a16:creationId xmlns:a16="http://schemas.microsoft.com/office/drawing/2014/main" id="{80C7F35B-BD9B-3A44-AE1B-A73DB11EFA2D}"/>
              </a:ext>
            </a:extLst>
          </p:cNvPr>
          <p:cNvSpPr txBox="1"/>
          <p:nvPr/>
        </p:nvSpPr>
        <p:spPr>
          <a:xfrm>
            <a:off x="9578278" y="1206819"/>
            <a:ext cx="822661" cy="338554"/>
          </a:xfrm>
          <a:prstGeom prst="rect">
            <a:avLst/>
          </a:prstGeom>
          <a:noFill/>
        </p:spPr>
        <p:txBody>
          <a:bodyPr wrap="none" rtlCol="0">
            <a:spAutoFit/>
          </a:bodyPr>
          <a:lstStyle/>
          <a:p>
            <a:r>
              <a:rPr lang="en-US" sz="1600" dirty="0"/>
              <a:t>schema</a:t>
            </a:r>
          </a:p>
        </p:txBody>
      </p:sp>
      <p:sp>
        <p:nvSpPr>
          <p:cNvPr id="88" name="TextBox 87">
            <a:extLst>
              <a:ext uri="{FF2B5EF4-FFF2-40B4-BE49-F238E27FC236}">
                <a16:creationId xmlns:a16="http://schemas.microsoft.com/office/drawing/2014/main" id="{7110047E-D17F-784B-90C7-67A00BF9B723}"/>
              </a:ext>
            </a:extLst>
          </p:cNvPr>
          <p:cNvSpPr txBox="1"/>
          <p:nvPr/>
        </p:nvSpPr>
        <p:spPr>
          <a:xfrm>
            <a:off x="9660010" y="1528778"/>
            <a:ext cx="599716" cy="369332"/>
          </a:xfrm>
          <a:prstGeom prst="rect">
            <a:avLst/>
          </a:prstGeom>
          <a:noFill/>
        </p:spPr>
        <p:txBody>
          <a:bodyPr wrap="none" rtlCol="0">
            <a:spAutoFit/>
          </a:bodyPr>
          <a:lstStyle/>
          <a:p>
            <a:r>
              <a:rPr lang="en-US" dirty="0"/>
              <a:t>data</a:t>
            </a:r>
          </a:p>
        </p:txBody>
      </p:sp>
      <p:sp>
        <p:nvSpPr>
          <p:cNvPr id="89" name="TextBox 88">
            <a:extLst>
              <a:ext uri="{FF2B5EF4-FFF2-40B4-BE49-F238E27FC236}">
                <a16:creationId xmlns:a16="http://schemas.microsoft.com/office/drawing/2014/main" id="{4113893A-70E4-3A4C-95C0-15DAAEFDB7B3}"/>
              </a:ext>
            </a:extLst>
          </p:cNvPr>
          <p:cNvSpPr txBox="1"/>
          <p:nvPr/>
        </p:nvSpPr>
        <p:spPr>
          <a:xfrm>
            <a:off x="9600589" y="1827378"/>
            <a:ext cx="803683" cy="830997"/>
          </a:xfrm>
          <a:prstGeom prst="rect">
            <a:avLst/>
          </a:prstGeom>
          <a:noFill/>
        </p:spPr>
        <p:txBody>
          <a:bodyPr wrap="none" rtlCol="0">
            <a:spAutoFit/>
          </a:bodyPr>
          <a:lstStyle/>
          <a:p>
            <a:pPr algn="ctr"/>
            <a:r>
              <a:rPr lang="en-US" sz="1200" dirty="0"/>
              <a:t>&lt; vector &gt;</a:t>
            </a:r>
          </a:p>
          <a:p>
            <a:pPr algn="ctr"/>
            <a:r>
              <a:rPr lang="en-US" sz="1200" dirty="0"/>
              <a:t>&lt; vector &gt;</a:t>
            </a:r>
          </a:p>
          <a:p>
            <a:pPr algn="ctr"/>
            <a:r>
              <a:rPr lang="en-US" sz="1200" dirty="0"/>
              <a:t>…</a:t>
            </a:r>
          </a:p>
          <a:p>
            <a:pPr algn="ctr"/>
            <a:r>
              <a:rPr lang="en-US" sz="1200" dirty="0"/>
              <a:t>&lt; vector &gt;</a:t>
            </a:r>
          </a:p>
        </p:txBody>
      </p:sp>
      <p:sp>
        <p:nvSpPr>
          <p:cNvPr id="91" name="TextBox 90">
            <a:extLst>
              <a:ext uri="{FF2B5EF4-FFF2-40B4-BE49-F238E27FC236}">
                <a16:creationId xmlns:a16="http://schemas.microsoft.com/office/drawing/2014/main" id="{7CAE0D7F-70D9-E44F-8288-D259E3C55816}"/>
              </a:ext>
            </a:extLst>
          </p:cNvPr>
          <p:cNvSpPr txBox="1"/>
          <p:nvPr/>
        </p:nvSpPr>
        <p:spPr>
          <a:xfrm>
            <a:off x="9191123" y="2717390"/>
            <a:ext cx="1635961" cy="646331"/>
          </a:xfrm>
          <a:prstGeom prst="rect">
            <a:avLst/>
          </a:prstGeom>
          <a:noFill/>
        </p:spPr>
        <p:txBody>
          <a:bodyPr wrap="none" rtlCol="0">
            <a:spAutoFit/>
          </a:bodyPr>
          <a:lstStyle/>
          <a:p>
            <a:pPr algn="ctr"/>
            <a:r>
              <a:rPr lang="en-US" dirty="0"/>
              <a:t>Preprocessed </a:t>
            </a:r>
          </a:p>
          <a:p>
            <a:pPr algn="ctr"/>
            <a:r>
              <a:rPr lang="en-US" dirty="0"/>
              <a:t>Feature Chunks</a:t>
            </a:r>
          </a:p>
        </p:txBody>
      </p:sp>
      <p:sp>
        <p:nvSpPr>
          <p:cNvPr id="93" name="Rounded Rectangle 92">
            <a:extLst>
              <a:ext uri="{FF2B5EF4-FFF2-40B4-BE49-F238E27FC236}">
                <a16:creationId xmlns:a16="http://schemas.microsoft.com/office/drawing/2014/main" id="{919C37DA-DF76-DA40-A542-BB562E283485}"/>
              </a:ext>
            </a:extLst>
          </p:cNvPr>
          <p:cNvSpPr/>
          <p:nvPr/>
        </p:nvSpPr>
        <p:spPr>
          <a:xfrm>
            <a:off x="9316913" y="805526"/>
            <a:ext cx="1393108" cy="1853048"/>
          </a:xfrm>
          <a:prstGeom prst="roundRect">
            <a:avLst/>
          </a:prstGeom>
          <a:noFill/>
          <a:ln w="34925">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4" name="Chevron 93">
            <a:extLst>
              <a:ext uri="{FF2B5EF4-FFF2-40B4-BE49-F238E27FC236}">
                <a16:creationId xmlns:a16="http://schemas.microsoft.com/office/drawing/2014/main" id="{4FBF873C-EFA7-9840-B097-5637AFCE3243}"/>
              </a:ext>
            </a:extLst>
          </p:cNvPr>
          <p:cNvSpPr/>
          <p:nvPr/>
        </p:nvSpPr>
        <p:spPr>
          <a:xfrm>
            <a:off x="5381035" y="2370906"/>
            <a:ext cx="796716"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Parser</a:t>
            </a:r>
            <a:endParaRPr lang="en-US" sz="2400" dirty="0">
              <a:solidFill>
                <a:schemeClr val="tx1"/>
              </a:solidFill>
            </a:endParaRPr>
          </a:p>
        </p:txBody>
      </p:sp>
      <p:sp>
        <p:nvSpPr>
          <p:cNvPr id="95" name="Chevron 94">
            <a:extLst>
              <a:ext uri="{FF2B5EF4-FFF2-40B4-BE49-F238E27FC236}">
                <a16:creationId xmlns:a16="http://schemas.microsoft.com/office/drawing/2014/main" id="{D8AA7E6E-B563-7344-BDE9-00F8A45C3263}"/>
              </a:ext>
            </a:extLst>
          </p:cNvPr>
          <p:cNvSpPr/>
          <p:nvPr/>
        </p:nvSpPr>
        <p:spPr>
          <a:xfrm>
            <a:off x="6081704" y="2370906"/>
            <a:ext cx="1281664"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Missing Value </a:t>
            </a:r>
          </a:p>
          <a:p>
            <a:pPr algn="ctr"/>
            <a:r>
              <a:rPr lang="en-US" sz="1400" dirty="0">
                <a:solidFill>
                  <a:schemeClr val="tx1"/>
                </a:solidFill>
              </a:rPr>
              <a:t>Imputer</a:t>
            </a:r>
            <a:endParaRPr lang="en-US" sz="2400" dirty="0">
              <a:solidFill>
                <a:schemeClr val="tx1"/>
              </a:solidFill>
            </a:endParaRPr>
          </a:p>
        </p:txBody>
      </p:sp>
      <p:sp>
        <p:nvSpPr>
          <p:cNvPr id="96" name="Chevron 95">
            <a:extLst>
              <a:ext uri="{FF2B5EF4-FFF2-40B4-BE49-F238E27FC236}">
                <a16:creationId xmlns:a16="http://schemas.microsoft.com/office/drawing/2014/main" id="{C01E6E4F-E4FC-8144-A785-E38E9156B727}"/>
              </a:ext>
            </a:extLst>
          </p:cNvPr>
          <p:cNvSpPr/>
          <p:nvPr/>
        </p:nvSpPr>
        <p:spPr>
          <a:xfrm>
            <a:off x="7269235" y="2370906"/>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Standard </a:t>
            </a:r>
          </a:p>
          <a:p>
            <a:pPr algn="ctr"/>
            <a:r>
              <a:rPr lang="en-US" sz="1400" dirty="0">
                <a:solidFill>
                  <a:schemeClr val="tx1"/>
                </a:solidFill>
              </a:rPr>
              <a:t>Scaler</a:t>
            </a:r>
            <a:endParaRPr lang="en-US" sz="2400" dirty="0">
              <a:solidFill>
                <a:schemeClr val="tx1"/>
              </a:solidFill>
            </a:endParaRPr>
          </a:p>
        </p:txBody>
      </p:sp>
      <p:sp>
        <p:nvSpPr>
          <p:cNvPr id="98" name="Chevron 97">
            <a:extLst>
              <a:ext uri="{FF2B5EF4-FFF2-40B4-BE49-F238E27FC236}">
                <a16:creationId xmlns:a16="http://schemas.microsoft.com/office/drawing/2014/main" id="{178970CD-FBE0-9A48-ACD6-31A859687A78}"/>
              </a:ext>
            </a:extLst>
          </p:cNvPr>
          <p:cNvSpPr/>
          <p:nvPr/>
        </p:nvSpPr>
        <p:spPr>
          <a:xfrm>
            <a:off x="8094505" y="2370497"/>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Feature </a:t>
            </a:r>
          </a:p>
          <a:p>
            <a:pPr algn="ctr"/>
            <a:r>
              <a:rPr lang="en-US" sz="1400" dirty="0">
                <a:solidFill>
                  <a:schemeClr val="tx1"/>
                </a:solidFill>
              </a:rPr>
              <a:t>hasher</a:t>
            </a:r>
          </a:p>
        </p:txBody>
      </p:sp>
      <p:sp>
        <p:nvSpPr>
          <p:cNvPr id="28" name="Can 27">
            <a:extLst>
              <a:ext uri="{FF2B5EF4-FFF2-40B4-BE49-F238E27FC236}">
                <a16:creationId xmlns:a16="http://schemas.microsoft.com/office/drawing/2014/main" id="{2DA2DDEF-EC7B-0B49-A023-C10C0C7FE5DC}"/>
              </a:ext>
            </a:extLst>
          </p:cNvPr>
          <p:cNvSpPr/>
          <p:nvPr/>
        </p:nvSpPr>
        <p:spPr>
          <a:xfrm>
            <a:off x="6367354" y="2010845"/>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0" name="Can 99">
            <a:extLst>
              <a:ext uri="{FF2B5EF4-FFF2-40B4-BE49-F238E27FC236}">
                <a16:creationId xmlns:a16="http://schemas.microsoft.com/office/drawing/2014/main" id="{30C52516-E4A3-4A4C-8EF2-E48BA253389E}"/>
              </a:ext>
            </a:extLst>
          </p:cNvPr>
          <p:cNvSpPr/>
          <p:nvPr/>
        </p:nvSpPr>
        <p:spPr>
          <a:xfrm>
            <a:off x="7372964" y="2012400"/>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48" name="Rounded Rectangle 47">
            <a:extLst>
              <a:ext uri="{FF2B5EF4-FFF2-40B4-BE49-F238E27FC236}">
                <a16:creationId xmlns:a16="http://schemas.microsoft.com/office/drawing/2014/main" id="{9F48D7EA-D1EB-174A-9570-8D79DE4E35AD}"/>
              </a:ext>
            </a:extLst>
          </p:cNvPr>
          <p:cNvSpPr/>
          <p:nvPr/>
        </p:nvSpPr>
        <p:spPr>
          <a:xfrm>
            <a:off x="3463142"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67" name="Rounded Rectangle 66">
            <a:extLst>
              <a:ext uri="{FF2B5EF4-FFF2-40B4-BE49-F238E27FC236}">
                <a16:creationId xmlns:a16="http://schemas.microsoft.com/office/drawing/2014/main" id="{960EA9E1-D094-A040-974A-325FE5BC8A5A}"/>
              </a:ext>
            </a:extLst>
          </p:cNvPr>
          <p:cNvSpPr/>
          <p:nvPr/>
        </p:nvSpPr>
        <p:spPr>
          <a:xfrm>
            <a:off x="741822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0" name="Rounded Rectangle 69">
            <a:extLst>
              <a:ext uri="{FF2B5EF4-FFF2-40B4-BE49-F238E27FC236}">
                <a16:creationId xmlns:a16="http://schemas.microsoft.com/office/drawing/2014/main" id="{2F30FC31-550B-B540-98E1-48A5C88ADD8B}"/>
              </a:ext>
            </a:extLst>
          </p:cNvPr>
          <p:cNvSpPr/>
          <p:nvPr/>
        </p:nvSpPr>
        <p:spPr>
          <a:xfrm>
            <a:off x="7419875"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3" name="Straight Arrow Connector 72">
            <a:extLst>
              <a:ext uri="{FF2B5EF4-FFF2-40B4-BE49-F238E27FC236}">
                <a16:creationId xmlns:a16="http://schemas.microsoft.com/office/drawing/2014/main" id="{4127D2A9-0E7E-184A-BAB5-A0A491727EC5}"/>
              </a:ext>
            </a:extLst>
          </p:cNvPr>
          <p:cNvCxnSpPr>
            <a:cxnSpLocks/>
            <a:stCxn id="67" idx="2"/>
            <a:endCxn id="70" idx="0"/>
          </p:cNvCxnSpPr>
          <p:nvPr/>
        </p:nvCxnSpPr>
        <p:spPr>
          <a:xfrm>
            <a:off x="7519385"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FE7C8328-9D74-F24E-9E37-3AF042BDDFF8}"/>
              </a:ext>
            </a:extLst>
          </p:cNvPr>
          <p:cNvSpPr/>
          <p:nvPr/>
        </p:nvSpPr>
        <p:spPr>
          <a:xfrm>
            <a:off x="782077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82F09D8-44BF-6C4E-A1E7-EE91DB7D6FAD}"/>
              </a:ext>
            </a:extLst>
          </p:cNvPr>
          <p:cNvSpPr/>
          <p:nvPr/>
        </p:nvSpPr>
        <p:spPr>
          <a:xfrm>
            <a:off x="7822428"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E8259A01-24A4-A846-B1A7-8A9243FAAB81}"/>
              </a:ext>
            </a:extLst>
          </p:cNvPr>
          <p:cNvCxnSpPr>
            <a:cxnSpLocks/>
            <a:stCxn id="76" idx="2"/>
            <a:endCxn id="80" idx="0"/>
          </p:cNvCxnSpPr>
          <p:nvPr/>
        </p:nvCxnSpPr>
        <p:spPr>
          <a:xfrm>
            <a:off x="7921938"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E0408159-9EDA-B449-85F3-C22268A6FA67}"/>
              </a:ext>
            </a:extLst>
          </p:cNvPr>
          <p:cNvSpPr/>
          <p:nvPr/>
        </p:nvSpPr>
        <p:spPr>
          <a:xfrm>
            <a:off x="8246910"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0" name="Rounded Rectangle 89">
            <a:extLst>
              <a:ext uri="{FF2B5EF4-FFF2-40B4-BE49-F238E27FC236}">
                <a16:creationId xmlns:a16="http://schemas.microsoft.com/office/drawing/2014/main" id="{18DBAEC4-407B-C44B-AEA7-ABFEE71D1AD8}"/>
              </a:ext>
            </a:extLst>
          </p:cNvPr>
          <p:cNvSpPr/>
          <p:nvPr/>
        </p:nvSpPr>
        <p:spPr>
          <a:xfrm>
            <a:off x="8248565"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6CD0FA5F-1126-BD41-9CC1-992EABB9DB9B}"/>
              </a:ext>
            </a:extLst>
          </p:cNvPr>
          <p:cNvCxnSpPr>
            <a:cxnSpLocks/>
            <a:stCxn id="84" idx="2"/>
            <a:endCxn id="90" idx="0"/>
          </p:cNvCxnSpPr>
          <p:nvPr/>
        </p:nvCxnSpPr>
        <p:spPr>
          <a:xfrm>
            <a:off x="8348075"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0D4094C-2286-AB49-8103-1C448BA617AE}"/>
              </a:ext>
            </a:extLst>
          </p:cNvPr>
          <p:cNvSpPr txBox="1"/>
          <p:nvPr/>
        </p:nvSpPr>
        <p:spPr>
          <a:xfrm>
            <a:off x="6777204" y="5085815"/>
            <a:ext cx="458780" cy="369332"/>
          </a:xfrm>
          <a:prstGeom prst="rect">
            <a:avLst/>
          </a:prstGeom>
          <a:noFill/>
        </p:spPr>
        <p:txBody>
          <a:bodyPr wrap="none" rtlCol="0">
            <a:spAutoFit/>
          </a:bodyPr>
          <a:lstStyle/>
          <a:p>
            <a:r>
              <a:rPr lang="en-US" dirty="0"/>
              <a:t>…..</a:t>
            </a:r>
          </a:p>
        </p:txBody>
      </p:sp>
      <p:sp>
        <p:nvSpPr>
          <p:cNvPr id="126" name="Rounded Rectangle 125">
            <a:extLst>
              <a:ext uri="{FF2B5EF4-FFF2-40B4-BE49-F238E27FC236}">
                <a16:creationId xmlns:a16="http://schemas.microsoft.com/office/drawing/2014/main" id="{5F7399C6-796D-BC43-9997-A66ACAC96DA0}"/>
              </a:ext>
            </a:extLst>
          </p:cNvPr>
          <p:cNvSpPr/>
          <p:nvPr/>
        </p:nvSpPr>
        <p:spPr>
          <a:xfrm>
            <a:off x="8647808"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7" name="Rounded Rectangle 126">
            <a:extLst>
              <a:ext uri="{FF2B5EF4-FFF2-40B4-BE49-F238E27FC236}">
                <a16:creationId xmlns:a16="http://schemas.microsoft.com/office/drawing/2014/main" id="{72B7C87A-7E0B-274D-AD2F-8F4D80C9629E}"/>
              </a:ext>
            </a:extLst>
          </p:cNvPr>
          <p:cNvSpPr/>
          <p:nvPr/>
        </p:nvSpPr>
        <p:spPr>
          <a:xfrm>
            <a:off x="8649463"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8" name="Straight Arrow Connector 127">
            <a:extLst>
              <a:ext uri="{FF2B5EF4-FFF2-40B4-BE49-F238E27FC236}">
                <a16:creationId xmlns:a16="http://schemas.microsoft.com/office/drawing/2014/main" id="{AE1AE399-D833-A347-B007-0D83019E0F35}"/>
              </a:ext>
            </a:extLst>
          </p:cNvPr>
          <p:cNvCxnSpPr>
            <a:cxnSpLocks/>
            <a:stCxn id="126" idx="2"/>
            <a:endCxn id="127" idx="0"/>
          </p:cNvCxnSpPr>
          <p:nvPr/>
        </p:nvCxnSpPr>
        <p:spPr>
          <a:xfrm>
            <a:off x="8748973"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6AF12E25-182D-3C43-8FB2-F21D95B45D98}"/>
              </a:ext>
            </a:extLst>
          </p:cNvPr>
          <p:cNvSpPr/>
          <p:nvPr/>
        </p:nvSpPr>
        <p:spPr>
          <a:xfrm>
            <a:off x="5150194"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0" name="Rounded Rectangle 129">
            <a:extLst>
              <a:ext uri="{FF2B5EF4-FFF2-40B4-BE49-F238E27FC236}">
                <a16:creationId xmlns:a16="http://schemas.microsoft.com/office/drawing/2014/main" id="{429A6D86-A93E-5245-AAFA-D1C6042614C6}"/>
              </a:ext>
            </a:extLst>
          </p:cNvPr>
          <p:cNvSpPr/>
          <p:nvPr/>
        </p:nvSpPr>
        <p:spPr>
          <a:xfrm>
            <a:off x="5151849"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1" name="Straight Arrow Connector 130">
            <a:extLst>
              <a:ext uri="{FF2B5EF4-FFF2-40B4-BE49-F238E27FC236}">
                <a16:creationId xmlns:a16="http://schemas.microsoft.com/office/drawing/2014/main" id="{32F7F8F8-ED77-F249-B56D-771EEB4D1178}"/>
              </a:ext>
            </a:extLst>
          </p:cNvPr>
          <p:cNvCxnSpPr>
            <a:cxnSpLocks/>
            <a:stCxn id="129" idx="2"/>
            <a:endCxn id="130" idx="0"/>
          </p:cNvCxnSpPr>
          <p:nvPr/>
        </p:nvCxnSpPr>
        <p:spPr>
          <a:xfrm>
            <a:off x="5251359"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2" name="Rounded Rectangle 131">
            <a:extLst>
              <a:ext uri="{FF2B5EF4-FFF2-40B4-BE49-F238E27FC236}">
                <a16:creationId xmlns:a16="http://schemas.microsoft.com/office/drawing/2014/main" id="{6ACBB02E-D098-F145-9AB9-E78699F77CE7}"/>
              </a:ext>
            </a:extLst>
          </p:cNvPr>
          <p:cNvSpPr/>
          <p:nvPr/>
        </p:nvSpPr>
        <p:spPr>
          <a:xfrm>
            <a:off x="555274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3" name="Rounded Rectangle 132">
            <a:extLst>
              <a:ext uri="{FF2B5EF4-FFF2-40B4-BE49-F238E27FC236}">
                <a16:creationId xmlns:a16="http://schemas.microsoft.com/office/drawing/2014/main" id="{352B796D-4ADB-714A-B913-D027B34C8C17}"/>
              </a:ext>
            </a:extLst>
          </p:cNvPr>
          <p:cNvSpPr/>
          <p:nvPr/>
        </p:nvSpPr>
        <p:spPr>
          <a:xfrm>
            <a:off x="5554402"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4" name="Straight Arrow Connector 133">
            <a:extLst>
              <a:ext uri="{FF2B5EF4-FFF2-40B4-BE49-F238E27FC236}">
                <a16:creationId xmlns:a16="http://schemas.microsoft.com/office/drawing/2014/main" id="{A52845B9-8ED5-874E-86B6-1445710136A4}"/>
              </a:ext>
            </a:extLst>
          </p:cNvPr>
          <p:cNvCxnSpPr>
            <a:cxnSpLocks/>
            <a:stCxn id="132" idx="2"/>
            <a:endCxn id="133" idx="0"/>
          </p:cNvCxnSpPr>
          <p:nvPr/>
        </p:nvCxnSpPr>
        <p:spPr>
          <a:xfrm>
            <a:off x="5653912"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5" name="Rounded Rectangle 134">
            <a:extLst>
              <a:ext uri="{FF2B5EF4-FFF2-40B4-BE49-F238E27FC236}">
                <a16:creationId xmlns:a16="http://schemas.microsoft.com/office/drawing/2014/main" id="{0F9A7ACD-ADF1-7346-8E9D-04862B961D35}"/>
              </a:ext>
            </a:extLst>
          </p:cNvPr>
          <p:cNvSpPr/>
          <p:nvPr/>
        </p:nvSpPr>
        <p:spPr>
          <a:xfrm>
            <a:off x="5978884"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6" name="Rounded Rectangle 135">
            <a:extLst>
              <a:ext uri="{FF2B5EF4-FFF2-40B4-BE49-F238E27FC236}">
                <a16:creationId xmlns:a16="http://schemas.microsoft.com/office/drawing/2014/main" id="{ACC7F952-04F5-334E-B138-7EBECED5A266}"/>
              </a:ext>
            </a:extLst>
          </p:cNvPr>
          <p:cNvSpPr/>
          <p:nvPr/>
        </p:nvSpPr>
        <p:spPr>
          <a:xfrm>
            <a:off x="5980539"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7" name="Straight Arrow Connector 136">
            <a:extLst>
              <a:ext uri="{FF2B5EF4-FFF2-40B4-BE49-F238E27FC236}">
                <a16:creationId xmlns:a16="http://schemas.microsoft.com/office/drawing/2014/main" id="{C5EE4C96-8156-EF4F-BD53-FD5CE650531E}"/>
              </a:ext>
            </a:extLst>
          </p:cNvPr>
          <p:cNvCxnSpPr>
            <a:cxnSpLocks/>
            <a:stCxn id="135" idx="2"/>
            <a:endCxn id="136" idx="0"/>
          </p:cNvCxnSpPr>
          <p:nvPr/>
        </p:nvCxnSpPr>
        <p:spPr>
          <a:xfrm>
            <a:off x="6080049"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1F21F4CB-630E-2348-9CA0-88EC7608880C}"/>
              </a:ext>
            </a:extLst>
          </p:cNvPr>
          <p:cNvSpPr/>
          <p:nvPr/>
        </p:nvSpPr>
        <p:spPr>
          <a:xfrm>
            <a:off x="6379782"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9" name="Rounded Rectangle 138">
            <a:extLst>
              <a:ext uri="{FF2B5EF4-FFF2-40B4-BE49-F238E27FC236}">
                <a16:creationId xmlns:a16="http://schemas.microsoft.com/office/drawing/2014/main" id="{F8AA8E23-D679-D34C-97A4-C2AAD0FB8E8E}"/>
              </a:ext>
            </a:extLst>
          </p:cNvPr>
          <p:cNvSpPr/>
          <p:nvPr/>
        </p:nvSpPr>
        <p:spPr>
          <a:xfrm>
            <a:off x="6381437"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0" name="Straight Arrow Connector 139">
            <a:extLst>
              <a:ext uri="{FF2B5EF4-FFF2-40B4-BE49-F238E27FC236}">
                <a16:creationId xmlns:a16="http://schemas.microsoft.com/office/drawing/2014/main" id="{17E819C3-B485-9D45-A451-40B788458E42}"/>
              </a:ext>
            </a:extLst>
          </p:cNvPr>
          <p:cNvCxnSpPr>
            <a:cxnSpLocks/>
            <a:stCxn id="138" idx="2"/>
            <a:endCxn id="139" idx="0"/>
          </p:cNvCxnSpPr>
          <p:nvPr/>
        </p:nvCxnSpPr>
        <p:spPr>
          <a:xfrm>
            <a:off x="6480947"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45DCDD2E-E44E-4145-AC51-3BF627861B7E}"/>
              </a:ext>
            </a:extLst>
          </p:cNvPr>
          <p:cNvSpPr txBox="1"/>
          <p:nvPr/>
        </p:nvSpPr>
        <p:spPr>
          <a:xfrm>
            <a:off x="6779878" y="5561485"/>
            <a:ext cx="458780"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52904303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7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1"/>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4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3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3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3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3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7" grpId="0"/>
      <p:bldP spid="104" grpId="0"/>
      <p:bldP spid="105" grpId="0"/>
      <p:bldP spid="106" grpId="0"/>
      <p:bldP spid="107" grpId="0"/>
      <p:bldP spid="108" grpId="0" animBg="1"/>
      <p:bldP spid="69" grpId="0" animBg="1"/>
      <p:bldP spid="71" grpId="0" animBg="1"/>
      <p:bldP spid="72" grpId="0" animBg="1"/>
      <p:bldP spid="74" grpId="0" animBg="1"/>
      <p:bldP spid="75" grpId="0" animBg="1"/>
      <p:bldP spid="86" grpId="0"/>
      <p:bldP spid="87" grpId="0"/>
      <p:bldP spid="88" grpId="0"/>
      <p:bldP spid="89" grpId="0"/>
      <p:bldP spid="91" grpId="0"/>
      <p:bldP spid="93" grpId="0" animBg="1"/>
      <p:bldP spid="94" grpId="0" animBg="1"/>
      <p:bldP spid="95" grpId="0" animBg="1"/>
      <p:bldP spid="96" grpId="0" animBg="1"/>
      <p:bldP spid="98" grpId="0" animBg="1"/>
      <p:bldP spid="28" grpId="0" animBg="1"/>
      <p:bldP spid="100" grpId="0" animBg="1"/>
      <p:bldP spid="67" grpId="0" animBg="1"/>
      <p:bldP spid="70" grpId="0" animBg="1"/>
      <p:bldP spid="76" grpId="0" animBg="1"/>
      <p:bldP spid="80" grpId="0" animBg="1"/>
      <p:bldP spid="84" grpId="0" animBg="1"/>
      <p:bldP spid="90" grpId="0" animBg="1"/>
      <p:bldP spid="99" grpId="0"/>
      <p:bldP spid="126" grpId="0" animBg="1"/>
      <p:bldP spid="127" grpId="0" animBg="1"/>
      <p:bldP spid="129" grpId="0" animBg="1"/>
      <p:bldP spid="130" grpId="0" animBg="1"/>
      <p:bldP spid="132" grpId="0" animBg="1"/>
      <p:bldP spid="133" grpId="0" animBg="1"/>
      <p:bldP spid="135" grpId="0" animBg="1"/>
      <p:bldP spid="136" grpId="0" animBg="1"/>
      <p:bldP spid="138" grpId="0" animBg="1"/>
      <p:bldP spid="139" grpId="0" animBg="1"/>
      <p:bldP spid="1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7E56-736E-B544-8640-5DE48207E8E0}"/>
              </a:ext>
            </a:extLst>
          </p:cNvPr>
          <p:cNvSpPr>
            <a:spLocks noGrp="1"/>
          </p:cNvSpPr>
          <p:nvPr>
            <p:ph type="title"/>
          </p:nvPr>
        </p:nvSpPr>
        <p:spPr/>
        <p:txBody>
          <a:bodyPr>
            <a:normAutofit/>
          </a:bodyPr>
          <a:lstStyle/>
          <a:p>
            <a:r>
              <a:rPr lang="en-US" dirty="0"/>
              <a:t>Data Sampling</a:t>
            </a:r>
          </a:p>
        </p:txBody>
      </p:sp>
      <p:sp>
        <p:nvSpPr>
          <p:cNvPr id="154" name="TextBox 153">
            <a:extLst>
              <a:ext uri="{FF2B5EF4-FFF2-40B4-BE49-F238E27FC236}">
                <a16:creationId xmlns:a16="http://schemas.microsoft.com/office/drawing/2014/main" id="{8A047708-7172-AB4C-9EBB-AB73014ED726}"/>
              </a:ext>
            </a:extLst>
          </p:cNvPr>
          <p:cNvSpPr txBox="1"/>
          <p:nvPr/>
        </p:nvSpPr>
        <p:spPr>
          <a:xfrm>
            <a:off x="854387" y="3576161"/>
            <a:ext cx="1752403" cy="1015663"/>
          </a:xfrm>
          <a:prstGeom prst="rect">
            <a:avLst/>
          </a:prstGeom>
          <a:noFill/>
        </p:spPr>
        <p:txBody>
          <a:bodyPr wrap="none" rtlCol="0">
            <a:spAutoFit/>
          </a:bodyPr>
          <a:lstStyle/>
          <a:p>
            <a:pPr algn="ctr"/>
            <a:r>
              <a:rPr lang="en-US" sz="2000" dirty="0"/>
              <a:t>Uniform</a:t>
            </a:r>
          </a:p>
          <a:p>
            <a:pPr algn="ctr"/>
            <a:r>
              <a:rPr lang="en-US" sz="2000" dirty="0"/>
              <a:t>Window-based</a:t>
            </a:r>
          </a:p>
          <a:p>
            <a:pPr algn="ctr"/>
            <a:r>
              <a:rPr lang="en-US" sz="2000" dirty="0"/>
              <a:t>Time-based</a:t>
            </a:r>
          </a:p>
        </p:txBody>
      </p:sp>
      <p:sp>
        <p:nvSpPr>
          <p:cNvPr id="45" name="Rounded Rectangle 44">
            <a:extLst>
              <a:ext uri="{FF2B5EF4-FFF2-40B4-BE49-F238E27FC236}">
                <a16:creationId xmlns:a16="http://schemas.microsoft.com/office/drawing/2014/main" id="{CAE8396C-898F-2F43-BC1B-7E3540D05E47}"/>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46" name="Rounded Rectangle 45">
            <a:extLst>
              <a:ext uri="{FF2B5EF4-FFF2-40B4-BE49-F238E27FC236}">
                <a16:creationId xmlns:a16="http://schemas.microsoft.com/office/drawing/2014/main" id="{6583F369-44A2-004F-AAB1-9F43E5F3CD1A}"/>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7" name="Rounded Rectangle 46">
            <a:extLst>
              <a:ext uri="{FF2B5EF4-FFF2-40B4-BE49-F238E27FC236}">
                <a16:creationId xmlns:a16="http://schemas.microsoft.com/office/drawing/2014/main" id="{48A58CA6-8880-CB44-991C-D26C1949BBE4}"/>
              </a:ext>
            </a:extLst>
          </p:cNvPr>
          <p:cNvSpPr/>
          <p:nvPr/>
        </p:nvSpPr>
        <p:spPr>
          <a:xfrm>
            <a:off x="4448088"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53577D9-ABC6-5244-9B28-398D7B7027BD}"/>
              </a:ext>
            </a:extLst>
          </p:cNvPr>
          <p:cNvCxnSpPr>
            <a:cxnSpLocks/>
            <a:stCxn id="46" idx="2"/>
            <a:endCxn id="47" idx="0"/>
          </p:cNvCxnSpPr>
          <p:nvPr/>
        </p:nvCxnSpPr>
        <p:spPr>
          <a:xfrm>
            <a:off x="4547598"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1C220BD8-E5D1-8942-B95B-7109C0BC20E3}"/>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703C4E13-B602-5E44-8229-B8300E128F45}"/>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Straight Arrow Connector 50">
            <a:extLst>
              <a:ext uri="{FF2B5EF4-FFF2-40B4-BE49-F238E27FC236}">
                <a16:creationId xmlns:a16="http://schemas.microsoft.com/office/drawing/2014/main" id="{BC6705AA-1A74-8C47-A58D-A986FA9557B0}"/>
              </a:ext>
            </a:extLst>
          </p:cNvPr>
          <p:cNvCxnSpPr>
            <a:cxnSpLocks/>
            <a:stCxn id="49" idx="2"/>
            <a:endCxn id="50" idx="0"/>
          </p:cNvCxnSpPr>
          <p:nvPr/>
        </p:nvCxnSpPr>
        <p:spPr>
          <a:xfrm>
            <a:off x="4950151"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E3E21C98-E6B0-0B45-A0DA-CD12A734A7F1}"/>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9081C5F9-0AB8-F24F-9650-B37744CF744C}"/>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6C3E749C-80E6-A542-B3BA-BBFAD2FE1944}"/>
              </a:ext>
            </a:extLst>
          </p:cNvPr>
          <p:cNvCxnSpPr>
            <a:cxnSpLocks/>
            <a:stCxn id="52" idx="2"/>
            <a:endCxn id="53" idx="0"/>
          </p:cNvCxnSpPr>
          <p:nvPr/>
        </p:nvCxnSpPr>
        <p:spPr>
          <a:xfrm>
            <a:off x="5376288"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33D04A-837D-614B-B399-6E85C41720B0}"/>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56" name="Rounded Rectangle 55">
            <a:extLst>
              <a:ext uri="{FF2B5EF4-FFF2-40B4-BE49-F238E27FC236}">
                <a16:creationId xmlns:a16="http://schemas.microsoft.com/office/drawing/2014/main" id="{C4A53E3D-A93B-504D-B5BD-7CCAD57F4CCF}"/>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7" name="Rounded Rectangle 56">
            <a:extLst>
              <a:ext uri="{FF2B5EF4-FFF2-40B4-BE49-F238E27FC236}">
                <a16:creationId xmlns:a16="http://schemas.microsoft.com/office/drawing/2014/main" id="{0482B32B-19A8-8842-A07A-FEC86DAA117D}"/>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8" name="Straight Arrow Connector 57">
            <a:extLst>
              <a:ext uri="{FF2B5EF4-FFF2-40B4-BE49-F238E27FC236}">
                <a16:creationId xmlns:a16="http://schemas.microsoft.com/office/drawing/2014/main" id="{0E7C8D12-90D4-C747-A713-5B11FA246C48}"/>
              </a:ext>
            </a:extLst>
          </p:cNvPr>
          <p:cNvCxnSpPr>
            <a:cxnSpLocks/>
            <a:stCxn id="56" idx="2"/>
            <a:endCxn id="57" idx="0"/>
          </p:cNvCxnSpPr>
          <p:nvPr/>
        </p:nvCxnSpPr>
        <p:spPr>
          <a:xfrm>
            <a:off x="5777186"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A4CA229F-E25A-DD46-A2F5-BDE85952A8FD}"/>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ounded Rectangle 59">
            <a:extLst>
              <a:ext uri="{FF2B5EF4-FFF2-40B4-BE49-F238E27FC236}">
                <a16:creationId xmlns:a16="http://schemas.microsoft.com/office/drawing/2014/main" id="{6D8A25C3-8FCB-2B43-A80D-9C547959A05E}"/>
              </a:ext>
            </a:extLst>
          </p:cNvPr>
          <p:cNvSpPr/>
          <p:nvPr/>
        </p:nvSpPr>
        <p:spPr>
          <a:xfrm>
            <a:off x="2180062"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1" name="Straight Arrow Connector 60">
            <a:extLst>
              <a:ext uri="{FF2B5EF4-FFF2-40B4-BE49-F238E27FC236}">
                <a16:creationId xmlns:a16="http://schemas.microsoft.com/office/drawing/2014/main" id="{2FA456A0-258C-1346-AA3F-9201E5FC675F}"/>
              </a:ext>
            </a:extLst>
          </p:cNvPr>
          <p:cNvCxnSpPr>
            <a:cxnSpLocks/>
            <a:stCxn id="59" idx="2"/>
            <a:endCxn id="60" idx="0"/>
          </p:cNvCxnSpPr>
          <p:nvPr/>
        </p:nvCxnSpPr>
        <p:spPr>
          <a:xfrm>
            <a:off x="2279572"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B5E90F44-BB61-4245-82B1-B9393A919A2D}"/>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4A155E4C-ACE1-2544-B571-FD42508C9E85}"/>
              </a:ext>
            </a:extLst>
          </p:cNvPr>
          <p:cNvSpPr/>
          <p:nvPr/>
        </p:nvSpPr>
        <p:spPr>
          <a:xfrm>
            <a:off x="2582615"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4" name="Straight Arrow Connector 63">
            <a:extLst>
              <a:ext uri="{FF2B5EF4-FFF2-40B4-BE49-F238E27FC236}">
                <a16:creationId xmlns:a16="http://schemas.microsoft.com/office/drawing/2014/main" id="{08A2F912-C9C1-5445-8769-02387C8F22E6}"/>
              </a:ext>
            </a:extLst>
          </p:cNvPr>
          <p:cNvCxnSpPr>
            <a:cxnSpLocks/>
            <a:stCxn id="62" idx="2"/>
            <a:endCxn id="63" idx="0"/>
          </p:cNvCxnSpPr>
          <p:nvPr/>
        </p:nvCxnSpPr>
        <p:spPr>
          <a:xfrm>
            <a:off x="2682125"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2F0167DD-E62A-B144-8A58-9292E60C4BD8}"/>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ounded Rectangle 65">
            <a:extLst>
              <a:ext uri="{FF2B5EF4-FFF2-40B4-BE49-F238E27FC236}">
                <a16:creationId xmlns:a16="http://schemas.microsoft.com/office/drawing/2014/main" id="{947A1B9F-3DCF-AB43-94EF-40C8B9D1B97E}"/>
              </a:ext>
            </a:extLst>
          </p:cNvPr>
          <p:cNvSpPr/>
          <p:nvPr/>
        </p:nvSpPr>
        <p:spPr>
          <a:xfrm>
            <a:off x="3008752"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7" name="Straight Arrow Connector 66">
            <a:extLst>
              <a:ext uri="{FF2B5EF4-FFF2-40B4-BE49-F238E27FC236}">
                <a16:creationId xmlns:a16="http://schemas.microsoft.com/office/drawing/2014/main" id="{DF92FE5D-4F5E-A74F-B78C-13585776733B}"/>
              </a:ext>
            </a:extLst>
          </p:cNvPr>
          <p:cNvCxnSpPr>
            <a:cxnSpLocks/>
            <a:stCxn id="65" idx="2"/>
            <a:endCxn id="66" idx="0"/>
          </p:cNvCxnSpPr>
          <p:nvPr/>
        </p:nvCxnSpPr>
        <p:spPr>
          <a:xfrm>
            <a:off x="3108262"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7DCC070D-0C2D-E14F-80A9-0B0D26D8151C}"/>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9" name="Rounded Rectangle 68">
            <a:extLst>
              <a:ext uri="{FF2B5EF4-FFF2-40B4-BE49-F238E27FC236}">
                <a16:creationId xmlns:a16="http://schemas.microsoft.com/office/drawing/2014/main" id="{EEE315A4-D9C8-4D40-A986-59B7017914A6}"/>
              </a:ext>
            </a:extLst>
          </p:cNvPr>
          <p:cNvSpPr/>
          <p:nvPr/>
        </p:nvSpPr>
        <p:spPr>
          <a:xfrm>
            <a:off x="3409650" y="57204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2474F19F-F6E0-F54A-888A-F661E15F1072}"/>
              </a:ext>
            </a:extLst>
          </p:cNvPr>
          <p:cNvCxnSpPr>
            <a:cxnSpLocks/>
            <a:stCxn id="68" idx="2"/>
            <a:endCxn id="69" idx="0"/>
          </p:cNvCxnSpPr>
          <p:nvPr/>
        </p:nvCxnSpPr>
        <p:spPr>
          <a:xfrm>
            <a:off x="3509160"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B493859-870F-844E-A69D-49F2357D7748}"/>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72" name="Chevron 71">
            <a:extLst>
              <a:ext uri="{FF2B5EF4-FFF2-40B4-BE49-F238E27FC236}">
                <a16:creationId xmlns:a16="http://schemas.microsoft.com/office/drawing/2014/main" id="{A5DC2166-96C8-1B4E-B1A4-D84FBA6E59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73" name="Elbow Connector 72">
            <a:extLst>
              <a:ext uri="{FF2B5EF4-FFF2-40B4-BE49-F238E27FC236}">
                <a16:creationId xmlns:a16="http://schemas.microsoft.com/office/drawing/2014/main" id="{C96C8980-3469-7E4D-9BBA-879364616BAF}"/>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Chevron 73">
            <a:extLst>
              <a:ext uri="{FF2B5EF4-FFF2-40B4-BE49-F238E27FC236}">
                <a16:creationId xmlns:a16="http://schemas.microsoft.com/office/drawing/2014/main" id="{EB491B2D-5C9D-0245-B185-477A14118C44}"/>
              </a:ext>
            </a:extLst>
          </p:cNvPr>
          <p:cNvSpPr/>
          <p:nvPr/>
        </p:nvSpPr>
        <p:spPr>
          <a:xfrm>
            <a:off x="7763485" y="2634413"/>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75" name="Rounded Rectangle 74">
            <a:extLst>
              <a:ext uri="{FF2B5EF4-FFF2-40B4-BE49-F238E27FC236}">
                <a16:creationId xmlns:a16="http://schemas.microsoft.com/office/drawing/2014/main" id="{466C37BE-E372-3246-9CF3-5995F2C17E85}"/>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79" name="Rounded Rectangle 78">
            <a:extLst>
              <a:ext uri="{FF2B5EF4-FFF2-40B4-BE49-F238E27FC236}">
                <a16:creationId xmlns:a16="http://schemas.microsoft.com/office/drawing/2014/main" id="{B687C965-CCE6-5849-908C-B58580508597}"/>
              </a:ext>
            </a:extLst>
          </p:cNvPr>
          <p:cNvSpPr/>
          <p:nvPr/>
        </p:nvSpPr>
        <p:spPr>
          <a:xfrm>
            <a:off x="4755869"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5FAA220-1080-A44E-A362-4CD36F5B201B}"/>
              </a:ext>
            </a:extLst>
          </p:cNvPr>
          <p:cNvSpPr/>
          <p:nvPr/>
        </p:nvSpPr>
        <p:spPr>
          <a:xfrm>
            <a:off x="4757524" y="327222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1" name="Straight Arrow Connector 80">
            <a:extLst>
              <a:ext uri="{FF2B5EF4-FFF2-40B4-BE49-F238E27FC236}">
                <a16:creationId xmlns:a16="http://schemas.microsoft.com/office/drawing/2014/main" id="{0EA5A72D-85B4-B349-8A8F-71632BE7B697}"/>
              </a:ext>
            </a:extLst>
          </p:cNvPr>
          <p:cNvCxnSpPr>
            <a:cxnSpLocks/>
            <a:stCxn id="79" idx="2"/>
            <a:endCxn id="80" idx="0"/>
          </p:cNvCxnSpPr>
          <p:nvPr/>
        </p:nvCxnSpPr>
        <p:spPr>
          <a:xfrm>
            <a:off x="4857034" y="2948440"/>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DE58A1D7-7D99-1A40-B15F-31FEDF65ECA2}"/>
              </a:ext>
            </a:extLst>
          </p:cNvPr>
          <p:cNvSpPr/>
          <p:nvPr/>
        </p:nvSpPr>
        <p:spPr>
          <a:xfrm>
            <a:off x="5026748"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5" name="Rounded Rectangle 84">
            <a:extLst>
              <a:ext uri="{FF2B5EF4-FFF2-40B4-BE49-F238E27FC236}">
                <a16:creationId xmlns:a16="http://schemas.microsoft.com/office/drawing/2014/main" id="{C671EFF6-F300-A64D-B117-16839CF0075E}"/>
              </a:ext>
            </a:extLst>
          </p:cNvPr>
          <p:cNvSpPr/>
          <p:nvPr/>
        </p:nvSpPr>
        <p:spPr>
          <a:xfrm>
            <a:off x="5028403" y="3273272"/>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F354BBBA-BFF6-FC4D-AAFE-F862372CC36F}"/>
              </a:ext>
            </a:extLst>
          </p:cNvPr>
          <p:cNvCxnSpPr>
            <a:cxnSpLocks/>
            <a:stCxn id="84" idx="2"/>
            <a:endCxn id="85" idx="0"/>
          </p:cNvCxnSpPr>
          <p:nvPr/>
        </p:nvCxnSpPr>
        <p:spPr>
          <a:xfrm>
            <a:off x="5127913" y="2948440"/>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7" name="Rounded Rectangle 86">
            <a:extLst>
              <a:ext uri="{FF2B5EF4-FFF2-40B4-BE49-F238E27FC236}">
                <a16:creationId xmlns:a16="http://schemas.microsoft.com/office/drawing/2014/main" id="{1D456E71-99BF-DF45-8268-C3CAAE4F06DB}"/>
              </a:ext>
            </a:extLst>
          </p:cNvPr>
          <p:cNvSpPr/>
          <p:nvPr/>
        </p:nvSpPr>
        <p:spPr>
          <a:xfrm>
            <a:off x="5302278"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8" name="Rounded Rectangle 87">
            <a:extLst>
              <a:ext uri="{FF2B5EF4-FFF2-40B4-BE49-F238E27FC236}">
                <a16:creationId xmlns:a16="http://schemas.microsoft.com/office/drawing/2014/main" id="{C0449ABF-729E-D04C-824B-1EC94D4F8C27}"/>
              </a:ext>
            </a:extLst>
          </p:cNvPr>
          <p:cNvSpPr/>
          <p:nvPr/>
        </p:nvSpPr>
        <p:spPr>
          <a:xfrm>
            <a:off x="5303933" y="327222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9" name="Straight Arrow Connector 88">
            <a:extLst>
              <a:ext uri="{FF2B5EF4-FFF2-40B4-BE49-F238E27FC236}">
                <a16:creationId xmlns:a16="http://schemas.microsoft.com/office/drawing/2014/main" id="{E8260DFA-B921-FD42-AC61-6D1BDD99433D}"/>
              </a:ext>
            </a:extLst>
          </p:cNvPr>
          <p:cNvCxnSpPr>
            <a:cxnSpLocks/>
            <a:stCxn id="87" idx="2"/>
            <a:endCxn id="88" idx="0"/>
          </p:cNvCxnSpPr>
          <p:nvPr/>
        </p:nvCxnSpPr>
        <p:spPr>
          <a:xfrm>
            <a:off x="5403443" y="2948440"/>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0" name="Rounded Rectangle 89">
            <a:extLst>
              <a:ext uri="{FF2B5EF4-FFF2-40B4-BE49-F238E27FC236}">
                <a16:creationId xmlns:a16="http://schemas.microsoft.com/office/drawing/2014/main" id="{F37686FE-54EE-DE4B-8550-84285DBB1997}"/>
              </a:ext>
            </a:extLst>
          </p:cNvPr>
          <p:cNvSpPr/>
          <p:nvPr/>
        </p:nvSpPr>
        <p:spPr>
          <a:xfrm>
            <a:off x="5573157" y="274611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1" name="Rounded Rectangle 90">
            <a:extLst>
              <a:ext uri="{FF2B5EF4-FFF2-40B4-BE49-F238E27FC236}">
                <a16:creationId xmlns:a16="http://schemas.microsoft.com/office/drawing/2014/main" id="{41D036F6-2EFD-9E4C-9D81-2BE288BDEEF6}"/>
              </a:ext>
            </a:extLst>
          </p:cNvPr>
          <p:cNvSpPr/>
          <p:nvPr/>
        </p:nvSpPr>
        <p:spPr>
          <a:xfrm>
            <a:off x="5574812" y="3273272"/>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492106CD-ADB9-0B43-8640-9174427364E0}"/>
              </a:ext>
            </a:extLst>
          </p:cNvPr>
          <p:cNvCxnSpPr>
            <a:cxnSpLocks/>
            <a:stCxn id="90" idx="2"/>
            <a:endCxn id="91" idx="0"/>
          </p:cNvCxnSpPr>
          <p:nvPr/>
        </p:nvCxnSpPr>
        <p:spPr>
          <a:xfrm>
            <a:off x="5674322" y="2948440"/>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9" name="Rounded Rectangle 98">
            <a:extLst>
              <a:ext uri="{FF2B5EF4-FFF2-40B4-BE49-F238E27FC236}">
                <a16:creationId xmlns:a16="http://schemas.microsoft.com/office/drawing/2014/main" id="{7EA6A7B0-EEDD-4244-84B9-B1AD9BE043FE}"/>
              </a:ext>
            </a:extLst>
          </p:cNvPr>
          <p:cNvSpPr/>
          <p:nvPr/>
        </p:nvSpPr>
        <p:spPr>
          <a:xfrm>
            <a:off x="444960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0" name="Rounded Rectangle 99">
            <a:extLst>
              <a:ext uri="{FF2B5EF4-FFF2-40B4-BE49-F238E27FC236}">
                <a16:creationId xmlns:a16="http://schemas.microsoft.com/office/drawing/2014/main" id="{B73459B0-2737-4144-BA96-6C9E4879340A}"/>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1" name="Rounded Rectangle 100">
            <a:extLst>
              <a:ext uri="{FF2B5EF4-FFF2-40B4-BE49-F238E27FC236}">
                <a16:creationId xmlns:a16="http://schemas.microsoft.com/office/drawing/2014/main" id="{D5D13203-A2FB-BF49-9A96-80E05ABA4815}"/>
              </a:ext>
            </a:extLst>
          </p:cNvPr>
          <p:cNvSpPr/>
          <p:nvPr/>
        </p:nvSpPr>
        <p:spPr>
          <a:xfrm>
            <a:off x="2178407"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2" name="Rounded Rectangle 101">
            <a:extLst>
              <a:ext uri="{FF2B5EF4-FFF2-40B4-BE49-F238E27FC236}">
                <a16:creationId xmlns:a16="http://schemas.microsoft.com/office/drawing/2014/main" id="{961BEFB7-A7A5-024E-8A2B-9AC79E7927F8}"/>
              </a:ext>
            </a:extLst>
          </p:cNvPr>
          <p:cNvSpPr/>
          <p:nvPr/>
        </p:nvSpPr>
        <p:spPr>
          <a:xfrm>
            <a:off x="258096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3" name="Rounded Rectangle 102">
            <a:extLst>
              <a:ext uri="{FF2B5EF4-FFF2-40B4-BE49-F238E27FC236}">
                <a16:creationId xmlns:a16="http://schemas.microsoft.com/office/drawing/2014/main" id="{566E8AA1-2793-AE42-8D5C-3657FF38CDD3}"/>
              </a:ext>
            </a:extLst>
          </p:cNvPr>
          <p:cNvSpPr/>
          <p:nvPr/>
        </p:nvSpPr>
        <p:spPr>
          <a:xfrm>
            <a:off x="300960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4" name="Rounded Rectangle 103">
            <a:extLst>
              <a:ext uri="{FF2B5EF4-FFF2-40B4-BE49-F238E27FC236}">
                <a16:creationId xmlns:a16="http://schemas.microsoft.com/office/drawing/2014/main" id="{77B516F7-BB1E-AB41-A11C-BD15512DB669}"/>
              </a:ext>
            </a:extLst>
          </p:cNvPr>
          <p:cNvSpPr/>
          <p:nvPr/>
        </p:nvSpPr>
        <p:spPr>
          <a:xfrm>
            <a:off x="340799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5" name="Rounded Rectangle 104">
            <a:extLst>
              <a:ext uri="{FF2B5EF4-FFF2-40B4-BE49-F238E27FC236}">
                <a16:creationId xmlns:a16="http://schemas.microsoft.com/office/drawing/2014/main" id="{00A6C888-9B12-3D45-B269-E938346DFEF0}"/>
              </a:ext>
            </a:extLst>
          </p:cNvPr>
          <p:cNvSpPr/>
          <p:nvPr/>
        </p:nvSpPr>
        <p:spPr>
          <a:xfrm>
            <a:off x="5028447" y="3272496"/>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6" name="Rounded Rectangle 105">
            <a:extLst>
              <a:ext uri="{FF2B5EF4-FFF2-40B4-BE49-F238E27FC236}">
                <a16:creationId xmlns:a16="http://schemas.microsoft.com/office/drawing/2014/main" id="{6220C38D-189A-5147-BAEE-33D31254BFD2}"/>
              </a:ext>
            </a:extLst>
          </p:cNvPr>
          <p:cNvSpPr/>
          <p:nvPr/>
        </p:nvSpPr>
        <p:spPr>
          <a:xfrm>
            <a:off x="5574856" y="327222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Elbow Connector 13">
            <a:extLst>
              <a:ext uri="{FF2B5EF4-FFF2-40B4-BE49-F238E27FC236}">
                <a16:creationId xmlns:a16="http://schemas.microsoft.com/office/drawing/2014/main" id="{A10CB92C-384F-7940-9621-4F2C4EBED19B}"/>
              </a:ext>
            </a:extLst>
          </p:cNvPr>
          <p:cNvCxnSpPr>
            <a:cxnSpLocks/>
            <a:stCxn id="45" idx="1"/>
            <a:endCxn id="72"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Multiply 18">
            <a:extLst>
              <a:ext uri="{FF2B5EF4-FFF2-40B4-BE49-F238E27FC236}">
                <a16:creationId xmlns:a16="http://schemas.microsoft.com/office/drawing/2014/main" id="{0262DEA6-5F2C-F543-AEB6-11585FBB3BB0}"/>
              </a:ext>
            </a:extLst>
          </p:cNvPr>
          <p:cNvSpPr/>
          <p:nvPr/>
        </p:nvSpPr>
        <p:spPr>
          <a:xfrm>
            <a:off x="8288756" y="1373011"/>
            <a:ext cx="3474638" cy="3474638"/>
          </a:xfrm>
          <a:prstGeom prst="mathMultiply">
            <a:avLst/>
          </a:prstGeom>
          <a:solidFill>
            <a:srgbClr val="FF0000">
              <a:alpha val="50000"/>
            </a:srgb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3" name="Right Brace 92">
            <a:extLst>
              <a:ext uri="{FF2B5EF4-FFF2-40B4-BE49-F238E27FC236}">
                <a16:creationId xmlns:a16="http://schemas.microsoft.com/office/drawing/2014/main" id="{6EBCD197-2735-C744-9D52-A63EAB1DCC77}"/>
              </a:ext>
            </a:extLst>
          </p:cNvPr>
          <p:cNvSpPr/>
          <p:nvPr/>
        </p:nvSpPr>
        <p:spPr>
          <a:xfrm rot="5400000">
            <a:off x="3514928" y="4584305"/>
            <a:ext cx="225103" cy="2901459"/>
          </a:xfrm>
          <a:prstGeom prst="rightBrace">
            <a:avLst>
              <a:gd name="adj1" fmla="val 51969"/>
              <a:gd name="adj2" fmla="val 49355"/>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5" name="TextBox 4">
            <a:extLst>
              <a:ext uri="{FF2B5EF4-FFF2-40B4-BE49-F238E27FC236}">
                <a16:creationId xmlns:a16="http://schemas.microsoft.com/office/drawing/2014/main" id="{D84F7B58-04FE-A342-A249-DE23DC1C9DAB}"/>
              </a:ext>
            </a:extLst>
          </p:cNvPr>
          <p:cNvSpPr txBox="1"/>
          <p:nvPr/>
        </p:nvSpPr>
        <p:spPr>
          <a:xfrm>
            <a:off x="2411377" y="6118354"/>
            <a:ext cx="2479846" cy="369332"/>
          </a:xfrm>
          <a:prstGeom prst="rect">
            <a:avLst/>
          </a:prstGeom>
          <a:noFill/>
        </p:spPr>
        <p:txBody>
          <a:bodyPr wrap="none" rtlCol="0">
            <a:spAutoFit/>
          </a:bodyPr>
          <a:lstStyle/>
          <a:p>
            <a:r>
              <a:rPr lang="en-US" b="1" dirty="0"/>
              <a:t>Unmaterialized features</a:t>
            </a:r>
          </a:p>
        </p:txBody>
      </p:sp>
      <p:sp>
        <p:nvSpPr>
          <p:cNvPr id="94" name="TextBox 93">
            <a:extLst>
              <a:ext uri="{FF2B5EF4-FFF2-40B4-BE49-F238E27FC236}">
                <a16:creationId xmlns:a16="http://schemas.microsoft.com/office/drawing/2014/main" id="{4E0E0480-2299-EB42-88ED-7C6EE01441A5}"/>
              </a:ext>
            </a:extLst>
          </p:cNvPr>
          <p:cNvSpPr txBox="1"/>
          <p:nvPr/>
        </p:nvSpPr>
        <p:spPr>
          <a:xfrm>
            <a:off x="4034807" y="3821705"/>
            <a:ext cx="2479846" cy="369332"/>
          </a:xfrm>
          <a:prstGeom prst="rect">
            <a:avLst/>
          </a:prstGeom>
          <a:noFill/>
        </p:spPr>
        <p:txBody>
          <a:bodyPr wrap="none" rtlCol="0">
            <a:spAutoFit/>
          </a:bodyPr>
          <a:lstStyle/>
          <a:p>
            <a:r>
              <a:rPr lang="en-US" b="1" dirty="0"/>
              <a:t>Unmaterialized features</a:t>
            </a:r>
          </a:p>
        </p:txBody>
      </p:sp>
      <p:cxnSp>
        <p:nvCxnSpPr>
          <p:cNvPr id="7" name="Straight Arrow Connector 6">
            <a:extLst>
              <a:ext uri="{FF2B5EF4-FFF2-40B4-BE49-F238E27FC236}">
                <a16:creationId xmlns:a16="http://schemas.microsoft.com/office/drawing/2014/main" id="{5FA05001-2128-C948-A3C2-850C103E150C}"/>
              </a:ext>
            </a:extLst>
          </p:cNvPr>
          <p:cNvCxnSpPr>
            <a:stCxn id="105" idx="2"/>
            <a:endCxn id="94" idx="0"/>
          </p:cNvCxnSpPr>
          <p:nvPr/>
        </p:nvCxnSpPr>
        <p:spPr>
          <a:xfrm>
            <a:off x="5129612" y="3474826"/>
            <a:ext cx="145118" cy="34687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5454946-C6DA-0042-A90A-C111F2D78387}"/>
              </a:ext>
            </a:extLst>
          </p:cNvPr>
          <p:cNvCxnSpPr>
            <a:stCxn id="106" idx="2"/>
            <a:endCxn id="94" idx="0"/>
          </p:cNvCxnSpPr>
          <p:nvPr/>
        </p:nvCxnSpPr>
        <p:spPr>
          <a:xfrm flipH="1">
            <a:off x="5274730" y="3474550"/>
            <a:ext cx="401291" cy="347155"/>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4436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0" grpId="0" animBg="1"/>
      <p:bldP spid="60" grpId="0" animBg="1"/>
      <p:bldP spid="63" grpId="0" animBg="1"/>
      <p:bldP spid="66" grpId="0" animBg="1"/>
      <p:bldP spid="69" grpId="0" animBg="1"/>
      <p:bldP spid="74" grpId="0" animBg="1"/>
      <p:bldP spid="75" grpId="0" animBg="1"/>
      <p:bldP spid="79" grpId="0" animBg="1"/>
      <p:bldP spid="80" grpId="0" animBg="1"/>
      <p:bldP spid="84" grpId="0" animBg="1"/>
      <p:bldP spid="85" grpId="0" animBg="1"/>
      <p:bldP spid="85" grpId="1" animBg="1"/>
      <p:bldP spid="87" grpId="0" animBg="1"/>
      <p:bldP spid="88" grpId="0" animBg="1"/>
      <p:bldP spid="90" grpId="0" animBg="1"/>
      <p:bldP spid="91" grpId="0" animBg="1"/>
      <p:bldP spid="91" grpId="1" animBg="1"/>
      <p:bldP spid="105" grpId="0" animBg="1"/>
      <p:bldP spid="106" grpId="0" animBg="1"/>
      <p:bldP spid="19" grpId="0" animBg="1"/>
      <p:bldP spid="93" grpId="0" animBg="1"/>
      <p:bldP spid="5"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7E56-736E-B544-8640-5DE48207E8E0}"/>
              </a:ext>
            </a:extLst>
          </p:cNvPr>
          <p:cNvSpPr>
            <a:spLocks noGrp="1"/>
          </p:cNvSpPr>
          <p:nvPr>
            <p:ph type="title"/>
          </p:nvPr>
        </p:nvSpPr>
        <p:spPr/>
        <p:txBody>
          <a:bodyPr>
            <a:normAutofit/>
          </a:bodyPr>
          <a:lstStyle/>
          <a:p>
            <a:r>
              <a:rPr lang="en-US" dirty="0"/>
              <a:t>Data Materializing</a:t>
            </a:r>
          </a:p>
        </p:txBody>
      </p:sp>
      <p:sp>
        <p:nvSpPr>
          <p:cNvPr id="154" name="TextBox 153">
            <a:extLst>
              <a:ext uri="{FF2B5EF4-FFF2-40B4-BE49-F238E27FC236}">
                <a16:creationId xmlns:a16="http://schemas.microsoft.com/office/drawing/2014/main" id="{8A047708-7172-AB4C-9EBB-AB73014ED726}"/>
              </a:ext>
            </a:extLst>
          </p:cNvPr>
          <p:cNvSpPr txBox="1"/>
          <p:nvPr/>
        </p:nvSpPr>
        <p:spPr>
          <a:xfrm>
            <a:off x="854387" y="3576161"/>
            <a:ext cx="1752403" cy="1015663"/>
          </a:xfrm>
          <a:prstGeom prst="rect">
            <a:avLst/>
          </a:prstGeom>
          <a:noFill/>
        </p:spPr>
        <p:txBody>
          <a:bodyPr wrap="none" rtlCol="0">
            <a:spAutoFit/>
          </a:bodyPr>
          <a:lstStyle/>
          <a:p>
            <a:pPr algn="ctr"/>
            <a:r>
              <a:rPr lang="en-US" sz="2000" dirty="0"/>
              <a:t>Uniform</a:t>
            </a:r>
          </a:p>
          <a:p>
            <a:pPr algn="ctr"/>
            <a:r>
              <a:rPr lang="en-US" sz="2000" dirty="0"/>
              <a:t>Window-based</a:t>
            </a:r>
          </a:p>
          <a:p>
            <a:pPr algn="ctr"/>
            <a:r>
              <a:rPr lang="en-US" sz="2000" dirty="0"/>
              <a:t>Time-based</a:t>
            </a:r>
          </a:p>
        </p:txBody>
      </p:sp>
      <p:sp>
        <p:nvSpPr>
          <p:cNvPr id="45" name="Rounded Rectangle 44">
            <a:extLst>
              <a:ext uri="{FF2B5EF4-FFF2-40B4-BE49-F238E27FC236}">
                <a16:creationId xmlns:a16="http://schemas.microsoft.com/office/drawing/2014/main" id="{CAE8396C-898F-2F43-BC1B-7E3540D05E47}"/>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46" name="Rounded Rectangle 45">
            <a:extLst>
              <a:ext uri="{FF2B5EF4-FFF2-40B4-BE49-F238E27FC236}">
                <a16:creationId xmlns:a16="http://schemas.microsoft.com/office/drawing/2014/main" id="{6583F369-44A2-004F-AAB1-9F43E5F3CD1A}"/>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7" name="Rounded Rectangle 46">
            <a:extLst>
              <a:ext uri="{FF2B5EF4-FFF2-40B4-BE49-F238E27FC236}">
                <a16:creationId xmlns:a16="http://schemas.microsoft.com/office/drawing/2014/main" id="{48A58CA6-8880-CB44-991C-D26C1949BBE4}"/>
              </a:ext>
            </a:extLst>
          </p:cNvPr>
          <p:cNvSpPr/>
          <p:nvPr/>
        </p:nvSpPr>
        <p:spPr>
          <a:xfrm>
            <a:off x="4448088"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53577D9-ABC6-5244-9B28-398D7B7027BD}"/>
              </a:ext>
            </a:extLst>
          </p:cNvPr>
          <p:cNvCxnSpPr>
            <a:cxnSpLocks/>
            <a:stCxn id="46" idx="2"/>
            <a:endCxn id="47" idx="0"/>
          </p:cNvCxnSpPr>
          <p:nvPr/>
        </p:nvCxnSpPr>
        <p:spPr>
          <a:xfrm>
            <a:off x="4547598"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1C220BD8-E5D1-8942-B95B-7109C0BC20E3}"/>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703C4E13-B602-5E44-8229-B8300E128F45}"/>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Straight Arrow Connector 50">
            <a:extLst>
              <a:ext uri="{FF2B5EF4-FFF2-40B4-BE49-F238E27FC236}">
                <a16:creationId xmlns:a16="http://schemas.microsoft.com/office/drawing/2014/main" id="{BC6705AA-1A74-8C47-A58D-A986FA9557B0}"/>
              </a:ext>
            </a:extLst>
          </p:cNvPr>
          <p:cNvCxnSpPr>
            <a:cxnSpLocks/>
            <a:stCxn id="49" idx="2"/>
            <a:endCxn id="50" idx="0"/>
          </p:cNvCxnSpPr>
          <p:nvPr/>
        </p:nvCxnSpPr>
        <p:spPr>
          <a:xfrm>
            <a:off x="4950151" y="5403150"/>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E3E21C98-E6B0-0B45-A0DA-CD12A734A7F1}"/>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9081C5F9-0AB8-F24F-9650-B37744CF744C}"/>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6C3E749C-80E6-A542-B3BA-BBFAD2FE1944}"/>
              </a:ext>
            </a:extLst>
          </p:cNvPr>
          <p:cNvCxnSpPr>
            <a:cxnSpLocks/>
            <a:stCxn id="52" idx="2"/>
            <a:endCxn id="53" idx="0"/>
          </p:cNvCxnSpPr>
          <p:nvPr/>
        </p:nvCxnSpPr>
        <p:spPr>
          <a:xfrm>
            <a:off x="5376288" y="5402817"/>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33D04A-837D-614B-B399-6E85C41720B0}"/>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56" name="Rounded Rectangle 55">
            <a:extLst>
              <a:ext uri="{FF2B5EF4-FFF2-40B4-BE49-F238E27FC236}">
                <a16:creationId xmlns:a16="http://schemas.microsoft.com/office/drawing/2014/main" id="{C4A53E3D-A93B-504D-B5BD-7CCAD57F4CCF}"/>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7" name="Rounded Rectangle 56">
            <a:extLst>
              <a:ext uri="{FF2B5EF4-FFF2-40B4-BE49-F238E27FC236}">
                <a16:creationId xmlns:a16="http://schemas.microsoft.com/office/drawing/2014/main" id="{0482B32B-19A8-8842-A07A-FEC86DAA117D}"/>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8" name="Straight Arrow Connector 57">
            <a:extLst>
              <a:ext uri="{FF2B5EF4-FFF2-40B4-BE49-F238E27FC236}">
                <a16:creationId xmlns:a16="http://schemas.microsoft.com/office/drawing/2014/main" id="{0E7C8D12-90D4-C747-A713-5B11FA246C48}"/>
              </a:ext>
            </a:extLst>
          </p:cNvPr>
          <p:cNvCxnSpPr>
            <a:cxnSpLocks/>
            <a:stCxn id="56" idx="2"/>
            <a:endCxn id="57" idx="0"/>
          </p:cNvCxnSpPr>
          <p:nvPr/>
        </p:nvCxnSpPr>
        <p:spPr>
          <a:xfrm>
            <a:off x="5777186" y="5402817"/>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A4CA229F-E25A-DD46-A2F5-BDE85952A8FD}"/>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ounded Rectangle 59">
            <a:extLst>
              <a:ext uri="{FF2B5EF4-FFF2-40B4-BE49-F238E27FC236}">
                <a16:creationId xmlns:a16="http://schemas.microsoft.com/office/drawing/2014/main" id="{6D8A25C3-8FCB-2B43-A80D-9C547959A05E}"/>
              </a:ext>
            </a:extLst>
          </p:cNvPr>
          <p:cNvSpPr/>
          <p:nvPr/>
        </p:nvSpPr>
        <p:spPr>
          <a:xfrm>
            <a:off x="218006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1" name="Straight Arrow Connector 60">
            <a:extLst>
              <a:ext uri="{FF2B5EF4-FFF2-40B4-BE49-F238E27FC236}">
                <a16:creationId xmlns:a16="http://schemas.microsoft.com/office/drawing/2014/main" id="{2FA456A0-258C-1346-AA3F-9201E5FC675F}"/>
              </a:ext>
            </a:extLst>
          </p:cNvPr>
          <p:cNvCxnSpPr>
            <a:cxnSpLocks/>
            <a:stCxn id="59" idx="2"/>
            <a:endCxn id="60" idx="0"/>
          </p:cNvCxnSpPr>
          <p:nvPr/>
        </p:nvCxnSpPr>
        <p:spPr>
          <a:xfrm>
            <a:off x="2279572"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B5E90F44-BB61-4245-82B1-B9393A919A2D}"/>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4A155E4C-ACE1-2544-B571-FD42508C9E85}"/>
              </a:ext>
            </a:extLst>
          </p:cNvPr>
          <p:cNvSpPr/>
          <p:nvPr/>
        </p:nvSpPr>
        <p:spPr>
          <a:xfrm>
            <a:off x="258261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4" name="Straight Arrow Connector 63">
            <a:extLst>
              <a:ext uri="{FF2B5EF4-FFF2-40B4-BE49-F238E27FC236}">
                <a16:creationId xmlns:a16="http://schemas.microsoft.com/office/drawing/2014/main" id="{08A2F912-C9C1-5445-8769-02387C8F22E6}"/>
              </a:ext>
            </a:extLst>
          </p:cNvPr>
          <p:cNvCxnSpPr>
            <a:cxnSpLocks/>
            <a:stCxn id="62" idx="2"/>
            <a:endCxn id="63" idx="0"/>
          </p:cNvCxnSpPr>
          <p:nvPr/>
        </p:nvCxnSpPr>
        <p:spPr>
          <a:xfrm>
            <a:off x="2682125"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2F0167DD-E62A-B144-8A58-9292E60C4BD8}"/>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ounded Rectangle 65">
            <a:extLst>
              <a:ext uri="{FF2B5EF4-FFF2-40B4-BE49-F238E27FC236}">
                <a16:creationId xmlns:a16="http://schemas.microsoft.com/office/drawing/2014/main" id="{947A1B9F-3DCF-AB43-94EF-40C8B9D1B97E}"/>
              </a:ext>
            </a:extLst>
          </p:cNvPr>
          <p:cNvSpPr/>
          <p:nvPr/>
        </p:nvSpPr>
        <p:spPr>
          <a:xfrm>
            <a:off x="300875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7" name="Straight Arrow Connector 66">
            <a:extLst>
              <a:ext uri="{FF2B5EF4-FFF2-40B4-BE49-F238E27FC236}">
                <a16:creationId xmlns:a16="http://schemas.microsoft.com/office/drawing/2014/main" id="{DF92FE5D-4F5E-A74F-B78C-13585776733B}"/>
              </a:ext>
            </a:extLst>
          </p:cNvPr>
          <p:cNvCxnSpPr>
            <a:cxnSpLocks/>
            <a:stCxn id="65" idx="2"/>
            <a:endCxn id="66" idx="0"/>
          </p:cNvCxnSpPr>
          <p:nvPr/>
        </p:nvCxnSpPr>
        <p:spPr>
          <a:xfrm>
            <a:off x="3108262" y="5402817"/>
            <a:ext cx="1655" cy="317583"/>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7DCC070D-0C2D-E14F-80A9-0B0D26D8151C}"/>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9" name="Rounded Rectangle 68">
            <a:extLst>
              <a:ext uri="{FF2B5EF4-FFF2-40B4-BE49-F238E27FC236}">
                <a16:creationId xmlns:a16="http://schemas.microsoft.com/office/drawing/2014/main" id="{EEE315A4-D9C8-4D40-A986-59B7017914A6}"/>
              </a:ext>
            </a:extLst>
          </p:cNvPr>
          <p:cNvSpPr/>
          <p:nvPr/>
        </p:nvSpPr>
        <p:spPr>
          <a:xfrm>
            <a:off x="340965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2474F19F-F6E0-F54A-888A-F661E15F1072}"/>
              </a:ext>
            </a:extLst>
          </p:cNvPr>
          <p:cNvCxnSpPr>
            <a:cxnSpLocks/>
            <a:stCxn id="68" idx="2"/>
            <a:endCxn id="69" idx="0"/>
          </p:cNvCxnSpPr>
          <p:nvPr/>
        </p:nvCxnSpPr>
        <p:spPr>
          <a:xfrm>
            <a:off x="3509160" y="5402817"/>
            <a:ext cx="1655" cy="317583"/>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B493859-870F-844E-A69D-49F2357D7748}"/>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72" name="Chevron 71">
            <a:extLst>
              <a:ext uri="{FF2B5EF4-FFF2-40B4-BE49-F238E27FC236}">
                <a16:creationId xmlns:a16="http://schemas.microsoft.com/office/drawing/2014/main" id="{A5DC2166-96C8-1B4E-B1A4-D84FBA6E59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73" name="Elbow Connector 72">
            <a:extLst>
              <a:ext uri="{FF2B5EF4-FFF2-40B4-BE49-F238E27FC236}">
                <a16:creationId xmlns:a16="http://schemas.microsoft.com/office/drawing/2014/main" id="{C96C8980-3469-7E4D-9BBA-879364616BAF}"/>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Chevron 73">
            <a:extLst>
              <a:ext uri="{FF2B5EF4-FFF2-40B4-BE49-F238E27FC236}">
                <a16:creationId xmlns:a16="http://schemas.microsoft.com/office/drawing/2014/main" id="{EB491B2D-5C9D-0245-B185-477A14118C44}"/>
              </a:ext>
            </a:extLst>
          </p:cNvPr>
          <p:cNvSpPr/>
          <p:nvPr/>
        </p:nvSpPr>
        <p:spPr>
          <a:xfrm>
            <a:off x="7763485" y="263520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75" name="Rounded Rectangle 74">
            <a:extLst>
              <a:ext uri="{FF2B5EF4-FFF2-40B4-BE49-F238E27FC236}">
                <a16:creationId xmlns:a16="http://schemas.microsoft.com/office/drawing/2014/main" id="{466C37BE-E372-3246-9CF3-5995F2C17E85}"/>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79" name="Rounded Rectangle 78">
            <a:extLst>
              <a:ext uri="{FF2B5EF4-FFF2-40B4-BE49-F238E27FC236}">
                <a16:creationId xmlns:a16="http://schemas.microsoft.com/office/drawing/2014/main" id="{B687C965-CCE6-5849-908C-B58580508597}"/>
              </a:ext>
            </a:extLst>
          </p:cNvPr>
          <p:cNvSpPr/>
          <p:nvPr/>
        </p:nvSpPr>
        <p:spPr>
          <a:xfrm>
            <a:off x="3031238"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5FAA220-1080-A44E-A362-4CD36F5B201B}"/>
              </a:ext>
            </a:extLst>
          </p:cNvPr>
          <p:cNvSpPr/>
          <p:nvPr/>
        </p:nvSpPr>
        <p:spPr>
          <a:xfrm>
            <a:off x="3032893"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1" name="Straight Arrow Connector 80">
            <a:extLst>
              <a:ext uri="{FF2B5EF4-FFF2-40B4-BE49-F238E27FC236}">
                <a16:creationId xmlns:a16="http://schemas.microsoft.com/office/drawing/2014/main" id="{0EA5A72D-85B4-B349-8A8F-71632BE7B697}"/>
              </a:ext>
            </a:extLst>
          </p:cNvPr>
          <p:cNvCxnSpPr>
            <a:cxnSpLocks/>
            <a:stCxn id="79" idx="2"/>
            <a:endCxn id="80" idx="0"/>
          </p:cNvCxnSpPr>
          <p:nvPr/>
        </p:nvCxnSpPr>
        <p:spPr>
          <a:xfrm>
            <a:off x="3132403"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DE58A1D7-7D99-1A40-B15F-31FEDF65ECA2}"/>
              </a:ext>
            </a:extLst>
          </p:cNvPr>
          <p:cNvSpPr/>
          <p:nvPr/>
        </p:nvSpPr>
        <p:spPr>
          <a:xfrm>
            <a:off x="330211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5" name="Rounded Rectangle 84">
            <a:extLst>
              <a:ext uri="{FF2B5EF4-FFF2-40B4-BE49-F238E27FC236}">
                <a16:creationId xmlns:a16="http://schemas.microsoft.com/office/drawing/2014/main" id="{C671EFF6-F300-A64D-B117-16839CF0075E}"/>
              </a:ext>
            </a:extLst>
          </p:cNvPr>
          <p:cNvSpPr/>
          <p:nvPr/>
        </p:nvSpPr>
        <p:spPr>
          <a:xfrm>
            <a:off x="3303772"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F354BBBA-BFF6-FC4D-AAFE-F862372CC36F}"/>
              </a:ext>
            </a:extLst>
          </p:cNvPr>
          <p:cNvCxnSpPr>
            <a:cxnSpLocks/>
            <a:stCxn id="84" idx="2"/>
            <a:endCxn id="85" idx="0"/>
          </p:cNvCxnSpPr>
          <p:nvPr/>
        </p:nvCxnSpPr>
        <p:spPr>
          <a:xfrm>
            <a:off x="3403282"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87" name="Rounded Rectangle 86">
            <a:extLst>
              <a:ext uri="{FF2B5EF4-FFF2-40B4-BE49-F238E27FC236}">
                <a16:creationId xmlns:a16="http://schemas.microsoft.com/office/drawing/2014/main" id="{1D456E71-99BF-DF45-8268-C3CAAE4F06DB}"/>
              </a:ext>
            </a:extLst>
          </p:cNvPr>
          <p:cNvSpPr/>
          <p:nvPr/>
        </p:nvSpPr>
        <p:spPr>
          <a:xfrm>
            <a:off x="357764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8" name="Rounded Rectangle 87">
            <a:extLst>
              <a:ext uri="{FF2B5EF4-FFF2-40B4-BE49-F238E27FC236}">
                <a16:creationId xmlns:a16="http://schemas.microsoft.com/office/drawing/2014/main" id="{C0449ABF-729E-D04C-824B-1EC94D4F8C27}"/>
              </a:ext>
            </a:extLst>
          </p:cNvPr>
          <p:cNvSpPr/>
          <p:nvPr/>
        </p:nvSpPr>
        <p:spPr>
          <a:xfrm>
            <a:off x="3579302"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9" name="Straight Arrow Connector 88">
            <a:extLst>
              <a:ext uri="{FF2B5EF4-FFF2-40B4-BE49-F238E27FC236}">
                <a16:creationId xmlns:a16="http://schemas.microsoft.com/office/drawing/2014/main" id="{E8260DFA-B921-FD42-AC61-6D1BDD99433D}"/>
              </a:ext>
            </a:extLst>
          </p:cNvPr>
          <p:cNvCxnSpPr>
            <a:cxnSpLocks/>
            <a:stCxn id="87" idx="2"/>
            <a:endCxn id="88" idx="0"/>
          </p:cNvCxnSpPr>
          <p:nvPr/>
        </p:nvCxnSpPr>
        <p:spPr>
          <a:xfrm>
            <a:off x="3678812"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0" name="Rounded Rectangle 89">
            <a:extLst>
              <a:ext uri="{FF2B5EF4-FFF2-40B4-BE49-F238E27FC236}">
                <a16:creationId xmlns:a16="http://schemas.microsoft.com/office/drawing/2014/main" id="{F37686FE-54EE-DE4B-8550-84285DBB1997}"/>
              </a:ext>
            </a:extLst>
          </p:cNvPr>
          <p:cNvSpPr/>
          <p:nvPr/>
        </p:nvSpPr>
        <p:spPr>
          <a:xfrm>
            <a:off x="3848526"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1" name="Rounded Rectangle 90">
            <a:extLst>
              <a:ext uri="{FF2B5EF4-FFF2-40B4-BE49-F238E27FC236}">
                <a16:creationId xmlns:a16="http://schemas.microsoft.com/office/drawing/2014/main" id="{41D036F6-2EFD-9E4C-9D81-2BE288BDEEF6}"/>
              </a:ext>
            </a:extLst>
          </p:cNvPr>
          <p:cNvSpPr/>
          <p:nvPr/>
        </p:nvSpPr>
        <p:spPr>
          <a:xfrm>
            <a:off x="3850181"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492106CD-ADB9-0B43-8640-9174427364E0}"/>
              </a:ext>
            </a:extLst>
          </p:cNvPr>
          <p:cNvCxnSpPr>
            <a:cxnSpLocks/>
            <a:stCxn id="90" idx="2"/>
            <a:endCxn id="91" idx="0"/>
          </p:cNvCxnSpPr>
          <p:nvPr/>
        </p:nvCxnSpPr>
        <p:spPr>
          <a:xfrm>
            <a:off x="3949691"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00" name="Rounded Rectangle 99">
            <a:extLst>
              <a:ext uri="{FF2B5EF4-FFF2-40B4-BE49-F238E27FC236}">
                <a16:creationId xmlns:a16="http://schemas.microsoft.com/office/drawing/2014/main" id="{B73459B0-2737-4144-BA96-6C9E4879340A}"/>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Elbow Connector 13">
            <a:extLst>
              <a:ext uri="{FF2B5EF4-FFF2-40B4-BE49-F238E27FC236}">
                <a16:creationId xmlns:a16="http://schemas.microsoft.com/office/drawing/2014/main" id="{A10CB92C-384F-7940-9621-4F2C4EBED19B}"/>
              </a:ext>
            </a:extLst>
          </p:cNvPr>
          <p:cNvCxnSpPr>
            <a:cxnSpLocks/>
            <a:stCxn id="45" idx="1"/>
            <a:endCxn id="72"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Multiply 18">
            <a:extLst>
              <a:ext uri="{FF2B5EF4-FFF2-40B4-BE49-F238E27FC236}">
                <a16:creationId xmlns:a16="http://schemas.microsoft.com/office/drawing/2014/main" id="{0262DEA6-5F2C-F543-AEB6-11585FBB3BB0}"/>
              </a:ext>
            </a:extLst>
          </p:cNvPr>
          <p:cNvSpPr/>
          <p:nvPr/>
        </p:nvSpPr>
        <p:spPr>
          <a:xfrm>
            <a:off x="8288756" y="1373011"/>
            <a:ext cx="3474638" cy="3474638"/>
          </a:xfrm>
          <a:prstGeom prst="mathMultiply">
            <a:avLst/>
          </a:prstGeom>
          <a:solidFill>
            <a:srgbClr val="FF0000">
              <a:alpha val="50000"/>
            </a:srgb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7" name="Chevron 76">
            <a:extLst>
              <a:ext uri="{FF2B5EF4-FFF2-40B4-BE49-F238E27FC236}">
                <a16:creationId xmlns:a16="http://schemas.microsoft.com/office/drawing/2014/main" id="{DDF43543-818E-5E4F-B1E0-552D10DE60A1}"/>
              </a:ext>
            </a:extLst>
          </p:cNvPr>
          <p:cNvSpPr/>
          <p:nvPr/>
        </p:nvSpPr>
        <p:spPr>
          <a:xfrm>
            <a:off x="4094107" y="262967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Materialize</a:t>
            </a:r>
          </a:p>
        </p:txBody>
      </p:sp>
      <p:sp>
        <p:nvSpPr>
          <p:cNvPr id="78" name="Rounded Rectangle 77">
            <a:extLst>
              <a:ext uri="{FF2B5EF4-FFF2-40B4-BE49-F238E27FC236}">
                <a16:creationId xmlns:a16="http://schemas.microsoft.com/office/drawing/2014/main" id="{5E30ADA0-93B0-8446-BAB1-31D7FAF16C3D}"/>
              </a:ext>
            </a:extLst>
          </p:cNvPr>
          <p:cNvSpPr/>
          <p:nvPr/>
        </p:nvSpPr>
        <p:spPr>
          <a:xfrm>
            <a:off x="6609397"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2" name="Rounded Rectangle 81">
            <a:extLst>
              <a:ext uri="{FF2B5EF4-FFF2-40B4-BE49-F238E27FC236}">
                <a16:creationId xmlns:a16="http://schemas.microsoft.com/office/drawing/2014/main" id="{3914F4DB-D288-F64D-B628-EA72F4524524}"/>
              </a:ext>
            </a:extLst>
          </p:cNvPr>
          <p:cNvSpPr/>
          <p:nvPr/>
        </p:nvSpPr>
        <p:spPr>
          <a:xfrm>
            <a:off x="6611052"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3" name="Straight Arrow Connector 82">
            <a:extLst>
              <a:ext uri="{FF2B5EF4-FFF2-40B4-BE49-F238E27FC236}">
                <a16:creationId xmlns:a16="http://schemas.microsoft.com/office/drawing/2014/main" id="{CCC9F04C-BDAB-1E44-9FA8-8093246F2FC5}"/>
              </a:ext>
            </a:extLst>
          </p:cNvPr>
          <p:cNvCxnSpPr>
            <a:cxnSpLocks/>
            <a:stCxn id="78" idx="2"/>
            <a:endCxn id="82" idx="0"/>
          </p:cNvCxnSpPr>
          <p:nvPr/>
        </p:nvCxnSpPr>
        <p:spPr>
          <a:xfrm>
            <a:off x="6710562" y="2923311"/>
            <a:ext cx="1655" cy="32378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E66C20A4-89B9-0744-8CB7-02239240896D}"/>
              </a:ext>
            </a:extLst>
          </p:cNvPr>
          <p:cNvSpPr/>
          <p:nvPr/>
        </p:nvSpPr>
        <p:spPr>
          <a:xfrm>
            <a:off x="688027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4" name="Rounded Rectangle 93">
            <a:extLst>
              <a:ext uri="{FF2B5EF4-FFF2-40B4-BE49-F238E27FC236}">
                <a16:creationId xmlns:a16="http://schemas.microsoft.com/office/drawing/2014/main" id="{4150EF41-3D9B-244B-B5D8-0B625E815611}"/>
              </a:ext>
            </a:extLst>
          </p:cNvPr>
          <p:cNvSpPr/>
          <p:nvPr/>
        </p:nvSpPr>
        <p:spPr>
          <a:xfrm>
            <a:off x="6881931"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5" name="Straight Arrow Connector 94">
            <a:extLst>
              <a:ext uri="{FF2B5EF4-FFF2-40B4-BE49-F238E27FC236}">
                <a16:creationId xmlns:a16="http://schemas.microsoft.com/office/drawing/2014/main" id="{BE98F7B4-F6E4-994B-AD2B-3B5A5124C90F}"/>
              </a:ext>
            </a:extLst>
          </p:cNvPr>
          <p:cNvCxnSpPr>
            <a:cxnSpLocks/>
            <a:stCxn id="93" idx="2"/>
            <a:endCxn id="94" idx="0"/>
          </p:cNvCxnSpPr>
          <p:nvPr/>
        </p:nvCxnSpPr>
        <p:spPr>
          <a:xfrm>
            <a:off x="6981441" y="2923311"/>
            <a:ext cx="1655" cy="324832"/>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5F132E51-D924-0548-B0CC-4502D1BB9FB9}"/>
              </a:ext>
            </a:extLst>
          </p:cNvPr>
          <p:cNvSpPr/>
          <p:nvPr/>
        </p:nvSpPr>
        <p:spPr>
          <a:xfrm>
            <a:off x="715580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ounded Rectangle 96">
            <a:extLst>
              <a:ext uri="{FF2B5EF4-FFF2-40B4-BE49-F238E27FC236}">
                <a16:creationId xmlns:a16="http://schemas.microsoft.com/office/drawing/2014/main" id="{3F495D70-62A3-6844-AAB5-B7A2F957341E}"/>
              </a:ext>
            </a:extLst>
          </p:cNvPr>
          <p:cNvSpPr/>
          <p:nvPr/>
        </p:nvSpPr>
        <p:spPr>
          <a:xfrm>
            <a:off x="7157461"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8" name="Straight Arrow Connector 97">
            <a:extLst>
              <a:ext uri="{FF2B5EF4-FFF2-40B4-BE49-F238E27FC236}">
                <a16:creationId xmlns:a16="http://schemas.microsoft.com/office/drawing/2014/main" id="{54A533FE-A0B5-3043-AE99-C3D326E6EEE3}"/>
              </a:ext>
            </a:extLst>
          </p:cNvPr>
          <p:cNvCxnSpPr>
            <a:cxnSpLocks/>
            <a:stCxn id="96" idx="2"/>
            <a:endCxn id="97" idx="0"/>
          </p:cNvCxnSpPr>
          <p:nvPr/>
        </p:nvCxnSpPr>
        <p:spPr>
          <a:xfrm>
            <a:off x="7256971" y="2923311"/>
            <a:ext cx="1655" cy="32378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60B2EC5E-C4F3-C345-B5B2-FAD9E4EAD070}"/>
              </a:ext>
            </a:extLst>
          </p:cNvPr>
          <p:cNvSpPr/>
          <p:nvPr/>
        </p:nvSpPr>
        <p:spPr>
          <a:xfrm>
            <a:off x="7426685"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8" name="Rounded Rectangle 107">
            <a:extLst>
              <a:ext uri="{FF2B5EF4-FFF2-40B4-BE49-F238E27FC236}">
                <a16:creationId xmlns:a16="http://schemas.microsoft.com/office/drawing/2014/main" id="{A160EA8E-5DEE-5342-919B-CC9B5205B36C}"/>
              </a:ext>
            </a:extLst>
          </p:cNvPr>
          <p:cNvSpPr/>
          <p:nvPr/>
        </p:nvSpPr>
        <p:spPr>
          <a:xfrm>
            <a:off x="7428340"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09" name="Straight Arrow Connector 108">
            <a:extLst>
              <a:ext uri="{FF2B5EF4-FFF2-40B4-BE49-F238E27FC236}">
                <a16:creationId xmlns:a16="http://schemas.microsoft.com/office/drawing/2014/main" id="{15AA78EE-21C2-D941-A901-1A1B604D7835}"/>
              </a:ext>
            </a:extLst>
          </p:cNvPr>
          <p:cNvCxnSpPr>
            <a:cxnSpLocks/>
            <a:stCxn id="107" idx="2"/>
            <a:endCxn id="108" idx="0"/>
          </p:cNvCxnSpPr>
          <p:nvPr/>
        </p:nvCxnSpPr>
        <p:spPr>
          <a:xfrm>
            <a:off x="7527850" y="2923311"/>
            <a:ext cx="1655" cy="324832"/>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 name="Elbow Connector 3">
            <a:extLst>
              <a:ext uri="{FF2B5EF4-FFF2-40B4-BE49-F238E27FC236}">
                <a16:creationId xmlns:a16="http://schemas.microsoft.com/office/drawing/2014/main" id="{D81D8D8D-2EA5-644A-A512-0278F0DE786F}"/>
              </a:ext>
            </a:extLst>
          </p:cNvPr>
          <p:cNvCxnSpPr>
            <a:stCxn id="85" idx="2"/>
            <a:endCxn id="94" idx="2"/>
          </p:cNvCxnSpPr>
          <p:nvPr/>
        </p:nvCxnSpPr>
        <p:spPr>
          <a:xfrm rot="16200000" flipH="1">
            <a:off x="5193545" y="1660921"/>
            <a:ext cx="943" cy="3578159"/>
          </a:xfrm>
          <a:prstGeom prst="bentConnector3">
            <a:avLst>
              <a:gd name="adj1" fmla="val 410328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a:extLst>
              <a:ext uri="{FF2B5EF4-FFF2-40B4-BE49-F238E27FC236}">
                <a16:creationId xmlns:a16="http://schemas.microsoft.com/office/drawing/2014/main" id="{2DCBB550-5945-664D-84EC-0960A676133B}"/>
              </a:ext>
            </a:extLst>
          </p:cNvPr>
          <p:cNvCxnSpPr>
            <a:stCxn id="91" idx="2"/>
            <a:endCxn id="108" idx="2"/>
          </p:cNvCxnSpPr>
          <p:nvPr/>
        </p:nvCxnSpPr>
        <p:spPr>
          <a:xfrm rot="16200000" flipH="1">
            <a:off x="5739954" y="1660921"/>
            <a:ext cx="943" cy="3578159"/>
          </a:xfrm>
          <a:prstGeom prst="bentConnector3">
            <a:avLst>
              <a:gd name="adj1" fmla="val 28315907"/>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hevron 75">
            <a:extLst>
              <a:ext uri="{FF2B5EF4-FFF2-40B4-BE49-F238E27FC236}">
                <a16:creationId xmlns:a16="http://schemas.microsoft.com/office/drawing/2014/main" id="{582AC649-7201-D448-8F43-B025A7DF78FC}"/>
              </a:ext>
            </a:extLst>
          </p:cNvPr>
          <p:cNvSpPr/>
          <p:nvPr/>
        </p:nvSpPr>
        <p:spPr>
          <a:xfrm>
            <a:off x="3537846" y="1911870"/>
            <a:ext cx="796716"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Parser</a:t>
            </a:r>
            <a:endParaRPr lang="en-US" sz="2400" dirty="0">
              <a:solidFill>
                <a:schemeClr val="tx1"/>
              </a:solidFill>
            </a:endParaRPr>
          </a:p>
        </p:txBody>
      </p:sp>
      <p:sp>
        <p:nvSpPr>
          <p:cNvPr id="99" name="Chevron 98">
            <a:extLst>
              <a:ext uri="{FF2B5EF4-FFF2-40B4-BE49-F238E27FC236}">
                <a16:creationId xmlns:a16="http://schemas.microsoft.com/office/drawing/2014/main" id="{12656A2C-FD5D-7A44-AFE8-312A949AA2A3}"/>
              </a:ext>
            </a:extLst>
          </p:cNvPr>
          <p:cNvSpPr/>
          <p:nvPr/>
        </p:nvSpPr>
        <p:spPr>
          <a:xfrm>
            <a:off x="4238515" y="1911870"/>
            <a:ext cx="1281664"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Missing Value </a:t>
            </a:r>
          </a:p>
          <a:p>
            <a:pPr algn="ctr"/>
            <a:r>
              <a:rPr lang="en-US" sz="1400" dirty="0">
                <a:solidFill>
                  <a:schemeClr val="tx1"/>
                </a:solidFill>
              </a:rPr>
              <a:t>Imputer</a:t>
            </a:r>
            <a:endParaRPr lang="en-US" sz="2400" dirty="0">
              <a:solidFill>
                <a:schemeClr val="tx1"/>
              </a:solidFill>
            </a:endParaRPr>
          </a:p>
        </p:txBody>
      </p:sp>
      <p:sp>
        <p:nvSpPr>
          <p:cNvPr id="101" name="Chevron 100">
            <a:extLst>
              <a:ext uri="{FF2B5EF4-FFF2-40B4-BE49-F238E27FC236}">
                <a16:creationId xmlns:a16="http://schemas.microsoft.com/office/drawing/2014/main" id="{94B6ADF8-DBCC-E140-9B6A-7EE02B6BE7B6}"/>
              </a:ext>
            </a:extLst>
          </p:cNvPr>
          <p:cNvSpPr/>
          <p:nvPr/>
        </p:nvSpPr>
        <p:spPr>
          <a:xfrm>
            <a:off x="5426046" y="1911870"/>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Standard </a:t>
            </a:r>
          </a:p>
          <a:p>
            <a:pPr algn="ctr"/>
            <a:r>
              <a:rPr lang="en-US" sz="1400" dirty="0">
                <a:solidFill>
                  <a:schemeClr val="tx1"/>
                </a:solidFill>
              </a:rPr>
              <a:t>Scaler</a:t>
            </a:r>
            <a:endParaRPr lang="en-US" sz="2400" dirty="0">
              <a:solidFill>
                <a:schemeClr val="tx1"/>
              </a:solidFill>
            </a:endParaRPr>
          </a:p>
        </p:txBody>
      </p:sp>
      <p:sp>
        <p:nvSpPr>
          <p:cNvPr id="102" name="Chevron 101">
            <a:extLst>
              <a:ext uri="{FF2B5EF4-FFF2-40B4-BE49-F238E27FC236}">
                <a16:creationId xmlns:a16="http://schemas.microsoft.com/office/drawing/2014/main" id="{6D22A51F-BE72-FA4A-A66E-9845720B1516}"/>
              </a:ext>
            </a:extLst>
          </p:cNvPr>
          <p:cNvSpPr/>
          <p:nvPr/>
        </p:nvSpPr>
        <p:spPr>
          <a:xfrm>
            <a:off x="6251316" y="1911461"/>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Feature </a:t>
            </a:r>
          </a:p>
          <a:p>
            <a:pPr algn="ctr"/>
            <a:r>
              <a:rPr lang="en-US" sz="1400" dirty="0">
                <a:solidFill>
                  <a:schemeClr val="tx1"/>
                </a:solidFill>
              </a:rPr>
              <a:t>hasher</a:t>
            </a:r>
          </a:p>
        </p:txBody>
      </p:sp>
      <p:sp>
        <p:nvSpPr>
          <p:cNvPr id="103" name="Can 102">
            <a:extLst>
              <a:ext uri="{FF2B5EF4-FFF2-40B4-BE49-F238E27FC236}">
                <a16:creationId xmlns:a16="http://schemas.microsoft.com/office/drawing/2014/main" id="{CF2967FB-24A7-5B40-BE9B-D48C6787E5BC}"/>
              </a:ext>
            </a:extLst>
          </p:cNvPr>
          <p:cNvSpPr/>
          <p:nvPr/>
        </p:nvSpPr>
        <p:spPr>
          <a:xfrm>
            <a:off x="4524165" y="1551809"/>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4" name="Can 103">
            <a:extLst>
              <a:ext uri="{FF2B5EF4-FFF2-40B4-BE49-F238E27FC236}">
                <a16:creationId xmlns:a16="http://schemas.microsoft.com/office/drawing/2014/main" id="{8FC2FFAE-A0B3-8C47-B001-611FA2B45C3C}"/>
              </a:ext>
            </a:extLst>
          </p:cNvPr>
          <p:cNvSpPr/>
          <p:nvPr/>
        </p:nvSpPr>
        <p:spPr>
          <a:xfrm>
            <a:off x="5529775" y="1551600"/>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Tree>
    <p:extLst>
      <p:ext uri="{BB962C8B-B14F-4D97-AF65-F5344CB8AC3E}">
        <p14:creationId xmlns:p14="http://schemas.microsoft.com/office/powerpoint/2010/main" val="273983196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7" grpId="0" animBg="1"/>
      <p:bldP spid="78" grpId="0" animBg="1"/>
      <p:bldP spid="82" grpId="0" animBg="1"/>
      <p:bldP spid="93" grpId="0" animBg="1"/>
      <p:bldP spid="94" grpId="0" animBg="1"/>
      <p:bldP spid="96" grpId="0" animBg="1"/>
      <p:bldP spid="97" grpId="0" animBg="1"/>
      <p:bldP spid="107" grpId="0" animBg="1"/>
      <p:bldP spid="108" grpId="0" animBg="1"/>
      <p:bldP spid="76" grpId="0" animBg="1"/>
      <p:bldP spid="99" grpId="0" animBg="1"/>
      <p:bldP spid="101" grpId="0" animBg="1"/>
      <p:bldP spid="102" grpId="0" animBg="1"/>
      <p:bldP spid="103" grpId="0" animBg="1"/>
      <p:bldP spid="10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66FFA6-E281-EF48-8ACE-9F479D0B4441}"/>
              </a:ext>
            </a:extLst>
          </p:cNvPr>
          <p:cNvSpPr>
            <a:spLocks noGrp="1"/>
          </p:cNvSpPr>
          <p:nvPr>
            <p:ph type="title"/>
          </p:nvPr>
        </p:nvSpPr>
        <p:spPr/>
        <p:txBody>
          <a:bodyPr/>
          <a:lstStyle/>
          <a:p>
            <a:r>
              <a:rPr lang="en-US" dirty="0"/>
              <a:t>Proactive Training</a:t>
            </a:r>
          </a:p>
        </p:txBody>
      </p:sp>
      <p:sp>
        <p:nvSpPr>
          <p:cNvPr id="4" name="TextBox 3">
            <a:extLst>
              <a:ext uri="{FF2B5EF4-FFF2-40B4-BE49-F238E27FC236}">
                <a16:creationId xmlns:a16="http://schemas.microsoft.com/office/drawing/2014/main" id="{F73EB32C-3E76-DE46-AD45-5CE9368BB722}"/>
              </a:ext>
            </a:extLst>
          </p:cNvPr>
          <p:cNvSpPr txBox="1"/>
          <p:nvPr/>
        </p:nvSpPr>
        <p:spPr>
          <a:xfrm>
            <a:off x="854387" y="3576161"/>
            <a:ext cx="1752403" cy="1015663"/>
          </a:xfrm>
          <a:prstGeom prst="rect">
            <a:avLst/>
          </a:prstGeom>
          <a:noFill/>
        </p:spPr>
        <p:txBody>
          <a:bodyPr wrap="none" rtlCol="0">
            <a:spAutoFit/>
          </a:bodyPr>
          <a:lstStyle/>
          <a:p>
            <a:pPr algn="ctr"/>
            <a:r>
              <a:rPr lang="en-US" sz="2000" dirty="0"/>
              <a:t>Uniform</a:t>
            </a:r>
          </a:p>
          <a:p>
            <a:pPr algn="ctr"/>
            <a:r>
              <a:rPr lang="en-US" sz="2000" dirty="0"/>
              <a:t>Window-based</a:t>
            </a:r>
          </a:p>
          <a:p>
            <a:pPr algn="ctr"/>
            <a:r>
              <a:rPr lang="en-US" sz="2000" dirty="0"/>
              <a:t>Time-based</a:t>
            </a:r>
          </a:p>
        </p:txBody>
      </p:sp>
      <p:sp>
        <p:nvSpPr>
          <p:cNvPr id="5" name="Right Brace 4">
            <a:extLst>
              <a:ext uri="{FF2B5EF4-FFF2-40B4-BE49-F238E27FC236}">
                <a16:creationId xmlns:a16="http://schemas.microsoft.com/office/drawing/2014/main" id="{AE2CFE8B-560A-A447-B522-7BD7CFDE81C0}"/>
              </a:ext>
            </a:extLst>
          </p:cNvPr>
          <p:cNvSpPr/>
          <p:nvPr/>
        </p:nvSpPr>
        <p:spPr>
          <a:xfrm rot="16200000">
            <a:off x="5952833" y="-3410255"/>
            <a:ext cx="419100" cy="11342058"/>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a:extLst>
              <a:ext uri="{FF2B5EF4-FFF2-40B4-BE49-F238E27FC236}">
                <a16:creationId xmlns:a16="http://schemas.microsoft.com/office/drawing/2014/main" id="{691DD045-623D-7E4E-81B1-6B3258448859}"/>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7" name="Rounded Rectangle 6">
            <a:extLst>
              <a:ext uri="{FF2B5EF4-FFF2-40B4-BE49-F238E27FC236}">
                <a16:creationId xmlns:a16="http://schemas.microsoft.com/office/drawing/2014/main" id="{B3EA6DA7-6566-0043-ADE2-7E33879EC7BB}"/>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88DE9013-F6B4-744C-8F9D-EC68A307A9BB}"/>
              </a:ext>
            </a:extLst>
          </p:cNvPr>
          <p:cNvSpPr/>
          <p:nvPr/>
        </p:nvSpPr>
        <p:spPr>
          <a:xfrm>
            <a:off x="4448088"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BB59B9FB-817E-CE4C-8B87-E2C7B87A3A85}"/>
              </a:ext>
            </a:extLst>
          </p:cNvPr>
          <p:cNvCxnSpPr>
            <a:cxnSpLocks/>
            <a:stCxn id="7" idx="2"/>
            <a:endCxn id="8" idx="0"/>
          </p:cNvCxnSpPr>
          <p:nvPr/>
        </p:nvCxnSpPr>
        <p:spPr>
          <a:xfrm>
            <a:off x="4547598"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6A1E8710-24AC-B74D-87B1-EE17347DC872}"/>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728BF1D0-C688-374E-B83E-2A808178D30F}"/>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FAFA4F6C-4252-5449-9271-9AA387DEF96B}"/>
              </a:ext>
            </a:extLst>
          </p:cNvPr>
          <p:cNvCxnSpPr>
            <a:cxnSpLocks/>
            <a:stCxn id="10" idx="2"/>
            <a:endCxn id="11" idx="0"/>
          </p:cNvCxnSpPr>
          <p:nvPr/>
        </p:nvCxnSpPr>
        <p:spPr>
          <a:xfrm>
            <a:off x="4950151"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24715CE9-BC4F-3B45-8794-900B66230AE4}"/>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4E09D8FB-28E2-8C41-8095-163B5ACCC09A}"/>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B111A58A-B259-B64D-AE79-6F096147C3A9}"/>
              </a:ext>
            </a:extLst>
          </p:cNvPr>
          <p:cNvCxnSpPr>
            <a:cxnSpLocks/>
            <a:stCxn id="13" idx="2"/>
            <a:endCxn id="14" idx="0"/>
          </p:cNvCxnSpPr>
          <p:nvPr/>
        </p:nvCxnSpPr>
        <p:spPr>
          <a:xfrm>
            <a:off x="5376288"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1EB43C-2C22-0F40-8E20-C7105B8383F6}"/>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17" name="Rounded Rectangle 16">
            <a:extLst>
              <a:ext uri="{FF2B5EF4-FFF2-40B4-BE49-F238E27FC236}">
                <a16:creationId xmlns:a16="http://schemas.microsoft.com/office/drawing/2014/main" id="{69354287-10A0-D542-990A-45D71A0B81AB}"/>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09E7D726-4198-EE4E-A137-ADE0EB753310}"/>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A698BB1-CF48-4F4C-95F9-F94A7704C597}"/>
              </a:ext>
            </a:extLst>
          </p:cNvPr>
          <p:cNvCxnSpPr>
            <a:cxnSpLocks/>
            <a:stCxn id="17" idx="2"/>
            <a:endCxn id="18" idx="0"/>
          </p:cNvCxnSpPr>
          <p:nvPr/>
        </p:nvCxnSpPr>
        <p:spPr>
          <a:xfrm>
            <a:off x="5777186"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05432F75-0B4B-904D-B2BC-313FEC925CFA}"/>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7D437D0C-9ACC-5043-B507-8792763CA2D4}"/>
              </a:ext>
            </a:extLst>
          </p:cNvPr>
          <p:cNvSpPr/>
          <p:nvPr/>
        </p:nvSpPr>
        <p:spPr>
          <a:xfrm>
            <a:off x="218006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0EF7C4F-F747-FE44-AB66-C9407F51F626}"/>
              </a:ext>
            </a:extLst>
          </p:cNvPr>
          <p:cNvCxnSpPr>
            <a:cxnSpLocks/>
            <a:stCxn id="20" idx="2"/>
            <a:endCxn id="21" idx="0"/>
          </p:cNvCxnSpPr>
          <p:nvPr/>
        </p:nvCxnSpPr>
        <p:spPr>
          <a:xfrm>
            <a:off x="2279572"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BF5DF83F-951A-BA46-91A2-48A1C2781EA2}"/>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4" name="Rounded Rectangle 23">
            <a:extLst>
              <a:ext uri="{FF2B5EF4-FFF2-40B4-BE49-F238E27FC236}">
                <a16:creationId xmlns:a16="http://schemas.microsoft.com/office/drawing/2014/main" id="{ED306DF6-6A16-A64C-8797-2DFE5EF30497}"/>
              </a:ext>
            </a:extLst>
          </p:cNvPr>
          <p:cNvSpPr/>
          <p:nvPr/>
        </p:nvSpPr>
        <p:spPr>
          <a:xfrm>
            <a:off x="258261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B2109FB8-7428-264B-824B-782B0F8C2F9A}"/>
              </a:ext>
            </a:extLst>
          </p:cNvPr>
          <p:cNvCxnSpPr>
            <a:cxnSpLocks/>
            <a:stCxn id="23" idx="2"/>
            <a:endCxn id="24" idx="0"/>
          </p:cNvCxnSpPr>
          <p:nvPr/>
        </p:nvCxnSpPr>
        <p:spPr>
          <a:xfrm>
            <a:off x="2682125"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82F52C48-DC6F-B942-AFEE-1C8FF2F235DB}"/>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889490F6-9372-A74A-9CB2-225BD6CFBFB2}"/>
              </a:ext>
            </a:extLst>
          </p:cNvPr>
          <p:cNvSpPr/>
          <p:nvPr/>
        </p:nvSpPr>
        <p:spPr>
          <a:xfrm>
            <a:off x="300875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8" name="Straight Arrow Connector 27">
            <a:extLst>
              <a:ext uri="{FF2B5EF4-FFF2-40B4-BE49-F238E27FC236}">
                <a16:creationId xmlns:a16="http://schemas.microsoft.com/office/drawing/2014/main" id="{D2DBBEBF-CE08-4C49-B23F-5577D3E1AC08}"/>
              </a:ext>
            </a:extLst>
          </p:cNvPr>
          <p:cNvCxnSpPr>
            <a:cxnSpLocks/>
            <a:stCxn id="26" idx="2"/>
            <a:endCxn id="27" idx="0"/>
          </p:cNvCxnSpPr>
          <p:nvPr/>
        </p:nvCxnSpPr>
        <p:spPr>
          <a:xfrm>
            <a:off x="3108262"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372FC54-3E64-1C48-A82A-7AB1CFC9E7CD}"/>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642D7DF2-43F5-6641-86DB-B213ADF6AC73}"/>
              </a:ext>
            </a:extLst>
          </p:cNvPr>
          <p:cNvSpPr/>
          <p:nvPr/>
        </p:nvSpPr>
        <p:spPr>
          <a:xfrm>
            <a:off x="340965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D43995CC-4E3C-0946-98B9-B0F8278F67C7}"/>
              </a:ext>
            </a:extLst>
          </p:cNvPr>
          <p:cNvCxnSpPr>
            <a:cxnSpLocks/>
            <a:stCxn id="29" idx="2"/>
            <a:endCxn id="30" idx="0"/>
          </p:cNvCxnSpPr>
          <p:nvPr/>
        </p:nvCxnSpPr>
        <p:spPr>
          <a:xfrm>
            <a:off x="3509160"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FBB5950-DE19-D94E-9948-B3B00D4E782F}"/>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33" name="Chevron 32">
            <a:extLst>
              <a:ext uri="{FF2B5EF4-FFF2-40B4-BE49-F238E27FC236}">
                <a16:creationId xmlns:a16="http://schemas.microsoft.com/office/drawing/2014/main" id="{2AB89845-A6EC-2746-9056-090B83CD91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34" name="Elbow Connector 33">
            <a:extLst>
              <a:ext uri="{FF2B5EF4-FFF2-40B4-BE49-F238E27FC236}">
                <a16:creationId xmlns:a16="http://schemas.microsoft.com/office/drawing/2014/main" id="{FE9129A9-8B88-4049-A3E5-E6F21CE13F0A}"/>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Chevron 34">
            <a:extLst>
              <a:ext uri="{FF2B5EF4-FFF2-40B4-BE49-F238E27FC236}">
                <a16:creationId xmlns:a16="http://schemas.microsoft.com/office/drawing/2014/main" id="{19F6FD9C-FFDB-7948-8536-A534A2E641DD}"/>
              </a:ext>
            </a:extLst>
          </p:cNvPr>
          <p:cNvSpPr/>
          <p:nvPr/>
        </p:nvSpPr>
        <p:spPr>
          <a:xfrm>
            <a:off x="7763485" y="263520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36" name="Rounded Rectangle 35">
            <a:extLst>
              <a:ext uri="{FF2B5EF4-FFF2-40B4-BE49-F238E27FC236}">
                <a16:creationId xmlns:a16="http://schemas.microsoft.com/office/drawing/2014/main" id="{A807D134-1BA8-EB44-9637-657118106250}"/>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38" name="Rounded Rectangle 37">
            <a:extLst>
              <a:ext uri="{FF2B5EF4-FFF2-40B4-BE49-F238E27FC236}">
                <a16:creationId xmlns:a16="http://schemas.microsoft.com/office/drawing/2014/main" id="{01DC5A61-36F5-174F-9E02-AE7225951C48}"/>
              </a:ext>
            </a:extLst>
          </p:cNvPr>
          <p:cNvSpPr/>
          <p:nvPr/>
        </p:nvSpPr>
        <p:spPr>
          <a:xfrm>
            <a:off x="3031238"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9" name="Rounded Rectangle 38">
            <a:extLst>
              <a:ext uri="{FF2B5EF4-FFF2-40B4-BE49-F238E27FC236}">
                <a16:creationId xmlns:a16="http://schemas.microsoft.com/office/drawing/2014/main" id="{EC579905-3D15-4347-8539-376D3D804B2E}"/>
              </a:ext>
            </a:extLst>
          </p:cNvPr>
          <p:cNvSpPr/>
          <p:nvPr/>
        </p:nvSpPr>
        <p:spPr>
          <a:xfrm>
            <a:off x="3032893"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C54319D8-0FFA-E04F-A45F-FBFF3F26CE66}"/>
              </a:ext>
            </a:extLst>
          </p:cNvPr>
          <p:cNvCxnSpPr>
            <a:cxnSpLocks/>
            <a:stCxn id="38" idx="2"/>
            <a:endCxn id="39" idx="0"/>
          </p:cNvCxnSpPr>
          <p:nvPr/>
        </p:nvCxnSpPr>
        <p:spPr>
          <a:xfrm>
            <a:off x="3132403"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60674E11-67B6-1445-9F4A-A2CE556DA2AA}"/>
              </a:ext>
            </a:extLst>
          </p:cNvPr>
          <p:cNvSpPr/>
          <p:nvPr/>
        </p:nvSpPr>
        <p:spPr>
          <a:xfrm>
            <a:off x="330211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1187C218-82BF-D543-8AEB-3D9EF09D0A4C}"/>
              </a:ext>
            </a:extLst>
          </p:cNvPr>
          <p:cNvSpPr/>
          <p:nvPr/>
        </p:nvSpPr>
        <p:spPr>
          <a:xfrm>
            <a:off x="3303772"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3" name="Straight Arrow Connector 42">
            <a:extLst>
              <a:ext uri="{FF2B5EF4-FFF2-40B4-BE49-F238E27FC236}">
                <a16:creationId xmlns:a16="http://schemas.microsoft.com/office/drawing/2014/main" id="{BCE08434-0810-304F-81A1-60DB80C758CF}"/>
              </a:ext>
            </a:extLst>
          </p:cNvPr>
          <p:cNvCxnSpPr>
            <a:cxnSpLocks/>
            <a:stCxn id="41" idx="2"/>
            <a:endCxn id="42" idx="0"/>
          </p:cNvCxnSpPr>
          <p:nvPr/>
        </p:nvCxnSpPr>
        <p:spPr>
          <a:xfrm>
            <a:off x="3403282"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940ED069-1913-E846-9008-7C381559650B}"/>
              </a:ext>
            </a:extLst>
          </p:cNvPr>
          <p:cNvSpPr/>
          <p:nvPr/>
        </p:nvSpPr>
        <p:spPr>
          <a:xfrm>
            <a:off x="357764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ounded Rectangle 44">
            <a:extLst>
              <a:ext uri="{FF2B5EF4-FFF2-40B4-BE49-F238E27FC236}">
                <a16:creationId xmlns:a16="http://schemas.microsoft.com/office/drawing/2014/main" id="{6F3267A8-A873-E445-B60B-9AA76389D81F}"/>
              </a:ext>
            </a:extLst>
          </p:cNvPr>
          <p:cNvSpPr/>
          <p:nvPr/>
        </p:nvSpPr>
        <p:spPr>
          <a:xfrm>
            <a:off x="3579302"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914A6B39-05E4-2C49-8CE0-A8C29995727F}"/>
              </a:ext>
            </a:extLst>
          </p:cNvPr>
          <p:cNvCxnSpPr>
            <a:cxnSpLocks/>
            <a:stCxn id="44" idx="2"/>
            <a:endCxn id="45" idx="0"/>
          </p:cNvCxnSpPr>
          <p:nvPr/>
        </p:nvCxnSpPr>
        <p:spPr>
          <a:xfrm>
            <a:off x="3678812"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952F2FD3-1DF9-E64A-9DA0-443AE2DC1EB6}"/>
              </a:ext>
            </a:extLst>
          </p:cNvPr>
          <p:cNvSpPr/>
          <p:nvPr/>
        </p:nvSpPr>
        <p:spPr>
          <a:xfrm>
            <a:off x="3848526"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8" name="Rounded Rectangle 47">
            <a:extLst>
              <a:ext uri="{FF2B5EF4-FFF2-40B4-BE49-F238E27FC236}">
                <a16:creationId xmlns:a16="http://schemas.microsoft.com/office/drawing/2014/main" id="{52CA8504-155D-6F44-A87C-773487F4F436}"/>
              </a:ext>
            </a:extLst>
          </p:cNvPr>
          <p:cNvSpPr/>
          <p:nvPr/>
        </p:nvSpPr>
        <p:spPr>
          <a:xfrm>
            <a:off x="3850181"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9DB8F454-3F8D-8343-8C4E-BEC05DE9A9C8}"/>
              </a:ext>
            </a:extLst>
          </p:cNvPr>
          <p:cNvCxnSpPr>
            <a:cxnSpLocks/>
            <a:stCxn id="47" idx="2"/>
            <a:endCxn id="48" idx="0"/>
          </p:cNvCxnSpPr>
          <p:nvPr/>
        </p:nvCxnSpPr>
        <p:spPr>
          <a:xfrm>
            <a:off x="3949691"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4A09FC8D-9EA4-824B-ADE0-4E2905A4CFF9}"/>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Elbow Connector 50">
            <a:extLst>
              <a:ext uri="{FF2B5EF4-FFF2-40B4-BE49-F238E27FC236}">
                <a16:creationId xmlns:a16="http://schemas.microsoft.com/office/drawing/2014/main" id="{08747A3B-B931-C94A-A0EF-D51C3A51296B}"/>
              </a:ext>
            </a:extLst>
          </p:cNvPr>
          <p:cNvCxnSpPr>
            <a:cxnSpLocks/>
            <a:stCxn id="6" idx="1"/>
            <a:endCxn id="33"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Chevron 52">
            <a:extLst>
              <a:ext uri="{FF2B5EF4-FFF2-40B4-BE49-F238E27FC236}">
                <a16:creationId xmlns:a16="http://schemas.microsoft.com/office/drawing/2014/main" id="{827C0DA4-D877-1446-8B9F-085A59721601}"/>
              </a:ext>
            </a:extLst>
          </p:cNvPr>
          <p:cNvSpPr/>
          <p:nvPr/>
        </p:nvSpPr>
        <p:spPr>
          <a:xfrm>
            <a:off x="4094107" y="262967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Materialize</a:t>
            </a:r>
          </a:p>
        </p:txBody>
      </p:sp>
      <p:sp>
        <p:nvSpPr>
          <p:cNvPr id="54" name="Rounded Rectangle 53">
            <a:extLst>
              <a:ext uri="{FF2B5EF4-FFF2-40B4-BE49-F238E27FC236}">
                <a16:creationId xmlns:a16="http://schemas.microsoft.com/office/drawing/2014/main" id="{7ED01FD1-C78A-DF48-8379-3F14CBF60BF0}"/>
              </a:ext>
            </a:extLst>
          </p:cNvPr>
          <p:cNvSpPr/>
          <p:nvPr/>
        </p:nvSpPr>
        <p:spPr>
          <a:xfrm>
            <a:off x="6609397"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5" name="Rounded Rectangle 54">
            <a:extLst>
              <a:ext uri="{FF2B5EF4-FFF2-40B4-BE49-F238E27FC236}">
                <a16:creationId xmlns:a16="http://schemas.microsoft.com/office/drawing/2014/main" id="{FCC0E88F-0E2B-0E4E-ABF4-1CCAED4F010A}"/>
              </a:ext>
            </a:extLst>
          </p:cNvPr>
          <p:cNvSpPr/>
          <p:nvPr/>
        </p:nvSpPr>
        <p:spPr>
          <a:xfrm>
            <a:off x="6611052"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023509D9-D67F-5140-AA36-67967B834C9A}"/>
              </a:ext>
            </a:extLst>
          </p:cNvPr>
          <p:cNvCxnSpPr>
            <a:cxnSpLocks/>
            <a:stCxn id="54" idx="2"/>
            <a:endCxn id="55" idx="0"/>
          </p:cNvCxnSpPr>
          <p:nvPr/>
        </p:nvCxnSpPr>
        <p:spPr>
          <a:xfrm>
            <a:off x="6710562" y="2923311"/>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7" name="Rounded Rectangle 56">
            <a:extLst>
              <a:ext uri="{FF2B5EF4-FFF2-40B4-BE49-F238E27FC236}">
                <a16:creationId xmlns:a16="http://schemas.microsoft.com/office/drawing/2014/main" id="{61E46F1B-6206-C344-BABF-20D3208E2630}"/>
              </a:ext>
            </a:extLst>
          </p:cNvPr>
          <p:cNvSpPr/>
          <p:nvPr/>
        </p:nvSpPr>
        <p:spPr>
          <a:xfrm>
            <a:off x="688027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ounded Rectangle 57">
            <a:extLst>
              <a:ext uri="{FF2B5EF4-FFF2-40B4-BE49-F238E27FC236}">
                <a16:creationId xmlns:a16="http://schemas.microsoft.com/office/drawing/2014/main" id="{E0981E16-5567-3B4D-87BE-F795C85E6186}"/>
              </a:ext>
            </a:extLst>
          </p:cNvPr>
          <p:cNvSpPr/>
          <p:nvPr/>
        </p:nvSpPr>
        <p:spPr>
          <a:xfrm>
            <a:off x="6881931"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455ADB6D-D6A1-E148-8210-31F8CFD0FB32}"/>
              </a:ext>
            </a:extLst>
          </p:cNvPr>
          <p:cNvCxnSpPr>
            <a:cxnSpLocks/>
            <a:stCxn id="57" idx="2"/>
            <a:endCxn id="58" idx="0"/>
          </p:cNvCxnSpPr>
          <p:nvPr/>
        </p:nvCxnSpPr>
        <p:spPr>
          <a:xfrm>
            <a:off x="6981441" y="2923311"/>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80B23159-875F-2247-BBA2-D62C2EED7FFE}"/>
              </a:ext>
            </a:extLst>
          </p:cNvPr>
          <p:cNvSpPr/>
          <p:nvPr/>
        </p:nvSpPr>
        <p:spPr>
          <a:xfrm>
            <a:off x="715580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ounded Rectangle 60">
            <a:extLst>
              <a:ext uri="{FF2B5EF4-FFF2-40B4-BE49-F238E27FC236}">
                <a16:creationId xmlns:a16="http://schemas.microsoft.com/office/drawing/2014/main" id="{08844AE1-980F-6D45-852F-3D55D4045ED8}"/>
              </a:ext>
            </a:extLst>
          </p:cNvPr>
          <p:cNvSpPr/>
          <p:nvPr/>
        </p:nvSpPr>
        <p:spPr>
          <a:xfrm>
            <a:off x="7157461"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2" name="Straight Arrow Connector 61">
            <a:extLst>
              <a:ext uri="{FF2B5EF4-FFF2-40B4-BE49-F238E27FC236}">
                <a16:creationId xmlns:a16="http://schemas.microsoft.com/office/drawing/2014/main" id="{49AA6C71-2F82-314F-963B-E9051BB04745}"/>
              </a:ext>
            </a:extLst>
          </p:cNvPr>
          <p:cNvCxnSpPr>
            <a:cxnSpLocks/>
            <a:stCxn id="60" idx="2"/>
            <a:endCxn id="61" idx="0"/>
          </p:cNvCxnSpPr>
          <p:nvPr/>
        </p:nvCxnSpPr>
        <p:spPr>
          <a:xfrm>
            <a:off x="7256971" y="2923311"/>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7A07D285-AB1F-ED4C-A752-3E08C2E3AB34}"/>
              </a:ext>
            </a:extLst>
          </p:cNvPr>
          <p:cNvSpPr/>
          <p:nvPr/>
        </p:nvSpPr>
        <p:spPr>
          <a:xfrm>
            <a:off x="7426685"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C2618E6-A978-174D-8D3A-DCFC7B8911A3}"/>
              </a:ext>
            </a:extLst>
          </p:cNvPr>
          <p:cNvSpPr/>
          <p:nvPr/>
        </p:nvSpPr>
        <p:spPr>
          <a:xfrm>
            <a:off x="7428340"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5" name="Straight Arrow Connector 64">
            <a:extLst>
              <a:ext uri="{FF2B5EF4-FFF2-40B4-BE49-F238E27FC236}">
                <a16:creationId xmlns:a16="http://schemas.microsoft.com/office/drawing/2014/main" id="{D1577F58-4AFC-2249-9C36-5552EB18A33B}"/>
              </a:ext>
            </a:extLst>
          </p:cNvPr>
          <p:cNvCxnSpPr>
            <a:cxnSpLocks/>
            <a:stCxn id="63" idx="2"/>
            <a:endCxn id="64" idx="0"/>
          </p:cNvCxnSpPr>
          <p:nvPr/>
        </p:nvCxnSpPr>
        <p:spPr>
          <a:xfrm>
            <a:off x="7527850" y="2923311"/>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6E0F03BA-164F-A94F-8B99-6B99CF7AE1B4}"/>
              </a:ext>
            </a:extLst>
          </p:cNvPr>
          <p:cNvCxnSpPr>
            <a:stCxn id="42" idx="2"/>
            <a:endCxn id="58" idx="2"/>
          </p:cNvCxnSpPr>
          <p:nvPr/>
        </p:nvCxnSpPr>
        <p:spPr>
          <a:xfrm rot="16200000" flipH="1">
            <a:off x="5193545" y="1660921"/>
            <a:ext cx="943" cy="3578159"/>
          </a:xfrm>
          <a:prstGeom prst="bentConnector3">
            <a:avLst>
              <a:gd name="adj1" fmla="val 410328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61F65D6E-5E52-5544-AE00-45A845979DA0}"/>
              </a:ext>
            </a:extLst>
          </p:cNvPr>
          <p:cNvCxnSpPr>
            <a:stCxn id="48" idx="2"/>
            <a:endCxn id="64" idx="2"/>
          </p:cNvCxnSpPr>
          <p:nvPr/>
        </p:nvCxnSpPr>
        <p:spPr>
          <a:xfrm rot="16200000" flipH="1">
            <a:off x="5739954" y="1660921"/>
            <a:ext cx="943" cy="3578159"/>
          </a:xfrm>
          <a:prstGeom prst="bentConnector3">
            <a:avLst>
              <a:gd name="adj1" fmla="val 28315907"/>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97720480-0F04-DA4E-A3F5-9F46AA9A9733}"/>
                  </a:ext>
                </a:extLst>
              </p:cNvPr>
              <p:cNvSpPr txBox="1"/>
              <p:nvPr/>
            </p:nvSpPr>
            <p:spPr>
              <a:xfrm>
                <a:off x="6008022" y="3572654"/>
                <a:ext cx="2858400" cy="286232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b="1" u="sng" dirty="0"/>
                  <a:t>mini-batch SGD </a:t>
                </a:r>
                <a:r>
                  <a:rPr lang="en-US" b="1" u="sng" dirty="0"/>
                  <a:t>Algorithm</a:t>
                </a:r>
                <a:endParaRPr lang="de-DE" b="1" u="sng" dirty="0"/>
              </a:p>
              <a:p>
                <a:r>
                  <a:rPr lang="de-DE" b="1" dirty="0"/>
                  <a:t>Input</a:t>
                </a:r>
                <a:r>
                  <a:rPr lang="de-DE" dirty="0"/>
                  <a:t>: </a:t>
                </a:r>
                <a14:m>
                  <m:oMath xmlns:m="http://schemas.openxmlformats.org/officeDocument/2006/math">
                    <m:r>
                      <a:rPr lang="de-DE" i="1" dirty="0" smtClean="0">
                        <a:ln>
                          <a:noFill/>
                        </a:ln>
                        <a:solidFill>
                          <a:schemeClr val="dk1"/>
                        </a:solidFill>
                        <a:latin typeface="Cambria Math" panose="02040503050406030204" pitchFamily="18" charset="0"/>
                      </a:rPr>
                      <m:t>𝐷</m:t>
                    </m:r>
                  </m:oMath>
                </a14:m>
                <a:r>
                  <a:rPr lang="de-DE" dirty="0">
                    <a:ln>
                      <a:noFill/>
                    </a:ln>
                    <a:solidFill>
                      <a:schemeClr val="dk1"/>
                    </a:solidFill>
                  </a:rPr>
                  <a:t>= </a:t>
                </a:r>
                <a:r>
                  <a:rPr lang="de-DE" dirty="0" err="1">
                    <a:ln>
                      <a:noFill/>
                    </a:ln>
                    <a:solidFill>
                      <a:schemeClr val="dk1"/>
                    </a:solidFill>
                  </a:rPr>
                  <a:t>training</a:t>
                </a:r>
                <a:r>
                  <a:rPr lang="de-DE" dirty="0">
                    <a:ln>
                      <a:noFill/>
                    </a:ln>
                    <a:solidFill>
                      <a:schemeClr val="dk1"/>
                    </a:solidFill>
                  </a:rPr>
                  <a:t> </a:t>
                </a:r>
                <a:r>
                  <a:rPr lang="de-DE" dirty="0" err="1">
                    <a:ln>
                      <a:noFill/>
                    </a:ln>
                    <a:solidFill>
                      <a:schemeClr val="dk1"/>
                    </a:solidFill>
                  </a:rPr>
                  <a:t>dataset</a:t>
                </a:r>
                <a:endParaRPr lang="de-DE" dirty="0">
                  <a:ln>
                    <a:noFill/>
                  </a:ln>
                  <a:solidFill>
                    <a:schemeClr val="dk1"/>
                  </a:solidFill>
                </a:endParaRPr>
              </a:p>
              <a:p>
                <a:r>
                  <a:rPr lang="de-DE" b="1" dirty="0"/>
                  <a:t>Output</a:t>
                </a:r>
                <a:r>
                  <a:rPr lang="de-DE" dirty="0"/>
                  <a:t>: </a:t>
                </a:r>
                <a14:m>
                  <m:oMath xmlns:m="http://schemas.openxmlformats.org/officeDocument/2006/math">
                    <m:r>
                      <a:rPr lang="de-DE" i="1" dirty="0" smtClean="0">
                        <a:latin typeface="Cambria Math" panose="02040503050406030204" pitchFamily="18" charset="0"/>
                      </a:rPr>
                      <m:t>𝑚</m:t>
                    </m:r>
                  </m:oMath>
                </a14:m>
                <a:r>
                  <a:rPr lang="de-DE" dirty="0"/>
                  <a:t>= </a:t>
                </a:r>
                <a:r>
                  <a:rPr lang="de-DE" dirty="0" err="1"/>
                  <a:t>trained</a:t>
                </a:r>
                <a:r>
                  <a:rPr lang="de-DE" dirty="0"/>
                  <a:t> </a:t>
                </a:r>
                <a:r>
                  <a:rPr lang="de-DE" dirty="0" err="1"/>
                  <a:t>model</a:t>
                </a:r>
                <a:endParaRPr lang="de-DE" dirty="0"/>
              </a:p>
              <a:p>
                <a:r>
                  <a:rPr lang="de-DE" dirty="0"/>
                  <a:t>1: </a:t>
                </a:r>
                <a:r>
                  <a:rPr lang="de-DE" dirty="0" err="1"/>
                  <a:t>initialize</a:t>
                </a:r>
                <a:r>
                  <a:rPr lang="de-DE" dirty="0"/>
                  <a:t>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0</m:t>
                        </m:r>
                      </m:sub>
                    </m:sSub>
                  </m:oMath>
                </a14:m>
                <a:endParaRPr lang="de-DE" i="1" dirty="0"/>
              </a:p>
              <a:p>
                <a:r>
                  <a:rPr lang="de-DE" dirty="0"/>
                  <a:t>2: </a:t>
                </a:r>
                <a:r>
                  <a:rPr lang="de-DE" dirty="0" err="1"/>
                  <a:t>for</a:t>
                </a:r>
                <a:r>
                  <a:rPr lang="de-DE" dirty="0"/>
                  <a:t> </a:t>
                </a:r>
                <a14:m>
                  <m:oMath xmlns:m="http://schemas.openxmlformats.org/officeDocument/2006/math">
                    <m:r>
                      <a:rPr lang="de-DE" i="1" dirty="0" smtClean="0">
                        <a:latin typeface="Cambria Math" panose="02040503050406030204" pitchFamily="18" charset="0"/>
                      </a:rPr>
                      <m:t>𝑖</m:t>
                    </m:r>
                  </m:oMath>
                </a14:m>
                <a:r>
                  <a:rPr lang="de-DE" dirty="0"/>
                  <a:t> = </a:t>
                </a:r>
                <a14:m>
                  <m:oMath xmlns:m="http://schemas.openxmlformats.org/officeDocument/2006/math">
                    <m:r>
                      <a:rPr lang="de-DE" i="1" dirty="0" smtClean="0">
                        <a:latin typeface="Cambria Math" panose="02040503050406030204" pitchFamily="18" charset="0"/>
                      </a:rPr>
                      <m:t>1…</m:t>
                    </m:r>
                    <m:r>
                      <a:rPr lang="de-DE" i="1" dirty="0" err="1" smtClean="0">
                        <a:latin typeface="Cambria Math" panose="02040503050406030204" pitchFamily="18" charset="0"/>
                      </a:rPr>
                      <m:t>𝑛</m:t>
                    </m:r>
                    <m:r>
                      <a:rPr lang="de-DE" i="1" dirty="0" smtClean="0">
                        <a:latin typeface="Cambria Math" panose="02040503050406030204" pitchFamily="18" charset="0"/>
                      </a:rPr>
                      <m:t> </m:t>
                    </m:r>
                  </m:oMath>
                </a14:m>
                <a:r>
                  <a:rPr lang="de-DE" dirty="0"/>
                  <a:t>do</a:t>
                </a:r>
              </a:p>
              <a:p>
                <a:r>
                  <a:rPr lang="de-DE" dirty="0"/>
                  <a:t>3: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r>
                      <a:rPr lang="de-DE" i="1" dirty="0">
                        <a:latin typeface="Cambria Math" panose="02040503050406030204" pitchFamily="18" charset="0"/>
                      </a:rPr>
                      <m:t>=</m:t>
                    </m:r>
                    <m:r>
                      <a:rPr lang="de-DE" i="1" dirty="0">
                        <a:latin typeface="Cambria Math" panose="02040503050406030204" pitchFamily="18" charset="0"/>
                      </a:rPr>
                      <m:t>𝑠𝑎𝑚𝑝𝑙𝑒</m:t>
                    </m:r>
                    <m:r>
                      <a:rPr lang="de-DE" i="1" dirty="0">
                        <a:latin typeface="Cambria Math" panose="02040503050406030204" pitchFamily="18" charset="0"/>
                      </a:rPr>
                      <m:t> </m:t>
                    </m:r>
                    <m:r>
                      <a:rPr lang="de-DE" i="1" dirty="0" err="1">
                        <a:latin typeface="Cambria Math" panose="02040503050406030204" pitchFamily="18" charset="0"/>
                      </a:rPr>
                      <m:t>𝑓𝑟𝑜𝑚</m:t>
                    </m:r>
                    <m:r>
                      <a:rPr lang="de-DE" i="1" dirty="0">
                        <a:latin typeface="Cambria Math" panose="02040503050406030204" pitchFamily="18" charset="0"/>
                      </a:rPr>
                      <m:t> </m:t>
                    </m:r>
                    <m:r>
                      <a:rPr lang="de-DE" i="1" dirty="0" smtClean="0">
                        <a:latin typeface="Cambria Math" panose="02040503050406030204" pitchFamily="18" charset="0"/>
                      </a:rPr>
                      <m:t>𝐷</m:t>
                    </m:r>
                  </m:oMath>
                </a14:m>
                <a:endParaRPr lang="de-DE" i="1" dirty="0"/>
              </a:p>
              <a:p>
                <a:r>
                  <a:rPr lang="de-DE" dirty="0"/>
                  <a:t>4:     </a:t>
                </a:r>
                <a14:m>
                  <m:oMath xmlns:m="http://schemas.openxmlformats.org/officeDocument/2006/math">
                    <m:r>
                      <a:rPr lang="de-DE" i="1" dirty="0" smtClean="0">
                        <a:latin typeface="Cambria Math" panose="02040503050406030204" pitchFamily="18" charset="0"/>
                      </a:rPr>
                      <m:t>𝑔</m:t>
                    </m:r>
                    <m:r>
                      <a:rPr lang="de-DE" i="1" dirty="0" smtClean="0">
                        <a:latin typeface="Cambria Math" panose="02040503050406030204" pitchFamily="18" charset="0"/>
                      </a:rPr>
                      <m:t>=</m:t>
                    </m:r>
                    <m:r>
                      <a:rPr lang="de-DE" i="1" dirty="0" smtClean="0">
                        <a:latin typeface="Cambria Math" panose="02040503050406030204" pitchFamily="18" charset="0"/>
                      </a:rPr>
                      <m:t>𝛁</m:t>
                    </m:r>
                    <m:r>
                      <a:rPr lang="de-DE" i="1" dirty="0" smtClean="0">
                        <a:latin typeface="Cambria Math" panose="02040503050406030204" pitchFamily="18" charset="0"/>
                      </a:rPr>
                      <m:t>𝐽</m:t>
                    </m:r>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m:t>
                    </m:r>
                  </m:oMath>
                </a14:m>
                <a:endParaRPr lang="de-DE" dirty="0"/>
              </a:p>
              <a:p>
                <a:r>
                  <a:rPr lang="de-DE" dirty="0"/>
                  <a:t>5</a:t>
                </a:r>
                <a14:m>
                  <m:oMath xmlns:m="http://schemas.openxmlformats.org/officeDocument/2006/math">
                    <m:r>
                      <a:rPr lang="de-DE" i="1" dirty="0" smtClean="0">
                        <a:latin typeface="Cambria Math" panose="02040503050406030204" pitchFamily="18" charset="0"/>
                      </a:rPr>
                      <m:t>:     </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de-DE" i="1" dirty="0">
                            <a:latin typeface="Cambria Math" panose="02040503050406030204" pitchFamily="18" charset="0"/>
                          </a:rPr>
                          <m:t>𝜂</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𝑔</m:t>
                    </m:r>
                  </m:oMath>
                </a14:m>
                <a:endParaRPr lang="de-DE" i="1" dirty="0"/>
              </a:p>
              <a:p>
                <a:r>
                  <a:rPr lang="de-DE" dirty="0"/>
                  <a:t>6: end </a:t>
                </a:r>
                <a:r>
                  <a:rPr lang="de-DE" dirty="0" err="1"/>
                  <a:t>for</a:t>
                </a:r>
                <a:endParaRPr lang="de-DE" dirty="0"/>
              </a:p>
              <a:p>
                <a:r>
                  <a:rPr lang="de-DE" dirty="0"/>
                  <a:t>7: </a:t>
                </a:r>
                <a:r>
                  <a:rPr lang="de-DE" dirty="0" err="1"/>
                  <a:t>return</a:t>
                </a:r>
                <a:r>
                  <a:rPr lang="de-DE" dirty="0"/>
                  <a:t>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𝑛</m:t>
                        </m:r>
                      </m:sub>
                    </m:sSub>
                  </m:oMath>
                </a14:m>
                <a:endParaRPr lang="de-DE" i="1" dirty="0"/>
              </a:p>
            </p:txBody>
          </p:sp>
        </mc:Choice>
        <mc:Fallback xmlns="">
          <p:sp>
            <p:nvSpPr>
              <p:cNvPr id="68" name="TextBox 67">
                <a:extLst>
                  <a:ext uri="{FF2B5EF4-FFF2-40B4-BE49-F238E27FC236}">
                    <a16:creationId xmlns:a16="http://schemas.microsoft.com/office/drawing/2014/main" id="{97720480-0F04-DA4E-A3F5-9F46AA9A9733}"/>
                  </a:ext>
                </a:extLst>
              </p:cNvPr>
              <p:cNvSpPr txBox="1">
                <a:spLocks noRot="1" noChangeAspect="1" noMove="1" noResize="1" noEditPoints="1" noAdjustHandles="1" noChangeArrowheads="1" noChangeShapeType="1" noTextEdit="1"/>
              </p:cNvSpPr>
              <p:nvPr/>
            </p:nvSpPr>
            <p:spPr>
              <a:xfrm>
                <a:off x="6008022" y="3572654"/>
                <a:ext cx="2858400" cy="2862322"/>
              </a:xfrm>
              <a:prstGeom prst="rect">
                <a:avLst/>
              </a:prstGeom>
              <a:blipFill>
                <a:blip r:embed="rId3"/>
                <a:stretch>
                  <a:fillRect l="-1316" b="-1747"/>
                </a:stretch>
              </a:blipFill>
              <a:ln>
                <a:solidFill>
                  <a:schemeClr val="tx1"/>
                </a:solidFill>
              </a:ln>
            </p:spPr>
            <p:txBody>
              <a:bodyPr/>
              <a:lstStyle/>
              <a:p>
                <a:r>
                  <a:rPr lang="en-US">
                    <a:noFill/>
                  </a:rPr>
                  <a:t> </a:t>
                </a:r>
              </a:p>
            </p:txBody>
          </p:sp>
        </mc:Fallback>
      </mc:AlternateContent>
      <p:sp>
        <p:nvSpPr>
          <p:cNvPr id="69" name="Rectangle 68">
            <a:extLst>
              <a:ext uri="{FF2B5EF4-FFF2-40B4-BE49-F238E27FC236}">
                <a16:creationId xmlns:a16="http://schemas.microsoft.com/office/drawing/2014/main" id="{1A9BB728-7856-124C-A4A6-DB1A12F2C52D}"/>
              </a:ext>
            </a:extLst>
          </p:cNvPr>
          <p:cNvSpPr/>
          <p:nvPr/>
        </p:nvSpPr>
        <p:spPr>
          <a:xfrm>
            <a:off x="6013527" y="3894596"/>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0" name="Rectangle 69">
            <a:extLst>
              <a:ext uri="{FF2B5EF4-FFF2-40B4-BE49-F238E27FC236}">
                <a16:creationId xmlns:a16="http://schemas.microsoft.com/office/drawing/2014/main" id="{1C358484-8CDD-2C46-9396-24891E9C7489}"/>
              </a:ext>
            </a:extLst>
          </p:cNvPr>
          <p:cNvSpPr/>
          <p:nvPr/>
        </p:nvSpPr>
        <p:spPr>
          <a:xfrm>
            <a:off x="6013527" y="4995269"/>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1" name="Rectangle 70">
            <a:extLst>
              <a:ext uri="{FF2B5EF4-FFF2-40B4-BE49-F238E27FC236}">
                <a16:creationId xmlns:a16="http://schemas.microsoft.com/office/drawing/2014/main" id="{0C21E6B1-B996-744C-97E3-31C47BDEFC2F}"/>
              </a:ext>
            </a:extLst>
          </p:cNvPr>
          <p:cNvSpPr/>
          <p:nvPr/>
        </p:nvSpPr>
        <p:spPr>
          <a:xfrm>
            <a:off x="6012000" y="5273485"/>
            <a:ext cx="2858400" cy="540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2" name="Rectangle 71">
            <a:extLst>
              <a:ext uri="{FF2B5EF4-FFF2-40B4-BE49-F238E27FC236}">
                <a16:creationId xmlns:a16="http://schemas.microsoft.com/office/drawing/2014/main" id="{7D06172A-2BC0-5D42-8370-DDD17CEFE120}"/>
              </a:ext>
            </a:extLst>
          </p:cNvPr>
          <p:cNvSpPr/>
          <p:nvPr/>
        </p:nvSpPr>
        <p:spPr>
          <a:xfrm>
            <a:off x="6012000" y="4707269"/>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3" name="Oval 72">
            <a:extLst>
              <a:ext uri="{FF2B5EF4-FFF2-40B4-BE49-F238E27FC236}">
                <a16:creationId xmlns:a16="http://schemas.microsoft.com/office/drawing/2014/main" id="{09B3EDBD-6001-C34A-885F-C745E025F380}"/>
              </a:ext>
            </a:extLst>
          </p:cNvPr>
          <p:cNvSpPr/>
          <p:nvPr/>
        </p:nvSpPr>
        <p:spPr>
          <a:xfrm>
            <a:off x="182727" y="2160578"/>
            <a:ext cx="2997933" cy="1884244"/>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0ED54D21-470F-194E-8EF3-0E5D9081C38F}"/>
              </a:ext>
            </a:extLst>
          </p:cNvPr>
          <p:cNvSpPr/>
          <p:nvPr/>
        </p:nvSpPr>
        <p:spPr>
          <a:xfrm>
            <a:off x="2189748" y="4531895"/>
            <a:ext cx="3812770" cy="991238"/>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8042977D-C8FD-F040-8DDA-B063471E38DC}"/>
              </a:ext>
            </a:extLst>
          </p:cNvPr>
          <p:cNvSpPr/>
          <p:nvPr/>
        </p:nvSpPr>
        <p:spPr>
          <a:xfrm>
            <a:off x="7717039" y="2028525"/>
            <a:ext cx="4474961" cy="2048381"/>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FCABEF5F-6C7D-AF4E-B711-8D1D3AD5C95B}"/>
              </a:ext>
            </a:extLst>
          </p:cNvPr>
          <p:cNvSpPr/>
          <p:nvPr/>
        </p:nvSpPr>
        <p:spPr>
          <a:xfrm>
            <a:off x="4859098" y="1219370"/>
            <a:ext cx="2571956" cy="1218096"/>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1812E83B-ACDB-2B47-BD82-CCB5645171A1}"/>
              </a:ext>
            </a:extLst>
          </p:cNvPr>
          <p:cNvSpPr/>
          <p:nvPr/>
        </p:nvSpPr>
        <p:spPr>
          <a:xfrm>
            <a:off x="5997485" y="5814796"/>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9" name="TextBox 78">
            <a:extLst>
              <a:ext uri="{FF2B5EF4-FFF2-40B4-BE49-F238E27FC236}">
                <a16:creationId xmlns:a16="http://schemas.microsoft.com/office/drawing/2014/main" id="{336B998B-4C98-DA46-AD97-923A65C2B0D2}"/>
              </a:ext>
            </a:extLst>
          </p:cNvPr>
          <p:cNvSpPr txBox="1"/>
          <p:nvPr/>
        </p:nvSpPr>
        <p:spPr>
          <a:xfrm>
            <a:off x="4992190" y="1567353"/>
            <a:ext cx="2340384" cy="400110"/>
          </a:xfrm>
          <a:prstGeom prst="rect">
            <a:avLst/>
          </a:prstGeom>
          <a:noFill/>
        </p:spPr>
        <p:txBody>
          <a:bodyPr wrap="none" rtlCol="0">
            <a:spAutoFit/>
          </a:bodyPr>
          <a:lstStyle/>
          <a:p>
            <a:r>
              <a:rPr lang="en-US" sz="2000" dirty="0"/>
              <a:t>Scheduled Execution</a:t>
            </a:r>
          </a:p>
        </p:txBody>
      </p:sp>
    </p:spTree>
    <p:extLst>
      <p:ext uri="{BB962C8B-B14F-4D97-AF65-F5344CB8AC3E}">
        <p14:creationId xmlns:p14="http://schemas.microsoft.com/office/powerpoint/2010/main" val="295302498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69" grpId="1" animBg="1"/>
      <p:bldP spid="70" grpId="0" animBg="1"/>
      <p:bldP spid="70" grpId="1" animBg="1"/>
      <p:bldP spid="71" grpId="0" animBg="1"/>
      <p:bldP spid="71" grpId="1" animBg="1"/>
      <p:bldP spid="72" grpId="0" animBg="1"/>
      <p:bldP spid="73" grpId="0" animBg="1"/>
      <p:bldP spid="73" grpId="1" animBg="1"/>
      <p:bldP spid="74" grpId="0" animBg="1"/>
      <p:bldP spid="74" grpId="1" animBg="1"/>
      <p:bldP spid="76" grpId="0" animBg="1"/>
      <p:bldP spid="76" grpId="1" animBg="1"/>
      <p:bldP spid="77" grpId="0" animBg="1"/>
      <p:bldP spid="78" grpId="0" animBg="1"/>
      <p:bldP spid="7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F7B-29BA-EC42-8F3E-EF123898713D}"/>
              </a:ext>
            </a:extLst>
          </p:cNvPr>
          <p:cNvSpPr>
            <a:spLocks noGrp="1"/>
          </p:cNvSpPr>
          <p:nvPr>
            <p:ph type="title"/>
          </p:nvPr>
        </p:nvSpPr>
        <p:spPr/>
        <p:txBody>
          <a:bodyPr/>
          <a:lstStyle/>
          <a:p>
            <a:r>
              <a:rPr lang="en-US" dirty="0"/>
              <a:t>Evaluation</a:t>
            </a:r>
          </a:p>
        </p:txBody>
      </p:sp>
      <p:graphicFrame>
        <p:nvGraphicFramePr>
          <p:cNvPr id="4" name="Table 3">
            <a:extLst>
              <a:ext uri="{FF2B5EF4-FFF2-40B4-BE49-F238E27FC236}">
                <a16:creationId xmlns:a16="http://schemas.microsoft.com/office/drawing/2014/main" id="{FB73CA06-5F6B-7749-81EA-CCB07E8660DB}"/>
              </a:ext>
            </a:extLst>
          </p:cNvPr>
          <p:cNvGraphicFramePr>
            <a:graphicFrameLocks noGrp="1"/>
          </p:cNvGraphicFramePr>
          <p:nvPr>
            <p:extLst>
              <p:ext uri="{D42A27DB-BD31-4B8C-83A1-F6EECF244321}">
                <p14:modId xmlns:p14="http://schemas.microsoft.com/office/powerpoint/2010/main" val="2630947391"/>
              </p:ext>
            </p:extLst>
          </p:nvPr>
        </p:nvGraphicFramePr>
        <p:xfrm>
          <a:off x="1063112" y="1238574"/>
          <a:ext cx="10065776" cy="1554480"/>
        </p:xfrm>
        <a:graphic>
          <a:graphicData uri="http://schemas.openxmlformats.org/drawingml/2006/table">
            <a:tbl>
              <a:tblPr firstRow="1" bandRow="1">
                <a:tableStyleId>{F5AB1C69-6EDB-4FF4-983F-18BD219EF322}</a:tableStyleId>
              </a:tblPr>
              <a:tblGrid>
                <a:gridCol w="1685499">
                  <a:extLst>
                    <a:ext uri="{9D8B030D-6E8A-4147-A177-3AD203B41FA5}">
                      <a16:colId xmlns:a16="http://schemas.microsoft.com/office/drawing/2014/main" val="2438252564"/>
                    </a:ext>
                  </a:extLst>
                </a:gridCol>
                <a:gridCol w="1776251">
                  <a:extLst>
                    <a:ext uri="{9D8B030D-6E8A-4147-A177-3AD203B41FA5}">
                      <a16:colId xmlns:a16="http://schemas.microsoft.com/office/drawing/2014/main" val="3499283982"/>
                    </a:ext>
                  </a:extLst>
                </a:gridCol>
                <a:gridCol w="2002664">
                  <a:extLst>
                    <a:ext uri="{9D8B030D-6E8A-4147-A177-3AD203B41FA5}">
                      <a16:colId xmlns:a16="http://schemas.microsoft.com/office/drawing/2014/main" val="672680832"/>
                    </a:ext>
                  </a:extLst>
                </a:gridCol>
                <a:gridCol w="1745179">
                  <a:extLst>
                    <a:ext uri="{9D8B030D-6E8A-4147-A177-3AD203B41FA5}">
                      <a16:colId xmlns:a16="http://schemas.microsoft.com/office/drawing/2014/main" val="2924918424"/>
                    </a:ext>
                  </a:extLst>
                </a:gridCol>
                <a:gridCol w="2856183">
                  <a:extLst>
                    <a:ext uri="{9D8B030D-6E8A-4147-A177-3AD203B41FA5}">
                      <a16:colId xmlns:a16="http://schemas.microsoft.com/office/drawing/2014/main" val="246922613"/>
                    </a:ext>
                  </a:extLst>
                </a:gridCol>
              </a:tblGrid>
              <a:tr h="503629">
                <a:tc>
                  <a:txBody>
                    <a:bodyPr/>
                    <a:lstStyle/>
                    <a:p>
                      <a:r>
                        <a:rPr lang="en-US" sz="2800" dirty="0">
                          <a:solidFill>
                            <a:schemeClr val="tx1"/>
                          </a:solidFill>
                        </a:rPr>
                        <a:t>Datasets</a:t>
                      </a:r>
                    </a:p>
                  </a:txBody>
                  <a:tcPr/>
                </a:tc>
                <a:tc>
                  <a:txBody>
                    <a:bodyPr/>
                    <a:lstStyle/>
                    <a:p>
                      <a:r>
                        <a:rPr lang="en-US" sz="2800" dirty="0">
                          <a:solidFill>
                            <a:schemeClr val="tx1"/>
                          </a:solidFill>
                        </a:rPr>
                        <a:t>Size</a:t>
                      </a:r>
                    </a:p>
                  </a:txBody>
                  <a:tcPr/>
                </a:tc>
                <a:tc>
                  <a:txBody>
                    <a:bodyPr/>
                    <a:lstStyle/>
                    <a:p>
                      <a:r>
                        <a:rPr lang="en-US" sz="2800" dirty="0">
                          <a:solidFill>
                            <a:schemeClr val="tx1"/>
                          </a:solidFill>
                        </a:rPr>
                        <a:t>#Instances</a:t>
                      </a:r>
                    </a:p>
                  </a:txBody>
                  <a:tcPr/>
                </a:tc>
                <a:tc>
                  <a:txBody>
                    <a:bodyPr/>
                    <a:lstStyle/>
                    <a:p>
                      <a:r>
                        <a:rPr lang="en-US" sz="2800" dirty="0">
                          <a:solidFill>
                            <a:schemeClr val="tx1"/>
                          </a:solidFill>
                        </a:rPr>
                        <a:t>Initial</a:t>
                      </a:r>
                    </a:p>
                  </a:txBody>
                  <a:tcPr/>
                </a:tc>
                <a:tc>
                  <a:txBody>
                    <a:bodyPr/>
                    <a:lstStyle/>
                    <a:p>
                      <a:r>
                        <a:rPr lang="en-US" sz="2800" dirty="0">
                          <a:solidFill>
                            <a:schemeClr val="tx1"/>
                          </a:solidFill>
                        </a:rPr>
                        <a:t>Deployment</a:t>
                      </a:r>
                    </a:p>
                  </a:txBody>
                  <a:tcPr/>
                </a:tc>
                <a:extLst>
                  <a:ext uri="{0D108BD9-81ED-4DB2-BD59-A6C34878D82A}">
                    <a16:rowId xmlns:a16="http://schemas.microsoft.com/office/drawing/2014/main" val="3148805488"/>
                  </a:ext>
                </a:extLst>
              </a:tr>
              <a:tr h="510624">
                <a:tc>
                  <a:txBody>
                    <a:bodyPr/>
                    <a:lstStyle/>
                    <a:p>
                      <a:r>
                        <a:rPr lang="en-US" sz="2800" dirty="0"/>
                        <a:t>URL</a:t>
                      </a:r>
                    </a:p>
                  </a:txBody>
                  <a:tcPr/>
                </a:tc>
                <a:tc>
                  <a:txBody>
                    <a:bodyPr/>
                    <a:lstStyle/>
                    <a:p>
                      <a:r>
                        <a:rPr lang="en-US" sz="2800" dirty="0"/>
                        <a:t>2.1 GB</a:t>
                      </a:r>
                    </a:p>
                  </a:txBody>
                  <a:tcPr/>
                </a:tc>
                <a:tc>
                  <a:txBody>
                    <a:bodyPr/>
                    <a:lstStyle/>
                    <a:p>
                      <a:r>
                        <a:rPr lang="en-US" sz="2800" dirty="0"/>
                        <a:t>2.4 M</a:t>
                      </a:r>
                    </a:p>
                  </a:txBody>
                  <a:tcPr/>
                </a:tc>
                <a:tc>
                  <a:txBody>
                    <a:bodyPr/>
                    <a:lstStyle/>
                    <a:p>
                      <a:r>
                        <a:rPr lang="en-US" sz="2800" dirty="0"/>
                        <a:t>Day 0</a:t>
                      </a:r>
                    </a:p>
                  </a:txBody>
                  <a:tcPr/>
                </a:tc>
                <a:tc>
                  <a:txBody>
                    <a:bodyPr/>
                    <a:lstStyle/>
                    <a:p>
                      <a:r>
                        <a:rPr lang="en-US" sz="2800" dirty="0"/>
                        <a:t>Day 1-120</a:t>
                      </a:r>
                    </a:p>
                  </a:txBody>
                  <a:tcPr/>
                </a:tc>
                <a:extLst>
                  <a:ext uri="{0D108BD9-81ED-4DB2-BD59-A6C34878D82A}">
                    <a16:rowId xmlns:a16="http://schemas.microsoft.com/office/drawing/2014/main" val="1615655838"/>
                  </a:ext>
                </a:extLst>
              </a:tr>
              <a:tr h="510624">
                <a:tc>
                  <a:txBody>
                    <a:bodyPr/>
                    <a:lstStyle/>
                    <a:p>
                      <a:r>
                        <a:rPr lang="en-US" sz="2800" dirty="0"/>
                        <a:t>Taxi</a:t>
                      </a:r>
                    </a:p>
                  </a:txBody>
                  <a:tcPr/>
                </a:tc>
                <a:tc>
                  <a:txBody>
                    <a:bodyPr/>
                    <a:lstStyle/>
                    <a:p>
                      <a:r>
                        <a:rPr lang="en-US" sz="2800" dirty="0"/>
                        <a:t>42 GB</a:t>
                      </a:r>
                    </a:p>
                  </a:txBody>
                  <a:tcPr/>
                </a:tc>
                <a:tc>
                  <a:txBody>
                    <a:bodyPr/>
                    <a:lstStyle/>
                    <a:p>
                      <a:r>
                        <a:rPr lang="en-US" sz="2800" dirty="0"/>
                        <a:t>280 M</a:t>
                      </a:r>
                    </a:p>
                  </a:txBody>
                  <a:tcPr/>
                </a:tc>
                <a:tc>
                  <a:txBody>
                    <a:bodyPr/>
                    <a:lstStyle/>
                    <a:p>
                      <a:r>
                        <a:rPr lang="en-US" sz="2800" dirty="0"/>
                        <a:t>Jan 15</a:t>
                      </a:r>
                    </a:p>
                  </a:txBody>
                  <a:tcPr/>
                </a:tc>
                <a:tc>
                  <a:txBody>
                    <a:bodyPr/>
                    <a:lstStyle/>
                    <a:p>
                      <a:r>
                        <a:rPr lang="en-US" sz="2800" dirty="0"/>
                        <a:t>Feb 15 – Jun 16</a:t>
                      </a:r>
                    </a:p>
                  </a:txBody>
                  <a:tcPr/>
                </a:tc>
                <a:extLst>
                  <a:ext uri="{0D108BD9-81ED-4DB2-BD59-A6C34878D82A}">
                    <a16:rowId xmlns:a16="http://schemas.microsoft.com/office/drawing/2014/main" val="1341981517"/>
                  </a:ext>
                </a:extLst>
              </a:tr>
            </a:tbl>
          </a:graphicData>
        </a:graphic>
      </p:graphicFrame>
      <p:sp>
        <p:nvSpPr>
          <p:cNvPr id="9" name="Chevron 8">
            <a:extLst>
              <a:ext uri="{FF2B5EF4-FFF2-40B4-BE49-F238E27FC236}">
                <a16:creationId xmlns:a16="http://schemas.microsoft.com/office/drawing/2014/main" id="{9916C851-7456-BF4D-84EC-4DFC9270380B}"/>
              </a:ext>
            </a:extLst>
          </p:cNvPr>
          <p:cNvSpPr/>
          <p:nvPr/>
        </p:nvSpPr>
        <p:spPr>
          <a:xfrm>
            <a:off x="1855696" y="3060000"/>
            <a:ext cx="198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Parser</a:t>
            </a:r>
          </a:p>
        </p:txBody>
      </p:sp>
      <p:sp>
        <p:nvSpPr>
          <p:cNvPr id="10" name="Chevron 9">
            <a:extLst>
              <a:ext uri="{FF2B5EF4-FFF2-40B4-BE49-F238E27FC236}">
                <a16:creationId xmlns:a16="http://schemas.microsoft.com/office/drawing/2014/main" id="{3C96ACEE-067B-084C-96FD-DA7B177D496F}"/>
              </a:ext>
            </a:extLst>
          </p:cNvPr>
          <p:cNvSpPr/>
          <p:nvPr/>
        </p:nvSpPr>
        <p:spPr>
          <a:xfrm>
            <a:off x="3627555" y="3060000"/>
            <a:ext cx="234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Missing Value Imputer</a:t>
            </a:r>
          </a:p>
        </p:txBody>
      </p:sp>
      <p:sp>
        <p:nvSpPr>
          <p:cNvPr id="11" name="Chevron 10">
            <a:extLst>
              <a:ext uri="{FF2B5EF4-FFF2-40B4-BE49-F238E27FC236}">
                <a16:creationId xmlns:a16="http://schemas.microsoft.com/office/drawing/2014/main" id="{2987D58C-BF9A-1F44-AAFE-B8E36B275AD4}"/>
              </a:ext>
            </a:extLst>
          </p:cNvPr>
          <p:cNvSpPr/>
          <p:nvPr/>
        </p:nvSpPr>
        <p:spPr>
          <a:xfrm>
            <a:off x="5759822" y="3060000"/>
            <a:ext cx="216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Standard Scaler</a:t>
            </a:r>
          </a:p>
        </p:txBody>
      </p:sp>
      <p:sp>
        <p:nvSpPr>
          <p:cNvPr id="12" name="Chevron 11">
            <a:extLst>
              <a:ext uri="{FF2B5EF4-FFF2-40B4-BE49-F238E27FC236}">
                <a16:creationId xmlns:a16="http://schemas.microsoft.com/office/drawing/2014/main" id="{97B94F67-2C6F-EF46-8C6C-8AA71745F13C}"/>
              </a:ext>
            </a:extLst>
          </p:cNvPr>
          <p:cNvSpPr/>
          <p:nvPr/>
        </p:nvSpPr>
        <p:spPr>
          <a:xfrm>
            <a:off x="7707862" y="3060000"/>
            <a:ext cx="2088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Feature Hasher</a:t>
            </a:r>
          </a:p>
        </p:txBody>
      </p:sp>
      <p:sp>
        <p:nvSpPr>
          <p:cNvPr id="13" name="Chevron 12">
            <a:extLst>
              <a:ext uri="{FF2B5EF4-FFF2-40B4-BE49-F238E27FC236}">
                <a16:creationId xmlns:a16="http://schemas.microsoft.com/office/drawing/2014/main" id="{2BD5CCB4-B08B-FD46-AEC3-8C7C72742808}"/>
              </a:ext>
            </a:extLst>
          </p:cNvPr>
          <p:cNvSpPr/>
          <p:nvPr/>
        </p:nvSpPr>
        <p:spPr>
          <a:xfrm>
            <a:off x="9583645" y="3060000"/>
            <a:ext cx="2088000" cy="9000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SVM Model</a:t>
            </a:r>
          </a:p>
        </p:txBody>
      </p:sp>
      <p:sp>
        <p:nvSpPr>
          <p:cNvPr id="14" name="TextBox 13">
            <a:extLst>
              <a:ext uri="{FF2B5EF4-FFF2-40B4-BE49-F238E27FC236}">
                <a16:creationId xmlns:a16="http://schemas.microsoft.com/office/drawing/2014/main" id="{77EE1FDF-19F3-F843-9F10-30C29AFEA01F}"/>
              </a:ext>
            </a:extLst>
          </p:cNvPr>
          <p:cNvSpPr txBox="1"/>
          <p:nvPr/>
        </p:nvSpPr>
        <p:spPr>
          <a:xfrm>
            <a:off x="177889" y="3105301"/>
            <a:ext cx="1215397" cy="830997"/>
          </a:xfrm>
          <a:prstGeom prst="rect">
            <a:avLst/>
          </a:prstGeom>
          <a:noFill/>
        </p:spPr>
        <p:txBody>
          <a:bodyPr wrap="none" rtlCol="0">
            <a:spAutoFit/>
          </a:bodyPr>
          <a:lstStyle/>
          <a:p>
            <a:pPr algn="ctr"/>
            <a:r>
              <a:rPr lang="en-US" sz="2400" b="1" dirty="0"/>
              <a:t>URL </a:t>
            </a:r>
          </a:p>
          <a:p>
            <a:pPr algn="ctr"/>
            <a:r>
              <a:rPr lang="en-US" sz="2400" b="1" dirty="0"/>
              <a:t>Pipeline</a:t>
            </a:r>
          </a:p>
        </p:txBody>
      </p:sp>
      <p:sp>
        <p:nvSpPr>
          <p:cNvPr id="15" name="Chevron 14">
            <a:extLst>
              <a:ext uri="{FF2B5EF4-FFF2-40B4-BE49-F238E27FC236}">
                <a16:creationId xmlns:a16="http://schemas.microsoft.com/office/drawing/2014/main" id="{91B352BD-3208-1749-B65A-4D6227AE40F2}"/>
              </a:ext>
            </a:extLst>
          </p:cNvPr>
          <p:cNvSpPr/>
          <p:nvPr/>
        </p:nvSpPr>
        <p:spPr>
          <a:xfrm>
            <a:off x="1855696" y="4536000"/>
            <a:ext cx="198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Parser</a:t>
            </a:r>
          </a:p>
        </p:txBody>
      </p:sp>
      <p:sp>
        <p:nvSpPr>
          <p:cNvPr id="16" name="Chevron 15">
            <a:extLst>
              <a:ext uri="{FF2B5EF4-FFF2-40B4-BE49-F238E27FC236}">
                <a16:creationId xmlns:a16="http://schemas.microsoft.com/office/drawing/2014/main" id="{AE134D5D-3463-2B43-A6E0-B5704A764B76}"/>
              </a:ext>
            </a:extLst>
          </p:cNvPr>
          <p:cNvSpPr/>
          <p:nvPr/>
        </p:nvSpPr>
        <p:spPr>
          <a:xfrm>
            <a:off x="3627554" y="4536000"/>
            <a:ext cx="1836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Feature Extractor</a:t>
            </a:r>
          </a:p>
        </p:txBody>
      </p:sp>
      <p:sp>
        <p:nvSpPr>
          <p:cNvPr id="17" name="Chevron 16">
            <a:extLst>
              <a:ext uri="{FF2B5EF4-FFF2-40B4-BE49-F238E27FC236}">
                <a16:creationId xmlns:a16="http://schemas.microsoft.com/office/drawing/2014/main" id="{812FEA87-2286-8046-9F62-BA2947C6E10D}"/>
              </a:ext>
            </a:extLst>
          </p:cNvPr>
          <p:cNvSpPr/>
          <p:nvPr/>
        </p:nvSpPr>
        <p:spPr>
          <a:xfrm>
            <a:off x="5252248" y="4536000"/>
            <a:ext cx="1887341"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Anomaly Detector</a:t>
            </a:r>
          </a:p>
        </p:txBody>
      </p:sp>
      <p:sp>
        <p:nvSpPr>
          <p:cNvPr id="18" name="Chevron 17">
            <a:extLst>
              <a:ext uri="{FF2B5EF4-FFF2-40B4-BE49-F238E27FC236}">
                <a16:creationId xmlns:a16="http://schemas.microsoft.com/office/drawing/2014/main" id="{BC4A0960-672A-154B-AA12-6EA83B1099B5}"/>
              </a:ext>
            </a:extLst>
          </p:cNvPr>
          <p:cNvSpPr/>
          <p:nvPr/>
        </p:nvSpPr>
        <p:spPr>
          <a:xfrm>
            <a:off x="6925582" y="4536000"/>
            <a:ext cx="2105302"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Standard Scaler</a:t>
            </a:r>
          </a:p>
        </p:txBody>
      </p:sp>
      <p:sp>
        <p:nvSpPr>
          <p:cNvPr id="19" name="Chevron 18">
            <a:extLst>
              <a:ext uri="{FF2B5EF4-FFF2-40B4-BE49-F238E27FC236}">
                <a16:creationId xmlns:a16="http://schemas.microsoft.com/office/drawing/2014/main" id="{40FD0B6C-1E33-AA41-BD0E-552CCA81566A}"/>
              </a:ext>
            </a:extLst>
          </p:cNvPr>
          <p:cNvSpPr/>
          <p:nvPr/>
        </p:nvSpPr>
        <p:spPr>
          <a:xfrm>
            <a:off x="8821329" y="4536000"/>
            <a:ext cx="2844000" cy="9000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Linear Regression Model</a:t>
            </a:r>
          </a:p>
        </p:txBody>
      </p:sp>
      <p:sp>
        <p:nvSpPr>
          <p:cNvPr id="20" name="TextBox 19">
            <a:extLst>
              <a:ext uri="{FF2B5EF4-FFF2-40B4-BE49-F238E27FC236}">
                <a16:creationId xmlns:a16="http://schemas.microsoft.com/office/drawing/2014/main" id="{F81A55AB-1402-6A4F-8958-23690917614F}"/>
              </a:ext>
            </a:extLst>
          </p:cNvPr>
          <p:cNvSpPr txBox="1"/>
          <p:nvPr/>
        </p:nvSpPr>
        <p:spPr>
          <a:xfrm>
            <a:off x="177889" y="4575513"/>
            <a:ext cx="1215397" cy="830997"/>
          </a:xfrm>
          <a:prstGeom prst="rect">
            <a:avLst/>
          </a:prstGeom>
          <a:noFill/>
        </p:spPr>
        <p:txBody>
          <a:bodyPr wrap="none" rtlCol="0">
            <a:spAutoFit/>
          </a:bodyPr>
          <a:lstStyle/>
          <a:p>
            <a:pPr algn="ctr"/>
            <a:r>
              <a:rPr lang="en-US" sz="2400" b="1" dirty="0"/>
              <a:t>Taxi </a:t>
            </a:r>
          </a:p>
          <a:p>
            <a:pPr algn="ctr"/>
            <a:r>
              <a:rPr lang="en-US" sz="2400" b="1" dirty="0"/>
              <a:t>Pipeline</a:t>
            </a:r>
          </a:p>
        </p:txBody>
      </p:sp>
    </p:spTree>
    <p:extLst>
      <p:ext uri="{BB962C8B-B14F-4D97-AF65-F5344CB8AC3E}">
        <p14:creationId xmlns:p14="http://schemas.microsoft.com/office/powerpoint/2010/main" val="2036978731"/>
      </p:ext>
    </p:extLst>
  </p:cSld>
  <p:clrMapOvr>
    <a:masterClrMapping/>
  </p:clrMapOvr>
  <p:transition>
    <p:fade thruBlk="1"/>
  </p:transition>
</p:sld>
</file>

<file path=ppt/theme/theme1.xml><?xml version="1.0" encoding="utf-8"?>
<a:theme xmlns:a="http://schemas.openxmlformats.org/drawingml/2006/main" name="dima-dfk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ima-dfki" id="{DA5D9A57-66B6-7140-A093-9BE98F45521A}" vid="{325AFDD5-5E2D-A84D-AC51-AFB6DA107F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5070</TotalTime>
  <Words>4061</Words>
  <Application>Microsoft Macintosh PowerPoint</Application>
  <PresentationFormat>Widescreen</PresentationFormat>
  <Paragraphs>531</Paragraphs>
  <Slides>30</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Symbol</vt:lpstr>
      <vt:lpstr>Times New Roman</vt:lpstr>
      <vt:lpstr>Verdana</vt:lpstr>
      <vt:lpstr>dima-dfki</vt:lpstr>
      <vt:lpstr>Continuous Deployment of Machine Learning Pipelines</vt:lpstr>
      <vt:lpstr>Life Cycle of Machine Learning Applications</vt:lpstr>
      <vt:lpstr>Continuous Deployment Platform</vt:lpstr>
      <vt:lpstr>Continuous Deployment Platform</vt:lpstr>
      <vt:lpstr>Data Discretizing and Preprocessing</vt:lpstr>
      <vt:lpstr>Data Sampling</vt:lpstr>
      <vt:lpstr>Data Materializing</vt:lpstr>
      <vt:lpstr>Proactive Training</vt:lpstr>
      <vt:lpstr>Evaluation</vt:lpstr>
      <vt:lpstr>Proactive Training vs Periodical Retraining  (Error Rate)</vt:lpstr>
      <vt:lpstr>Proactive Training vs Periodical Retraining (Cost)</vt:lpstr>
      <vt:lpstr>Materialization and Statistics Computation</vt:lpstr>
      <vt:lpstr>Summary</vt:lpstr>
      <vt:lpstr>References</vt:lpstr>
      <vt:lpstr>Backup Slides</vt:lpstr>
      <vt:lpstr>Data Manager</vt:lpstr>
      <vt:lpstr>Pipeline Manager</vt:lpstr>
      <vt:lpstr>Model Updater</vt:lpstr>
      <vt:lpstr>Scheduler</vt:lpstr>
      <vt:lpstr>Related Work</vt:lpstr>
      <vt:lpstr>Proactive Training vs Periodical Retraining (Taxi)</vt:lpstr>
      <vt:lpstr>Proactive Training vs Periodical Retraining (Taxi)</vt:lpstr>
      <vt:lpstr>Materialization and Statistics Computation (Taxi)</vt:lpstr>
      <vt:lpstr>Time vs Quality (Taxi)</vt:lpstr>
      <vt:lpstr>Tuning</vt:lpstr>
      <vt:lpstr>Effect of Sampling on model quality</vt:lpstr>
      <vt:lpstr>Effect of Sampling on Materialization </vt:lpstr>
      <vt:lpstr>Effect of Sampling on Materialization</vt:lpstr>
      <vt:lpstr>Materialization Process</vt:lpstr>
      <vt:lpstr>Ads CTR USE Case Figure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Behrouz Derakhshan</dc:creator>
  <cp:lastModifiedBy>Behrouz Derakhshan</cp:lastModifiedBy>
  <cp:revision>1225</cp:revision>
  <dcterms:created xsi:type="dcterms:W3CDTF">2019-03-05T13:13:04Z</dcterms:created>
  <dcterms:modified xsi:type="dcterms:W3CDTF">2019-03-25T10:51:44Z</dcterms:modified>
</cp:coreProperties>
</file>