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36"/>
  </p:notesMasterIdLst>
  <p:sldIdLst>
    <p:sldId id="256" r:id="rId2"/>
    <p:sldId id="323" r:id="rId3"/>
    <p:sldId id="261" r:id="rId4"/>
    <p:sldId id="324" r:id="rId5"/>
    <p:sldId id="325" r:id="rId6"/>
    <p:sldId id="309" r:id="rId7"/>
    <p:sldId id="269" r:id="rId8"/>
    <p:sldId id="329" r:id="rId9"/>
    <p:sldId id="330" r:id="rId10"/>
    <p:sldId id="271" r:id="rId11"/>
    <p:sldId id="327" r:id="rId12"/>
    <p:sldId id="315" r:id="rId13"/>
    <p:sldId id="314" r:id="rId14"/>
    <p:sldId id="282" r:id="rId15"/>
    <p:sldId id="292" r:id="rId16"/>
    <p:sldId id="316" r:id="rId17"/>
    <p:sldId id="328" r:id="rId18"/>
    <p:sldId id="283" r:id="rId19"/>
    <p:sldId id="285" r:id="rId20"/>
    <p:sldId id="300" r:id="rId21"/>
    <p:sldId id="310" r:id="rId22"/>
    <p:sldId id="311" r:id="rId23"/>
    <p:sldId id="312" r:id="rId24"/>
    <p:sldId id="313" r:id="rId25"/>
    <p:sldId id="295" r:id="rId26"/>
    <p:sldId id="319" r:id="rId27"/>
    <p:sldId id="320" r:id="rId28"/>
    <p:sldId id="318" r:id="rId29"/>
    <p:sldId id="322" r:id="rId30"/>
    <p:sldId id="321" r:id="rId31"/>
    <p:sldId id="293" r:id="rId32"/>
    <p:sldId id="307" r:id="rId33"/>
    <p:sldId id="305" r:id="rId34"/>
    <p:sldId id="308" r:id="rId3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C5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83"/>
    <p:restoredTop sz="82064"/>
  </p:normalViewPr>
  <p:slideViewPr>
    <p:cSldViewPr snapToGrid="0" snapToObjects="1">
      <p:cViewPr varScale="1">
        <p:scale>
          <a:sx n="87" d="100"/>
          <a:sy n="87" d="100"/>
        </p:scale>
        <p:origin x="536" y="200"/>
      </p:cViewPr>
      <p:guideLst/>
    </p:cSldViewPr>
  </p:slideViewPr>
  <p:outlineViewPr>
    <p:cViewPr>
      <p:scale>
        <a:sx n="33" d="100"/>
        <a:sy n="33" d="100"/>
      </p:scale>
      <p:origin x="0" y="-776"/>
    </p:cViewPr>
  </p:outlineViewPr>
  <p:notesTextViewPr>
    <p:cViewPr>
      <p:scale>
        <a:sx n="85" d="100"/>
        <a:sy n="8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FCFAAB-590E-6D47-91E1-3683E175C756}" type="datetimeFigureOut">
              <a:rPr lang="en-US" smtClean="0"/>
              <a:t>3/27/19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09A87A-3376-BC42-9407-361BB5A939EC}" type="slidenum">
              <a:rPr lang="en-US" smtClean="0"/>
              <a:t>‹#›</a:t>
            </a:fld>
            <a:endParaRPr lang="en-US"/>
          </a:p>
        </p:txBody>
      </p:sp>
    </p:spTree>
    <p:extLst>
      <p:ext uri="{BB962C8B-B14F-4D97-AF65-F5344CB8AC3E}">
        <p14:creationId xmlns:p14="http://schemas.microsoft.com/office/powerpoint/2010/main" val="2036402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Deployment and Continuous training of models and pipelines</a:t>
            </a:r>
          </a:p>
          <a:p>
            <a:pPr marL="171450" indent="-171450">
              <a:buFont typeface="Arial" panose="020B0604020202020204" pitchFamily="34" charset="0"/>
              <a:buChar char="•"/>
            </a:pPr>
            <a:r>
              <a:rPr lang="en-US" dirty="0"/>
              <a:t>First I discuss what do I mean by deployment and where does it stand with respect to life cycle of machine learning applications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Then current deployment approaches and their shortcomings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Our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1</a:t>
            </a:fld>
            <a:endParaRPr lang="en-US"/>
          </a:p>
        </p:txBody>
      </p:sp>
    </p:spTree>
    <p:extLst>
      <p:ext uri="{BB962C8B-B14F-4D97-AF65-F5344CB8AC3E}">
        <p14:creationId xmlns:p14="http://schemas.microsoft.com/office/powerpoint/2010/main" val="493962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8:0</a:t>
            </a:r>
          </a:p>
          <a:p>
            <a:pPr marL="171450" indent="-171450">
              <a:buFontTx/>
              <a:buChar char="-"/>
            </a:pPr>
            <a:r>
              <a:rPr lang="en-US" dirty="0"/>
              <a:t>Discretization</a:t>
            </a:r>
          </a:p>
          <a:p>
            <a:pPr marL="628650" lvl="1" indent="-171450">
              <a:buFontTx/>
              <a:buChar char="-"/>
            </a:pPr>
            <a:r>
              <a:rPr lang="en-US" dirty="0"/>
              <a:t>Divide the incoming training data into chunks</a:t>
            </a:r>
          </a:p>
          <a:p>
            <a:pPr marL="628650" lvl="1" indent="-171450">
              <a:buFontTx/>
              <a:buChar char="-"/>
            </a:pPr>
            <a:r>
              <a:rPr lang="en-US" dirty="0"/>
              <a:t>Assign a timestamp to uniquely identify each chunks</a:t>
            </a:r>
          </a:p>
          <a:p>
            <a:pPr marL="171450" lvl="0" indent="-171450">
              <a:buFontTx/>
              <a:buChar char="-"/>
            </a:pPr>
            <a:r>
              <a:rPr lang="en-US" dirty="0"/>
              <a:t>Preprocessing step</a:t>
            </a:r>
          </a:p>
          <a:p>
            <a:pPr marL="628650" lvl="1" indent="-171450">
              <a:buFontTx/>
              <a:buChar char="-"/>
            </a:pPr>
            <a:r>
              <a:rPr lang="en-US" dirty="0"/>
              <a:t>The deployed pipeline is used to transform the data</a:t>
            </a:r>
          </a:p>
          <a:p>
            <a:pPr marL="628650" lvl="1" indent="-171450">
              <a:buFontTx/>
              <a:buChar char="-"/>
            </a:pPr>
            <a:r>
              <a:rPr lang="en-US" dirty="0"/>
              <a:t>Example pipeline</a:t>
            </a:r>
          </a:p>
          <a:p>
            <a:pPr marL="628650" lvl="1" indent="-171450">
              <a:buFontTx/>
              <a:buChar char="-"/>
            </a:pPr>
            <a:r>
              <a:rPr lang="en-US" dirty="0"/>
              <a:t>Features with same time stamps as the originating chunks</a:t>
            </a:r>
          </a:p>
          <a:p>
            <a:pPr marL="628650" lvl="1" indent="-171450">
              <a:buFontTx/>
              <a:buChar char="-"/>
            </a:pPr>
            <a:r>
              <a:rPr lang="en-US" dirty="0"/>
              <a:t>All of these features are cached and stored in a cache layer with the rest of the historical training data</a:t>
            </a:r>
          </a:p>
          <a:p>
            <a:pPr marL="171450" lvl="0" indent="-171450">
              <a:buFontTx/>
              <a:buChar char="-"/>
            </a:pPr>
            <a:r>
              <a:rPr lang="en-US" dirty="0"/>
              <a:t>Lastly, the components of the preprocessing pipeline needs some statistics to be computed over the data</a:t>
            </a:r>
          </a:p>
          <a:p>
            <a:pPr marL="171450" lvl="0" indent="-171450">
              <a:buFontTx/>
              <a:buChar char="-"/>
            </a:pPr>
            <a:r>
              <a:rPr lang="en-US" dirty="0"/>
              <a:t>When the data goes through, these statistics are computed. </a:t>
            </a:r>
          </a:p>
          <a:p>
            <a:pPr marL="171450" lvl="0" indent="-171450">
              <a:buFontTx/>
              <a:buChar char="-"/>
            </a:pPr>
            <a:r>
              <a:rPr lang="en-US" dirty="0"/>
              <a:t>Platform stores these statistics with the component itself</a:t>
            </a:r>
          </a:p>
          <a:p>
            <a:pPr marL="628650" lvl="1" indent="-171450">
              <a:buFontTx/>
              <a:buChar char="-"/>
            </a:pPr>
            <a:r>
              <a:rPr lang="en-US" dirty="0"/>
              <a:t>These computed statistics along with the cached features are reused later during the proactive training to update the model</a:t>
            </a:r>
          </a:p>
          <a:p>
            <a:pPr marL="628650" lvl="1" indent="-171450">
              <a:buFontTx/>
              <a:buChar char="-"/>
            </a:pPr>
            <a:endParaRPr lang="en-US" dirty="0"/>
          </a:p>
          <a:p>
            <a:pPr marL="628650" lvl="1" indent="-171450">
              <a:buFontTx/>
              <a:buChar char="-"/>
            </a:pPr>
            <a:endParaRPr lang="en-US" dirty="0"/>
          </a:p>
          <a:p>
            <a:pPr marL="171450" lvl="0" indent="-171450">
              <a:buFontTx/>
              <a:buChar char="-"/>
            </a:pPr>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10</a:t>
            </a:fld>
            <a:endParaRPr lang="en-US"/>
          </a:p>
        </p:txBody>
      </p:sp>
    </p:spTree>
    <p:extLst>
      <p:ext uri="{BB962C8B-B14F-4D97-AF65-F5344CB8AC3E}">
        <p14:creationId xmlns:p14="http://schemas.microsoft.com/office/powerpoint/2010/main" val="3403699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p>
          <a:p>
            <a:pPr marL="171450" indent="-171450">
              <a:buFont typeface="Arial" panose="020B0604020202020204" pitchFamily="34" charset="0"/>
              <a:buChar char="•"/>
            </a:pPr>
            <a:r>
              <a:rPr lang="en-US" dirty="0"/>
              <a:t>One important point to consider is </a:t>
            </a:r>
          </a:p>
          <a:p>
            <a:pPr marL="628650" lvl="1" indent="-171450">
              <a:buFont typeface="Arial" panose="020B0604020202020204" pitchFamily="34" charset="0"/>
              <a:buChar char="•"/>
            </a:pPr>
            <a:r>
              <a:rPr lang="en-US" dirty="0"/>
              <a:t>High space do we have for storing the cached features </a:t>
            </a:r>
          </a:p>
          <a:p>
            <a:pPr marL="628650" lvl="1" indent="-171450">
              <a:buFont typeface="Arial" panose="020B0604020202020204" pitchFamily="34" charset="0"/>
              <a:buChar char="•"/>
            </a:pPr>
            <a:r>
              <a:rPr lang="en-US" dirty="0"/>
              <a:t>Specially since we want to access them quickly, we are storing them in memory and when talking about large datasets and fast data streams</a:t>
            </a:r>
          </a:p>
          <a:p>
            <a:pPr marL="628650" lvl="1" indent="-171450">
              <a:buFont typeface="Arial" panose="020B0604020202020204" pitchFamily="34" charset="0"/>
              <a:buChar char="•"/>
            </a:pPr>
            <a:r>
              <a:rPr lang="en-US" dirty="0"/>
              <a:t>This cache layer may quickly become full</a:t>
            </a:r>
          </a:p>
          <a:p>
            <a:pPr marL="628650" lvl="1" indent="-171450">
              <a:buFont typeface="Arial" panose="020B0604020202020204" pitchFamily="34" charset="0"/>
              <a:buChar char="•"/>
            </a:pPr>
            <a:r>
              <a:rPr lang="en-US" dirty="0"/>
              <a:t>Therefore, we start removing older cached features to make room for new ones</a:t>
            </a:r>
          </a:p>
          <a:p>
            <a:pPr marL="628650" lvl="1" indent="-171450">
              <a:buFont typeface="Arial" panose="020B0604020202020204" pitchFamily="34" charset="0"/>
              <a:buChar char="•"/>
            </a:pPr>
            <a:r>
              <a:rPr lang="en-US" dirty="0"/>
              <a:t>And only keep the reference to the originating chunk</a:t>
            </a:r>
          </a:p>
          <a:p>
            <a:pPr marL="628650" lvl="1" indent="-171450">
              <a:buFont typeface="Arial" panose="020B0604020202020204" pitchFamily="34" charset="0"/>
              <a:buChar char="•"/>
            </a:pPr>
            <a:r>
              <a:rPr lang="en-US" dirty="0"/>
              <a:t>This indicates that some of feature chunks are no longer available for training</a:t>
            </a:r>
          </a:p>
          <a:p>
            <a:pPr marL="628650" lvl="1" indent="-171450">
              <a:buFont typeface="Arial" panose="020B0604020202020204" pitchFamily="34" charset="0"/>
              <a:buChar char="•"/>
            </a:pPr>
            <a:r>
              <a:rPr lang="en-US" dirty="0"/>
              <a:t>In the next few slides I will discuss how to alleviate this problem</a:t>
            </a:r>
          </a:p>
          <a:p>
            <a:pPr marL="171450" lvl="0" indent="-171450">
              <a:buFont typeface="Arial" panose="020B0604020202020204" pitchFamily="34" charset="0"/>
              <a:buChar char="•"/>
            </a:pPr>
            <a:r>
              <a:rPr lang="en-US" dirty="0"/>
              <a:t>But before that let me discuss the second phase of the deployment platform the proactive training</a:t>
            </a:r>
          </a:p>
        </p:txBody>
      </p:sp>
      <p:sp>
        <p:nvSpPr>
          <p:cNvPr id="4" name="Slide Number Placeholder 3"/>
          <p:cNvSpPr>
            <a:spLocks noGrp="1"/>
          </p:cNvSpPr>
          <p:nvPr>
            <p:ph type="sldNum" sz="quarter" idx="5"/>
          </p:nvPr>
        </p:nvSpPr>
        <p:spPr/>
        <p:txBody>
          <a:bodyPr/>
          <a:lstStyle/>
          <a:p>
            <a:fld id="{4109A87A-3376-BC42-9407-361BB5A939EC}" type="slidenum">
              <a:rPr lang="en-US" smtClean="0"/>
              <a:t>11</a:t>
            </a:fld>
            <a:endParaRPr lang="en-US"/>
          </a:p>
        </p:txBody>
      </p:sp>
    </p:spTree>
    <p:extLst>
      <p:ext uri="{BB962C8B-B14F-4D97-AF65-F5344CB8AC3E}">
        <p14:creationId xmlns:p14="http://schemas.microsoft.com/office/powerpoint/2010/main" val="1712663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11:00</a:t>
            </a:r>
          </a:p>
          <a:p>
            <a:pPr marL="171450" indent="-171450">
              <a:buFontTx/>
              <a:buChar char="-"/>
            </a:pPr>
            <a:r>
              <a:rPr lang="en-US" dirty="0"/>
              <a:t>Models that can be trained using SGD</a:t>
            </a:r>
          </a:p>
          <a:p>
            <a:pPr marL="171450" indent="-171450">
              <a:buFontTx/>
              <a:buChar char="-"/>
            </a:pPr>
            <a:r>
              <a:rPr lang="en-US" dirty="0"/>
              <a:t>One common approach for training models on large datasets are the mini batch SGD</a:t>
            </a:r>
          </a:p>
          <a:p>
            <a:pPr marL="171450" indent="-171450">
              <a:buFontTx/>
              <a:buChar char="-"/>
            </a:pPr>
            <a:r>
              <a:rPr lang="en-US" dirty="0"/>
              <a:t>The original algorithm is a iterative process, where in each iteration</a:t>
            </a:r>
          </a:p>
          <a:p>
            <a:pPr marL="628650" lvl="1" indent="-171450">
              <a:buFontTx/>
              <a:buChar char="-"/>
            </a:pPr>
            <a:r>
              <a:rPr lang="en-US" dirty="0"/>
              <a:t>Data is sampled</a:t>
            </a:r>
          </a:p>
          <a:p>
            <a:pPr marL="628650" lvl="1" indent="-171450">
              <a:buFontTx/>
              <a:buChar char="-"/>
            </a:pPr>
            <a:r>
              <a:rPr lang="en-US" dirty="0"/>
              <a:t>The gradient of the loss function is computed</a:t>
            </a:r>
          </a:p>
          <a:p>
            <a:pPr marL="628650" lvl="1" indent="-171450">
              <a:buFontTx/>
              <a:buChar char="-"/>
            </a:pPr>
            <a:r>
              <a:rPr lang="en-US" dirty="0"/>
              <a:t>The model is updated</a:t>
            </a:r>
          </a:p>
          <a:p>
            <a:pPr marL="171450" indent="-171450">
              <a:buFontTx/>
              <a:buChar char="-"/>
            </a:pPr>
            <a:r>
              <a:rPr lang="en-US" dirty="0"/>
              <a:t>In proactive training, each step of the platform performs parts of the algorithm</a:t>
            </a:r>
          </a:p>
          <a:p>
            <a:pPr marL="628650" lvl="1" indent="-171450">
              <a:buFontTx/>
              <a:buChar char="-"/>
            </a:pPr>
            <a:r>
              <a:rPr lang="en-US" dirty="0"/>
              <a:t>The historical dataset is the training dataset</a:t>
            </a:r>
          </a:p>
          <a:p>
            <a:pPr marL="628650" lvl="1" indent="-171450">
              <a:buFontTx/>
              <a:buChar char="-"/>
            </a:pPr>
            <a:r>
              <a:rPr lang="en-US" dirty="0"/>
              <a:t>The sampling operation is performed the sampling step of the platform, If however any of the removed cached features are sample we must materialize and recreate them first</a:t>
            </a:r>
          </a:p>
          <a:p>
            <a:pPr marL="628650" lvl="1" indent="-171450">
              <a:buFontTx/>
              <a:buChar char="-"/>
            </a:pPr>
            <a:r>
              <a:rPr lang="en-US" dirty="0"/>
              <a:t>The gradients are inside the update state</a:t>
            </a:r>
          </a:p>
          <a:p>
            <a:pPr marL="628650" lvl="1" indent="-171450">
              <a:buFontTx/>
              <a:buChar char="-"/>
            </a:pPr>
            <a:r>
              <a:rPr lang="en-US" dirty="0"/>
              <a:t>And the model is update using these gradients</a:t>
            </a:r>
          </a:p>
          <a:p>
            <a:pPr marL="628650" lvl="1" indent="-171450">
              <a:buFontTx/>
              <a:buChar char="-"/>
            </a:pPr>
            <a:r>
              <a:rPr lang="en-US" dirty="0"/>
              <a:t>Finally instead of the iterative process, we have scheduler that triggers execution of the steps over and over either dynamically or based on user defined intervals</a:t>
            </a:r>
          </a:p>
          <a:p>
            <a:pPr marL="171450" lvl="0" indent="-171450">
              <a:buFontTx/>
              <a:buChar char="-"/>
            </a:pPr>
            <a:r>
              <a:rPr lang="en-US" dirty="0"/>
              <a:t>2:40</a:t>
            </a:r>
          </a:p>
        </p:txBody>
      </p:sp>
      <p:sp>
        <p:nvSpPr>
          <p:cNvPr id="4" name="Slide Number Placeholder 3"/>
          <p:cNvSpPr>
            <a:spLocks noGrp="1"/>
          </p:cNvSpPr>
          <p:nvPr>
            <p:ph type="sldNum" sz="quarter" idx="5"/>
          </p:nvPr>
        </p:nvSpPr>
        <p:spPr/>
        <p:txBody>
          <a:bodyPr/>
          <a:lstStyle/>
          <a:p>
            <a:fld id="{4109A87A-3376-BC42-9407-361BB5A939EC}" type="slidenum">
              <a:rPr lang="en-US" smtClean="0"/>
              <a:t>12</a:t>
            </a:fld>
            <a:endParaRPr lang="en-US"/>
          </a:p>
        </p:txBody>
      </p:sp>
    </p:spTree>
    <p:extLst>
      <p:ext uri="{BB962C8B-B14F-4D97-AF65-F5344CB8AC3E}">
        <p14:creationId xmlns:p14="http://schemas.microsoft.com/office/powerpoint/2010/main" val="961503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13:30</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materialization step looks into the result of the sampling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When any of the sampled data they no longer have the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It uses the deployed pipeline to transform these data and essentially materializing the features from the raw data chunks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Platforms keeps statistics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During materialization we do not need recompute these statistics over the data</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This improves the data processing by around 20%</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With all the features computed we can now proceed to the training step of the platform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1:20</a:t>
            </a:r>
          </a:p>
        </p:txBody>
      </p:sp>
      <p:sp>
        <p:nvSpPr>
          <p:cNvPr id="4" name="Slide Number Placeholder 3"/>
          <p:cNvSpPr>
            <a:spLocks noGrp="1"/>
          </p:cNvSpPr>
          <p:nvPr>
            <p:ph type="sldNum" sz="quarter" idx="5"/>
          </p:nvPr>
        </p:nvSpPr>
        <p:spPr/>
        <p:txBody>
          <a:bodyPr/>
          <a:lstStyle/>
          <a:p>
            <a:fld id="{4109A87A-3376-BC42-9407-361BB5A939EC}" type="slidenum">
              <a:rPr lang="en-US" smtClean="0"/>
              <a:t>13</a:t>
            </a:fld>
            <a:endParaRPr lang="en-US"/>
          </a:p>
        </p:txBody>
      </p:sp>
    </p:spTree>
    <p:extLst>
      <p:ext uri="{BB962C8B-B14F-4D97-AF65-F5344CB8AC3E}">
        <p14:creationId xmlns:p14="http://schemas.microsoft.com/office/powerpoint/2010/main" val="3872002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14:50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use Apache Spark to implement the prototype</a:t>
            </a:r>
          </a:p>
          <a:p>
            <a:r>
              <a:rPr lang="en-US" dirty="0"/>
              <a:t>- Deploy two pipeline</a:t>
            </a:r>
          </a:p>
          <a:p>
            <a:pPr marL="171450" indent="-171450">
              <a:buFontTx/>
              <a:buChar char="-"/>
            </a:pPr>
            <a:r>
              <a:rPr lang="en-US" dirty="0"/>
              <a:t>URL</a:t>
            </a:r>
          </a:p>
          <a:p>
            <a:pPr marL="628650" lvl="1" indent="-171450">
              <a:buFontTx/>
              <a:buChar char="-"/>
            </a:pPr>
            <a:r>
              <a:rPr lang="en-US" dirty="0"/>
              <a:t>4 preprocessing and SVM model</a:t>
            </a:r>
          </a:p>
          <a:p>
            <a:pPr marL="628650" lvl="1" indent="-171450">
              <a:buFontTx/>
              <a:buChar char="-"/>
            </a:pPr>
            <a:r>
              <a:rPr lang="en-US" dirty="0"/>
              <a:t>Process the </a:t>
            </a:r>
            <a:r>
              <a:rPr lang="en-US" dirty="0" err="1"/>
              <a:t>url</a:t>
            </a:r>
            <a:r>
              <a:rPr lang="en-US" dirty="0"/>
              <a:t> dataset collected over 121 days containing </a:t>
            </a:r>
            <a:r>
              <a:rPr lang="en-US" dirty="0" err="1"/>
              <a:t>url</a:t>
            </a:r>
            <a:r>
              <a:rPr lang="en-US" dirty="0"/>
              <a:t> features and labels indicating whether or not a </a:t>
            </a:r>
            <a:r>
              <a:rPr lang="en-US" dirty="0" err="1"/>
              <a:t>url</a:t>
            </a:r>
            <a:r>
              <a:rPr lang="en-US" dirty="0"/>
              <a:t> is malicious </a:t>
            </a:r>
          </a:p>
          <a:p>
            <a:pPr marL="171450" lvl="0" indent="-171450">
              <a:buFontTx/>
              <a:buChar char="-"/>
            </a:pPr>
            <a:r>
              <a:rPr lang="en-US" dirty="0"/>
              <a:t>Taxi</a:t>
            </a:r>
          </a:p>
          <a:p>
            <a:pPr marL="628650" lvl="1" indent="-171450">
              <a:buFontTx/>
              <a:buChar char="-"/>
            </a:pPr>
            <a:r>
              <a:rPr lang="en-US" dirty="0"/>
              <a:t>4 preprocessing step and a linear regression model</a:t>
            </a:r>
          </a:p>
          <a:p>
            <a:pPr marL="628650" lvl="1" indent="-171450">
              <a:buFontTx/>
              <a:buChar char="-"/>
            </a:pPr>
            <a:r>
              <a:rPr lang="en-US" dirty="0"/>
              <a:t>New York taxi dataset, we use data from Jan 15 to Jun 16, the task here it to estimate the travel time of each taxi ride</a:t>
            </a:r>
          </a:p>
          <a:p>
            <a:pPr marL="171450" lvl="0" indent="-171450">
              <a:buFontTx/>
              <a:buChar char="-"/>
            </a:pPr>
            <a:r>
              <a:rPr lang="en-US" dirty="0"/>
              <a:t>For both pipelines, we first trained them on an initial training data, </a:t>
            </a:r>
          </a:p>
          <a:p>
            <a:pPr marL="628650" lvl="1" indent="-171450">
              <a:buFontTx/>
              <a:buChar char="-"/>
            </a:pPr>
            <a:r>
              <a:rPr lang="en-US" dirty="0"/>
              <a:t>URL Day 0</a:t>
            </a:r>
          </a:p>
          <a:p>
            <a:pPr marL="628650" lvl="1" indent="-171450">
              <a:buFontTx/>
              <a:buChar char="-"/>
            </a:pPr>
            <a:r>
              <a:rPr lang="en-US" dirty="0"/>
              <a:t>Taxi Jan 15</a:t>
            </a:r>
          </a:p>
          <a:p>
            <a:pPr marL="171450" lvl="0" indent="-171450">
              <a:buFontTx/>
              <a:buChar char="-"/>
            </a:pPr>
            <a:r>
              <a:rPr lang="en-US" dirty="0"/>
              <a:t>The we deploy the pipelines and use the remining data to perform inference and further training</a:t>
            </a:r>
          </a:p>
          <a:p>
            <a:pPr marL="171450" lvl="0" indent="-171450">
              <a:buFontTx/>
              <a:buChar char="-"/>
            </a:pPr>
            <a:r>
              <a:rPr lang="en-US" dirty="0"/>
              <a:t>I will show the result of our evaluations for the URL pipeline</a:t>
            </a:r>
          </a:p>
          <a:p>
            <a:pPr marL="171450" lvl="0" indent="-171450">
              <a:buFontTx/>
              <a:buChar char="-"/>
            </a:pPr>
            <a:r>
              <a:rPr lang="en-US" dirty="0"/>
              <a:t>1:50</a:t>
            </a:r>
          </a:p>
        </p:txBody>
      </p:sp>
      <p:sp>
        <p:nvSpPr>
          <p:cNvPr id="4" name="Slide Number Placeholder 3"/>
          <p:cNvSpPr>
            <a:spLocks noGrp="1"/>
          </p:cNvSpPr>
          <p:nvPr>
            <p:ph type="sldNum" sz="quarter" idx="5"/>
          </p:nvPr>
        </p:nvSpPr>
        <p:spPr/>
        <p:txBody>
          <a:bodyPr/>
          <a:lstStyle/>
          <a:p>
            <a:fld id="{4109A87A-3376-BC42-9407-361BB5A939EC}" type="slidenum">
              <a:rPr lang="en-US" smtClean="0"/>
              <a:t>14</a:t>
            </a:fld>
            <a:endParaRPr lang="en-US"/>
          </a:p>
        </p:txBody>
      </p:sp>
    </p:spTree>
    <p:extLst>
      <p:ext uri="{BB962C8B-B14F-4D97-AF65-F5344CB8AC3E}">
        <p14:creationId xmlns:p14="http://schemas.microsoft.com/office/powerpoint/2010/main" val="1698625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0" noProof="0" dirty="0"/>
              <a:t>16:40</a:t>
            </a:r>
          </a:p>
          <a:p>
            <a:pPr marL="171450" indent="-171450">
              <a:buFontTx/>
              <a:buChar char="-"/>
            </a:pPr>
            <a:r>
              <a:rPr lang="en-US" b="0" noProof="0" dirty="0"/>
              <a:t>The first part of the question we </a:t>
            </a:r>
          </a:p>
          <a:p>
            <a:pPr marL="171450" indent="-171450">
              <a:buFontTx/>
              <a:buChar char="-"/>
            </a:pPr>
            <a:r>
              <a:rPr lang="en-US" b="0" noProof="0" dirty="0"/>
              <a:t>To evaluate the accuracy of the model after deployment, we report the misclassification rate of the SVM model of the URL pipeline</a:t>
            </a:r>
          </a:p>
          <a:p>
            <a:pPr marL="171450" indent="-171450">
              <a:buFontTx/>
              <a:buChar char="-"/>
            </a:pPr>
            <a:r>
              <a:rPr lang="en-US" b="0" noProof="0" dirty="0"/>
              <a:t>Y axis Cumulative Prequential</a:t>
            </a:r>
          </a:p>
          <a:p>
            <a:pPr marL="171450" indent="-171450">
              <a:buFontTx/>
              <a:buChar char="-"/>
            </a:pPr>
            <a:r>
              <a:rPr lang="en-US" b="0" noProof="0" dirty="0"/>
              <a:t>X axis shows the time, as we said we use the data from day 1 until day 120 for inference and further training.</a:t>
            </a:r>
          </a:p>
          <a:p>
            <a:pPr marL="171450" indent="-171450">
              <a:buFontTx/>
              <a:buChar char="-"/>
            </a:pPr>
            <a:r>
              <a:rPr lang="en-US" b="0" noProof="0" dirty="0"/>
              <a:t>Proactive (our method)</a:t>
            </a:r>
          </a:p>
          <a:p>
            <a:pPr marL="171450" indent="-171450">
              <a:buFontTx/>
              <a:buChar char="-"/>
            </a:pPr>
            <a:r>
              <a:rPr lang="en-US" b="0" noProof="0" dirty="0"/>
              <a:t>Retraining (every day 10s we initiate a full retraining)</a:t>
            </a:r>
          </a:p>
          <a:p>
            <a:pPr marL="171450" indent="-171450">
              <a:buFontTx/>
              <a:buChar char="-"/>
            </a:pPr>
            <a:r>
              <a:rPr lang="en-US" b="0" noProof="0" dirty="0"/>
              <a:t>We also add online learning, where not proactive or retraining occurs and the model is only updated using online learning methods</a:t>
            </a:r>
          </a:p>
          <a:p>
            <a:pPr marL="171450" indent="-171450">
              <a:buFontTx/>
              <a:buChar char="-"/>
            </a:pPr>
            <a:r>
              <a:rPr lang="en-US" b="0" noProof="0" dirty="0"/>
              <a:t>One of our goal was to ensure the model stays up-to-date, specifically, </a:t>
            </a:r>
          </a:p>
          <a:p>
            <a:pPr marL="171450" indent="-171450">
              <a:buFontTx/>
              <a:buChar char="-"/>
            </a:pPr>
            <a:r>
              <a:rPr lang="en-US" b="0" noProof="0" dirty="0"/>
              <a:t>Can we do as good as retraining, when incomes to prediction accuracy or not</a:t>
            </a:r>
          </a:p>
          <a:p>
            <a:pPr marL="171450" indent="-171450">
              <a:buFontTx/>
              <a:buChar char="-"/>
            </a:pPr>
            <a:r>
              <a:rPr lang="en-US" b="0" noProof="0" dirty="0"/>
              <a:t>The figure shows the online learning not surprisingly perform worse than our approach and the retraining approach</a:t>
            </a:r>
          </a:p>
          <a:p>
            <a:pPr marL="171450" indent="-171450">
              <a:buFontTx/>
              <a:buChar char="-"/>
            </a:pPr>
            <a:r>
              <a:rPr lang="en-US" b="0" noProof="0" dirty="0"/>
              <a:t>However, our approach and retraining’s performance are almost identical throughout</a:t>
            </a:r>
          </a:p>
          <a:p>
            <a:pPr marL="171450" indent="-171450">
              <a:buFontTx/>
              <a:buChar char="-"/>
            </a:pPr>
            <a:r>
              <a:rPr lang="en-US" b="0" noProof="0" dirty="0"/>
              <a:t>There some small differences, but the overall average error rate is identical</a:t>
            </a:r>
          </a:p>
          <a:p>
            <a:pPr marL="171450" indent="-171450">
              <a:buFontTx/>
              <a:buChar char="-"/>
            </a:pPr>
            <a:r>
              <a:rPr lang="en-US" b="0" noProof="0" dirty="0"/>
              <a:t>2:00</a:t>
            </a:r>
          </a:p>
        </p:txBody>
      </p:sp>
      <p:sp>
        <p:nvSpPr>
          <p:cNvPr id="4" name="Slide Number Placeholder 3"/>
          <p:cNvSpPr>
            <a:spLocks noGrp="1"/>
          </p:cNvSpPr>
          <p:nvPr>
            <p:ph type="sldNum" sz="quarter" idx="5"/>
          </p:nvPr>
        </p:nvSpPr>
        <p:spPr/>
        <p:txBody>
          <a:bodyPr/>
          <a:lstStyle/>
          <a:p>
            <a:fld id="{4109A87A-3376-BC42-9407-361BB5A939EC}" type="slidenum">
              <a:rPr lang="en-US" smtClean="0"/>
              <a:t>15</a:t>
            </a:fld>
            <a:endParaRPr lang="en-US"/>
          </a:p>
        </p:txBody>
      </p:sp>
    </p:spTree>
    <p:extLst>
      <p:ext uri="{BB962C8B-B14F-4D97-AF65-F5344CB8AC3E}">
        <p14:creationId xmlns:p14="http://schemas.microsoft.com/office/powerpoint/2010/main" val="17140791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noProof="0" dirty="0"/>
              <a:t>18:40</a:t>
            </a:r>
          </a:p>
          <a:p>
            <a:r>
              <a:rPr lang="en-US" b="0" noProof="0" dirty="0"/>
              <a:t>To evaluate the data processing performance of our platform,</a:t>
            </a:r>
          </a:p>
          <a:p>
            <a:pPr marL="171450" indent="-171450">
              <a:buFontTx/>
              <a:buChar char="-"/>
            </a:pPr>
            <a:r>
              <a:rPr lang="en-US" b="0" noProof="0" dirty="0"/>
              <a:t>Report the cumulative training time</a:t>
            </a:r>
          </a:p>
          <a:p>
            <a:pPr marL="171450" indent="-171450">
              <a:buFontTx/>
              <a:buChar char="-"/>
            </a:pPr>
            <a:r>
              <a:rPr lang="en-US" b="0" noProof="0" dirty="0"/>
              <a:t>Y shows the cumulative time in minutes</a:t>
            </a:r>
          </a:p>
          <a:p>
            <a:pPr marL="171450" indent="-171450">
              <a:buFontTx/>
              <a:buChar char="-"/>
            </a:pPr>
            <a:r>
              <a:rPr lang="en-US" b="0" noProof="0" dirty="0"/>
              <a:t>X shows the days</a:t>
            </a:r>
          </a:p>
          <a:p>
            <a:pPr marL="171450" indent="-171450">
              <a:buFontTx/>
              <a:buChar char="-"/>
            </a:pPr>
            <a:r>
              <a:rPr lang="en-US" b="0" noProof="0" dirty="0"/>
              <a:t>All three approaches start similarly</a:t>
            </a:r>
          </a:p>
          <a:p>
            <a:pPr marL="171450" indent="-171450">
              <a:buFontTx/>
              <a:buChar char="-"/>
            </a:pPr>
            <a:r>
              <a:rPr lang="en-US" b="0" noProof="0" dirty="0"/>
              <a:t>Retraining after every retraining there’s sudden increase in the time</a:t>
            </a:r>
          </a:p>
          <a:p>
            <a:pPr marL="628650" lvl="1" indent="-171450">
              <a:buFontTx/>
              <a:buChar char="-"/>
            </a:pPr>
            <a:r>
              <a:rPr lang="en-US" b="0" noProof="0" dirty="0"/>
              <a:t>Toward the end since more data is collected retraining takes longer and longer</a:t>
            </a:r>
          </a:p>
          <a:p>
            <a:pPr marL="171450" lvl="0" indent="-171450">
              <a:buFontTx/>
              <a:buChar char="-"/>
            </a:pPr>
            <a:r>
              <a:rPr lang="en-US" b="0" noProof="0" dirty="0"/>
              <a:t>However, for proactive</a:t>
            </a:r>
          </a:p>
          <a:p>
            <a:pPr marL="628650" lvl="1" indent="-171450">
              <a:buFontTx/>
              <a:buChar char="-"/>
            </a:pPr>
            <a:r>
              <a:rPr lang="en-US" b="0" noProof="0" dirty="0"/>
              <a:t>Similar to the online learning</a:t>
            </a:r>
          </a:p>
          <a:p>
            <a:pPr marL="628650" lvl="1" indent="-171450">
              <a:buFontTx/>
              <a:buChar char="-"/>
            </a:pPr>
            <a:r>
              <a:rPr lang="en-US" b="0" noProof="0" dirty="0"/>
              <a:t>Retraining has spent 800 minutes in training the model</a:t>
            </a:r>
          </a:p>
          <a:p>
            <a:pPr marL="628650" lvl="1" indent="-171450">
              <a:buFontTx/>
              <a:buChar char="-"/>
            </a:pPr>
            <a:r>
              <a:rPr lang="en-US" b="0" noProof="0" dirty="0"/>
              <a:t>Proactive around 60 minutes almost 15 times faster than retraining</a:t>
            </a:r>
          </a:p>
          <a:p>
            <a:pPr marL="628650" lvl="1" indent="-171450">
              <a:buFontTx/>
              <a:buChar char="-"/>
            </a:pPr>
            <a:r>
              <a:rPr lang="en-US" b="0" noProof="0" dirty="0"/>
              <a:t>And online around 30 minutes</a:t>
            </a:r>
          </a:p>
          <a:p>
            <a:pPr marL="171450" lvl="0" indent="-171450">
              <a:buFontTx/>
              <a:buChar char="-"/>
            </a:pPr>
            <a:r>
              <a:rPr lang="en-US" b="0" noProof="0" dirty="0"/>
              <a:t>Proactive training provides the same level of accuracy as the retraining approach while almost matching the speed of the online learning</a:t>
            </a:r>
          </a:p>
          <a:p>
            <a:pPr marL="171450" lvl="0" indent="-171450">
              <a:buFontTx/>
              <a:buChar char="-"/>
            </a:pPr>
            <a:r>
              <a:rPr lang="en-US" b="0" noProof="0" dirty="0"/>
              <a:t>2:00</a:t>
            </a:r>
          </a:p>
        </p:txBody>
      </p:sp>
      <p:sp>
        <p:nvSpPr>
          <p:cNvPr id="4" name="Slide Number Placeholder 3"/>
          <p:cNvSpPr>
            <a:spLocks noGrp="1"/>
          </p:cNvSpPr>
          <p:nvPr>
            <p:ph type="sldNum" sz="quarter" idx="5"/>
          </p:nvPr>
        </p:nvSpPr>
        <p:spPr/>
        <p:txBody>
          <a:bodyPr/>
          <a:lstStyle/>
          <a:p>
            <a:fld id="{4109A87A-3376-BC42-9407-361BB5A939EC}" type="slidenum">
              <a:rPr lang="en-US" smtClean="0"/>
              <a:t>16</a:t>
            </a:fld>
            <a:endParaRPr lang="en-US"/>
          </a:p>
        </p:txBody>
      </p:sp>
    </p:spTree>
    <p:extLst>
      <p:ext uri="{BB962C8B-B14F-4D97-AF65-F5344CB8AC3E}">
        <p14:creationId xmlns:p14="http://schemas.microsoft.com/office/powerpoint/2010/main" val="2451976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20:40</a:t>
            </a:r>
          </a:p>
          <a:p>
            <a:r>
              <a:rPr lang="en-US" dirty="0"/>
              <a:t>Last experiment</a:t>
            </a:r>
          </a:p>
          <a:p>
            <a:pPr marL="171450" indent="-171450">
              <a:buFont typeface="Arial" panose="020B0604020202020204" pitchFamily="34" charset="0"/>
              <a:buChar char="•"/>
            </a:pPr>
            <a:r>
              <a:rPr lang="en-US" dirty="0"/>
              <a:t>Effect of Feature Caching and Statistics computation</a:t>
            </a:r>
          </a:p>
          <a:p>
            <a:pPr marL="171450" indent="-171450">
              <a:buFont typeface="Arial" panose="020B0604020202020204" pitchFamily="34" charset="0"/>
              <a:buChar char="•"/>
            </a:pPr>
            <a:r>
              <a:rPr lang="en-US" dirty="0"/>
              <a:t>The figure shows the total training time for the proactive training in different situations</a:t>
            </a:r>
          </a:p>
          <a:p>
            <a:pPr marL="628650" lvl="1" indent="-171450">
              <a:buFont typeface="Arial" panose="020B0604020202020204" pitchFamily="34" charset="0"/>
              <a:buChar char="•"/>
            </a:pPr>
            <a:r>
              <a:rPr lang="en-US" dirty="0"/>
              <a:t>No Optimization</a:t>
            </a:r>
          </a:p>
          <a:p>
            <a:pPr marL="628650" lvl="1" indent="-171450">
              <a:buFont typeface="Arial" panose="020B0604020202020204" pitchFamily="34" charset="0"/>
              <a:buChar char="•"/>
            </a:pPr>
            <a:r>
              <a:rPr lang="en-US" dirty="0"/>
              <a:t>With Statistics Computation but nothing cached</a:t>
            </a:r>
          </a:p>
          <a:p>
            <a:pPr marL="628650" lvl="1" indent="-171450">
              <a:buFont typeface="Arial" panose="020B0604020202020204" pitchFamily="34" charset="0"/>
              <a:buChar char="•"/>
            </a:pPr>
            <a:r>
              <a:rPr lang="en-US" dirty="0"/>
              <a:t>Fully optimized </a:t>
            </a:r>
          </a:p>
          <a:p>
            <a:pPr marL="171450" lvl="0" indent="-171450">
              <a:buFont typeface="Arial" panose="020B0604020202020204" pitchFamily="34" charset="0"/>
              <a:buChar char="•"/>
            </a:pPr>
            <a:r>
              <a:rPr lang="en-US" dirty="0"/>
              <a:t>Fully optimized is roughly twice as fast</a:t>
            </a:r>
          </a:p>
          <a:p>
            <a:pPr marL="171450" lvl="0" indent="-171450">
              <a:buFont typeface="Arial" panose="020B0604020202020204" pitchFamily="34" charset="0"/>
              <a:buChar char="•"/>
            </a:pPr>
            <a:r>
              <a:rPr lang="en-US" dirty="0"/>
              <a:t>In paper we explore both empirically and theoretically what happens when some portion, i.e., between 0 to 100% of the features are cached</a:t>
            </a:r>
          </a:p>
          <a:p>
            <a:pPr marL="171450" lvl="0" indent="-171450">
              <a:buFont typeface="Arial" panose="020B0604020202020204" pitchFamily="34" charset="0"/>
              <a:buChar char="•"/>
            </a:pPr>
            <a:r>
              <a:rPr lang="en-US" dirty="0"/>
              <a:t>2:00</a:t>
            </a:r>
          </a:p>
        </p:txBody>
      </p:sp>
      <p:sp>
        <p:nvSpPr>
          <p:cNvPr id="4" name="Slide Number Placeholder 3"/>
          <p:cNvSpPr>
            <a:spLocks noGrp="1"/>
          </p:cNvSpPr>
          <p:nvPr>
            <p:ph type="sldNum" sz="quarter" idx="5"/>
          </p:nvPr>
        </p:nvSpPr>
        <p:spPr/>
        <p:txBody>
          <a:bodyPr/>
          <a:lstStyle/>
          <a:p>
            <a:fld id="{4109A87A-3376-BC42-9407-361BB5A939EC}" type="slidenum">
              <a:rPr lang="en-US" smtClean="0"/>
              <a:t>17</a:t>
            </a:fld>
            <a:endParaRPr lang="en-US"/>
          </a:p>
        </p:txBody>
      </p:sp>
    </p:spTree>
    <p:extLst>
      <p:ext uri="{BB962C8B-B14F-4D97-AF65-F5344CB8AC3E}">
        <p14:creationId xmlns:p14="http://schemas.microsoft.com/office/powerpoint/2010/main" val="1832084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22:40</a:t>
            </a:r>
          </a:p>
          <a:p>
            <a:pPr marL="171450" indent="-171450">
              <a:buFontTx/>
              <a:buChar char="-"/>
            </a:pPr>
            <a:r>
              <a:rPr lang="en-US" dirty="0"/>
              <a:t>Summary</a:t>
            </a:r>
          </a:p>
          <a:p>
            <a:pPr marL="171450" indent="-171450">
              <a:buFontTx/>
              <a:buChar char="-"/>
            </a:pPr>
            <a:r>
              <a:rPr lang="en-US" dirty="0"/>
              <a:t>We identified the offline retraining as the main bottleneck in current approaches for maintaining the quality of a model after deployment</a:t>
            </a:r>
          </a:p>
          <a:p>
            <a:pPr marL="171450" indent="-171450">
              <a:buFontTx/>
              <a:buChar char="-"/>
            </a:pPr>
            <a:r>
              <a:rPr lang="en-US" dirty="0"/>
              <a:t>We proposed proactive training, online statistics computation and dynamic materialization of the data to speed up the process of training the deployed model</a:t>
            </a:r>
          </a:p>
          <a:p>
            <a:pPr marL="171450" indent="-171450">
              <a:buFontTx/>
              <a:buChar char="-"/>
            </a:pPr>
            <a:r>
              <a:rPr lang="en-US" dirty="0"/>
              <a:t>As a result we achieve almost similar level of quality s retraining while reducing the total training time by an order of magnitude. </a:t>
            </a:r>
          </a:p>
          <a:p>
            <a:pPr marL="171450" indent="-171450">
              <a:buFontTx/>
              <a:buChar char="-"/>
            </a:pPr>
            <a:r>
              <a:rPr lang="en-US" dirty="0"/>
              <a:t>00:50</a:t>
            </a:r>
          </a:p>
          <a:p>
            <a:pPr marL="171450" indent="-171450">
              <a:buFontTx/>
              <a:buChar char="-"/>
            </a:pPr>
            <a:r>
              <a:rPr lang="en-US" dirty="0"/>
              <a:t>23:30</a:t>
            </a:r>
          </a:p>
        </p:txBody>
      </p:sp>
      <p:sp>
        <p:nvSpPr>
          <p:cNvPr id="4" name="Slide Number Placeholder 3"/>
          <p:cNvSpPr>
            <a:spLocks noGrp="1"/>
          </p:cNvSpPr>
          <p:nvPr>
            <p:ph type="sldNum" sz="quarter" idx="5"/>
          </p:nvPr>
        </p:nvSpPr>
        <p:spPr/>
        <p:txBody>
          <a:bodyPr/>
          <a:lstStyle/>
          <a:p>
            <a:fld id="{4109A87A-3376-BC42-9407-361BB5A939EC}" type="slidenum">
              <a:rPr lang="en-US" smtClean="0"/>
              <a:t>18</a:t>
            </a:fld>
            <a:endParaRPr lang="en-US"/>
          </a:p>
        </p:txBody>
      </p:sp>
    </p:spTree>
    <p:extLst>
      <p:ext uri="{BB962C8B-B14F-4D97-AF65-F5344CB8AC3E}">
        <p14:creationId xmlns:p14="http://schemas.microsoft.com/office/powerpoint/2010/main" val="1606983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manager</a:t>
            </a:r>
          </a:p>
          <a:p>
            <a:pPr marL="171450" indent="-171450">
              <a:buFontTx/>
              <a:buChar char="-"/>
            </a:pPr>
            <a:r>
              <a:rPr lang="en-US" dirty="0"/>
              <a:t>Is in charge of discretizing the incoming data into small chunks, </a:t>
            </a:r>
          </a:p>
          <a:p>
            <a:pPr marL="171450" indent="-171450">
              <a:buFontTx/>
              <a:buChar char="-"/>
            </a:pPr>
            <a:r>
              <a:rPr lang="en-US" dirty="0"/>
              <a:t>Further more, it is responsible for the storage of the raw training data and preprocessed features</a:t>
            </a:r>
          </a:p>
          <a:p>
            <a:pPr marL="171450" indent="-171450">
              <a:buFontTx/>
              <a:buChar char="-"/>
            </a:pPr>
            <a:r>
              <a:rPr lang="en-US" dirty="0"/>
              <a:t>Lastly, during the proactive training, which is our replacement for offline retraining, it provides samples of the historical data</a:t>
            </a:r>
          </a:p>
        </p:txBody>
      </p:sp>
      <p:sp>
        <p:nvSpPr>
          <p:cNvPr id="4" name="Slide Number Placeholder 3"/>
          <p:cNvSpPr>
            <a:spLocks noGrp="1"/>
          </p:cNvSpPr>
          <p:nvPr>
            <p:ph type="sldNum" sz="quarter" idx="5"/>
          </p:nvPr>
        </p:nvSpPr>
        <p:spPr/>
        <p:txBody>
          <a:bodyPr/>
          <a:lstStyle/>
          <a:p>
            <a:fld id="{4109A87A-3376-BC42-9407-361BB5A939EC}" type="slidenum">
              <a:rPr lang="en-US" smtClean="0"/>
              <a:t>21</a:t>
            </a:fld>
            <a:endParaRPr lang="en-US"/>
          </a:p>
        </p:txBody>
      </p:sp>
    </p:spTree>
    <p:extLst>
      <p:ext uri="{BB962C8B-B14F-4D97-AF65-F5344CB8AC3E}">
        <p14:creationId xmlns:p14="http://schemas.microsoft.com/office/powerpoint/2010/main" val="3430972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a:t>
            </a:r>
          </a:p>
          <a:p>
            <a:pPr marL="171450" indent="-171450">
              <a:buFont typeface="Arial" panose="020B0604020202020204" pitchFamily="34" charset="0"/>
              <a:buChar char="•"/>
            </a:pPr>
            <a:r>
              <a:rPr lang="en-US" dirty="0"/>
              <a:t>Typical cycle: dataset preparation, preprocessing, model training and evaluation</a:t>
            </a:r>
          </a:p>
          <a:p>
            <a:pPr marL="171450" indent="-171450">
              <a:buFont typeface="Arial" panose="020B0604020202020204" pitchFamily="34" charset="0"/>
              <a:buChar char="•"/>
            </a:pPr>
            <a:r>
              <a:rPr lang="en-US" dirty="0"/>
              <a:t>Life cycle doesn’t end there</a:t>
            </a:r>
          </a:p>
          <a:p>
            <a:pPr marL="171450" indent="-171450">
              <a:buFont typeface="Arial" panose="020B0604020202020204" pitchFamily="34" charset="0"/>
              <a:buChar char="•"/>
            </a:pPr>
            <a:r>
              <a:rPr lang="en-US" dirty="0"/>
              <a:t>It must deployed for prediction answering</a:t>
            </a:r>
          </a:p>
          <a:p>
            <a:pPr marL="171450" indent="-171450">
              <a:buFont typeface="Arial" panose="020B0604020202020204" pitchFamily="34" charset="0"/>
              <a:buChar char="•"/>
            </a:pPr>
            <a:r>
              <a:rPr lang="en-US" dirty="0"/>
              <a:t>And maintained and update and constantly improved </a:t>
            </a:r>
          </a:p>
          <a:p>
            <a:pPr marL="171450" indent="-171450">
              <a:buFont typeface="Arial" panose="020B0604020202020204" pitchFamily="34" charset="0"/>
              <a:buChar char="•"/>
            </a:pPr>
            <a:r>
              <a:rPr lang="en-US" dirty="0"/>
              <a:t>Focus of this time</a:t>
            </a:r>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2</a:t>
            </a:fld>
            <a:endParaRPr lang="en-US"/>
          </a:p>
        </p:txBody>
      </p:sp>
    </p:spTree>
    <p:extLst>
      <p:ext uri="{BB962C8B-B14F-4D97-AF65-F5344CB8AC3E}">
        <p14:creationId xmlns:p14="http://schemas.microsoft.com/office/powerpoint/2010/main" val="1048353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pipeline manager, </a:t>
            </a:r>
          </a:p>
          <a:p>
            <a:pPr marL="171450" indent="-171450">
              <a:buFontTx/>
              <a:buChar char="-"/>
            </a:pPr>
            <a:r>
              <a:rPr lang="en-US" dirty="0"/>
              <a:t>Is in charge of preprocessing the incoming training data and transforming them into features that can be used for training a model</a:t>
            </a:r>
          </a:p>
          <a:p>
            <a:pPr marL="171450" indent="-171450">
              <a:buFontTx/>
              <a:buChar char="-"/>
            </a:pPr>
            <a:r>
              <a:rPr lang="en-US" dirty="0"/>
              <a:t>It is also in charge of rematerializing features that are removed from the historical training data</a:t>
            </a:r>
          </a:p>
          <a:p>
            <a:pPr marL="171450" indent="-171450">
              <a:buFontTx/>
              <a:buChar char="-"/>
            </a:pPr>
            <a:r>
              <a:rPr lang="en-US" dirty="0"/>
              <a:t>Lastly, </a:t>
            </a:r>
          </a:p>
        </p:txBody>
      </p:sp>
      <p:sp>
        <p:nvSpPr>
          <p:cNvPr id="4" name="Slide Number Placeholder 3"/>
          <p:cNvSpPr>
            <a:spLocks noGrp="1"/>
          </p:cNvSpPr>
          <p:nvPr>
            <p:ph type="sldNum" sz="quarter" idx="5"/>
          </p:nvPr>
        </p:nvSpPr>
        <p:spPr/>
        <p:txBody>
          <a:bodyPr/>
          <a:lstStyle/>
          <a:p>
            <a:fld id="{4109A87A-3376-BC42-9407-361BB5A939EC}" type="slidenum">
              <a:rPr lang="en-US" smtClean="0"/>
              <a:t>22</a:t>
            </a:fld>
            <a:endParaRPr lang="en-US"/>
          </a:p>
        </p:txBody>
      </p:sp>
    </p:spTree>
    <p:extLst>
      <p:ext uri="{BB962C8B-B14F-4D97-AF65-F5344CB8AC3E}">
        <p14:creationId xmlns:p14="http://schemas.microsoft.com/office/powerpoint/2010/main" val="26169740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23</a:t>
            </a:fld>
            <a:endParaRPr lang="en-US"/>
          </a:p>
        </p:txBody>
      </p:sp>
    </p:spTree>
    <p:extLst>
      <p:ext uri="{BB962C8B-B14F-4D97-AF65-F5344CB8AC3E}">
        <p14:creationId xmlns:p14="http://schemas.microsoft.com/office/powerpoint/2010/main" val="18383563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24</a:t>
            </a:fld>
            <a:endParaRPr lang="en-US"/>
          </a:p>
        </p:txBody>
      </p:sp>
    </p:spTree>
    <p:extLst>
      <p:ext uri="{BB962C8B-B14F-4D97-AF65-F5344CB8AC3E}">
        <p14:creationId xmlns:p14="http://schemas.microsoft.com/office/powerpoint/2010/main" val="11281727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report the cumulative misclassification rate.</a:t>
            </a:r>
          </a:p>
          <a:p>
            <a:r>
              <a:rPr lang="en-US" dirty="0"/>
              <a:t>We’re also reporting the online a error rate which a deployment scenario that the model is only updated through online learning, i.e., each incoming training item is visited only once.</a:t>
            </a:r>
          </a:p>
          <a:p>
            <a:r>
              <a:rPr lang="en-US" dirty="0"/>
              <a:t>First predict the label, evaluate the error rate and update the cumulative error rate and then use for further training</a:t>
            </a:r>
          </a:p>
          <a:p>
            <a:endParaRPr lang="en-US" b="0" noProof="0" dirty="0"/>
          </a:p>
          <a:p>
            <a:r>
              <a:rPr lang="en-US" b="0" noProof="0" dirty="0"/>
              <a:t>Our initial goal was to replace the offline retraining without affecting the quality of the deployed models.</a:t>
            </a:r>
          </a:p>
          <a:p>
            <a:r>
              <a:rPr lang="en-US" b="0" noProof="0" dirty="0"/>
              <a:t>Here, we see Continuous (our approach) and Periodical retraining achieve very similar error rate, (both our performing better than Online, which is not surprising, since the model is trained using the items only once, comparing to the continuous and the periodical retraining approaches where the historical data is used to further train the deployed model.</a:t>
            </a:r>
          </a:p>
        </p:txBody>
      </p:sp>
      <p:sp>
        <p:nvSpPr>
          <p:cNvPr id="4" name="Slide Number Placeholder 3"/>
          <p:cNvSpPr>
            <a:spLocks noGrp="1"/>
          </p:cNvSpPr>
          <p:nvPr>
            <p:ph type="sldNum" sz="quarter" idx="5"/>
          </p:nvPr>
        </p:nvSpPr>
        <p:spPr/>
        <p:txBody>
          <a:bodyPr/>
          <a:lstStyle/>
          <a:p>
            <a:fld id="{4109A87A-3376-BC42-9407-361BB5A939EC}" type="slidenum">
              <a:rPr lang="en-US" smtClean="0"/>
              <a:t>26</a:t>
            </a:fld>
            <a:endParaRPr lang="en-US"/>
          </a:p>
        </p:txBody>
      </p:sp>
    </p:spTree>
    <p:extLst>
      <p:ext uri="{BB962C8B-B14F-4D97-AF65-F5344CB8AC3E}">
        <p14:creationId xmlns:p14="http://schemas.microsoft.com/office/powerpoint/2010/main" val="1422312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both </a:t>
            </a:r>
            <a:r>
              <a:rPr lang="en-US" dirty="0" err="1"/>
              <a:t>usecases</a:t>
            </a:r>
            <a:r>
              <a:rPr lang="en-US" dirty="0"/>
              <a:t>, we report the prequential error rate.</a:t>
            </a:r>
          </a:p>
          <a:p>
            <a:r>
              <a:rPr lang="en-US" dirty="0"/>
              <a:t>First predict the label, evaluate the error rate, and then use for further training</a:t>
            </a:r>
          </a:p>
          <a:p>
            <a:r>
              <a:rPr lang="en-US" dirty="0"/>
              <a:t>URL- misclassification rate, Taxi </a:t>
            </a:r>
            <a:r>
              <a:rPr lang="de-DE" sz="1200" b="0" i="0" kern="1200" dirty="0">
                <a:solidFill>
                  <a:schemeClr val="tx1"/>
                </a:solidFill>
                <a:effectLst/>
                <a:latin typeface="+mn-lt"/>
                <a:ea typeface="+mn-ea"/>
                <a:cs typeface="+mn-cs"/>
              </a:rPr>
              <a:t>Root </a:t>
            </a:r>
            <a:r>
              <a:rPr lang="en-US" sz="1200" b="0" i="0" kern="1200" noProof="0" dirty="0">
                <a:solidFill>
                  <a:schemeClr val="tx1"/>
                </a:solidFill>
                <a:effectLst/>
                <a:latin typeface="+mn-lt"/>
                <a:ea typeface="+mn-ea"/>
                <a:cs typeface="+mn-cs"/>
              </a:rPr>
              <a:t>Mean Squared Logarithmic Error, which is the same error rate used in the </a:t>
            </a:r>
            <a:r>
              <a:rPr lang="en-US" sz="1200" b="0" i="0" kern="1200" noProof="0" dirty="0" err="1">
                <a:solidFill>
                  <a:schemeClr val="tx1"/>
                </a:solidFill>
                <a:effectLst/>
                <a:latin typeface="+mn-lt"/>
                <a:ea typeface="+mn-ea"/>
                <a:cs typeface="+mn-cs"/>
              </a:rPr>
              <a:t>kaggle</a:t>
            </a:r>
            <a:r>
              <a:rPr lang="en-US" sz="1200" b="0" i="0" kern="1200" noProof="0" dirty="0">
                <a:solidFill>
                  <a:schemeClr val="tx1"/>
                </a:solidFill>
                <a:effectLst/>
                <a:latin typeface="+mn-lt"/>
                <a:ea typeface="+mn-ea"/>
                <a:cs typeface="+mn-cs"/>
              </a:rPr>
              <a:t> competition we picked this data from.</a:t>
            </a:r>
          </a:p>
          <a:p>
            <a:endParaRPr lang="en-US" b="0" noProof="0" dirty="0"/>
          </a:p>
          <a:p>
            <a:r>
              <a:rPr lang="en-US" b="0" noProof="0" dirty="0"/>
              <a:t>In both cases, the continuous and periodical approaches are outperforming online in terms of error rate. where continuous and periodical are achieving the same level of error rate.</a:t>
            </a:r>
          </a:p>
          <a:p>
            <a:r>
              <a:rPr lang="en-US" b="0" noProof="0" dirty="0"/>
              <a:t>When look into this figure, that shows the total amount of time each method spent in the training and data processing, we see that after each retraining the total training time is increasing exponentially for periodical deployment, how it for continuous the increase is sublinear throughout the deployment process, </a:t>
            </a:r>
            <a:r>
              <a:rPr lang="en-US" b="0" noProof="0" dirty="0" err="1"/>
              <a:t>infact</a:t>
            </a:r>
            <a:r>
              <a:rPr lang="en-US" b="0" noProof="0" dirty="0"/>
              <a:t> it is very close to the total training time of the online approach.</a:t>
            </a:r>
          </a:p>
        </p:txBody>
      </p:sp>
      <p:sp>
        <p:nvSpPr>
          <p:cNvPr id="4" name="Slide Number Placeholder 3"/>
          <p:cNvSpPr>
            <a:spLocks noGrp="1"/>
          </p:cNvSpPr>
          <p:nvPr>
            <p:ph type="sldNum" sz="quarter" idx="5"/>
          </p:nvPr>
        </p:nvSpPr>
        <p:spPr/>
        <p:txBody>
          <a:bodyPr/>
          <a:lstStyle/>
          <a:p>
            <a:fld id="{4109A87A-3376-BC42-9407-361BB5A939EC}" type="slidenum">
              <a:rPr lang="en-US" smtClean="0"/>
              <a:t>27</a:t>
            </a:fld>
            <a:endParaRPr lang="en-US"/>
          </a:p>
        </p:txBody>
      </p:sp>
    </p:spTree>
    <p:extLst>
      <p:ext uri="{BB962C8B-B14F-4D97-AF65-F5344CB8AC3E}">
        <p14:creationId xmlns:p14="http://schemas.microsoft.com/office/powerpoint/2010/main" val="6011549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we want to see how effective is the materialization and statistics computation.</a:t>
            </a:r>
          </a:p>
          <a:p>
            <a:r>
              <a:rPr lang="en-US" dirty="0"/>
              <a:t>On the x axis on the figure on the right, we see the ratio of the features we store, i.e., 0.6 means we keep 60% percent of of the preprocessed features and remove the rest.</a:t>
            </a:r>
          </a:p>
          <a:p>
            <a:r>
              <a:rPr lang="en-US" dirty="0"/>
              <a:t>What we observe is that even by choosing to store only 20% the preprocessed features we reduce the total training time by around 40% percent.</a:t>
            </a:r>
          </a:p>
          <a:p>
            <a:r>
              <a:rPr lang="en-US" dirty="0"/>
              <a:t>The purple line shows when there’s no preprocessed features and no statistics computation.</a:t>
            </a:r>
          </a:p>
          <a:p>
            <a:endParaRPr lang="en-US" dirty="0"/>
          </a:p>
          <a:p>
            <a:endParaRPr lang="en-US" dirty="0"/>
          </a:p>
          <a:p>
            <a:r>
              <a:rPr lang="en-US" dirty="0"/>
              <a:t>The figure on the right, shows, no optimization (no statistics computation) takes twice the amount for both use cases from start to finish.</a:t>
            </a:r>
          </a:p>
          <a:p>
            <a:r>
              <a:rPr lang="en-US" dirty="0"/>
              <a:t>When just use statistics statistics computation and do not store any of the features, there’s already a 20-25% reduction in the total training time.</a:t>
            </a:r>
          </a:p>
          <a:p>
            <a:r>
              <a:rPr lang="en-US" dirty="0"/>
              <a:t>When the more we store the preprocessed features the lower the total training time gets. So on the figure, for example the axis shows what ratio of the total </a:t>
            </a:r>
            <a:r>
              <a:rPr lang="en-US" dirty="0" err="1"/>
              <a:t>preorpocessed</a:t>
            </a:r>
            <a:r>
              <a:rPr lang="en-US" dirty="0"/>
              <a:t> data do we keep. 1.0 means we store and keep all the preprocessed features and 0 means we are not storing any of the preprocessed features and every time after we sample the data we should re materialize them.</a:t>
            </a:r>
          </a:p>
          <a:p>
            <a:r>
              <a:rPr lang="en-US" dirty="0"/>
              <a:t>The table shows the Mu, the average materialization rate computed empirically. And we see the numbers almost perfectly matches what we computed theoretically. The example I provided earlier was that if we store around 20% of the data the materialization utilization rate is around 0.52 which is exactly what we got.</a:t>
            </a:r>
          </a:p>
        </p:txBody>
      </p:sp>
      <p:sp>
        <p:nvSpPr>
          <p:cNvPr id="4" name="Slide Number Placeholder 3"/>
          <p:cNvSpPr>
            <a:spLocks noGrp="1"/>
          </p:cNvSpPr>
          <p:nvPr>
            <p:ph type="sldNum" sz="quarter" idx="5"/>
          </p:nvPr>
        </p:nvSpPr>
        <p:spPr/>
        <p:txBody>
          <a:bodyPr/>
          <a:lstStyle/>
          <a:p>
            <a:fld id="{4109A87A-3376-BC42-9407-361BB5A939EC}" type="slidenum">
              <a:rPr lang="en-US" smtClean="0"/>
              <a:t>28</a:t>
            </a:fld>
            <a:endParaRPr lang="en-US"/>
          </a:p>
        </p:txBody>
      </p:sp>
    </p:spTree>
    <p:extLst>
      <p:ext uri="{BB962C8B-B14F-4D97-AF65-F5344CB8AC3E}">
        <p14:creationId xmlns:p14="http://schemas.microsoft.com/office/powerpoint/2010/main" val="26751310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aspect is how difficult is it to tune. </a:t>
            </a:r>
          </a:p>
          <a:p>
            <a:r>
              <a:rPr lang="en-US" dirty="0"/>
              <a:t>We’re using </a:t>
            </a:r>
            <a:r>
              <a:rPr lang="en-US" dirty="0" err="1"/>
              <a:t>sgd</a:t>
            </a:r>
            <a:r>
              <a:rPr lang="en-US" dirty="0"/>
              <a:t>, so two important factors are learning rate and regularization rate. </a:t>
            </a:r>
          </a:p>
          <a:p>
            <a:r>
              <a:rPr lang="en-US" dirty="0"/>
              <a:t>We do the tuning on the initial data that we have, so the process is similar when you’re want to do periodical offline training.</a:t>
            </a:r>
          </a:p>
          <a:p>
            <a:r>
              <a:rPr lang="en-US" dirty="0"/>
              <a:t>The table shows the result of the </a:t>
            </a:r>
            <a:r>
              <a:rPr lang="en-US" dirty="0" err="1"/>
              <a:t>hyperpatamter</a:t>
            </a:r>
            <a:r>
              <a:rPr lang="en-US" dirty="0"/>
              <a:t> tuning on the initial data, </a:t>
            </a:r>
          </a:p>
          <a:p>
            <a:r>
              <a:rPr lang="en-US" dirty="0"/>
              <a:t>Figure left, shows the result of running with the same configuration on the live data we see the relative performance are the same in initial offline and online.</a:t>
            </a:r>
          </a:p>
        </p:txBody>
      </p:sp>
      <p:sp>
        <p:nvSpPr>
          <p:cNvPr id="4" name="Slide Number Placeholder 3"/>
          <p:cNvSpPr>
            <a:spLocks noGrp="1"/>
          </p:cNvSpPr>
          <p:nvPr>
            <p:ph type="sldNum" sz="quarter" idx="5"/>
          </p:nvPr>
        </p:nvSpPr>
        <p:spPr/>
        <p:txBody>
          <a:bodyPr/>
          <a:lstStyle/>
          <a:p>
            <a:fld id="{4109A87A-3376-BC42-9407-361BB5A939EC}" type="slidenum">
              <a:rPr lang="en-US" smtClean="0"/>
              <a:t>31</a:t>
            </a:fld>
            <a:endParaRPr lang="en-US"/>
          </a:p>
        </p:txBody>
      </p:sp>
    </p:spTree>
    <p:extLst>
      <p:ext uri="{BB962C8B-B14F-4D97-AF65-F5344CB8AC3E}">
        <p14:creationId xmlns:p14="http://schemas.microsoft.com/office/powerpoint/2010/main" val="20022153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As for the sampling, we do acknowledge that it can be very use case specific. But just in our two experiments, not surprisingly we see for URL that </a:t>
            </a:r>
            <a:r>
              <a:rPr lang="en-US" dirty="0" err="1"/>
              <a:t>timebased</a:t>
            </a:r>
            <a:r>
              <a:rPr lang="en-US" dirty="0"/>
              <a:t> and window based are performing slightly better than uniform, that’s because the </a:t>
            </a:r>
            <a:r>
              <a:rPr lang="en-US" dirty="0" err="1"/>
              <a:t>url</a:t>
            </a:r>
            <a:r>
              <a:rPr lang="en-US" dirty="0"/>
              <a:t> dataset was designed to have new features appearing. For taxi dataset we see almost no difference, which we argue mostly because of the nature of the data, while there is some periodical changes in the data there’s no slow concept drift contrary to the URL data.</a:t>
            </a:r>
          </a:p>
          <a:p>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32</a:t>
            </a:fld>
            <a:endParaRPr lang="en-US"/>
          </a:p>
        </p:txBody>
      </p:sp>
    </p:spTree>
    <p:extLst>
      <p:ext uri="{BB962C8B-B14F-4D97-AF65-F5344CB8AC3E}">
        <p14:creationId xmlns:p14="http://schemas.microsoft.com/office/powerpoint/2010/main" val="28900971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As for the sampling, we do acknowledge that it can be very use case specific. But just in our two experiments, not surprisingly we see for URL that </a:t>
            </a:r>
            <a:r>
              <a:rPr lang="en-US" dirty="0" err="1"/>
              <a:t>timebased</a:t>
            </a:r>
            <a:r>
              <a:rPr lang="en-US" dirty="0"/>
              <a:t> and window based are performing slightly better than uniform, that’s because the </a:t>
            </a:r>
            <a:r>
              <a:rPr lang="en-US" dirty="0" err="1"/>
              <a:t>url</a:t>
            </a:r>
            <a:r>
              <a:rPr lang="en-US" dirty="0"/>
              <a:t> dataset was designed to have new features appearing. For taxi dataset we see almost no difference, which we argue mostly because of the nature of the data, while there is some periodical changes in the data there’s no slow concept drift contrary to the URL data.</a:t>
            </a:r>
          </a:p>
          <a:p>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34</a:t>
            </a:fld>
            <a:endParaRPr lang="en-US"/>
          </a:p>
        </p:txBody>
      </p:sp>
    </p:spTree>
    <p:extLst>
      <p:ext uri="{BB962C8B-B14F-4D97-AF65-F5344CB8AC3E}">
        <p14:creationId xmlns:p14="http://schemas.microsoft.com/office/powerpoint/2010/main" val="3128374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2:00</a:t>
            </a:r>
          </a:p>
          <a:p>
            <a:pPr marL="171450" lvl="0" indent="-171450">
              <a:buFont typeface="Arial" panose="020B0604020202020204" pitchFamily="34" charset="0"/>
              <a:buChar char="•"/>
            </a:pPr>
            <a:r>
              <a:rPr lang="en-US" dirty="0"/>
              <a:t>After the training model deployed to answer queries</a:t>
            </a:r>
          </a:p>
          <a:p>
            <a:pPr marL="171450" lvl="0" indent="-171450">
              <a:buFont typeface="Arial" panose="020B0604020202020204" pitchFamily="34" charset="0"/>
              <a:buChar char="•"/>
            </a:pPr>
            <a:r>
              <a:rPr lang="en-US" dirty="0"/>
              <a:t>Training data arrives</a:t>
            </a:r>
          </a:p>
          <a:p>
            <a:pPr marL="171450" lvl="0" indent="-171450">
              <a:buFont typeface="Arial" panose="020B0604020202020204" pitchFamily="34" charset="0"/>
              <a:buChar char="•"/>
            </a:pPr>
            <a:r>
              <a:rPr lang="en-US" dirty="0"/>
              <a:t>One approach to ensure the model stays up to date </a:t>
            </a:r>
          </a:p>
          <a:p>
            <a:pPr marL="628650" lvl="1" indent="-171450">
              <a:buFont typeface="Arial" panose="020B0604020202020204" pitchFamily="34" charset="0"/>
              <a:buChar char="•"/>
            </a:pPr>
            <a:r>
              <a:rPr lang="en-US" dirty="0"/>
              <a:t>Online learning</a:t>
            </a:r>
          </a:p>
          <a:p>
            <a:pPr marL="628650" lvl="1" indent="-171450">
              <a:buFont typeface="Arial" panose="020B0604020202020204" pitchFamily="34" charset="0"/>
              <a:buChar char="•"/>
            </a:pPr>
            <a:r>
              <a:rPr lang="en-US" dirty="0"/>
              <a:t>Update the model based on individual data</a:t>
            </a:r>
          </a:p>
          <a:p>
            <a:pPr marL="171450" lvl="0" indent="-171450">
              <a:buFont typeface="Arial" panose="020B0604020202020204" pitchFamily="34" charset="0"/>
              <a:buChar char="•"/>
            </a:pPr>
            <a:r>
              <a:rPr lang="en-US" dirty="0"/>
              <a:t>It s fast and efficient</a:t>
            </a:r>
          </a:p>
          <a:p>
            <a:pPr marL="171450" lvl="0" indent="-171450">
              <a:buFont typeface="Arial" panose="020B0604020202020204" pitchFamily="34" charset="0"/>
              <a:buChar char="•"/>
            </a:pPr>
            <a:r>
              <a:rPr lang="en-US" dirty="0"/>
              <a:t>Cannot guarantee high quality models</a:t>
            </a:r>
          </a:p>
        </p:txBody>
      </p:sp>
      <p:sp>
        <p:nvSpPr>
          <p:cNvPr id="4" name="Slide Number Placeholder 3"/>
          <p:cNvSpPr>
            <a:spLocks noGrp="1"/>
          </p:cNvSpPr>
          <p:nvPr>
            <p:ph type="sldNum" sz="quarter" idx="5"/>
          </p:nvPr>
        </p:nvSpPr>
        <p:spPr/>
        <p:txBody>
          <a:bodyPr/>
          <a:lstStyle/>
          <a:p>
            <a:fld id="{4109A87A-3376-BC42-9407-361BB5A939EC}" type="slidenum">
              <a:rPr lang="en-US" smtClean="0"/>
              <a:t>3</a:t>
            </a:fld>
            <a:endParaRPr lang="en-US"/>
          </a:p>
        </p:txBody>
      </p:sp>
    </p:spTree>
    <p:extLst>
      <p:ext uri="{BB962C8B-B14F-4D97-AF65-F5344CB8AC3E}">
        <p14:creationId xmlns:p14="http://schemas.microsoft.com/office/powerpoint/2010/main" val="1483303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3:00</a:t>
            </a:r>
          </a:p>
          <a:p>
            <a:pPr marL="171450" lvl="0" indent="-171450">
              <a:buFont typeface="Arial" panose="020B0604020202020204" pitchFamily="34" charset="0"/>
              <a:buChar char="•"/>
            </a:pPr>
            <a:r>
              <a:rPr lang="en-US" dirty="0"/>
              <a:t>Another approach is while doing online learning</a:t>
            </a:r>
          </a:p>
          <a:p>
            <a:pPr marL="171450" lvl="0" indent="-171450">
              <a:buFont typeface="Arial" panose="020B0604020202020204" pitchFamily="34" charset="0"/>
              <a:buChar char="•"/>
            </a:pPr>
            <a:r>
              <a:rPr lang="en-US" dirty="0"/>
              <a:t>Store the data</a:t>
            </a:r>
          </a:p>
          <a:p>
            <a:pPr marL="171450" lvl="0" indent="-171450">
              <a:buFont typeface="Arial" panose="020B0604020202020204" pitchFamily="34" charset="0"/>
              <a:buChar char="•"/>
            </a:pPr>
            <a:r>
              <a:rPr lang="en-US" dirty="0"/>
              <a:t>Retraining</a:t>
            </a:r>
          </a:p>
          <a:p>
            <a:pPr marL="628650" lvl="1" indent="-171450">
              <a:buFont typeface="Arial" panose="020B0604020202020204" pitchFamily="34" charset="0"/>
              <a:buChar char="•"/>
            </a:pPr>
            <a:r>
              <a:rPr lang="en-US" dirty="0"/>
              <a:t>When the quality drops</a:t>
            </a:r>
          </a:p>
          <a:p>
            <a:pPr marL="628650" lvl="1" indent="-171450">
              <a:buFont typeface="Arial" panose="020B0604020202020204" pitchFamily="34" charset="0"/>
              <a:buChar char="•"/>
            </a:pPr>
            <a:r>
              <a:rPr lang="en-US" dirty="0"/>
              <a:t>A predefined amount of data is gathered</a:t>
            </a:r>
          </a:p>
          <a:p>
            <a:pPr marL="171450" lvl="0" indent="-171450">
              <a:buFont typeface="Arial" panose="020B0604020202020204" pitchFamily="34" charset="0"/>
              <a:buChar char="•"/>
            </a:pPr>
            <a:r>
              <a:rPr lang="en-US" dirty="0"/>
              <a:t>A new model and pipeline is trained</a:t>
            </a:r>
          </a:p>
          <a:p>
            <a:pPr marL="171450" lvl="0" indent="-171450">
              <a:buFont typeface="Arial" panose="020B0604020202020204" pitchFamily="34" charset="0"/>
              <a:buChar char="•"/>
            </a:pPr>
            <a:r>
              <a:rPr lang="en-US" dirty="0"/>
              <a:t>Redeployed</a:t>
            </a:r>
          </a:p>
          <a:p>
            <a:pPr marL="171450" lvl="0" indent="-171450">
              <a:buFont typeface="Arial" panose="020B0604020202020204" pitchFamily="34" charset="0"/>
              <a:buChar char="•"/>
            </a:pPr>
            <a:r>
              <a:rPr lang="en-US" dirty="0"/>
              <a:t>Historical training data</a:t>
            </a:r>
          </a:p>
          <a:p>
            <a:pPr marL="171450" lvl="0" indent="-171450">
              <a:buFont typeface="Arial" panose="020B0604020202020204" pitchFamily="34" charset="0"/>
              <a:buChar char="•"/>
            </a:pPr>
            <a:r>
              <a:rPr lang="en-US" dirty="0"/>
              <a:t>Result</a:t>
            </a:r>
          </a:p>
          <a:p>
            <a:pPr marL="628650" lvl="1" indent="-171450">
              <a:buFont typeface="Arial" panose="020B0604020202020204" pitchFamily="34" charset="0"/>
              <a:buChar char="•"/>
            </a:pPr>
            <a:r>
              <a:rPr lang="en-US" dirty="0"/>
              <a:t>High quality models</a:t>
            </a:r>
          </a:p>
          <a:p>
            <a:pPr marL="628650" lvl="1" indent="-171450">
              <a:buFont typeface="Arial" panose="020B0604020202020204" pitchFamily="34" charset="0"/>
              <a:buChar char="•"/>
            </a:pPr>
            <a:r>
              <a:rPr lang="en-US" dirty="0"/>
              <a:t>But time consuming </a:t>
            </a:r>
          </a:p>
          <a:p>
            <a:pPr marL="628650" lvl="1" indent="-171450">
              <a:buFont typeface="Arial" panose="020B0604020202020204" pitchFamily="34" charset="0"/>
              <a:buChar char="•"/>
            </a:pPr>
            <a:r>
              <a:rPr lang="en-US" dirty="0"/>
              <a:t>Out of core</a:t>
            </a:r>
          </a:p>
        </p:txBody>
      </p:sp>
      <p:sp>
        <p:nvSpPr>
          <p:cNvPr id="4" name="Slide Number Placeholder 3"/>
          <p:cNvSpPr>
            <a:spLocks noGrp="1"/>
          </p:cNvSpPr>
          <p:nvPr>
            <p:ph type="sldNum" sz="quarter" idx="5"/>
          </p:nvPr>
        </p:nvSpPr>
        <p:spPr/>
        <p:txBody>
          <a:bodyPr/>
          <a:lstStyle/>
          <a:p>
            <a:fld id="{4109A87A-3376-BC42-9407-361BB5A939EC}" type="slidenum">
              <a:rPr lang="en-US" smtClean="0"/>
              <a:t>4</a:t>
            </a:fld>
            <a:endParaRPr lang="en-US"/>
          </a:p>
        </p:txBody>
      </p:sp>
    </p:spTree>
    <p:extLst>
      <p:ext uri="{BB962C8B-B14F-4D97-AF65-F5344CB8AC3E}">
        <p14:creationId xmlns:p14="http://schemas.microsoft.com/office/powerpoint/2010/main" val="399060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4:00</a:t>
            </a:r>
          </a:p>
          <a:p>
            <a:pPr marL="171450" indent="-171450">
              <a:buFont typeface="Arial" panose="020B0604020202020204" pitchFamily="34" charset="0"/>
              <a:buChar char="•"/>
            </a:pPr>
            <a:r>
              <a:rPr lang="en-US" dirty="0"/>
              <a:t>Question. </a:t>
            </a:r>
          </a:p>
          <a:p>
            <a:pPr marL="171450" indent="-171450">
              <a:buFont typeface="Arial" panose="020B0604020202020204" pitchFamily="34" charset="0"/>
              <a:buChar char="•"/>
            </a:pPr>
            <a:r>
              <a:rPr lang="en-US" dirty="0"/>
              <a:t>Specifically, </a:t>
            </a:r>
          </a:p>
          <a:p>
            <a:pPr marL="628650" lvl="1" indent="-171450">
              <a:buFont typeface="Arial" panose="020B0604020202020204" pitchFamily="34" charset="0"/>
              <a:buChar char="•"/>
            </a:pPr>
            <a:r>
              <a:rPr lang="en-US" dirty="0"/>
              <a:t>we believe the overhead of complete retraining is too much and frankly unnecessary </a:t>
            </a:r>
          </a:p>
          <a:p>
            <a:pPr marL="628650" lvl="1" indent="-171450">
              <a:buFont typeface="Arial" panose="020B0604020202020204" pitchFamily="34" charset="0"/>
              <a:buChar char="•"/>
            </a:pPr>
            <a:r>
              <a:rPr lang="en-US" dirty="0"/>
              <a:t>Specially, since we believe since we’re doing online learning anyway, we can be precompute many things that later on will be required by the retraining</a:t>
            </a:r>
          </a:p>
          <a:p>
            <a:pPr marL="628650" lvl="1" indent="-171450">
              <a:buFont typeface="Arial" panose="020B0604020202020204" pitchFamily="34" charset="0"/>
              <a:buChar char="•"/>
            </a:pPr>
            <a:r>
              <a:rPr lang="en-US" dirty="0"/>
              <a:t>However, this means we cannot perform the retraining out-of-core.</a:t>
            </a:r>
          </a:p>
        </p:txBody>
      </p:sp>
      <p:sp>
        <p:nvSpPr>
          <p:cNvPr id="4" name="Slide Number Placeholder 3"/>
          <p:cNvSpPr>
            <a:spLocks noGrp="1"/>
          </p:cNvSpPr>
          <p:nvPr>
            <p:ph type="sldNum" sz="quarter" idx="5"/>
          </p:nvPr>
        </p:nvSpPr>
        <p:spPr/>
        <p:txBody>
          <a:bodyPr/>
          <a:lstStyle/>
          <a:p>
            <a:fld id="{4109A87A-3376-BC42-9407-361BB5A939EC}" type="slidenum">
              <a:rPr lang="en-US" smtClean="0"/>
              <a:t>5</a:t>
            </a:fld>
            <a:endParaRPr lang="en-US"/>
          </a:p>
        </p:txBody>
      </p:sp>
    </p:spTree>
    <p:extLst>
      <p:ext uri="{BB962C8B-B14F-4D97-AF65-F5344CB8AC3E}">
        <p14:creationId xmlns:p14="http://schemas.microsoft.com/office/powerpoint/2010/main" val="3383017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5:00</a:t>
            </a:r>
          </a:p>
          <a:p>
            <a:pPr marL="171450" indent="-171450">
              <a:buFontTx/>
              <a:buChar char="-"/>
            </a:pPr>
            <a:r>
              <a:rPr lang="en-US" dirty="0"/>
              <a:t>A continuous deployment platform</a:t>
            </a:r>
          </a:p>
          <a:p>
            <a:pPr marL="171450" indent="-171450">
              <a:buFontTx/>
              <a:buChar char="-"/>
            </a:pPr>
            <a:r>
              <a:rPr lang="en-US" dirty="0"/>
              <a:t>With the goal of maintaining the quality of deployed model efficiently</a:t>
            </a:r>
          </a:p>
          <a:p>
            <a:pPr marL="171450" indent="-171450">
              <a:buFontTx/>
              <a:buChar char="-"/>
            </a:pPr>
            <a:r>
              <a:rPr lang="en-US" dirty="0"/>
              <a:t>Similar to existing approaches, performs online learning</a:t>
            </a:r>
          </a:p>
          <a:p>
            <a:pPr marL="171450" indent="-171450">
              <a:buFontTx/>
              <a:buChar char="-"/>
            </a:pPr>
            <a:r>
              <a:rPr lang="en-US" dirty="0"/>
              <a:t>However unlike existing approaches, further training of the model is performed inside the platform itself.</a:t>
            </a:r>
          </a:p>
          <a:p>
            <a:pPr marL="171450" indent="-171450">
              <a:buFontTx/>
              <a:buChar char="-"/>
            </a:pPr>
            <a:r>
              <a:rPr lang="en-US" dirty="0"/>
              <a:t>This means</a:t>
            </a:r>
          </a:p>
          <a:p>
            <a:pPr marL="628650" lvl="1" indent="-171450">
              <a:buFontTx/>
              <a:buChar char="-"/>
            </a:pPr>
            <a:r>
              <a:rPr lang="en-US" dirty="0"/>
              <a:t>Stores all the historical data meaning, initial data and data that arrives since the beginning of time</a:t>
            </a:r>
          </a:p>
          <a:p>
            <a:pPr marL="628650" lvl="1" indent="-171450">
              <a:buFontTx/>
              <a:buChar char="-"/>
            </a:pPr>
            <a:r>
              <a:rPr lang="en-US" dirty="0"/>
              <a:t>we can precompute the data the training will need later on during to speed up the process.</a:t>
            </a:r>
          </a:p>
          <a:p>
            <a:pPr marL="171450" indent="-171450">
              <a:buFontTx/>
              <a:buChar char="-"/>
            </a:pPr>
            <a:r>
              <a:rPr lang="en-US" dirty="0"/>
              <a:t>We make three contributions </a:t>
            </a:r>
          </a:p>
          <a:p>
            <a:pPr marL="628650" lvl="1" indent="-171450">
              <a:buFontTx/>
              <a:buChar char="-"/>
            </a:pPr>
            <a:r>
              <a:rPr lang="en-US" dirty="0"/>
              <a:t>Precompute the features and cached them</a:t>
            </a:r>
          </a:p>
          <a:p>
            <a:pPr marL="628650" lvl="1" indent="-171450">
              <a:buFontTx/>
              <a:buChar char="-"/>
            </a:pPr>
            <a:r>
              <a:rPr lang="en-US" dirty="0"/>
              <a:t>Update the statistics required by the pipeline</a:t>
            </a:r>
          </a:p>
          <a:p>
            <a:pPr marL="628650" lvl="1" indent="-171450">
              <a:buFontTx/>
              <a:buChar char="-"/>
            </a:pPr>
            <a:r>
              <a:rPr lang="en-US" dirty="0"/>
              <a:t>Perform proactive training which is a replacement of retraining</a:t>
            </a:r>
          </a:p>
          <a:p>
            <a:pPr marL="1085850" lvl="2" indent="-171450">
              <a:buFontTx/>
              <a:buChar char="-"/>
            </a:pPr>
            <a:r>
              <a:rPr lang="en-US" dirty="0"/>
              <a:t>Which directly applied to the deployed model</a:t>
            </a:r>
          </a:p>
          <a:p>
            <a:pPr marL="1085850" lvl="2" indent="-171450">
              <a:buFontTx/>
              <a:buChar char="-"/>
            </a:pPr>
            <a:r>
              <a:rPr lang="en-US" dirty="0"/>
              <a:t>Uses the precomputed features and the updated statistics to speed up the process</a:t>
            </a:r>
          </a:p>
        </p:txBody>
      </p:sp>
      <p:sp>
        <p:nvSpPr>
          <p:cNvPr id="4" name="Slide Number Placeholder 3"/>
          <p:cNvSpPr>
            <a:spLocks noGrp="1"/>
          </p:cNvSpPr>
          <p:nvPr>
            <p:ph type="sldNum" sz="quarter" idx="5"/>
          </p:nvPr>
        </p:nvSpPr>
        <p:spPr/>
        <p:txBody>
          <a:bodyPr/>
          <a:lstStyle/>
          <a:p>
            <a:fld id="{4109A87A-3376-BC42-9407-361BB5A939EC}" type="slidenum">
              <a:rPr lang="en-US" smtClean="0"/>
              <a:t>6</a:t>
            </a:fld>
            <a:endParaRPr lang="en-US"/>
          </a:p>
        </p:txBody>
      </p:sp>
    </p:spTree>
    <p:extLst>
      <p:ext uri="{BB962C8B-B14F-4D97-AF65-F5344CB8AC3E}">
        <p14:creationId xmlns:p14="http://schemas.microsoft.com/office/powerpoint/2010/main" val="326433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6:30</a:t>
            </a:r>
          </a:p>
          <a:p>
            <a:pPr marL="171450" indent="-171450">
              <a:buFontTx/>
              <a:buChar char="-"/>
            </a:pPr>
            <a:r>
              <a:rPr lang="en-US" dirty="0"/>
              <a:t>5 main steps divided into two phases</a:t>
            </a:r>
          </a:p>
          <a:p>
            <a:pPr marL="628650" lvl="1" indent="-171450">
              <a:buFontTx/>
              <a:buChar char="-"/>
            </a:pPr>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7</a:t>
            </a:fld>
            <a:endParaRPr lang="en-US"/>
          </a:p>
        </p:txBody>
      </p:sp>
    </p:spTree>
    <p:extLst>
      <p:ext uri="{BB962C8B-B14F-4D97-AF65-F5344CB8AC3E}">
        <p14:creationId xmlns:p14="http://schemas.microsoft.com/office/powerpoint/2010/main" val="1510644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7:00</a:t>
            </a:r>
          </a:p>
          <a:p>
            <a:pPr marL="171450" indent="-171450">
              <a:buFontTx/>
              <a:buChar char="-"/>
            </a:pPr>
            <a:r>
              <a:rPr lang="en-US" dirty="0"/>
              <a:t>Data Preparation Phase</a:t>
            </a:r>
          </a:p>
          <a:p>
            <a:pPr marL="628650" lvl="1" indent="-171450">
              <a:buFontTx/>
              <a:buChar char="-"/>
            </a:pPr>
            <a:r>
              <a:rPr lang="en-US" dirty="0"/>
              <a:t>Which divides the data into small chunks</a:t>
            </a:r>
          </a:p>
          <a:p>
            <a:pPr marL="628650" lvl="1" indent="-171450">
              <a:buFontTx/>
              <a:buChar char="-"/>
            </a:pPr>
            <a:r>
              <a:rPr lang="en-US" dirty="0"/>
              <a:t>Preprocess and compute the features and store them</a:t>
            </a:r>
          </a:p>
          <a:p>
            <a:pPr marL="628650" lvl="1" indent="-171450">
              <a:buFontTx/>
              <a:buChar char="-"/>
            </a:pPr>
            <a:r>
              <a:rPr lang="en-US" dirty="0"/>
              <a:t>Moreover it Computes and updates the statistics over the data to speed up the further data processing</a:t>
            </a:r>
          </a:p>
          <a:p>
            <a:pPr marL="628650" lvl="1" indent="-171450">
              <a:buFontTx/>
              <a:buChar char="-"/>
            </a:pPr>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8</a:t>
            </a:fld>
            <a:endParaRPr lang="en-US"/>
          </a:p>
        </p:txBody>
      </p:sp>
    </p:spTree>
    <p:extLst>
      <p:ext uri="{BB962C8B-B14F-4D97-AF65-F5344CB8AC3E}">
        <p14:creationId xmlns:p14="http://schemas.microsoft.com/office/powerpoint/2010/main" val="1079771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7:30</a:t>
            </a:r>
          </a:p>
          <a:p>
            <a:pPr marL="171450" indent="-171450">
              <a:buFont typeface="Arial" panose="020B0604020202020204" pitchFamily="34" charset="0"/>
              <a:buChar char="•"/>
            </a:pPr>
            <a:r>
              <a:rPr lang="en-US" dirty="0"/>
              <a:t>Proactive Training Phase</a:t>
            </a:r>
          </a:p>
          <a:p>
            <a:pPr marL="628650" lvl="1" indent="-171450">
              <a:buFont typeface="Arial" panose="020B0604020202020204" pitchFamily="34" charset="0"/>
              <a:buChar char="•"/>
            </a:pPr>
            <a:r>
              <a:rPr lang="en-US" dirty="0"/>
              <a:t>Where we replace the retraining with a more efficient process</a:t>
            </a:r>
          </a:p>
          <a:p>
            <a:pPr marL="628650" lvl="1" indent="-171450">
              <a:buFont typeface="Arial" panose="020B0604020202020204" pitchFamily="34" charset="0"/>
              <a:buChar char="•"/>
            </a:pPr>
            <a:r>
              <a:rPr lang="en-US" dirty="0"/>
              <a:t>Where it uses the cached features compute earlier to train the deployed model</a:t>
            </a:r>
          </a:p>
          <a:p>
            <a:pPr marL="171450" lvl="0" indent="-171450">
              <a:buFont typeface="Arial" panose="020B0604020202020204" pitchFamily="34" charset="0"/>
              <a:buChar char="•"/>
            </a:pPr>
            <a:r>
              <a:rPr lang="en-US" dirty="0"/>
              <a:t>Next I will now discuss the details of the preparation and proactive training phase and then finish with evaluation results</a:t>
            </a:r>
          </a:p>
        </p:txBody>
      </p:sp>
      <p:sp>
        <p:nvSpPr>
          <p:cNvPr id="4" name="Slide Number Placeholder 3"/>
          <p:cNvSpPr>
            <a:spLocks noGrp="1"/>
          </p:cNvSpPr>
          <p:nvPr>
            <p:ph type="sldNum" sz="quarter" idx="5"/>
          </p:nvPr>
        </p:nvSpPr>
        <p:spPr/>
        <p:txBody>
          <a:bodyPr/>
          <a:lstStyle/>
          <a:p>
            <a:fld id="{4109A87A-3376-BC42-9407-361BB5A939EC}" type="slidenum">
              <a:rPr lang="en-US" smtClean="0"/>
              <a:t>9</a:t>
            </a:fld>
            <a:endParaRPr lang="en-US"/>
          </a:p>
        </p:txBody>
      </p:sp>
    </p:spTree>
    <p:extLst>
      <p:ext uri="{BB962C8B-B14F-4D97-AF65-F5344CB8AC3E}">
        <p14:creationId xmlns:p14="http://schemas.microsoft.com/office/powerpoint/2010/main" val="23340154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folie">
    <p:bg>
      <p:bgPr>
        <a:solidFill>
          <a:schemeClr val="bg1"/>
        </a:solidFill>
        <a:effectLst/>
      </p:bgPr>
    </p:bg>
    <p:spTree>
      <p:nvGrpSpPr>
        <p:cNvPr id="1" name=""/>
        <p:cNvGrpSpPr/>
        <p:nvPr/>
      </p:nvGrpSpPr>
      <p:grpSpPr>
        <a:xfrm>
          <a:off x="0" y="0"/>
          <a:ext cx="0" cy="0"/>
          <a:chOff x="0" y="0"/>
          <a:chExt cx="0" cy="0"/>
        </a:xfrm>
      </p:grpSpPr>
      <p:sp>
        <p:nvSpPr>
          <p:cNvPr id="11" name="Rechteck 10"/>
          <p:cNvSpPr/>
          <p:nvPr/>
        </p:nvSpPr>
        <p:spPr>
          <a:xfrm>
            <a:off x="-43" y="2071688"/>
            <a:ext cx="12192000" cy="478631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dirty="0"/>
          </a:p>
        </p:txBody>
      </p:sp>
      <p:sp>
        <p:nvSpPr>
          <p:cNvPr id="13" name="Textfeld 12"/>
          <p:cNvSpPr txBox="1"/>
          <p:nvPr/>
        </p:nvSpPr>
        <p:spPr>
          <a:xfrm>
            <a:off x="1590352" y="5481121"/>
            <a:ext cx="4123732" cy="1323439"/>
          </a:xfrm>
          <a:prstGeom prst="rect">
            <a:avLst/>
          </a:prstGeom>
          <a:noFill/>
        </p:spPr>
        <p:txBody>
          <a:bodyPr wrap="square">
            <a:spAutoFit/>
          </a:bodyPr>
          <a:lstStyle/>
          <a:p>
            <a:pPr algn="ctr" fontAlgn="auto">
              <a:spcBef>
                <a:spcPts val="0"/>
              </a:spcBef>
              <a:spcAft>
                <a:spcPts val="0"/>
              </a:spcAft>
              <a:defRPr/>
            </a:pPr>
            <a:r>
              <a:rPr lang="de-DE" sz="1600" dirty="0">
                <a:solidFill>
                  <a:srgbClr val="002060"/>
                </a:solidFill>
                <a:latin typeface="Verdana" pitchFamily="34" charset="0"/>
                <a:ea typeface="Verdana" pitchFamily="34" charset="0"/>
                <a:cs typeface="Verdana" pitchFamily="34" charset="0"/>
              </a:rPr>
              <a:t>Database Systems </a:t>
            </a:r>
            <a:r>
              <a:rPr lang="de-DE" sz="1600" dirty="0" err="1">
                <a:solidFill>
                  <a:srgbClr val="002060"/>
                </a:solidFill>
                <a:latin typeface="Verdana" pitchFamily="34" charset="0"/>
                <a:ea typeface="Verdana" pitchFamily="34" charset="0"/>
                <a:cs typeface="Verdana" pitchFamily="34" charset="0"/>
              </a:rPr>
              <a:t>and</a:t>
            </a:r>
            <a:r>
              <a:rPr lang="de-DE" sz="1600" dirty="0">
                <a:solidFill>
                  <a:srgbClr val="002060"/>
                </a:solidFill>
                <a:latin typeface="Verdana" pitchFamily="34" charset="0"/>
                <a:ea typeface="Verdana" pitchFamily="34" charset="0"/>
                <a:cs typeface="Verdana" pitchFamily="34" charset="0"/>
              </a:rPr>
              <a:t> Information Management Group</a:t>
            </a:r>
          </a:p>
          <a:p>
            <a:pPr algn="ctr" fontAlgn="auto">
              <a:spcBef>
                <a:spcPts val="0"/>
              </a:spcBef>
              <a:spcAft>
                <a:spcPts val="0"/>
              </a:spcAft>
              <a:defRPr/>
            </a:pPr>
            <a:r>
              <a:rPr lang="de-DE" sz="1600" dirty="0">
                <a:solidFill>
                  <a:srgbClr val="002060"/>
                </a:solidFill>
                <a:latin typeface="Verdana" pitchFamily="34" charset="0"/>
                <a:ea typeface="Verdana" pitchFamily="34" charset="0"/>
                <a:cs typeface="Verdana" pitchFamily="34" charset="0"/>
              </a:rPr>
              <a:t>TU Berlin</a:t>
            </a:r>
          </a:p>
          <a:p>
            <a:pPr algn="ctr" fontAlgn="auto">
              <a:spcBef>
                <a:spcPts val="0"/>
              </a:spcBef>
              <a:spcAft>
                <a:spcPts val="0"/>
              </a:spcAft>
              <a:defRPr/>
            </a:pPr>
            <a:endParaRPr lang="de-DE" sz="1600" dirty="0">
              <a:solidFill>
                <a:srgbClr val="002060"/>
              </a:solidFill>
              <a:latin typeface="Verdana" pitchFamily="34" charset="0"/>
              <a:ea typeface="Verdana" pitchFamily="34" charset="0"/>
              <a:cs typeface="Verdana" pitchFamily="34" charset="0"/>
            </a:endParaRPr>
          </a:p>
          <a:p>
            <a:pPr algn="ctr" fontAlgn="auto">
              <a:spcBef>
                <a:spcPts val="0"/>
              </a:spcBef>
              <a:spcAft>
                <a:spcPts val="0"/>
              </a:spcAft>
              <a:defRPr/>
            </a:pPr>
            <a:r>
              <a:rPr lang="de-DE" sz="1600" dirty="0">
                <a:solidFill>
                  <a:srgbClr val="002060"/>
                </a:solidFill>
                <a:latin typeface="Verdana" pitchFamily="34" charset="0"/>
                <a:ea typeface="Verdana" pitchFamily="34" charset="0"/>
                <a:cs typeface="Verdana" pitchFamily="34" charset="0"/>
              </a:rPr>
              <a:t>https://</a:t>
            </a:r>
            <a:r>
              <a:rPr lang="de-DE" sz="1600" dirty="0" err="1">
                <a:solidFill>
                  <a:srgbClr val="002060"/>
                </a:solidFill>
                <a:latin typeface="Verdana" pitchFamily="34" charset="0"/>
                <a:ea typeface="Verdana" pitchFamily="34" charset="0"/>
                <a:cs typeface="Verdana" pitchFamily="34" charset="0"/>
              </a:rPr>
              <a:t>www.dima.tu-berlin.de</a:t>
            </a:r>
            <a:r>
              <a:rPr lang="de-DE" sz="1600" dirty="0">
                <a:solidFill>
                  <a:srgbClr val="002060"/>
                </a:solidFill>
                <a:latin typeface="Verdana" pitchFamily="34" charset="0"/>
                <a:ea typeface="Verdana" pitchFamily="34" charset="0"/>
                <a:cs typeface="Verdana" pitchFamily="34" charset="0"/>
              </a:rPr>
              <a:t>/</a:t>
            </a:r>
          </a:p>
        </p:txBody>
      </p:sp>
      <p:cxnSp>
        <p:nvCxnSpPr>
          <p:cNvPr id="14" name="Gerade Verbindung 13"/>
          <p:cNvCxnSpPr/>
          <p:nvPr/>
        </p:nvCxnSpPr>
        <p:spPr>
          <a:xfrm>
            <a:off x="2" y="2071689"/>
            <a:ext cx="12382500"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Grafik 17" descr="DIMA_Logo_blau_de.png"/>
          <p:cNvPicPr>
            <a:picLocks noChangeAspect="1"/>
          </p:cNvPicPr>
          <p:nvPr/>
        </p:nvPicPr>
        <p:blipFill>
          <a:blip r:embed="rId2" cstate="print"/>
          <a:stretch>
            <a:fillRect/>
          </a:stretch>
        </p:blipFill>
        <p:spPr>
          <a:xfrm>
            <a:off x="2413960" y="3628154"/>
            <a:ext cx="2476517" cy="1857388"/>
          </a:xfrm>
          <a:prstGeom prst="rect">
            <a:avLst/>
          </a:prstGeom>
        </p:spPr>
      </p:pic>
      <p:sp>
        <p:nvSpPr>
          <p:cNvPr id="21" name="Titel 1"/>
          <p:cNvSpPr>
            <a:spLocks noGrp="1"/>
          </p:cNvSpPr>
          <p:nvPr>
            <p:ph type="ctrTitle" hasCustomPrompt="1"/>
          </p:nvPr>
        </p:nvSpPr>
        <p:spPr>
          <a:xfrm>
            <a:off x="914400" y="306389"/>
            <a:ext cx="10363200" cy="1470025"/>
          </a:xfrm>
        </p:spPr>
        <p:txBody>
          <a:bodyPr/>
          <a:lstStyle>
            <a:lvl1pPr algn="ctr">
              <a:defRPr b="1">
                <a:latin typeface="Verdana" pitchFamily="34" charset="0"/>
                <a:ea typeface="Verdana" pitchFamily="34" charset="0"/>
                <a:cs typeface="Verdana" pitchFamily="34" charset="0"/>
              </a:defRPr>
            </a:lvl1pPr>
          </a:lstStyle>
          <a:p>
            <a:r>
              <a:rPr lang="de-DE" dirty="0"/>
              <a:t>Thema des Vortrags</a:t>
            </a:r>
          </a:p>
        </p:txBody>
      </p:sp>
      <p:sp>
        <p:nvSpPr>
          <p:cNvPr id="22" name="Untertitel 2"/>
          <p:cNvSpPr>
            <a:spLocks noGrp="1"/>
          </p:cNvSpPr>
          <p:nvPr>
            <p:ph type="subTitle" idx="1" hasCustomPrompt="1"/>
          </p:nvPr>
        </p:nvSpPr>
        <p:spPr>
          <a:xfrm>
            <a:off x="1828800" y="2176466"/>
            <a:ext cx="8534400" cy="1538286"/>
          </a:xfrm>
        </p:spPr>
        <p:txBody>
          <a:bodyPr anchor="ctr" anchorCtr="0">
            <a:normAutofit/>
          </a:bodyPr>
          <a:lstStyle>
            <a:lvl1pPr marL="0" indent="0" algn="ctr">
              <a:buNone/>
              <a:defRPr sz="1800" baseline="0">
                <a:solidFill>
                  <a:srgbClr val="002060"/>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Sprecher: </a:t>
            </a:r>
          </a:p>
          <a:p>
            <a:r>
              <a:rPr lang="de-DE" dirty="0"/>
              <a:t>Datum: </a:t>
            </a:r>
          </a:p>
        </p:txBody>
      </p:sp>
      <p:pic>
        <p:nvPicPr>
          <p:cNvPr id="8" name="Picture 7">
            <a:extLst>
              <a:ext uri="{FF2B5EF4-FFF2-40B4-BE49-F238E27FC236}">
                <a16:creationId xmlns:a16="http://schemas.microsoft.com/office/drawing/2014/main" id="{39256D00-4DFC-C243-97C5-6FAF2FE3A832}"/>
              </a:ext>
            </a:extLst>
          </p:cNvPr>
          <p:cNvPicPr>
            <a:picLocks noChangeAspect="1"/>
          </p:cNvPicPr>
          <p:nvPr/>
        </p:nvPicPr>
        <p:blipFill>
          <a:blip r:embed="rId3"/>
          <a:stretch>
            <a:fillRect/>
          </a:stretch>
        </p:blipFill>
        <p:spPr>
          <a:xfrm>
            <a:off x="7120156" y="3962586"/>
            <a:ext cx="2842122" cy="1188524"/>
          </a:xfrm>
          <a:prstGeom prst="rect">
            <a:avLst/>
          </a:prstGeom>
        </p:spPr>
      </p:pic>
      <p:sp>
        <p:nvSpPr>
          <p:cNvPr id="9" name="Textfeld 12">
            <a:extLst>
              <a:ext uri="{FF2B5EF4-FFF2-40B4-BE49-F238E27FC236}">
                <a16:creationId xmlns:a16="http://schemas.microsoft.com/office/drawing/2014/main" id="{02E2A2B2-568C-B243-A177-DBC366146863}"/>
              </a:ext>
            </a:extLst>
          </p:cNvPr>
          <p:cNvSpPr txBox="1"/>
          <p:nvPr/>
        </p:nvSpPr>
        <p:spPr>
          <a:xfrm>
            <a:off x="6479351" y="5481120"/>
            <a:ext cx="4123732" cy="1323439"/>
          </a:xfrm>
          <a:prstGeom prst="rect">
            <a:avLst/>
          </a:prstGeom>
          <a:noFill/>
        </p:spPr>
        <p:txBody>
          <a:bodyPr wrap="square">
            <a:spAutoFit/>
          </a:bodyPr>
          <a:lstStyle/>
          <a:p>
            <a:pPr algn="ctr" fontAlgn="auto">
              <a:spcBef>
                <a:spcPts val="0"/>
              </a:spcBef>
              <a:spcAft>
                <a:spcPts val="0"/>
              </a:spcAft>
              <a:defRPr/>
            </a:pPr>
            <a:r>
              <a:rPr lang="en-US" sz="1600" noProof="0" dirty="0">
                <a:solidFill>
                  <a:srgbClr val="002060"/>
                </a:solidFill>
                <a:latin typeface="Verdana" pitchFamily="34" charset="0"/>
                <a:ea typeface="Verdana" pitchFamily="34" charset="0"/>
                <a:cs typeface="Verdana" pitchFamily="34" charset="0"/>
              </a:rPr>
              <a:t>Intelligent Analytics for Massive Data </a:t>
            </a:r>
          </a:p>
          <a:p>
            <a:pPr algn="ctr" fontAlgn="auto">
              <a:spcBef>
                <a:spcPts val="0"/>
              </a:spcBef>
              <a:spcAft>
                <a:spcPts val="0"/>
              </a:spcAft>
              <a:defRPr/>
            </a:pPr>
            <a:r>
              <a:rPr lang="en-US" sz="1600" noProof="0" dirty="0">
                <a:solidFill>
                  <a:srgbClr val="002060"/>
                </a:solidFill>
                <a:latin typeface="Verdana" pitchFamily="34" charset="0"/>
                <a:ea typeface="Verdana" pitchFamily="34" charset="0"/>
                <a:cs typeface="Verdana" pitchFamily="34" charset="0"/>
              </a:rPr>
              <a:t>German Research Center for Artificial Intelligence</a:t>
            </a:r>
          </a:p>
          <a:p>
            <a:pPr algn="ctr" fontAlgn="auto">
              <a:spcBef>
                <a:spcPts val="0"/>
              </a:spcBef>
              <a:spcAft>
                <a:spcPts val="0"/>
              </a:spcAft>
              <a:defRPr/>
            </a:pPr>
            <a:endParaRPr lang="en-US" sz="1600" noProof="0" dirty="0">
              <a:solidFill>
                <a:srgbClr val="002060"/>
              </a:solidFill>
              <a:latin typeface="Verdana" pitchFamily="34" charset="0"/>
              <a:ea typeface="Verdana" pitchFamily="34" charset="0"/>
              <a:cs typeface="Verdana" pitchFamily="34" charset="0"/>
            </a:endParaRPr>
          </a:p>
          <a:p>
            <a:pPr algn="ctr" fontAlgn="auto">
              <a:spcBef>
                <a:spcPts val="0"/>
              </a:spcBef>
              <a:spcAft>
                <a:spcPts val="0"/>
              </a:spcAft>
              <a:defRPr/>
            </a:pPr>
            <a:r>
              <a:rPr lang="en-US" sz="1600" noProof="0" dirty="0">
                <a:solidFill>
                  <a:srgbClr val="002060"/>
                </a:solidFill>
                <a:latin typeface="Verdana" pitchFamily="34" charset="0"/>
                <a:ea typeface="Verdana" pitchFamily="34" charset="0"/>
                <a:cs typeface="Verdana" pitchFamily="34" charset="0"/>
              </a:rPr>
              <a:t>https://www.dfki.de/</a:t>
            </a:r>
          </a:p>
        </p:txBody>
      </p:sp>
    </p:spTree>
    <p:extLst>
      <p:ext uri="{BB962C8B-B14F-4D97-AF65-F5344CB8AC3E}">
        <p14:creationId xmlns:p14="http://schemas.microsoft.com/office/powerpoint/2010/main" val="3884297812"/>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p:txBody>
          <a:bodyPr/>
          <a:lstStyle>
            <a:lvl1pPr>
              <a:defRPr sz="2000"/>
            </a:lvl1pPr>
            <a:lvl2pPr>
              <a:defRPr sz="1600"/>
            </a:lvl2pPr>
            <a:lvl3pPr>
              <a:defRPr sz="1400"/>
            </a:lvl3pPr>
            <a:lvl4pPr>
              <a:buClr>
                <a:schemeClr val="tx2"/>
              </a:buClr>
              <a:buFont typeface="Arial" pitchFamily="34" charset="0"/>
              <a:buChar char="»"/>
              <a:defRPr sz="1400"/>
            </a:lvl4pPr>
            <a:lvl5pPr>
              <a:buClr>
                <a:schemeClr val="tx2"/>
              </a:buClr>
              <a:defRPr>
                <a:latin typeface="Verdana" pitchFamily="34" charset="0"/>
                <a:ea typeface="Verdana" pitchFamily="34" charset="0"/>
                <a:cs typeface="Verdana" pitchFamily="34" charset="0"/>
              </a:defRPr>
            </a:lvl5pPr>
          </a:lstStyle>
          <a:p>
            <a:pPr lvl="0"/>
            <a:r>
              <a:rPr lang="de-DE" dirty="0"/>
              <a:t>Erste Ebene</a:t>
            </a:r>
          </a:p>
          <a:p>
            <a:pPr lvl="1"/>
            <a:r>
              <a:rPr lang="de-DE" dirty="0"/>
              <a:t>Zweite Ebene</a:t>
            </a:r>
          </a:p>
          <a:p>
            <a:pPr lvl="2"/>
            <a:r>
              <a:rPr lang="de-DE" dirty="0"/>
              <a:t>Dritte Ebene</a:t>
            </a:r>
          </a:p>
          <a:p>
            <a:pPr lvl="3"/>
            <a:r>
              <a:rPr lang="de-DE" dirty="0"/>
              <a:t>Vierte Ebene</a:t>
            </a:r>
          </a:p>
        </p:txBody>
      </p:sp>
      <p:sp>
        <p:nvSpPr>
          <p:cNvPr id="2" name="Titel 1"/>
          <p:cNvSpPr>
            <a:spLocks noGrp="1"/>
          </p:cNvSpPr>
          <p:nvPr>
            <p:ph type="title" hasCustomPrompt="1"/>
          </p:nvPr>
        </p:nvSpPr>
        <p:spPr>
          <a:xfrm>
            <a:off x="1153740" y="56657"/>
            <a:ext cx="8654197" cy="642942"/>
          </a:xfrm>
        </p:spPr>
        <p:txBody>
          <a:bodyPr>
            <a:normAutofit/>
          </a:bodyPr>
          <a:lstStyle>
            <a:lvl1pPr>
              <a:defRPr sz="3000" baseline="0"/>
            </a:lvl1pPr>
          </a:lstStyle>
          <a:p>
            <a:r>
              <a:rPr lang="de-DE" dirty="0"/>
              <a:t>Titel und Inhalt Layout</a:t>
            </a:r>
          </a:p>
        </p:txBody>
      </p:sp>
      <p:pic>
        <p:nvPicPr>
          <p:cNvPr id="8" name="Grafik 7" descr="DIMA_Logo_blau_de.png"/>
          <p:cNvPicPr>
            <a:picLocks noChangeAspect="1"/>
          </p:cNvPicPr>
          <p:nvPr/>
        </p:nvPicPr>
        <p:blipFill>
          <a:blip r:embed="rId2" cstate="print"/>
          <a:stretch>
            <a:fillRect/>
          </a:stretch>
        </p:blipFill>
        <p:spPr>
          <a:xfrm>
            <a:off x="-82765" y="-120040"/>
            <a:ext cx="1328453" cy="996340"/>
          </a:xfrm>
          <a:prstGeom prst="rect">
            <a:avLst/>
          </a:prstGeom>
        </p:spPr>
      </p:pic>
      <p:pic>
        <p:nvPicPr>
          <p:cNvPr id="4" name="Grafik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53160" y="90129"/>
            <a:ext cx="1032949" cy="576000"/>
          </a:xfrm>
          <a:prstGeom prst="rect">
            <a:avLst/>
          </a:prstGeom>
        </p:spPr>
      </p:pic>
      <p:pic>
        <p:nvPicPr>
          <p:cNvPr id="6" name="Picture 5">
            <a:extLst>
              <a:ext uri="{FF2B5EF4-FFF2-40B4-BE49-F238E27FC236}">
                <a16:creationId xmlns:a16="http://schemas.microsoft.com/office/drawing/2014/main" id="{3CE71BA6-52D7-DF4E-A020-2C70C7197C7D}"/>
              </a:ext>
            </a:extLst>
          </p:cNvPr>
          <p:cNvPicPr>
            <a:picLocks noChangeAspect="1"/>
          </p:cNvPicPr>
          <p:nvPr/>
        </p:nvPicPr>
        <p:blipFill>
          <a:blip r:embed="rId4"/>
          <a:stretch>
            <a:fillRect/>
          </a:stretch>
        </p:blipFill>
        <p:spPr>
          <a:xfrm>
            <a:off x="9829089" y="105700"/>
            <a:ext cx="1302919" cy="544857"/>
          </a:xfrm>
          <a:prstGeom prst="rect">
            <a:avLst/>
          </a:prstGeom>
        </p:spPr>
      </p:pic>
    </p:spTree>
    <p:extLst>
      <p:ext uri="{BB962C8B-B14F-4D97-AF65-F5344CB8AC3E}">
        <p14:creationId xmlns:p14="http://schemas.microsoft.com/office/powerpoint/2010/main" val="1878918960"/>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63084" y="4406901"/>
            <a:ext cx="10363200" cy="1362075"/>
          </a:xfrm>
        </p:spPr>
        <p:txBody>
          <a:bodyPr anchor="t">
            <a:normAutofit/>
          </a:bodyPr>
          <a:lstStyle>
            <a:lvl1pPr algn="l">
              <a:defRPr sz="3600" b="1" cap="all"/>
            </a:lvl1pPr>
          </a:lstStyle>
          <a:p>
            <a:r>
              <a:rPr lang="de-DE" dirty="0"/>
              <a:t>Abschnittsüberschrift</a:t>
            </a:r>
          </a:p>
        </p:txBody>
      </p:sp>
      <p:sp>
        <p:nvSpPr>
          <p:cNvPr id="3" name="Textplatzhalter 2"/>
          <p:cNvSpPr>
            <a:spLocks noGrp="1"/>
          </p:cNvSpPr>
          <p:nvPr>
            <p:ph type="body" idx="1" hasCustomPrompt="1"/>
          </p:nvPr>
        </p:nvSpPr>
        <p:spPr>
          <a:xfrm>
            <a:off x="963084" y="2906715"/>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dirty="0"/>
              <a:t>Abschnittsüberschrift</a:t>
            </a:r>
          </a:p>
        </p:txBody>
      </p:sp>
      <p:sp>
        <p:nvSpPr>
          <p:cNvPr id="8" name="Titel 1">
            <a:extLst>
              <a:ext uri="{FF2B5EF4-FFF2-40B4-BE49-F238E27FC236}">
                <a16:creationId xmlns:a16="http://schemas.microsoft.com/office/drawing/2014/main" id="{1359B608-D137-3345-9142-FF7C8FF9549F}"/>
              </a:ext>
            </a:extLst>
          </p:cNvPr>
          <p:cNvSpPr txBox="1">
            <a:spLocks/>
          </p:cNvSpPr>
          <p:nvPr userDrawn="1"/>
        </p:nvSpPr>
        <p:spPr>
          <a:xfrm>
            <a:off x="1153740" y="56657"/>
            <a:ext cx="8654197" cy="64294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800" kern="1200" baseline="0">
                <a:solidFill>
                  <a:schemeClr val="tx2"/>
                </a:solidFill>
                <a:latin typeface="Verdana" pitchFamily="34" charset="0"/>
                <a:ea typeface="Verdana" pitchFamily="34" charset="0"/>
                <a:cs typeface="Verdana" pitchFamily="34" charset="0"/>
              </a:defRPr>
            </a:lvl1pPr>
          </a:lstStyle>
          <a:p>
            <a:r>
              <a:rPr lang="de-DE" sz="3000" dirty="0"/>
              <a:t>Titel und Inhalt Layout</a:t>
            </a:r>
          </a:p>
        </p:txBody>
      </p:sp>
      <p:pic>
        <p:nvPicPr>
          <p:cNvPr id="9" name="Grafik 7" descr="DIMA_Logo_blau_de.png">
            <a:extLst>
              <a:ext uri="{FF2B5EF4-FFF2-40B4-BE49-F238E27FC236}">
                <a16:creationId xmlns:a16="http://schemas.microsoft.com/office/drawing/2014/main" id="{24298B18-9503-4A4B-A4A4-438A3D600C9C}"/>
              </a:ext>
            </a:extLst>
          </p:cNvPr>
          <p:cNvPicPr>
            <a:picLocks noChangeAspect="1"/>
          </p:cNvPicPr>
          <p:nvPr userDrawn="1"/>
        </p:nvPicPr>
        <p:blipFill>
          <a:blip r:embed="rId2" cstate="print"/>
          <a:stretch>
            <a:fillRect/>
          </a:stretch>
        </p:blipFill>
        <p:spPr>
          <a:xfrm>
            <a:off x="-82765" y="-120040"/>
            <a:ext cx="1328453" cy="996340"/>
          </a:xfrm>
          <a:prstGeom prst="rect">
            <a:avLst/>
          </a:prstGeom>
        </p:spPr>
      </p:pic>
      <p:pic>
        <p:nvPicPr>
          <p:cNvPr id="14" name="Grafik 3">
            <a:extLst>
              <a:ext uri="{FF2B5EF4-FFF2-40B4-BE49-F238E27FC236}">
                <a16:creationId xmlns:a16="http://schemas.microsoft.com/office/drawing/2014/main" id="{336F98BF-FE1E-D543-A3AE-D005908E492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53160" y="90129"/>
            <a:ext cx="1032949" cy="576000"/>
          </a:xfrm>
          <a:prstGeom prst="rect">
            <a:avLst/>
          </a:prstGeom>
        </p:spPr>
      </p:pic>
      <p:pic>
        <p:nvPicPr>
          <p:cNvPr id="15" name="Picture 14">
            <a:extLst>
              <a:ext uri="{FF2B5EF4-FFF2-40B4-BE49-F238E27FC236}">
                <a16:creationId xmlns:a16="http://schemas.microsoft.com/office/drawing/2014/main" id="{0AB8003A-6CD4-0141-B6CC-516475F83B1B}"/>
              </a:ext>
            </a:extLst>
          </p:cNvPr>
          <p:cNvPicPr>
            <a:picLocks noChangeAspect="1"/>
          </p:cNvPicPr>
          <p:nvPr userDrawn="1"/>
        </p:nvPicPr>
        <p:blipFill>
          <a:blip r:embed="rId4"/>
          <a:stretch>
            <a:fillRect/>
          </a:stretch>
        </p:blipFill>
        <p:spPr>
          <a:xfrm>
            <a:off x="9829089" y="105700"/>
            <a:ext cx="1302919" cy="544857"/>
          </a:xfrm>
          <a:prstGeom prst="rect">
            <a:avLst/>
          </a:prstGeom>
        </p:spPr>
      </p:pic>
    </p:spTree>
    <p:extLst>
      <p:ext uri="{BB962C8B-B14F-4D97-AF65-F5344CB8AC3E}">
        <p14:creationId xmlns:p14="http://schemas.microsoft.com/office/powerpoint/2010/main" val="463883453"/>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609600" y="1081072"/>
            <a:ext cx="5384800" cy="4525963"/>
          </a:xfrm>
        </p:spPr>
        <p:txBody>
          <a:bodyPr/>
          <a:lstStyle>
            <a:lvl1pPr>
              <a:defRPr sz="2000" baseline="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sz="1800">
                <a:latin typeface="Verdana" pitchFamily="34" charset="0"/>
                <a:ea typeface="Verdana" pitchFamily="34" charset="0"/>
                <a:cs typeface="Verdana" pitchFamily="34" charset="0"/>
              </a:defRPr>
            </a:lvl5pPr>
            <a:lvl6pPr>
              <a:defRPr sz="1800"/>
            </a:lvl6pPr>
            <a:lvl7pPr>
              <a:defRPr sz="1800"/>
            </a:lvl7pPr>
            <a:lvl8pPr>
              <a:defRPr sz="1800"/>
            </a:lvl8pPr>
            <a:lvl9pPr>
              <a:defRPr sz="1800"/>
            </a:lvl9pPr>
          </a:lstStyle>
          <a:p>
            <a:pPr lvl="0"/>
            <a:r>
              <a:rPr lang="de-DE" dirty="0"/>
              <a:t>Inhalt 1, Erste Ebene</a:t>
            </a:r>
          </a:p>
          <a:p>
            <a:pPr lvl="1"/>
            <a:r>
              <a:rPr lang="de-DE" dirty="0"/>
              <a:t>Zweite Ebene</a:t>
            </a:r>
          </a:p>
          <a:p>
            <a:pPr lvl="2"/>
            <a:r>
              <a:rPr lang="de-DE" dirty="0"/>
              <a:t>Dritte Ebene</a:t>
            </a:r>
          </a:p>
          <a:p>
            <a:pPr lvl="3"/>
            <a:r>
              <a:rPr lang="de-DE" dirty="0"/>
              <a:t>Vierte Ebene</a:t>
            </a:r>
          </a:p>
        </p:txBody>
      </p:sp>
      <p:sp>
        <p:nvSpPr>
          <p:cNvPr id="4" name="Inhaltsplatzhalter 3"/>
          <p:cNvSpPr>
            <a:spLocks noGrp="1"/>
          </p:cNvSpPr>
          <p:nvPr>
            <p:ph sz="half" idx="2" hasCustomPrompt="1"/>
          </p:nvPr>
        </p:nvSpPr>
        <p:spPr>
          <a:xfrm>
            <a:off x="6197600" y="1081072"/>
            <a:ext cx="5384800" cy="4525963"/>
          </a:xfrm>
        </p:spPr>
        <p:txBody>
          <a:bodyPr/>
          <a:lstStyle>
            <a:lvl1pPr>
              <a:defRPr sz="200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Font typeface="Arial" pitchFamily="34" charset="0"/>
              <a:buChar char="»"/>
              <a:defRPr sz="1400">
                <a:latin typeface="Verdana" pitchFamily="34" charset="0"/>
                <a:ea typeface="Verdana" pitchFamily="34" charset="0"/>
                <a:cs typeface="Verdana" pitchFamily="34" charset="0"/>
              </a:defRPr>
            </a:lvl4pPr>
            <a:lvl5pPr>
              <a:defRPr sz="1800">
                <a:latin typeface="Verdana" pitchFamily="34" charset="0"/>
                <a:ea typeface="Verdana" pitchFamily="34" charset="0"/>
                <a:cs typeface="Verdana" pitchFamily="34" charset="0"/>
              </a:defRPr>
            </a:lvl5pPr>
            <a:lvl6pPr>
              <a:defRPr sz="1800"/>
            </a:lvl6pPr>
            <a:lvl7pPr>
              <a:defRPr sz="1800"/>
            </a:lvl7pPr>
            <a:lvl8pPr>
              <a:defRPr sz="1800"/>
            </a:lvl8pPr>
            <a:lvl9pPr>
              <a:defRPr sz="1800"/>
            </a:lvl9pPr>
          </a:lstStyle>
          <a:p>
            <a:pPr lvl="0"/>
            <a:r>
              <a:rPr lang="de-DE" dirty="0"/>
              <a:t>Inhalt 2, Erste Ebene</a:t>
            </a:r>
          </a:p>
          <a:p>
            <a:pPr lvl="1"/>
            <a:r>
              <a:rPr lang="de-DE" dirty="0"/>
              <a:t>Zweite Ebene</a:t>
            </a:r>
          </a:p>
          <a:p>
            <a:pPr lvl="2"/>
            <a:r>
              <a:rPr lang="de-DE" dirty="0"/>
              <a:t>Dritte Ebene</a:t>
            </a:r>
          </a:p>
          <a:p>
            <a:pPr lvl="3"/>
            <a:r>
              <a:rPr lang="de-DE" dirty="0"/>
              <a:t>Vierte Ebene</a:t>
            </a:r>
          </a:p>
        </p:txBody>
      </p:sp>
      <p:sp>
        <p:nvSpPr>
          <p:cNvPr id="8" name="Titel 1">
            <a:extLst>
              <a:ext uri="{FF2B5EF4-FFF2-40B4-BE49-F238E27FC236}">
                <a16:creationId xmlns:a16="http://schemas.microsoft.com/office/drawing/2014/main" id="{755E21F1-D434-A247-9FBD-9BC3DFC50996}"/>
              </a:ext>
            </a:extLst>
          </p:cNvPr>
          <p:cNvSpPr>
            <a:spLocks noGrp="1"/>
          </p:cNvSpPr>
          <p:nvPr>
            <p:ph type="title" hasCustomPrompt="1"/>
          </p:nvPr>
        </p:nvSpPr>
        <p:spPr>
          <a:xfrm>
            <a:off x="1153740" y="56657"/>
            <a:ext cx="8654197" cy="642942"/>
          </a:xfrm>
        </p:spPr>
        <p:txBody>
          <a:bodyPr>
            <a:normAutofit/>
          </a:bodyPr>
          <a:lstStyle>
            <a:lvl1pPr>
              <a:defRPr sz="3000" baseline="0"/>
            </a:lvl1pPr>
          </a:lstStyle>
          <a:p>
            <a:r>
              <a:rPr lang="de-DE" dirty="0"/>
              <a:t>Titel und Inhalt Layout</a:t>
            </a:r>
          </a:p>
        </p:txBody>
      </p:sp>
      <p:pic>
        <p:nvPicPr>
          <p:cNvPr id="9" name="Grafik 7" descr="DIMA_Logo_blau_de.png">
            <a:extLst>
              <a:ext uri="{FF2B5EF4-FFF2-40B4-BE49-F238E27FC236}">
                <a16:creationId xmlns:a16="http://schemas.microsoft.com/office/drawing/2014/main" id="{152C974A-B476-184E-ABDC-EDAC7F25EBDA}"/>
              </a:ext>
            </a:extLst>
          </p:cNvPr>
          <p:cNvPicPr>
            <a:picLocks noChangeAspect="1"/>
          </p:cNvPicPr>
          <p:nvPr userDrawn="1"/>
        </p:nvPicPr>
        <p:blipFill>
          <a:blip r:embed="rId2" cstate="print"/>
          <a:stretch>
            <a:fillRect/>
          </a:stretch>
        </p:blipFill>
        <p:spPr>
          <a:xfrm>
            <a:off x="-82765" y="-120040"/>
            <a:ext cx="1328453" cy="996340"/>
          </a:xfrm>
          <a:prstGeom prst="rect">
            <a:avLst/>
          </a:prstGeom>
        </p:spPr>
      </p:pic>
      <p:pic>
        <p:nvPicPr>
          <p:cNvPr id="10" name="Grafik 3">
            <a:extLst>
              <a:ext uri="{FF2B5EF4-FFF2-40B4-BE49-F238E27FC236}">
                <a16:creationId xmlns:a16="http://schemas.microsoft.com/office/drawing/2014/main" id="{A4785166-5611-3146-84E5-0A90FA83B80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53160" y="90129"/>
            <a:ext cx="1032949" cy="576000"/>
          </a:xfrm>
          <a:prstGeom prst="rect">
            <a:avLst/>
          </a:prstGeom>
        </p:spPr>
      </p:pic>
      <p:pic>
        <p:nvPicPr>
          <p:cNvPr id="15" name="Picture 14">
            <a:extLst>
              <a:ext uri="{FF2B5EF4-FFF2-40B4-BE49-F238E27FC236}">
                <a16:creationId xmlns:a16="http://schemas.microsoft.com/office/drawing/2014/main" id="{4E3A9B87-8305-3847-B1A2-7CEDE6A4768D}"/>
              </a:ext>
            </a:extLst>
          </p:cNvPr>
          <p:cNvPicPr>
            <a:picLocks noChangeAspect="1"/>
          </p:cNvPicPr>
          <p:nvPr userDrawn="1"/>
        </p:nvPicPr>
        <p:blipFill>
          <a:blip r:embed="rId4"/>
          <a:stretch>
            <a:fillRect/>
          </a:stretch>
        </p:blipFill>
        <p:spPr>
          <a:xfrm>
            <a:off x="9829089" y="105700"/>
            <a:ext cx="1302919" cy="544857"/>
          </a:xfrm>
          <a:prstGeom prst="rect">
            <a:avLst/>
          </a:prstGeom>
        </p:spPr>
      </p:pic>
    </p:spTree>
    <p:extLst>
      <p:ext uri="{BB962C8B-B14F-4D97-AF65-F5344CB8AC3E}">
        <p14:creationId xmlns:p14="http://schemas.microsoft.com/office/powerpoint/2010/main" val="3111398672"/>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p:cNvSpPr>
            <a:spLocks noGrp="1"/>
          </p:cNvSpPr>
          <p:nvPr>
            <p:ph type="body" idx="1" hasCustomPrompt="1"/>
          </p:nvPr>
        </p:nvSpPr>
        <p:spPr>
          <a:xfrm>
            <a:off x="609602" y="1081071"/>
            <a:ext cx="5386917" cy="750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Überschrift 1</a:t>
            </a:r>
          </a:p>
        </p:txBody>
      </p:sp>
      <p:sp>
        <p:nvSpPr>
          <p:cNvPr id="4" name="Inhaltsplatzhalter 3"/>
          <p:cNvSpPr>
            <a:spLocks noGrp="1"/>
          </p:cNvSpPr>
          <p:nvPr>
            <p:ph sz="half" idx="2" hasCustomPrompt="1"/>
          </p:nvPr>
        </p:nvSpPr>
        <p:spPr>
          <a:xfrm>
            <a:off x="609602" y="1831952"/>
            <a:ext cx="5386917" cy="3840171"/>
          </a:xfrm>
        </p:spPr>
        <p:txBody>
          <a:bodyPr/>
          <a:lstStyle>
            <a:lvl1pPr>
              <a:defRPr sz="200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sz="1600">
                <a:latin typeface="Verdana" pitchFamily="34" charset="0"/>
                <a:ea typeface="Verdana" pitchFamily="34" charset="0"/>
                <a:cs typeface="Verdana" pitchFamily="34" charset="0"/>
              </a:defRPr>
            </a:lvl5pPr>
            <a:lvl6pPr>
              <a:defRPr sz="1600"/>
            </a:lvl6pPr>
            <a:lvl7pPr>
              <a:defRPr sz="1600"/>
            </a:lvl7pPr>
            <a:lvl8pPr>
              <a:defRPr sz="1600"/>
            </a:lvl8pPr>
            <a:lvl9pPr>
              <a:defRPr sz="1600"/>
            </a:lvl9pPr>
          </a:lstStyle>
          <a:p>
            <a:pPr lvl="0"/>
            <a:r>
              <a:rPr lang="de-DE" dirty="0"/>
              <a:t>Erste Ebene</a:t>
            </a:r>
          </a:p>
          <a:p>
            <a:pPr lvl="1"/>
            <a:r>
              <a:rPr lang="de-DE" dirty="0"/>
              <a:t>Zweite Ebene</a:t>
            </a:r>
          </a:p>
          <a:p>
            <a:pPr lvl="2"/>
            <a:r>
              <a:rPr lang="de-DE" dirty="0"/>
              <a:t>Dritte Ebene</a:t>
            </a:r>
          </a:p>
          <a:p>
            <a:pPr lvl="3"/>
            <a:r>
              <a:rPr lang="de-DE" dirty="0"/>
              <a:t>Vierte Ebene</a:t>
            </a:r>
          </a:p>
        </p:txBody>
      </p:sp>
      <p:sp>
        <p:nvSpPr>
          <p:cNvPr id="5" name="Textplatzhalter 4"/>
          <p:cNvSpPr>
            <a:spLocks noGrp="1"/>
          </p:cNvSpPr>
          <p:nvPr>
            <p:ph type="body" sz="quarter" idx="3" hasCustomPrompt="1"/>
          </p:nvPr>
        </p:nvSpPr>
        <p:spPr>
          <a:xfrm>
            <a:off x="6193369" y="1081072"/>
            <a:ext cx="5389033" cy="75087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Überschrift 2</a:t>
            </a:r>
          </a:p>
        </p:txBody>
      </p:sp>
      <p:sp>
        <p:nvSpPr>
          <p:cNvPr id="6" name="Inhaltsplatzhalter 5"/>
          <p:cNvSpPr>
            <a:spLocks noGrp="1"/>
          </p:cNvSpPr>
          <p:nvPr>
            <p:ph sz="quarter" idx="4" hasCustomPrompt="1"/>
          </p:nvPr>
        </p:nvSpPr>
        <p:spPr>
          <a:xfrm>
            <a:off x="6193369" y="1831952"/>
            <a:ext cx="5389033" cy="3840171"/>
          </a:xfrm>
        </p:spPr>
        <p:txBody>
          <a:bodyPr/>
          <a:lstStyle>
            <a:lvl1pPr>
              <a:defRPr sz="200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sz="1600">
                <a:latin typeface="Verdana" pitchFamily="34" charset="0"/>
                <a:ea typeface="Verdana" pitchFamily="34" charset="0"/>
                <a:cs typeface="Verdana" pitchFamily="34" charset="0"/>
              </a:defRPr>
            </a:lvl5pPr>
            <a:lvl6pPr>
              <a:defRPr sz="1600"/>
            </a:lvl6pPr>
            <a:lvl7pPr>
              <a:defRPr sz="1600"/>
            </a:lvl7pPr>
            <a:lvl8pPr>
              <a:defRPr sz="1600"/>
            </a:lvl8pPr>
            <a:lvl9pPr>
              <a:defRPr sz="1600"/>
            </a:lvl9pPr>
          </a:lstStyle>
          <a:p>
            <a:pPr lvl="0"/>
            <a:r>
              <a:rPr lang="de-DE" dirty="0"/>
              <a:t>Erste Ebene</a:t>
            </a:r>
          </a:p>
          <a:p>
            <a:pPr lvl="1"/>
            <a:r>
              <a:rPr lang="de-DE" dirty="0"/>
              <a:t>Zweite Ebene</a:t>
            </a:r>
          </a:p>
          <a:p>
            <a:pPr lvl="2"/>
            <a:r>
              <a:rPr lang="de-DE" dirty="0"/>
              <a:t>Dritte Ebene</a:t>
            </a:r>
          </a:p>
          <a:p>
            <a:pPr lvl="3"/>
            <a:r>
              <a:rPr lang="de-DE" dirty="0"/>
              <a:t>Vierte Ebene</a:t>
            </a:r>
          </a:p>
        </p:txBody>
      </p:sp>
      <p:sp>
        <p:nvSpPr>
          <p:cNvPr id="10" name="Titel 1">
            <a:extLst>
              <a:ext uri="{FF2B5EF4-FFF2-40B4-BE49-F238E27FC236}">
                <a16:creationId xmlns:a16="http://schemas.microsoft.com/office/drawing/2014/main" id="{B140C763-CF0E-CE41-952D-6124F1B73B40}"/>
              </a:ext>
            </a:extLst>
          </p:cNvPr>
          <p:cNvSpPr>
            <a:spLocks noGrp="1"/>
          </p:cNvSpPr>
          <p:nvPr>
            <p:ph type="title" hasCustomPrompt="1"/>
          </p:nvPr>
        </p:nvSpPr>
        <p:spPr>
          <a:xfrm>
            <a:off x="1153740" y="56657"/>
            <a:ext cx="8654197" cy="642942"/>
          </a:xfrm>
        </p:spPr>
        <p:txBody>
          <a:bodyPr>
            <a:normAutofit/>
          </a:bodyPr>
          <a:lstStyle>
            <a:lvl1pPr>
              <a:defRPr sz="3000" baseline="0"/>
            </a:lvl1pPr>
          </a:lstStyle>
          <a:p>
            <a:r>
              <a:rPr lang="de-DE" dirty="0"/>
              <a:t>Titel und Inhalt Layout</a:t>
            </a:r>
          </a:p>
        </p:txBody>
      </p:sp>
      <p:pic>
        <p:nvPicPr>
          <p:cNvPr id="11" name="Grafik 7" descr="DIMA_Logo_blau_de.png">
            <a:extLst>
              <a:ext uri="{FF2B5EF4-FFF2-40B4-BE49-F238E27FC236}">
                <a16:creationId xmlns:a16="http://schemas.microsoft.com/office/drawing/2014/main" id="{9439AB62-E165-164F-8C2C-40CDE2E28DD3}"/>
              </a:ext>
            </a:extLst>
          </p:cNvPr>
          <p:cNvPicPr>
            <a:picLocks noChangeAspect="1"/>
          </p:cNvPicPr>
          <p:nvPr userDrawn="1"/>
        </p:nvPicPr>
        <p:blipFill>
          <a:blip r:embed="rId2" cstate="print"/>
          <a:stretch>
            <a:fillRect/>
          </a:stretch>
        </p:blipFill>
        <p:spPr>
          <a:xfrm>
            <a:off x="-82765" y="-120040"/>
            <a:ext cx="1328453" cy="996340"/>
          </a:xfrm>
          <a:prstGeom prst="rect">
            <a:avLst/>
          </a:prstGeom>
        </p:spPr>
      </p:pic>
      <p:pic>
        <p:nvPicPr>
          <p:cNvPr id="16" name="Grafik 3">
            <a:extLst>
              <a:ext uri="{FF2B5EF4-FFF2-40B4-BE49-F238E27FC236}">
                <a16:creationId xmlns:a16="http://schemas.microsoft.com/office/drawing/2014/main" id="{0442521D-084B-F547-BE99-A629B78138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53160" y="90129"/>
            <a:ext cx="1032949" cy="576000"/>
          </a:xfrm>
          <a:prstGeom prst="rect">
            <a:avLst/>
          </a:prstGeom>
        </p:spPr>
      </p:pic>
      <p:pic>
        <p:nvPicPr>
          <p:cNvPr id="17" name="Picture 16">
            <a:extLst>
              <a:ext uri="{FF2B5EF4-FFF2-40B4-BE49-F238E27FC236}">
                <a16:creationId xmlns:a16="http://schemas.microsoft.com/office/drawing/2014/main" id="{A3358A2D-1CC4-F345-B716-E382302FC90F}"/>
              </a:ext>
            </a:extLst>
          </p:cNvPr>
          <p:cNvPicPr>
            <a:picLocks noChangeAspect="1"/>
          </p:cNvPicPr>
          <p:nvPr userDrawn="1"/>
        </p:nvPicPr>
        <p:blipFill>
          <a:blip r:embed="rId4"/>
          <a:stretch>
            <a:fillRect/>
          </a:stretch>
        </p:blipFill>
        <p:spPr>
          <a:xfrm>
            <a:off x="9829089" y="105700"/>
            <a:ext cx="1302919" cy="544857"/>
          </a:xfrm>
          <a:prstGeom prst="rect">
            <a:avLst/>
          </a:prstGeom>
        </p:spPr>
      </p:pic>
    </p:spTree>
    <p:extLst>
      <p:ext uri="{BB962C8B-B14F-4D97-AF65-F5344CB8AC3E}">
        <p14:creationId xmlns:p14="http://schemas.microsoft.com/office/powerpoint/2010/main" val="3635324077"/>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6191252" y="1081073"/>
            <a:ext cx="5715040" cy="5054617"/>
          </a:xfrm>
        </p:spPr>
        <p:txBody>
          <a:bodyPr>
            <a:normAutofit/>
          </a:bodyPr>
          <a:lstStyle>
            <a:lvl1pPr>
              <a:defRPr sz="200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sz="2000">
                <a:latin typeface="Verdana" pitchFamily="34" charset="0"/>
                <a:ea typeface="Verdana" pitchFamily="34" charset="0"/>
                <a:cs typeface="Verdana" pitchFamily="34" charset="0"/>
              </a:defRPr>
            </a:lvl5pPr>
            <a:lvl6pPr>
              <a:defRPr sz="2000"/>
            </a:lvl6pPr>
            <a:lvl7pPr>
              <a:defRPr sz="2000"/>
            </a:lvl7pPr>
            <a:lvl8pPr>
              <a:defRPr sz="2000"/>
            </a:lvl8pPr>
            <a:lvl9pPr>
              <a:defRPr sz="2000"/>
            </a:lvl9pPr>
          </a:lstStyle>
          <a:p>
            <a:pPr lvl="0"/>
            <a:r>
              <a:rPr lang="de-DE" dirty="0"/>
              <a:t>Erste Ebene</a:t>
            </a:r>
          </a:p>
          <a:p>
            <a:pPr lvl="1"/>
            <a:r>
              <a:rPr lang="de-DE" dirty="0"/>
              <a:t>Zweite Ebene</a:t>
            </a:r>
          </a:p>
          <a:p>
            <a:pPr lvl="2"/>
            <a:r>
              <a:rPr lang="de-DE" dirty="0"/>
              <a:t>Dritte Ebene</a:t>
            </a:r>
          </a:p>
          <a:p>
            <a:pPr lvl="3"/>
            <a:r>
              <a:rPr lang="de-DE" dirty="0"/>
              <a:t>Vierte Ebene</a:t>
            </a:r>
          </a:p>
        </p:txBody>
      </p:sp>
      <p:sp>
        <p:nvSpPr>
          <p:cNvPr id="4" name="Textplatzhalter 3"/>
          <p:cNvSpPr>
            <a:spLocks noGrp="1"/>
          </p:cNvSpPr>
          <p:nvPr>
            <p:ph type="body" sz="half" idx="2"/>
          </p:nvPr>
        </p:nvSpPr>
        <p:spPr>
          <a:xfrm>
            <a:off x="1809723" y="1081073"/>
            <a:ext cx="4011084" cy="505461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Titel 1">
            <a:extLst>
              <a:ext uri="{FF2B5EF4-FFF2-40B4-BE49-F238E27FC236}">
                <a16:creationId xmlns:a16="http://schemas.microsoft.com/office/drawing/2014/main" id="{C5325C08-592C-7D40-85CA-C910A00EF226}"/>
              </a:ext>
            </a:extLst>
          </p:cNvPr>
          <p:cNvSpPr>
            <a:spLocks noGrp="1"/>
          </p:cNvSpPr>
          <p:nvPr>
            <p:ph type="title" hasCustomPrompt="1"/>
          </p:nvPr>
        </p:nvSpPr>
        <p:spPr>
          <a:xfrm>
            <a:off x="1153740" y="56657"/>
            <a:ext cx="8654197" cy="642942"/>
          </a:xfrm>
        </p:spPr>
        <p:txBody>
          <a:bodyPr>
            <a:normAutofit/>
          </a:bodyPr>
          <a:lstStyle>
            <a:lvl1pPr>
              <a:defRPr sz="3000" baseline="0"/>
            </a:lvl1pPr>
          </a:lstStyle>
          <a:p>
            <a:r>
              <a:rPr lang="de-DE" dirty="0"/>
              <a:t>Titel und Inhalt Layout</a:t>
            </a:r>
          </a:p>
        </p:txBody>
      </p:sp>
      <p:pic>
        <p:nvPicPr>
          <p:cNvPr id="9" name="Grafik 7" descr="DIMA_Logo_blau_de.png">
            <a:extLst>
              <a:ext uri="{FF2B5EF4-FFF2-40B4-BE49-F238E27FC236}">
                <a16:creationId xmlns:a16="http://schemas.microsoft.com/office/drawing/2014/main" id="{677812C8-C7BF-E14B-841D-C4E54F2B0623}"/>
              </a:ext>
            </a:extLst>
          </p:cNvPr>
          <p:cNvPicPr>
            <a:picLocks noChangeAspect="1"/>
          </p:cNvPicPr>
          <p:nvPr userDrawn="1"/>
        </p:nvPicPr>
        <p:blipFill>
          <a:blip r:embed="rId2" cstate="print"/>
          <a:stretch>
            <a:fillRect/>
          </a:stretch>
        </p:blipFill>
        <p:spPr>
          <a:xfrm>
            <a:off x="-82765" y="-120040"/>
            <a:ext cx="1328453" cy="996340"/>
          </a:xfrm>
          <a:prstGeom prst="rect">
            <a:avLst/>
          </a:prstGeom>
        </p:spPr>
      </p:pic>
      <p:pic>
        <p:nvPicPr>
          <p:cNvPr id="10" name="Grafik 3">
            <a:extLst>
              <a:ext uri="{FF2B5EF4-FFF2-40B4-BE49-F238E27FC236}">
                <a16:creationId xmlns:a16="http://schemas.microsoft.com/office/drawing/2014/main" id="{C19E08A9-A569-A84D-B34A-0FF47271691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53160" y="90129"/>
            <a:ext cx="1032949" cy="576000"/>
          </a:xfrm>
          <a:prstGeom prst="rect">
            <a:avLst/>
          </a:prstGeom>
        </p:spPr>
      </p:pic>
      <p:pic>
        <p:nvPicPr>
          <p:cNvPr id="11" name="Picture 10">
            <a:extLst>
              <a:ext uri="{FF2B5EF4-FFF2-40B4-BE49-F238E27FC236}">
                <a16:creationId xmlns:a16="http://schemas.microsoft.com/office/drawing/2014/main" id="{89DB820F-21C8-AB4F-BF98-0E39CB92A78B}"/>
              </a:ext>
            </a:extLst>
          </p:cNvPr>
          <p:cNvPicPr>
            <a:picLocks noChangeAspect="1"/>
          </p:cNvPicPr>
          <p:nvPr userDrawn="1"/>
        </p:nvPicPr>
        <p:blipFill>
          <a:blip r:embed="rId4"/>
          <a:stretch>
            <a:fillRect/>
          </a:stretch>
        </p:blipFill>
        <p:spPr>
          <a:xfrm>
            <a:off x="9829089" y="105700"/>
            <a:ext cx="1302919" cy="544857"/>
          </a:xfrm>
          <a:prstGeom prst="rect">
            <a:avLst/>
          </a:prstGeom>
        </p:spPr>
      </p:pic>
    </p:spTree>
    <p:extLst>
      <p:ext uri="{BB962C8B-B14F-4D97-AF65-F5344CB8AC3E}">
        <p14:creationId xmlns:p14="http://schemas.microsoft.com/office/powerpoint/2010/main" val="4001321095"/>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389717" y="5076841"/>
            <a:ext cx="7315200" cy="566738"/>
          </a:xfrm>
        </p:spPr>
        <p:txBody>
          <a:bodyPr anchor="b"/>
          <a:lstStyle>
            <a:lvl1pPr algn="l">
              <a:defRPr sz="2000" b="1" baseline="0"/>
            </a:lvl1pPr>
          </a:lstStyle>
          <a:p>
            <a:r>
              <a:rPr lang="de-DE" dirty="0"/>
              <a:t>Bild mit Überschrift Layout</a:t>
            </a:r>
          </a:p>
        </p:txBody>
      </p:sp>
      <p:sp>
        <p:nvSpPr>
          <p:cNvPr id="3" name="Bildplatzhalter 2"/>
          <p:cNvSpPr>
            <a:spLocks noGrp="1"/>
          </p:cNvSpPr>
          <p:nvPr>
            <p:ph type="pic" idx="1"/>
          </p:nvPr>
        </p:nvSpPr>
        <p:spPr>
          <a:xfrm>
            <a:off x="2389717" y="928671"/>
            <a:ext cx="7315200" cy="407196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de-DE" dirty="0"/>
          </a:p>
        </p:txBody>
      </p:sp>
      <p:sp>
        <p:nvSpPr>
          <p:cNvPr id="4" name="Textplatzhalter 3"/>
          <p:cNvSpPr>
            <a:spLocks noGrp="1"/>
          </p:cNvSpPr>
          <p:nvPr>
            <p:ph type="body" sz="half" idx="2"/>
          </p:nvPr>
        </p:nvSpPr>
        <p:spPr>
          <a:xfrm>
            <a:off x="2389717" y="5624535"/>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itel 1">
            <a:extLst>
              <a:ext uri="{FF2B5EF4-FFF2-40B4-BE49-F238E27FC236}">
                <a16:creationId xmlns:a16="http://schemas.microsoft.com/office/drawing/2014/main" id="{5F9BD1C8-4CE6-BC41-A7D3-131CB5613E06}"/>
              </a:ext>
            </a:extLst>
          </p:cNvPr>
          <p:cNvSpPr txBox="1">
            <a:spLocks/>
          </p:cNvSpPr>
          <p:nvPr userDrawn="1"/>
        </p:nvSpPr>
        <p:spPr>
          <a:xfrm>
            <a:off x="1153740" y="56657"/>
            <a:ext cx="8654197" cy="64294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800" kern="1200" baseline="0">
                <a:solidFill>
                  <a:schemeClr val="tx2"/>
                </a:solidFill>
                <a:latin typeface="Verdana" pitchFamily="34" charset="0"/>
                <a:ea typeface="Verdana" pitchFamily="34" charset="0"/>
                <a:cs typeface="Verdana" pitchFamily="34" charset="0"/>
              </a:defRPr>
            </a:lvl1pPr>
          </a:lstStyle>
          <a:p>
            <a:r>
              <a:rPr lang="de-DE" sz="3000" dirty="0"/>
              <a:t>Titel und Inhalt Layout</a:t>
            </a:r>
          </a:p>
        </p:txBody>
      </p:sp>
      <p:pic>
        <p:nvPicPr>
          <p:cNvPr id="14" name="Grafik 7" descr="DIMA_Logo_blau_de.png">
            <a:extLst>
              <a:ext uri="{FF2B5EF4-FFF2-40B4-BE49-F238E27FC236}">
                <a16:creationId xmlns:a16="http://schemas.microsoft.com/office/drawing/2014/main" id="{94B4B653-87C4-D64F-84FD-91A430A42C2E}"/>
              </a:ext>
            </a:extLst>
          </p:cNvPr>
          <p:cNvPicPr>
            <a:picLocks noChangeAspect="1"/>
          </p:cNvPicPr>
          <p:nvPr userDrawn="1"/>
        </p:nvPicPr>
        <p:blipFill>
          <a:blip r:embed="rId2" cstate="print"/>
          <a:stretch>
            <a:fillRect/>
          </a:stretch>
        </p:blipFill>
        <p:spPr>
          <a:xfrm>
            <a:off x="-82765" y="-120040"/>
            <a:ext cx="1328453" cy="996340"/>
          </a:xfrm>
          <a:prstGeom prst="rect">
            <a:avLst/>
          </a:prstGeom>
        </p:spPr>
      </p:pic>
      <p:pic>
        <p:nvPicPr>
          <p:cNvPr id="15" name="Grafik 3">
            <a:extLst>
              <a:ext uri="{FF2B5EF4-FFF2-40B4-BE49-F238E27FC236}">
                <a16:creationId xmlns:a16="http://schemas.microsoft.com/office/drawing/2014/main" id="{BC3DFF41-C468-2A42-839E-B3E6C920EF3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53160" y="90129"/>
            <a:ext cx="1032949" cy="576000"/>
          </a:xfrm>
          <a:prstGeom prst="rect">
            <a:avLst/>
          </a:prstGeom>
        </p:spPr>
      </p:pic>
      <p:pic>
        <p:nvPicPr>
          <p:cNvPr id="16" name="Picture 15">
            <a:extLst>
              <a:ext uri="{FF2B5EF4-FFF2-40B4-BE49-F238E27FC236}">
                <a16:creationId xmlns:a16="http://schemas.microsoft.com/office/drawing/2014/main" id="{5C4A54E2-9275-2D4F-8D64-DBCEF0F6455A}"/>
              </a:ext>
            </a:extLst>
          </p:cNvPr>
          <p:cNvPicPr>
            <a:picLocks noChangeAspect="1"/>
          </p:cNvPicPr>
          <p:nvPr userDrawn="1"/>
        </p:nvPicPr>
        <p:blipFill>
          <a:blip r:embed="rId4"/>
          <a:stretch>
            <a:fillRect/>
          </a:stretch>
        </p:blipFill>
        <p:spPr>
          <a:xfrm>
            <a:off x="9829089" y="105700"/>
            <a:ext cx="1302919" cy="544857"/>
          </a:xfrm>
          <a:prstGeom prst="rect">
            <a:avLst/>
          </a:prstGeom>
        </p:spPr>
      </p:pic>
    </p:spTree>
    <p:extLst>
      <p:ext uri="{BB962C8B-B14F-4D97-AF65-F5344CB8AC3E}">
        <p14:creationId xmlns:p14="http://schemas.microsoft.com/office/powerpoint/2010/main" val="2787781571"/>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el und vertikaler Text">
    <p:bg>
      <p:bgPr>
        <a:blipFill dpi="0" rotWithShape="1">
          <a:blip r:embed="rId2" cstate="print">
            <a:lum/>
          </a:blip>
          <a:srcRect/>
          <a:stretch>
            <a:fillRect t="-43000" b="-43000"/>
          </a:stretch>
        </a:blip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rot="5400000">
            <a:off x="9203576" y="2893237"/>
            <a:ext cx="4643470" cy="1142965"/>
          </a:xfrm>
        </p:spPr>
        <p:txBody>
          <a:bodyPr/>
          <a:lstStyle>
            <a:lvl1pPr>
              <a:defRPr/>
            </a:lvl1pPr>
          </a:lstStyle>
          <a:p>
            <a:r>
              <a:rPr lang="de-DE" dirty="0"/>
              <a:t>Überschrift</a:t>
            </a:r>
          </a:p>
        </p:txBody>
      </p:sp>
      <p:sp>
        <p:nvSpPr>
          <p:cNvPr id="3" name="Vertikaler Textplatzhalter 2"/>
          <p:cNvSpPr>
            <a:spLocks noGrp="1"/>
          </p:cNvSpPr>
          <p:nvPr>
            <p:ph type="body" orient="vert" idx="1" hasCustomPrompt="1"/>
          </p:nvPr>
        </p:nvSpPr>
        <p:spPr>
          <a:xfrm>
            <a:off x="857215" y="500043"/>
            <a:ext cx="9715568" cy="5857916"/>
          </a:xfrm>
        </p:spPr>
        <p:txBody>
          <a:bodyPr vert="eaVert"/>
          <a:lstStyle>
            <a:lvl1pPr>
              <a:defRPr sz="2000">
                <a:latin typeface="Verdana" pitchFamily="34" charset="0"/>
                <a:ea typeface="Verdana" pitchFamily="34" charset="0"/>
                <a:cs typeface="Verdana" pitchFamily="34" charset="0"/>
              </a:defRPr>
            </a:lvl1pPr>
            <a:lvl2pPr>
              <a:defRPr>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a:latin typeface="Verdana" pitchFamily="34" charset="0"/>
                <a:ea typeface="Verdana" pitchFamily="34" charset="0"/>
                <a:cs typeface="Verdana" pitchFamily="34" charset="0"/>
              </a:defRPr>
            </a:lvl5pPr>
          </a:lstStyle>
          <a:p>
            <a:pPr lvl="0"/>
            <a:r>
              <a:rPr lang="de-DE" dirty="0"/>
              <a:t>Erste Ebene</a:t>
            </a:r>
          </a:p>
          <a:p>
            <a:pPr lvl="1"/>
            <a:r>
              <a:rPr lang="de-DE" dirty="0"/>
              <a:t>Zweite Ebene</a:t>
            </a:r>
          </a:p>
          <a:p>
            <a:pPr lvl="2"/>
            <a:r>
              <a:rPr lang="de-DE" dirty="0"/>
              <a:t>Dritte Ebene</a:t>
            </a:r>
          </a:p>
          <a:p>
            <a:pPr lvl="3"/>
            <a:r>
              <a:rPr lang="de-DE" dirty="0"/>
              <a:t>Vierte Ebene</a:t>
            </a:r>
          </a:p>
        </p:txBody>
      </p:sp>
      <p:pic>
        <p:nvPicPr>
          <p:cNvPr id="6" name="Grafik 5" descr="DIMA_Logo_blau_de.png"/>
          <p:cNvPicPr>
            <a:picLocks noChangeAspect="1"/>
          </p:cNvPicPr>
          <p:nvPr/>
        </p:nvPicPr>
        <p:blipFill>
          <a:blip r:embed="rId3" cstate="print"/>
          <a:stretch>
            <a:fillRect/>
          </a:stretch>
        </p:blipFill>
        <p:spPr>
          <a:xfrm rot="5400000">
            <a:off x="11004465" y="-94643"/>
            <a:ext cx="996340" cy="1328453"/>
          </a:xfrm>
          <a:prstGeom prst="rect">
            <a:avLst/>
          </a:prstGeom>
        </p:spPr>
      </p:pic>
      <p:pic>
        <p:nvPicPr>
          <p:cNvPr id="7" name="Grafik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11018796" y="5905721"/>
            <a:ext cx="774712" cy="768000"/>
          </a:xfrm>
          <a:prstGeom prst="rect">
            <a:avLst/>
          </a:prstGeom>
        </p:spPr>
      </p:pic>
    </p:spTree>
    <p:extLst>
      <p:ext uri="{BB962C8B-B14F-4D97-AF65-F5344CB8AC3E}">
        <p14:creationId xmlns:p14="http://schemas.microsoft.com/office/powerpoint/2010/main" val="1636025722"/>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B2CA7-EBBF-1D4A-80F8-83C7D99DB9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D82A09-9307-9D4D-98E4-938D74CF7D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0722B4-75F1-C74D-9C3A-3EB4FA4B9248}"/>
              </a:ext>
            </a:extLst>
          </p:cNvPr>
          <p:cNvSpPr>
            <a:spLocks noGrp="1"/>
          </p:cNvSpPr>
          <p:nvPr>
            <p:ph type="dt" sz="half" idx="10"/>
          </p:nvPr>
        </p:nvSpPr>
        <p:spPr/>
        <p:txBody>
          <a:bodyPr/>
          <a:lstStyle/>
          <a:p>
            <a:fld id="{76CD1432-64B4-2849-9FF0-D63429878E8E}" type="datetimeFigureOut">
              <a:rPr lang="en-US" smtClean="0"/>
              <a:t>3/27/19</a:t>
            </a:fld>
            <a:endParaRPr lang="en-US" dirty="0"/>
          </a:p>
        </p:txBody>
      </p:sp>
      <p:sp>
        <p:nvSpPr>
          <p:cNvPr id="5" name="Footer Placeholder 4">
            <a:extLst>
              <a:ext uri="{FF2B5EF4-FFF2-40B4-BE49-F238E27FC236}">
                <a16:creationId xmlns:a16="http://schemas.microsoft.com/office/drawing/2014/main" id="{09FB8347-30C5-2F41-96A6-EB6925B8B4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43F7AE-462B-5847-9820-EFC6AB75C16A}"/>
              </a:ext>
            </a:extLst>
          </p:cNvPr>
          <p:cNvSpPr>
            <a:spLocks noGrp="1"/>
          </p:cNvSpPr>
          <p:nvPr>
            <p:ph type="sldNum" sz="quarter" idx="12"/>
          </p:nvPr>
        </p:nvSpPr>
        <p:spPr/>
        <p:txBody>
          <a:bodyPr/>
          <a:lstStyle/>
          <a:p>
            <a:fld id="{CEE12F01-7F36-C24F-9706-E2823CB257AB}" type="slidenum">
              <a:rPr lang="en-US" smtClean="0"/>
              <a:t>‹#›</a:t>
            </a:fld>
            <a:endParaRPr lang="en-US"/>
          </a:p>
        </p:txBody>
      </p:sp>
    </p:spTree>
    <p:extLst>
      <p:ext uri="{BB962C8B-B14F-4D97-AF65-F5344CB8AC3E}">
        <p14:creationId xmlns:p14="http://schemas.microsoft.com/office/powerpoint/2010/main" val="1758868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print"/>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619219" y="71414"/>
            <a:ext cx="9239316" cy="642942"/>
          </a:xfrm>
          <a:prstGeom prst="rect">
            <a:avLst/>
          </a:prstGeom>
        </p:spPr>
        <p:txBody>
          <a:bodyPr vert="horz" lIns="91440" tIns="45720" rIns="91440" bIns="45720" rtlCol="0" anchor="ctr">
            <a:normAutofit/>
          </a:bodyPr>
          <a:lstStyle/>
          <a:p>
            <a:r>
              <a:rPr lang="de-DE" dirty="0"/>
              <a:t>Überschrift</a:t>
            </a:r>
          </a:p>
        </p:txBody>
      </p:sp>
      <p:sp>
        <p:nvSpPr>
          <p:cNvPr id="3" name="Textplatzhalter 2"/>
          <p:cNvSpPr>
            <a:spLocks noGrp="1"/>
          </p:cNvSpPr>
          <p:nvPr>
            <p:ph type="body" idx="1"/>
          </p:nvPr>
        </p:nvSpPr>
        <p:spPr>
          <a:xfrm>
            <a:off x="571462" y="857232"/>
            <a:ext cx="11049077" cy="5500726"/>
          </a:xfrm>
          <a:prstGeom prst="rect">
            <a:avLst/>
          </a:prstGeom>
        </p:spPr>
        <p:txBody>
          <a:bodyPr vert="horz" lIns="91440" tIns="45720" rIns="91440" bIns="45720" rtlCol="0">
            <a:normAutofit/>
          </a:bodyPr>
          <a:lstStyle/>
          <a:p>
            <a:pPr lvl="0"/>
            <a:r>
              <a:rPr lang="de-DE" dirty="0"/>
              <a:t>Erste Ebene</a:t>
            </a:r>
          </a:p>
          <a:p>
            <a:pPr lvl="1"/>
            <a:r>
              <a:rPr lang="de-DE" dirty="0"/>
              <a:t>Zweite Ebene</a:t>
            </a:r>
          </a:p>
          <a:p>
            <a:pPr lvl="2"/>
            <a:r>
              <a:rPr lang="de-DE" dirty="0"/>
              <a:t>Dritte Ebene</a:t>
            </a:r>
          </a:p>
          <a:p>
            <a:pPr lvl="3"/>
            <a:r>
              <a:rPr lang="de-DE" dirty="0"/>
              <a:t>Vierte Ebene</a:t>
            </a:r>
          </a:p>
        </p:txBody>
      </p:sp>
      <p:sp>
        <p:nvSpPr>
          <p:cNvPr id="8" name="Textfeld 7"/>
          <p:cNvSpPr txBox="1"/>
          <p:nvPr/>
        </p:nvSpPr>
        <p:spPr>
          <a:xfrm>
            <a:off x="571461" y="6417474"/>
            <a:ext cx="1809763" cy="338554"/>
          </a:xfrm>
          <a:prstGeom prst="rect">
            <a:avLst/>
          </a:prstGeom>
          <a:noFill/>
        </p:spPr>
        <p:txBody>
          <a:bodyPr wrap="square" rtlCol="0" anchor="ctr" anchorCtr="0">
            <a:spAutoFit/>
          </a:bodyPr>
          <a:lstStyle/>
          <a:p>
            <a:pPr algn="ctr"/>
            <a:fld id="{28528B96-7568-41D8-96CE-502631A70B8A}" type="datetime1">
              <a:rPr lang="de-DE" sz="1600" smtClean="0"/>
              <a:pPr algn="ctr"/>
              <a:t>27.03.19</a:t>
            </a:fld>
            <a:endParaRPr lang="de-DE" sz="1200" dirty="0"/>
          </a:p>
        </p:txBody>
      </p:sp>
      <p:sp>
        <p:nvSpPr>
          <p:cNvPr id="9" name="Textfeld 8"/>
          <p:cNvSpPr txBox="1"/>
          <p:nvPr/>
        </p:nvSpPr>
        <p:spPr>
          <a:xfrm>
            <a:off x="4571989" y="6417474"/>
            <a:ext cx="3048021" cy="338554"/>
          </a:xfrm>
          <a:prstGeom prst="rect">
            <a:avLst/>
          </a:prstGeom>
          <a:noFill/>
        </p:spPr>
        <p:txBody>
          <a:bodyPr wrap="square" rtlCol="0" anchor="ctr" anchorCtr="0">
            <a:spAutoFit/>
          </a:bodyPr>
          <a:lstStyle/>
          <a:p>
            <a:pPr algn="ctr"/>
            <a:r>
              <a:rPr lang="de-DE" sz="1600" dirty="0"/>
              <a:t>DFKI </a:t>
            </a:r>
            <a:r>
              <a:rPr lang="de-DE" sz="1600" baseline="0" dirty="0"/>
              <a:t>– </a:t>
            </a:r>
            <a:r>
              <a:rPr lang="de-DE" sz="1600" dirty="0"/>
              <a:t>DIMA</a:t>
            </a:r>
            <a:r>
              <a:rPr lang="de-DE" sz="1600" baseline="0" dirty="0"/>
              <a:t> – TU Berlin</a:t>
            </a:r>
            <a:endParaRPr lang="de-DE" sz="1600" dirty="0"/>
          </a:p>
        </p:txBody>
      </p:sp>
      <p:sp>
        <p:nvSpPr>
          <p:cNvPr id="10" name="Textfeld 9"/>
          <p:cNvSpPr txBox="1"/>
          <p:nvPr/>
        </p:nvSpPr>
        <p:spPr>
          <a:xfrm>
            <a:off x="9525024" y="6417474"/>
            <a:ext cx="2095515" cy="338554"/>
          </a:xfrm>
          <a:prstGeom prst="rect">
            <a:avLst/>
          </a:prstGeom>
          <a:noFill/>
        </p:spPr>
        <p:txBody>
          <a:bodyPr wrap="square" rtlCol="0" anchor="ctr" anchorCtr="0">
            <a:spAutoFit/>
          </a:bodyPr>
          <a:lstStyle/>
          <a:p>
            <a:pPr algn="ctr"/>
            <a:fld id="{E69E5221-C149-45B5-AFC7-4C62B9AA2252}" type="slidenum">
              <a:rPr lang="de-DE" sz="1600" smtClean="0"/>
              <a:pPr algn="ctr"/>
              <a:t>‹#›</a:t>
            </a:fld>
            <a:endParaRPr lang="de-DE" sz="1200" dirty="0"/>
          </a:p>
        </p:txBody>
      </p:sp>
    </p:spTree>
    <p:extLst>
      <p:ext uri="{BB962C8B-B14F-4D97-AF65-F5344CB8AC3E}">
        <p14:creationId xmlns:p14="http://schemas.microsoft.com/office/powerpoint/2010/main" val="237439430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Lst>
  <p:transition>
    <p:fade thruBlk="1"/>
  </p:transition>
  <p:txStyles>
    <p:titleStyle>
      <a:lvl1pPr algn="l" defTabSz="914400" rtl="0" eaLnBrk="1" latinLnBrk="0" hangingPunct="1">
        <a:spcBef>
          <a:spcPct val="0"/>
        </a:spcBef>
        <a:buNone/>
        <a:defRPr sz="2400" kern="1200">
          <a:solidFill>
            <a:schemeClr val="tx2"/>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Clr>
          <a:schemeClr val="tx2"/>
        </a:buClr>
        <a:buFont typeface="Times New Roman" pitchFamily="18" charset="0"/>
        <a:buChar char="■"/>
        <a:defRPr sz="18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Clr>
          <a:schemeClr val="tx2"/>
        </a:buClr>
        <a:buFont typeface="Times New Roman" pitchFamily="18" charset="0"/>
        <a:buChar char="□"/>
        <a:defRPr sz="18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Clr>
          <a:schemeClr val="tx2"/>
        </a:buClr>
        <a:buFont typeface="Symbol" pitchFamily="18" charset="2"/>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ehrouz.derakhshan@dfki.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volker.markl@tu-berlin.de" TargetMode="External"/><Relationship Id="rId5" Type="http://schemas.openxmlformats.org/officeDocument/2006/relationships/hyperlink" Target="mailto:rabl@tu-berlin.de" TargetMode="External"/><Relationship Id="rId4" Type="http://schemas.openxmlformats.org/officeDocument/2006/relationships/hyperlink" Target="mailto:alireza.rm@dfki.d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0017C-15D9-3F4A-B55B-0285810B5954}"/>
              </a:ext>
            </a:extLst>
          </p:cNvPr>
          <p:cNvSpPr>
            <a:spLocks noGrp="1"/>
          </p:cNvSpPr>
          <p:nvPr>
            <p:ph type="ctrTitle"/>
          </p:nvPr>
        </p:nvSpPr>
        <p:spPr/>
        <p:txBody>
          <a:bodyPr>
            <a:normAutofit/>
          </a:bodyPr>
          <a:lstStyle/>
          <a:p>
            <a:r>
              <a:rPr lang="en-US" sz="3600" dirty="0"/>
              <a:t>Continuous Deployment of Machine Learning Pipelines</a:t>
            </a:r>
          </a:p>
        </p:txBody>
      </p:sp>
      <p:sp>
        <p:nvSpPr>
          <p:cNvPr id="3" name="Subtitle 2">
            <a:extLst>
              <a:ext uri="{FF2B5EF4-FFF2-40B4-BE49-F238E27FC236}">
                <a16:creationId xmlns:a16="http://schemas.microsoft.com/office/drawing/2014/main" id="{BA32FCBF-838F-D643-89A0-F030E5DC5D22}"/>
              </a:ext>
            </a:extLst>
          </p:cNvPr>
          <p:cNvSpPr>
            <a:spLocks noGrp="1"/>
          </p:cNvSpPr>
          <p:nvPr>
            <p:ph type="subTitle" idx="1"/>
          </p:nvPr>
        </p:nvSpPr>
        <p:spPr>
          <a:xfrm>
            <a:off x="1828800" y="2176466"/>
            <a:ext cx="8534400" cy="1538286"/>
          </a:xfrm>
        </p:spPr>
        <p:txBody>
          <a:bodyPr>
            <a:normAutofit/>
          </a:bodyPr>
          <a:lstStyle/>
          <a:p>
            <a:pPr algn="l"/>
            <a:r>
              <a:rPr lang="en-US" dirty="0"/>
              <a:t>Behrouz Derakhshan			</a:t>
            </a:r>
            <a:r>
              <a:rPr lang="en-US" dirty="0">
                <a:hlinkClick r:id="rId3"/>
              </a:rPr>
              <a:t>behrouz.derakhshan@dfki.de</a:t>
            </a:r>
            <a:endParaRPr lang="en-US" dirty="0"/>
          </a:p>
          <a:p>
            <a:pPr algn="l"/>
            <a:r>
              <a:rPr lang="de-DE" dirty="0"/>
              <a:t>Alireza </a:t>
            </a:r>
            <a:r>
              <a:rPr lang="de-DE" dirty="0" err="1"/>
              <a:t>Rezaei</a:t>
            </a:r>
            <a:r>
              <a:rPr lang="de-DE" dirty="0"/>
              <a:t> </a:t>
            </a:r>
            <a:r>
              <a:rPr lang="de-DE" dirty="0" err="1"/>
              <a:t>Mahdiraji</a:t>
            </a:r>
            <a:r>
              <a:rPr lang="de-DE" dirty="0"/>
              <a:t>			</a:t>
            </a:r>
            <a:r>
              <a:rPr lang="de-DE" dirty="0">
                <a:hlinkClick r:id="rId4"/>
              </a:rPr>
              <a:t>alireza.rm@dfki.de</a:t>
            </a:r>
            <a:endParaRPr lang="de-DE" dirty="0"/>
          </a:p>
          <a:p>
            <a:pPr algn="l"/>
            <a:r>
              <a:rPr lang="de-DE" dirty="0"/>
              <a:t>Tilmann Rabl				</a:t>
            </a:r>
            <a:r>
              <a:rPr lang="de-DE" dirty="0">
                <a:hlinkClick r:id="rId5"/>
              </a:rPr>
              <a:t>rabl@tu-berlin.de</a:t>
            </a:r>
            <a:endParaRPr lang="de-DE" dirty="0"/>
          </a:p>
          <a:p>
            <a:pPr algn="l"/>
            <a:r>
              <a:rPr lang="de-DE" dirty="0"/>
              <a:t>Volker Markl				</a:t>
            </a:r>
            <a:r>
              <a:rPr lang="de-DE" dirty="0">
                <a:hlinkClick r:id="rId6"/>
              </a:rPr>
              <a:t>volker.markl@tu-berlin.de</a:t>
            </a:r>
            <a:endParaRPr lang="de-DE" dirty="0"/>
          </a:p>
        </p:txBody>
      </p:sp>
    </p:spTree>
    <p:extLst>
      <p:ext uri="{BB962C8B-B14F-4D97-AF65-F5344CB8AC3E}">
        <p14:creationId xmlns:p14="http://schemas.microsoft.com/office/powerpoint/2010/main" val="16303934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ounded Rectangle 47">
            <a:extLst>
              <a:ext uri="{FF2B5EF4-FFF2-40B4-BE49-F238E27FC236}">
                <a16:creationId xmlns:a16="http://schemas.microsoft.com/office/drawing/2014/main" id="{9F48D7EA-D1EB-174A-9570-8D79DE4E35AD}"/>
              </a:ext>
            </a:extLst>
          </p:cNvPr>
          <p:cNvSpPr/>
          <p:nvPr/>
        </p:nvSpPr>
        <p:spPr>
          <a:xfrm>
            <a:off x="3463142" y="4618001"/>
            <a:ext cx="7259186" cy="1529584"/>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a:solidFill>
                  <a:sysClr val="windowText" lastClr="000000"/>
                </a:solidFill>
              </a:rPr>
              <a:t>Historical Training Data</a:t>
            </a:r>
          </a:p>
        </p:txBody>
      </p:sp>
      <p:sp>
        <p:nvSpPr>
          <p:cNvPr id="2" name="Title 1">
            <a:extLst>
              <a:ext uri="{FF2B5EF4-FFF2-40B4-BE49-F238E27FC236}">
                <a16:creationId xmlns:a16="http://schemas.microsoft.com/office/drawing/2014/main" id="{10FD09CD-25CD-F64F-84BC-07AEF3C8E0F5}"/>
              </a:ext>
            </a:extLst>
          </p:cNvPr>
          <p:cNvSpPr>
            <a:spLocks noGrp="1"/>
          </p:cNvSpPr>
          <p:nvPr>
            <p:ph type="title"/>
          </p:nvPr>
        </p:nvSpPr>
        <p:spPr/>
        <p:txBody>
          <a:bodyPr>
            <a:normAutofit/>
          </a:bodyPr>
          <a:lstStyle/>
          <a:p>
            <a:r>
              <a:rPr lang="en-US" dirty="0"/>
              <a:t>Data Preparation Phase</a:t>
            </a:r>
          </a:p>
        </p:txBody>
      </p:sp>
      <p:cxnSp>
        <p:nvCxnSpPr>
          <p:cNvPr id="5" name="Straight Arrow Connector 4">
            <a:extLst>
              <a:ext uri="{FF2B5EF4-FFF2-40B4-BE49-F238E27FC236}">
                <a16:creationId xmlns:a16="http://schemas.microsoft.com/office/drawing/2014/main" id="{B8C51175-72AC-5C44-AE3A-40226F56E561}"/>
              </a:ext>
            </a:extLst>
          </p:cNvPr>
          <p:cNvCxnSpPr>
            <a:cxnSpLocks/>
          </p:cNvCxnSpPr>
          <p:nvPr/>
        </p:nvCxnSpPr>
        <p:spPr>
          <a:xfrm>
            <a:off x="-1375" y="3530921"/>
            <a:ext cx="901319"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A75EEB80-B520-614C-BE90-5FC35F2552C8}"/>
              </a:ext>
            </a:extLst>
          </p:cNvPr>
          <p:cNvSpPr txBox="1"/>
          <p:nvPr/>
        </p:nvSpPr>
        <p:spPr>
          <a:xfrm>
            <a:off x="-141706" y="3193007"/>
            <a:ext cx="1004527" cy="646331"/>
          </a:xfrm>
          <a:prstGeom prst="rect">
            <a:avLst/>
          </a:prstGeom>
          <a:noFill/>
        </p:spPr>
        <p:txBody>
          <a:bodyPr wrap="square" rtlCol="0">
            <a:spAutoFit/>
          </a:bodyPr>
          <a:lstStyle/>
          <a:p>
            <a:pPr algn="ctr"/>
            <a:r>
              <a:rPr lang="en-US" dirty="0"/>
              <a:t>Raw </a:t>
            </a:r>
          </a:p>
          <a:p>
            <a:pPr algn="ctr"/>
            <a:r>
              <a:rPr lang="en-US" dirty="0"/>
              <a:t>Data </a:t>
            </a:r>
          </a:p>
        </p:txBody>
      </p:sp>
      <p:sp>
        <p:nvSpPr>
          <p:cNvPr id="51" name="Rounded Rectangle 50">
            <a:extLst>
              <a:ext uri="{FF2B5EF4-FFF2-40B4-BE49-F238E27FC236}">
                <a16:creationId xmlns:a16="http://schemas.microsoft.com/office/drawing/2014/main" id="{DF9455C8-7CA8-4843-819E-CD1953C4DE30}"/>
              </a:ext>
            </a:extLst>
          </p:cNvPr>
          <p:cNvSpPr/>
          <p:nvPr/>
        </p:nvSpPr>
        <p:spPr>
          <a:xfrm>
            <a:off x="3463142" y="3366661"/>
            <a:ext cx="329200" cy="329200"/>
          </a:xfrm>
          <a:prstGeom prst="roundRect">
            <a:avLst/>
          </a:prstGeom>
          <a:ln w="190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 name="Rounded Rectangle 51">
            <a:extLst>
              <a:ext uri="{FF2B5EF4-FFF2-40B4-BE49-F238E27FC236}">
                <a16:creationId xmlns:a16="http://schemas.microsoft.com/office/drawing/2014/main" id="{BAE4DB25-E0F0-3A40-9012-1A6CD192EFB8}"/>
              </a:ext>
            </a:extLst>
          </p:cNvPr>
          <p:cNvSpPr/>
          <p:nvPr/>
        </p:nvSpPr>
        <p:spPr>
          <a:xfrm>
            <a:off x="3865843" y="3366321"/>
            <a:ext cx="329200" cy="329200"/>
          </a:xfrm>
          <a:prstGeom prst="roundRect">
            <a:avLst/>
          </a:prstGeom>
          <a:ln w="190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3" name="Rounded Rectangle 52">
            <a:extLst>
              <a:ext uri="{FF2B5EF4-FFF2-40B4-BE49-F238E27FC236}">
                <a16:creationId xmlns:a16="http://schemas.microsoft.com/office/drawing/2014/main" id="{511DEE18-40D1-1F4A-A234-CFAF0E36B274}"/>
              </a:ext>
            </a:extLst>
          </p:cNvPr>
          <p:cNvSpPr/>
          <p:nvPr/>
        </p:nvSpPr>
        <p:spPr>
          <a:xfrm>
            <a:off x="4263464" y="3366321"/>
            <a:ext cx="329200" cy="329200"/>
          </a:xfrm>
          <a:prstGeom prst="roundRect">
            <a:avLst/>
          </a:prstGeom>
          <a:ln w="190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4" name="Rounded Rectangle 53">
            <a:extLst>
              <a:ext uri="{FF2B5EF4-FFF2-40B4-BE49-F238E27FC236}">
                <a16:creationId xmlns:a16="http://schemas.microsoft.com/office/drawing/2014/main" id="{696A30C0-A0AA-2B46-8BB5-1DE96BA7E204}"/>
              </a:ext>
            </a:extLst>
          </p:cNvPr>
          <p:cNvSpPr/>
          <p:nvPr/>
        </p:nvSpPr>
        <p:spPr>
          <a:xfrm>
            <a:off x="4671245" y="3366321"/>
            <a:ext cx="329200" cy="329200"/>
          </a:xfrm>
          <a:prstGeom prst="roundRect">
            <a:avLst/>
          </a:prstGeom>
          <a:ln w="190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919AEB0D-8E92-894F-91BB-045240C021E5}"/>
              </a:ext>
            </a:extLst>
          </p:cNvPr>
          <p:cNvSpPr txBox="1"/>
          <p:nvPr/>
        </p:nvSpPr>
        <p:spPr>
          <a:xfrm>
            <a:off x="3653915" y="2482199"/>
            <a:ext cx="1125501" cy="646331"/>
          </a:xfrm>
          <a:prstGeom prst="rect">
            <a:avLst/>
          </a:prstGeom>
          <a:noFill/>
        </p:spPr>
        <p:txBody>
          <a:bodyPr wrap="none" rtlCol="0">
            <a:spAutoFit/>
          </a:bodyPr>
          <a:lstStyle/>
          <a:p>
            <a:pPr algn="ctr"/>
            <a:r>
              <a:rPr lang="en-US" dirty="0"/>
              <a:t>Raw Data </a:t>
            </a:r>
          </a:p>
          <a:p>
            <a:pPr algn="ctr"/>
            <a:r>
              <a:rPr lang="en-US" dirty="0"/>
              <a:t>Chunks</a:t>
            </a:r>
          </a:p>
        </p:txBody>
      </p:sp>
      <p:cxnSp>
        <p:nvCxnSpPr>
          <p:cNvPr id="59" name="Straight Arrow Connector 58">
            <a:extLst>
              <a:ext uri="{FF2B5EF4-FFF2-40B4-BE49-F238E27FC236}">
                <a16:creationId xmlns:a16="http://schemas.microsoft.com/office/drawing/2014/main" id="{A9BDD417-6FF6-E140-9ACD-748530B7102E}"/>
              </a:ext>
            </a:extLst>
          </p:cNvPr>
          <p:cNvCxnSpPr>
            <a:cxnSpLocks/>
            <a:stCxn id="51" idx="2"/>
          </p:cNvCxnSpPr>
          <p:nvPr/>
        </p:nvCxnSpPr>
        <p:spPr>
          <a:xfrm>
            <a:off x="3627742" y="3695861"/>
            <a:ext cx="0" cy="92214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935DA47-5AA3-FA49-99F7-CDF8A8AC494F}"/>
              </a:ext>
            </a:extLst>
          </p:cNvPr>
          <p:cNvCxnSpPr>
            <a:cxnSpLocks/>
            <a:stCxn id="52" idx="2"/>
          </p:cNvCxnSpPr>
          <p:nvPr/>
        </p:nvCxnSpPr>
        <p:spPr>
          <a:xfrm>
            <a:off x="4030443" y="3695521"/>
            <a:ext cx="1381" cy="92282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1C8C9A8-6472-7446-8D9D-0DCCBC094CED}"/>
              </a:ext>
            </a:extLst>
          </p:cNvPr>
          <p:cNvCxnSpPr>
            <a:cxnSpLocks/>
            <a:stCxn id="53" idx="2"/>
          </p:cNvCxnSpPr>
          <p:nvPr/>
        </p:nvCxnSpPr>
        <p:spPr>
          <a:xfrm>
            <a:off x="4428064" y="3695521"/>
            <a:ext cx="0" cy="92282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7B6C44F-EE52-7841-8A69-68AA5B014111}"/>
              </a:ext>
            </a:extLst>
          </p:cNvPr>
          <p:cNvCxnSpPr>
            <a:cxnSpLocks/>
            <a:stCxn id="54" idx="2"/>
          </p:cNvCxnSpPr>
          <p:nvPr/>
        </p:nvCxnSpPr>
        <p:spPr>
          <a:xfrm>
            <a:off x="4835845" y="3695521"/>
            <a:ext cx="0" cy="92282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5" name="Chevron 44">
            <a:extLst>
              <a:ext uri="{FF2B5EF4-FFF2-40B4-BE49-F238E27FC236}">
                <a16:creationId xmlns:a16="http://schemas.microsoft.com/office/drawing/2014/main" id="{E12F0BBD-9D16-D443-BF68-20F36D4258D6}"/>
              </a:ext>
            </a:extLst>
          </p:cNvPr>
          <p:cNvSpPr/>
          <p:nvPr/>
        </p:nvSpPr>
        <p:spPr>
          <a:xfrm>
            <a:off x="673212" y="3075471"/>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Discretize</a:t>
            </a:r>
          </a:p>
        </p:txBody>
      </p:sp>
      <p:sp>
        <p:nvSpPr>
          <p:cNvPr id="69" name="Chevron 68">
            <a:extLst>
              <a:ext uri="{FF2B5EF4-FFF2-40B4-BE49-F238E27FC236}">
                <a16:creationId xmlns:a16="http://schemas.microsoft.com/office/drawing/2014/main" id="{F412D273-7B08-FB46-9C0E-D09AC0DF10AD}"/>
              </a:ext>
            </a:extLst>
          </p:cNvPr>
          <p:cNvSpPr/>
          <p:nvPr/>
        </p:nvSpPr>
        <p:spPr>
          <a:xfrm>
            <a:off x="5960512" y="3075471"/>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Preprocess</a:t>
            </a:r>
          </a:p>
        </p:txBody>
      </p:sp>
      <p:sp>
        <p:nvSpPr>
          <p:cNvPr id="71" name="Rounded Rectangle 70">
            <a:extLst>
              <a:ext uri="{FF2B5EF4-FFF2-40B4-BE49-F238E27FC236}">
                <a16:creationId xmlns:a16="http://schemas.microsoft.com/office/drawing/2014/main" id="{EF1EC4BA-10ED-3343-A9C4-DF923B36BC39}"/>
              </a:ext>
            </a:extLst>
          </p:cNvPr>
          <p:cNvSpPr/>
          <p:nvPr/>
        </p:nvSpPr>
        <p:spPr>
          <a:xfrm>
            <a:off x="9202644" y="3366321"/>
            <a:ext cx="329200" cy="329200"/>
          </a:xfrm>
          <a:prstGeom prst="roundRect">
            <a:avLst/>
          </a:prstGeom>
          <a:solidFill>
            <a:srgbClr val="80C55C"/>
          </a:solidFill>
          <a:ln w="190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2" name="Rounded Rectangle 71">
            <a:extLst>
              <a:ext uri="{FF2B5EF4-FFF2-40B4-BE49-F238E27FC236}">
                <a16:creationId xmlns:a16="http://schemas.microsoft.com/office/drawing/2014/main" id="{663E7657-4AF2-3A42-9A88-C3BCCFE86A7B}"/>
              </a:ext>
            </a:extLst>
          </p:cNvPr>
          <p:cNvSpPr/>
          <p:nvPr/>
        </p:nvSpPr>
        <p:spPr>
          <a:xfrm>
            <a:off x="9593824" y="3366321"/>
            <a:ext cx="329200" cy="329200"/>
          </a:xfrm>
          <a:prstGeom prst="roundRect">
            <a:avLst/>
          </a:prstGeom>
          <a:solidFill>
            <a:srgbClr val="80C55C"/>
          </a:solidFill>
          <a:ln w="190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4" name="Rounded Rectangle 73">
            <a:extLst>
              <a:ext uri="{FF2B5EF4-FFF2-40B4-BE49-F238E27FC236}">
                <a16:creationId xmlns:a16="http://schemas.microsoft.com/office/drawing/2014/main" id="{A26C0BA5-7291-0F40-90CA-2482E5D77C05}"/>
              </a:ext>
            </a:extLst>
          </p:cNvPr>
          <p:cNvSpPr/>
          <p:nvPr/>
        </p:nvSpPr>
        <p:spPr>
          <a:xfrm>
            <a:off x="9991445" y="3366321"/>
            <a:ext cx="329200" cy="329200"/>
          </a:xfrm>
          <a:prstGeom prst="roundRect">
            <a:avLst/>
          </a:prstGeom>
          <a:solidFill>
            <a:srgbClr val="80C55C"/>
          </a:solidFill>
          <a:ln w="190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5" name="Rounded Rectangle 74">
            <a:extLst>
              <a:ext uri="{FF2B5EF4-FFF2-40B4-BE49-F238E27FC236}">
                <a16:creationId xmlns:a16="http://schemas.microsoft.com/office/drawing/2014/main" id="{9E7A5F5E-72B2-8F49-8603-4199B832B302}"/>
              </a:ext>
            </a:extLst>
          </p:cNvPr>
          <p:cNvSpPr/>
          <p:nvPr/>
        </p:nvSpPr>
        <p:spPr>
          <a:xfrm>
            <a:off x="10399226" y="3366321"/>
            <a:ext cx="329200" cy="329200"/>
          </a:xfrm>
          <a:prstGeom prst="roundRect">
            <a:avLst/>
          </a:prstGeom>
          <a:solidFill>
            <a:srgbClr val="80C55C"/>
          </a:solidFill>
          <a:ln w="190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77" name="Straight Arrow Connector 76">
            <a:extLst>
              <a:ext uri="{FF2B5EF4-FFF2-40B4-BE49-F238E27FC236}">
                <a16:creationId xmlns:a16="http://schemas.microsoft.com/office/drawing/2014/main" id="{330BBDC2-803A-E047-8CBA-5D3E7D779287}"/>
              </a:ext>
            </a:extLst>
          </p:cNvPr>
          <p:cNvCxnSpPr>
            <a:cxnSpLocks/>
            <a:stCxn id="71" idx="2"/>
          </p:cNvCxnSpPr>
          <p:nvPr/>
        </p:nvCxnSpPr>
        <p:spPr>
          <a:xfrm>
            <a:off x="9367244" y="3695521"/>
            <a:ext cx="0" cy="92248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67CB4ED6-6A1A-D443-95EE-B11E68D9B3E9}"/>
              </a:ext>
            </a:extLst>
          </p:cNvPr>
          <p:cNvCxnSpPr>
            <a:cxnSpLocks/>
            <a:stCxn id="72" idx="2"/>
          </p:cNvCxnSpPr>
          <p:nvPr/>
        </p:nvCxnSpPr>
        <p:spPr>
          <a:xfrm>
            <a:off x="9758424" y="3695521"/>
            <a:ext cx="1381" cy="92282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9B3585D8-6C54-294B-9D7F-2E52B8ACA4F4}"/>
              </a:ext>
            </a:extLst>
          </p:cNvPr>
          <p:cNvCxnSpPr>
            <a:cxnSpLocks/>
            <a:stCxn id="74" idx="2"/>
          </p:cNvCxnSpPr>
          <p:nvPr/>
        </p:nvCxnSpPr>
        <p:spPr>
          <a:xfrm>
            <a:off x="10156045" y="3695521"/>
            <a:ext cx="0" cy="92282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599E3B9D-7BE9-CB49-BAA9-9FEB425105C5}"/>
              </a:ext>
            </a:extLst>
          </p:cNvPr>
          <p:cNvCxnSpPr>
            <a:cxnSpLocks/>
            <a:stCxn id="75" idx="2"/>
          </p:cNvCxnSpPr>
          <p:nvPr/>
        </p:nvCxnSpPr>
        <p:spPr>
          <a:xfrm>
            <a:off x="10563826" y="3695521"/>
            <a:ext cx="0" cy="92282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7CAE0D7F-70D9-E44F-8288-D259E3C55816}"/>
              </a:ext>
            </a:extLst>
          </p:cNvPr>
          <p:cNvSpPr txBox="1"/>
          <p:nvPr/>
        </p:nvSpPr>
        <p:spPr>
          <a:xfrm>
            <a:off x="9418976" y="2410210"/>
            <a:ext cx="1008096" cy="646331"/>
          </a:xfrm>
          <a:prstGeom prst="rect">
            <a:avLst/>
          </a:prstGeom>
          <a:noFill/>
        </p:spPr>
        <p:txBody>
          <a:bodyPr wrap="none" rtlCol="0">
            <a:spAutoFit/>
          </a:bodyPr>
          <a:lstStyle/>
          <a:p>
            <a:pPr algn="ctr"/>
            <a:r>
              <a:rPr lang="en-US" dirty="0"/>
              <a:t> Feature </a:t>
            </a:r>
          </a:p>
          <a:p>
            <a:pPr algn="ctr"/>
            <a:r>
              <a:rPr lang="en-US" dirty="0"/>
              <a:t>Chunks</a:t>
            </a:r>
          </a:p>
        </p:txBody>
      </p:sp>
      <p:sp>
        <p:nvSpPr>
          <p:cNvPr id="94" name="Chevron 93">
            <a:extLst>
              <a:ext uri="{FF2B5EF4-FFF2-40B4-BE49-F238E27FC236}">
                <a16:creationId xmlns:a16="http://schemas.microsoft.com/office/drawing/2014/main" id="{4FBF873C-EFA7-9840-B097-5637AFCE3243}"/>
              </a:ext>
            </a:extLst>
          </p:cNvPr>
          <p:cNvSpPr/>
          <p:nvPr/>
        </p:nvSpPr>
        <p:spPr>
          <a:xfrm>
            <a:off x="5381035" y="2370906"/>
            <a:ext cx="796716" cy="468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dirty="0">
                <a:solidFill>
                  <a:schemeClr val="tx1"/>
                </a:solidFill>
              </a:rPr>
              <a:t>Parser</a:t>
            </a:r>
            <a:endParaRPr lang="en-US" sz="2400" dirty="0">
              <a:solidFill>
                <a:schemeClr val="tx1"/>
              </a:solidFill>
            </a:endParaRPr>
          </a:p>
        </p:txBody>
      </p:sp>
      <p:sp>
        <p:nvSpPr>
          <p:cNvPr id="95" name="Chevron 94">
            <a:extLst>
              <a:ext uri="{FF2B5EF4-FFF2-40B4-BE49-F238E27FC236}">
                <a16:creationId xmlns:a16="http://schemas.microsoft.com/office/drawing/2014/main" id="{D8AA7E6E-B563-7344-BDE9-00F8A45C3263}"/>
              </a:ext>
            </a:extLst>
          </p:cNvPr>
          <p:cNvSpPr/>
          <p:nvPr/>
        </p:nvSpPr>
        <p:spPr>
          <a:xfrm>
            <a:off x="6081704" y="2370906"/>
            <a:ext cx="1281664" cy="468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dirty="0">
                <a:solidFill>
                  <a:schemeClr val="tx1"/>
                </a:solidFill>
              </a:rPr>
              <a:t>Missing Value </a:t>
            </a:r>
          </a:p>
          <a:p>
            <a:pPr algn="ctr"/>
            <a:r>
              <a:rPr lang="en-US" sz="1400" dirty="0">
                <a:solidFill>
                  <a:schemeClr val="tx1"/>
                </a:solidFill>
              </a:rPr>
              <a:t>Imputer</a:t>
            </a:r>
            <a:endParaRPr lang="en-US" sz="2400" dirty="0">
              <a:solidFill>
                <a:schemeClr val="tx1"/>
              </a:solidFill>
            </a:endParaRPr>
          </a:p>
        </p:txBody>
      </p:sp>
      <p:sp>
        <p:nvSpPr>
          <p:cNvPr id="96" name="Chevron 95">
            <a:extLst>
              <a:ext uri="{FF2B5EF4-FFF2-40B4-BE49-F238E27FC236}">
                <a16:creationId xmlns:a16="http://schemas.microsoft.com/office/drawing/2014/main" id="{C01E6E4F-E4FC-8144-A785-E38E9156B727}"/>
              </a:ext>
            </a:extLst>
          </p:cNvPr>
          <p:cNvSpPr/>
          <p:nvPr/>
        </p:nvSpPr>
        <p:spPr>
          <a:xfrm>
            <a:off x="7269235" y="2370906"/>
            <a:ext cx="919798" cy="468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dirty="0">
                <a:solidFill>
                  <a:schemeClr val="tx1"/>
                </a:solidFill>
              </a:rPr>
              <a:t>Standard </a:t>
            </a:r>
          </a:p>
          <a:p>
            <a:pPr algn="ctr"/>
            <a:r>
              <a:rPr lang="en-US" sz="1400" dirty="0">
                <a:solidFill>
                  <a:schemeClr val="tx1"/>
                </a:solidFill>
              </a:rPr>
              <a:t>Scaler</a:t>
            </a:r>
            <a:endParaRPr lang="en-US" sz="2400" dirty="0">
              <a:solidFill>
                <a:schemeClr val="tx1"/>
              </a:solidFill>
            </a:endParaRPr>
          </a:p>
        </p:txBody>
      </p:sp>
      <p:sp>
        <p:nvSpPr>
          <p:cNvPr id="98" name="Chevron 97">
            <a:extLst>
              <a:ext uri="{FF2B5EF4-FFF2-40B4-BE49-F238E27FC236}">
                <a16:creationId xmlns:a16="http://schemas.microsoft.com/office/drawing/2014/main" id="{178970CD-FBE0-9A48-ACD6-31A859687A78}"/>
              </a:ext>
            </a:extLst>
          </p:cNvPr>
          <p:cNvSpPr/>
          <p:nvPr/>
        </p:nvSpPr>
        <p:spPr>
          <a:xfrm>
            <a:off x="8094505" y="2370497"/>
            <a:ext cx="919798" cy="468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dirty="0">
                <a:solidFill>
                  <a:schemeClr val="tx1"/>
                </a:solidFill>
              </a:rPr>
              <a:t>Feature </a:t>
            </a:r>
          </a:p>
          <a:p>
            <a:pPr algn="ctr"/>
            <a:r>
              <a:rPr lang="en-US" sz="1400" dirty="0">
                <a:solidFill>
                  <a:schemeClr val="tx1"/>
                </a:solidFill>
              </a:rPr>
              <a:t>Hasher</a:t>
            </a:r>
          </a:p>
        </p:txBody>
      </p:sp>
      <p:sp>
        <p:nvSpPr>
          <p:cNvPr id="28" name="Can 27">
            <a:extLst>
              <a:ext uri="{FF2B5EF4-FFF2-40B4-BE49-F238E27FC236}">
                <a16:creationId xmlns:a16="http://schemas.microsoft.com/office/drawing/2014/main" id="{2DA2DDEF-EC7B-0B49-A023-C10C0C7FE5DC}"/>
              </a:ext>
            </a:extLst>
          </p:cNvPr>
          <p:cNvSpPr/>
          <p:nvPr/>
        </p:nvSpPr>
        <p:spPr>
          <a:xfrm>
            <a:off x="6367354" y="2010845"/>
            <a:ext cx="680720" cy="398050"/>
          </a:xfrm>
          <a:prstGeom prst="can">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Stats</a:t>
            </a:r>
          </a:p>
        </p:txBody>
      </p:sp>
      <p:sp>
        <p:nvSpPr>
          <p:cNvPr id="100" name="Can 99">
            <a:extLst>
              <a:ext uri="{FF2B5EF4-FFF2-40B4-BE49-F238E27FC236}">
                <a16:creationId xmlns:a16="http://schemas.microsoft.com/office/drawing/2014/main" id="{30C52516-E4A3-4A4C-8EF2-E48BA253389E}"/>
              </a:ext>
            </a:extLst>
          </p:cNvPr>
          <p:cNvSpPr/>
          <p:nvPr/>
        </p:nvSpPr>
        <p:spPr>
          <a:xfrm>
            <a:off x="7372964" y="2012400"/>
            <a:ext cx="680720" cy="398050"/>
          </a:xfrm>
          <a:prstGeom prst="can">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Stats</a:t>
            </a:r>
          </a:p>
        </p:txBody>
      </p:sp>
      <p:sp>
        <p:nvSpPr>
          <p:cNvPr id="67" name="Rounded Rectangle 66">
            <a:extLst>
              <a:ext uri="{FF2B5EF4-FFF2-40B4-BE49-F238E27FC236}">
                <a16:creationId xmlns:a16="http://schemas.microsoft.com/office/drawing/2014/main" id="{960EA9E1-D094-A040-974A-325FE5BC8A5A}"/>
              </a:ext>
            </a:extLst>
          </p:cNvPr>
          <p:cNvSpPr/>
          <p:nvPr/>
        </p:nvSpPr>
        <p:spPr>
          <a:xfrm>
            <a:off x="7418220" y="5313114"/>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70" name="Rounded Rectangle 69">
            <a:extLst>
              <a:ext uri="{FF2B5EF4-FFF2-40B4-BE49-F238E27FC236}">
                <a16:creationId xmlns:a16="http://schemas.microsoft.com/office/drawing/2014/main" id="{2F30FC31-550B-B540-98E1-48A5C88ADD8B}"/>
              </a:ext>
            </a:extLst>
          </p:cNvPr>
          <p:cNvSpPr/>
          <p:nvPr/>
        </p:nvSpPr>
        <p:spPr>
          <a:xfrm>
            <a:off x="7419875" y="5832781"/>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73" name="Straight Arrow Connector 72">
            <a:extLst>
              <a:ext uri="{FF2B5EF4-FFF2-40B4-BE49-F238E27FC236}">
                <a16:creationId xmlns:a16="http://schemas.microsoft.com/office/drawing/2014/main" id="{4127D2A9-0E7E-184A-BAB5-A0A491727EC5}"/>
              </a:ext>
            </a:extLst>
          </p:cNvPr>
          <p:cNvCxnSpPr>
            <a:cxnSpLocks/>
            <a:stCxn id="67" idx="2"/>
            <a:endCxn id="70" idx="0"/>
          </p:cNvCxnSpPr>
          <p:nvPr/>
        </p:nvCxnSpPr>
        <p:spPr>
          <a:xfrm>
            <a:off x="7519385" y="5515444"/>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76" name="Rounded Rectangle 75">
            <a:extLst>
              <a:ext uri="{FF2B5EF4-FFF2-40B4-BE49-F238E27FC236}">
                <a16:creationId xmlns:a16="http://schemas.microsoft.com/office/drawing/2014/main" id="{FE7C8328-9D74-F24E-9E37-3AF042BDDFF8}"/>
              </a:ext>
            </a:extLst>
          </p:cNvPr>
          <p:cNvSpPr/>
          <p:nvPr/>
        </p:nvSpPr>
        <p:spPr>
          <a:xfrm>
            <a:off x="7820773" y="5313114"/>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0" name="Rounded Rectangle 79">
            <a:extLst>
              <a:ext uri="{FF2B5EF4-FFF2-40B4-BE49-F238E27FC236}">
                <a16:creationId xmlns:a16="http://schemas.microsoft.com/office/drawing/2014/main" id="{B82F09D8-44BF-6C4E-A1E7-EE91DB7D6FAD}"/>
              </a:ext>
            </a:extLst>
          </p:cNvPr>
          <p:cNvSpPr/>
          <p:nvPr/>
        </p:nvSpPr>
        <p:spPr>
          <a:xfrm>
            <a:off x="7822428" y="5832781"/>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82" name="Straight Arrow Connector 81">
            <a:extLst>
              <a:ext uri="{FF2B5EF4-FFF2-40B4-BE49-F238E27FC236}">
                <a16:creationId xmlns:a16="http://schemas.microsoft.com/office/drawing/2014/main" id="{E8259A01-24A4-A846-B1A7-8A9243FAAB81}"/>
              </a:ext>
            </a:extLst>
          </p:cNvPr>
          <p:cNvCxnSpPr>
            <a:cxnSpLocks/>
            <a:stCxn id="76" idx="2"/>
            <a:endCxn id="80" idx="0"/>
          </p:cNvCxnSpPr>
          <p:nvPr/>
        </p:nvCxnSpPr>
        <p:spPr>
          <a:xfrm>
            <a:off x="7921938" y="5515444"/>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84" name="Rounded Rectangle 83">
            <a:extLst>
              <a:ext uri="{FF2B5EF4-FFF2-40B4-BE49-F238E27FC236}">
                <a16:creationId xmlns:a16="http://schemas.microsoft.com/office/drawing/2014/main" id="{E0408159-9EDA-B449-85F3-C22268A6FA67}"/>
              </a:ext>
            </a:extLst>
          </p:cNvPr>
          <p:cNvSpPr/>
          <p:nvPr/>
        </p:nvSpPr>
        <p:spPr>
          <a:xfrm>
            <a:off x="8246910" y="53127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0" name="Rounded Rectangle 89">
            <a:extLst>
              <a:ext uri="{FF2B5EF4-FFF2-40B4-BE49-F238E27FC236}">
                <a16:creationId xmlns:a16="http://schemas.microsoft.com/office/drawing/2014/main" id="{18DBAEC4-407B-C44B-AEA7-ABFEE71D1AD8}"/>
              </a:ext>
            </a:extLst>
          </p:cNvPr>
          <p:cNvSpPr/>
          <p:nvPr/>
        </p:nvSpPr>
        <p:spPr>
          <a:xfrm>
            <a:off x="8248565" y="5832448"/>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92" name="Straight Arrow Connector 91">
            <a:extLst>
              <a:ext uri="{FF2B5EF4-FFF2-40B4-BE49-F238E27FC236}">
                <a16:creationId xmlns:a16="http://schemas.microsoft.com/office/drawing/2014/main" id="{6CD0FA5F-1126-BD41-9CC1-992EABB9DB9B}"/>
              </a:ext>
            </a:extLst>
          </p:cNvPr>
          <p:cNvCxnSpPr>
            <a:cxnSpLocks/>
            <a:stCxn id="84" idx="2"/>
            <a:endCxn id="90" idx="0"/>
          </p:cNvCxnSpPr>
          <p:nvPr/>
        </p:nvCxnSpPr>
        <p:spPr>
          <a:xfrm>
            <a:off x="8348075" y="5515111"/>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E0D4094C-2286-AB49-8103-1C448BA617AE}"/>
              </a:ext>
            </a:extLst>
          </p:cNvPr>
          <p:cNvSpPr txBox="1"/>
          <p:nvPr/>
        </p:nvSpPr>
        <p:spPr>
          <a:xfrm>
            <a:off x="6777204" y="5101857"/>
            <a:ext cx="458780" cy="369332"/>
          </a:xfrm>
          <a:prstGeom prst="rect">
            <a:avLst/>
          </a:prstGeom>
          <a:noFill/>
        </p:spPr>
        <p:txBody>
          <a:bodyPr wrap="none" rtlCol="0">
            <a:spAutoFit/>
          </a:bodyPr>
          <a:lstStyle/>
          <a:p>
            <a:r>
              <a:rPr lang="en-US" dirty="0"/>
              <a:t>…..</a:t>
            </a:r>
          </a:p>
        </p:txBody>
      </p:sp>
      <p:sp>
        <p:nvSpPr>
          <p:cNvPr id="126" name="Rounded Rectangle 125">
            <a:extLst>
              <a:ext uri="{FF2B5EF4-FFF2-40B4-BE49-F238E27FC236}">
                <a16:creationId xmlns:a16="http://schemas.microsoft.com/office/drawing/2014/main" id="{5F7399C6-796D-BC43-9997-A66ACAC96DA0}"/>
              </a:ext>
            </a:extLst>
          </p:cNvPr>
          <p:cNvSpPr/>
          <p:nvPr/>
        </p:nvSpPr>
        <p:spPr>
          <a:xfrm>
            <a:off x="8647808" y="53127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27" name="Rounded Rectangle 126">
            <a:extLst>
              <a:ext uri="{FF2B5EF4-FFF2-40B4-BE49-F238E27FC236}">
                <a16:creationId xmlns:a16="http://schemas.microsoft.com/office/drawing/2014/main" id="{72B7C87A-7E0B-274D-AD2F-8F4D80C9629E}"/>
              </a:ext>
            </a:extLst>
          </p:cNvPr>
          <p:cNvSpPr/>
          <p:nvPr/>
        </p:nvSpPr>
        <p:spPr>
          <a:xfrm>
            <a:off x="8649463" y="5832448"/>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28" name="Straight Arrow Connector 127">
            <a:extLst>
              <a:ext uri="{FF2B5EF4-FFF2-40B4-BE49-F238E27FC236}">
                <a16:creationId xmlns:a16="http://schemas.microsoft.com/office/drawing/2014/main" id="{AE1AE399-D833-A347-B007-0D83019E0F35}"/>
              </a:ext>
            </a:extLst>
          </p:cNvPr>
          <p:cNvCxnSpPr>
            <a:cxnSpLocks/>
            <a:stCxn id="126" idx="2"/>
            <a:endCxn id="127" idx="0"/>
          </p:cNvCxnSpPr>
          <p:nvPr/>
        </p:nvCxnSpPr>
        <p:spPr>
          <a:xfrm>
            <a:off x="8748973" y="5515111"/>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29" name="Rounded Rectangle 128">
            <a:extLst>
              <a:ext uri="{FF2B5EF4-FFF2-40B4-BE49-F238E27FC236}">
                <a16:creationId xmlns:a16="http://schemas.microsoft.com/office/drawing/2014/main" id="{6AF12E25-182D-3C43-8FB2-F21D95B45D98}"/>
              </a:ext>
            </a:extLst>
          </p:cNvPr>
          <p:cNvSpPr/>
          <p:nvPr/>
        </p:nvSpPr>
        <p:spPr>
          <a:xfrm>
            <a:off x="5150194" y="5313114"/>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30" name="Rounded Rectangle 129">
            <a:extLst>
              <a:ext uri="{FF2B5EF4-FFF2-40B4-BE49-F238E27FC236}">
                <a16:creationId xmlns:a16="http://schemas.microsoft.com/office/drawing/2014/main" id="{429A6D86-A93E-5245-AAFA-D1C6042614C6}"/>
              </a:ext>
            </a:extLst>
          </p:cNvPr>
          <p:cNvSpPr/>
          <p:nvPr/>
        </p:nvSpPr>
        <p:spPr>
          <a:xfrm>
            <a:off x="5151849" y="5832781"/>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31" name="Straight Arrow Connector 130">
            <a:extLst>
              <a:ext uri="{FF2B5EF4-FFF2-40B4-BE49-F238E27FC236}">
                <a16:creationId xmlns:a16="http://schemas.microsoft.com/office/drawing/2014/main" id="{32F7F8F8-ED77-F249-B56D-771EEB4D1178}"/>
              </a:ext>
            </a:extLst>
          </p:cNvPr>
          <p:cNvCxnSpPr>
            <a:cxnSpLocks/>
            <a:stCxn id="129" idx="2"/>
            <a:endCxn id="130" idx="0"/>
          </p:cNvCxnSpPr>
          <p:nvPr/>
        </p:nvCxnSpPr>
        <p:spPr>
          <a:xfrm>
            <a:off x="5251359" y="5515444"/>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32" name="Rounded Rectangle 131">
            <a:extLst>
              <a:ext uri="{FF2B5EF4-FFF2-40B4-BE49-F238E27FC236}">
                <a16:creationId xmlns:a16="http://schemas.microsoft.com/office/drawing/2014/main" id="{6ACBB02E-D098-F145-9AB9-E78699F77CE7}"/>
              </a:ext>
            </a:extLst>
          </p:cNvPr>
          <p:cNvSpPr/>
          <p:nvPr/>
        </p:nvSpPr>
        <p:spPr>
          <a:xfrm>
            <a:off x="5552747" y="5313114"/>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33" name="Rounded Rectangle 132">
            <a:extLst>
              <a:ext uri="{FF2B5EF4-FFF2-40B4-BE49-F238E27FC236}">
                <a16:creationId xmlns:a16="http://schemas.microsoft.com/office/drawing/2014/main" id="{352B796D-4ADB-714A-B913-D027B34C8C17}"/>
              </a:ext>
            </a:extLst>
          </p:cNvPr>
          <p:cNvSpPr/>
          <p:nvPr/>
        </p:nvSpPr>
        <p:spPr>
          <a:xfrm>
            <a:off x="5554402" y="5832781"/>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34" name="Straight Arrow Connector 133">
            <a:extLst>
              <a:ext uri="{FF2B5EF4-FFF2-40B4-BE49-F238E27FC236}">
                <a16:creationId xmlns:a16="http://schemas.microsoft.com/office/drawing/2014/main" id="{A52845B9-8ED5-874E-86B6-1445710136A4}"/>
              </a:ext>
            </a:extLst>
          </p:cNvPr>
          <p:cNvCxnSpPr>
            <a:cxnSpLocks/>
            <a:stCxn id="132" idx="2"/>
            <a:endCxn id="133" idx="0"/>
          </p:cNvCxnSpPr>
          <p:nvPr/>
        </p:nvCxnSpPr>
        <p:spPr>
          <a:xfrm>
            <a:off x="5653912" y="5515444"/>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35" name="Rounded Rectangle 134">
            <a:extLst>
              <a:ext uri="{FF2B5EF4-FFF2-40B4-BE49-F238E27FC236}">
                <a16:creationId xmlns:a16="http://schemas.microsoft.com/office/drawing/2014/main" id="{0F9A7ACD-ADF1-7346-8E9D-04862B961D35}"/>
              </a:ext>
            </a:extLst>
          </p:cNvPr>
          <p:cNvSpPr/>
          <p:nvPr/>
        </p:nvSpPr>
        <p:spPr>
          <a:xfrm>
            <a:off x="5978884" y="53127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36" name="Rounded Rectangle 135">
            <a:extLst>
              <a:ext uri="{FF2B5EF4-FFF2-40B4-BE49-F238E27FC236}">
                <a16:creationId xmlns:a16="http://schemas.microsoft.com/office/drawing/2014/main" id="{ACC7F952-04F5-334E-B138-7EBECED5A266}"/>
              </a:ext>
            </a:extLst>
          </p:cNvPr>
          <p:cNvSpPr/>
          <p:nvPr/>
        </p:nvSpPr>
        <p:spPr>
          <a:xfrm>
            <a:off x="5980539" y="5832448"/>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37" name="Straight Arrow Connector 136">
            <a:extLst>
              <a:ext uri="{FF2B5EF4-FFF2-40B4-BE49-F238E27FC236}">
                <a16:creationId xmlns:a16="http://schemas.microsoft.com/office/drawing/2014/main" id="{C5EE4C96-8156-EF4F-BD53-FD5CE650531E}"/>
              </a:ext>
            </a:extLst>
          </p:cNvPr>
          <p:cNvCxnSpPr>
            <a:cxnSpLocks/>
            <a:stCxn id="135" idx="2"/>
            <a:endCxn id="136" idx="0"/>
          </p:cNvCxnSpPr>
          <p:nvPr/>
        </p:nvCxnSpPr>
        <p:spPr>
          <a:xfrm>
            <a:off x="6080049" y="5515111"/>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38" name="Rounded Rectangle 137">
            <a:extLst>
              <a:ext uri="{FF2B5EF4-FFF2-40B4-BE49-F238E27FC236}">
                <a16:creationId xmlns:a16="http://schemas.microsoft.com/office/drawing/2014/main" id="{1F21F4CB-630E-2348-9CA0-88EC7608880C}"/>
              </a:ext>
            </a:extLst>
          </p:cNvPr>
          <p:cNvSpPr/>
          <p:nvPr/>
        </p:nvSpPr>
        <p:spPr>
          <a:xfrm>
            <a:off x="6379782" y="53127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39" name="Rounded Rectangle 138">
            <a:extLst>
              <a:ext uri="{FF2B5EF4-FFF2-40B4-BE49-F238E27FC236}">
                <a16:creationId xmlns:a16="http://schemas.microsoft.com/office/drawing/2014/main" id="{F8AA8E23-D679-D34C-97A4-C2AAD0FB8E8E}"/>
              </a:ext>
            </a:extLst>
          </p:cNvPr>
          <p:cNvSpPr/>
          <p:nvPr/>
        </p:nvSpPr>
        <p:spPr>
          <a:xfrm>
            <a:off x="6381437" y="5832448"/>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40" name="Straight Arrow Connector 139">
            <a:extLst>
              <a:ext uri="{FF2B5EF4-FFF2-40B4-BE49-F238E27FC236}">
                <a16:creationId xmlns:a16="http://schemas.microsoft.com/office/drawing/2014/main" id="{17E819C3-B485-9D45-A451-40B788458E42}"/>
              </a:ext>
            </a:extLst>
          </p:cNvPr>
          <p:cNvCxnSpPr>
            <a:cxnSpLocks/>
            <a:stCxn id="138" idx="2"/>
            <a:endCxn id="139" idx="0"/>
          </p:cNvCxnSpPr>
          <p:nvPr/>
        </p:nvCxnSpPr>
        <p:spPr>
          <a:xfrm>
            <a:off x="6480947" y="5515111"/>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45DCDD2E-E44E-4145-AC51-3BF627861B7E}"/>
              </a:ext>
            </a:extLst>
          </p:cNvPr>
          <p:cNvSpPr txBox="1"/>
          <p:nvPr/>
        </p:nvSpPr>
        <p:spPr>
          <a:xfrm>
            <a:off x="6779878" y="5673779"/>
            <a:ext cx="458780" cy="369332"/>
          </a:xfrm>
          <a:prstGeom prst="rect">
            <a:avLst/>
          </a:prstGeom>
          <a:noFill/>
        </p:spPr>
        <p:txBody>
          <a:bodyPr wrap="none" rtlCol="0">
            <a:spAutoFit/>
          </a:bodyPr>
          <a:lstStyle/>
          <a:p>
            <a:r>
              <a:rPr lang="en-US" dirty="0"/>
              <a:t>…..</a:t>
            </a:r>
          </a:p>
        </p:txBody>
      </p:sp>
      <p:sp>
        <p:nvSpPr>
          <p:cNvPr id="3" name="Rectangle 2">
            <a:extLst>
              <a:ext uri="{FF2B5EF4-FFF2-40B4-BE49-F238E27FC236}">
                <a16:creationId xmlns:a16="http://schemas.microsoft.com/office/drawing/2014/main" id="{BA1F835B-94F3-784A-860A-6D1BFA0B48A2}"/>
              </a:ext>
            </a:extLst>
          </p:cNvPr>
          <p:cNvSpPr/>
          <p:nvPr/>
        </p:nvSpPr>
        <p:spPr>
          <a:xfrm>
            <a:off x="4880885" y="5720087"/>
            <a:ext cx="4310238" cy="369332"/>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0E9AF59-2F12-F041-9785-12FF3D4DCE9E}"/>
              </a:ext>
            </a:extLst>
          </p:cNvPr>
          <p:cNvSpPr txBox="1"/>
          <p:nvPr/>
        </p:nvSpPr>
        <p:spPr>
          <a:xfrm>
            <a:off x="9350892" y="5522588"/>
            <a:ext cx="816249" cy="707886"/>
          </a:xfrm>
          <a:prstGeom prst="rect">
            <a:avLst/>
          </a:prstGeom>
          <a:noFill/>
        </p:spPr>
        <p:txBody>
          <a:bodyPr wrap="none" rtlCol="0">
            <a:spAutoFit/>
          </a:bodyPr>
          <a:lstStyle/>
          <a:p>
            <a:pPr algn="ctr"/>
            <a:r>
              <a:rPr lang="en-US" sz="2000" dirty="0"/>
              <a:t>Cache</a:t>
            </a:r>
          </a:p>
          <a:p>
            <a:pPr algn="ctr"/>
            <a:r>
              <a:rPr lang="en-US" sz="2000" dirty="0"/>
              <a:t>Layer</a:t>
            </a:r>
          </a:p>
        </p:txBody>
      </p:sp>
      <p:sp>
        <p:nvSpPr>
          <p:cNvPr id="6" name="TextBox 5">
            <a:extLst>
              <a:ext uri="{FF2B5EF4-FFF2-40B4-BE49-F238E27FC236}">
                <a16:creationId xmlns:a16="http://schemas.microsoft.com/office/drawing/2014/main" id="{D23061CA-ACBA-3B43-8ED3-774DCD8CCB9F}"/>
              </a:ext>
            </a:extLst>
          </p:cNvPr>
          <p:cNvSpPr txBox="1"/>
          <p:nvPr/>
        </p:nvSpPr>
        <p:spPr>
          <a:xfrm>
            <a:off x="3445692" y="2991916"/>
            <a:ext cx="357790" cy="400110"/>
          </a:xfrm>
          <a:prstGeom prst="rect">
            <a:avLst/>
          </a:prstGeom>
          <a:noFill/>
        </p:spPr>
        <p:txBody>
          <a:bodyPr wrap="none" rtlCol="0">
            <a:spAutoFit/>
          </a:bodyPr>
          <a:lstStyle/>
          <a:p>
            <a:r>
              <a:rPr lang="en-US" sz="2000" dirty="0"/>
              <a:t>t</a:t>
            </a:r>
            <a:r>
              <a:rPr lang="en-US" sz="2000" baseline="-25000" dirty="0"/>
              <a:t>0</a:t>
            </a:r>
          </a:p>
        </p:txBody>
      </p:sp>
      <p:sp>
        <p:nvSpPr>
          <p:cNvPr id="97" name="TextBox 96">
            <a:extLst>
              <a:ext uri="{FF2B5EF4-FFF2-40B4-BE49-F238E27FC236}">
                <a16:creationId xmlns:a16="http://schemas.microsoft.com/office/drawing/2014/main" id="{D917600C-7327-0241-B45B-70D07ABCA364}"/>
              </a:ext>
            </a:extLst>
          </p:cNvPr>
          <p:cNvSpPr txBox="1"/>
          <p:nvPr/>
        </p:nvSpPr>
        <p:spPr>
          <a:xfrm>
            <a:off x="3870923" y="2991916"/>
            <a:ext cx="357790" cy="400110"/>
          </a:xfrm>
          <a:prstGeom prst="rect">
            <a:avLst/>
          </a:prstGeom>
          <a:noFill/>
        </p:spPr>
        <p:txBody>
          <a:bodyPr wrap="none" rtlCol="0">
            <a:spAutoFit/>
          </a:bodyPr>
          <a:lstStyle/>
          <a:p>
            <a:r>
              <a:rPr lang="en-US" sz="2000" dirty="0"/>
              <a:t>t</a:t>
            </a:r>
            <a:r>
              <a:rPr lang="en-US" sz="2000" baseline="-25000" dirty="0"/>
              <a:t>1</a:t>
            </a:r>
          </a:p>
        </p:txBody>
      </p:sp>
      <p:sp>
        <p:nvSpPr>
          <p:cNvPr id="101" name="TextBox 100">
            <a:extLst>
              <a:ext uri="{FF2B5EF4-FFF2-40B4-BE49-F238E27FC236}">
                <a16:creationId xmlns:a16="http://schemas.microsoft.com/office/drawing/2014/main" id="{1ECFD244-2667-5F4E-AC50-4D0AA71C3415}"/>
              </a:ext>
            </a:extLst>
          </p:cNvPr>
          <p:cNvSpPr txBox="1"/>
          <p:nvPr/>
        </p:nvSpPr>
        <p:spPr>
          <a:xfrm>
            <a:off x="4296154" y="2991916"/>
            <a:ext cx="357790" cy="400110"/>
          </a:xfrm>
          <a:prstGeom prst="rect">
            <a:avLst/>
          </a:prstGeom>
          <a:noFill/>
        </p:spPr>
        <p:txBody>
          <a:bodyPr wrap="none" rtlCol="0">
            <a:spAutoFit/>
          </a:bodyPr>
          <a:lstStyle/>
          <a:p>
            <a:r>
              <a:rPr lang="en-US" sz="2000" dirty="0"/>
              <a:t>t</a:t>
            </a:r>
            <a:r>
              <a:rPr lang="en-US" sz="2000" baseline="-25000" dirty="0"/>
              <a:t>2</a:t>
            </a:r>
          </a:p>
        </p:txBody>
      </p:sp>
      <p:sp>
        <p:nvSpPr>
          <p:cNvPr id="109" name="TextBox 108">
            <a:extLst>
              <a:ext uri="{FF2B5EF4-FFF2-40B4-BE49-F238E27FC236}">
                <a16:creationId xmlns:a16="http://schemas.microsoft.com/office/drawing/2014/main" id="{BD9E0BE2-7777-D647-A073-4716CC49D0AB}"/>
              </a:ext>
            </a:extLst>
          </p:cNvPr>
          <p:cNvSpPr txBox="1"/>
          <p:nvPr/>
        </p:nvSpPr>
        <p:spPr>
          <a:xfrm>
            <a:off x="4656283" y="2991916"/>
            <a:ext cx="357790" cy="400110"/>
          </a:xfrm>
          <a:prstGeom prst="rect">
            <a:avLst/>
          </a:prstGeom>
          <a:noFill/>
        </p:spPr>
        <p:txBody>
          <a:bodyPr wrap="none" rtlCol="0">
            <a:spAutoFit/>
          </a:bodyPr>
          <a:lstStyle/>
          <a:p>
            <a:r>
              <a:rPr lang="en-US" sz="2000" dirty="0"/>
              <a:t>t</a:t>
            </a:r>
            <a:r>
              <a:rPr lang="en-US" sz="2000" baseline="-25000" dirty="0"/>
              <a:t>3</a:t>
            </a:r>
          </a:p>
        </p:txBody>
      </p:sp>
      <p:sp>
        <p:nvSpPr>
          <p:cNvPr id="110" name="TextBox 109">
            <a:extLst>
              <a:ext uri="{FF2B5EF4-FFF2-40B4-BE49-F238E27FC236}">
                <a16:creationId xmlns:a16="http://schemas.microsoft.com/office/drawing/2014/main" id="{47E43C01-6AF0-9C4F-B9D9-166EC5D267FF}"/>
              </a:ext>
            </a:extLst>
          </p:cNvPr>
          <p:cNvSpPr txBox="1"/>
          <p:nvPr/>
        </p:nvSpPr>
        <p:spPr>
          <a:xfrm>
            <a:off x="9192348" y="2969589"/>
            <a:ext cx="357790" cy="400110"/>
          </a:xfrm>
          <a:prstGeom prst="rect">
            <a:avLst/>
          </a:prstGeom>
          <a:noFill/>
        </p:spPr>
        <p:txBody>
          <a:bodyPr wrap="none" rtlCol="0">
            <a:spAutoFit/>
          </a:bodyPr>
          <a:lstStyle/>
          <a:p>
            <a:r>
              <a:rPr lang="en-US" sz="2000" dirty="0"/>
              <a:t>t</a:t>
            </a:r>
            <a:r>
              <a:rPr lang="en-US" sz="2000" baseline="-25000" dirty="0"/>
              <a:t>0</a:t>
            </a:r>
          </a:p>
        </p:txBody>
      </p:sp>
      <p:sp>
        <p:nvSpPr>
          <p:cNvPr id="111" name="TextBox 110">
            <a:extLst>
              <a:ext uri="{FF2B5EF4-FFF2-40B4-BE49-F238E27FC236}">
                <a16:creationId xmlns:a16="http://schemas.microsoft.com/office/drawing/2014/main" id="{521F2DD9-5B29-DF41-8091-0C22EAE48B0B}"/>
              </a:ext>
            </a:extLst>
          </p:cNvPr>
          <p:cNvSpPr txBox="1"/>
          <p:nvPr/>
        </p:nvSpPr>
        <p:spPr>
          <a:xfrm>
            <a:off x="9617579" y="2969589"/>
            <a:ext cx="357790" cy="400110"/>
          </a:xfrm>
          <a:prstGeom prst="rect">
            <a:avLst/>
          </a:prstGeom>
          <a:noFill/>
        </p:spPr>
        <p:txBody>
          <a:bodyPr wrap="none" rtlCol="0">
            <a:spAutoFit/>
          </a:bodyPr>
          <a:lstStyle/>
          <a:p>
            <a:r>
              <a:rPr lang="en-US" sz="2000" dirty="0"/>
              <a:t>t</a:t>
            </a:r>
            <a:r>
              <a:rPr lang="en-US" sz="2000" baseline="-25000" dirty="0"/>
              <a:t>1</a:t>
            </a:r>
          </a:p>
        </p:txBody>
      </p:sp>
      <p:sp>
        <p:nvSpPr>
          <p:cNvPr id="112" name="TextBox 111">
            <a:extLst>
              <a:ext uri="{FF2B5EF4-FFF2-40B4-BE49-F238E27FC236}">
                <a16:creationId xmlns:a16="http://schemas.microsoft.com/office/drawing/2014/main" id="{A6843F0C-F59A-A046-8A84-D886245C4611}"/>
              </a:ext>
            </a:extLst>
          </p:cNvPr>
          <p:cNvSpPr txBox="1"/>
          <p:nvPr/>
        </p:nvSpPr>
        <p:spPr>
          <a:xfrm>
            <a:off x="10042810" y="2969589"/>
            <a:ext cx="357790" cy="400110"/>
          </a:xfrm>
          <a:prstGeom prst="rect">
            <a:avLst/>
          </a:prstGeom>
          <a:noFill/>
        </p:spPr>
        <p:txBody>
          <a:bodyPr wrap="none" rtlCol="0">
            <a:spAutoFit/>
          </a:bodyPr>
          <a:lstStyle/>
          <a:p>
            <a:r>
              <a:rPr lang="en-US" sz="2000" dirty="0"/>
              <a:t>t</a:t>
            </a:r>
            <a:r>
              <a:rPr lang="en-US" sz="2000" baseline="-25000" dirty="0"/>
              <a:t>2</a:t>
            </a:r>
          </a:p>
        </p:txBody>
      </p:sp>
      <p:sp>
        <p:nvSpPr>
          <p:cNvPr id="113" name="TextBox 112">
            <a:extLst>
              <a:ext uri="{FF2B5EF4-FFF2-40B4-BE49-F238E27FC236}">
                <a16:creationId xmlns:a16="http://schemas.microsoft.com/office/drawing/2014/main" id="{6D7F36B1-33C2-9A4A-AA08-FFC4594C3C81}"/>
              </a:ext>
            </a:extLst>
          </p:cNvPr>
          <p:cNvSpPr txBox="1"/>
          <p:nvPr/>
        </p:nvSpPr>
        <p:spPr>
          <a:xfrm>
            <a:off x="10402939" y="2969589"/>
            <a:ext cx="357790" cy="400110"/>
          </a:xfrm>
          <a:prstGeom prst="rect">
            <a:avLst/>
          </a:prstGeom>
          <a:noFill/>
        </p:spPr>
        <p:txBody>
          <a:bodyPr wrap="none" rtlCol="0">
            <a:spAutoFit/>
          </a:bodyPr>
          <a:lstStyle/>
          <a:p>
            <a:r>
              <a:rPr lang="en-US" sz="2000" dirty="0"/>
              <a:t>t</a:t>
            </a:r>
            <a:r>
              <a:rPr lang="en-US" sz="2000" baseline="-25000" dirty="0"/>
              <a:t>3</a:t>
            </a:r>
          </a:p>
        </p:txBody>
      </p:sp>
      <p:sp>
        <p:nvSpPr>
          <p:cNvPr id="114" name="TextBox 113">
            <a:extLst>
              <a:ext uri="{FF2B5EF4-FFF2-40B4-BE49-F238E27FC236}">
                <a16:creationId xmlns:a16="http://schemas.microsoft.com/office/drawing/2014/main" id="{20C762D5-1E73-7F4F-B042-94ECFE9E2D15}"/>
              </a:ext>
            </a:extLst>
          </p:cNvPr>
          <p:cNvSpPr txBox="1"/>
          <p:nvPr/>
        </p:nvSpPr>
        <p:spPr>
          <a:xfrm>
            <a:off x="5062746" y="4971600"/>
            <a:ext cx="340158" cy="369332"/>
          </a:xfrm>
          <a:prstGeom prst="rect">
            <a:avLst/>
          </a:prstGeom>
          <a:noFill/>
        </p:spPr>
        <p:txBody>
          <a:bodyPr wrap="none" rtlCol="0">
            <a:spAutoFit/>
          </a:bodyPr>
          <a:lstStyle/>
          <a:p>
            <a:r>
              <a:rPr lang="en-US" dirty="0"/>
              <a:t>t</a:t>
            </a:r>
            <a:r>
              <a:rPr lang="en-US" baseline="-25000" dirty="0"/>
              <a:t>0</a:t>
            </a:r>
          </a:p>
        </p:txBody>
      </p:sp>
      <p:sp>
        <p:nvSpPr>
          <p:cNvPr id="115" name="TextBox 114">
            <a:extLst>
              <a:ext uri="{FF2B5EF4-FFF2-40B4-BE49-F238E27FC236}">
                <a16:creationId xmlns:a16="http://schemas.microsoft.com/office/drawing/2014/main" id="{C0C62445-6317-0D4B-AB2D-7A80163896D8}"/>
              </a:ext>
            </a:extLst>
          </p:cNvPr>
          <p:cNvSpPr txBox="1"/>
          <p:nvPr/>
        </p:nvSpPr>
        <p:spPr>
          <a:xfrm>
            <a:off x="5487977" y="4971600"/>
            <a:ext cx="340158" cy="369332"/>
          </a:xfrm>
          <a:prstGeom prst="rect">
            <a:avLst/>
          </a:prstGeom>
          <a:noFill/>
        </p:spPr>
        <p:txBody>
          <a:bodyPr wrap="none" rtlCol="0">
            <a:spAutoFit/>
          </a:bodyPr>
          <a:lstStyle/>
          <a:p>
            <a:r>
              <a:rPr lang="en-US" dirty="0"/>
              <a:t>t</a:t>
            </a:r>
            <a:r>
              <a:rPr lang="en-US" baseline="-25000" dirty="0"/>
              <a:t>1</a:t>
            </a:r>
            <a:endParaRPr lang="en-US" sz="2000" baseline="-25000" dirty="0"/>
          </a:p>
        </p:txBody>
      </p:sp>
      <p:sp>
        <p:nvSpPr>
          <p:cNvPr id="116" name="TextBox 115">
            <a:extLst>
              <a:ext uri="{FF2B5EF4-FFF2-40B4-BE49-F238E27FC236}">
                <a16:creationId xmlns:a16="http://schemas.microsoft.com/office/drawing/2014/main" id="{2B03C332-FBD1-EB4E-80A2-70FFDEC2E843}"/>
              </a:ext>
            </a:extLst>
          </p:cNvPr>
          <p:cNvSpPr txBox="1"/>
          <p:nvPr/>
        </p:nvSpPr>
        <p:spPr>
          <a:xfrm>
            <a:off x="5913208" y="4971600"/>
            <a:ext cx="340158" cy="369332"/>
          </a:xfrm>
          <a:prstGeom prst="rect">
            <a:avLst/>
          </a:prstGeom>
          <a:noFill/>
        </p:spPr>
        <p:txBody>
          <a:bodyPr wrap="none" rtlCol="0">
            <a:spAutoFit/>
          </a:bodyPr>
          <a:lstStyle/>
          <a:p>
            <a:r>
              <a:rPr lang="en-US" dirty="0"/>
              <a:t>t</a:t>
            </a:r>
            <a:r>
              <a:rPr lang="en-US" baseline="-25000" dirty="0"/>
              <a:t>2</a:t>
            </a:r>
            <a:endParaRPr lang="en-US" sz="2000" baseline="-25000" dirty="0"/>
          </a:p>
        </p:txBody>
      </p:sp>
      <p:sp>
        <p:nvSpPr>
          <p:cNvPr id="117" name="TextBox 116">
            <a:extLst>
              <a:ext uri="{FF2B5EF4-FFF2-40B4-BE49-F238E27FC236}">
                <a16:creationId xmlns:a16="http://schemas.microsoft.com/office/drawing/2014/main" id="{2EB84EAF-DC78-EC4E-A42A-4DB05C338F0A}"/>
              </a:ext>
            </a:extLst>
          </p:cNvPr>
          <p:cNvSpPr txBox="1"/>
          <p:nvPr/>
        </p:nvSpPr>
        <p:spPr>
          <a:xfrm>
            <a:off x="6273337" y="4971600"/>
            <a:ext cx="340158" cy="369332"/>
          </a:xfrm>
          <a:prstGeom prst="rect">
            <a:avLst/>
          </a:prstGeom>
          <a:noFill/>
        </p:spPr>
        <p:txBody>
          <a:bodyPr wrap="none" rtlCol="0">
            <a:spAutoFit/>
          </a:bodyPr>
          <a:lstStyle/>
          <a:p>
            <a:r>
              <a:rPr lang="en-US" dirty="0"/>
              <a:t>t</a:t>
            </a:r>
            <a:r>
              <a:rPr lang="en-US" baseline="-25000" dirty="0"/>
              <a:t>3</a:t>
            </a:r>
            <a:endParaRPr lang="en-US" sz="2000" baseline="-25000" dirty="0"/>
          </a:p>
        </p:txBody>
      </p:sp>
      <p:sp>
        <p:nvSpPr>
          <p:cNvPr id="118" name="TextBox 117">
            <a:extLst>
              <a:ext uri="{FF2B5EF4-FFF2-40B4-BE49-F238E27FC236}">
                <a16:creationId xmlns:a16="http://schemas.microsoft.com/office/drawing/2014/main" id="{FFE128F1-CD38-5447-B70F-585D2899834B}"/>
              </a:ext>
            </a:extLst>
          </p:cNvPr>
          <p:cNvSpPr txBox="1"/>
          <p:nvPr/>
        </p:nvSpPr>
        <p:spPr>
          <a:xfrm>
            <a:off x="7328986" y="4971600"/>
            <a:ext cx="466794" cy="369332"/>
          </a:xfrm>
          <a:prstGeom prst="rect">
            <a:avLst/>
          </a:prstGeom>
          <a:noFill/>
        </p:spPr>
        <p:txBody>
          <a:bodyPr wrap="none" rtlCol="0">
            <a:spAutoFit/>
          </a:bodyPr>
          <a:lstStyle/>
          <a:p>
            <a:r>
              <a:rPr lang="en-US" dirty="0"/>
              <a:t>t</a:t>
            </a:r>
            <a:r>
              <a:rPr lang="en-US" baseline="-25000" dirty="0"/>
              <a:t>n-3</a:t>
            </a:r>
          </a:p>
        </p:txBody>
      </p:sp>
      <p:sp>
        <p:nvSpPr>
          <p:cNvPr id="119" name="TextBox 118">
            <a:extLst>
              <a:ext uri="{FF2B5EF4-FFF2-40B4-BE49-F238E27FC236}">
                <a16:creationId xmlns:a16="http://schemas.microsoft.com/office/drawing/2014/main" id="{EF707D3E-9C5D-7E45-B589-FA70A18C447F}"/>
              </a:ext>
            </a:extLst>
          </p:cNvPr>
          <p:cNvSpPr txBox="1"/>
          <p:nvPr/>
        </p:nvSpPr>
        <p:spPr>
          <a:xfrm>
            <a:off x="7754217" y="4971600"/>
            <a:ext cx="466794" cy="369332"/>
          </a:xfrm>
          <a:prstGeom prst="rect">
            <a:avLst/>
          </a:prstGeom>
          <a:noFill/>
        </p:spPr>
        <p:txBody>
          <a:bodyPr wrap="none" rtlCol="0">
            <a:spAutoFit/>
          </a:bodyPr>
          <a:lstStyle/>
          <a:p>
            <a:r>
              <a:rPr lang="en-US" dirty="0"/>
              <a:t>t</a:t>
            </a:r>
            <a:r>
              <a:rPr lang="en-US" baseline="-25000" dirty="0"/>
              <a:t>n-2</a:t>
            </a:r>
            <a:endParaRPr lang="en-US" sz="2000" baseline="-25000" dirty="0"/>
          </a:p>
        </p:txBody>
      </p:sp>
      <p:sp>
        <p:nvSpPr>
          <p:cNvPr id="120" name="TextBox 119">
            <a:extLst>
              <a:ext uri="{FF2B5EF4-FFF2-40B4-BE49-F238E27FC236}">
                <a16:creationId xmlns:a16="http://schemas.microsoft.com/office/drawing/2014/main" id="{31B6E40C-3686-7348-B176-FA0AFA141C22}"/>
              </a:ext>
            </a:extLst>
          </p:cNvPr>
          <p:cNvSpPr txBox="1"/>
          <p:nvPr/>
        </p:nvSpPr>
        <p:spPr>
          <a:xfrm>
            <a:off x="8179448" y="4970518"/>
            <a:ext cx="466794" cy="369332"/>
          </a:xfrm>
          <a:prstGeom prst="rect">
            <a:avLst/>
          </a:prstGeom>
          <a:noFill/>
        </p:spPr>
        <p:txBody>
          <a:bodyPr wrap="none" rtlCol="0">
            <a:spAutoFit/>
          </a:bodyPr>
          <a:lstStyle/>
          <a:p>
            <a:r>
              <a:rPr lang="en-US" dirty="0"/>
              <a:t>t</a:t>
            </a:r>
            <a:r>
              <a:rPr lang="en-US" baseline="-25000" dirty="0"/>
              <a:t>n-1</a:t>
            </a:r>
            <a:endParaRPr lang="en-US" sz="2000" baseline="-25000" dirty="0"/>
          </a:p>
        </p:txBody>
      </p:sp>
      <p:sp>
        <p:nvSpPr>
          <p:cNvPr id="121" name="TextBox 120">
            <a:extLst>
              <a:ext uri="{FF2B5EF4-FFF2-40B4-BE49-F238E27FC236}">
                <a16:creationId xmlns:a16="http://schemas.microsoft.com/office/drawing/2014/main" id="{393C3EF1-7306-F444-807C-A0E8F91F44AD}"/>
              </a:ext>
            </a:extLst>
          </p:cNvPr>
          <p:cNvSpPr txBox="1"/>
          <p:nvPr/>
        </p:nvSpPr>
        <p:spPr>
          <a:xfrm>
            <a:off x="8539577" y="4970518"/>
            <a:ext cx="341760" cy="369332"/>
          </a:xfrm>
          <a:prstGeom prst="rect">
            <a:avLst/>
          </a:prstGeom>
          <a:noFill/>
        </p:spPr>
        <p:txBody>
          <a:bodyPr wrap="none" rtlCol="0">
            <a:spAutoFit/>
          </a:bodyPr>
          <a:lstStyle/>
          <a:p>
            <a:r>
              <a:rPr lang="en-US" dirty="0" err="1"/>
              <a:t>t</a:t>
            </a:r>
            <a:r>
              <a:rPr lang="en-US" baseline="-25000" dirty="0" err="1"/>
              <a:t>n</a:t>
            </a:r>
            <a:endParaRPr lang="en-US" sz="2000" baseline="-25000" dirty="0"/>
          </a:p>
        </p:txBody>
      </p:sp>
      <p:sp>
        <p:nvSpPr>
          <p:cNvPr id="7" name="TextBox 6">
            <a:extLst>
              <a:ext uri="{FF2B5EF4-FFF2-40B4-BE49-F238E27FC236}">
                <a16:creationId xmlns:a16="http://schemas.microsoft.com/office/drawing/2014/main" id="{F56D004F-4381-4E48-8615-DC8A3CCF842A}"/>
              </a:ext>
            </a:extLst>
          </p:cNvPr>
          <p:cNvSpPr txBox="1"/>
          <p:nvPr/>
        </p:nvSpPr>
        <p:spPr>
          <a:xfrm>
            <a:off x="5466589" y="1524544"/>
            <a:ext cx="3538789" cy="461665"/>
          </a:xfrm>
          <a:prstGeom prst="rect">
            <a:avLst/>
          </a:prstGeom>
          <a:noFill/>
        </p:spPr>
        <p:txBody>
          <a:bodyPr wrap="none" rtlCol="0">
            <a:spAutoFit/>
          </a:bodyPr>
          <a:lstStyle/>
          <a:p>
            <a:r>
              <a:rPr lang="en-US" sz="2400" dirty="0"/>
              <a:t>Update and Store Statistics</a:t>
            </a:r>
          </a:p>
        </p:txBody>
      </p:sp>
    </p:spTree>
    <p:extLst>
      <p:ext uri="{BB962C8B-B14F-4D97-AF65-F5344CB8AC3E}">
        <p14:creationId xmlns:p14="http://schemas.microsoft.com/office/powerpoint/2010/main" val="35290430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3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3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3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3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3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1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3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0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1" grpId="0" animBg="1"/>
      <p:bldP spid="72" grpId="0" animBg="1"/>
      <p:bldP spid="74" grpId="0" animBg="1"/>
      <p:bldP spid="75" grpId="0" animBg="1"/>
      <p:bldP spid="91" grpId="0"/>
      <p:bldP spid="94" grpId="0" animBg="1"/>
      <p:bldP spid="95" grpId="0" animBg="1"/>
      <p:bldP spid="96" grpId="0" animBg="1"/>
      <p:bldP spid="98" grpId="0" animBg="1"/>
      <p:bldP spid="28" grpId="0" animBg="1"/>
      <p:bldP spid="100" grpId="0" animBg="1"/>
      <p:bldP spid="70" grpId="0" animBg="1"/>
      <p:bldP spid="80" grpId="0" animBg="1"/>
      <p:bldP spid="90" grpId="0" animBg="1"/>
      <p:bldP spid="127" grpId="0" animBg="1"/>
      <p:bldP spid="130" grpId="0" animBg="1"/>
      <p:bldP spid="133" grpId="0" animBg="1"/>
      <p:bldP spid="136" grpId="0" animBg="1"/>
      <p:bldP spid="139" grpId="0" animBg="1"/>
      <p:bldP spid="141" grpId="0"/>
      <p:bldP spid="3" grpId="0" animBg="1"/>
      <p:bldP spid="4" grpId="0"/>
      <p:bldP spid="110" grpId="0"/>
      <p:bldP spid="111" grpId="0"/>
      <p:bldP spid="112" grpId="0"/>
      <p:bldP spid="113"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79C7FA-4A8C-5643-9C75-4211163FC7C5}"/>
              </a:ext>
            </a:extLst>
          </p:cNvPr>
          <p:cNvSpPr>
            <a:spLocks noGrp="1"/>
          </p:cNvSpPr>
          <p:nvPr>
            <p:ph type="title"/>
          </p:nvPr>
        </p:nvSpPr>
        <p:spPr/>
        <p:txBody>
          <a:bodyPr/>
          <a:lstStyle/>
          <a:p>
            <a:r>
              <a:rPr lang="en-US" dirty="0"/>
              <a:t>Storage Requirement</a:t>
            </a:r>
          </a:p>
        </p:txBody>
      </p:sp>
      <p:sp>
        <p:nvSpPr>
          <p:cNvPr id="41" name="Rounded Rectangle 40">
            <a:extLst>
              <a:ext uri="{FF2B5EF4-FFF2-40B4-BE49-F238E27FC236}">
                <a16:creationId xmlns:a16="http://schemas.microsoft.com/office/drawing/2014/main" id="{BC90AFF7-3720-6B45-97D4-7C14100AFB77}"/>
              </a:ext>
            </a:extLst>
          </p:cNvPr>
          <p:cNvSpPr/>
          <p:nvPr/>
        </p:nvSpPr>
        <p:spPr>
          <a:xfrm>
            <a:off x="2548751" y="2833447"/>
            <a:ext cx="7259186" cy="1529584"/>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a:solidFill>
                  <a:sysClr val="windowText" lastClr="000000"/>
                </a:solidFill>
              </a:rPr>
              <a:t>Historical Training Data</a:t>
            </a:r>
          </a:p>
        </p:txBody>
      </p:sp>
      <p:sp>
        <p:nvSpPr>
          <p:cNvPr id="42" name="Rounded Rectangle 41">
            <a:extLst>
              <a:ext uri="{FF2B5EF4-FFF2-40B4-BE49-F238E27FC236}">
                <a16:creationId xmlns:a16="http://schemas.microsoft.com/office/drawing/2014/main" id="{10BCB85C-676B-DE49-9F44-4A3B6A0DDC7C}"/>
              </a:ext>
            </a:extLst>
          </p:cNvPr>
          <p:cNvSpPr/>
          <p:nvPr/>
        </p:nvSpPr>
        <p:spPr>
          <a:xfrm>
            <a:off x="6503829" y="353425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3" name="Rounded Rectangle 42">
            <a:extLst>
              <a:ext uri="{FF2B5EF4-FFF2-40B4-BE49-F238E27FC236}">
                <a16:creationId xmlns:a16="http://schemas.microsoft.com/office/drawing/2014/main" id="{8096BE9A-A129-DA4F-862E-D6927564C980}"/>
              </a:ext>
            </a:extLst>
          </p:cNvPr>
          <p:cNvSpPr/>
          <p:nvPr/>
        </p:nvSpPr>
        <p:spPr>
          <a:xfrm>
            <a:off x="6505484" y="405383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4" name="Straight Arrow Connector 43">
            <a:extLst>
              <a:ext uri="{FF2B5EF4-FFF2-40B4-BE49-F238E27FC236}">
                <a16:creationId xmlns:a16="http://schemas.microsoft.com/office/drawing/2014/main" id="{31822DE9-F3DF-3A47-A726-76D290B77F6B}"/>
              </a:ext>
            </a:extLst>
          </p:cNvPr>
          <p:cNvCxnSpPr>
            <a:cxnSpLocks/>
            <a:stCxn id="42" idx="2"/>
            <a:endCxn id="43" idx="0"/>
          </p:cNvCxnSpPr>
          <p:nvPr/>
        </p:nvCxnSpPr>
        <p:spPr>
          <a:xfrm>
            <a:off x="6604994" y="3736580"/>
            <a:ext cx="1655" cy="31725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5" name="Rounded Rectangle 44">
            <a:extLst>
              <a:ext uri="{FF2B5EF4-FFF2-40B4-BE49-F238E27FC236}">
                <a16:creationId xmlns:a16="http://schemas.microsoft.com/office/drawing/2014/main" id="{2D6D20F3-6337-F34B-BD6B-963C9101E8A5}"/>
              </a:ext>
            </a:extLst>
          </p:cNvPr>
          <p:cNvSpPr/>
          <p:nvPr/>
        </p:nvSpPr>
        <p:spPr>
          <a:xfrm>
            <a:off x="6906382" y="353425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6" name="Rounded Rectangle 45">
            <a:extLst>
              <a:ext uri="{FF2B5EF4-FFF2-40B4-BE49-F238E27FC236}">
                <a16:creationId xmlns:a16="http://schemas.microsoft.com/office/drawing/2014/main" id="{661D05CA-A69C-1C4B-A319-A15ADF8D9174}"/>
              </a:ext>
            </a:extLst>
          </p:cNvPr>
          <p:cNvSpPr/>
          <p:nvPr/>
        </p:nvSpPr>
        <p:spPr>
          <a:xfrm>
            <a:off x="6908037" y="4053917"/>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7" name="Straight Arrow Connector 46">
            <a:extLst>
              <a:ext uri="{FF2B5EF4-FFF2-40B4-BE49-F238E27FC236}">
                <a16:creationId xmlns:a16="http://schemas.microsoft.com/office/drawing/2014/main" id="{8003C1D8-83F5-8544-B68C-00D22DE490ED}"/>
              </a:ext>
            </a:extLst>
          </p:cNvPr>
          <p:cNvCxnSpPr>
            <a:cxnSpLocks/>
            <a:stCxn id="45" idx="2"/>
            <a:endCxn id="46" idx="0"/>
          </p:cNvCxnSpPr>
          <p:nvPr/>
        </p:nvCxnSpPr>
        <p:spPr>
          <a:xfrm>
            <a:off x="7007547" y="3736580"/>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8" name="Rounded Rectangle 47">
            <a:extLst>
              <a:ext uri="{FF2B5EF4-FFF2-40B4-BE49-F238E27FC236}">
                <a16:creationId xmlns:a16="http://schemas.microsoft.com/office/drawing/2014/main" id="{9F7EE22E-0E4D-834E-BDE6-F1385D104E7A}"/>
              </a:ext>
            </a:extLst>
          </p:cNvPr>
          <p:cNvSpPr/>
          <p:nvPr/>
        </p:nvSpPr>
        <p:spPr>
          <a:xfrm>
            <a:off x="7332519" y="353391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9" name="Rounded Rectangle 48">
            <a:extLst>
              <a:ext uri="{FF2B5EF4-FFF2-40B4-BE49-F238E27FC236}">
                <a16:creationId xmlns:a16="http://schemas.microsoft.com/office/drawing/2014/main" id="{9CAAB7D9-556E-E346-8EAB-3E302F413426}"/>
              </a:ext>
            </a:extLst>
          </p:cNvPr>
          <p:cNvSpPr/>
          <p:nvPr/>
        </p:nvSpPr>
        <p:spPr>
          <a:xfrm>
            <a:off x="7334174" y="4053584"/>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0" name="Straight Arrow Connector 49">
            <a:extLst>
              <a:ext uri="{FF2B5EF4-FFF2-40B4-BE49-F238E27FC236}">
                <a16:creationId xmlns:a16="http://schemas.microsoft.com/office/drawing/2014/main" id="{15D080F0-33A1-6C4E-B93D-0B943A2DCF39}"/>
              </a:ext>
            </a:extLst>
          </p:cNvPr>
          <p:cNvCxnSpPr>
            <a:cxnSpLocks/>
            <a:stCxn id="48" idx="2"/>
            <a:endCxn id="49" idx="0"/>
          </p:cNvCxnSpPr>
          <p:nvPr/>
        </p:nvCxnSpPr>
        <p:spPr>
          <a:xfrm>
            <a:off x="7433684" y="3736247"/>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61DF5B5F-4685-A347-988F-F15C4F415C43}"/>
              </a:ext>
            </a:extLst>
          </p:cNvPr>
          <p:cNvSpPr txBox="1"/>
          <p:nvPr/>
        </p:nvSpPr>
        <p:spPr>
          <a:xfrm>
            <a:off x="5862813" y="3419245"/>
            <a:ext cx="458780" cy="369332"/>
          </a:xfrm>
          <a:prstGeom prst="rect">
            <a:avLst/>
          </a:prstGeom>
          <a:noFill/>
        </p:spPr>
        <p:txBody>
          <a:bodyPr wrap="none" rtlCol="0">
            <a:spAutoFit/>
          </a:bodyPr>
          <a:lstStyle/>
          <a:p>
            <a:r>
              <a:rPr lang="en-US" dirty="0"/>
              <a:t>…..</a:t>
            </a:r>
          </a:p>
        </p:txBody>
      </p:sp>
      <p:sp>
        <p:nvSpPr>
          <p:cNvPr id="52" name="Rounded Rectangle 51">
            <a:extLst>
              <a:ext uri="{FF2B5EF4-FFF2-40B4-BE49-F238E27FC236}">
                <a16:creationId xmlns:a16="http://schemas.microsoft.com/office/drawing/2014/main" id="{244977E5-8782-8041-B7AF-7080CC7FFDC4}"/>
              </a:ext>
            </a:extLst>
          </p:cNvPr>
          <p:cNvSpPr/>
          <p:nvPr/>
        </p:nvSpPr>
        <p:spPr>
          <a:xfrm>
            <a:off x="7733417" y="353391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3" name="Rounded Rectangle 52">
            <a:extLst>
              <a:ext uri="{FF2B5EF4-FFF2-40B4-BE49-F238E27FC236}">
                <a16:creationId xmlns:a16="http://schemas.microsoft.com/office/drawing/2014/main" id="{3657D00F-D2D4-B447-AB03-0A876B41F492}"/>
              </a:ext>
            </a:extLst>
          </p:cNvPr>
          <p:cNvSpPr/>
          <p:nvPr/>
        </p:nvSpPr>
        <p:spPr>
          <a:xfrm>
            <a:off x="7735072" y="4053584"/>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4" name="Straight Arrow Connector 53">
            <a:extLst>
              <a:ext uri="{FF2B5EF4-FFF2-40B4-BE49-F238E27FC236}">
                <a16:creationId xmlns:a16="http://schemas.microsoft.com/office/drawing/2014/main" id="{D2ED1430-7E3A-2149-BDD3-F4D9DE7D9115}"/>
              </a:ext>
            </a:extLst>
          </p:cNvPr>
          <p:cNvCxnSpPr>
            <a:cxnSpLocks/>
            <a:stCxn id="52" idx="2"/>
            <a:endCxn id="53" idx="0"/>
          </p:cNvCxnSpPr>
          <p:nvPr/>
        </p:nvCxnSpPr>
        <p:spPr>
          <a:xfrm>
            <a:off x="7834582" y="3736247"/>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8EFC36B2-49E7-B345-B6A1-4C5C7B70BF7A}"/>
              </a:ext>
            </a:extLst>
          </p:cNvPr>
          <p:cNvSpPr/>
          <p:nvPr/>
        </p:nvSpPr>
        <p:spPr>
          <a:xfrm>
            <a:off x="4235803" y="353425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6" name="Rounded Rectangle 55">
            <a:extLst>
              <a:ext uri="{FF2B5EF4-FFF2-40B4-BE49-F238E27FC236}">
                <a16:creationId xmlns:a16="http://schemas.microsoft.com/office/drawing/2014/main" id="{D17B4632-3505-7647-BC36-8FA8F9C9F4EE}"/>
              </a:ext>
            </a:extLst>
          </p:cNvPr>
          <p:cNvSpPr/>
          <p:nvPr/>
        </p:nvSpPr>
        <p:spPr>
          <a:xfrm>
            <a:off x="4237458" y="405383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7" name="Straight Arrow Connector 56">
            <a:extLst>
              <a:ext uri="{FF2B5EF4-FFF2-40B4-BE49-F238E27FC236}">
                <a16:creationId xmlns:a16="http://schemas.microsoft.com/office/drawing/2014/main" id="{BA3D0946-1A60-454D-AC03-E57476A1D630}"/>
              </a:ext>
            </a:extLst>
          </p:cNvPr>
          <p:cNvCxnSpPr>
            <a:cxnSpLocks/>
            <a:stCxn id="55" idx="2"/>
            <a:endCxn id="56" idx="0"/>
          </p:cNvCxnSpPr>
          <p:nvPr/>
        </p:nvCxnSpPr>
        <p:spPr>
          <a:xfrm>
            <a:off x="4336968" y="3736580"/>
            <a:ext cx="1655" cy="31725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58" name="Rounded Rectangle 57">
            <a:extLst>
              <a:ext uri="{FF2B5EF4-FFF2-40B4-BE49-F238E27FC236}">
                <a16:creationId xmlns:a16="http://schemas.microsoft.com/office/drawing/2014/main" id="{29CFC4F3-A928-234D-8976-A8490930FF08}"/>
              </a:ext>
            </a:extLst>
          </p:cNvPr>
          <p:cNvSpPr/>
          <p:nvPr/>
        </p:nvSpPr>
        <p:spPr>
          <a:xfrm>
            <a:off x="4638356" y="353425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9" name="Rounded Rectangle 58">
            <a:extLst>
              <a:ext uri="{FF2B5EF4-FFF2-40B4-BE49-F238E27FC236}">
                <a16:creationId xmlns:a16="http://schemas.microsoft.com/office/drawing/2014/main" id="{48F986C9-F71B-564A-8D98-544213EA2104}"/>
              </a:ext>
            </a:extLst>
          </p:cNvPr>
          <p:cNvSpPr/>
          <p:nvPr/>
        </p:nvSpPr>
        <p:spPr>
          <a:xfrm>
            <a:off x="4640011" y="405383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0" name="Straight Arrow Connector 59">
            <a:extLst>
              <a:ext uri="{FF2B5EF4-FFF2-40B4-BE49-F238E27FC236}">
                <a16:creationId xmlns:a16="http://schemas.microsoft.com/office/drawing/2014/main" id="{13B8365B-E7F3-734A-BE6C-21D31F572A08}"/>
              </a:ext>
            </a:extLst>
          </p:cNvPr>
          <p:cNvCxnSpPr>
            <a:cxnSpLocks/>
            <a:stCxn id="58" idx="2"/>
            <a:endCxn id="59" idx="0"/>
          </p:cNvCxnSpPr>
          <p:nvPr/>
        </p:nvCxnSpPr>
        <p:spPr>
          <a:xfrm>
            <a:off x="4739521" y="3736580"/>
            <a:ext cx="1655" cy="31725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1" name="Rounded Rectangle 60">
            <a:extLst>
              <a:ext uri="{FF2B5EF4-FFF2-40B4-BE49-F238E27FC236}">
                <a16:creationId xmlns:a16="http://schemas.microsoft.com/office/drawing/2014/main" id="{EC72F6FD-8991-7D42-A027-AFDA384C2F8D}"/>
              </a:ext>
            </a:extLst>
          </p:cNvPr>
          <p:cNvSpPr/>
          <p:nvPr/>
        </p:nvSpPr>
        <p:spPr>
          <a:xfrm>
            <a:off x="5064493" y="353391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2" name="Rounded Rectangle 61">
            <a:extLst>
              <a:ext uri="{FF2B5EF4-FFF2-40B4-BE49-F238E27FC236}">
                <a16:creationId xmlns:a16="http://schemas.microsoft.com/office/drawing/2014/main" id="{A9E14B4A-2BAD-9648-8266-D7F961BA1C7E}"/>
              </a:ext>
            </a:extLst>
          </p:cNvPr>
          <p:cNvSpPr/>
          <p:nvPr/>
        </p:nvSpPr>
        <p:spPr>
          <a:xfrm>
            <a:off x="5066148" y="405383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3" name="Straight Arrow Connector 62">
            <a:extLst>
              <a:ext uri="{FF2B5EF4-FFF2-40B4-BE49-F238E27FC236}">
                <a16:creationId xmlns:a16="http://schemas.microsoft.com/office/drawing/2014/main" id="{B01D9874-CD6B-1A45-912C-6FA59686F380}"/>
              </a:ext>
            </a:extLst>
          </p:cNvPr>
          <p:cNvCxnSpPr>
            <a:cxnSpLocks/>
            <a:stCxn id="61" idx="2"/>
            <a:endCxn id="62" idx="0"/>
          </p:cNvCxnSpPr>
          <p:nvPr/>
        </p:nvCxnSpPr>
        <p:spPr>
          <a:xfrm>
            <a:off x="5165658" y="3736247"/>
            <a:ext cx="1655" cy="317583"/>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4" name="Rounded Rectangle 63">
            <a:extLst>
              <a:ext uri="{FF2B5EF4-FFF2-40B4-BE49-F238E27FC236}">
                <a16:creationId xmlns:a16="http://schemas.microsoft.com/office/drawing/2014/main" id="{4732DCEB-1315-FA4C-827E-8F36272C84E7}"/>
              </a:ext>
            </a:extLst>
          </p:cNvPr>
          <p:cNvSpPr/>
          <p:nvPr/>
        </p:nvSpPr>
        <p:spPr>
          <a:xfrm>
            <a:off x="5465391" y="353391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5" name="Rounded Rectangle 64">
            <a:extLst>
              <a:ext uri="{FF2B5EF4-FFF2-40B4-BE49-F238E27FC236}">
                <a16:creationId xmlns:a16="http://schemas.microsoft.com/office/drawing/2014/main" id="{9BC6B9E0-E6A6-7B4C-9939-A14B8F3ECC74}"/>
              </a:ext>
            </a:extLst>
          </p:cNvPr>
          <p:cNvSpPr/>
          <p:nvPr/>
        </p:nvSpPr>
        <p:spPr>
          <a:xfrm>
            <a:off x="5467046" y="405383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6" name="Straight Arrow Connector 65">
            <a:extLst>
              <a:ext uri="{FF2B5EF4-FFF2-40B4-BE49-F238E27FC236}">
                <a16:creationId xmlns:a16="http://schemas.microsoft.com/office/drawing/2014/main" id="{6EFC6836-F0D2-4842-9B59-19153B98B5C9}"/>
              </a:ext>
            </a:extLst>
          </p:cNvPr>
          <p:cNvCxnSpPr>
            <a:cxnSpLocks/>
            <a:stCxn id="64" idx="2"/>
            <a:endCxn id="65" idx="0"/>
          </p:cNvCxnSpPr>
          <p:nvPr/>
        </p:nvCxnSpPr>
        <p:spPr>
          <a:xfrm>
            <a:off x="5566556" y="3736247"/>
            <a:ext cx="1655" cy="317583"/>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D6334D4B-562C-A644-9308-B0997E45426F}"/>
              </a:ext>
            </a:extLst>
          </p:cNvPr>
          <p:cNvSpPr txBox="1"/>
          <p:nvPr/>
        </p:nvSpPr>
        <p:spPr>
          <a:xfrm>
            <a:off x="5865487" y="3894915"/>
            <a:ext cx="458780" cy="369332"/>
          </a:xfrm>
          <a:prstGeom prst="rect">
            <a:avLst/>
          </a:prstGeom>
          <a:noFill/>
        </p:spPr>
        <p:txBody>
          <a:bodyPr wrap="none" rtlCol="0">
            <a:spAutoFit/>
          </a:bodyPr>
          <a:lstStyle/>
          <a:p>
            <a:r>
              <a:rPr lang="en-US" dirty="0"/>
              <a:t>…..</a:t>
            </a:r>
          </a:p>
        </p:txBody>
      </p:sp>
      <p:sp>
        <p:nvSpPr>
          <p:cNvPr id="68" name="Rounded Rectangle 67">
            <a:extLst>
              <a:ext uri="{FF2B5EF4-FFF2-40B4-BE49-F238E27FC236}">
                <a16:creationId xmlns:a16="http://schemas.microsoft.com/office/drawing/2014/main" id="{EB33EC1C-89AC-A644-9F87-F18C83E9DD42}"/>
              </a:ext>
            </a:extLst>
          </p:cNvPr>
          <p:cNvSpPr/>
          <p:nvPr/>
        </p:nvSpPr>
        <p:spPr>
          <a:xfrm>
            <a:off x="6506996" y="405383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69" name="Rounded Rectangle 68">
            <a:extLst>
              <a:ext uri="{FF2B5EF4-FFF2-40B4-BE49-F238E27FC236}">
                <a16:creationId xmlns:a16="http://schemas.microsoft.com/office/drawing/2014/main" id="{790905C2-0FE2-F04E-8CA1-DD42EFB930BD}"/>
              </a:ext>
            </a:extLst>
          </p:cNvPr>
          <p:cNvSpPr/>
          <p:nvPr/>
        </p:nvSpPr>
        <p:spPr>
          <a:xfrm>
            <a:off x="6906382" y="405383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70" name="Rounded Rectangle 69">
            <a:extLst>
              <a:ext uri="{FF2B5EF4-FFF2-40B4-BE49-F238E27FC236}">
                <a16:creationId xmlns:a16="http://schemas.microsoft.com/office/drawing/2014/main" id="{E15416A5-5E4A-D940-B865-53D58718251B}"/>
              </a:ext>
            </a:extLst>
          </p:cNvPr>
          <p:cNvSpPr/>
          <p:nvPr/>
        </p:nvSpPr>
        <p:spPr>
          <a:xfrm>
            <a:off x="4235803" y="405383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71" name="Rounded Rectangle 70">
            <a:extLst>
              <a:ext uri="{FF2B5EF4-FFF2-40B4-BE49-F238E27FC236}">
                <a16:creationId xmlns:a16="http://schemas.microsoft.com/office/drawing/2014/main" id="{99BF0DD4-EFF8-AA4B-8984-D238374B54C1}"/>
              </a:ext>
            </a:extLst>
          </p:cNvPr>
          <p:cNvSpPr/>
          <p:nvPr/>
        </p:nvSpPr>
        <p:spPr>
          <a:xfrm>
            <a:off x="4638356" y="405383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72" name="Rounded Rectangle 71">
            <a:extLst>
              <a:ext uri="{FF2B5EF4-FFF2-40B4-BE49-F238E27FC236}">
                <a16:creationId xmlns:a16="http://schemas.microsoft.com/office/drawing/2014/main" id="{98092263-F1D3-E246-9811-CDC45CB4DE9F}"/>
              </a:ext>
            </a:extLst>
          </p:cNvPr>
          <p:cNvSpPr/>
          <p:nvPr/>
        </p:nvSpPr>
        <p:spPr>
          <a:xfrm>
            <a:off x="5066996" y="405383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73" name="Rounded Rectangle 72">
            <a:extLst>
              <a:ext uri="{FF2B5EF4-FFF2-40B4-BE49-F238E27FC236}">
                <a16:creationId xmlns:a16="http://schemas.microsoft.com/office/drawing/2014/main" id="{0A942B73-960B-5A4C-B035-E525E9AD3E2E}"/>
              </a:ext>
            </a:extLst>
          </p:cNvPr>
          <p:cNvSpPr/>
          <p:nvPr/>
        </p:nvSpPr>
        <p:spPr>
          <a:xfrm>
            <a:off x="5465391" y="405383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74" name="Right Brace 73">
            <a:extLst>
              <a:ext uri="{FF2B5EF4-FFF2-40B4-BE49-F238E27FC236}">
                <a16:creationId xmlns:a16="http://schemas.microsoft.com/office/drawing/2014/main" id="{1B909F2A-D394-1141-8522-240DAC0AA8F5}"/>
              </a:ext>
            </a:extLst>
          </p:cNvPr>
          <p:cNvSpPr/>
          <p:nvPr/>
        </p:nvSpPr>
        <p:spPr>
          <a:xfrm rot="5400000">
            <a:off x="5572324" y="2961979"/>
            <a:ext cx="225103" cy="2901459"/>
          </a:xfrm>
          <a:prstGeom prst="rightBrace">
            <a:avLst>
              <a:gd name="adj1" fmla="val 51969"/>
              <a:gd name="adj2" fmla="val 49355"/>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75" name="TextBox 74">
            <a:extLst>
              <a:ext uri="{FF2B5EF4-FFF2-40B4-BE49-F238E27FC236}">
                <a16:creationId xmlns:a16="http://schemas.microsoft.com/office/drawing/2014/main" id="{A1C318D7-330C-6A4B-BCBB-55ADAC966C2D}"/>
              </a:ext>
            </a:extLst>
          </p:cNvPr>
          <p:cNvSpPr txBox="1"/>
          <p:nvPr/>
        </p:nvSpPr>
        <p:spPr>
          <a:xfrm>
            <a:off x="4468773" y="4496028"/>
            <a:ext cx="2701509" cy="369332"/>
          </a:xfrm>
          <a:prstGeom prst="rect">
            <a:avLst/>
          </a:prstGeom>
          <a:noFill/>
        </p:spPr>
        <p:txBody>
          <a:bodyPr wrap="none" rtlCol="0">
            <a:spAutoFit/>
          </a:bodyPr>
          <a:lstStyle/>
          <a:p>
            <a:r>
              <a:rPr lang="en-US" b="1" dirty="0"/>
              <a:t>Removed Cached Features</a:t>
            </a:r>
          </a:p>
        </p:txBody>
      </p:sp>
      <p:sp>
        <p:nvSpPr>
          <p:cNvPr id="76" name="Rectangle 75">
            <a:extLst>
              <a:ext uri="{FF2B5EF4-FFF2-40B4-BE49-F238E27FC236}">
                <a16:creationId xmlns:a16="http://schemas.microsoft.com/office/drawing/2014/main" id="{36D82607-6923-3347-BB83-55EE5108A04E}"/>
              </a:ext>
            </a:extLst>
          </p:cNvPr>
          <p:cNvSpPr/>
          <p:nvPr/>
        </p:nvSpPr>
        <p:spPr>
          <a:xfrm>
            <a:off x="3937084" y="3954618"/>
            <a:ext cx="4310238" cy="369332"/>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C462EC4E-4566-0D4E-B408-1DF91EE1307D}"/>
              </a:ext>
            </a:extLst>
          </p:cNvPr>
          <p:cNvSpPr txBox="1"/>
          <p:nvPr/>
        </p:nvSpPr>
        <p:spPr>
          <a:xfrm>
            <a:off x="4137393" y="3189206"/>
            <a:ext cx="340158" cy="369332"/>
          </a:xfrm>
          <a:prstGeom prst="rect">
            <a:avLst/>
          </a:prstGeom>
          <a:noFill/>
        </p:spPr>
        <p:txBody>
          <a:bodyPr wrap="none" rtlCol="0">
            <a:spAutoFit/>
          </a:bodyPr>
          <a:lstStyle/>
          <a:p>
            <a:r>
              <a:rPr lang="en-US" dirty="0"/>
              <a:t>t</a:t>
            </a:r>
            <a:r>
              <a:rPr lang="en-US" baseline="-25000" dirty="0"/>
              <a:t>0</a:t>
            </a:r>
          </a:p>
        </p:txBody>
      </p:sp>
      <p:sp>
        <p:nvSpPr>
          <p:cNvPr id="79" name="TextBox 78">
            <a:extLst>
              <a:ext uri="{FF2B5EF4-FFF2-40B4-BE49-F238E27FC236}">
                <a16:creationId xmlns:a16="http://schemas.microsoft.com/office/drawing/2014/main" id="{70593D0B-A89B-EE47-9FBE-91BDC271A59C}"/>
              </a:ext>
            </a:extLst>
          </p:cNvPr>
          <p:cNvSpPr txBox="1"/>
          <p:nvPr/>
        </p:nvSpPr>
        <p:spPr>
          <a:xfrm>
            <a:off x="4562624" y="3189206"/>
            <a:ext cx="340158" cy="369332"/>
          </a:xfrm>
          <a:prstGeom prst="rect">
            <a:avLst/>
          </a:prstGeom>
          <a:noFill/>
        </p:spPr>
        <p:txBody>
          <a:bodyPr wrap="none" rtlCol="0">
            <a:spAutoFit/>
          </a:bodyPr>
          <a:lstStyle/>
          <a:p>
            <a:r>
              <a:rPr lang="en-US" dirty="0"/>
              <a:t>t</a:t>
            </a:r>
            <a:r>
              <a:rPr lang="en-US" baseline="-25000" dirty="0"/>
              <a:t>1</a:t>
            </a:r>
            <a:endParaRPr lang="en-US" sz="2000" baseline="-25000" dirty="0"/>
          </a:p>
        </p:txBody>
      </p:sp>
      <p:sp>
        <p:nvSpPr>
          <p:cNvPr id="80" name="TextBox 79">
            <a:extLst>
              <a:ext uri="{FF2B5EF4-FFF2-40B4-BE49-F238E27FC236}">
                <a16:creationId xmlns:a16="http://schemas.microsoft.com/office/drawing/2014/main" id="{44C14D40-5667-8D4A-BCBB-FC6161F68A90}"/>
              </a:ext>
            </a:extLst>
          </p:cNvPr>
          <p:cNvSpPr txBox="1"/>
          <p:nvPr/>
        </p:nvSpPr>
        <p:spPr>
          <a:xfrm>
            <a:off x="4987855" y="3189206"/>
            <a:ext cx="340158" cy="369332"/>
          </a:xfrm>
          <a:prstGeom prst="rect">
            <a:avLst/>
          </a:prstGeom>
          <a:noFill/>
        </p:spPr>
        <p:txBody>
          <a:bodyPr wrap="none" rtlCol="0">
            <a:spAutoFit/>
          </a:bodyPr>
          <a:lstStyle/>
          <a:p>
            <a:r>
              <a:rPr lang="en-US" dirty="0"/>
              <a:t>t</a:t>
            </a:r>
            <a:r>
              <a:rPr lang="en-US" baseline="-25000" dirty="0"/>
              <a:t>2</a:t>
            </a:r>
            <a:endParaRPr lang="en-US" sz="2000" baseline="-25000" dirty="0"/>
          </a:p>
        </p:txBody>
      </p:sp>
      <p:sp>
        <p:nvSpPr>
          <p:cNvPr id="81" name="TextBox 80">
            <a:extLst>
              <a:ext uri="{FF2B5EF4-FFF2-40B4-BE49-F238E27FC236}">
                <a16:creationId xmlns:a16="http://schemas.microsoft.com/office/drawing/2014/main" id="{A2B184BA-F4C4-7347-B46A-5F56476F1ADE}"/>
              </a:ext>
            </a:extLst>
          </p:cNvPr>
          <p:cNvSpPr txBox="1"/>
          <p:nvPr/>
        </p:nvSpPr>
        <p:spPr>
          <a:xfrm>
            <a:off x="5347984" y="3189206"/>
            <a:ext cx="340158" cy="369332"/>
          </a:xfrm>
          <a:prstGeom prst="rect">
            <a:avLst/>
          </a:prstGeom>
          <a:noFill/>
        </p:spPr>
        <p:txBody>
          <a:bodyPr wrap="none" rtlCol="0">
            <a:spAutoFit/>
          </a:bodyPr>
          <a:lstStyle/>
          <a:p>
            <a:r>
              <a:rPr lang="en-US" dirty="0"/>
              <a:t>t</a:t>
            </a:r>
            <a:r>
              <a:rPr lang="en-US" baseline="-25000" dirty="0"/>
              <a:t>3</a:t>
            </a:r>
            <a:endParaRPr lang="en-US" sz="2000" baseline="-25000" dirty="0"/>
          </a:p>
        </p:txBody>
      </p:sp>
      <p:sp>
        <p:nvSpPr>
          <p:cNvPr id="82" name="TextBox 81">
            <a:extLst>
              <a:ext uri="{FF2B5EF4-FFF2-40B4-BE49-F238E27FC236}">
                <a16:creationId xmlns:a16="http://schemas.microsoft.com/office/drawing/2014/main" id="{5DFB7E48-BA2D-5346-BCB2-16E143B53EDC}"/>
              </a:ext>
            </a:extLst>
          </p:cNvPr>
          <p:cNvSpPr txBox="1"/>
          <p:nvPr/>
        </p:nvSpPr>
        <p:spPr>
          <a:xfrm>
            <a:off x="6403633" y="3189206"/>
            <a:ext cx="466794" cy="369332"/>
          </a:xfrm>
          <a:prstGeom prst="rect">
            <a:avLst/>
          </a:prstGeom>
          <a:noFill/>
        </p:spPr>
        <p:txBody>
          <a:bodyPr wrap="none" rtlCol="0">
            <a:spAutoFit/>
          </a:bodyPr>
          <a:lstStyle/>
          <a:p>
            <a:r>
              <a:rPr lang="en-US" dirty="0"/>
              <a:t>t</a:t>
            </a:r>
            <a:r>
              <a:rPr lang="en-US" baseline="-25000" dirty="0"/>
              <a:t>n-3</a:t>
            </a:r>
          </a:p>
        </p:txBody>
      </p:sp>
      <p:sp>
        <p:nvSpPr>
          <p:cNvPr id="83" name="TextBox 82">
            <a:extLst>
              <a:ext uri="{FF2B5EF4-FFF2-40B4-BE49-F238E27FC236}">
                <a16:creationId xmlns:a16="http://schemas.microsoft.com/office/drawing/2014/main" id="{39E7B916-BB3D-A346-9E2A-9BD59799E39C}"/>
              </a:ext>
            </a:extLst>
          </p:cNvPr>
          <p:cNvSpPr txBox="1"/>
          <p:nvPr/>
        </p:nvSpPr>
        <p:spPr>
          <a:xfrm>
            <a:off x="6828864" y="3189206"/>
            <a:ext cx="466794" cy="369332"/>
          </a:xfrm>
          <a:prstGeom prst="rect">
            <a:avLst/>
          </a:prstGeom>
          <a:noFill/>
        </p:spPr>
        <p:txBody>
          <a:bodyPr wrap="none" rtlCol="0">
            <a:spAutoFit/>
          </a:bodyPr>
          <a:lstStyle/>
          <a:p>
            <a:r>
              <a:rPr lang="en-US" dirty="0"/>
              <a:t>t</a:t>
            </a:r>
            <a:r>
              <a:rPr lang="en-US" baseline="-25000" dirty="0"/>
              <a:t>n-2</a:t>
            </a:r>
            <a:endParaRPr lang="en-US" sz="2000" baseline="-25000" dirty="0"/>
          </a:p>
        </p:txBody>
      </p:sp>
      <p:sp>
        <p:nvSpPr>
          <p:cNvPr id="84" name="TextBox 83">
            <a:extLst>
              <a:ext uri="{FF2B5EF4-FFF2-40B4-BE49-F238E27FC236}">
                <a16:creationId xmlns:a16="http://schemas.microsoft.com/office/drawing/2014/main" id="{DC5D1858-4352-5B4F-A3DA-A99BEDF49626}"/>
              </a:ext>
            </a:extLst>
          </p:cNvPr>
          <p:cNvSpPr txBox="1"/>
          <p:nvPr/>
        </p:nvSpPr>
        <p:spPr>
          <a:xfrm>
            <a:off x="7254095" y="3188124"/>
            <a:ext cx="466794" cy="369332"/>
          </a:xfrm>
          <a:prstGeom prst="rect">
            <a:avLst/>
          </a:prstGeom>
          <a:noFill/>
        </p:spPr>
        <p:txBody>
          <a:bodyPr wrap="none" rtlCol="0">
            <a:spAutoFit/>
          </a:bodyPr>
          <a:lstStyle/>
          <a:p>
            <a:r>
              <a:rPr lang="en-US" dirty="0"/>
              <a:t>t</a:t>
            </a:r>
            <a:r>
              <a:rPr lang="en-US" baseline="-25000" dirty="0"/>
              <a:t>n-1</a:t>
            </a:r>
            <a:endParaRPr lang="en-US" sz="2000" baseline="-25000" dirty="0"/>
          </a:p>
        </p:txBody>
      </p:sp>
      <p:sp>
        <p:nvSpPr>
          <p:cNvPr id="85" name="TextBox 84">
            <a:extLst>
              <a:ext uri="{FF2B5EF4-FFF2-40B4-BE49-F238E27FC236}">
                <a16:creationId xmlns:a16="http://schemas.microsoft.com/office/drawing/2014/main" id="{F093BE45-F06A-434C-9276-916F1D877431}"/>
              </a:ext>
            </a:extLst>
          </p:cNvPr>
          <p:cNvSpPr txBox="1"/>
          <p:nvPr/>
        </p:nvSpPr>
        <p:spPr>
          <a:xfrm>
            <a:off x="7614224" y="3188124"/>
            <a:ext cx="341760" cy="369332"/>
          </a:xfrm>
          <a:prstGeom prst="rect">
            <a:avLst/>
          </a:prstGeom>
          <a:noFill/>
        </p:spPr>
        <p:txBody>
          <a:bodyPr wrap="none" rtlCol="0">
            <a:spAutoFit/>
          </a:bodyPr>
          <a:lstStyle/>
          <a:p>
            <a:r>
              <a:rPr lang="en-US" dirty="0" err="1"/>
              <a:t>t</a:t>
            </a:r>
            <a:r>
              <a:rPr lang="en-US" baseline="-25000" dirty="0" err="1"/>
              <a:t>n</a:t>
            </a:r>
            <a:endParaRPr lang="en-US" sz="2000" baseline="-25000" dirty="0"/>
          </a:p>
        </p:txBody>
      </p:sp>
      <p:sp>
        <p:nvSpPr>
          <p:cNvPr id="87" name="TextBox 86">
            <a:extLst>
              <a:ext uri="{FF2B5EF4-FFF2-40B4-BE49-F238E27FC236}">
                <a16:creationId xmlns:a16="http://schemas.microsoft.com/office/drawing/2014/main" id="{9234A42C-83C7-BA45-BECF-4FA2BED12084}"/>
              </a:ext>
            </a:extLst>
          </p:cNvPr>
          <p:cNvSpPr txBox="1"/>
          <p:nvPr/>
        </p:nvSpPr>
        <p:spPr>
          <a:xfrm>
            <a:off x="8272552" y="3736260"/>
            <a:ext cx="873957" cy="707886"/>
          </a:xfrm>
          <a:prstGeom prst="rect">
            <a:avLst/>
          </a:prstGeom>
          <a:noFill/>
        </p:spPr>
        <p:txBody>
          <a:bodyPr wrap="none" rtlCol="0">
            <a:spAutoFit/>
          </a:bodyPr>
          <a:lstStyle/>
          <a:p>
            <a:pPr algn="ctr"/>
            <a:r>
              <a:rPr lang="en-US" sz="2000" dirty="0"/>
              <a:t>Cache </a:t>
            </a:r>
          </a:p>
          <a:p>
            <a:pPr algn="ctr"/>
            <a:r>
              <a:rPr lang="en-US" sz="2000" dirty="0"/>
              <a:t>Layer</a:t>
            </a:r>
          </a:p>
        </p:txBody>
      </p:sp>
    </p:spTree>
    <p:extLst>
      <p:ext uri="{BB962C8B-B14F-4D97-AF65-F5344CB8AC3E}">
        <p14:creationId xmlns:p14="http://schemas.microsoft.com/office/powerpoint/2010/main" val="36346549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56"/>
                                        </p:tgtEl>
                                      </p:cBhvr>
                                    </p:animEffect>
                                    <p:set>
                                      <p:cBhvr>
                                        <p:cTn id="7" dur="1" fill="hold">
                                          <p:stCondLst>
                                            <p:cond delay="499"/>
                                          </p:stCondLst>
                                        </p:cTn>
                                        <p:tgtEl>
                                          <p:spTgt spid="56"/>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59"/>
                                        </p:tgtEl>
                                      </p:cBhvr>
                                    </p:animEffect>
                                    <p:set>
                                      <p:cBhvr>
                                        <p:cTn id="10" dur="1" fill="hold">
                                          <p:stCondLst>
                                            <p:cond delay="499"/>
                                          </p:stCondLst>
                                        </p:cTn>
                                        <p:tgtEl>
                                          <p:spTgt spid="59"/>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62"/>
                                        </p:tgtEl>
                                      </p:cBhvr>
                                    </p:animEffect>
                                    <p:set>
                                      <p:cBhvr>
                                        <p:cTn id="13" dur="1" fill="hold">
                                          <p:stCondLst>
                                            <p:cond delay="499"/>
                                          </p:stCondLst>
                                        </p:cTn>
                                        <p:tgtEl>
                                          <p:spTgt spid="62"/>
                                        </p:tgtEl>
                                        <p:attrNameLst>
                                          <p:attrName>style.visibility</p:attrName>
                                        </p:attrNameLst>
                                      </p:cBhvr>
                                      <p:to>
                                        <p:strVal val="hidden"/>
                                      </p:to>
                                    </p:set>
                                  </p:childTnLst>
                                </p:cTn>
                              </p:par>
                              <p:par>
                                <p:cTn id="14" presetID="9" presetClass="exit" presetSubtype="0" fill="hold" grpId="0" nodeType="withEffect">
                                  <p:stCondLst>
                                    <p:cond delay="0"/>
                                  </p:stCondLst>
                                  <p:childTnLst>
                                    <p:animEffect transition="out" filter="dissolve">
                                      <p:cBhvr>
                                        <p:cTn id="15" dur="500"/>
                                        <p:tgtEl>
                                          <p:spTgt spid="65"/>
                                        </p:tgtEl>
                                      </p:cBhvr>
                                    </p:animEffect>
                                    <p:set>
                                      <p:cBhvr>
                                        <p:cTn id="16" dur="1" fill="hold">
                                          <p:stCondLst>
                                            <p:cond delay="499"/>
                                          </p:stCondLst>
                                        </p:cTn>
                                        <p:tgtEl>
                                          <p:spTgt spid="65"/>
                                        </p:tgtEl>
                                        <p:attrNameLst>
                                          <p:attrName>style.visibility</p:attrName>
                                        </p:attrNameLst>
                                      </p:cBhvr>
                                      <p:to>
                                        <p:strVal val="hidden"/>
                                      </p:to>
                                    </p:set>
                                  </p:childTnLst>
                                </p:cTn>
                              </p:par>
                              <p:par>
                                <p:cTn id="17" presetID="9" presetClass="exit" presetSubtype="0" fill="hold" grpId="0" nodeType="withEffect">
                                  <p:stCondLst>
                                    <p:cond delay="0"/>
                                  </p:stCondLst>
                                  <p:childTnLst>
                                    <p:animEffect transition="out" filter="dissolve">
                                      <p:cBhvr>
                                        <p:cTn id="18" dur="500"/>
                                        <p:tgtEl>
                                          <p:spTgt spid="43"/>
                                        </p:tgtEl>
                                      </p:cBhvr>
                                    </p:animEffect>
                                    <p:set>
                                      <p:cBhvr>
                                        <p:cTn id="19" dur="1" fill="hold">
                                          <p:stCondLst>
                                            <p:cond delay="499"/>
                                          </p:stCondLst>
                                        </p:cTn>
                                        <p:tgtEl>
                                          <p:spTgt spid="43"/>
                                        </p:tgtEl>
                                        <p:attrNameLst>
                                          <p:attrName>style.visibility</p:attrName>
                                        </p:attrNameLst>
                                      </p:cBhvr>
                                      <p:to>
                                        <p:strVal val="hidden"/>
                                      </p:to>
                                    </p:set>
                                  </p:childTnLst>
                                </p:cTn>
                              </p:par>
                              <p:par>
                                <p:cTn id="20" presetID="9" presetClass="exit" presetSubtype="0" fill="hold" grpId="0" nodeType="withEffect">
                                  <p:stCondLst>
                                    <p:cond delay="0"/>
                                  </p:stCondLst>
                                  <p:childTnLst>
                                    <p:animEffect transition="out" filter="dissolve">
                                      <p:cBhvr>
                                        <p:cTn id="21" dur="500"/>
                                        <p:tgtEl>
                                          <p:spTgt spid="46"/>
                                        </p:tgtEl>
                                      </p:cBhvr>
                                    </p:animEffect>
                                    <p:set>
                                      <p:cBhvr>
                                        <p:cTn id="22" dur="1" fill="hold">
                                          <p:stCondLst>
                                            <p:cond delay="499"/>
                                          </p:stCondLst>
                                        </p:cTn>
                                        <p:tgtEl>
                                          <p:spTgt spid="46"/>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7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6" grpId="0" animBg="1"/>
      <p:bldP spid="56" grpId="0" animBg="1"/>
      <p:bldP spid="59" grpId="0" animBg="1"/>
      <p:bldP spid="62" grpId="0" animBg="1"/>
      <p:bldP spid="65" grpId="0" animBg="1"/>
      <p:bldP spid="74" grpId="0" animBg="1"/>
      <p:bldP spid="7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Brace 4">
            <a:extLst>
              <a:ext uri="{FF2B5EF4-FFF2-40B4-BE49-F238E27FC236}">
                <a16:creationId xmlns:a16="http://schemas.microsoft.com/office/drawing/2014/main" id="{AE2CFE8B-560A-A447-B522-7BD7CFDE81C0}"/>
              </a:ext>
            </a:extLst>
          </p:cNvPr>
          <p:cNvSpPr/>
          <p:nvPr/>
        </p:nvSpPr>
        <p:spPr>
          <a:xfrm rot="16200000">
            <a:off x="5952833" y="-3410255"/>
            <a:ext cx="419100" cy="11342058"/>
          </a:xfrm>
          <a:prstGeom prst="rightBrace">
            <a:avLst>
              <a:gd name="adj1" fmla="val 161060"/>
              <a:gd name="adj2" fmla="val 49569"/>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ounded Rectangle 5">
            <a:extLst>
              <a:ext uri="{FF2B5EF4-FFF2-40B4-BE49-F238E27FC236}">
                <a16:creationId xmlns:a16="http://schemas.microsoft.com/office/drawing/2014/main" id="{691DD045-623D-7E4E-81B1-6B3258448859}"/>
              </a:ext>
            </a:extLst>
          </p:cNvPr>
          <p:cNvSpPr/>
          <p:nvPr/>
        </p:nvSpPr>
        <p:spPr>
          <a:xfrm>
            <a:off x="491355" y="4618001"/>
            <a:ext cx="7259186" cy="1529584"/>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a:solidFill>
                  <a:sysClr val="windowText" lastClr="000000"/>
                </a:solidFill>
              </a:rPr>
              <a:t>Historical Training Data</a:t>
            </a:r>
          </a:p>
        </p:txBody>
      </p:sp>
      <p:sp>
        <p:nvSpPr>
          <p:cNvPr id="7" name="Rounded Rectangle 6">
            <a:extLst>
              <a:ext uri="{FF2B5EF4-FFF2-40B4-BE49-F238E27FC236}">
                <a16:creationId xmlns:a16="http://schemas.microsoft.com/office/drawing/2014/main" id="{B3EA6DA7-6566-0043-ADE2-7E33879EC7BB}"/>
              </a:ext>
            </a:extLst>
          </p:cNvPr>
          <p:cNvSpPr/>
          <p:nvPr/>
        </p:nvSpPr>
        <p:spPr>
          <a:xfrm>
            <a:off x="4446433"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88DE9013-F6B4-744C-8F9D-EC68A307A9BB}"/>
              </a:ext>
            </a:extLst>
          </p:cNvPr>
          <p:cNvSpPr/>
          <p:nvPr/>
        </p:nvSpPr>
        <p:spPr>
          <a:xfrm>
            <a:off x="4448088"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BB59B9FB-817E-CE4C-8B87-E2C7B87A3A85}"/>
              </a:ext>
            </a:extLst>
          </p:cNvPr>
          <p:cNvCxnSpPr>
            <a:cxnSpLocks/>
            <a:stCxn id="7" idx="2"/>
            <a:endCxn id="8" idx="0"/>
          </p:cNvCxnSpPr>
          <p:nvPr/>
        </p:nvCxnSpPr>
        <p:spPr>
          <a:xfrm>
            <a:off x="4547598" y="5403150"/>
            <a:ext cx="1655" cy="31725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0" name="Rounded Rectangle 9">
            <a:extLst>
              <a:ext uri="{FF2B5EF4-FFF2-40B4-BE49-F238E27FC236}">
                <a16:creationId xmlns:a16="http://schemas.microsoft.com/office/drawing/2014/main" id="{6A1E8710-24AC-B74D-87B1-EE17347DC872}"/>
              </a:ext>
            </a:extLst>
          </p:cNvPr>
          <p:cNvSpPr/>
          <p:nvPr/>
        </p:nvSpPr>
        <p:spPr>
          <a:xfrm>
            <a:off x="4848986"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728BF1D0-C688-374E-B83E-2A808178D30F}"/>
              </a:ext>
            </a:extLst>
          </p:cNvPr>
          <p:cNvSpPr/>
          <p:nvPr/>
        </p:nvSpPr>
        <p:spPr>
          <a:xfrm>
            <a:off x="4850641" y="5720487"/>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2" name="Straight Arrow Connector 11">
            <a:extLst>
              <a:ext uri="{FF2B5EF4-FFF2-40B4-BE49-F238E27FC236}">
                <a16:creationId xmlns:a16="http://schemas.microsoft.com/office/drawing/2014/main" id="{FAFA4F6C-4252-5449-9271-9AA387DEF96B}"/>
              </a:ext>
            </a:extLst>
          </p:cNvPr>
          <p:cNvCxnSpPr>
            <a:cxnSpLocks/>
            <a:stCxn id="10" idx="2"/>
            <a:endCxn id="11" idx="0"/>
          </p:cNvCxnSpPr>
          <p:nvPr/>
        </p:nvCxnSpPr>
        <p:spPr>
          <a:xfrm>
            <a:off x="4950151" y="5403150"/>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24715CE9-BC4F-3B45-8794-900B66230AE4}"/>
              </a:ext>
            </a:extLst>
          </p:cNvPr>
          <p:cNvSpPr/>
          <p:nvPr/>
        </p:nvSpPr>
        <p:spPr>
          <a:xfrm>
            <a:off x="5275123"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4" name="Rounded Rectangle 13">
            <a:extLst>
              <a:ext uri="{FF2B5EF4-FFF2-40B4-BE49-F238E27FC236}">
                <a16:creationId xmlns:a16="http://schemas.microsoft.com/office/drawing/2014/main" id="{4E09D8FB-28E2-8C41-8095-163B5ACCC09A}"/>
              </a:ext>
            </a:extLst>
          </p:cNvPr>
          <p:cNvSpPr/>
          <p:nvPr/>
        </p:nvSpPr>
        <p:spPr>
          <a:xfrm>
            <a:off x="5276778" y="5720154"/>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B111A58A-B259-B64D-AE79-6F096147C3A9}"/>
              </a:ext>
            </a:extLst>
          </p:cNvPr>
          <p:cNvCxnSpPr>
            <a:cxnSpLocks/>
            <a:stCxn id="13" idx="2"/>
            <a:endCxn id="14" idx="0"/>
          </p:cNvCxnSpPr>
          <p:nvPr/>
        </p:nvCxnSpPr>
        <p:spPr>
          <a:xfrm>
            <a:off x="5376288" y="5402817"/>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D1EB43C-2C22-0F40-8E20-C7105B8383F6}"/>
              </a:ext>
            </a:extLst>
          </p:cNvPr>
          <p:cNvSpPr txBox="1"/>
          <p:nvPr/>
        </p:nvSpPr>
        <p:spPr>
          <a:xfrm>
            <a:off x="3805417" y="5085815"/>
            <a:ext cx="458780" cy="369332"/>
          </a:xfrm>
          <a:prstGeom prst="rect">
            <a:avLst/>
          </a:prstGeom>
          <a:noFill/>
        </p:spPr>
        <p:txBody>
          <a:bodyPr wrap="none" rtlCol="0">
            <a:spAutoFit/>
          </a:bodyPr>
          <a:lstStyle/>
          <a:p>
            <a:r>
              <a:rPr lang="en-US" dirty="0"/>
              <a:t>…..</a:t>
            </a:r>
          </a:p>
        </p:txBody>
      </p:sp>
      <p:sp>
        <p:nvSpPr>
          <p:cNvPr id="17" name="Rounded Rectangle 16">
            <a:extLst>
              <a:ext uri="{FF2B5EF4-FFF2-40B4-BE49-F238E27FC236}">
                <a16:creationId xmlns:a16="http://schemas.microsoft.com/office/drawing/2014/main" id="{69354287-10A0-D542-990A-45D71A0B81AB}"/>
              </a:ext>
            </a:extLst>
          </p:cNvPr>
          <p:cNvSpPr/>
          <p:nvPr/>
        </p:nvSpPr>
        <p:spPr>
          <a:xfrm>
            <a:off x="5676021"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8" name="Rounded Rectangle 17">
            <a:extLst>
              <a:ext uri="{FF2B5EF4-FFF2-40B4-BE49-F238E27FC236}">
                <a16:creationId xmlns:a16="http://schemas.microsoft.com/office/drawing/2014/main" id="{09E7D726-4198-EE4E-A137-ADE0EB753310}"/>
              </a:ext>
            </a:extLst>
          </p:cNvPr>
          <p:cNvSpPr/>
          <p:nvPr/>
        </p:nvSpPr>
        <p:spPr>
          <a:xfrm>
            <a:off x="5677676" y="5720154"/>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9" name="Straight Arrow Connector 18">
            <a:extLst>
              <a:ext uri="{FF2B5EF4-FFF2-40B4-BE49-F238E27FC236}">
                <a16:creationId xmlns:a16="http://schemas.microsoft.com/office/drawing/2014/main" id="{DA698BB1-CF48-4F4C-95F9-F94A7704C597}"/>
              </a:ext>
            </a:extLst>
          </p:cNvPr>
          <p:cNvCxnSpPr>
            <a:cxnSpLocks/>
            <a:stCxn id="17" idx="2"/>
            <a:endCxn id="18" idx="0"/>
          </p:cNvCxnSpPr>
          <p:nvPr/>
        </p:nvCxnSpPr>
        <p:spPr>
          <a:xfrm>
            <a:off x="5777186" y="5402817"/>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0" name="Rounded Rectangle 19">
            <a:extLst>
              <a:ext uri="{FF2B5EF4-FFF2-40B4-BE49-F238E27FC236}">
                <a16:creationId xmlns:a16="http://schemas.microsoft.com/office/drawing/2014/main" id="{05432F75-0B4B-904D-B2BC-313FEC925CFA}"/>
              </a:ext>
            </a:extLst>
          </p:cNvPr>
          <p:cNvSpPr/>
          <p:nvPr/>
        </p:nvSpPr>
        <p:spPr>
          <a:xfrm>
            <a:off x="2178407"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1" name="Rounded Rectangle 20">
            <a:extLst>
              <a:ext uri="{FF2B5EF4-FFF2-40B4-BE49-F238E27FC236}">
                <a16:creationId xmlns:a16="http://schemas.microsoft.com/office/drawing/2014/main" id="{7D437D0C-9ACC-5043-B507-8792763CA2D4}"/>
              </a:ext>
            </a:extLst>
          </p:cNvPr>
          <p:cNvSpPr/>
          <p:nvPr/>
        </p:nvSpPr>
        <p:spPr>
          <a:xfrm>
            <a:off x="2180062"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40EF7C4F-F747-FE44-AB66-C9407F51F626}"/>
              </a:ext>
            </a:extLst>
          </p:cNvPr>
          <p:cNvCxnSpPr>
            <a:cxnSpLocks/>
            <a:stCxn id="20" idx="2"/>
            <a:endCxn id="21" idx="0"/>
          </p:cNvCxnSpPr>
          <p:nvPr/>
        </p:nvCxnSpPr>
        <p:spPr>
          <a:xfrm>
            <a:off x="2279572" y="5403150"/>
            <a:ext cx="1655" cy="31725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3" name="Rounded Rectangle 22">
            <a:extLst>
              <a:ext uri="{FF2B5EF4-FFF2-40B4-BE49-F238E27FC236}">
                <a16:creationId xmlns:a16="http://schemas.microsoft.com/office/drawing/2014/main" id="{BF5DF83F-951A-BA46-91A2-48A1C2781EA2}"/>
              </a:ext>
            </a:extLst>
          </p:cNvPr>
          <p:cNvSpPr/>
          <p:nvPr/>
        </p:nvSpPr>
        <p:spPr>
          <a:xfrm>
            <a:off x="2580960"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4" name="Rounded Rectangle 23">
            <a:extLst>
              <a:ext uri="{FF2B5EF4-FFF2-40B4-BE49-F238E27FC236}">
                <a16:creationId xmlns:a16="http://schemas.microsoft.com/office/drawing/2014/main" id="{ED306DF6-6A16-A64C-8797-2DFE5EF30497}"/>
              </a:ext>
            </a:extLst>
          </p:cNvPr>
          <p:cNvSpPr/>
          <p:nvPr/>
        </p:nvSpPr>
        <p:spPr>
          <a:xfrm>
            <a:off x="2582615"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5" name="Straight Arrow Connector 24">
            <a:extLst>
              <a:ext uri="{FF2B5EF4-FFF2-40B4-BE49-F238E27FC236}">
                <a16:creationId xmlns:a16="http://schemas.microsoft.com/office/drawing/2014/main" id="{B2109FB8-7428-264B-824B-782B0F8C2F9A}"/>
              </a:ext>
            </a:extLst>
          </p:cNvPr>
          <p:cNvCxnSpPr>
            <a:cxnSpLocks/>
            <a:stCxn id="23" idx="2"/>
            <a:endCxn id="24" idx="0"/>
          </p:cNvCxnSpPr>
          <p:nvPr/>
        </p:nvCxnSpPr>
        <p:spPr>
          <a:xfrm>
            <a:off x="2682125" y="5403150"/>
            <a:ext cx="1655" cy="31725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6" name="Rounded Rectangle 25">
            <a:extLst>
              <a:ext uri="{FF2B5EF4-FFF2-40B4-BE49-F238E27FC236}">
                <a16:creationId xmlns:a16="http://schemas.microsoft.com/office/drawing/2014/main" id="{82F52C48-DC6F-B942-AFEE-1C8FF2F235DB}"/>
              </a:ext>
            </a:extLst>
          </p:cNvPr>
          <p:cNvSpPr/>
          <p:nvPr/>
        </p:nvSpPr>
        <p:spPr>
          <a:xfrm>
            <a:off x="3007097"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7" name="Rounded Rectangle 26">
            <a:extLst>
              <a:ext uri="{FF2B5EF4-FFF2-40B4-BE49-F238E27FC236}">
                <a16:creationId xmlns:a16="http://schemas.microsoft.com/office/drawing/2014/main" id="{889490F6-9372-A74A-9CB2-225BD6CFBFB2}"/>
              </a:ext>
            </a:extLst>
          </p:cNvPr>
          <p:cNvSpPr/>
          <p:nvPr/>
        </p:nvSpPr>
        <p:spPr>
          <a:xfrm>
            <a:off x="3008752"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8" name="Straight Arrow Connector 27">
            <a:extLst>
              <a:ext uri="{FF2B5EF4-FFF2-40B4-BE49-F238E27FC236}">
                <a16:creationId xmlns:a16="http://schemas.microsoft.com/office/drawing/2014/main" id="{D2DBBEBF-CE08-4C49-B23F-5577D3E1AC08}"/>
              </a:ext>
            </a:extLst>
          </p:cNvPr>
          <p:cNvCxnSpPr>
            <a:cxnSpLocks/>
            <a:stCxn id="26" idx="2"/>
            <a:endCxn id="27" idx="0"/>
          </p:cNvCxnSpPr>
          <p:nvPr/>
        </p:nvCxnSpPr>
        <p:spPr>
          <a:xfrm>
            <a:off x="3108262" y="5402817"/>
            <a:ext cx="1655" cy="317583"/>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B372FC54-3E64-1C48-A82A-7AB1CFC9E7CD}"/>
              </a:ext>
            </a:extLst>
          </p:cNvPr>
          <p:cNvSpPr/>
          <p:nvPr/>
        </p:nvSpPr>
        <p:spPr>
          <a:xfrm>
            <a:off x="3407995"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0" name="Rounded Rectangle 29">
            <a:extLst>
              <a:ext uri="{FF2B5EF4-FFF2-40B4-BE49-F238E27FC236}">
                <a16:creationId xmlns:a16="http://schemas.microsoft.com/office/drawing/2014/main" id="{642D7DF2-43F5-6641-86DB-B213ADF6AC73}"/>
              </a:ext>
            </a:extLst>
          </p:cNvPr>
          <p:cNvSpPr/>
          <p:nvPr/>
        </p:nvSpPr>
        <p:spPr>
          <a:xfrm>
            <a:off x="3409650"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1" name="Straight Arrow Connector 30">
            <a:extLst>
              <a:ext uri="{FF2B5EF4-FFF2-40B4-BE49-F238E27FC236}">
                <a16:creationId xmlns:a16="http://schemas.microsoft.com/office/drawing/2014/main" id="{D43995CC-4E3C-0946-98B9-B0F8278F67C7}"/>
              </a:ext>
            </a:extLst>
          </p:cNvPr>
          <p:cNvCxnSpPr>
            <a:cxnSpLocks/>
            <a:stCxn id="29" idx="2"/>
            <a:endCxn id="30" idx="0"/>
          </p:cNvCxnSpPr>
          <p:nvPr/>
        </p:nvCxnSpPr>
        <p:spPr>
          <a:xfrm>
            <a:off x="3509160" y="5402817"/>
            <a:ext cx="1655" cy="317583"/>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FBB5950-DE19-D94E-9948-B3B00D4E782F}"/>
              </a:ext>
            </a:extLst>
          </p:cNvPr>
          <p:cNvSpPr txBox="1"/>
          <p:nvPr/>
        </p:nvSpPr>
        <p:spPr>
          <a:xfrm>
            <a:off x="3808091" y="5561485"/>
            <a:ext cx="458780" cy="369332"/>
          </a:xfrm>
          <a:prstGeom prst="rect">
            <a:avLst/>
          </a:prstGeom>
          <a:noFill/>
        </p:spPr>
        <p:txBody>
          <a:bodyPr wrap="none" rtlCol="0">
            <a:spAutoFit/>
          </a:bodyPr>
          <a:lstStyle/>
          <a:p>
            <a:r>
              <a:rPr lang="en-US" dirty="0"/>
              <a:t>…..</a:t>
            </a:r>
          </a:p>
        </p:txBody>
      </p:sp>
      <p:sp>
        <p:nvSpPr>
          <p:cNvPr id="33" name="Chevron 32">
            <a:extLst>
              <a:ext uri="{FF2B5EF4-FFF2-40B4-BE49-F238E27FC236}">
                <a16:creationId xmlns:a16="http://schemas.microsoft.com/office/drawing/2014/main" id="{2AB89845-A6EC-2746-9056-090B83CD915C}"/>
              </a:ext>
            </a:extLst>
          </p:cNvPr>
          <p:cNvSpPr/>
          <p:nvPr/>
        </p:nvSpPr>
        <p:spPr>
          <a:xfrm>
            <a:off x="496118" y="263602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Sample</a:t>
            </a:r>
          </a:p>
        </p:txBody>
      </p:sp>
      <p:cxnSp>
        <p:nvCxnSpPr>
          <p:cNvPr id="34" name="Elbow Connector 33">
            <a:extLst>
              <a:ext uri="{FF2B5EF4-FFF2-40B4-BE49-F238E27FC236}">
                <a16:creationId xmlns:a16="http://schemas.microsoft.com/office/drawing/2014/main" id="{FE9129A9-8B88-4049-A3E5-E6F21CE13F0A}"/>
              </a:ext>
            </a:extLst>
          </p:cNvPr>
          <p:cNvCxnSpPr>
            <a:cxnSpLocks/>
          </p:cNvCxnSpPr>
          <p:nvPr/>
        </p:nvCxnSpPr>
        <p:spPr>
          <a:xfrm rot="5400000">
            <a:off x="10092241" y="2402726"/>
            <a:ext cx="12700" cy="2275688"/>
          </a:xfrm>
          <a:prstGeom prst="bentConnector3">
            <a:avLst>
              <a:gd name="adj1" fmla="val 252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5" name="Chevron 34">
            <a:extLst>
              <a:ext uri="{FF2B5EF4-FFF2-40B4-BE49-F238E27FC236}">
                <a16:creationId xmlns:a16="http://schemas.microsoft.com/office/drawing/2014/main" id="{19F6FD9C-FFDB-7948-8536-A534A2E641DD}"/>
              </a:ext>
            </a:extLst>
          </p:cNvPr>
          <p:cNvSpPr/>
          <p:nvPr/>
        </p:nvSpPr>
        <p:spPr>
          <a:xfrm>
            <a:off x="7763485" y="263520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Update</a:t>
            </a:r>
          </a:p>
        </p:txBody>
      </p:sp>
      <p:sp>
        <p:nvSpPr>
          <p:cNvPr id="36" name="Rounded Rectangle 35">
            <a:extLst>
              <a:ext uri="{FF2B5EF4-FFF2-40B4-BE49-F238E27FC236}">
                <a16:creationId xmlns:a16="http://schemas.microsoft.com/office/drawing/2014/main" id="{A807D134-1BA8-EB44-9637-657118106250}"/>
              </a:ext>
            </a:extLst>
          </p:cNvPr>
          <p:cNvSpPr/>
          <p:nvPr/>
        </p:nvSpPr>
        <p:spPr>
          <a:xfrm>
            <a:off x="10384285" y="2633817"/>
            <a:ext cx="1692000" cy="91079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solidFill>
                  <a:schemeClr val="tx1"/>
                </a:solidFill>
              </a:rPr>
              <a:t>Model</a:t>
            </a:r>
          </a:p>
        </p:txBody>
      </p:sp>
      <p:sp>
        <p:nvSpPr>
          <p:cNvPr id="38" name="Rounded Rectangle 37">
            <a:extLst>
              <a:ext uri="{FF2B5EF4-FFF2-40B4-BE49-F238E27FC236}">
                <a16:creationId xmlns:a16="http://schemas.microsoft.com/office/drawing/2014/main" id="{01DC5A61-36F5-174F-9E02-AE7225951C48}"/>
              </a:ext>
            </a:extLst>
          </p:cNvPr>
          <p:cNvSpPr/>
          <p:nvPr/>
        </p:nvSpPr>
        <p:spPr>
          <a:xfrm>
            <a:off x="3031238" y="27216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9" name="Rounded Rectangle 38">
            <a:extLst>
              <a:ext uri="{FF2B5EF4-FFF2-40B4-BE49-F238E27FC236}">
                <a16:creationId xmlns:a16="http://schemas.microsoft.com/office/drawing/2014/main" id="{EC579905-3D15-4347-8539-376D3D804B2E}"/>
              </a:ext>
            </a:extLst>
          </p:cNvPr>
          <p:cNvSpPr/>
          <p:nvPr/>
        </p:nvSpPr>
        <p:spPr>
          <a:xfrm>
            <a:off x="3032893" y="324720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0" name="Straight Arrow Connector 39">
            <a:extLst>
              <a:ext uri="{FF2B5EF4-FFF2-40B4-BE49-F238E27FC236}">
                <a16:creationId xmlns:a16="http://schemas.microsoft.com/office/drawing/2014/main" id="{C54319D8-0FFA-E04F-A45F-FBFF3F26CE66}"/>
              </a:ext>
            </a:extLst>
          </p:cNvPr>
          <p:cNvCxnSpPr>
            <a:cxnSpLocks/>
            <a:stCxn id="38" idx="2"/>
            <a:endCxn id="39" idx="0"/>
          </p:cNvCxnSpPr>
          <p:nvPr/>
        </p:nvCxnSpPr>
        <p:spPr>
          <a:xfrm>
            <a:off x="3132403" y="2923930"/>
            <a:ext cx="1655" cy="32327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1" name="Rounded Rectangle 40">
            <a:extLst>
              <a:ext uri="{FF2B5EF4-FFF2-40B4-BE49-F238E27FC236}">
                <a16:creationId xmlns:a16="http://schemas.microsoft.com/office/drawing/2014/main" id="{60674E11-67B6-1445-9F4A-A2CE556DA2AA}"/>
              </a:ext>
            </a:extLst>
          </p:cNvPr>
          <p:cNvSpPr/>
          <p:nvPr/>
        </p:nvSpPr>
        <p:spPr>
          <a:xfrm>
            <a:off x="3302117" y="27216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2" name="Rounded Rectangle 41">
            <a:extLst>
              <a:ext uri="{FF2B5EF4-FFF2-40B4-BE49-F238E27FC236}">
                <a16:creationId xmlns:a16="http://schemas.microsoft.com/office/drawing/2014/main" id="{1187C218-82BF-D543-8AEB-3D9EF09D0A4C}"/>
              </a:ext>
            </a:extLst>
          </p:cNvPr>
          <p:cNvSpPr/>
          <p:nvPr/>
        </p:nvSpPr>
        <p:spPr>
          <a:xfrm>
            <a:off x="3303772" y="32472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3" name="Straight Arrow Connector 42">
            <a:extLst>
              <a:ext uri="{FF2B5EF4-FFF2-40B4-BE49-F238E27FC236}">
                <a16:creationId xmlns:a16="http://schemas.microsoft.com/office/drawing/2014/main" id="{BCE08434-0810-304F-81A1-60DB80C758CF}"/>
              </a:ext>
            </a:extLst>
          </p:cNvPr>
          <p:cNvCxnSpPr>
            <a:cxnSpLocks/>
            <a:stCxn id="41" idx="2"/>
            <a:endCxn id="42" idx="0"/>
          </p:cNvCxnSpPr>
          <p:nvPr/>
        </p:nvCxnSpPr>
        <p:spPr>
          <a:xfrm>
            <a:off x="3403282" y="2923930"/>
            <a:ext cx="1655" cy="32327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4" name="Rounded Rectangle 43">
            <a:extLst>
              <a:ext uri="{FF2B5EF4-FFF2-40B4-BE49-F238E27FC236}">
                <a16:creationId xmlns:a16="http://schemas.microsoft.com/office/drawing/2014/main" id="{940ED069-1913-E846-9008-7C381559650B}"/>
              </a:ext>
            </a:extLst>
          </p:cNvPr>
          <p:cNvSpPr/>
          <p:nvPr/>
        </p:nvSpPr>
        <p:spPr>
          <a:xfrm>
            <a:off x="3577647" y="27216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5" name="Rounded Rectangle 44">
            <a:extLst>
              <a:ext uri="{FF2B5EF4-FFF2-40B4-BE49-F238E27FC236}">
                <a16:creationId xmlns:a16="http://schemas.microsoft.com/office/drawing/2014/main" id="{6F3267A8-A873-E445-B60B-9AA76389D81F}"/>
              </a:ext>
            </a:extLst>
          </p:cNvPr>
          <p:cNvSpPr/>
          <p:nvPr/>
        </p:nvSpPr>
        <p:spPr>
          <a:xfrm>
            <a:off x="3579302" y="324720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6" name="Straight Arrow Connector 45">
            <a:extLst>
              <a:ext uri="{FF2B5EF4-FFF2-40B4-BE49-F238E27FC236}">
                <a16:creationId xmlns:a16="http://schemas.microsoft.com/office/drawing/2014/main" id="{914A6B39-05E4-2C49-8CE0-A8C29995727F}"/>
              </a:ext>
            </a:extLst>
          </p:cNvPr>
          <p:cNvCxnSpPr>
            <a:cxnSpLocks/>
            <a:stCxn id="44" idx="2"/>
            <a:endCxn id="45" idx="0"/>
          </p:cNvCxnSpPr>
          <p:nvPr/>
        </p:nvCxnSpPr>
        <p:spPr>
          <a:xfrm>
            <a:off x="3678812" y="2923930"/>
            <a:ext cx="1655" cy="32327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7" name="Rounded Rectangle 46">
            <a:extLst>
              <a:ext uri="{FF2B5EF4-FFF2-40B4-BE49-F238E27FC236}">
                <a16:creationId xmlns:a16="http://schemas.microsoft.com/office/drawing/2014/main" id="{952F2FD3-1DF9-E64A-9DA0-443AE2DC1EB6}"/>
              </a:ext>
            </a:extLst>
          </p:cNvPr>
          <p:cNvSpPr/>
          <p:nvPr/>
        </p:nvSpPr>
        <p:spPr>
          <a:xfrm>
            <a:off x="3848526" y="27216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8" name="Rounded Rectangle 47">
            <a:extLst>
              <a:ext uri="{FF2B5EF4-FFF2-40B4-BE49-F238E27FC236}">
                <a16:creationId xmlns:a16="http://schemas.microsoft.com/office/drawing/2014/main" id="{52CA8504-155D-6F44-A87C-773487F4F436}"/>
              </a:ext>
            </a:extLst>
          </p:cNvPr>
          <p:cNvSpPr/>
          <p:nvPr/>
        </p:nvSpPr>
        <p:spPr>
          <a:xfrm>
            <a:off x="3850181" y="32472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9" name="Straight Arrow Connector 48">
            <a:extLst>
              <a:ext uri="{FF2B5EF4-FFF2-40B4-BE49-F238E27FC236}">
                <a16:creationId xmlns:a16="http://schemas.microsoft.com/office/drawing/2014/main" id="{9DB8F454-3F8D-8343-8C4E-BEC05DE9A9C8}"/>
              </a:ext>
            </a:extLst>
          </p:cNvPr>
          <p:cNvCxnSpPr>
            <a:cxnSpLocks/>
            <a:stCxn id="47" idx="2"/>
            <a:endCxn id="48" idx="0"/>
          </p:cNvCxnSpPr>
          <p:nvPr/>
        </p:nvCxnSpPr>
        <p:spPr>
          <a:xfrm>
            <a:off x="3949691" y="2923930"/>
            <a:ext cx="1655" cy="32327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50" name="Rounded Rectangle 49">
            <a:extLst>
              <a:ext uri="{FF2B5EF4-FFF2-40B4-BE49-F238E27FC236}">
                <a16:creationId xmlns:a16="http://schemas.microsoft.com/office/drawing/2014/main" id="{4A09FC8D-9EA4-824B-ADE0-4E2905A4CFF9}"/>
              </a:ext>
            </a:extLst>
          </p:cNvPr>
          <p:cNvSpPr/>
          <p:nvPr/>
        </p:nvSpPr>
        <p:spPr>
          <a:xfrm>
            <a:off x="4848986"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1" name="Elbow Connector 50">
            <a:extLst>
              <a:ext uri="{FF2B5EF4-FFF2-40B4-BE49-F238E27FC236}">
                <a16:creationId xmlns:a16="http://schemas.microsoft.com/office/drawing/2014/main" id="{08747A3B-B931-C94A-A0EF-D51C3A51296B}"/>
              </a:ext>
            </a:extLst>
          </p:cNvPr>
          <p:cNvCxnSpPr>
            <a:cxnSpLocks/>
            <a:stCxn id="6" idx="1"/>
            <a:endCxn id="33" idx="1"/>
          </p:cNvCxnSpPr>
          <p:nvPr/>
        </p:nvCxnSpPr>
        <p:spPr>
          <a:xfrm rot="10800000" flipH="1">
            <a:off x="491354" y="3091471"/>
            <a:ext cx="235039" cy="2291323"/>
          </a:xfrm>
          <a:prstGeom prst="bentConnector3">
            <a:avLst>
              <a:gd name="adj1" fmla="val -97260"/>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3" name="Chevron 52">
            <a:extLst>
              <a:ext uri="{FF2B5EF4-FFF2-40B4-BE49-F238E27FC236}">
                <a16:creationId xmlns:a16="http://schemas.microsoft.com/office/drawing/2014/main" id="{827C0DA4-D877-1446-8B9F-085A59721601}"/>
              </a:ext>
            </a:extLst>
          </p:cNvPr>
          <p:cNvSpPr/>
          <p:nvPr/>
        </p:nvSpPr>
        <p:spPr>
          <a:xfrm>
            <a:off x="4094107" y="262967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Materialize</a:t>
            </a:r>
          </a:p>
        </p:txBody>
      </p:sp>
      <p:sp>
        <p:nvSpPr>
          <p:cNvPr id="54" name="Rounded Rectangle 53">
            <a:extLst>
              <a:ext uri="{FF2B5EF4-FFF2-40B4-BE49-F238E27FC236}">
                <a16:creationId xmlns:a16="http://schemas.microsoft.com/office/drawing/2014/main" id="{7ED01FD1-C78A-DF48-8379-3F14CBF60BF0}"/>
              </a:ext>
            </a:extLst>
          </p:cNvPr>
          <p:cNvSpPr/>
          <p:nvPr/>
        </p:nvSpPr>
        <p:spPr>
          <a:xfrm>
            <a:off x="6609397" y="27209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5" name="Rounded Rectangle 54">
            <a:extLst>
              <a:ext uri="{FF2B5EF4-FFF2-40B4-BE49-F238E27FC236}">
                <a16:creationId xmlns:a16="http://schemas.microsoft.com/office/drawing/2014/main" id="{FCC0E88F-0E2B-0E4E-ABF4-1CCAED4F010A}"/>
              </a:ext>
            </a:extLst>
          </p:cNvPr>
          <p:cNvSpPr/>
          <p:nvPr/>
        </p:nvSpPr>
        <p:spPr>
          <a:xfrm>
            <a:off x="6611052" y="3247091"/>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6" name="Straight Arrow Connector 55">
            <a:extLst>
              <a:ext uri="{FF2B5EF4-FFF2-40B4-BE49-F238E27FC236}">
                <a16:creationId xmlns:a16="http://schemas.microsoft.com/office/drawing/2014/main" id="{023509D9-D67F-5140-AA36-67967B834C9A}"/>
              </a:ext>
            </a:extLst>
          </p:cNvPr>
          <p:cNvCxnSpPr>
            <a:cxnSpLocks/>
            <a:stCxn id="54" idx="2"/>
            <a:endCxn id="55" idx="0"/>
          </p:cNvCxnSpPr>
          <p:nvPr/>
        </p:nvCxnSpPr>
        <p:spPr>
          <a:xfrm>
            <a:off x="6710562" y="2923311"/>
            <a:ext cx="1655" cy="32378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57" name="Rounded Rectangle 56">
            <a:extLst>
              <a:ext uri="{FF2B5EF4-FFF2-40B4-BE49-F238E27FC236}">
                <a16:creationId xmlns:a16="http://schemas.microsoft.com/office/drawing/2014/main" id="{61E46F1B-6206-C344-BABF-20D3208E2630}"/>
              </a:ext>
            </a:extLst>
          </p:cNvPr>
          <p:cNvSpPr/>
          <p:nvPr/>
        </p:nvSpPr>
        <p:spPr>
          <a:xfrm>
            <a:off x="6880276" y="27209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8" name="Rounded Rectangle 57">
            <a:extLst>
              <a:ext uri="{FF2B5EF4-FFF2-40B4-BE49-F238E27FC236}">
                <a16:creationId xmlns:a16="http://schemas.microsoft.com/office/drawing/2014/main" id="{E0981E16-5567-3B4D-87BE-F795C85E6186}"/>
              </a:ext>
            </a:extLst>
          </p:cNvPr>
          <p:cNvSpPr/>
          <p:nvPr/>
        </p:nvSpPr>
        <p:spPr>
          <a:xfrm>
            <a:off x="6881931" y="3248143"/>
            <a:ext cx="202330" cy="202330"/>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9" name="Straight Arrow Connector 58">
            <a:extLst>
              <a:ext uri="{FF2B5EF4-FFF2-40B4-BE49-F238E27FC236}">
                <a16:creationId xmlns:a16="http://schemas.microsoft.com/office/drawing/2014/main" id="{455ADB6D-D6A1-E148-8210-31F8CFD0FB32}"/>
              </a:ext>
            </a:extLst>
          </p:cNvPr>
          <p:cNvCxnSpPr>
            <a:cxnSpLocks/>
            <a:stCxn id="57" idx="2"/>
            <a:endCxn id="58" idx="0"/>
          </p:cNvCxnSpPr>
          <p:nvPr/>
        </p:nvCxnSpPr>
        <p:spPr>
          <a:xfrm>
            <a:off x="6981441" y="2923311"/>
            <a:ext cx="1655" cy="324832"/>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0" name="Rounded Rectangle 59">
            <a:extLst>
              <a:ext uri="{FF2B5EF4-FFF2-40B4-BE49-F238E27FC236}">
                <a16:creationId xmlns:a16="http://schemas.microsoft.com/office/drawing/2014/main" id="{80B23159-875F-2247-BBA2-D62C2EED7FFE}"/>
              </a:ext>
            </a:extLst>
          </p:cNvPr>
          <p:cNvSpPr/>
          <p:nvPr/>
        </p:nvSpPr>
        <p:spPr>
          <a:xfrm>
            <a:off x="7155806" y="27209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1" name="Rounded Rectangle 60">
            <a:extLst>
              <a:ext uri="{FF2B5EF4-FFF2-40B4-BE49-F238E27FC236}">
                <a16:creationId xmlns:a16="http://schemas.microsoft.com/office/drawing/2014/main" id="{08844AE1-980F-6D45-852F-3D55D4045ED8}"/>
              </a:ext>
            </a:extLst>
          </p:cNvPr>
          <p:cNvSpPr/>
          <p:nvPr/>
        </p:nvSpPr>
        <p:spPr>
          <a:xfrm>
            <a:off x="7157461" y="3247091"/>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2" name="Straight Arrow Connector 61">
            <a:extLst>
              <a:ext uri="{FF2B5EF4-FFF2-40B4-BE49-F238E27FC236}">
                <a16:creationId xmlns:a16="http://schemas.microsoft.com/office/drawing/2014/main" id="{49AA6C71-2F82-314F-963B-E9051BB04745}"/>
              </a:ext>
            </a:extLst>
          </p:cNvPr>
          <p:cNvCxnSpPr>
            <a:cxnSpLocks/>
            <a:stCxn id="60" idx="2"/>
            <a:endCxn id="61" idx="0"/>
          </p:cNvCxnSpPr>
          <p:nvPr/>
        </p:nvCxnSpPr>
        <p:spPr>
          <a:xfrm>
            <a:off x="7256971" y="2923311"/>
            <a:ext cx="1655" cy="32378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3" name="Rounded Rectangle 62">
            <a:extLst>
              <a:ext uri="{FF2B5EF4-FFF2-40B4-BE49-F238E27FC236}">
                <a16:creationId xmlns:a16="http://schemas.microsoft.com/office/drawing/2014/main" id="{7A07D285-AB1F-ED4C-A752-3E08C2E3AB34}"/>
              </a:ext>
            </a:extLst>
          </p:cNvPr>
          <p:cNvSpPr/>
          <p:nvPr/>
        </p:nvSpPr>
        <p:spPr>
          <a:xfrm>
            <a:off x="7426685" y="27209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4" name="Rounded Rectangle 63">
            <a:extLst>
              <a:ext uri="{FF2B5EF4-FFF2-40B4-BE49-F238E27FC236}">
                <a16:creationId xmlns:a16="http://schemas.microsoft.com/office/drawing/2014/main" id="{BC2618E6-A978-174D-8D3A-DCFC7B8911A3}"/>
              </a:ext>
            </a:extLst>
          </p:cNvPr>
          <p:cNvSpPr/>
          <p:nvPr/>
        </p:nvSpPr>
        <p:spPr>
          <a:xfrm>
            <a:off x="7428340" y="3248143"/>
            <a:ext cx="202330" cy="202330"/>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5" name="Straight Arrow Connector 64">
            <a:extLst>
              <a:ext uri="{FF2B5EF4-FFF2-40B4-BE49-F238E27FC236}">
                <a16:creationId xmlns:a16="http://schemas.microsoft.com/office/drawing/2014/main" id="{D1577F58-4AFC-2249-9C36-5552EB18A33B}"/>
              </a:ext>
            </a:extLst>
          </p:cNvPr>
          <p:cNvCxnSpPr>
            <a:cxnSpLocks/>
            <a:stCxn id="63" idx="2"/>
            <a:endCxn id="64" idx="0"/>
          </p:cNvCxnSpPr>
          <p:nvPr/>
        </p:nvCxnSpPr>
        <p:spPr>
          <a:xfrm>
            <a:off x="7527850" y="2923311"/>
            <a:ext cx="1655" cy="324832"/>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D2E233EC-8215-BA4E-8950-FA2B16E9ECD8}"/>
              </a:ext>
            </a:extLst>
          </p:cNvPr>
          <p:cNvSpPr/>
          <p:nvPr/>
        </p:nvSpPr>
        <p:spPr>
          <a:xfrm>
            <a:off x="1879688" y="5621188"/>
            <a:ext cx="4310238" cy="369332"/>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ADDF39A1-7E15-A64A-86BF-148916FF1B31}"/>
              </a:ext>
            </a:extLst>
          </p:cNvPr>
          <p:cNvSpPr txBox="1"/>
          <p:nvPr/>
        </p:nvSpPr>
        <p:spPr>
          <a:xfrm>
            <a:off x="6188911" y="5428341"/>
            <a:ext cx="1078821" cy="707886"/>
          </a:xfrm>
          <a:prstGeom prst="rect">
            <a:avLst/>
          </a:prstGeom>
          <a:noFill/>
        </p:spPr>
        <p:txBody>
          <a:bodyPr wrap="none" rtlCol="0">
            <a:spAutoFit/>
          </a:bodyPr>
          <a:lstStyle/>
          <a:p>
            <a:pPr algn="ctr"/>
            <a:r>
              <a:rPr lang="en-US" sz="2000" dirty="0"/>
              <a:t>Memory</a:t>
            </a:r>
          </a:p>
          <a:p>
            <a:pPr algn="ctr"/>
            <a:r>
              <a:rPr lang="en-US" sz="2000" dirty="0"/>
              <a:t>or Disk</a:t>
            </a:r>
          </a:p>
        </p:txBody>
      </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97720480-0F04-DA4E-A3F5-9F46AA9A9733}"/>
                  </a:ext>
                </a:extLst>
              </p:cNvPr>
              <p:cNvSpPr txBox="1"/>
              <p:nvPr/>
            </p:nvSpPr>
            <p:spPr>
              <a:xfrm>
                <a:off x="6008022" y="3572654"/>
                <a:ext cx="2858400" cy="286232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de-DE" b="1" u="sng" dirty="0"/>
                  <a:t>mini-batch SGD </a:t>
                </a:r>
                <a:r>
                  <a:rPr lang="en-US" b="1" u="sng" dirty="0"/>
                  <a:t>Algorithm</a:t>
                </a:r>
                <a:endParaRPr lang="de-DE" b="1" u="sng" dirty="0"/>
              </a:p>
              <a:p>
                <a:r>
                  <a:rPr lang="de-DE" b="1" dirty="0"/>
                  <a:t>Input</a:t>
                </a:r>
                <a:r>
                  <a:rPr lang="de-DE" dirty="0"/>
                  <a:t>: </a:t>
                </a:r>
                <a14:m>
                  <m:oMath xmlns:m="http://schemas.openxmlformats.org/officeDocument/2006/math">
                    <m:r>
                      <a:rPr lang="de-DE" i="1" dirty="0" smtClean="0">
                        <a:ln>
                          <a:noFill/>
                        </a:ln>
                        <a:solidFill>
                          <a:schemeClr val="dk1"/>
                        </a:solidFill>
                        <a:latin typeface="Cambria Math" panose="02040503050406030204" pitchFamily="18" charset="0"/>
                      </a:rPr>
                      <m:t>𝐷</m:t>
                    </m:r>
                  </m:oMath>
                </a14:m>
                <a:r>
                  <a:rPr lang="de-DE" dirty="0">
                    <a:ln>
                      <a:noFill/>
                    </a:ln>
                    <a:solidFill>
                      <a:schemeClr val="dk1"/>
                    </a:solidFill>
                  </a:rPr>
                  <a:t>= </a:t>
                </a:r>
                <a:r>
                  <a:rPr lang="de-DE" dirty="0" err="1">
                    <a:ln>
                      <a:noFill/>
                    </a:ln>
                    <a:solidFill>
                      <a:schemeClr val="dk1"/>
                    </a:solidFill>
                  </a:rPr>
                  <a:t>training</a:t>
                </a:r>
                <a:r>
                  <a:rPr lang="de-DE" dirty="0">
                    <a:ln>
                      <a:noFill/>
                    </a:ln>
                    <a:solidFill>
                      <a:schemeClr val="dk1"/>
                    </a:solidFill>
                  </a:rPr>
                  <a:t> </a:t>
                </a:r>
                <a:r>
                  <a:rPr lang="de-DE" dirty="0" err="1">
                    <a:ln>
                      <a:noFill/>
                    </a:ln>
                    <a:solidFill>
                      <a:schemeClr val="dk1"/>
                    </a:solidFill>
                  </a:rPr>
                  <a:t>dataset</a:t>
                </a:r>
                <a:endParaRPr lang="de-DE" dirty="0">
                  <a:ln>
                    <a:noFill/>
                  </a:ln>
                  <a:solidFill>
                    <a:schemeClr val="dk1"/>
                  </a:solidFill>
                </a:endParaRPr>
              </a:p>
              <a:p>
                <a:r>
                  <a:rPr lang="de-DE" b="1" dirty="0"/>
                  <a:t>Output</a:t>
                </a:r>
                <a:r>
                  <a:rPr lang="de-DE" dirty="0"/>
                  <a:t>: </a:t>
                </a:r>
                <a14:m>
                  <m:oMath xmlns:m="http://schemas.openxmlformats.org/officeDocument/2006/math">
                    <m:r>
                      <a:rPr lang="de-DE" i="1" dirty="0" smtClean="0">
                        <a:latin typeface="Cambria Math" panose="02040503050406030204" pitchFamily="18" charset="0"/>
                      </a:rPr>
                      <m:t>𝑚</m:t>
                    </m:r>
                  </m:oMath>
                </a14:m>
                <a:r>
                  <a:rPr lang="de-DE" dirty="0"/>
                  <a:t>= </a:t>
                </a:r>
                <a:r>
                  <a:rPr lang="de-DE" dirty="0" err="1"/>
                  <a:t>trained</a:t>
                </a:r>
                <a:r>
                  <a:rPr lang="de-DE" dirty="0"/>
                  <a:t> </a:t>
                </a:r>
                <a:r>
                  <a:rPr lang="de-DE" dirty="0" err="1"/>
                  <a:t>model</a:t>
                </a:r>
                <a:endParaRPr lang="de-DE" dirty="0"/>
              </a:p>
              <a:p>
                <a:r>
                  <a:rPr lang="de-DE" dirty="0"/>
                  <a:t>1: </a:t>
                </a:r>
                <a:r>
                  <a:rPr lang="de-DE" dirty="0" err="1"/>
                  <a:t>initialize</a:t>
                </a:r>
                <a:r>
                  <a:rPr lang="de-DE" dirty="0"/>
                  <a:t> </a:t>
                </a:r>
                <a14:m>
                  <m:oMath xmlns:m="http://schemas.openxmlformats.org/officeDocument/2006/math">
                    <m:sSub>
                      <m:sSubPr>
                        <m:ctrlPr>
                          <a:rPr lang="de-DE"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0</m:t>
                        </m:r>
                      </m:sub>
                    </m:sSub>
                  </m:oMath>
                </a14:m>
                <a:endParaRPr lang="de-DE" i="1" dirty="0"/>
              </a:p>
              <a:p>
                <a:r>
                  <a:rPr lang="de-DE" dirty="0"/>
                  <a:t>2: </a:t>
                </a:r>
                <a:r>
                  <a:rPr lang="de-DE" dirty="0" err="1"/>
                  <a:t>for</a:t>
                </a:r>
                <a:r>
                  <a:rPr lang="de-DE" dirty="0"/>
                  <a:t> </a:t>
                </a:r>
                <a14:m>
                  <m:oMath xmlns:m="http://schemas.openxmlformats.org/officeDocument/2006/math">
                    <m:r>
                      <a:rPr lang="de-DE" i="1" dirty="0" smtClean="0">
                        <a:latin typeface="Cambria Math" panose="02040503050406030204" pitchFamily="18" charset="0"/>
                      </a:rPr>
                      <m:t>𝑖</m:t>
                    </m:r>
                  </m:oMath>
                </a14:m>
                <a:r>
                  <a:rPr lang="de-DE" dirty="0"/>
                  <a:t> = </a:t>
                </a:r>
                <a14:m>
                  <m:oMath xmlns:m="http://schemas.openxmlformats.org/officeDocument/2006/math">
                    <m:r>
                      <a:rPr lang="de-DE" i="1" dirty="0" smtClean="0">
                        <a:latin typeface="Cambria Math" panose="02040503050406030204" pitchFamily="18" charset="0"/>
                      </a:rPr>
                      <m:t>1…</m:t>
                    </m:r>
                    <m:r>
                      <a:rPr lang="de-DE" i="1" dirty="0" err="1" smtClean="0">
                        <a:latin typeface="Cambria Math" panose="02040503050406030204" pitchFamily="18" charset="0"/>
                      </a:rPr>
                      <m:t>𝑛</m:t>
                    </m:r>
                    <m:r>
                      <a:rPr lang="de-DE" i="1" dirty="0" smtClean="0">
                        <a:latin typeface="Cambria Math" panose="02040503050406030204" pitchFamily="18" charset="0"/>
                      </a:rPr>
                      <m:t> </m:t>
                    </m:r>
                  </m:oMath>
                </a14:m>
                <a:r>
                  <a:rPr lang="de-DE" dirty="0"/>
                  <a:t>do</a:t>
                </a:r>
              </a:p>
              <a:p>
                <a:r>
                  <a:rPr lang="de-DE" dirty="0"/>
                  <a:t>3:     </a:t>
                </a:r>
                <a14:m>
                  <m:oMath xmlns:m="http://schemas.openxmlformats.org/officeDocument/2006/math">
                    <m:sSub>
                      <m:sSubPr>
                        <m:ctrlPr>
                          <a:rPr lang="de-DE" i="1" dirty="0" smtClean="0">
                            <a:latin typeface="Cambria Math" panose="02040503050406030204" pitchFamily="18" charset="0"/>
                          </a:rPr>
                        </m:ctrlPr>
                      </m:sSubPr>
                      <m:e>
                        <m:r>
                          <a:rPr lang="en-US" b="0" i="1" dirty="0" smtClean="0">
                            <a:latin typeface="Cambria Math" panose="02040503050406030204" pitchFamily="18" charset="0"/>
                          </a:rPr>
                          <m:t>𝑠</m:t>
                        </m:r>
                      </m:e>
                      <m:sub>
                        <m:r>
                          <a:rPr lang="en-US" b="0" i="1" dirty="0" smtClean="0">
                            <a:latin typeface="Cambria Math" panose="02040503050406030204" pitchFamily="18" charset="0"/>
                          </a:rPr>
                          <m:t>𝑖</m:t>
                        </m:r>
                      </m:sub>
                    </m:sSub>
                    <m:r>
                      <a:rPr lang="de-DE" i="1" dirty="0">
                        <a:latin typeface="Cambria Math" panose="02040503050406030204" pitchFamily="18" charset="0"/>
                      </a:rPr>
                      <m:t>=</m:t>
                    </m:r>
                    <m:r>
                      <a:rPr lang="de-DE" i="1" dirty="0">
                        <a:latin typeface="Cambria Math" panose="02040503050406030204" pitchFamily="18" charset="0"/>
                      </a:rPr>
                      <m:t>𝑠𝑎𝑚𝑝𝑙𝑒</m:t>
                    </m:r>
                    <m:r>
                      <a:rPr lang="de-DE" i="1" dirty="0">
                        <a:latin typeface="Cambria Math" panose="02040503050406030204" pitchFamily="18" charset="0"/>
                      </a:rPr>
                      <m:t> </m:t>
                    </m:r>
                    <m:r>
                      <a:rPr lang="de-DE" i="1" dirty="0" err="1">
                        <a:latin typeface="Cambria Math" panose="02040503050406030204" pitchFamily="18" charset="0"/>
                      </a:rPr>
                      <m:t>𝑓𝑟𝑜𝑚</m:t>
                    </m:r>
                    <m:r>
                      <a:rPr lang="de-DE" i="1" dirty="0">
                        <a:latin typeface="Cambria Math" panose="02040503050406030204" pitchFamily="18" charset="0"/>
                      </a:rPr>
                      <m:t> </m:t>
                    </m:r>
                    <m:r>
                      <a:rPr lang="de-DE" i="1" dirty="0" smtClean="0">
                        <a:latin typeface="Cambria Math" panose="02040503050406030204" pitchFamily="18" charset="0"/>
                      </a:rPr>
                      <m:t>𝐷</m:t>
                    </m:r>
                  </m:oMath>
                </a14:m>
                <a:endParaRPr lang="de-DE" i="1" dirty="0"/>
              </a:p>
              <a:p>
                <a:r>
                  <a:rPr lang="de-DE" dirty="0"/>
                  <a:t>4:     </a:t>
                </a:r>
                <a14:m>
                  <m:oMath xmlns:m="http://schemas.openxmlformats.org/officeDocument/2006/math">
                    <m:r>
                      <a:rPr lang="de-DE" i="1" dirty="0" smtClean="0">
                        <a:latin typeface="Cambria Math" panose="02040503050406030204" pitchFamily="18" charset="0"/>
                      </a:rPr>
                      <m:t>𝑔</m:t>
                    </m:r>
                    <m:r>
                      <a:rPr lang="de-DE" i="1" dirty="0" smtClean="0">
                        <a:latin typeface="Cambria Math" panose="02040503050406030204" pitchFamily="18" charset="0"/>
                      </a:rPr>
                      <m:t>=</m:t>
                    </m:r>
                    <m:r>
                      <a:rPr lang="de-DE" i="1" dirty="0" smtClean="0">
                        <a:latin typeface="Cambria Math" panose="02040503050406030204" pitchFamily="18" charset="0"/>
                      </a:rPr>
                      <m:t>𝛁</m:t>
                    </m:r>
                    <m:r>
                      <a:rPr lang="de-DE" i="1" dirty="0" smtClean="0">
                        <a:latin typeface="Cambria Math" panose="02040503050406030204" pitchFamily="18" charset="0"/>
                      </a:rPr>
                      <m:t>𝐽</m:t>
                    </m:r>
                    <m:r>
                      <a:rPr lang="de-DE" i="1" dirty="0" smtClean="0">
                        <a:latin typeface="Cambria Math" panose="02040503050406030204" pitchFamily="18" charset="0"/>
                      </a:rPr>
                      <m:t>(</m:t>
                    </m:r>
                    <m:sSub>
                      <m:sSubPr>
                        <m:ctrlPr>
                          <a:rPr lang="de-DE" i="1" dirty="0" smtClean="0">
                            <a:latin typeface="Cambria Math" panose="02040503050406030204" pitchFamily="18" charset="0"/>
                          </a:rPr>
                        </m:ctrlPr>
                      </m:sSubPr>
                      <m:e>
                        <m:r>
                          <a:rPr lang="en-US" b="0" i="1" dirty="0" smtClean="0">
                            <a:latin typeface="Cambria Math" panose="02040503050406030204" pitchFamily="18" charset="0"/>
                          </a:rPr>
                          <m:t>𝑠</m:t>
                        </m:r>
                      </m:e>
                      <m:sub>
                        <m:r>
                          <a:rPr lang="en-US" b="0" i="1" dirty="0" smtClean="0">
                            <a:latin typeface="Cambria Math" panose="02040503050406030204" pitchFamily="18" charset="0"/>
                          </a:rPr>
                          <m:t>𝑖</m:t>
                        </m:r>
                      </m:sub>
                    </m:sSub>
                    <m:r>
                      <a:rPr lang="de-DE" i="1" dirty="0" smtClean="0">
                        <a:latin typeface="Cambria Math" panose="02040503050406030204" pitchFamily="18" charset="0"/>
                      </a:rPr>
                      <m:t>,</m:t>
                    </m:r>
                    <m:sSub>
                      <m:sSubPr>
                        <m:ctrlPr>
                          <a:rPr lang="de-DE"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r>
                      <a:rPr lang="de-DE" i="1" dirty="0" smtClean="0">
                        <a:latin typeface="Cambria Math" panose="02040503050406030204" pitchFamily="18" charset="0"/>
                      </a:rPr>
                      <m:t>)</m:t>
                    </m:r>
                  </m:oMath>
                </a14:m>
                <a:endParaRPr lang="de-DE" dirty="0"/>
              </a:p>
              <a:p>
                <a:r>
                  <a:rPr lang="de-DE" dirty="0"/>
                  <a:t>5</a:t>
                </a:r>
                <a14:m>
                  <m:oMath xmlns:m="http://schemas.openxmlformats.org/officeDocument/2006/math">
                    <m:r>
                      <a:rPr lang="de-DE" i="1" dirty="0" smtClean="0">
                        <a:latin typeface="Cambria Math" panose="02040503050406030204" pitchFamily="18" charset="0"/>
                      </a:rPr>
                      <m:t>:     </m:t>
                    </m:r>
                    <m:sSub>
                      <m:sSubPr>
                        <m:ctrlPr>
                          <a:rPr lang="de-DE"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𝑖</m:t>
                        </m:r>
                      </m:sub>
                    </m:sSub>
                    <m:r>
                      <a:rPr lang="de-DE" i="1" dirty="0" smtClean="0">
                        <a:latin typeface="Cambria Math" panose="02040503050406030204" pitchFamily="18" charset="0"/>
                      </a:rPr>
                      <m:t>=</m:t>
                    </m:r>
                    <m:sSub>
                      <m:sSubPr>
                        <m:ctrlPr>
                          <a:rPr lang="de-DE"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r>
                      <a:rPr lang="de-DE" i="1" dirty="0" smtClean="0">
                        <a:latin typeface="Cambria Math" panose="02040503050406030204" pitchFamily="18" charset="0"/>
                      </a:rPr>
                      <m:t>−</m:t>
                    </m:r>
                    <m:sSub>
                      <m:sSubPr>
                        <m:ctrlPr>
                          <a:rPr lang="de-DE" i="1" dirty="0" smtClean="0">
                            <a:latin typeface="Cambria Math" panose="02040503050406030204" pitchFamily="18" charset="0"/>
                          </a:rPr>
                        </m:ctrlPr>
                      </m:sSubPr>
                      <m:e>
                        <m:r>
                          <a:rPr lang="de-DE" i="1" dirty="0">
                            <a:latin typeface="Cambria Math" panose="02040503050406030204" pitchFamily="18" charset="0"/>
                          </a:rPr>
                          <m:t>𝜂</m:t>
                        </m:r>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r>
                      <a:rPr lang="de-DE" i="1" dirty="0" smtClean="0">
                        <a:latin typeface="Cambria Math" panose="02040503050406030204" pitchFamily="18" charset="0"/>
                      </a:rPr>
                      <m:t>𝑔</m:t>
                    </m:r>
                  </m:oMath>
                </a14:m>
                <a:endParaRPr lang="de-DE" i="1" dirty="0"/>
              </a:p>
              <a:p>
                <a:r>
                  <a:rPr lang="de-DE" dirty="0"/>
                  <a:t>6: end </a:t>
                </a:r>
                <a:r>
                  <a:rPr lang="de-DE" dirty="0" err="1"/>
                  <a:t>for</a:t>
                </a:r>
                <a:endParaRPr lang="de-DE" dirty="0"/>
              </a:p>
              <a:p>
                <a:r>
                  <a:rPr lang="de-DE" dirty="0"/>
                  <a:t>7: </a:t>
                </a:r>
                <a:r>
                  <a:rPr lang="de-DE" dirty="0" err="1"/>
                  <a:t>return</a:t>
                </a:r>
                <a:r>
                  <a:rPr lang="de-DE" dirty="0"/>
                  <a:t> </a:t>
                </a:r>
                <a14:m>
                  <m:oMath xmlns:m="http://schemas.openxmlformats.org/officeDocument/2006/math">
                    <m:sSub>
                      <m:sSubPr>
                        <m:ctrlPr>
                          <a:rPr lang="de-DE"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𝑛</m:t>
                        </m:r>
                      </m:sub>
                    </m:sSub>
                  </m:oMath>
                </a14:m>
                <a:endParaRPr lang="de-DE" i="1" dirty="0"/>
              </a:p>
            </p:txBody>
          </p:sp>
        </mc:Choice>
        <mc:Fallback xmlns="">
          <p:sp>
            <p:nvSpPr>
              <p:cNvPr id="68" name="TextBox 67">
                <a:extLst>
                  <a:ext uri="{FF2B5EF4-FFF2-40B4-BE49-F238E27FC236}">
                    <a16:creationId xmlns:a16="http://schemas.microsoft.com/office/drawing/2014/main" id="{97720480-0F04-DA4E-A3F5-9F46AA9A9733}"/>
                  </a:ext>
                </a:extLst>
              </p:cNvPr>
              <p:cNvSpPr txBox="1">
                <a:spLocks noRot="1" noChangeAspect="1" noMove="1" noResize="1" noEditPoints="1" noAdjustHandles="1" noChangeArrowheads="1" noChangeShapeType="1" noTextEdit="1"/>
              </p:cNvSpPr>
              <p:nvPr/>
            </p:nvSpPr>
            <p:spPr>
              <a:xfrm>
                <a:off x="6008022" y="3572654"/>
                <a:ext cx="2858400" cy="2862322"/>
              </a:xfrm>
              <a:prstGeom prst="rect">
                <a:avLst/>
              </a:prstGeom>
              <a:blipFill>
                <a:blip r:embed="rId3"/>
                <a:stretch>
                  <a:fillRect l="-1316" b="-1747"/>
                </a:stretch>
              </a:blipFill>
              <a:ln>
                <a:solidFill>
                  <a:schemeClr val="tx1"/>
                </a:solidFill>
              </a:ln>
            </p:spPr>
            <p:txBody>
              <a:bodyPr/>
              <a:lstStyle/>
              <a:p>
                <a:r>
                  <a:rPr lang="en-US">
                    <a:noFill/>
                  </a:rPr>
                  <a:t> </a:t>
                </a:r>
              </a:p>
            </p:txBody>
          </p:sp>
        </mc:Fallback>
      </mc:AlternateContent>
      <p:sp>
        <p:nvSpPr>
          <p:cNvPr id="69" name="Rectangle 68">
            <a:extLst>
              <a:ext uri="{FF2B5EF4-FFF2-40B4-BE49-F238E27FC236}">
                <a16:creationId xmlns:a16="http://schemas.microsoft.com/office/drawing/2014/main" id="{1A9BB728-7856-124C-A4A6-DB1A12F2C52D}"/>
              </a:ext>
            </a:extLst>
          </p:cNvPr>
          <p:cNvSpPr/>
          <p:nvPr/>
        </p:nvSpPr>
        <p:spPr>
          <a:xfrm>
            <a:off x="6013527" y="3894596"/>
            <a:ext cx="2858400" cy="288000"/>
          </a:xfrm>
          <a:prstGeom prst="rect">
            <a:avLst/>
          </a:prstGeom>
          <a:solidFill>
            <a:srgbClr val="92D050">
              <a:alpha val="45000"/>
            </a:srgbClr>
          </a:solidFill>
        </p:spPr>
        <p:txBody>
          <a:bodyPr wrap="square">
            <a:spAutoFit/>
          </a:bodyPr>
          <a:lstStyle/>
          <a:p>
            <a:endParaRPr lang="de-DE" dirty="0">
              <a:solidFill>
                <a:schemeClr val="dk1"/>
              </a:solidFill>
            </a:endParaRPr>
          </a:p>
        </p:txBody>
      </p:sp>
      <p:sp>
        <p:nvSpPr>
          <p:cNvPr id="70" name="Rectangle 69">
            <a:extLst>
              <a:ext uri="{FF2B5EF4-FFF2-40B4-BE49-F238E27FC236}">
                <a16:creationId xmlns:a16="http://schemas.microsoft.com/office/drawing/2014/main" id="{1C358484-8CDD-2C46-9396-24891E9C7489}"/>
              </a:ext>
            </a:extLst>
          </p:cNvPr>
          <p:cNvSpPr/>
          <p:nvPr/>
        </p:nvSpPr>
        <p:spPr>
          <a:xfrm>
            <a:off x="6013527" y="4995269"/>
            <a:ext cx="2858400" cy="288000"/>
          </a:xfrm>
          <a:prstGeom prst="rect">
            <a:avLst/>
          </a:prstGeom>
          <a:solidFill>
            <a:srgbClr val="92D050">
              <a:alpha val="45000"/>
            </a:srgbClr>
          </a:solidFill>
        </p:spPr>
        <p:txBody>
          <a:bodyPr wrap="square">
            <a:spAutoFit/>
          </a:bodyPr>
          <a:lstStyle/>
          <a:p>
            <a:endParaRPr lang="de-DE" dirty="0">
              <a:solidFill>
                <a:schemeClr val="dk1"/>
              </a:solidFill>
            </a:endParaRPr>
          </a:p>
        </p:txBody>
      </p:sp>
      <p:sp>
        <p:nvSpPr>
          <p:cNvPr id="71" name="Rectangle 70">
            <a:extLst>
              <a:ext uri="{FF2B5EF4-FFF2-40B4-BE49-F238E27FC236}">
                <a16:creationId xmlns:a16="http://schemas.microsoft.com/office/drawing/2014/main" id="{0C21E6B1-B996-744C-97E3-31C47BDEFC2F}"/>
              </a:ext>
            </a:extLst>
          </p:cNvPr>
          <p:cNvSpPr/>
          <p:nvPr/>
        </p:nvSpPr>
        <p:spPr>
          <a:xfrm>
            <a:off x="6012000" y="5273485"/>
            <a:ext cx="2858400" cy="540000"/>
          </a:xfrm>
          <a:prstGeom prst="rect">
            <a:avLst/>
          </a:prstGeom>
          <a:solidFill>
            <a:srgbClr val="92D050">
              <a:alpha val="45000"/>
            </a:srgbClr>
          </a:solidFill>
        </p:spPr>
        <p:txBody>
          <a:bodyPr wrap="square">
            <a:spAutoFit/>
          </a:bodyPr>
          <a:lstStyle/>
          <a:p>
            <a:endParaRPr lang="de-DE" dirty="0">
              <a:solidFill>
                <a:schemeClr val="dk1"/>
              </a:solidFill>
            </a:endParaRPr>
          </a:p>
        </p:txBody>
      </p:sp>
      <p:sp>
        <p:nvSpPr>
          <p:cNvPr id="72" name="Rectangle 71">
            <a:extLst>
              <a:ext uri="{FF2B5EF4-FFF2-40B4-BE49-F238E27FC236}">
                <a16:creationId xmlns:a16="http://schemas.microsoft.com/office/drawing/2014/main" id="{7D06172A-2BC0-5D42-8370-DDD17CEFE120}"/>
              </a:ext>
            </a:extLst>
          </p:cNvPr>
          <p:cNvSpPr/>
          <p:nvPr/>
        </p:nvSpPr>
        <p:spPr>
          <a:xfrm>
            <a:off x="6012000" y="4707269"/>
            <a:ext cx="2858400" cy="288000"/>
          </a:xfrm>
          <a:prstGeom prst="rect">
            <a:avLst/>
          </a:prstGeom>
          <a:solidFill>
            <a:srgbClr val="92D050">
              <a:alpha val="45000"/>
            </a:srgbClr>
          </a:solidFill>
        </p:spPr>
        <p:txBody>
          <a:bodyPr wrap="square">
            <a:spAutoFit/>
          </a:bodyPr>
          <a:lstStyle/>
          <a:p>
            <a:endParaRPr lang="de-DE" dirty="0">
              <a:solidFill>
                <a:schemeClr val="dk1"/>
              </a:solidFill>
            </a:endParaRPr>
          </a:p>
        </p:txBody>
      </p:sp>
      <p:sp>
        <p:nvSpPr>
          <p:cNvPr id="73" name="Oval 72">
            <a:extLst>
              <a:ext uri="{FF2B5EF4-FFF2-40B4-BE49-F238E27FC236}">
                <a16:creationId xmlns:a16="http://schemas.microsoft.com/office/drawing/2014/main" id="{09B3EDBD-6001-C34A-885F-C745E025F380}"/>
              </a:ext>
            </a:extLst>
          </p:cNvPr>
          <p:cNvSpPr/>
          <p:nvPr/>
        </p:nvSpPr>
        <p:spPr>
          <a:xfrm>
            <a:off x="182727" y="2160578"/>
            <a:ext cx="2997933" cy="1884244"/>
          </a:xfrm>
          <a:prstGeom prst="ellipse">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4" name="Oval 73">
            <a:extLst>
              <a:ext uri="{FF2B5EF4-FFF2-40B4-BE49-F238E27FC236}">
                <a16:creationId xmlns:a16="http://schemas.microsoft.com/office/drawing/2014/main" id="{0ED54D21-470F-194E-8EF3-0E5D9081C38F}"/>
              </a:ext>
            </a:extLst>
          </p:cNvPr>
          <p:cNvSpPr/>
          <p:nvPr/>
        </p:nvSpPr>
        <p:spPr>
          <a:xfrm>
            <a:off x="2189748" y="4531895"/>
            <a:ext cx="3812770" cy="991238"/>
          </a:xfrm>
          <a:prstGeom prst="ellipse">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6" name="Oval 75">
            <a:extLst>
              <a:ext uri="{FF2B5EF4-FFF2-40B4-BE49-F238E27FC236}">
                <a16:creationId xmlns:a16="http://schemas.microsoft.com/office/drawing/2014/main" id="{8042977D-C8FD-F040-8DDA-B063471E38DC}"/>
              </a:ext>
            </a:extLst>
          </p:cNvPr>
          <p:cNvSpPr/>
          <p:nvPr/>
        </p:nvSpPr>
        <p:spPr>
          <a:xfrm>
            <a:off x="7717039" y="2028525"/>
            <a:ext cx="4474961" cy="2048381"/>
          </a:xfrm>
          <a:prstGeom prst="ellipse">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7" name="Oval 76">
            <a:extLst>
              <a:ext uri="{FF2B5EF4-FFF2-40B4-BE49-F238E27FC236}">
                <a16:creationId xmlns:a16="http://schemas.microsoft.com/office/drawing/2014/main" id="{FCABEF5F-6C7D-AF4E-B711-8D1D3AD5C95B}"/>
              </a:ext>
            </a:extLst>
          </p:cNvPr>
          <p:cNvSpPr/>
          <p:nvPr/>
        </p:nvSpPr>
        <p:spPr>
          <a:xfrm>
            <a:off x="4859098" y="1219370"/>
            <a:ext cx="2571956" cy="1218096"/>
          </a:xfrm>
          <a:prstGeom prst="ellipse">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8" name="Rectangle 77">
            <a:extLst>
              <a:ext uri="{FF2B5EF4-FFF2-40B4-BE49-F238E27FC236}">
                <a16:creationId xmlns:a16="http://schemas.microsoft.com/office/drawing/2014/main" id="{1812E83B-ACDB-2B47-BD82-CCB5645171A1}"/>
              </a:ext>
            </a:extLst>
          </p:cNvPr>
          <p:cNvSpPr/>
          <p:nvPr/>
        </p:nvSpPr>
        <p:spPr>
          <a:xfrm>
            <a:off x="5997485" y="5814796"/>
            <a:ext cx="2858400" cy="288000"/>
          </a:xfrm>
          <a:prstGeom prst="rect">
            <a:avLst/>
          </a:prstGeom>
          <a:solidFill>
            <a:srgbClr val="92D050">
              <a:alpha val="45000"/>
            </a:srgbClr>
          </a:solidFill>
        </p:spPr>
        <p:txBody>
          <a:bodyPr wrap="square">
            <a:spAutoFit/>
          </a:bodyPr>
          <a:lstStyle/>
          <a:p>
            <a:endParaRPr lang="de-DE" dirty="0">
              <a:solidFill>
                <a:schemeClr val="dk1"/>
              </a:solidFill>
            </a:endParaRPr>
          </a:p>
        </p:txBody>
      </p:sp>
      <p:sp>
        <p:nvSpPr>
          <p:cNvPr id="79" name="TextBox 78">
            <a:extLst>
              <a:ext uri="{FF2B5EF4-FFF2-40B4-BE49-F238E27FC236}">
                <a16:creationId xmlns:a16="http://schemas.microsoft.com/office/drawing/2014/main" id="{336B998B-4C98-DA46-AD97-923A65C2B0D2}"/>
              </a:ext>
            </a:extLst>
          </p:cNvPr>
          <p:cNvSpPr txBox="1"/>
          <p:nvPr/>
        </p:nvSpPr>
        <p:spPr>
          <a:xfrm>
            <a:off x="4992190" y="1567353"/>
            <a:ext cx="2340384" cy="400110"/>
          </a:xfrm>
          <a:prstGeom prst="rect">
            <a:avLst/>
          </a:prstGeom>
          <a:noFill/>
        </p:spPr>
        <p:txBody>
          <a:bodyPr wrap="none" rtlCol="0">
            <a:spAutoFit/>
          </a:bodyPr>
          <a:lstStyle/>
          <a:p>
            <a:r>
              <a:rPr lang="en-US" sz="2000" dirty="0"/>
              <a:t>Scheduled Execution</a:t>
            </a:r>
          </a:p>
        </p:txBody>
      </p:sp>
      <p:sp>
        <p:nvSpPr>
          <p:cNvPr id="3" name="Title 2">
            <a:extLst>
              <a:ext uri="{FF2B5EF4-FFF2-40B4-BE49-F238E27FC236}">
                <a16:creationId xmlns:a16="http://schemas.microsoft.com/office/drawing/2014/main" id="{5666FFA6-E281-EF48-8ACE-9F479D0B4441}"/>
              </a:ext>
            </a:extLst>
          </p:cNvPr>
          <p:cNvSpPr>
            <a:spLocks noGrp="1"/>
          </p:cNvSpPr>
          <p:nvPr>
            <p:ph type="title"/>
          </p:nvPr>
        </p:nvSpPr>
        <p:spPr/>
        <p:txBody>
          <a:bodyPr/>
          <a:lstStyle/>
          <a:p>
            <a:r>
              <a:rPr lang="en-US" dirty="0"/>
              <a:t>Proactive Training Phase</a:t>
            </a:r>
          </a:p>
        </p:txBody>
      </p:sp>
    </p:spTree>
    <p:extLst>
      <p:ext uri="{BB962C8B-B14F-4D97-AF65-F5344CB8AC3E}">
        <p14:creationId xmlns:p14="http://schemas.microsoft.com/office/powerpoint/2010/main" val="29530249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9"/>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74"/>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73"/>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70"/>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76"/>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71"/>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7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8"/>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69" grpId="1" animBg="1"/>
      <p:bldP spid="70" grpId="0" animBg="1"/>
      <p:bldP spid="70" grpId="1" animBg="1"/>
      <p:bldP spid="71" grpId="0" animBg="1"/>
      <p:bldP spid="71" grpId="1" animBg="1"/>
      <p:bldP spid="72" grpId="0" animBg="1"/>
      <p:bldP spid="73" grpId="0" animBg="1"/>
      <p:bldP spid="73" grpId="1" animBg="1"/>
      <p:bldP spid="74" grpId="0" animBg="1"/>
      <p:bldP spid="74" grpId="1" animBg="1"/>
      <p:bldP spid="76" grpId="0" animBg="1"/>
      <p:bldP spid="76" grpId="1" animBg="1"/>
      <p:bldP spid="77" grpId="0" animBg="1"/>
      <p:bldP spid="78" grpId="0" animBg="1"/>
      <p:bldP spid="7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27E56-736E-B544-8640-5DE48207E8E0}"/>
              </a:ext>
            </a:extLst>
          </p:cNvPr>
          <p:cNvSpPr>
            <a:spLocks noGrp="1"/>
          </p:cNvSpPr>
          <p:nvPr>
            <p:ph type="title"/>
          </p:nvPr>
        </p:nvSpPr>
        <p:spPr/>
        <p:txBody>
          <a:bodyPr>
            <a:normAutofit/>
          </a:bodyPr>
          <a:lstStyle/>
          <a:p>
            <a:r>
              <a:rPr lang="en-US" dirty="0"/>
              <a:t>Data Materializing</a:t>
            </a:r>
          </a:p>
        </p:txBody>
      </p:sp>
      <p:sp>
        <p:nvSpPr>
          <p:cNvPr id="45" name="Rounded Rectangle 44">
            <a:extLst>
              <a:ext uri="{FF2B5EF4-FFF2-40B4-BE49-F238E27FC236}">
                <a16:creationId xmlns:a16="http://schemas.microsoft.com/office/drawing/2014/main" id="{CAE8396C-898F-2F43-BC1B-7E3540D05E47}"/>
              </a:ext>
            </a:extLst>
          </p:cNvPr>
          <p:cNvSpPr/>
          <p:nvPr/>
        </p:nvSpPr>
        <p:spPr>
          <a:xfrm>
            <a:off x="491355" y="4618001"/>
            <a:ext cx="7259186" cy="1529584"/>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a:solidFill>
                  <a:sysClr val="windowText" lastClr="000000"/>
                </a:solidFill>
              </a:rPr>
              <a:t>Historical Training Data</a:t>
            </a:r>
          </a:p>
        </p:txBody>
      </p:sp>
      <p:sp>
        <p:nvSpPr>
          <p:cNvPr id="46" name="Rounded Rectangle 45">
            <a:extLst>
              <a:ext uri="{FF2B5EF4-FFF2-40B4-BE49-F238E27FC236}">
                <a16:creationId xmlns:a16="http://schemas.microsoft.com/office/drawing/2014/main" id="{6583F369-44A2-004F-AAB1-9F43E5F3CD1A}"/>
              </a:ext>
            </a:extLst>
          </p:cNvPr>
          <p:cNvSpPr/>
          <p:nvPr/>
        </p:nvSpPr>
        <p:spPr>
          <a:xfrm>
            <a:off x="4446433"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7" name="Rounded Rectangle 46">
            <a:extLst>
              <a:ext uri="{FF2B5EF4-FFF2-40B4-BE49-F238E27FC236}">
                <a16:creationId xmlns:a16="http://schemas.microsoft.com/office/drawing/2014/main" id="{48A58CA6-8880-CB44-991C-D26C1949BBE4}"/>
              </a:ext>
            </a:extLst>
          </p:cNvPr>
          <p:cNvSpPr/>
          <p:nvPr/>
        </p:nvSpPr>
        <p:spPr>
          <a:xfrm>
            <a:off x="4448088"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8" name="Straight Arrow Connector 47">
            <a:extLst>
              <a:ext uri="{FF2B5EF4-FFF2-40B4-BE49-F238E27FC236}">
                <a16:creationId xmlns:a16="http://schemas.microsoft.com/office/drawing/2014/main" id="{E53577D9-ABC6-5244-9B28-398D7B7027BD}"/>
              </a:ext>
            </a:extLst>
          </p:cNvPr>
          <p:cNvCxnSpPr>
            <a:cxnSpLocks/>
            <a:stCxn id="46" idx="2"/>
            <a:endCxn id="47" idx="0"/>
          </p:cNvCxnSpPr>
          <p:nvPr/>
        </p:nvCxnSpPr>
        <p:spPr>
          <a:xfrm>
            <a:off x="4547598" y="5403150"/>
            <a:ext cx="1655" cy="317250"/>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49" name="Rounded Rectangle 48">
            <a:extLst>
              <a:ext uri="{FF2B5EF4-FFF2-40B4-BE49-F238E27FC236}">
                <a16:creationId xmlns:a16="http://schemas.microsoft.com/office/drawing/2014/main" id="{1C220BD8-E5D1-8942-B95B-7109C0BC20E3}"/>
              </a:ext>
            </a:extLst>
          </p:cNvPr>
          <p:cNvSpPr/>
          <p:nvPr/>
        </p:nvSpPr>
        <p:spPr>
          <a:xfrm>
            <a:off x="4848986"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0" name="Rounded Rectangle 49">
            <a:extLst>
              <a:ext uri="{FF2B5EF4-FFF2-40B4-BE49-F238E27FC236}">
                <a16:creationId xmlns:a16="http://schemas.microsoft.com/office/drawing/2014/main" id="{703C4E13-B602-5E44-8229-B8300E128F45}"/>
              </a:ext>
            </a:extLst>
          </p:cNvPr>
          <p:cNvSpPr/>
          <p:nvPr/>
        </p:nvSpPr>
        <p:spPr>
          <a:xfrm>
            <a:off x="4850641" y="5720487"/>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1" name="Straight Arrow Connector 50">
            <a:extLst>
              <a:ext uri="{FF2B5EF4-FFF2-40B4-BE49-F238E27FC236}">
                <a16:creationId xmlns:a16="http://schemas.microsoft.com/office/drawing/2014/main" id="{BC6705AA-1A74-8C47-A58D-A986FA9557B0}"/>
              </a:ext>
            </a:extLst>
          </p:cNvPr>
          <p:cNvCxnSpPr>
            <a:cxnSpLocks/>
            <a:stCxn id="49" idx="2"/>
            <a:endCxn id="50" idx="0"/>
          </p:cNvCxnSpPr>
          <p:nvPr/>
        </p:nvCxnSpPr>
        <p:spPr>
          <a:xfrm>
            <a:off x="4950151" y="5403150"/>
            <a:ext cx="1655" cy="317337"/>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52" name="Rounded Rectangle 51">
            <a:extLst>
              <a:ext uri="{FF2B5EF4-FFF2-40B4-BE49-F238E27FC236}">
                <a16:creationId xmlns:a16="http://schemas.microsoft.com/office/drawing/2014/main" id="{E3E21C98-E6B0-0B45-A0DA-CD12A734A7F1}"/>
              </a:ext>
            </a:extLst>
          </p:cNvPr>
          <p:cNvSpPr/>
          <p:nvPr/>
        </p:nvSpPr>
        <p:spPr>
          <a:xfrm>
            <a:off x="5275123"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3" name="Rounded Rectangle 52">
            <a:extLst>
              <a:ext uri="{FF2B5EF4-FFF2-40B4-BE49-F238E27FC236}">
                <a16:creationId xmlns:a16="http://schemas.microsoft.com/office/drawing/2014/main" id="{9081C5F9-0AB8-F24F-9650-B37744CF744C}"/>
              </a:ext>
            </a:extLst>
          </p:cNvPr>
          <p:cNvSpPr/>
          <p:nvPr/>
        </p:nvSpPr>
        <p:spPr>
          <a:xfrm>
            <a:off x="5276778" y="5720154"/>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4" name="Straight Arrow Connector 53">
            <a:extLst>
              <a:ext uri="{FF2B5EF4-FFF2-40B4-BE49-F238E27FC236}">
                <a16:creationId xmlns:a16="http://schemas.microsoft.com/office/drawing/2014/main" id="{6C3E749C-80E6-A542-B3BA-BBFAD2FE1944}"/>
              </a:ext>
            </a:extLst>
          </p:cNvPr>
          <p:cNvCxnSpPr>
            <a:cxnSpLocks/>
            <a:stCxn id="52" idx="2"/>
            <a:endCxn id="53" idx="0"/>
          </p:cNvCxnSpPr>
          <p:nvPr/>
        </p:nvCxnSpPr>
        <p:spPr>
          <a:xfrm>
            <a:off x="5376288" y="5402817"/>
            <a:ext cx="1655" cy="317337"/>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933D04A-837D-614B-B399-6E85C41720B0}"/>
              </a:ext>
            </a:extLst>
          </p:cNvPr>
          <p:cNvSpPr txBox="1"/>
          <p:nvPr/>
        </p:nvSpPr>
        <p:spPr>
          <a:xfrm>
            <a:off x="3805417" y="5085815"/>
            <a:ext cx="458780" cy="369332"/>
          </a:xfrm>
          <a:prstGeom prst="rect">
            <a:avLst/>
          </a:prstGeom>
          <a:noFill/>
        </p:spPr>
        <p:txBody>
          <a:bodyPr wrap="none" rtlCol="0">
            <a:spAutoFit/>
          </a:bodyPr>
          <a:lstStyle/>
          <a:p>
            <a:r>
              <a:rPr lang="en-US" dirty="0"/>
              <a:t>…..</a:t>
            </a:r>
          </a:p>
        </p:txBody>
      </p:sp>
      <p:sp>
        <p:nvSpPr>
          <p:cNvPr id="56" name="Rounded Rectangle 55">
            <a:extLst>
              <a:ext uri="{FF2B5EF4-FFF2-40B4-BE49-F238E27FC236}">
                <a16:creationId xmlns:a16="http://schemas.microsoft.com/office/drawing/2014/main" id="{C4A53E3D-A93B-504D-B5BD-7CCAD57F4CCF}"/>
              </a:ext>
            </a:extLst>
          </p:cNvPr>
          <p:cNvSpPr/>
          <p:nvPr/>
        </p:nvSpPr>
        <p:spPr>
          <a:xfrm>
            <a:off x="5676021"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7" name="Rounded Rectangle 56">
            <a:extLst>
              <a:ext uri="{FF2B5EF4-FFF2-40B4-BE49-F238E27FC236}">
                <a16:creationId xmlns:a16="http://schemas.microsoft.com/office/drawing/2014/main" id="{0482B32B-19A8-8842-A07A-FEC86DAA117D}"/>
              </a:ext>
            </a:extLst>
          </p:cNvPr>
          <p:cNvSpPr/>
          <p:nvPr/>
        </p:nvSpPr>
        <p:spPr>
          <a:xfrm>
            <a:off x="5677676" y="5720154"/>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8" name="Straight Arrow Connector 57">
            <a:extLst>
              <a:ext uri="{FF2B5EF4-FFF2-40B4-BE49-F238E27FC236}">
                <a16:creationId xmlns:a16="http://schemas.microsoft.com/office/drawing/2014/main" id="{0E7C8D12-90D4-C747-A713-5B11FA246C48}"/>
              </a:ext>
            </a:extLst>
          </p:cNvPr>
          <p:cNvCxnSpPr>
            <a:cxnSpLocks/>
            <a:stCxn id="56" idx="2"/>
            <a:endCxn id="57" idx="0"/>
          </p:cNvCxnSpPr>
          <p:nvPr/>
        </p:nvCxnSpPr>
        <p:spPr>
          <a:xfrm>
            <a:off x="5777186" y="5402817"/>
            <a:ext cx="1655" cy="317337"/>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59" name="Rounded Rectangle 58">
            <a:extLst>
              <a:ext uri="{FF2B5EF4-FFF2-40B4-BE49-F238E27FC236}">
                <a16:creationId xmlns:a16="http://schemas.microsoft.com/office/drawing/2014/main" id="{A4CA229F-E25A-DD46-A2F5-BDE85952A8FD}"/>
              </a:ext>
            </a:extLst>
          </p:cNvPr>
          <p:cNvSpPr/>
          <p:nvPr/>
        </p:nvSpPr>
        <p:spPr>
          <a:xfrm>
            <a:off x="2178407"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0" name="Rounded Rectangle 59">
            <a:extLst>
              <a:ext uri="{FF2B5EF4-FFF2-40B4-BE49-F238E27FC236}">
                <a16:creationId xmlns:a16="http://schemas.microsoft.com/office/drawing/2014/main" id="{6D8A25C3-8FCB-2B43-A80D-9C547959A05E}"/>
              </a:ext>
            </a:extLst>
          </p:cNvPr>
          <p:cNvSpPr/>
          <p:nvPr/>
        </p:nvSpPr>
        <p:spPr>
          <a:xfrm>
            <a:off x="2180062"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1" name="Straight Arrow Connector 60">
            <a:extLst>
              <a:ext uri="{FF2B5EF4-FFF2-40B4-BE49-F238E27FC236}">
                <a16:creationId xmlns:a16="http://schemas.microsoft.com/office/drawing/2014/main" id="{2FA456A0-258C-1346-AA3F-9201E5FC675F}"/>
              </a:ext>
            </a:extLst>
          </p:cNvPr>
          <p:cNvCxnSpPr>
            <a:cxnSpLocks/>
            <a:stCxn id="59" idx="2"/>
            <a:endCxn id="60" idx="0"/>
          </p:cNvCxnSpPr>
          <p:nvPr/>
        </p:nvCxnSpPr>
        <p:spPr>
          <a:xfrm>
            <a:off x="2279572" y="5403150"/>
            <a:ext cx="1655" cy="317250"/>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62" name="Rounded Rectangle 61">
            <a:extLst>
              <a:ext uri="{FF2B5EF4-FFF2-40B4-BE49-F238E27FC236}">
                <a16:creationId xmlns:a16="http://schemas.microsoft.com/office/drawing/2014/main" id="{B5E90F44-BB61-4245-82B1-B9393A919A2D}"/>
              </a:ext>
            </a:extLst>
          </p:cNvPr>
          <p:cNvSpPr/>
          <p:nvPr/>
        </p:nvSpPr>
        <p:spPr>
          <a:xfrm>
            <a:off x="2580960"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3" name="Rounded Rectangle 62">
            <a:extLst>
              <a:ext uri="{FF2B5EF4-FFF2-40B4-BE49-F238E27FC236}">
                <a16:creationId xmlns:a16="http://schemas.microsoft.com/office/drawing/2014/main" id="{4A155E4C-ACE1-2544-B571-FD42508C9E85}"/>
              </a:ext>
            </a:extLst>
          </p:cNvPr>
          <p:cNvSpPr/>
          <p:nvPr/>
        </p:nvSpPr>
        <p:spPr>
          <a:xfrm>
            <a:off x="2582615"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4" name="Straight Arrow Connector 63">
            <a:extLst>
              <a:ext uri="{FF2B5EF4-FFF2-40B4-BE49-F238E27FC236}">
                <a16:creationId xmlns:a16="http://schemas.microsoft.com/office/drawing/2014/main" id="{08A2F912-C9C1-5445-8769-02387C8F22E6}"/>
              </a:ext>
            </a:extLst>
          </p:cNvPr>
          <p:cNvCxnSpPr>
            <a:cxnSpLocks/>
            <a:stCxn id="62" idx="2"/>
            <a:endCxn id="63" idx="0"/>
          </p:cNvCxnSpPr>
          <p:nvPr/>
        </p:nvCxnSpPr>
        <p:spPr>
          <a:xfrm>
            <a:off x="2682125" y="5403150"/>
            <a:ext cx="1655" cy="317250"/>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65" name="Rounded Rectangle 64">
            <a:extLst>
              <a:ext uri="{FF2B5EF4-FFF2-40B4-BE49-F238E27FC236}">
                <a16:creationId xmlns:a16="http://schemas.microsoft.com/office/drawing/2014/main" id="{2F0167DD-E62A-B144-8A58-9292E60C4BD8}"/>
              </a:ext>
            </a:extLst>
          </p:cNvPr>
          <p:cNvSpPr/>
          <p:nvPr/>
        </p:nvSpPr>
        <p:spPr>
          <a:xfrm>
            <a:off x="3007097"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6" name="Rounded Rectangle 65">
            <a:extLst>
              <a:ext uri="{FF2B5EF4-FFF2-40B4-BE49-F238E27FC236}">
                <a16:creationId xmlns:a16="http://schemas.microsoft.com/office/drawing/2014/main" id="{947A1B9F-3DCF-AB43-94EF-40C8B9D1B97E}"/>
              </a:ext>
            </a:extLst>
          </p:cNvPr>
          <p:cNvSpPr/>
          <p:nvPr/>
        </p:nvSpPr>
        <p:spPr>
          <a:xfrm>
            <a:off x="3008752"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7" name="Straight Arrow Connector 66">
            <a:extLst>
              <a:ext uri="{FF2B5EF4-FFF2-40B4-BE49-F238E27FC236}">
                <a16:creationId xmlns:a16="http://schemas.microsoft.com/office/drawing/2014/main" id="{DF92FE5D-4F5E-A74F-B78C-13585776733B}"/>
              </a:ext>
            </a:extLst>
          </p:cNvPr>
          <p:cNvCxnSpPr>
            <a:cxnSpLocks/>
            <a:stCxn id="65" idx="2"/>
            <a:endCxn id="66" idx="0"/>
          </p:cNvCxnSpPr>
          <p:nvPr/>
        </p:nvCxnSpPr>
        <p:spPr>
          <a:xfrm>
            <a:off x="3108262" y="5402817"/>
            <a:ext cx="1655" cy="317583"/>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id="{7DCC070D-0C2D-E14F-80A9-0B0D26D8151C}"/>
              </a:ext>
            </a:extLst>
          </p:cNvPr>
          <p:cNvSpPr/>
          <p:nvPr/>
        </p:nvSpPr>
        <p:spPr>
          <a:xfrm>
            <a:off x="3407995"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9" name="Rounded Rectangle 68">
            <a:extLst>
              <a:ext uri="{FF2B5EF4-FFF2-40B4-BE49-F238E27FC236}">
                <a16:creationId xmlns:a16="http://schemas.microsoft.com/office/drawing/2014/main" id="{EEE315A4-D9C8-4D40-A986-59B7017914A6}"/>
              </a:ext>
            </a:extLst>
          </p:cNvPr>
          <p:cNvSpPr/>
          <p:nvPr/>
        </p:nvSpPr>
        <p:spPr>
          <a:xfrm>
            <a:off x="3409650"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70" name="Straight Arrow Connector 69">
            <a:extLst>
              <a:ext uri="{FF2B5EF4-FFF2-40B4-BE49-F238E27FC236}">
                <a16:creationId xmlns:a16="http://schemas.microsoft.com/office/drawing/2014/main" id="{2474F19F-F6E0-F54A-888A-F661E15F1072}"/>
              </a:ext>
            </a:extLst>
          </p:cNvPr>
          <p:cNvCxnSpPr>
            <a:cxnSpLocks/>
            <a:stCxn id="68" idx="2"/>
            <a:endCxn id="69" idx="0"/>
          </p:cNvCxnSpPr>
          <p:nvPr/>
        </p:nvCxnSpPr>
        <p:spPr>
          <a:xfrm>
            <a:off x="3509160" y="5402817"/>
            <a:ext cx="1655" cy="317583"/>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B493859-870F-844E-A69D-49F2357D7748}"/>
              </a:ext>
            </a:extLst>
          </p:cNvPr>
          <p:cNvSpPr txBox="1"/>
          <p:nvPr/>
        </p:nvSpPr>
        <p:spPr>
          <a:xfrm>
            <a:off x="3808091" y="5561485"/>
            <a:ext cx="458780" cy="369332"/>
          </a:xfrm>
          <a:prstGeom prst="rect">
            <a:avLst/>
          </a:prstGeom>
          <a:noFill/>
        </p:spPr>
        <p:txBody>
          <a:bodyPr wrap="none" rtlCol="0">
            <a:spAutoFit/>
          </a:bodyPr>
          <a:lstStyle/>
          <a:p>
            <a:r>
              <a:rPr lang="en-US" dirty="0"/>
              <a:t>…..</a:t>
            </a:r>
          </a:p>
        </p:txBody>
      </p:sp>
      <p:sp>
        <p:nvSpPr>
          <p:cNvPr id="72" name="Chevron 71">
            <a:extLst>
              <a:ext uri="{FF2B5EF4-FFF2-40B4-BE49-F238E27FC236}">
                <a16:creationId xmlns:a16="http://schemas.microsoft.com/office/drawing/2014/main" id="{A5DC2166-96C8-1B4E-B1A4-D84FBA6E595C}"/>
              </a:ext>
            </a:extLst>
          </p:cNvPr>
          <p:cNvSpPr/>
          <p:nvPr/>
        </p:nvSpPr>
        <p:spPr>
          <a:xfrm>
            <a:off x="496118" y="263602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Sample</a:t>
            </a:r>
          </a:p>
        </p:txBody>
      </p:sp>
      <p:cxnSp>
        <p:nvCxnSpPr>
          <p:cNvPr id="73" name="Elbow Connector 72">
            <a:extLst>
              <a:ext uri="{FF2B5EF4-FFF2-40B4-BE49-F238E27FC236}">
                <a16:creationId xmlns:a16="http://schemas.microsoft.com/office/drawing/2014/main" id="{C96C8980-3469-7E4D-9BBA-879364616BAF}"/>
              </a:ext>
            </a:extLst>
          </p:cNvPr>
          <p:cNvCxnSpPr>
            <a:cxnSpLocks/>
          </p:cNvCxnSpPr>
          <p:nvPr/>
        </p:nvCxnSpPr>
        <p:spPr>
          <a:xfrm rot="5400000">
            <a:off x="10092241" y="2402726"/>
            <a:ext cx="12700" cy="2275688"/>
          </a:xfrm>
          <a:prstGeom prst="bentConnector3">
            <a:avLst>
              <a:gd name="adj1" fmla="val 252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4" name="Chevron 73">
            <a:extLst>
              <a:ext uri="{FF2B5EF4-FFF2-40B4-BE49-F238E27FC236}">
                <a16:creationId xmlns:a16="http://schemas.microsoft.com/office/drawing/2014/main" id="{EB491B2D-5C9D-0245-B185-477A14118C44}"/>
              </a:ext>
            </a:extLst>
          </p:cNvPr>
          <p:cNvSpPr/>
          <p:nvPr/>
        </p:nvSpPr>
        <p:spPr>
          <a:xfrm>
            <a:off x="7763485" y="263520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Update</a:t>
            </a:r>
          </a:p>
        </p:txBody>
      </p:sp>
      <p:sp>
        <p:nvSpPr>
          <p:cNvPr id="75" name="Rounded Rectangle 74">
            <a:extLst>
              <a:ext uri="{FF2B5EF4-FFF2-40B4-BE49-F238E27FC236}">
                <a16:creationId xmlns:a16="http://schemas.microsoft.com/office/drawing/2014/main" id="{466C37BE-E372-3246-9CF3-5995F2C17E85}"/>
              </a:ext>
            </a:extLst>
          </p:cNvPr>
          <p:cNvSpPr/>
          <p:nvPr/>
        </p:nvSpPr>
        <p:spPr>
          <a:xfrm>
            <a:off x="10384285" y="2633817"/>
            <a:ext cx="1692000" cy="91079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solidFill>
                  <a:schemeClr val="tx1"/>
                </a:solidFill>
              </a:rPr>
              <a:t>Model</a:t>
            </a:r>
          </a:p>
        </p:txBody>
      </p:sp>
      <p:sp>
        <p:nvSpPr>
          <p:cNvPr id="79" name="Rounded Rectangle 78">
            <a:extLst>
              <a:ext uri="{FF2B5EF4-FFF2-40B4-BE49-F238E27FC236}">
                <a16:creationId xmlns:a16="http://schemas.microsoft.com/office/drawing/2014/main" id="{B687C965-CCE6-5849-908C-B58580508597}"/>
              </a:ext>
            </a:extLst>
          </p:cNvPr>
          <p:cNvSpPr/>
          <p:nvPr/>
        </p:nvSpPr>
        <p:spPr>
          <a:xfrm>
            <a:off x="3031238" y="27216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0" name="Rounded Rectangle 79">
            <a:extLst>
              <a:ext uri="{FF2B5EF4-FFF2-40B4-BE49-F238E27FC236}">
                <a16:creationId xmlns:a16="http://schemas.microsoft.com/office/drawing/2014/main" id="{B5FAA220-1080-A44E-A362-4CD36F5B201B}"/>
              </a:ext>
            </a:extLst>
          </p:cNvPr>
          <p:cNvSpPr/>
          <p:nvPr/>
        </p:nvSpPr>
        <p:spPr>
          <a:xfrm>
            <a:off x="3032893" y="324720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81" name="Straight Arrow Connector 80">
            <a:extLst>
              <a:ext uri="{FF2B5EF4-FFF2-40B4-BE49-F238E27FC236}">
                <a16:creationId xmlns:a16="http://schemas.microsoft.com/office/drawing/2014/main" id="{0EA5A72D-85B4-B349-8A8F-71632BE7B697}"/>
              </a:ext>
            </a:extLst>
          </p:cNvPr>
          <p:cNvCxnSpPr>
            <a:cxnSpLocks/>
            <a:stCxn id="79" idx="2"/>
            <a:endCxn id="80" idx="0"/>
          </p:cNvCxnSpPr>
          <p:nvPr/>
        </p:nvCxnSpPr>
        <p:spPr>
          <a:xfrm>
            <a:off x="3132403" y="2923930"/>
            <a:ext cx="1655" cy="323270"/>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84" name="Rounded Rectangle 83">
            <a:extLst>
              <a:ext uri="{FF2B5EF4-FFF2-40B4-BE49-F238E27FC236}">
                <a16:creationId xmlns:a16="http://schemas.microsoft.com/office/drawing/2014/main" id="{DE58A1D7-7D99-1A40-B15F-31FEDF65ECA2}"/>
              </a:ext>
            </a:extLst>
          </p:cNvPr>
          <p:cNvSpPr/>
          <p:nvPr/>
        </p:nvSpPr>
        <p:spPr>
          <a:xfrm>
            <a:off x="3302117" y="27216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5" name="Rounded Rectangle 84">
            <a:extLst>
              <a:ext uri="{FF2B5EF4-FFF2-40B4-BE49-F238E27FC236}">
                <a16:creationId xmlns:a16="http://schemas.microsoft.com/office/drawing/2014/main" id="{C671EFF6-F300-A64D-B117-16839CF0075E}"/>
              </a:ext>
            </a:extLst>
          </p:cNvPr>
          <p:cNvSpPr/>
          <p:nvPr/>
        </p:nvSpPr>
        <p:spPr>
          <a:xfrm>
            <a:off x="3303772" y="32472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86" name="Straight Arrow Connector 85">
            <a:extLst>
              <a:ext uri="{FF2B5EF4-FFF2-40B4-BE49-F238E27FC236}">
                <a16:creationId xmlns:a16="http://schemas.microsoft.com/office/drawing/2014/main" id="{F354BBBA-BFF6-FC4D-AAFE-F862372CC36F}"/>
              </a:ext>
            </a:extLst>
          </p:cNvPr>
          <p:cNvCxnSpPr>
            <a:cxnSpLocks/>
            <a:stCxn id="84" idx="2"/>
            <a:endCxn id="85" idx="0"/>
          </p:cNvCxnSpPr>
          <p:nvPr/>
        </p:nvCxnSpPr>
        <p:spPr>
          <a:xfrm>
            <a:off x="3403282" y="2923930"/>
            <a:ext cx="1655" cy="323270"/>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87" name="Rounded Rectangle 86">
            <a:extLst>
              <a:ext uri="{FF2B5EF4-FFF2-40B4-BE49-F238E27FC236}">
                <a16:creationId xmlns:a16="http://schemas.microsoft.com/office/drawing/2014/main" id="{1D456E71-99BF-DF45-8268-C3CAAE4F06DB}"/>
              </a:ext>
            </a:extLst>
          </p:cNvPr>
          <p:cNvSpPr/>
          <p:nvPr/>
        </p:nvSpPr>
        <p:spPr>
          <a:xfrm>
            <a:off x="3577647" y="27216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8" name="Rounded Rectangle 87">
            <a:extLst>
              <a:ext uri="{FF2B5EF4-FFF2-40B4-BE49-F238E27FC236}">
                <a16:creationId xmlns:a16="http://schemas.microsoft.com/office/drawing/2014/main" id="{C0449ABF-729E-D04C-824B-1EC94D4F8C27}"/>
              </a:ext>
            </a:extLst>
          </p:cNvPr>
          <p:cNvSpPr/>
          <p:nvPr/>
        </p:nvSpPr>
        <p:spPr>
          <a:xfrm>
            <a:off x="3579302" y="324720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89" name="Straight Arrow Connector 88">
            <a:extLst>
              <a:ext uri="{FF2B5EF4-FFF2-40B4-BE49-F238E27FC236}">
                <a16:creationId xmlns:a16="http://schemas.microsoft.com/office/drawing/2014/main" id="{E8260DFA-B921-FD42-AC61-6D1BDD99433D}"/>
              </a:ext>
            </a:extLst>
          </p:cNvPr>
          <p:cNvCxnSpPr>
            <a:cxnSpLocks/>
            <a:stCxn id="87" idx="2"/>
            <a:endCxn id="88" idx="0"/>
          </p:cNvCxnSpPr>
          <p:nvPr/>
        </p:nvCxnSpPr>
        <p:spPr>
          <a:xfrm>
            <a:off x="3678812" y="2923930"/>
            <a:ext cx="1655" cy="323270"/>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90" name="Rounded Rectangle 89">
            <a:extLst>
              <a:ext uri="{FF2B5EF4-FFF2-40B4-BE49-F238E27FC236}">
                <a16:creationId xmlns:a16="http://schemas.microsoft.com/office/drawing/2014/main" id="{F37686FE-54EE-DE4B-8550-84285DBB1997}"/>
              </a:ext>
            </a:extLst>
          </p:cNvPr>
          <p:cNvSpPr/>
          <p:nvPr/>
        </p:nvSpPr>
        <p:spPr>
          <a:xfrm>
            <a:off x="3848526" y="27216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1" name="Rounded Rectangle 90">
            <a:extLst>
              <a:ext uri="{FF2B5EF4-FFF2-40B4-BE49-F238E27FC236}">
                <a16:creationId xmlns:a16="http://schemas.microsoft.com/office/drawing/2014/main" id="{41D036F6-2EFD-9E4C-9D81-2BE288BDEEF6}"/>
              </a:ext>
            </a:extLst>
          </p:cNvPr>
          <p:cNvSpPr/>
          <p:nvPr/>
        </p:nvSpPr>
        <p:spPr>
          <a:xfrm>
            <a:off x="3850181" y="32472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92" name="Straight Arrow Connector 91">
            <a:extLst>
              <a:ext uri="{FF2B5EF4-FFF2-40B4-BE49-F238E27FC236}">
                <a16:creationId xmlns:a16="http://schemas.microsoft.com/office/drawing/2014/main" id="{492106CD-ADB9-0B43-8640-9174427364E0}"/>
              </a:ext>
            </a:extLst>
          </p:cNvPr>
          <p:cNvCxnSpPr>
            <a:cxnSpLocks/>
            <a:stCxn id="90" idx="2"/>
            <a:endCxn id="91" idx="0"/>
          </p:cNvCxnSpPr>
          <p:nvPr/>
        </p:nvCxnSpPr>
        <p:spPr>
          <a:xfrm>
            <a:off x="3949691" y="2923930"/>
            <a:ext cx="1655" cy="323270"/>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100" name="Rounded Rectangle 99">
            <a:extLst>
              <a:ext uri="{FF2B5EF4-FFF2-40B4-BE49-F238E27FC236}">
                <a16:creationId xmlns:a16="http://schemas.microsoft.com/office/drawing/2014/main" id="{B73459B0-2737-4144-BA96-6C9E4879340A}"/>
              </a:ext>
            </a:extLst>
          </p:cNvPr>
          <p:cNvSpPr/>
          <p:nvPr/>
        </p:nvSpPr>
        <p:spPr>
          <a:xfrm>
            <a:off x="4848986"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4" name="Elbow Connector 13">
            <a:extLst>
              <a:ext uri="{FF2B5EF4-FFF2-40B4-BE49-F238E27FC236}">
                <a16:creationId xmlns:a16="http://schemas.microsoft.com/office/drawing/2014/main" id="{A10CB92C-384F-7940-9621-4F2C4EBED19B}"/>
              </a:ext>
            </a:extLst>
          </p:cNvPr>
          <p:cNvCxnSpPr>
            <a:cxnSpLocks/>
            <a:stCxn id="45" idx="1"/>
            <a:endCxn id="72" idx="1"/>
          </p:cNvCxnSpPr>
          <p:nvPr/>
        </p:nvCxnSpPr>
        <p:spPr>
          <a:xfrm rot="10800000" flipH="1">
            <a:off x="491354" y="3091471"/>
            <a:ext cx="235039" cy="2291323"/>
          </a:xfrm>
          <a:prstGeom prst="bentConnector3">
            <a:avLst>
              <a:gd name="adj1" fmla="val -97260"/>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7" name="Chevron 76">
            <a:extLst>
              <a:ext uri="{FF2B5EF4-FFF2-40B4-BE49-F238E27FC236}">
                <a16:creationId xmlns:a16="http://schemas.microsoft.com/office/drawing/2014/main" id="{DDF43543-818E-5E4F-B1E0-552D10DE60A1}"/>
              </a:ext>
            </a:extLst>
          </p:cNvPr>
          <p:cNvSpPr/>
          <p:nvPr/>
        </p:nvSpPr>
        <p:spPr>
          <a:xfrm>
            <a:off x="4094107" y="262967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Materialize</a:t>
            </a:r>
          </a:p>
        </p:txBody>
      </p:sp>
      <p:sp>
        <p:nvSpPr>
          <p:cNvPr id="78" name="Rounded Rectangle 77">
            <a:extLst>
              <a:ext uri="{FF2B5EF4-FFF2-40B4-BE49-F238E27FC236}">
                <a16:creationId xmlns:a16="http://schemas.microsoft.com/office/drawing/2014/main" id="{5E30ADA0-93B0-8446-BAB1-31D7FAF16C3D}"/>
              </a:ext>
            </a:extLst>
          </p:cNvPr>
          <p:cNvSpPr/>
          <p:nvPr/>
        </p:nvSpPr>
        <p:spPr>
          <a:xfrm>
            <a:off x="6609397" y="27209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2" name="Rounded Rectangle 81">
            <a:extLst>
              <a:ext uri="{FF2B5EF4-FFF2-40B4-BE49-F238E27FC236}">
                <a16:creationId xmlns:a16="http://schemas.microsoft.com/office/drawing/2014/main" id="{3914F4DB-D288-F64D-B628-EA72F4524524}"/>
              </a:ext>
            </a:extLst>
          </p:cNvPr>
          <p:cNvSpPr/>
          <p:nvPr/>
        </p:nvSpPr>
        <p:spPr>
          <a:xfrm>
            <a:off x="6611052" y="3247091"/>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83" name="Straight Arrow Connector 82">
            <a:extLst>
              <a:ext uri="{FF2B5EF4-FFF2-40B4-BE49-F238E27FC236}">
                <a16:creationId xmlns:a16="http://schemas.microsoft.com/office/drawing/2014/main" id="{CCC9F04C-BDAB-1E44-9FA8-8093246F2FC5}"/>
              </a:ext>
            </a:extLst>
          </p:cNvPr>
          <p:cNvCxnSpPr>
            <a:cxnSpLocks/>
            <a:stCxn id="78" idx="2"/>
            <a:endCxn id="82" idx="0"/>
          </p:cNvCxnSpPr>
          <p:nvPr/>
        </p:nvCxnSpPr>
        <p:spPr>
          <a:xfrm>
            <a:off x="6710562" y="2923311"/>
            <a:ext cx="1655" cy="323780"/>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93" name="Rounded Rectangle 92">
            <a:extLst>
              <a:ext uri="{FF2B5EF4-FFF2-40B4-BE49-F238E27FC236}">
                <a16:creationId xmlns:a16="http://schemas.microsoft.com/office/drawing/2014/main" id="{E66C20A4-89B9-0744-8CB7-02239240896D}"/>
              </a:ext>
            </a:extLst>
          </p:cNvPr>
          <p:cNvSpPr/>
          <p:nvPr/>
        </p:nvSpPr>
        <p:spPr>
          <a:xfrm>
            <a:off x="6880276" y="27209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4" name="Rounded Rectangle 93">
            <a:extLst>
              <a:ext uri="{FF2B5EF4-FFF2-40B4-BE49-F238E27FC236}">
                <a16:creationId xmlns:a16="http://schemas.microsoft.com/office/drawing/2014/main" id="{4150EF41-3D9B-244B-B5D8-0B625E815611}"/>
              </a:ext>
            </a:extLst>
          </p:cNvPr>
          <p:cNvSpPr/>
          <p:nvPr/>
        </p:nvSpPr>
        <p:spPr>
          <a:xfrm>
            <a:off x="6881931" y="3248143"/>
            <a:ext cx="202330" cy="202330"/>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95" name="Straight Arrow Connector 94">
            <a:extLst>
              <a:ext uri="{FF2B5EF4-FFF2-40B4-BE49-F238E27FC236}">
                <a16:creationId xmlns:a16="http://schemas.microsoft.com/office/drawing/2014/main" id="{BE98F7B4-F6E4-994B-AD2B-3B5A5124C90F}"/>
              </a:ext>
            </a:extLst>
          </p:cNvPr>
          <p:cNvCxnSpPr>
            <a:cxnSpLocks/>
            <a:stCxn id="93" idx="2"/>
            <a:endCxn id="94" idx="0"/>
          </p:cNvCxnSpPr>
          <p:nvPr/>
        </p:nvCxnSpPr>
        <p:spPr>
          <a:xfrm>
            <a:off x="6981441" y="2923311"/>
            <a:ext cx="1655" cy="324832"/>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96" name="Rounded Rectangle 95">
            <a:extLst>
              <a:ext uri="{FF2B5EF4-FFF2-40B4-BE49-F238E27FC236}">
                <a16:creationId xmlns:a16="http://schemas.microsoft.com/office/drawing/2014/main" id="{5F132E51-D924-0548-B0CC-4502D1BB9FB9}"/>
              </a:ext>
            </a:extLst>
          </p:cNvPr>
          <p:cNvSpPr/>
          <p:nvPr/>
        </p:nvSpPr>
        <p:spPr>
          <a:xfrm>
            <a:off x="7155806" y="27209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7" name="Rounded Rectangle 96">
            <a:extLst>
              <a:ext uri="{FF2B5EF4-FFF2-40B4-BE49-F238E27FC236}">
                <a16:creationId xmlns:a16="http://schemas.microsoft.com/office/drawing/2014/main" id="{3F495D70-62A3-6844-AAB5-B7A2F957341E}"/>
              </a:ext>
            </a:extLst>
          </p:cNvPr>
          <p:cNvSpPr/>
          <p:nvPr/>
        </p:nvSpPr>
        <p:spPr>
          <a:xfrm>
            <a:off x="7157461" y="3247091"/>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98" name="Straight Arrow Connector 97">
            <a:extLst>
              <a:ext uri="{FF2B5EF4-FFF2-40B4-BE49-F238E27FC236}">
                <a16:creationId xmlns:a16="http://schemas.microsoft.com/office/drawing/2014/main" id="{54A533FE-A0B5-3043-AE99-C3D326E6EEE3}"/>
              </a:ext>
            </a:extLst>
          </p:cNvPr>
          <p:cNvCxnSpPr>
            <a:cxnSpLocks/>
            <a:stCxn id="96" idx="2"/>
            <a:endCxn id="97" idx="0"/>
          </p:cNvCxnSpPr>
          <p:nvPr/>
        </p:nvCxnSpPr>
        <p:spPr>
          <a:xfrm>
            <a:off x="7256971" y="2923311"/>
            <a:ext cx="1655" cy="323780"/>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107" name="Rounded Rectangle 106">
            <a:extLst>
              <a:ext uri="{FF2B5EF4-FFF2-40B4-BE49-F238E27FC236}">
                <a16:creationId xmlns:a16="http://schemas.microsoft.com/office/drawing/2014/main" id="{60B2EC5E-C4F3-C345-B5B2-FAD9E4EAD070}"/>
              </a:ext>
            </a:extLst>
          </p:cNvPr>
          <p:cNvSpPr/>
          <p:nvPr/>
        </p:nvSpPr>
        <p:spPr>
          <a:xfrm>
            <a:off x="7426685" y="27209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08" name="Rounded Rectangle 107">
            <a:extLst>
              <a:ext uri="{FF2B5EF4-FFF2-40B4-BE49-F238E27FC236}">
                <a16:creationId xmlns:a16="http://schemas.microsoft.com/office/drawing/2014/main" id="{A160EA8E-5DEE-5342-919B-CC9B5205B36C}"/>
              </a:ext>
            </a:extLst>
          </p:cNvPr>
          <p:cNvSpPr/>
          <p:nvPr/>
        </p:nvSpPr>
        <p:spPr>
          <a:xfrm>
            <a:off x="7428340" y="3248143"/>
            <a:ext cx="202330" cy="202330"/>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09" name="Straight Arrow Connector 108">
            <a:extLst>
              <a:ext uri="{FF2B5EF4-FFF2-40B4-BE49-F238E27FC236}">
                <a16:creationId xmlns:a16="http://schemas.microsoft.com/office/drawing/2014/main" id="{15AA78EE-21C2-D941-A901-1A1B604D7835}"/>
              </a:ext>
            </a:extLst>
          </p:cNvPr>
          <p:cNvCxnSpPr>
            <a:cxnSpLocks/>
            <a:stCxn id="107" idx="2"/>
            <a:endCxn id="108" idx="0"/>
          </p:cNvCxnSpPr>
          <p:nvPr/>
        </p:nvCxnSpPr>
        <p:spPr>
          <a:xfrm>
            <a:off x="7527850" y="2923311"/>
            <a:ext cx="1655" cy="324832"/>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4" name="Elbow Connector 3">
            <a:extLst>
              <a:ext uri="{FF2B5EF4-FFF2-40B4-BE49-F238E27FC236}">
                <a16:creationId xmlns:a16="http://schemas.microsoft.com/office/drawing/2014/main" id="{D81D8D8D-2EA5-644A-A512-0278F0DE786F}"/>
              </a:ext>
            </a:extLst>
          </p:cNvPr>
          <p:cNvCxnSpPr>
            <a:stCxn id="85" idx="2"/>
            <a:endCxn id="94" idx="2"/>
          </p:cNvCxnSpPr>
          <p:nvPr/>
        </p:nvCxnSpPr>
        <p:spPr>
          <a:xfrm rot="16200000" flipH="1">
            <a:off x="5193545" y="1660921"/>
            <a:ext cx="943" cy="3578159"/>
          </a:xfrm>
          <a:prstGeom prst="bentConnector3">
            <a:avLst>
              <a:gd name="adj1" fmla="val 4103287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Elbow Connector 5">
            <a:extLst>
              <a:ext uri="{FF2B5EF4-FFF2-40B4-BE49-F238E27FC236}">
                <a16:creationId xmlns:a16="http://schemas.microsoft.com/office/drawing/2014/main" id="{2DCBB550-5945-664D-84EC-0960A676133B}"/>
              </a:ext>
            </a:extLst>
          </p:cNvPr>
          <p:cNvCxnSpPr>
            <a:stCxn id="91" idx="2"/>
            <a:endCxn id="108" idx="2"/>
          </p:cNvCxnSpPr>
          <p:nvPr/>
        </p:nvCxnSpPr>
        <p:spPr>
          <a:xfrm rot="16200000" flipH="1">
            <a:off x="5739954" y="1660921"/>
            <a:ext cx="943" cy="3578159"/>
          </a:xfrm>
          <a:prstGeom prst="bentConnector3">
            <a:avLst>
              <a:gd name="adj1" fmla="val 28315907"/>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Chevron 75">
            <a:extLst>
              <a:ext uri="{FF2B5EF4-FFF2-40B4-BE49-F238E27FC236}">
                <a16:creationId xmlns:a16="http://schemas.microsoft.com/office/drawing/2014/main" id="{582AC649-7201-D448-8F43-B025A7DF78FC}"/>
              </a:ext>
            </a:extLst>
          </p:cNvPr>
          <p:cNvSpPr/>
          <p:nvPr/>
        </p:nvSpPr>
        <p:spPr>
          <a:xfrm>
            <a:off x="3537846" y="1911870"/>
            <a:ext cx="796716" cy="468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dirty="0">
                <a:solidFill>
                  <a:schemeClr val="tx1"/>
                </a:solidFill>
              </a:rPr>
              <a:t>Parser</a:t>
            </a:r>
            <a:endParaRPr lang="en-US" sz="2400" dirty="0">
              <a:solidFill>
                <a:schemeClr val="tx1"/>
              </a:solidFill>
            </a:endParaRPr>
          </a:p>
        </p:txBody>
      </p:sp>
      <p:sp>
        <p:nvSpPr>
          <p:cNvPr id="99" name="Chevron 98">
            <a:extLst>
              <a:ext uri="{FF2B5EF4-FFF2-40B4-BE49-F238E27FC236}">
                <a16:creationId xmlns:a16="http://schemas.microsoft.com/office/drawing/2014/main" id="{12656A2C-FD5D-7A44-AFE8-312A949AA2A3}"/>
              </a:ext>
            </a:extLst>
          </p:cNvPr>
          <p:cNvSpPr/>
          <p:nvPr/>
        </p:nvSpPr>
        <p:spPr>
          <a:xfrm>
            <a:off x="4238515" y="1911870"/>
            <a:ext cx="1281664" cy="468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dirty="0">
                <a:solidFill>
                  <a:schemeClr val="tx1"/>
                </a:solidFill>
              </a:rPr>
              <a:t>Missing Value </a:t>
            </a:r>
          </a:p>
          <a:p>
            <a:pPr algn="ctr"/>
            <a:r>
              <a:rPr lang="en-US" sz="1400" dirty="0">
                <a:solidFill>
                  <a:schemeClr val="tx1"/>
                </a:solidFill>
              </a:rPr>
              <a:t>Imputer</a:t>
            </a:r>
            <a:endParaRPr lang="en-US" sz="2400" dirty="0">
              <a:solidFill>
                <a:schemeClr val="tx1"/>
              </a:solidFill>
            </a:endParaRPr>
          </a:p>
        </p:txBody>
      </p:sp>
      <p:sp>
        <p:nvSpPr>
          <p:cNvPr id="101" name="Chevron 100">
            <a:extLst>
              <a:ext uri="{FF2B5EF4-FFF2-40B4-BE49-F238E27FC236}">
                <a16:creationId xmlns:a16="http://schemas.microsoft.com/office/drawing/2014/main" id="{94B6ADF8-DBCC-E140-9B6A-7EE02B6BE7B6}"/>
              </a:ext>
            </a:extLst>
          </p:cNvPr>
          <p:cNvSpPr/>
          <p:nvPr/>
        </p:nvSpPr>
        <p:spPr>
          <a:xfrm>
            <a:off x="5426046" y="1911870"/>
            <a:ext cx="919798" cy="468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dirty="0">
                <a:solidFill>
                  <a:schemeClr val="tx1"/>
                </a:solidFill>
              </a:rPr>
              <a:t>Standard </a:t>
            </a:r>
          </a:p>
          <a:p>
            <a:pPr algn="ctr"/>
            <a:r>
              <a:rPr lang="en-US" sz="1400" dirty="0">
                <a:solidFill>
                  <a:schemeClr val="tx1"/>
                </a:solidFill>
              </a:rPr>
              <a:t>Scaler</a:t>
            </a:r>
            <a:endParaRPr lang="en-US" sz="2400" dirty="0">
              <a:solidFill>
                <a:schemeClr val="tx1"/>
              </a:solidFill>
            </a:endParaRPr>
          </a:p>
        </p:txBody>
      </p:sp>
      <p:sp>
        <p:nvSpPr>
          <p:cNvPr id="102" name="Chevron 101">
            <a:extLst>
              <a:ext uri="{FF2B5EF4-FFF2-40B4-BE49-F238E27FC236}">
                <a16:creationId xmlns:a16="http://schemas.microsoft.com/office/drawing/2014/main" id="{6D22A51F-BE72-FA4A-A66E-9845720B1516}"/>
              </a:ext>
            </a:extLst>
          </p:cNvPr>
          <p:cNvSpPr/>
          <p:nvPr/>
        </p:nvSpPr>
        <p:spPr>
          <a:xfrm>
            <a:off x="6251316" y="1911461"/>
            <a:ext cx="919798" cy="468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dirty="0">
                <a:solidFill>
                  <a:schemeClr val="tx1"/>
                </a:solidFill>
              </a:rPr>
              <a:t>Feature </a:t>
            </a:r>
          </a:p>
          <a:p>
            <a:pPr algn="ctr"/>
            <a:r>
              <a:rPr lang="en-US" sz="1400" dirty="0">
                <a:solidFill>
                  <a:schemeClr val="tx1"/>
                </a:solidFill>
              </a:rPr>
              <a:t>Hasher</a:t>
            </a:r>
          </a:p>
        </p:txBody>
      </p:sp>
      <p:sp>
        <p:nvSpPr>
          <p:cNvPr id="103" name="Can 102">
            <a:extLst>
              <a:ext uri="{FF2B5EF4-FFF2-40B4-BE49-F238E27FC236}">
                <a16:creationId xmlns:a16="http://schemas.microsoft.com/office/drawing/2014/main" id="{CF2967FB-24A7-5B40-BE9B-D48C6787E5BC}"/>
              </a:ext>
            </a:extLst>
          </p:cNvPr>
          <p:cNvSpPr/>
          <p:nvPr/>
        </p:nvSpPr>
        <p:spPr>
          <a:xfrm>
            <a:off x="4524165" y="1551809"/>
            <a:ext cx="680720" cy="398050"/>
          </a:xfrm>
          <a:prstGeom prst="can">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Stats</a:t>
            </a:r>
          </a:p>
        </p:txBody>
      </p:sp>
      <p:sp>
        <p:nvSpPr>
          <p:cNvPr id="104" name="Can 103">
            <a:extLst>
              <a:ext uri="{FF2B5EF4-FFF2-40B4-BE49-F238E27FC236}">
                <a16:creationId xmlns:a16="http://schemas.microsoft.com/office/drawing/2014/main" id="{8FC2FFAE-A0B3-8C47-B001-611FA2B45C3C}"/>
              </a:ext>
            </a:extLst>
          </p:cNvPr>
          <p:cNvSpPr/>
          <p:nvPr/>
        </p:nvSpPr>
        <p:spPr>
          <a:xfrm>
            <a:off x="5529775" y="1551600"/>
            <a:ext cx="680720" cy="398050"/>
          </a:xfrm>
          <a:prstGeom prst="can">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Stats</a:t>
            </a:r>
          </a:p>
        </p:txBody>
      </p:sp>
      <p:sp>
        <p:nvSpPr>
          <p:cNvPr id="105" name="Rectangle 104">
            <a:extLst>
              <a:ext uri="{FF2B5EF4-FFF2-40B4-BE49-F238E27FC236}">
                <a16:creationId xmlns:a16="http://schemas.microsoft.com/office/drawing/2014/main" id="{E719C360-4E7E-DE43-8712-6E72AE9F2D31}"/>
              </a:ext>
            </a:extLst>
          </p:cNvPr>
          <p:cNvSpPr/>
          <p:nvPr/>
        </p:nvSpPr>
        <p:spPr>
          <a:xfrm>
            <a:off x="1879688" y="5621188"/>
            <a:ext cx="4310238" cy="369332"/>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22A9DC08-E3AB-3A4D-B4EC-10D89671ED25}"/>
              </a:ext>
            </a:extLst>
          </p:cNvPr>
          <p:cNvSpPr txBox="1"/>
          <p:nvPr/>
        </p:nvSpPr>
        <p:spPr>
          <a:xfrm>
            <a:off x="6188911" y="5428341"/>
            <a:ext cx="1078821" cy="707886"/>
          </a:xfrm>
          <a:prstGeom prst="rect">
            <a:avLst/>
          </a:prstGeom>
          <a:noFill/>
        </p:spPr>
        <p:txBody>
          <a:bodyPr wrap="none" rtlCol="0">
            <a:spAutoFit/>
          </a:bodyPr>
          <a:lstStyle/>
          <a:p>
            <a:pPr algn="ctr"/>
            <a:r>
              <a:rPr lang="en-US" sz="2000" dirty="0"/>
              <a:t>Memory</a:t>
            </a:r>
          </a:p>
          <a:p>
            <a:pPr algn="ctr"/>
            <a:r>
              <a:rPr lang="en-US" sz="2000" dirty="0"/>
              <a:t>or Disk</a:t>
            </a:r>
          </a:p>
        </p:txBody>
      </p:sp>
      <p:sp>
        <p:nvSpPr>
          <p:cNvPr id="3" name="Rectangle 2">
            <a:extLst>
              <a:ext uri="{FF2B5EF4-FFF2-40B4-BE49-F238E27FC236}">
                <a16:creationId xmlns:a16="http://schemas.microsoft.com/office/drawing/2014/main" id="{C14138BA-D8A2-9142-81DB-692EAEF0EBF2}"/>
              </a:ext>
            </a:extLst>
          </p:cNvPr>
          <p:cNvSpPr/>
          <p:nvPr/>
        </p:nvSpPr>
        <p:spPr>
          <a:xfrm>
            <a:off x="2565810" y="1137507"/>
            <a:ext cx="6220421" cy="400110"/>
          </a:xfrm>
          <a:prstGeom prst="rect">
            <a:avLst/>
          </a:prstGeom>
        </p:spPr>
        <p:txBody>
          <a:bodyPr wrap="none">
            <a:spAutoFit/>
          </a:bodyPr>
          <a:lstStyle/>
          <a:p>
            <a:r>
              <a:rPr lang="en-US" sz="2000" dirty="0"/>
              <a:t>Statistics precomputed during the Data Preparation Phase</a:t>
            </a:r>
          </a:p>
        </p:txBody>
      </p:sp>
    </p:spTree>
    <p:extLst>
      <p:ext uri="{BB962C8B-B14F-4D97-AF65-F5344CB8AC3E}">
        <p14:creationId xmlns:p14="http://schemas.microsoft.com/office/powerpoint/2010/main" val="27398319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99" grpId="0" animBg="1"/>
      <p:bldP spid="101" grpId="0" animBg="1"/>
      <p:bldP spid="102" grpId="0" animBg="1"/>
      <p:bldP spid="103" grpId="0" animBg="1"/>
      <p:bldP spid="104"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AAF7B-29BA-EC42-8F3E-EF123898713D}"/>
              </a:ext>
            </a:extLst>
          </p:cNvPr>
          <p:cNvSpPr>
            <a:spLocks noGrp="1"/>
          </p:cNvSpPr>
          <p:nvPr>
            <p:ph type="title"/>
          </p:nvPr>
        </p:nvSpPr>
        <p:spPr/>
        <p:txBody>
          <a:bodyPr/>
          <a:lstStyle/>
          <a:p>
            <a:r>
              <a:rPr lang="en-US" dirty="0"/>
              <a:t>Evaluation</a:t>
            </a:r>
          </a:p>
        </p:txBody>
      </p:sp>
      <p:graphicFrame>
        <p:nvGraphicFramePr>
          <p:cNvPr id="4" name="Table 3">
            <a:extLst>
              <a:ext uri="{FF2B5EF4-FFF2-40B4-BE49-F238E27FC236}">
                <a16:creationId xmlns:a16="http://schemas.microsoft.com/office/drawing/2014/main" id="{FB73CA06-5F6B-7749-81EA-CCB07E8660DB}"/>
              </a:ext>
            </a:extLst>
          </p:cNvPr>
          <p:cNvGraphicFramePr>
            <a:graphicFrameLocks noGrp="1"/>
          </p:cNvGraphicFramePr>
          <p:nvPr>
            <p:extLst>
              <p:ext uri="{D42A27DB-BD31-4B8C-83A1-F6EECF244321}">
                <p14:modId xmlns:p14="http://schemas.microsoft.com/office/powerpoint/2010/main" val="1660322750"/>
              </p:ext>
            </p:extLst>
          </p:nvPr>
        </p:nvGraphicFramePr>
        <p:xfrm>
          <a:off x="1702791" y="4341989"/>
          <a:ext cx="10065776" cy="1554480"/>
        </p:xfrm>
        <a:graphic>
          <a:graphicData uri="http://schemas.openxmlformats.org/drawingml/2006/table">
            <a:tbl>
              <a:tblPr firstRow="1" bandRow="1">
                <a:tableStyleId>{F5AB1C69-6EDB-4FF4-983F-18BD219EF322}</a:tableStyleId>
              </a:tblPr>
              <a:tblGrid>
                <a:gridCol w="1685499">
                  <a:extLst>
                    <a:ext uri="{9D8B030D-6E8A-4147-A177-3AD203B41FA5}">
                      <a16:colId xmlns:a16="http://schemas.microsoft.com/office/drawing/2014/main" val="2438252564"/>
                    </a:ext>
                  </a:extLst>
                </a:gridCol>
                <a:gridCol w="1776251">
                  <a:extLst>
                    <a:ext uri="{9D8B030D-6E8A-4147-A177-3AD203B41FA5}">
                      <a16:colId xmlns:a16="http://schemas.microsoft.com/office/drawing/2014/main" val="3499283982"/>
                    </a:ext>
                  </a:extLst>
                </a:gridCol>
                <a:gridCol w="2002664">
                  <a:extLst>
                    <a:ext uri="{9D8B030D-6E8A-4147-A177-3AD203B41FA5}">
                      <a16:colId xmlns:a16="http://schemas.microsoft.com/office/drawing/2014/main" val="672680832"/>
                    </a:ext>
                  </a:extLst>
                </a:gridCol>
                <a:gridCol w="1745179">
                  <a:extLst>
                    <a:ext uri="{9D8B030D-6E8A-4147-A177-3AD203B41FA5}">
                      <a16:colId xmlns:a16="http://schemas.microsoft.com/office/drawing/2014/main" val="2924918424"/>
                    </a:ext>
                  </a:extLst>
                </a:gridCol>
                <a:gridCol w="2856183">
                  <a:extLst>
                    <a:ext uri="{9D8B030D-6E8A-4147-A177-3AD203B41FA5}">
                      <a16:colId xmlns:a16="http://schemas.microsoft.com/office/drawing/2014/main" val="246922613"/>
                    </a:ext>
                  </a:extLst>
                </a:gridCol>
              </a:tblGrid>
              <a:tr h="503629">
                <a:tc>
                  <a:txBody>
                    <a:bodyPr/>
                    <a:lstStyle/>
                    <a:p>
                      <a:r>
                        <a:rPr lang="en-US" sz="2800" dirty="0">
                          <a:solidFill>
                            <a:schemeClr val="tx1"/>
                          </a:solidFill>
                        </a:rPr>
                        <a:t>Datasets</a:t>
                      </a:r>
                    </a:p>
                  </a:txBody>
                  <a:tcPr/>
                </a:tc>
                <a:tc>
                  <a:txBody>
                    <a:bodyPr/>
                    <a:lstStyle/>
                    <a:p>
                      <a:r>
                        <a:rPr lang="en-US" sz="2800" dirty="0">
                          <a:solidFill>
                            <a:schemeClr val="tx1"/>
                          </a:solidFill>
                        </a:rPr>
                        <a:t>Size</a:t>
                      </a:r>
                    </a:p>
                  </a:txBody>
                  <a:tcPr/>
                </a:tc>
                <a:tc>
                  <a:txBody>
                    <a:bodyPr/>
                    <a:lstStyle/>
                    <a:p>
                      <a:r>
                        <a:rPr lang="en-US" sz="2800" dirty="0">
                          <a:solidFill>
                            <a:schemeClr val="tx1"/>
                          </a:solidFill>
                        </a:rPr>
                        <a:t>#Instances</a:t>
                      </a:r>
                    </a:p>
                  </a:txBody>
                  <a:tcPr/>
                </a:tc>
                <a:tc>
                  <a:txBody>
                    <a:bodyPr/>
                    <a:lstStyle/>
                    <a:p>
                      <a:r>
                        <a:rPr lang="en-US" sz="2800" dirty="0">
                          <a:solidFill>
                            <a:schemeClr val="tx1"/>
                          </a:solidFill>
                        </a:rPr>
                        <a:t>Initial</a:t>
                      </a:r>
                    </a:p>
                  </a:txBody>
                  <a:tcPr/>
                </a:tc>
                <a:tc>
                  <a:txBody>
                    <a:bodyPr/>
                    <a:lstStyle/>
                    <a:p>
                      <a:r>
                        <a:rPr lang="en-US" sz="2800" dirty="0">
                          <a:solidFill>
                            <a:schemeClr val="tx1"/>
                          </a:solidFill>
                        </a:rPr>
                        <a:t>Deployment</a:t>
                      </a:r>
                    </a:p>
                  </a:txBody>
                  <a:tcPr/>
                </a:tc>
                <a:extLst>
                  <a:ext uri="{0D108BD9-81ED-4DB2-BD59-A6C34878D82A}">
                    <a16:rowId xmlns:a16="http://schemas.microsoft.com/office/drawing/2014/main" val="3148805488"/>
                  </a:ext>
                </a:extLst>
              </a:tr>
              <a:tr h="510624">
                <a:tc>
                  <a:txBody>
                    <a:bodyPr/>
                    <a:lstStyle/>
                    <a:p>
                      <a:r>
                        <a:rPr lang="en-US" sz="2800" dirty="0"/>
                        <a:t>URL</a:t>
                      </a:r>
                    </a:p>
                  </a:txBody>
                  <a:tcPr/>
                </a:tc>
                <a:tc>
                  <a:txBody>
                    <a:bodyPr/>
                    <a:lstStyle/>
                    <a:p>
                      <a:r>
                        <a:rPr lang="en-US" sz="2800" dirty="0"/>
                        <a:t>2.1 GB</a:t>
                      </a:r>
                    </a:p>
                  </a:txBody>
                  <a:tcPr/>
                </a:tc>
                <a:tc>
                  <a:txBody>
                    <a:bodyPr/>
                    <a:lstStyle/>
                    <a:p>
                      <a:r>
                        <a:rPr lang="en-US" sz="2800" dirty="0"/>
                        <a:t>2.4 M</a:t>
                      </a:r>
                    </a:p>
                  </a:txBody>
                  <a:tcPr/>
                </a:tc>
                <a:tc>
                  <a:txBody>
                    <a:bodyPr/>
                    <a:lstStyle/>
                    <a:p>
                      <a:r>
                        <a:rPr lang="en-US" sz="2800" dirty="0"/>
                        <a:t>Day 0</a:t>
                      </a:r>
                    </a:p>
                  </a:txBody>
                  <a:tcPr/>
                </a:tc>
                <a:tc>
                  <a:txBody>
                    <a:bodyPr/>
                    <a:lstStyle/>
                    <a:p>
                      <a:r>
                        <a:rPr lang="en-US" sz="2800" dirty="0"/>
                        <a:t>Day 1-120</a:t>
                      </a:r>
                    </a:p>
                  </a:txBody>
                  <a:tcPr/>
                </a:tc>
                <a:extLst>
                  <a:ext uri="{0D108BD9-81ED-4DB2-BD59-A6C34878D82A}">
                    <a16:rowId xmlns:a16="http://schemas.microsoft.com/office/drawing/2014/main" val="1615655838"/>
                  </a:ext>
                </a:extLst>
              </a:tr>
              <a:tr h="510624">
                <a:tc>
                  <a:txBody>
                    <a:bodyPr/>
                    <a:lstStyle/>
                    <a:p>
                      <a:r>
                        <a:rPr lang="en-US" sz="2800" dirty="0"/>
                        <a:t>Taxi</a:t>
                      </a:r>
                    </a:p>
                  </a:txBody>
                  <a:tcPr/>
                </a:tc>
                <a:tc>
                  <a:txBody>
                    <a:bodyPr/>
                    <a:lstStyle/>
                    <a:p>
                      <a:r>
                        <a:rPr lang="en-US" sz="2800" dirty="0"/>
                        <a:t>42 GB</a:t>
                      </a:r>
                    </a:p>
                  </a:txBody>
                  <a:tcPr/>
                </a:tc>
                <a:tc>
                  <a:txBody>
                    <a:bodyPr/>
                    <a:lstStyle/>
                    <a:p>
                      <a:r>
                        <a:rPr lang="en-US" sz="2800" dirty="0"/>
                        <a:t>280 M</a:t>
                      </a:r>
                    </a:p>
                  </a:txBody>
                  <a:tcPr/>
                </a:tc>
                <a:tc>
                  <a:txBody>
                    <a:bodyPr/>
                    <a:lstStyle/>
                    <a:p>
                      <a:r>
                        <a:rPr lang="en-US" sz="2800" dirty="0"/>
                        <a:t>Jan 15</a:t>
                      </a:r>
                    </a:p>
                  </a:txBody>
                  <a:tcPr/>
                </a:tc>
                <a:tc>
                  <a:txBody>
                    <a:bodyPr/>
                    <a:lstStyle/>
                    <a:p>
                      <a:r>
                        <a:rPr lang="en-US" sz="2800" dirty="0"/>
                        <a:t>Feb 15 – Jun 16</a:t>
                      </a:r>
                    </a:p>
                  </a:txBody>
                  <a:tcPr/>
                </a:tc>
                <a:extLst>
                  <a:ext uri="{0D108BD9-81ED-4DB2-BD59-A6C34878D82A}">
                    <a16:rowId xmlns:a16="http://schemas.microsoft.com/office/drawing/2014/main" val="1341981517"/>
                  </a:ext>
                </a:extLst>
              </a:tr>
            </a:tbl>
          </a:graphicData>
        </a:graphic>
      </p:graphicFrame>
      <p:sp>
        <p:nvSpPr>
          <p:cNvPr id="9" name="Chevron 8">
            <a:extLst>
              <a:ext uri="{FF2B5EF4-FFF2-40B4-BE49-F238E27FC236}">
                <a16:creationId xmlns:a16="http://schemas.microsoft.com/office/drawing/2014/main" id="{9916C851-7456-BF4D-84EC-4DFC9270380B}"/>
              </a:ext>
            </a:extLst>
          </p:cNvPr>
          <p:cNvSpPr/>
          <p:nvPr/>
        </p:nvSpPr>
        <p:spPr>
          <a:xfrm>
            <a:off x="1958934" y="1238574"/>
            <a:ext cx="1980000" cy="900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Parser</a:t>
            </a:r>
          </a:p>
        </p:txBody>
      </p:sp>
      <p:sp>
        <p:nvSpPr>
          <p:cNvPr id="10" name="Chevron 9">
            <a:extLst>
              <a:ext uri="{FF2B5EF4-FFF2-40B4-BE49-F238E27FC236}">
                <a16:creationId xmlns:a16="http://schemas.microsoft.com/office/drawing/2014/main" id="{3C96ACEE-067B-084C-96FD-DA7B177D496F}"/>
              </a:ext>
            </a:extLst>
          </p:cNvPr>
          <p:cNvSpPr/>
          <p:nvPr/>
        </p:nvSpPr>
        <p:spPr>
          <a:xfrm>
            <a:off x="3730793" y="1238574"/>
            <a:ext cx="2340000" cy="900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Missing Value Imputer</a:t>
            </a:r>
          </a:p>
        </p:txBody>
      </p:sp>
      <p:sp>
        <p:nvSpPr>
          <p:cNvPr id="11" name="Chevron 10">
            <a:extLst>
              <a:ext uri="{FF2B5EF4-FFF2-40B4-BE49-F238E27FC236}">
                <a16:creationId xmlns:a16="http://schemas.microsoft.com/office/drawing/2014/main" id="{2987D58C-BF9A-1F44-AAFE-B8E36B275AD4}"/>
              </a:ext>
            </a:extLst>
          </p:cNvPr>
          <p:cNvSpPr/>
          <p:nvPr/>
        </p:nvSpPr>
        <p:spPr>
          <a:xfrm>
            <a:off x="5863060" y="1238574"/>
            <a:ext cx="2160000" cy="900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Standard Scaler</a:t>
            </a:r>
          </a:p>
        </p:txBody>
      </p:sp>
      <p:sp>
        <p:nvSpPr>
          <p:cNvPr id="12" name="Chevron 11">
            <a:extLst>
              <a:ext uri="{FF2B5EF4-FFF2-40B4-BE49-F238E27FC236}">
                <a16:creationId xmlns:a16="http://schemas.microsoft.com/office/drawing/2014/main" id="{97B94F67-2C6F-EF46-8C6C-8AA71745F13C}"/>
              </a:ext>
            </a:extLst>
          </p:cNvPr>
          <p:cNvSpPr/>
          <p:nvPr/>
        </p:nvSpPr>
        <p:spPr>
          <a:xfrm>
            <a:off x="7811100" y="1238574"/>
            <a:ext cx="2088000" cy="900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Feature Hasher</a:t>
            </a:r>
          </a:p>
        </p:txBody>
      </p:sp>
      <p:sp>
        <p:nvSpPr>
          <p:cNvPr id="13" name="Chevron 12">
            <a:extLst>
              <a:ext uri="{FF2B5EF4-FFF2-40B4-BE49-F238E27FC236}">
                <a16:creationId xmlns:a16="http://schemas.microsoft.com/office/drawing/2014/main" id="{2BD5CCB4-B08B-FD46-AEC3-8C7C72742808}"/>
              </a:ext>
            </a:extLst>
          </p:cNvPr>
          <p:cNvSpPr/>
          <p:nvPr/>
        </p:nvSpPr>
        <p:spPr>
          <a:xfrm>
            <a:off x="9686883" y="1238574"/>
            <a:ext cx="2088000" cy="900000"/>
          </a:xfrm>
          <a:prstGeom prst="chevron">
            <a:avLst>
              <a:gd name="adj" fmla="val 25280"/>
            </a:avLst>
          </a:prstGeom>
          <a:ln w="19050">
            <a:solidFill>
              <a:schemeClr val="tx1"/>
            </a:solidFill>
          </a:ln>
        </p:spPr>
        <p:style>
          <a:lnRef idx="3">
            <a:schemeClr val="lt1"/>
          </a:lnRef>
          <a:fillRef idx="1">
            <a:schemeClr val="accent6"/>
          </a:fillRef>
          <a:effectRef idx="1">
            <a:schemeClr val="accent6"/>
          </a:effectRef>
          <a:fontRef idx="minor">
            <a:schemeClr val="lt1"/>
          </a:fontRef>
        </p:style>
        <p:txBody>
          <a:bodyPr anchor="ctr"/>
          <a:lstStyle/>
          <a:p>
            <a:pPr algn="ctr"/>
            <a:r>
              <a:rPr lang="en-US" sz="2400" dirty="0">
                <a:solidFill>
                  <a:schemeClr val="tx1"/>
                </a:solidFill>
              </a:rPr>
              <a:t>SVM Model</a:t>
            </a:r>
          </a:p>
        </p:txBody>
      </p:sp>
      <p:sp>
        <p:nvSpPr>
          <p:cNvPr id="14" name="TextBox 13">
            <a:extLst>
              <a:ext uri="{FF2B5EF4-FFF2-40B4-BE49-F238E27FC236}">
                <a16:creationId xmlns:a16="http://schemas.microsoft.com/office/drawing/2014/main" id="{77EE1FDF-19F3-F843-9F10-30C29AFEA01F}"/>
              </a:ext>
            </a:extLst>
          </p:cNvPr>
          <p:cNvSpPr txBox="1"/>
          <p:nvPr/>
        </p:nvSpPr>
        <p:spPr>
          <a:xfrm>
            <a:off x="281127" y="1283875"/>
            <a:ext cx="1215397" cy="830997"/>
          </a:xfrm>
          <a:prstGeom prst="rect">
            <a:avLst/>
          </a:prstGeom>
          <a:noFill/>
        </p:spPr>
        <p:txBody>
          <a:bodyPr wrap="none" rtlCol="0">
            <a:spAutoFit/>
          </a:bodyPr>
          <a:lstStyle/>
          <a:p>
            <a:pPr algn="ctr"/>
            <a:r>
              <a:rPr lang="en-US" sz="2400" b="1" dirty="0"/>
              <a:t>URL </a:t>
            </a:r>
          </a:p>
          <a:p>
            <a:pPr algn="ctr"/>
            <a:r>
              <a:rPr lang="en-US" sz="2400" b="1" dirty="0"/>
              <a:t>Pipeline</a:t>
            </a:r>
          </a:p>
        </p:txBody>
      </p:sp>
      <p:sp>
        <p:nvSpPr>
          <p:cNvPr id="15" name="Chevron 14">
            <a:extLst>
              <a:ext uri="{FF2B5EF4-FFF2-40B4-BE49-F238E27FC236}">
                <a16:creationId xmlns:a16="http://schemas.microsoft.com/office/drawing/2014/main" id="{91B352BD-3208-1749-B65A-4D6227AE40F2}"/>
              </a:ext>
            </a:extLst>
          </p:cNvPr>
          <p:cNvSpPr/>
          <p:nvPr/>
        </p:nvSpPr>
        <p:spPr>
          <a:xfrm>
            <a:off x="1958934" y="2714574"/>
            <a:ext cx="1980000" cy="900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Parser</a:t>
            </a:r>
          </a:p>
        </p:txBody>
      </p:sp>
      <p:sp>
        <p:nvSpPr>
          <p:cNvPr id="16" name="Chevron 15">
            <a:extLst>
              <a:ext uri="{FF2B5EF4-FFF2-40B4-BE49-F238E27FC236}">
                <a16:creationId xmlns:a16="http://schemas.microsoft.com/office/drawing/2014/main" id="{AE134D5D-3463-2B43-A6E0-B5704A764B76}"/>
              </a:ext>
            </a:extLst>
          </p:cNvPr>
          <p:cNvSpPr/>
          <p:nvPr/>
        </p:nvSpPr>
        <p:spPr>
          <a:xfrm>
            <a:off x="3730792" y="2714574"/>
            <a:ext cx="1836000" cy="900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Feature Extractor</a:t>
            </a:r>
          </a:p>
        </p:txBody>
      </p:sp>
      <p:sp>
        <p:nvSpPr>
          <p:cNvPr id="17" name="Chevron 16">
            <a:extLst>
              <a:ext uri="{FF2B5EF4-FFF2-40B4-BE49-F238E27FC236}">
                <a16:creationId xmlns:a16="http://schemas.microsoft.com/office/drawing/2014/main" id="{812FEA87-2286-8046-9F62-BA2947C6E10D}"/>
              </a:ext>
            </a:extLst>
          </p:cNvPr>
          <p:cNvSpPr/>
          <p:nvPr/>
        </p:nvSpPr>
        <p:spPr>
          <a:xfrm>
            <a:off x="5355486" y="2714574"/>
            <a:ext cx="1887341" cy="900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Anomaly Detector</a:t>
            </a:r>
          </a:p>
        </p:txBody>
      </p:sp>
      <p:sp>
        <p:nvSpPr>
          <p:cNvPr id="18" name="Chevron 17">
            <a:extLst>
              <a:ext uri="{FF2B5EF4-FFF2-40B4-BE49-F238E27FC236}">
                <a16:creationId xmlns:a16="http://schemas.microsoft.com/office/drawing/2014/main" id="{BC4A0960-672A-154B-AA12-6EA83B1099B5}"/>
              </a:ext>
            </a:extLst>
          </p:cNvPr>
          <p:cNvSpPr/>
          <p:nvPr/>
        </p:nvSpPr>
        <p:spPr>
          <a:xfrm>
            <a:off x="7028820" y="2714574"/>
            <a:ext cx="2105302" cy="900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Standard Scaler</a:t>
            </a:r>
          </a:p>
        </p:txBody>
      </p:sp>
      <p:sp>
        <p:nvSpPr>
          <p:cNvPr id="19" name="Chevron 18">
            <a:extLst>
              <a:ext uri="{FF2B5EF4-FFF2-40B4-BE49-F238E27FC236}">
                <a16:creationId xmlns:a16="http://schemas.microsoft.com/office/drawing/2014/main" id="{40FD0B6C-1E33-AA41-BD0E-552CCA81566A}"/>
              </a:ext>
            </a:extLst>
          </p:cNvPr>
          <p:cNvSpPr/>
          <p:nvPr/>
        </p:nvSpPr>
        <p:spPr>
          <a:xfrm>
            <a:off x="8924567" y="2714574"/>
            <a:ext cx="2844000" cy="900000"/>
          </a:xfrm>
          <a:prstGeom prst="chevron">
            <a:avLst>
              <a:gd name="adj" fmla="val 25280"/>
            </a:avLst>
          </a:prstGeom>
          <a:ln w="19050">
            <a:solidFill>
              <a:schemeClr val="tx1"/>
            </a:solidFill>
          </a:ln>
        </p:spPr>
        <p:style>
          <a:lnRef idx="3">
            <a:schemeClr val="lt1"/>
          </a:lnRef>
          <a:fillRef idx="1">
            <a:schemeClr val="accent6"/>
          </a:fillRef>
          <a:effectRef idx="1">
            <a:schemeClr val="accent6"/>
          </a:effectRef>
          <a:fontRef idx="minor">
            <a:schemeClr val="lt1"/>
          </a:fontRef>
        </p:style>
        <p:txBody>
          <a:bodyPr anchor="ctr"/>
          <a:lstStyle/>
          <a:p>
            <a:pPr algn="ctr"/>
            <a:r>
              <a:rPr lang="en-US" sz="2400" dirty="0">
                <a:solidFill>
                  <a:schemeClr val="tx1"/>
                </a:solidFill>
              </a:rPr>
              <a:t>Linear Regression Model</a:t>
            </a:r>
          </a:p>
        </p:txBody>
      </p:sp>
      <p:sp>
        <p:nvSpPr>
          <p:cNvPr id="20" name="TextBox 19">
            <a:extLst>
              <a:ext uri="{FF2B5EF4-FFF2-40B4-BE49-F238E27FC236}">
                <a16:creationId xmlns:a16="http://schemas.microsoft.com/office/drawing/2014/main" id="{F81A55AB-1402-6A4F-8958-23690917614F}"/>
              </a:ext>
            </a:extLst>
          </p:cNvPr>
          <p:cNvSpPr txBox="1"/>
          <p:nvPr/>
        </p:nvSpPr>
        <p:spPr>
          <a:xfrm>
            <a:off x="281127" y="2754087"/>
            <a:ext cx="1215397" cy="830997"/>
          </a:xfrm>
          <a:prstGeom prst="rect">
            <a:avLst/>
          </a:prstGeom>
          <a:noFill/>
        </p:spPr>
        <p:txBody>
          <a:bodyPr wrap="none" rtlCol="0">
            <a:spAutoFit/>
          </a:bodyPr>
          <a:lstStyle/>
          <a:p>
            <a:pPr algn="ctr"/>
            <a:r>
              <a:rPr lang="en-US" sz="2400" b="1" dirty="0"/>
              <a:t>Taxi </a:t>
            </a:r>
          </a:p>
          <a:p>
            <a:pPr algn="ctr"/>
            <a:r>
              <a:rPr lang="en-US" sz="2400" b="1" dirty="0"/>
              <a:t>Pipeline</a:t>
            </a:r>
          </a:p>
        </p:txBody>
      </p:sp>
    </p:spTree>
    <p:extLst>
      <p:ext uri="{BB962C8B-B14F-4D97-AF65-F5344CB8AC3E}">
        <p14:creationId xmlns:p14="http://schemas.microsoft.com/office/powerpoint/2010/main" val="20369787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53FB-BCAB-104F-A29B-EDE545693971}"/>
              </a:ext>
            </a:extLst>
          </p:cNvPr>
          <p:cNvSpPr>
            <a:spLocks noGrp="1"/>
          </p:cNvSpPr>
          <p:nvPr>
            <p:ph type="title"/>
          </p:nvPr>
        </p:nvSpPr>
        <p:spPr/>
        <p:txBody>
          <a:bodyPr>
            <a:normAutofit/>
          </a:bodyPr>
          <a:lstStyle/>
          <a:p>
            <a:r>
              <a:rPr lang="en-US" dirty="0"/>
              <a:t>Quality</a:t>
            </a:r>
          </a:p>
        </p:txBody>
      </p:sp>
      <p:pic>
        <p:nvPicPr>
          <p:cNvPr id="6" name="Content Placeholder 5">
            <a:extLst>
              <a:ext uri="{FF2B5EF4-FFF2-40B4-BE49-F238E27FC236}">
                <a16:creationId xmlns:a16="http://schemas.microsoft.com/office/drawing/2014/main" id="{51A3E580-3D2F-1B4D-96B6-89B53A738DA2}"/>
              </a:ext>
            </a:extLst>
          </p:cNvPr>
          <p:cNvPicPr>
            <a:picLocks noGrp="1" noChangeAspect="1"/>
          </p:cNvPicPr>
          <p:nvPr>
            <p:ph idx="1"/>
          </p:nvPr>
        </p:nvPicPr>
        <p:blipFill>
          <a:blip r:embed="rId3"/>
          <a:stretch>
            <a:fillRect/>
          </a:stretch>
        </p:blipFill>
        <p:spPr>
          <a:xfrm>
            <a:off x="1558800" y="1414800"/>
            <a:ext cx="9072002" cy="3888000"/>
          </a:xfrm>
        </p:spPr>
      </p:pic>
      <p:sp>
        <p:nvSpPr>
          <p:cNvPr id="3" name="Rectangle 2">
            <a:extLst>
              <a:ext uri="{FF2B5EF4-FFF2-40B4-BE49-F238E27FC236}">
                <a16:creationId xmlns:a16="http://schemas.microsoft.com/office/drawing/2014/main" id="{9FCD28CA-A4DD-5445-A912-CAD932BC6615}"/>
              </a:ext>
            </a:extLst>
          </p:cNvPr>
          <p:cNvSpPr/>
          <p:nvPr/>
        </p:nvSpPr>
        <p:spPr>
          <a:xfrm>
            <a:off x="851122" y="891580"/>
            <a:ext cx="10487358" cy="523220"/>
          </a:xfrm>
          <a:prstGeom prst="rect">
            <a:avLst/>
          </a:prstGeom>
        </p:spPr>
        <p:txBody>
          <a:bodyPr wrap="none">
            <a:spAutoFit/>
          </a:bodyPr>
          <a:lstStyle/>
          <a:p>
            <a:r>
              <a:rPr lang="en-US" sz="2800" dirty="0"/>
              <a:t>Can Proactive Training provide the same level of </a:t>
            </a:r>
            <a:r>
              <a:rPr lang="en-US" sz="2800" b="1" dirty="0"/>
              <a:t>quality</a:t>
            </a:r>
            <a:r>
              <a:rPr lang="en-US" sz="2800" dirty="0"/>
              <a:t> as Retraining? </a:t>
            </a:r>
          </a:p>
        </p:txBody>
      </p:sp>
      <p:sp>
        <p:nvSpPr>
          <p:cNvPr id="7" name="TextBox 6">
            <a:extLst>
              <a:ext uri="{FF2B5EF4-FFF2-40B4-BE49-F238E27FC236}">
                <a16:creationId xmlns:a16="http://schemas.microsoft.com/office/drawing/2014/main" id="{A389E614-9537-804A-8E17-16BEF2758A61}"/>
              </a:ext>
            </a:extLst>
          </p:cNvPr>
          <p:cNvSpPr txBox="1"/>
          <p:nvPr/>
        </p:nvSpPr>
        <p:spPr>
          <a:xfrm>
            <a:off x="1250186" y="5198400"/>
            <a:ext cx="9691627" cy="400110"/>
          </a:xfrm>
          <a:prstGeom prst="rect">
            <a:avLst/>
          </a:prstGeom>
          <a:noFill/>
        </p:spPr>
        <p:txBody>
          <a:bodyPr wrap="none" rtlCol="0">
            <a:spAutoFit/>
          </a:bodyPr>
          <a:lstStyle/>
          <a:p>
            <a:r>
              <a:rPr lang="en-US" sz="2000" b="1" dirty="0"/>
              <a:t>Cumulative Prequential Prediction Error Rate for the URL Pipeline During the Deployment</a:t>
            </a:r>
          </a:p>
        </p:txBody>
      </p:sp>
    </p:spTree>
    <p:extLst>
      <p:ext uri="{BB962C8B-B14F-4D97-AF65-F5344CB8AC3E}">
        <p14:creationId xmlns:p14="http://schemas.microsoft.com/office/powerpoint/2010/main" val="17967301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53FB-BCAB-104F-A29B-EDE545693971}"/>
              </a:ext>
            </a:extLst>
          </p:cNvPr>
          <p:cNvSpPr>
            <a:spLocks noGrp="1"/>
          </p:cNvSpPr>
          <p:nvPr>
            <p:ph type="title"/>
          </p:nvPr>
        </p:nvSpPr>
        <p:spPr/>
        <p:txBody>
          <a:bodyPr>
            <a:normAutofit/>
          </a:bodyPr>
          <a:lstStyle/>
          <a:p>
            <a:r>
              <a:rPr lang="en-US" dirty="0"/>
              <a:t>Training Time</a:t>
            </a:r>
          </a:p>
        </p:txBody>
      </p:sp>
      <p:pic>
        <p:nvPicPr>
          <p:cNvPr id="4" name="Picture 3">
            <a:extLst>
              <a:ext uri="{FF2B5EF4-FFF2-40B4-BE49-F238E27FC236}">
                <a16:creationId xmlns:a16="http://schemas.microsoft.com/office/drawing/2014/main" id="{408CFC34-48F3-F34D-9078-C82F6503900B}"/>
              </a:ext>
            </a:extLst>
          </p:cNvPr>
          <p:cNvPicPr>
            <a:picLocks noChangeAspect="1"/>
          </p:cNvPicPr>
          <p:nvPr/>
        </p:nvPicPr>
        <p:blipFill>
          <a:blip r:embed="rId3"/>
          <a:stretch>
            <a:fillRect/>
          </a:stretch>
        </p:blipFill>
        <p:spPr>
          <a:xfrm>
            <a:off x="1558798" y="1413528"/>
            <a:ext cx="9072000" cy="3888000"/>
          </a:xfrm>
          <a:prstGeom prst="rect">
            <a:avLst/>
          </a:prstGeom>
        </p:spPr>
      </p:pic>
      <p:sp>
        <p:nvSpPr>
          <p:cNvPr id="12" name="TextBox 11">
            <a:extLst>
              <a:ext uri="{FF2B5EF4-FFF2-40B4-BE49-F238E27FC236}">
                <a16:creationId xmlns:a16="http://schemas.microsoft.com/office/drawing/2014/main" id="{B0CBF7F6-5407-1A44-9752-28B0C4C52983}"/>
              </a:ext>
            </a:extLst>
          </p:cNvPr>
          <p:cNvSpPr txBox="1"/>
          <p:nvPr/>
        </p:nvSpPr>
        <p:spPr>
          <a:xfrm>
            <a:off x="2300400" y="5198292"/>
            <a:ext cx="7610545" cy="400110"/>
          </a:xfrm>
          <a:prstGeom prst="rect">
            <a:avLst/>
          </a:prstGeom>
          <a:noFill/>
        </p:spPr>
        <p:txBody>
          <a:bodyPr wrap="none" rtlCol="0">
            <a:spAutoFit/>
          </a:bodyPr>
          <a:lstStyle/>
          <a:p>
            <a:r>
              <a:rPr lang="en-US" sz="2000" b="1" dirty="0"/>
              <a:t>Cumulative Training Time for the URL Pipeline During the Deployment</a:t>
            </a:r>
          </a:p>
        </p:txBody>
      </p:sp>
      <p:sp>
        <p:nvSpPr>
          <p:cNvPr id="6" name="Rectangle 5">
            <a:extLst>
              <a:ext uri="{FF2B5EF4-FFF2-40B4-BE49-F238E27FC236}">
                <a16:creationId xmlns:a16="http://schemas.microsoft.com/office/drawing/2014/main" id="{7CF1FCB8-DD04-5E49-9931-55F30ABAC816}"/>
              </a:ext>
            </a:extLst>
          </p:cNvPr>
          <p:cNvSpPr/>
          <p:nvPr/>
        </p:nvSpPr>
        <p:spPr>
          <a:xfrm>
            <a:off x="630647" y="890308"/>
            <a:ext cx="10950049" cy="523220"/>
          </a:xfrm>
          <a:prstGeom prst="rect">
            <a:avLst/>
          </a:prstGeom>
        </p:spPr>
        <p:txBody>
          <a:bodyPr wrap="none">
            <a:spAutoFit/>
          </a:bodyPr>
          <a:lstStyle/>
          <a:p>
            <a:r>
              <a:rPr lang="en-US" sz="2800" dirty="0"/>
              <a:t>Can Proactive Training perform (almost) as </a:t>
            </a:r>
            <a:r>
              <a:rPr lang="en-US" sz="2800" b="1" dirty="0"/>
              <a:t>efficiently</a:t>
            </a:r>
            <a:r>
              <a:rPr lang="en-US" sz="2800" dirty="0"/>
              <a:t> as Online Learning? </a:t>
            </a:r>
          </a:p>
        </p:txBody>
      </p:sp>
      <p:sp>
        <p:nvSpPr>
          <p:cNvPr id="7" name="Rounded Rectangle 6">
            <a:extLst>
              <a:ext uri="{FF2B5EF4-FFF2-40B4-BE49-F238E27FC236}">
                <a16:creationId xmlns:a16="http://schemas.microsoft.com/office/drawing/2014/main" id="{3CFDE716-2A9C-4E45-AEEE-ECB138C3AE96}"/>
              </a:ext>
            </a:extLst>
          </p:cNvPr>
          <p:cNvSpPr/>
          <p:nvPr/>
        </p:nvSpPr>
        <p:spPr>
          <a:xfrm>
            <a:off x="0" y="5589640"/>
            <a:ext cx="12192000" cy="85540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a:t>Proactive training provides same level of model accuracy as Retraining, while matching the speed of Online Learning </a:t>
            </a:r>
          </a:p>
        </p:txBody>
      </p:sp>
    </p:spTree>
    <p:extLst>
      <p:ext uri="{BB962C8B-B14F-4D97-AF65-F5344CB8AC3E}">
        <p14:creationId xmlns:p14="http://schemas.microsoft.com/office/powerpoint/2010/main" val="3905164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320D30-2D08-684F-BFC0-AC6DC4BC78EE}"/>
              </a:ext>
            </a:extLst>
          </p:cNvPr>
          <p:cNvSpPr>
            <a:spLocks noGrp="1"/>
          </p:cNvSpPr>
          <p:nvPr>
            <p:ph type="title"/>
          </p:nvPr>
        </p:nvSpPr>
        <p:spPr/>
        <p:txBody>
          <a:bodyPr/>
          <a:lstStyle/>
          <a:p>
            <a:r>
              <a:rPr lang="en-US" dirty="0"/>
              <a:t>Feature Caching and Statistics Computation</a:t>
            </a:r>
          </a:p>
        </p:txBody>
      </p:sp>
      <p:sp>
        <p:nvSpPr>
          <p:cNvPr id="4" name="Rectangle 3">
            <a:extLst>
              <a:ext uri="{FF2B5EF4-FFF2-40B4-BE49-F238E27FC236}">
                <a16:creationId xmlns:a16="http://schemas.microsoft.com/office/drawing/2014/main" id="{C263B5E2-4585-9541-9347-435788455297}"/>
              </a:ext>
            </a:extLst>
          </p:cNvPr>
          <p:cNvSpPr/>
          <p:nvPr/>
        </p:nvSpPr>
        <p:spPr>
          <a:xfrm>
            <a:off x="630647" y="910461"/>
            <a:ext cx="9932912" cy="523220"/>
          </a:xfrm>
          <a:prstGeom prst="rect">
            <a:avLst/>
          </a:prstGeom>
        </p:spPr>
        <p:txBody>
          <a:bodyPr wrap="none">
            <a:spAutoFit/>
          </a:bodyPr>
          <a:lstStyle/>
          <a:p>
            <a:pPr algn="ctr"/>
            <a:r>
              <a:rPr lang="en-US" sz="2800" dirty="0"/>
              <a:t>What is the effect of </a:t>
            </a:r>
            <a:r>
              <a:rPr lang="en-US" sz="2800" b="1" dirty="0"/>
              <a:t>Statistics Computation </a:t>
            </a:r>
            <a:r>
              <a:rPr lang="en-US" sz="2800" dirty="0"/>
              <a:t>and </a:t>
            </a:r>
            <a:r>
              <a:rPr lang="en-US" sz="2800" b="1" dirty="0"/>
              <a:t>Feature Caching </a:t>
            </a:r>
            <a:r>
              <a:rPr lang="en-US" sz="2800" dirty="0"/>
              <a:t>?</a:t>
            </a:r>
          </a:p>
        </p:txBody>
      </p:sp>
      <p:pic>
        <p:nvPicPr>
          <p:cNvPr id="8" name="Picture 7">
            <a:extLst>
              <a:ext uri="{FF2B5EF4-FFF2-40B4-BE49-F238E27FC236}">
                <a16:creationId xmlns:a16="http://schemas.microsoft.com/office/drawing/2014/main" id="{64538EC9-F10C-5446-9124-251FACE46A07}"/>
              </a:ext>
            </a:extLst>
          </p:cNvPr>
          <p:cNvPicPr>
            <a:picLocks noChangeAspect="1"/>
          </p:cNvPicPr>
          <p:nvPr/>
        </p:nvPicPr>
        <p:blipFill>
          <a:blip r:embed="rId3"/>
          <a:stretch>
            <a:fillRect/>
          </a:stretch>
        </p:blipFill>
        <p:spPr>
          <a:xfrm>
            <a:off x="1939503" y="1604237"/>
            <a:ext cx="7315200" cy="3657600"/>
          </a:xfrm>
          <a:prstGeom prst="rect">
            <a:avLst/>
          </a:prstGeom>
        </p:spPr>
      </p:pic>
      <p:sp>
        <p:nvSpPr>
          <p:cNvPr id="9" name="Rectangle 8">
            <a:extLst>
              <a:ext uri="{FF2B5EF4-FFF2-40B4-BE49-F238E27FC236}">
                <a16:creationId xmlns:a16="http://schemas.microsoft.com/office/drawing/2014/main" id="{3FF090F7-9E85-8840-996A-8CB8BE35926C}"/>
              </a:ext>
            </a:extLst>
          </p:cNvPr>
          <p:cNvSpPr/>
          <p:nvPr/>
        </p:nvSpPr>
        <p:spPr>
          <a:xfrm>
            <a:off x="1511670" y="5198400"/>
            <a:ext cx="8170866" cy="369332"/>
          </a:xfrm>
          <a:prstGeom prst="rect">
            <a:avLst/>
          </a:prstGeom>
        </p:spPr>
        <p:txBody>
          <a:bodyPr wrap="square">
            <a:spAutoFit/>
          </a:bodyPr>
          <a:lstStyle/>
          <a:p>
            <a:pPr algn="ctr"/>
            <a:r>
              <a:rPr lang="en-US" b="1" dirty="0"/>
              <a:t>Total Training Time in Presence of Statistics Computation and Feature Caching</a:t>
            </a:r>
          </a:p>
        </p:txBody>
      </p:sp>
      <p:sp>
        <p:nvSpPr>
          <p:cNvPr id="10" name="Rounded Rectangle 9">
            <a:extLst>
              <a:ext uri="{FF2B5EF4-FFF2-40B4-BE49-F238E27FC236}">
                <a16:creationId xmlns:a16="http://schemas.microsoft.com/office/drawing/2014/main" id="{FB42AE69-AEAF-D64A-BC59-8398810F4938}"/>
              </a:ext>
            </a:extLst>
          </p:cNvPr>
          <p:cNvSpPr/>
          <p:nvPr/>
        </p:nvSpPr>
        <p:spPr>
          <a:xfrm>
            <a:off x="0" y="5589640"/>
            <a:ext cx="12192000" cy="85540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a:t>Statistics Computation and Feature Caching improves the performance of Proactive training by a factor of 2</a:t>
            </a:r>
          </a:p>
        </p:txBody>
      </p:sp>
    </p:spTree>
    <p:extLst>
      <p:ext uri="{BB962C8B-B14F-4D97-AF65-F5344CB8AC3E}">
        <p14:creationId xmlns:p14="http://schemas.microsoft.com/office/powerpoint/2010/main" val="19028884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BC8A8-AA83-4F44-8F45-1459A0B7CAA7}"/>
              </a:ext>
            </a:extLst>
          </p:cNvPr>
          <p:cNvSpPr>
            <a:spLocks noGrp="1"/>
          </p:cNvSpPr>
          <p:nvPr>
            <p:ph type="title"/>
          </p:nvPr>
        </p:nvSpPr>
        <p:spPr/>
        <p:txBody>
          <a:bodyPr/>
          <a:lstStyle/>
          <a:p>
            <a:r>
              <a:rPr lang="en-US" dirty="0"/>
              <a:t>Summary</a:t>
            </a:r>
          </a:p>
        </p:txBody>
      </p:sp>
      <p:sp>
        <p:nvSpPr>
          <p:cNvPr id="104" name="TextBox 103">
            <a:extLst>
              <a:ext uri="{FF2B5EF4-FFF2-40B4-BE49-F238E27FC236}">
                <a16:creationId xmlns:a16="http://schemas.microsoft.com/office/drawing/2014/main" id="{E07792CA-552A-894D-9320-32F570B7D284}"/>
              </a:ext>
            </a:extLst>
          </p:cNvPr>
          <p:cNvSpPr txBox="1"/>
          <p:nvPr/>
        </p:nvSpPr>
        <p:spPr>
          <a:xfrm>
            <a:off x="872049" y="1234749"/>
            <a:ext cx="5292528" cy="3108543"/>
          </a:xfrm>
          <a:prstGeom prst="rect">
            <a:avLst/>
          </a:prstGeom>
          <a:noFill/>
        </p:spPr>
        <p:txBody>
          <a:bodyPr wrap="square" rtlCol="0">
            <a:spAutoFit/>
          </a:bodyPr>
          <a:lstStyle/>
          <a:p>
            <a:r>
              <a:rPr lang="en-US" sz="2800" b="1" dirty="0"/>
              <a:t>Continuous Deployment Platform</a:t>
            </a:r>
          </a:p>
          <a:p>
            <a:pPr marL="742950" lvl="1" indent="-285750">
              <a:buFont typeface="Arial" panose="020B0604020202020204" pitchFamily="34" charset="0"/>
              <a:buChar char="•"/>
            </a:pPr>
            <a:r>
              <a:rPr lang="en-US" sz="2400" dirty="0"/>
              <a:t>Proactive Training, instead of Offline Retraining</a:t>
            </a:r>
          </a:p>
          <a:p>
            <a:pPr marL="742950" lvl="1" indent="-285750">
              <a:buFont typeface="Arial" panose="020B0604020202020204" pitchFamily="34" charset="0"/>
              <a:buChar char="•"/>
            </a:pPr>
            <a:r>
              <a:rPr lang="en-US" sz="2400" dirty="0"/>
              <a:t>Online Statistics Computation</a:t>
            </a:r>
          </a:p>
          <a:p>
            <a:pPr marL="742950" lvl="1" indent="-285750">
              <a:buFont typeface="Arial" panose="020B0604020202020204" pitchFamily="34" charset="0"/>
              <a:buChar char="•"/>
            </a:pPr>
            <a:r>
              <a:rPr lang="en-US" sz="2400" dirty="0"/>
              <a:t>Dynamic Materialization of data</a:t>
            </a:r>
          </a:p>
          <a:p>
            <a:pPr marL="742950" lvl="1" indent="-285750">
              <a:buFont typeface="Arial" panose="020B0604020202020204" pitchFamily="34" charset="0"/>
              <a:buChar char="•"/>
            </a:pPr>
            <a:r>
              <a:rPr lang="en-US" sz="2400" dirty="0">
                <a:solidFill>
                  <a:schemeClr val="accent6">
                    <a:lumMod val="50000"/>
                  </a:schemeClr>
                </a:solidFill>
              </a:rPr>
              <a:t>Achieves similar quality</a:t>
            </a:r>
          </a:p>
          <a:p>
            <a:pPr marL="742950" lvl="1" indent="-285750">
              <a:buFont typeface="Arial" panose="020B0604020202020204" pitchFamily="34" charset="0"/>
              <a:buChar char="•"/>
            </a:pPr>
            <a:r>
              <a:rPr lang="en-US" sz="2400" dirty="0">
                <a:solidFill>
                  <a:schemeClr val="accent6">
                    <a:lumMod val="50000"/>
                  </a:schemeClr>
                </a:solidFill>
              </a:rPr>
              <a:t>Reduces the total training time</a:t>
            </a:r>
          </a:p>
          <a:p>
            <a:pPr marL="742950" lvl="1" indent="-285750">
              <a:buFont typeface="Arial" panose="020B0604020202020204" pitchFamily="34" charset="0"/>
              <a:buChar char="•"/>
            </a:pPr>
            <a:endParaRPr lang="en-US" sz="2400" dirty="0"/>
          </a:p>
        </p:txBody>
      </p:sp>
      <p:sp>
        <p:nvSpPr>
          <p:cNvPr id="82" name="Rounded Rectangle 81">
            <a:extLst>
              <a:ext uri="{FF2B5EF4-FFF2-40B4-BE49-F238E27FC236}">
                <a16:creationId xmlns:a16="http://schemas.microsoft.com/office/drawing/2014/main" id="{E5A76D83-E48E-104A-975B-430405C26C4D}"/>
              </a:ext>
            </a:extLst>
          </p:cNvPr>
          <p:cNvSpPr/>
          <p:nvPr/>
        </p:nvSpPr>
        <p:spPr>
          <a:xfrm>
            <a:off x="2098195" y="5997952"/>
            <a:ext cx="5208808" cy="454066"/>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Historical Training Data</a:t>
            </a:r>
          </a:p>
        </p:txBody>
      </p:sp>
      <p:sp>
        <p:nvSpPr>
          <p:cNvPr id="83" name="Chevron 82">
            <a:extLst>
              <a:ext uri="{FF2B5EF4-FFF2-40B4-BE49-F238E27FC236}">
                <a16:creationId xmlns:a16="http://schemas.microsoft.com/office/drawing/2014/main" id="{04857728-A52F-854D-B89C-27B10E650577}"/>
              </a:ext>
            </a:extLst>
          </p:cNvPr>
          <p:cNvSpPr/>
          <p:nvPr/>
        </p:nvSpPr>
        <p:spPr>
          <a:xfrm>
            <a:off x="2976843" y="5191286"/>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 Preprocess</a:t>
            </a:r>
            <a:endParaRPr lang="en-US" sz="2000" dirty="0">
              <a:solidFill>
                <a:schemeClr val="tx1"/>
              </a:solidFill>
            </a:endParaRPr>
          </a:p>
        </p:txBody>
      </p:sp>
      <p:sp>
        <p:nvSpPr>
          <p:cNvPr id="84" name="Chevron 83">
            <a:extLst>
              <a:ext uri="{FF2B5EF4-FFF2-40B4-BE49-F238E27FC236}">
                <a16:creationId xmlns:a16="http://schemas.microsoft.com/office/drawing/2014/main" id="{59DE7D5A-8CAD-1F46-BE52-6B828074D34D}"/>
              </a:ext>
            </a:extLst>
          </p:cNvPr>
          <p:cNvSpPr/>
          <p:nvPr/>
        </p:nvSpPr>
        <p:spPr>
          <a:xfrm>
            <a:off x="7565002" y="5191285"/>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 Materialize</a:t>
            </a:r>
            <a:endParaRPr lang="en-US" sz="2000" dirty="0">
              <a:solidFill>
                <a:schemeClr val="tx1"/>
              </a:solidFill>
            </a:endParaRPr>
          </a:p>
        </p:txBody>
      </p:sp>
      <p:sp>
        <p:nvSpPr>
          <p:cNvPr id="85" name="Chevron 84">
            <a:extLst>
              <a:ext uri="{FF2B5EF4-FFF2-40B4-BE49-F238E27FC236}">
                <a16:creationId xmlns:a16="http://schemas.microsoft.com/office/drawing/2014/main" id="{47378994-EAFC-4F42-9507-6EF7C588B5E7}"/>
              </a:ext>
            </a:extLst>
          </p:cNvPr>
          <p:cNvSpPr/>
          <p:nvPr/>
        </p:nvSpPr>
        <p:spPr>
          <a:xfrm>
            <a:off x="616430" y="5191286"/>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Discretize</a:t>
            </a:r>
            <a:endParaRPr lang="en-US" sz="2000" dirty="0">
              <a:solidFill>
                <a:schemeClr val="tx1"/>
              </a:solidFill>
            </a:endParaRPr>
          </a:p>
        </p:txBody>
      </p:sp>
      <p:sp>
        <p:nvSpPr>
          <p:cNvPr id="86" name="Chevron 85">
            <a:extLst>
              <a:ext uri="{FF2B5EF4-FFF2-40B4-BE49-F238E27FC236}">
                <a16:creationId xmlns:a16="http://schemas.microsoft.com/office/drawing/2014/main" id="{AA6C3158-A2D8-034F-829F-532FAD50A214}"/>
              </a:ext>
            </a:extLst>
          </p:cNvPr>
          <p:cNvSpPr/>
          <p:nvPr/>
        </p:nvSpPr>
        <p:spPr>
          <a:xfrm>
            <a:off x="5706914" y="5191288"/>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Sample</a:t>
            </a:r>
            <a:endParaRPr lang="en-US" sz="2000" dirty="0">
              <a:solidFill>
                <a:schemeClr val="tx1"/>
              </a:solidFill>
            </a:endParaRPr>
          </a:p>
        </p:txBody>
      </p:sp>
      <p:sp>
        <p:nvSpPr>
          <p:cNvPr id="87" name="Chevron 86">
            <a:extLst>
              <a:ext uri="{FF2B5EF4-FFF2-40B4-BE49-F238E27FC236}">
                <a16:creationId xmlns:a16="http://schemas.microsoft.com/office/drawing/2014/main" id="{FB3F02A7-ED29-A04F-9EC3-528686FB2F27}"/>
              </a:ext>
            </a:extLst>
          </p:cNvPr>
          <p:cNvSpPr/>
          <p:nvPr/>
        </p:nvSpPr>
        <p:spPr>
          <a:xfrm>
            <a:off x="9423090" y="5191286"/>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Update</a:t>
            </a:r>
          </a:p>
        </p:txBody>
      </p:sp>
      <p:sp>
        <p:nvSpPr>
          <p:cNvPr id="88" name="Rounded Rectangle 87">
            <a:extLst>
              <a:ext uri="{FF2B5EF4-FFF2-40B4-BE49-F238E27FC236}">
                <a16:creationId xmlns:a16="http://schemas.microsoft.com/office/drawing/2014/main" id="{E4C40FF0-11F3-2F4B-ACDF-C63203CE39A9}"/>
              </a:ext>
            </a:extLst>
          </p:cNvPr>
          <p:cNvSpPr/>
          <p:nvPr/>
        </p:nvSpPr>
        <p:spPr>
          <a:xfrm>
            <a:off x="2251243" y="5371959"/>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9" name="Rounded Rectangle 88">
            <a:extLst>
              <a:ext uri="{FF2B5EF4-FFF2-40B4-BE49-F238E27FC236}">
                <a16:creationId xmlns:a16="http://schemas.microsoft.com/office/drawing/2014/main" id="{E98842E1-DA3C-744E-A3C5-1AECC436C048}"/>
              </a:ext>
            </a:extLst>
          </p:cNvPr>
          <p:cNvSpPr/>
          <p:nvPr/>
        </p:nvSpPr>
        <p:spPr>
          <a:xfrm>
            <a:off x="2435430" y="5371959"/>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0" name="Rounded Rectangle 89">
            <a:extLst>
              <a:ext uri="{FF2B5EF4-FFF2-40B4-BE49-F238E27FC236}">
                <a16:creationId xmlns:a16="http://schemas.microsoft.com/office/drawing/2014/main" id="{F3E6CB61-1A6B-7748-AA5D-1F3E0C726A15}"/>
              </a:ext>
            </a:extLst>
          </p:cNvPr>
          <p:cNvSpPr/>
          <p:nvPr/>
        </p:nvSpPr>
        <p:spPr>
          <a:xfrm>
            <a:off x="2624850" y="5371959"/>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1" name="Rounded Rectangle 90">
            <a:extLst>
              <a:ext uri="{FF2B5EF4-FFF2-40B4-BE49-F238E27FC236}">
                <a16:creationId xmlns:a16="http://schemas.microsoft.com/office/drawing/2014/main" id="{E1536DDF-F707-284B-8E24-C798C36FBFD9}"/>
              </a:ext>
            </a:extLst>
          </p:cNvPr>
          <p:cNvSpPr/>
          <p:nvPr/>
        </p:nvSpPr>
        <p:spPr>
          <a:xfrm>
            <a:off x="2804680" y="5371959"/>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2" name="Rounded Rectangle 91">
            <a:extLst>
              <a:ext uri="{FF2B5EF4-FFF2-40B4-BE49-F238E27FC236}">
                <a16:creationId xmlns:a16="http://schemas.microsoft.com/office/drawing/2014/main" id="{81780C02-EFE2-9A4F-8066-92E04A866A49}"/>
              </a:ext>
            </a:extLst>
          </p:cNvPr>
          <p:cNvSpPr/>
          <p:nvPr/>
        </p:nvSpPr>
        <p:spPr>
          <a:xfrm>
            <a:off x="4646200" y="5376215"/>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1856559F-356A-5A49-A0CF-FC1A506742AD}"/>
              </a:ext>
            </a:extLst>
          </p:cNvPr>
          <p:cNvSpPr/>
          <p:nvPr/>
        </p:nvSpPr>
        <p:spPr>
          <a:xfrm>
            <a:off x="4830387" y="5376215"/>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4" name="Rounded Rectangle 93">
            <a:extLst>
              <a:ext uri="{FF2B5EF4-FFF2-40B4-BE49-F238E27FC236}">
                <a16:creationId xmlns:a16="http://schemas.microsoft.com/office/drawing/2014/main" id="{FD8006D4-374D-AD40-BB67-44D98A3E9F38}"/>
              </a:ext>
            </a:extLst>
          </p:cNvPr>
          <p:cNvSpPr/>
          <p:nvPr/>
        </p:nvSpPr>
        <p:spPr>
          <a:xfrm>
            <a:off x="5019807" y="5376215"/>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5" name="Rounded Rectangle 94">
            <a:extLst>
              <a:ext uri="{FF2B5EF4-FFF2-40B4-BE49-F238E27FC236}">
                <a16:creationId xmlns:a16="http://schemas.microsoft.com/office/drawing/2014/main" id="{ED47D66C-589B-4A45-87C6-AC274807F6F1}"/>
              </a:ext>
            </a:extLst>
          </p:cNvPr>
          <p:cNvSpPr/>
          <p:nvPr/>
        </p:nvSpPr>
        <p:spPr>
          <a:xfrm>
            <a:off x="5199637" y="5376215"/>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6" name="Rounded Rectangle 95">
            <a:extLst>
              <a:ext uri="{FF2B5EF4-FFF2-40B4-BE49-F238E27FC236}">
                <a16:creationId xmlns:a16="http://schemas.microsoft.com/office/drawing/2014/main" id="{818C0FF0-7398-B94B-8DA0-04B13DB956F1}"/>
              </a:ext>
            </a:extLst>
          </p:cNvPr>
          <p:cNvSpPr/>
          <p:nvPr/>
        </p:nvSpPr>
        <p:spPr>
          <a:xfrm>
            <a:off x="7307002" y="5376215"/>
            <a:ext cx="144780" cy="14478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7" name="Rounded Rectangle 96">
            <a:extLst>
              <a:ext uri="{FF2B5EF4-FFF2-40B4-BE49-F238E27FC236}">
                <a16:creationId xmlns:a16="http://schemas.microsoft.com/office/drawing/2014/main" id="{09776F51-5AC3-E74F-83F9-B1F8E52D83AC}"/>
              </a:ext>
            </a:extLst>
          </p:cNvPr>
          <p:cNvSpPr/>
          <p:nvPr/>
        </p:nvSpPr>
        <p:spPr>
          <a:xfrm>
            <a:off x="7486832" y="5376215"/>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8" name="Rounded Rectangle 97">
            <a:extLst>
              <a:ext uri="{FF2B5EF4-FFF2-40B4-BE49-F238E27FC236}">
                <a16:creationId xmlns:a16="http://schemas.microsoft.com/office/drawing/2014/main" id="{D64512B1-4A91-194B-A3CB-984A3C4B602E}"/>
              </a:ext>
            </a:extLst>
          </p:cNvPr>
          <p:cNvSpPr/>
          <p:nvPr/>
        </p:nvSpPr>
        <p:spPr>
          <a:xfrm>
            <a:off x="9167491" y="5376215"/>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9" name="Rounded Rectangle 98">
            <a:extLst>
              <a:ext uri="{FF2B5EF4-FFF2-40B4-BE49-F238E27FC236}">
                <a16:creationId xmlns:a16="http://schemas.microsoft.com/office/drawing/2014/main" id="{0C8F3979-2B13-C24B-954D-56423E011E85}"/>
              </a:ext>
            </a:extLst>
          </p:cNvPr>
          <p:cNvSpPr/>
          <p:nvPr/>
        </p:nvSpPr>
        <p:spPr>
          <a:xfrm>
            <a:off x="9347321" y="5376215"/>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00" name="Straight Arrow Connector 99">
            <a:extLst>
              <a:ext uri="{FF2B5EF4-FFF2-40B4-BE49-F238E27FC236}">
                <a16:creationId xmlns:a16="http://schemas.microsoft.com/office/drawing/2014/main" id="{34FB9237-129C-A142-AB3C-8A61F0AB7540}"/>
              </a:ext>
            </a:extLst>
          </p:cNvPr>
          <p:cNvCxnSpPr>
            <a:cxnSpLocks/>
          </p:cNvCxnSpPr>
          <p:nvPr/>
        </p:nvCxnSpPr>
        <p:spPr>
          <a:xfrm>
            <a:off x="117348" y="5448077"/>
            <a:ext cx="6480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648336DD-63B4-7D4C-8535-AFFF64D39F35}"/>
              </a:ext>
            </a:extLst>
          </p:cNvPr>
          <p:cNvSpPr txBox="1"/>
          <p:nvPr/>
        </p:nvSpPr>
        <p:spPr>
          <a:xfrm>
            <a:off x="117348" y="5155689"/>
            <a:ext cx="587212" cy="584775"/>
          </a:xfrm>
          <a:prstGeom prst="rect">
            <a:avLst/>
          </a:prstGeom>
          <a:noFill/>
        </p:spPr>
        <p:txBody>
          <a:bodyPr wrap="none" rtlCol="0">
            <a:spAutoFit/>
          </a:bodyPr>
          <a:lstStyle/>
          <a:p>
            <a:pPr algn="ctr"/>
            <a:r>
              <a:rPr lang="en-US" sz="1600" dirty="0"/>
              <a:t>Raw </a:t>
            </a:r>
          </a:p>
          <a:p>
            <a:pPr algn="ctr"/>
            <a:r>
              <a:rPr lang="en-US" sz="1600" dirty="0"/>
              <a:t>Data</a:t>
            </a:r>
          </a:p>
        </p:txBody>
      </p:sp>
      <p:sp>
        <p:nvSpPr>
          <p:cNvPr id="102" name="TextBox 101">
            <a:extLst>
              <a:ext uri="{FF2B5EF4-FFF2-40B4-BE49-F238E27FC236}">
                <a16:creationId xmlns:a16="http://schemas.microsoft.com/office/drawing/2014/main" id="{C7315F4D-1AE8-5743-BFAB-BAAE66897444}"/>
              </a:ext>
            </a:extLst>
          </p:cNvPr>
          <p:cNvSpPr txBox="1"/>
          <p:nvPr/>
        </p:nvSpPr>
        <p:spPr>
          <a:xfrm>
            <a:off x="2098195" y="4791440"/>
            <a:ext cx="973921" cy="584775"/>
          </a:xfrm>
          <a:prstGeom prst="rect">
            <a:avLst/>
          </a:prstGeom>
          <a:noFill/>
        </p:spPr>
        <p:txBody>
          <a:bodyPr wrap="none" rtlCol="0">
            <a:spAutoFit/>
          </a:bodyPr>
          <a:lstStyle/>
          <a:p>
            <a:pPr algn="ctr"/>
            <a:r>
              <a:rPr lang="en-US" sz="1600" dirty="0"/>
              <a:t>Raw Data</a:t>
            </a:r>
          </a:p>
          <a:p>
            <a:pPr algn="ctr"/>
            <a:r>
              <a:rPr lang="en-US" sz="1600" dirty="0"/>
              <a:t>Chunks</a:t>
            </a:r>
          </a:p>
        </p:txBody>
      </p:sp>
      <p:sp>
        <p:nvSpPr>
          <p:cNvPr id="103" name="TextBox 102">
            <a:extLst>
              <a:ext uri="{FF2B5EF4-FFF2-40B4-BE49-F238E27FC236}">
                <a16:creationId xmlns:a16="http://schemas.microsoft.com/office/drawing/2014/main" id="{281D9032-91EF-1541-BB6F-D2A86F6659D8}"/>
              </a:ext>
            </a:extLst>
          </p:cNvPr>
          <p:cNvSpPr txBox="1"/>
          <p:nvPr/>
        </p:nvSpPr>
        <p:spPr>
          <a:xfrm>
            <a:off x="4348296" y="4813375"/>
            <a:ext cx="1307153" cy="584775"/>
          </a:xfrm>
          <a:prstGeom prst="rect">
            <a:avLst/>
          </a:prstGeom>
          <a:noFill/>
        </p:spPr>
        <p:txBody>
          <a:bodyPr wrap="none" rtlCol="0">
            <a:spAutoFit/>
          </a:bodyPr>
          <a:lstStyle/>
          <a:p>
            <a:pPr algn="ctr"/>
            <a:r>
              <a:rPr lang="en-US" sz="1600" dirty="0"/>
              <a:t>Preprocessed</a:t>
            </a:r>
          </a:p>
          <a:p>
            <a:pPr algn="ctr"/>
            <a:r>
              <a:rPr lang="en-US" sz="1600" dirty="0"/>
              <a:t>Features</a:t>
            </a:r>
          </a:p>
        </p:txBody>
      </p:sp>
      <p:cxnSp>
        <p:nvCxnSpPr>
          <p:cNvPr id="105" name="Straight Arrow Connector 104">
            <a:extLst>
              <a:ext uri="{FF2B5EF4-FFF2-40B4-BE49-F238E27FC236}">
                <a16:creationId xmlns:a16="http://schemas.microsoft.com/office/drawing/2014/main" id="{60E73A24-5A1F-0C48-9426-5E7A25092DFC}"/>
              </a:ext>
            </a:extLst>
          </p:cNvPr>
          <p:cNvCxnSpPr>
            <a:cxnSpLocks/>
            <a:stCxn id="88" idx="2"/>
          </p:cNvCxnSpPr>
          <p:nvPr/>
        </p:nvCxnSpPr>
        <p:spPr>
          <a:xfrm>
            <a:off x="2323633" y="5516739"/>
            <a:ext cx="0" cy="481213"/>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Elbow Connector 105">
            <a:extLst>
              <a:ext uri="{FF2B5EF4-FFF2-40B4-BE49-F238E27FC236}">
                <a16:creationId xmlns:a16="http://schemas.microsoft.com/office/drawing/2014/main" id="{CBF24FA9-E67B-3D4A-9A39-BF900BF5A6CD}"/>
              </a:ext>
            </a:extLst>
          </p:cNvPr>
          <p:cNvCxnSpPr>
            <a:cxnSpLocks/>
            <a:endCxn id="86" idx="1"/>
          </p:cNvCxnSpPr>
          <p:nvPr/>
        </p:nvCxnSpPr>
        <p:spPr>
          <a:xfrm rot="5400000" flipH="1" flipV="1">
            <a:off x="5349282" y="5532155"/>
            <a:ext cx="571278" cy="404187"/>
          </a:xfrm>
          <a:prstGeom prst="bentConnector2">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7" name="Rounded Rectangle 106">
            <a:extLst>
              <a:ext uri="{FF2B5EF4-FFF2-40B4-BE49-F238E27FC236}">
                <a16:creationId xmlns:a16="http://schemas.microsoft.com/office/drawing/2014/main" id="{818F1E83-5D6A-3B4C-AB5B-6F7B1E84D435}"/>
              </a:ext>
            </a:extLst>
          </p:cNvPr>
          <p:cNvSpPr/>
          <p:nvPr/>
        </p:nvSpPr>
        <p:spPr>
          <a:xfrm>
            <a:off x="11034523" y="5191285"/>
            <a:ext cx="983206" cy="514641"/>
          </a:xfrm>
          <a:prstGeom prst="roundRect">
            <a:avLst/>
          </a:prstGeom>
          <a:solidFill>
            <a:schemeClr val="accent6"/>
          </a:solidFill>
          <a:ln w="1905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tx1"/>
                </a:solidFill>
              </a:rPr>
              <a:t>Model</a:t>
            </a:r>
          </a:p>
        </p:txBody>
      </p:sp>
      <p:cxnSp>
        <p:nvCxnSpPr>
          <p:cNvPr id="109" name="Elbow Connector 108">
            <a:extLst>
              <a:ext uri="{FF2B5EF4-FFF2-40B4-BE49-F238E27FC236}">
                <a16:creationId xmlns:a16="http://schemas.microsoft.com/office/drawing/2014/main" id="{C0F31FC3-4450-5F43-A0F1-E500B529572A}"/>
              </a:ext>
            </a:extLst>
          </p:cNvPr>
          <p:cNvCxnSpPr>
            <a:cxnSpLocks/>
            <a:stCxn id="107" idx="2"/>
            <a:endCxn id="87" idx="2"/>
          </p:cNvCxnSpPr>
          <p:nvPr/>
        </p:nvCxnSpPr>
        <p:spPr>
          <a:xfrm rot="5400000">
            <a:off x="10838083" y="5017883"/>
            <a:ext cx="1" cy="1376087"/>
          </a:xfrm>
          <a:prstGeom prst="bentConnector3">
            <a:avLst>
              <a:gd name="adj1" fmla="val 22860100000"/>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0" name="Right Brace 109">
            <a:extLst>
              <a:ext uri="{FF2B5EF4-FFF2-40B4-BE49-F238E27FC236}">
                <a16:creationId xmlns:a16="http://schemas.microsoft.com/office/drawing/2014/main" id="{900CEA05-EB0D-714C-A966-382AB0123047}"/>
              </a:ext>
            </a:extLst>
          </p:cNvPr>
          <p:cNvSpPr/>
          <p:nvPr/>
        </p:nvSpPr>
        <p:spPr>
          <a:xfrm rot="16200000">
            <a:off x="8715104" y="1908064"/>
            <a:ext cx="233298" cy="6283382"/>
          </a:xfrm>
          <a:prstGeom prst="rightBrace">
            <a:avLst>
              <a:gd name="adj1" fmla="val 51969"/>
              <a:gd name="adj2" fmla="val 49355"/>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111" name="TextBox 110">
            <a:extLst>
              <a:ext uri="{FF2B5EF4-FFF2-40B4-BE49-F238E27FC236}">
                <a16:creationId xmlns:a16="http://schemas.microsoft.com/office/drawing/2014/main" id="{57AE8E2E-8CB6-5949-998E-48117E3BDF86}"/>
              </a:ext>
            </a:extLst>
          </p:cNvPr>
          <p:cNvSpPr txBox="1"/>
          <p:nvPr/>
        </p:nvSpPr>
        <p:spPr>
          <a:xfrm>
            <a:off x="7798681" y="4646019"/>
            <a:ext cx="2004395" cy="369332"/>
          </a:xfrm>
          <a:prstGeom prst="rect">
            <a:avLst/>
          </a:prstGeom>
          <a:noFill/>
        </p:spPr>
        <p:txBody>
          <a:bodyPr wrap="none" rtlCol="0">
            <a:spAutoFit/>
          </a:bodyPr>
          <a:lstStyle/>
          <a:p>
            <a:r>
              <a:rPr lang="en-US" dirty="0"/>
              <a:t>Schedule Execution</a:t>
            </a:r>
            <a:endParaRPr lang="en-US" sz="2400" dirty="0"/>
          </a:p>
        </p:txBody>
      </p:sp>
      <p:cxnSp>
        <p:nvCxnSpPr>
          <p:cNvPr id="112" name="Straight Arrow Connector 111">
            <a:extLst>
              <a:ext uri="{FF2B5EF4-FFF2-40B4-BE49-F238E27FC236}">
                <a16:creationId xmlns:a16="http://schemas.microsoft.com/office/drawing/2014/main" id="{BDFA838E-924C-EA47-8E1D-BD16BDD0030E}"/>
              </a:ext>
            </a:extLst>
          </p:cNvPr>
          <p:cNvCxnSpPr>
            <a:cxnSpLocks/>
            <a:stCxn id="89" idx="2"/>
          </p:cNvCxnSpPr>
          <p:nvPr/>
        </p:nvCxnSpPr>
        <p:spPr>
          <a:xfrm>
            <a:off x="2507820" y="5516739"/>
            <a:ext cx="0" cy="481213"/>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D2F42989-510C-F244-9BBA-306CA3F39CFD}"/>
              </a:ext>
            </a:extLst>
          </p:cNvPr>
          <p:cNvCxnSpPr>
            <a:cxnSpLocks/>
            <a:stCxn id="90" idx="2"/>
          </p:cNvCxnSpPr>
          <p:nvPr/>
        </p:nvCxnSpPr>
        <p:spPr>
          <a:xfrm>
            <a:off x="2697240" y="5516739"/>
            <a:ext cx="0" cy="481213"/>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4CBDB961-7D4E-044C-9725-0DDDF5E80DA8}"/>
              </a:ext>
            </a:extLst>
          </p:cNvPr>
          <p:cNvCxnSpPr>
            <a:cxnSpLocks/>
            <a:stCxn id="91" idx="2"/>
          </p:cNvCxnSpPr>
          <p:nvPr/>
        </p:nvCxnSpPr>
        <p:spPr>
          <a:xfrm>
            <a:off x="2877070" y="5516739"/>
            <a:ext cx="0" cy="481213"/>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E9CE27BC-A032-1543-A000-403DFB1CCB1D}"/>
              </a:ext>
            </a:extLst>
          </p:cNvPr>
          <p:cNvCxnSpPr>
            <a:cxnSpLocks/>
            <a:stCxn id="94" idx="2"/>
          </p:cNvCxnSpPr>
          <p:nvPr/>
        </p:nvCxnSpPr>
        <p:spPr>
          <a:xfrm flipH="1">
            <a:off x="5088387" y="5520994"/>
            <a:ext cx="0" cy="4824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0FBB4DFE-B123-CA4A-8E53-3F023BAC5E53}"/>
              </a:ext>
            </a:extLst>
          </p:cNvPr>
          <p:cNvCxnSpPr>
            <a:cxnSpLocks/>
            <a:stCxn id="95" idx="2"/>
          </p:cNvCxnSpPr>
          <p:nvPr/>
        </p:nvCxnSpPr>
        <p:spPr>
          <a:xfrm flipH="1">
            <a:off x="5271711" y="5520994"/>
            <a:ext cx="316" cy="4824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B991FB1-0D7F-214A-BEEA-E787967BB3E1}"/>
              </a:ext>
            </a:extLst>
          </p:cNvPr>
          <p:cNvCxnSpPr>
            <a:cxnSpLocks/>
            <a:stCxn id="93" idx="2"/>
          </p:cNvCxnSpPr>
          <p:nvPr/>
        </p:nvCxnSpPr>
        <p:spPr>
          <a:xfrm>
            <a:off x="4902777" y="5520994"/>
            <a:ext cx="0" cy="4824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59730F90-180E-324D-84CF-5B226F84536C}"/>
              </a:ext>
            </a:extLst>
          </p:cNvPr>
          <p:cNvCxnSpPr>
            <a:cxnSpLocks/>
            <a:stCxn id="92" idx="2"/>
            <a:endCxn id="82" idx="0"/>
          </p:cNvCxnSpPr>
          <p:nvPr/>
        </p:nvCxnSpPr>
        <p:spPr>
          <a:xfrm flipH="1">
            <a:off x="4702599" y="5520994"/>
            <a:ext cx="0" cy="4824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AEB73C8B-4B07-0346-91DE-904889E9CA1F}"/>
              </a:ext>
            </a:extLst>
          </p:cNvPr>
          <p:cNvPicPr>
            <a:picLocks noChangeAspect="1"/>
          </p:cNvPicPr>
          <p:nvPr/>
        </p:nvPicPr>
        <p:blipFill>
          <a:blip r:embed="rId3"/>
          <a:stretch>
            <a:fillRect/>
          </a:stretch>
        </p:blipFill>
        <p:spPr>
          <a:xfrm>
            <a:off x="7551795" y="955981"/>
            <a:ext cx="3665154" cy="3665154"/>
          </a:xfrm>
          <a:prstGeom prst="rect">
            <a:avLst/>
          </a:prstGeom>
          <a:ln w="19050">
            <a:noFill/>
          </a:ln>
        </p:spPr>
      </p:pic>
    </p:spTree>
    <p:extLst>
      <p:ext uri="{BB962C8B-B14F-4D97-AF65-F5344CB8AC3E}">
        <p14:creationId xmlns:p14="http://schemas.microsoft.com/office/powerpoint/2010/main" val="37550702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345547-7F53-DF44-A9D2-3DCDE4715ACC}"/>
              </a:ext>
            </a:extLst>
          </p:cNvPr>
          <p:cNvSpPr>
            <a:spLocks noGrp="1"/>
          </p:cNvSpPr>
          <p:nvPr>
            <p:ph idx="1"/>
          </p:nvPr>
        </p:nvSpPr>
        <p:spPr/>
        <p:txBody>
          <a:bodyPr>
            <a:normAutofit lnSpcReduction="10000"/>
          </a:bodyPr>
          <a:lstStyle/>
          <a:p>
            <a:pPr marL="401638" indent="-401638">
              <a:buFont typeface="+mj-lt"/>
              <a:buAutoNum type="arabicPeriod"/>
            </a:pPr>
            <a:r>
              <a:rPr lang="en-US" sz="1600" dirty="0"/>
              <a:t>D. </a:t>
            </a:r>
            <a:r>
              <a:rPr lang="en-US" sz="1600" dirty="0" err="1"/>
              <a:t>Crankshaw</a:t>
            </a:r>
            <a:r>
              <a:rPr lang="en-US" sz="1600" dirty="0"/>
              <a:t>, X. Wang, G. Zhou, M. Franklin, et al. 2016. Clipper: A Low-Latency Online Prediction Serving System. </a:t>
            </a:r>
            <a:r>
              <a:rPr lang="en-US" sz="1600" dirty="0" err="1"/>
              <a:t>arXiv</a:t>
            </a:r>
            <a:r>
              <a:rPr lang="en-US" sz="1600" dirty="0"/>
              <a:t> preprint arXiv:1612.03079 (2016).</a:t>
            </a:r>
          </a:p>
          <a:p>
            <a:pPr marL="401638" indent="-401638">
              <a:buFont typeface="+mj-lt"/>
              <a:buAutoNum type="arabicPeriod"/>
            </a:pPr>
            <a:r>
              <a:rPr lang="en-US" sz="1600" dirty="0"/>
              <a:t>D. </a:t>
            </a:r>
            <a:r>
              <a:rPr lang="en-US" sz="1600" dirty="0" err="1"/>
              <a:t>Crankshaw</a:t>
            </a:r>
            <a:r>
              <a:rPr lang="en-US" sz="1600" dirty="0"/>
              <a:t>, P. </a:t>
            </a:r>
            <a:r>
              <a:rPr lang="en-US" sz="1600" dirty="0" err="1"/>
              <a:t>Bailis</a:t>
            </a:r>
            <a:r>
              <a:rPr lang="en-US" sz="1600" dirty="0"/>
              <a:t>, J. Gonzalez, H. Li, et al. 2014. The missing piece </a:t>
            </a:r>
            <a:r>
              <a:rPr lang="en-US" sz="1600" dirty="0" err="1"/>
              <a:t>incomplex</a:t>
            </a:r>
            <a:r>
              <a:rPr lang="en-US" sz="1600" dirty="0"/>
              <a:t> analytics: Low latency, scalable model management and serving with </a:t>
            </a:r>
            <a:r>
              <a:rPr lang="en-US" sz="1600" dirty="0" err="1"/>
              <a:t>velox</a:t>
            </a:r>
            <a:r>
              <a:rPr lang="en-US" sz="1600" dirty="0"/>
              <a:t>.</a:t>
            </a:r>
          </a:p>
          <a:p>
            <a:pPr marL="401638" indent="-401638">
              <a:buFont typeface="+mj-lt"/>
              <a:buAutoNum type="arabicPeriod"/>
            </a:pPr>
            <a:r>
              <a:rPr lang="en-US" sz="1600" dirty="0">
                <a:cs typeface="Calibri" panose="020F0502020204030204" pitchFamily="34" charset="0"/>
              </a:rPr>
              <a:t>D. Baylor, E. Breck, H. Cheng, N. </a:t>
            </a:r>
            <a:r>
              <a:rPr lang="en-US" sz="1600" dirty="0" err="1">
                <a:cs typeface="Calibri" panose="020F0502020204030204" pitchFamily="34" charset="0"/>
              </a:rPr>
              <a:t>Fiedel</a:t>
            </a:r>
            <a:r>
              <a:rPr lang="en-US" sz="1600" dirty="0">
                <a:cs typeface="Calibri" panose="020F0502020204030204" pitchFamily="34" charset="0"/>
              </a:rPr>
              <a:t>, et al. 2017. TFX: A TensorFlow-Based Production-Scale Machine Learning Platform. In Proceedings of the 23rd ACM SIGKDD International Conference on Knowledge Discovery and Data Mining. ACM, 1387–1395.</a:t>
            </a:r>
          </a:p>
          <a:p>
            <a:pPr marL="401638" indent="-401638">
              <a:buFont typeface="+mj-lt"/>
              <a:buAutoNum type="arabicPeriod"/>
            </a:pPr>
            <a:r>
              <a:rPr lang="en-US" sz="1600" dirty="0"/>
              <a:t>L. </a:t>
            </a:r>
            <a:r>
              <a:rPr lang="en-US" sz="1600" dirty="0" err="1"/>
              <a:t>Bottou</a:t>
            </a:r>
            <a:r>
              <a:rPr lang="en-US" sz="1600" dirty="0"/>
              <a:t>. 2010. Large-scale machine learning with stochastic gradient descent. In Proceedings of COMPSTAT’2010. Springer, 177–186.</a:t>
            </a:r>
          </a:p>
          <a:p>
            <a:pPr marL="401638" indent="-401638">
              <a:buFont typeface="+mj-lt"/>
              <a:buAutoNum type="arabicPeriod"/>
            </a:pPr>
            <a:r>
              <a:rPr lang="en-US" sz="1600" dirty="0"/>
              <a:t>M. </a:t>
            </a:r>
            <a:r>
              <a:rPr lang="en-US" sz="1600" dirty="0" err="1"/>
              <a:t>Zaharia</a:t>
            </a:r>
            <a:r>
              <a:rPr lang="en-US" sz="1600" dirty="0"/>
              <a:t>, M. Chowdhury, M. Franklin, S. </a:t>
            </a:r>
            <a:r>
              <a:rPr lang="en-US" sz="1600" dirty="0" err="1"/>
              <a:t>Shenker</a:t>
            </a:r>
            <a:r>
              <a:rPr lang="en-US" sz="1600" dirty="0"/>
              <a:t>, and I. </a:t>
            </a:r>
            <a:r>
              <a:rPr lang="en-US" sz="1600" dirty="0" err="1"/>
              <a:t>Stoica</a:t>
            </a:r>
            <a:r>
              <a:rPr lang="en-US" sz="1600" dirty="0"/>
              <a:t>. 2010. Spark: cluster computing with working sets. </a:t>
            </a:r>
            <a:r>
              <a:rPr lang="en-US" sz="1600" dirty="0" err="1"/>
              <a:t>HotCloud</a:t>
            </a:r>
            <a:r>
              <a:rPr lang="en-US" sz="1600" dirty="0"/>
              <a:t> 10 (2010), 10–10.</a:t>
            </a:r>
          </a:p>
          <a:p>
            <a:pPr marL="401638" indent="-401638">
              <a:buFont typeface="+mj-lt"/>
              <a:buAutoNum type="arabicPeriod"/>
            </a:pPr>
            <a:r>
              <a:rPr lang="de-DE" sz="1600" dirty="0"/>
              <a:t>O. </a:t>
            </a:r>
            <a:r>
              <a:rPr lang="de-DE" sz="1600" dirty="0" err="1"/>
              <a:t>Chapelle</a:t>
            </a:r>
            <a:r>
              <a:rPr lang="de-DE" sz="1600" dirty="0"/>
              <a:t>. [n. d.]. NYC Taxi &amp; </a:t>
            </a:r>
            <a:r>
              <a:rPr lang="de-DE" sz="1600" dirty="0" err="1"/>
              <a:t>Lomousine</a:t>
            </a:r>
            <a:r>
              <a:rPr lang="de-DE" sz="1600" dirty="0"/>
              <a:t> </a:t>
            </a:r>
            <a:r>
              <a:rPr lang="de-DE" sz="1600" dirty="0" err="1"/>
              <a:t>Commision</a:t>
            </a:r>
            <a:r>
              <a:rPr lang="de-DE" sz="1600" dirty="0"/>
              <a:t> Trip </a:t>
            </a:r>
            <a:r>
              <a:rPr lang="de-DE" sz="1600" dirty="0" err="1"/>
              <a:t>Record</a:t>
            </a:r>
            <a:r>
              <a:rPr lang="de-DE" sz="1600" dirty="0"/>
              <a:t> Data. http://</a:t>
            </a:r>
            <a:r>
              <a:rPr lang="de-DE" sz="1600" dirty="0" err="1"/>
              <a:t>www.nyc.gov</a:t>
            </a:r>
            <a:r>
              <a:rPr lang="de-DE" sz="1600" dirty="0"/>
              <a:t>/</a:t>
            </a:r>
            <a:r>
              <a:rPr lang="de-DE" sz="1600" dirty="0" err="1"/>
              <a:t>html</a:t>
            </a:r>
            <a:r>
              <a:rPr lang="de-DE" sz="1600" dirty="0"/>
              <a:t>/</a:t>
            </a:r>
            <a:r>
              <a:rPr lang="de-DE" sz="1600" dirty="0" err="1"/>
              <a:t>tlc</a:t>
            </a:r>
            <a:r>
              <a:rPr lang="de-DE" sz="1600" dirty="0"/>
              <a:t>/</a:t>
            </a:r>
            <a:r>
              <a:rPr lang="de-DE" sz="1600" dirty="0" err="1"/>
              <a:t>html</a:t>
            </a:r>
            <a:r>
              <a:rPr lang="de-DE" sz="1600" dirty="0"/>
              <a:t>/</a:t>
            </a:r>
            <a:r>
              <a:rPr lang="de-DE" sz="1600" dirty="0" err="1"/>
              <a:t>about</a:t>
            </a:r>
            <a:r>
              <a:rPr lang="de-DE" sz="1600" dirty="0"/>
              <a:t>/</a:t>
            </a:r>
            <a:r>
              <a:rPr lang="de-DE" sz="1600" dirty="0" err="1"/>
              <a:t>trip_record_data.shtml</a:t>
            </a:r>
            <a:r>
              <a:rPr lang="de-DE" sz="1600" dirty="0"/>
              <a:t>. [</a:t>
            </a:r>
            <a:r>
              <a:rPr lang="de-DE" sz="1600" dirty="0" err="1"/>
              <a:t>Online;accessed</a:t>
            </a:r>
            <a:r>
              <a:rPr lang="de-DE" sz="1600" dirty="0"/>
              <a:t> 10-April-2018].</a:t>
            </a:r>
          </a:p>
          <a:p>
            <a:pPr marL="401638" indent="-401638">
              <a:buFont typeface="+mj-lt"/>
              <a:buAutoNum type="arabicPeriod"/>
            </a:pPr>
            <a:r>
              <a:rPr lang="de-DE" sz="1600" dirty="0"/>
              <a:t>J. Ma, L. Saul, S. Savage, </a:t>
            </a:r>
            <a:r>
              <a:rPr lang="de-DE" sz="1600" dirty="0" err="1"/>
              <a:t>and</a:t>
            </a:r>
            <a:r>
              <a:rPr lang="de-DE" sz="1600" dirty="0"/>
              <a:t> G. Voelker. 2009. </a:t>
            </a:r>
            <a:r>
              <a:rPr lang="de-DE" sz="1600" dirty="0" err="1"/>
              <a:t>Identifying</a:t>
            </a:r>
            <a:r>
              <a:rPr lang="de-DE" sz="1600" dirty="0"/>
              <a:t> </a:t>
            </a:r>
            <a:r>
              <a:rPr lang="de-DE" sz="1600" dirty="0" err="1"/>
              <a:t>suspicious</a:t>
            </a:r>
            <a:r>
              <a:rPr lang="de-DE" sz="1600" dirty="0"/>
              <a:t> URLs: an </a:t>
            </a:r>
            <a:r>
              <a:rPr lang="de-DE" sz="1600" dirty="0" err="1"/>
              <a:t>application</a:t>
            </a:r>
            <a:r>
              <a:rPr lang="de-DE" sz="1600" dirty="0"/>
              <a:t> </a:t>
            </a:r>
            <a:r>
              <a:rPr lang="de-DE" sz="1600" dirty="0" err="1"/>
              <a:t>of</a:t>
            </a:r>
            <a:r>
              <a:rPr lang="de-DE" sz="1600" dirty="0"/>
              <a:t> large-</a:t>
            </a:r>
            <a:r>
              <a:rPr lang="de-DE" sz="1600" dirty="0" err="1"/>
              <a:t>scale</a:t>
            </a:r>
            <a:r>
              <a:rPr lang="de-DE" sz="1600" dirty="0"/>
              <a:t> online </a:t>
            </a:r>
            <a:r>
              <a:rPr lang="de-DE" sz="1600" dirty="0" err="1"/>
              <a:t>learning</a:t>
            </a:r>
            <a:r>
              <a:rPr lang="de-DE" sz="1600" dirty="0"/>
              <a:t>. In </a:t>
            </a:r>
            <a:r>
              <a:rPr lang="de-DE" sz="1600" dirty="0" err="1"/>
              <a:t>Proceedings</a:t>
            </a:r>
            <a:r>
              <a:rPr lang="de-DE" sz="1600" dirty="0"/>
              <a:t> </a:t>
            </a:r>
            <a:r>
              <a:rPr lang="de-DE" sz="1600" dirty="0" err="1"/>
              <a:t>of</a:t>
            </a:r>
            <a:r>
              <a:rPr lang="de-DE" sz="1600" dirty="0"/>
              <a:t> </a:t>
            </a:r>
            <a:r>
              <a:rPr lang="de-DE" sz="1600" dirty="0" err="1"/>
              <a:t>the</a:t>
            </a:r>
            <a:r>
              <a:rPr lang="de-DE" sz="1600" dirty="0"/>
              <a:t> 26th </a:t>
            </a:r>
            <a:r>
              <a:rPr lang="de-DE" sz="1600" dirty="0" err="1"/>
              <a:t>annual</a:t>
            </a:r>
            <a:r>
              <a:rPr lang="de-DE" sz="1600" dirty="0"/>
              <a:t> international </a:t>
            </a:r>
            <a:r>
              <a:rPr lang="de-DE" sz="1600" dirty="0" err="1"/>
              <a:t>conference</a:t>
            </a:r>
            <a:r>
              <a:rPr lang="de-DE" sz="1600" dirty="0"/>
              <a:t> on </a:t>
            </a:r>
            <a:r>
              <a:rPr lang="de-DE" sz="1600" dirty="0" err="1"/>
              <a:t>machine</a:t>
            </a:r>
            <a:r>
              <a:rPr lang="de-DE" sz="1600" dirty="0"/>
              <a:t> </a:t>
            </a:r>
            <a:r>
              <a:rPr lang="de-DE" sz="1600" dirty="0" err="1"/>
              <a:t>learning</a:t>
            </a:r>
            <a:r>
              <a:rPr lang="de-DE" sz="1600" dirty="0"/>
              <a:t>. ACM, 681–688.</a:t>
            </a:r>
          </a:p>
          <a:p>
            <a:pPr marL="401638" indent="-401638">
              <a:buFont typeface="+mj-lt"/>
              <a:buAutoNum type="arabicPeriod"/>
            </a:pPr>
            <a:r>
              <a:rPr lang="de-DE" sz="1600" dirty="0"/>
              <a:t>D. </a:t>
            </a:r>
            <a:r>
              <a:rPr lang="de-DE" sz="1600" dirty="0" err="1"/>
              <a:t>Kingma</a:t>
            </a:r>
            <a:r>
              <a:rPr lang="de-DE" sz="1600" dirty="0"/>
              <a:t> </a:t>
            </a:r>
            <a:r>
              <a:rPr lang="de-DE" sz="1600" dirty="0" err="1"/>
              <a:t>and</a:t>
            </a:r>
            <a:r>
              <a:rPr lang="de-DE" sz="1600" dirty="0"/>
              <a:t> J. </a:t>
            </a:r>
            <a:r>
              <a:rPr lang="de-DE" sz="1600" dirty="0" err="1"/>
              <a:t>Ba</a:t>
            </a:r>
            <a:r>
              <a:rPr lang="de-DE" sz="1600" dirty="0"/>
              <a:t>. 2014. Adam: A </a:t>
            </a:r>
            <a:r>
              <a:rPr lang="de-DE" sz="1600" dirty="0" err="1"/>
              <a:t>method</a:t>
            </a:r>
            <a:r>
              <a:rPr lang="de-DE" sz="1600" dirty="0"/>
              <a:t> </a:t>
            </a:r>
            <a:r>
              <a:rPr lang="de-DE" sz="1600" dirty="0" err="1"/>
              <a:t>for</a:t>
            </a:r>
            <a:r>
              <a:rPr lang="de-DE" sz="1600" dirty="0"/>
              <a:t> </a:t>
            </a:r>
            <a:r>
              <a:rPr lang="de-DE" sz="1600" dirty="0" err="1"/>
              <a:t>stochastic</a:t>
            </a:r>
            <a:r>
              <a:rPr lang="de-DE" sz="1600" dirty="0"/>
              <a:t> </a:t>
            </a:r>
            <a:r>
              <a:rPr lang="de-DE" sz="1600" dirty="0" err="1"/>
              <a:t>optimization</a:t>
            </a:r>
            <a:r>
              <a:rPr lang="de-DE" sz="1600" dirty="0"/>
              <a:t>. </a:t>
            </a:r>
            <a:r>
              <a:rPr lang="de-DE" sz="1600" dirty="0" err="1"/>
              <a:t>arXiv</a:t>
            </a:r>
            <a:r>
              <a:rPr lang="de-DE" sz="1600" dirty="0"/>
              <a:t> </a:t>
            </a:r>
            <a:r>
              <a:rPr lang="de-DE" sz="1600" dirty="0" err="1"/>
              <a:t>preprint</a:t>
            </a:r>
            <a:r>
              <a:rPr lang="de-DE" sz="1600" dirty="0"/>
              <a:t> arXiv:1412.6980 (2014).</a:t>
            </a:r>
          </a:p>
          <a:p>
            <a:pPr marL="401638" indent="-401638">
              <a:buFont typeface="+mj-lt"/>
              <a:buAutoNum type="arabicPeriod"/>
            </a:pPr>
            <a:r>
              <a:rPr lang="de-DE" sz="1600" dirty="0"/>
              <a:t>M. Zeiler. 2012. ADADELTA: an adaptive </a:t>
            </a:r>
            <a:r>
              <a:rPr lang="de-DE" sz="1600" dirty="0" err="1"/>
              <a:t>learning</a:t>
            </a:r>
            <a:r>
              <a:rPr lang="de-DE" sz="1600" dirty="0"/>
              <a:t> rate </a:t>
            </a:r>
            <a:r>
              <a:rPr lang="de-DE" sz="1600" dirty="0" err="1"/>
              <a:t>method</a:t>
            </a:r>
            <a:r>
              <a:rPr lang="de-DE" sz="1600" dirty="0"/>
              <a:t>. </a:t>
            </a:r>
            <a:r>
              <a:rPr lang="de-DE" sz="1600" dirty="0" err="1"/>
              <a:t>arXiv</a:t>
            </a:r>
            <a:r>
              <a:rPr lang="de-DE" sz="1600" dirty="0"/>
              <a:t> </a:t>
            </a:r>
            <a:r>
              <a:rPr lang="de-DE" sz="1600" dirty="0" err="1"/>
              <a:t>preprint</a:t>
            </a:r>
            <a:r>
              <a:rPr lang="de-DE" sz="1600" dirty="0"/>
              <a:t> arXiv:1212.5701 (2012).</a:t>
            </a:r>
          </a:p>
          <a:p>
            <a:pPr marL="401638" indent="-401638">
              <a:buFont typeface="+mj-lt"/>
              <a:buAutoNum type="arabicPeriod"/>
            </a:pPr>
            <a:r>
              <a:rPr lang="de-DE" sz="1600" dirty="0"/>
              <a:t>T. </a:t>
            </a:r>
            <a:r>
              <a:rPr lang="de-DE" sz="1600" dirty="0" err="1"/>
              <a:t>Tieleman</a:t>
            </a:r>
            <a:r>
              <a:rPr lang="de-DE" sz="1600" dirty="0"/>
              <a:t> </a:t>
            </a:r>
            <a:r>
              <a:rPr lang="de-DE" sz="1600" dirty="0" err="1"/>
              <a:t>and</a:t>
            </a:r>
            <a:r>
              <a:rPr lang="de-DE" sz="1600" dirty="0"/>
              <a:t> G. </a:t>
            </a:r>
            <a:r>
              <a:rPr lang="de-DE" sz="1600" dirty="0" err="1"/>
              <a:t>Hinton</a:t>
            </a:r>
            <a:r>
              <a:rPr lang="de-DE" sz="1600" dirty="0"/>
              <a:t>. 2012. </a:t>
            </a:r>
            <a:r>
              <a:rPr lang="de-DE" sz="1600" dirty="0" err="1"/>
              <a:t>Lecture</a:t>
            </a:r>
            <a:r>
              <a:rPr lang="de-DE" sz="1600" dirty="0"/>
              <a:t> 6.5-rmsprop: </a:t>
            </a:r>
            <a:r>
              <a:rPr lang="de-DE" sz="1600" dirty="0" err="1"/>
              <a:t>Divide</a:t>
            </a:r>
            <a:r>
              <a:rPr lang="de-DE" sz="1600" dirty="0"/>
              <a:t> </a:t>
            </a:r>
            <a:r>
              <a:rPr lang="de-DE" sz="1600" dirty="0" err="1"/>
              <a:t>the</a:t>
            </a:r>
            <a:r>
              <a:rPr lang="de-DE" sz="1600" dirty="0"/>
              <a:t> </a:t>
            </a:r>
            <a:r>
              <a:rPr lang="de-DE" sz="1600" dirty="0" err="1"/>
              <a:t>gradient</a:t>
            </a:r>
            <a:r>
              <a:rPr lang="de-DE" sz="1600" dirty="0"/>
              <a:t> </a:t>
            </a:r>
            <a:r>
              <a:rPr lang="de-DE" sz="1600" dirty="0" err="1"/>
              <a:t>by</a:t>
            </a:r>
            <a:r>
              <a:rPr lang="de-DE" sz="1600" dirty="0"/>
              <a:t> a </a:t>
            </a:r>
            <a:r>
              <a:rPr lang="de-DE" sz="1600" dirty="0" err="1"/>
              <a:t>running</a:t>
            </a:r>
            <a:r>
              <a:rPr lang="de-DE" sz="1600" dirty="0"/>
              <a:t> </a:t>
            </a:r>
            <a:r>
              <a:rPr lang="de-DE" sz="1600" dirty="0" err="1"/>
              <a:t>average</a:t>
            </a:r>
            <a:r>
              <a:rPr lang="de-DE" sz="1600" dirty="0"/>
              <a:t> </a:t>
            </a:r>
            <a:r>
              <a:rPr lang="de-DE" sz="1600" dirty="0" err="1"/>
              <a:t>of</a:t>
            </a:r>
            <a:r>
              <a:rPr lang="de-DE" sz="1600" dirty="0"/>
              <a:t> </a:t>
            </a:r>
            <a:r>
              <a:rPr lang="de-DE" sz="1600" dirty="0" err="1"/>
              <a:t>its</a:t>
            </a:r>
            <a:r>
              <a:rPr lang="de-DE" sz="1600" dirty="0"/>
              <a:t> </a:t>
            </a:r>
            <a:r>
              <a:rPr lang="de-DE" sz="1600" dirty="0" err="1"/>
              <a:t>recent</a:t>
            </a:r>
            <a:r>
              <a:rPr lang="de-DE" sz="1600" dirty="0"/>
              <a:t> </a:t>
            </a:r>
            <a:r>
              <a:rPr lang="de-DE" sz="1600" dirty="0" err="1"/>
              <a:t>magnitude</a:t>
            </a:r>
            <a:r>
              <a:rPr lang="de-DE" sz="1600" dirty="0"/>
              <a:t>. COURSERA: </a:t>
            </a:r>
            <a:r>
              <a:rPr lang="de-DE" sz="1600" dirty="0" err="1"/>
              <a:t>Neural</a:t>
            </a:r>
            <a:r>
              <a:rPr lang="de-DE" sz="1600" dirty="0"/>
              <a:t> </a:t>
            </a:r>
            <a:r>
              <a:rPr lang="de-DE" sz="1600" dirty="0" err="1"/>
              <a:t>networks</a:t>
            </a:r>
            <a:r>
              <a:rPr lang="de-DE" sz="1600" dirty="0"/>
              <a:t> </a:t>
            </a:r>
            <a:r>
              <a:rPr lang="de-DE" sz="1600" dirty="0" err="1"/>
              <a:t>for</a:t>
            </a:r>
            <a:r>
              <a:rPr lang="de-DE" sz="1600" dirty="0"/>
              <a:t> </a:t>
            </a:r>
            <a:r>
              <a:rPr lang="de-DE" sz="1600" dirty="0" err="1"/>
              <a:t>machine</a:t>
            </a:r>
            <a:r>
              <a:rPr lang="de-DE" sz="1600" dirty="0"/>
              <a:t> </a:t>
            </a:r>
            <a:r>
              <a:rPr lang="de-DE" sz="1600" dirty="0" err="1"/>
              <a:t>learning</a:t>
            </a:r>
            <a:r>
              <a:rPr lang="de-DE" sz="1600" dirty="0"/>
              <a:t> 4, 2 (2012), 26–31.</a:t>
            </a:r>
          </a:p>
          <a:p>
            <a:pPr marL="0" indent="0">
              <a:buNone/>
            </a:pPr>
            <a:endParaRPr lang="en-US" sz="1600" dirty="0"/>
          </a:p>
        </p:txBody>
      </p:sp>
      <p:sp>
        <p:nvSpPr>
          <p:cNvPr id="2" name="Title 1">
            <a:extLst>
              <a:ext uri="{FF2B5EF4-FFF2-40B4-BE49-F238E27FC236}">
                <a16:creationId xmlns:a16="http://schemas.microsoft.com/office/drawing/2014/main" id="{AE8FEA88-F11E-264F-9CB5-F94955D715A7}"/>
              </a:ext>
            </a:extLst>
          </p:cNvPr>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40113557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E647E1-A731-6746-82B3-90AC79A5ABB9}"/>
              </a:ext>
            </a:extLst>
          </p:cNvPr>
          <p:cNvSpPr>
            <a:spLocks noGrp="1"/>
          </p:cNvSpPr>
          <p:nvPr>
            <p:ph idx="1"/>
          </p:nvPr>
        </p:nvSpPr>
        <p:spPr/>
        <p:txBody>
          <a:bodyPr>
            <a:normAutofit/>
          </a:bodyPr>
          <a:lstStyle/>
          <a:p>
            <a:r>
              <a:rPr lang="en-US" sz="2800" dirty="0"/>
              <a:t>Life cycle of ML application does not end with training</a:t>
            </a:r>
          </a:p>
          <a:p>
            <a:endParaRPr lang="en-US" sz="2800" dirty="0"/>
          </a:p>
          <a:p>
            <a:endParaRPr lang="en-US" sz="2800" dirty="0"/>
          </a:p>
          <a:p>
            <a:r>
              <a:rPr lang="en-US" sz="2800" dirty="0"/>
              <a:t>Models and Pipelines must be deployed to answer prediction queries</a:t>
            </a:r>
          </a:p>
          <a:p>
            <a:endParaRPr lang="en-US" sz="2800" dirty="0"/>
          </a:p>
          <a:p>
            <a:endParaRPr lang="en-US" sz="2800" dirty="0"/>
          </a:p>
          <a:p>
            <a:r>
              <a:rPr lang="en-US" sz="2800" dirty="0"/>
              <a:t>Deployed models and pipelines should be monitored and furthered trained</a:t>
            </a:r>
          </a:p>
        </p:txBody>
      </p:sp>
      <p:sp>
        <p:nvSpPr>
          <p:cNvPr id="3" name="Title 2">
            <a:extLst>
              <a:ext uri="{FF2B5EF4-FFF2-40B4-BE49-F238E27FC236}">
                <a16:creationId xmlns:a16="http://schemas.microsoft.com/office/drawing/2014/main" id="{C92F1F8C-5CD9-E247-96DC-B0399B7E4B6D}"/>
              </a:ext>
            </a:extLst>
          </p:cNvPr>
          <p:cNvSpPr>
            <a:spLocks noGrp="1"/>
          </p:cNvSpPr>
          <p:nvPr>
            <p:ph type="title"/>
          </p:nvPr>
        </p:nvSpPr>
        <p:spPr/>
        <p:txBody>
          <a:bodyPr/>
          <a:lstStyle/>
          <a:p>
            <a:r>
              <a:rPr lang="en-US" dirty="0"/>
              <a:t>Life Cycle of Machine Learning Applications</a:t>
            </a:r>
          </a:p>
        </p:txBody>
      </p:sp>
      <p:sp>
        <p:nvSpPr>
          <p:cNvPr id="4" name="Rectangle 3">
            <a:extLst>
              <a:ext uri="{FF2B5EF4-FFF2-40B4-BE49-F238E27FC236}">
                <a16:creationId xmlns:a16="http://schemas.microsoft.com/office/drawing/2014/main" id="{696D3CBE-5EEB-2143-98D1-748D8CE56B44}"/>
              </a:ext>
            </a:extLst>
          </p:cNvPr>
          <p:cNvSpPr/>
          <p:nvPr/>
        </p:nvSpPr>
        <p:spPr>
          <a:xfrm>
            <a:off x="571462" y="4253926"/>
            <a:ext cx="10851043" cy="1064302"/>
          </a:xfrm>
          <a:prstGeom prst="rect">
            <a:avLst/>
          </a:prstGeom>
          <a:solidFill>
            <a:srgbClr val="92D05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96091D2F-6A97-0F41-A89A-801F24A8FA95}"/>
              </a:ext>
            </a:extLst>
          </p:cNvPr>
          <p:cNvSpPr txBox="1"/>
          <p:nvPr/>
        </p:nvSpPr>
        <p:spPr>
          <a:xfrm>
            <a:off x="4396913" y="3607595"/>
            <a:ext cx="3398174" cy="646331"/>
          </a:xfrm>
          <a:prstGeom prst="rect">
            <a:avLst/>
          </a:prstGeom>
          <a:noFill/>
        </p:spPr>
        <p:txBody>
          <a:bodyPr wrap="none" rtlCol="0">
            <a:spAutoFit/>
          </a:bodyPr>
          <a:lstStyle/>
          <a:p>
            <a:r>
              <a:rPr lang="en-US" sz="3600" b="1" dirty="0"/>
              <a:t>Focus of this talk</a:t>
            </a:r>
          </a:p>
        </p:txBody>
      </p:sp>
    </p:spTree>
    <p:extLst>
      <p:ext uri="{BB962C8B-B14F-4D97-AF65-F5344CB8AC3E}">
        <p14:creationId xmlns:p14="http://schemas.microsoft.com/office/powerpoint/2010/main" val="36481618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0017C-15D9-3F4A-B55B-0285810B5954}"/>
              </a:ext>
            </a:extLst>
          </p:cNvPr>
          <p:cNvSpPr>
            <a:spLocks noGrp="1"/>
          </p:cNvSpPr>
          <p:nvPr>
            <p:ph type="ctrTitle"/>
          </p:nvPr>
        </p:nvSpPr>
        <p:spPr/>
        <p:txBody>
          <a:bodyPr>
            <a:normAutofit/>
          </a:bodyPr>
          <a:lstStyle/>
          <a:p>
            <a:r>
              <a:rPr lang="en-US" dirty="0"/>
              <a:t>Backup Slides</a:t>
            </a:r>
          </a:p>
        </p:txBody>
      </p:sp>
      <p:sp>
        <p:nvSpPr>
          <p:cNvPr id="3" name="Subtitle 2">
            <a:extLst>
              <a:ext uri="{FF2B5EF4-FFF2-40B4-BE49-F238E27FC236}">
                <a16:creationId xmlns:a16="http://schemas.microsoft.com/office/drawing/2014/main" id="{BA32FCBF-838F-D643-89A0-F030E5DC5D2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31010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hevron 6">
            <a:extLst>
              <a:ext uri="{FF2B5EF4-FFF2-40B4-BE49-F238E27FC236}">
                <a16:creationId xmlns:a16="http://schemas.microsoft.com/office/drawing/2014/main" id="{4DDD5FE7-CC03-DB4F-AB14-F20802899B31}"/>
              </a:ext>
            </a:extLst>
          </p:cNvPr>
          <p:cNvSpPr/>
          <p:nvPr/>
        </p:nvSpPr>
        <p:spPr>
          <a:xfrm>
            <a:off x="3049031" y="3222068"/>
            <a:ext cx="1584000" cy="514641"/>
          </a:xfrm>
          <a:prstGeom prst="chevron">
            <a:avLst>
              <a:gd name="adj" fmla="val 25280"/>
            </a:avLst>
          </a:prstGeom>
          <a:solidFill>
            <a:schemeClr val="accent5">
              <a:alpha val="30000"/>
            </a:schemeClr>
          </a:solidFill>
          <a:ln w="19050">
            <a:solidFill>
              <a:schemeClr val="tx1">
                <a:alpha val="30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0000"/>
                  </a:schemeClr>
                </a:solidFill>
              </a:rPr>
              <a:t> Preprocess</a:t>
            </a:r>
            <a:endParaRPr lang="en-US" sz="2000" dirty="0">
              <a:solidFill>
                <a:schemeClr val="tx1">
                  <a:alpha val="30000"/>
                </a:schemeClr>
              </a:solidFill>
            </a:endParaRPr>
          </a:p>
        </p:txBody>
      </p:sp>
      <p:sp>
        <p:nvSpPr>
          <p:cNvPr id="11" name="Chevron 10">
            <a:extLst>
              <a:ext uri="{FF2B5EF4-FFF2-40B4-BE49-F238E27FC236}">
                <a16:creationId xmlns:a16="http://schemas.microsoft.com/office/drawing/2014/main" id="{308620B9-702D-384C-BBF2-1F9F2166153A}"/>
              </a:ext>
            </a:extLst>
          </p:cNvPr>
          <p:cNvSpPr/>
          <p:nvPr/>
        </p:nvSpPr>
        <p:spPr>
          <a:xfrm>
            <a:off x="7637190" y="3222067"/>
            <a:ext cx="1584000" cy="514641"/>
          </a:xfrm>
          <a:prstGeom prst="chevron">
            <a:avLst>
              <a:gd name="adj" fmla="val 25280"/>
            </a:avLst>
          </a:prstGeom>
          <a:solidFill>
            <a:schemeClr val="accent5">
              <a:alpha val="30000"/>
            </a:schemeClr>
          </a:solidFill>
          <a:ln w="19050">
            <a:solidFill>
              <a:schemeClr val="tx1">
                <a:alpha val="30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0000"/>
                  </a:schemeClr>
                </a:solidFill>
              </a:rPr>
              <a:t> Materialize</a:t>
            </a:r>
            <a:endParaRPr lang="en-US" sz="2000" dirty="0">
              <a:solidFill>
                <a:schemeClr val="tx1">
                  <a:alpha val="30000"/>
                </a:schemeClr>
              </a:solidFill>
            </a:endParaRPr>
          </a:p>
        </p:txBody>
      </p:sp>
      <p:sp>
        <p:nvSpPr>
          <p:cNvPr id="12" name="Chevron 11">
            <a:extLst>
              <a:ext uri="{FF2B5EF4-FFF2-40B4-BE49-F238E27FC236}">
                <a16:creationId xmlns:a16="http://schemas.microsoft.com/office/drawing/2014/main" id="{1127579F-1FFB-8C4F-9A64-EABAEDF4414D}"/>
              </a:ext>
            </a:extLst>
          </p:cNvPr>
          <p:cNvSpPr/>
          <p:nvPr/>
        </p:nvSpPr>
        <p:spPr>
          <a:xfrm>
            <a:off x="688618" y="3222068"/>
            <a:ext cx="1584000" cy="514641"/>
          </a:xfrm>
          <a:prstGeom prst="chevron">
            <a:avLst>
              <a:gd name="adj" fmla="val 25280"/>
            </a:avLst>
          </a:prstGeom>
          <a:solidFill>
            <a:schemeClr val="accent5"/>
          </a:solidFill>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Discretize</a:t>
            </a:r>
            <a:endParaRPr lang="en-US" sz="2000" dirty="0">
              <a:solidFill>
                <a:schemeClr val="tx1"/>
              </a:solidFill>
            </a:endParaRPr>
          </a:p>
        </p:txBody>
      </p:sp>
      <p:sp>
        <p:nvSpPr>
          <p:cNvPr id="13" name="Chevron 12">
            <a:extLst>
              <a:ext uri="{FF2B5EF4-FFF2-40B4-BE49-F238E27FC236}">
                <a16:creationId xmlns:a16="http://schemas.microsoft.com/office/drawing/2014/main" id="{EECFB32C-3028-0840-812E-5072B23D4FC4}"/>
              </a:ext>
            </a:extLst>
          </p:cNvPr>
          <p:cNvSpPr/>
          <p:nvPr/>
        </p:nvSpPr>
        <p:spPr>
          <a:xfrm>
            <a:off x="5779102" y="3222070"/>
            <a:ext cx="1584000" cy="514641"/>
          </a:xfrm>
          <a:prstGeom prst="chevron">
            <a:avLst>
              <a:gd name="adj" fmla="val 25280"/>
            </a:avLst>
          </a:prstGeom>
          <a:solidFill>
            <a:schemeClr val="accent5"/>
          </a:solidFill>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Sample</a:t>
            </a:r>
            <a:endParaRPr lang="en-US" sz="2000" dirty="0">
              <a:solidFill>
                <a:schemeClr val="tx1"/>
              </a:solidFill>
            </a:endParaRPr>
          </a:p>
        </p:txBody>
      </p:sp>
      <p:sp>
        <p:nvSpPr>
          <p:cNvPr id="14" name="Chevron 13">
            <a:extLst>
              <a:ext uri="{FF2B5EF4-FFF2-40B4-BE49-F238E27FC236}">
                <a16:creationId xmlns:a16="http://schemas.microsoft.com/office/drawing/2014/main" id="{E0CCDC3E-CE18-014D-9C6C-DF2A70475556}"/>
              </a:ext>
            </a:extLst>
          </p:cNvPr>
          <p:cNvSpPr/>
          <p:nvPr/>
        </p:nvSpPr>
        <p:spPr>
          <a:xfrm>
            <a:off x="9495278" y="3222068"/>
            <a:ext cx="1584000" cy="514641"/>
          </a:xfrm>
          <a:prstGeom prst="chevron">
            <a:avLst>
              <a:gd name="adj" fmla="val 25280"/>
            </a:avLst>
          </a:prstGeom>
          <a:solidFill>
            <a:schemeClr val="accent5">
              <a:alpha val="30000"/>
            </a:schemeClr>
          </a:solidFill>
          <a:ln w="19050">
            <a:solidFill>
              <a:schemeClr val="tx1">
                <a:alpha val="30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0000"/>
                  </a:schemeClr>
                </a:solidFill>
              </a:rPr>
              <a:t>Update</a:t>
            </a:r>
          </a:p>
        </p:txBody>
      </p:sp>
      <p:sp>
        <p:nvSpPr>
          <p:cNvPr id="23" name="Rounded Rectangle 22">
            <a:extLst>
              <a:ext uri="{FF2B5EF4-FFF2-40B4-BE49-F238E27FC236}">
                <a16:creationId xmlns:a16="http://schemas.microsoft.com/office/drawing/2014/main" id="{A834A14A-5355-E447-AE0A-20BCD1A516C6}"/>
              </a:ext>
            </a:extLst>
          </p:cNvPr>
          <p:cNvSpPr/>
          <p:nvPr/>
        </p:nvSpPr>
        <p:spPr>
          <a:xfrm>
            <a:off x="7379190" y="3406997"/>
            <a:ext cx="144780" cy="144780"/>
          </a:xfrm>
          <a:prstGeom prst="roundRect">
            <a:avLst/>
          </a:prstGeom>
          <a:no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8D77EB1E-7911-4449-8CFF-2274C5442E8A}"/>
              </a:ext>
            </a:extLst>
          </p:cNvPr>
          <p:cNvSpPr/>
          <p:nvPr/>
        </p:nvSpPr>
        <p:spPr>
          <a:xfrm>
            <a:off x="7559020"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lt1">
                  <a:alpha val="40000"/>
                </a:schemeClr>
              </a:solidFill>
            </a:endParaRPr>
          </a:p>
        </p:txBody>
      </p:sp>
      <p:sp>
        <p:nvSpPr>
          <p:cNvPr id="25" name="Rounded Rectangle 24">
            <a:extLst>
              <a:ext uri="{FF2B5EF4-FFF2-40B4-BE49-F238E27FC236}">
                <a16:creationId xmlns:a16="http://schemas.microsoft.com/office/drawing/2014/main" id="{27AB9D21-5EB4-394E-A6DA-2369830CFA72}"/>
              </a:ext>
            </a:extLst>
          </p:cNvPr>
          <p:cNvSpPr/>
          <p:nvPr/>
        </p:nvSpPr>
        <p:spPr>
          <a:xfrm>
            <a:off x="9239679" y="3406997"/>
            <a:ext cx="144780" cy="144780"/>
          </a:xfrm>
          <a:prstGeom prst="roundRect">
            <a:avLst/>
          </a:prstGeom>
          <a:solidFill>
            <a:schemeClr val="accent6">
              <a:alpha val="3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E5EBBD82-2B9E-464E-BB5C-9D4E0A64F57D}"/>
              </a:ext>
            </a:extLst>
          </p:cNvPr>
          <p:cNvSpPr/>
          <p:nvPr/>
        </p:nvSpPr>
        <p:spPr>
          <a:xfrm>
            <a:off x="9419509" y="3406997"/>
            <a:ext cx="144780" cy="144780"/>
          </a:xfrm>
          <a:prstGeom prst="roundRect">
            <a:avLst/>
          </a:prstGeom>
          <a:solidFill>
            <a:schemeClr val="accent6">
              <a:alpha val="3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FD696BBF-8423-7A42-8F8B-7DE98BC54E0C}"/>
              </a:ext>
            </a:extLst>
          </p:cNvPr>
          <p:cNvCxnSpPr>
            <a:cxnSpLocks/>
          </p:cNvCxnSpPr>
          <p:nvPr/>
        </p:nvCxnSpPr>
        <p:spPr>
          <a:xfrm>
            <a:off x="189536" y="3478859"/>
            <a:ext cx="648000" cy="0"/>
          </a:xfrm>
          <a:prstGeom prst="straightConnector1">
            <a:avLst/>
          </a:prstGeom>
          <a:ln w="31750">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A73E2A9-4448-D14A-A11B-528F9E63F1BE}"/>
              </a:ext>
            </a:extLst>
          </p:cNvPr>
          <p:cNvSpPr txBox="1"/>
          <p:nvPr/>
        </p:nvSpPr>
        <p:spPr>
          <a:xfrm>
            <a:off x="2170383" y="2822222"/>
            <a:ext cx="973921" cy="584775"/>
          </a:xfrm>
          <a:prstGeom prst="rect">
            <a:avLst/>
          </a:prstGeom>
          <a:noFill/>
        </p:spPr>
        <p:txBody>
          <a:bodyPr wrap="none" rtlCol="0">
            <a:spAutoFit/>
          </a:bodyPr>
          <a:lstStyle/>
          <a:p>
            <a:pPr algn="ctr"/>
            <a:r>
              <a:rPr lang="en-US" sz="1600" dirty="0">
                <a:solidFill>
                  <a:schemeClr val="tx1">
                    <a:alpha val="30000"/>
                  </a:schemeClr>
                </a:solidFill>
              </a:rPr>
              <a:t>Raw Data</a:t>
            </a:r>
          </a:p>
          <a:p>
            <a:pPr algn="ctr"/>
            <a:r>
              <a:rPr lang="en-US" sz="1600" dirty="0">
                <a:solidFill>
                  <a:schemeClr val="tx1">
                    <a:alpha val="30000"/>
                  </a:schemeClr>
                </a:solidFill>
              </a:rPr>
              <a:t>Chunks</a:t>
            </a:r>
          </a:p>
        </p:txBody>
      </p:sp>
      <p:sp>
        <p:nvSpPr>
          <p:cNvPr id="33" name="TextBox 32">
            <a:extLst>
              <a:ext uri="{FF2B5EF4-FFF2-40B4-BE49-F238E27FC236}">
                <a16:creationId xmlns:a16="http://schemas.microsoft.com/office/drawing/2014/main" id="{EF1B27A7-A352-4144-A3F5-C29C9E4241D7}"/>
              </a:ext>
            </a:extLst>
          </p:cNvPr>
          <p:cNvSpPr txBox="1"/>
          <p:nvPr/>
        </p:nvSpPr>
        <p:spPr>
          <a:xfrm>
            <a:off x="4420484" y="2844157"/>
            <a:ext cx="1307153" cy="584775"/>
          </a:xfrm>
          <a:prstGeom prst="rect">
            <a:avLst/>
          </a:prstGeom>
          <a:noFill/>
        </p:spPr>
        <p:txBody>
          <a:bodyPr wrap="none" rtlCol="0">
            <a:spAutoFit/>
          </a:bodyPr>
          <a:lstStyle/>
          <a:p>
            <a:pPr algn="ctr"/>
            <a:r>
              <a:rPr lang="en-US" sz="1600" dirty="0">
                <a:solidFill>
                  <a:schemeClr val="tx1">
                    <a:alpha val="30000"/>
                  </a:schemeClr>
                </a:solidFill>
              </a:rPr>
              <a:t>Preprocessed</a:t>
            </a:r>
          </a:p>
          <a:p>
            <a:pPr algn="ctr"/>
            <a:r>
              <a:rPr lang="en-US" sz="1600" dirty="0">
                <a:solidFill>
                  <a:schemeClr val="tx1">
                    <a:alpha val="30000"/>
                  </a:schemeClr>
                </a:solidFill>
              </a:rPr>
              <a:t>Features</a:t>
            </a:r>
          </a:p>
        </p:txBody>
      </p:sp>
      <p:cxnSp>
        <p:nvCxnSpPr>
          <p:cNvPr id="50" name="Elbow Connector 49">
            <a:extLst>
              <a:ext uri="{FF2B5EF4-FFF2-40B4-BE49-F238E27FC236}">
                <a16:creationId xmlns:a16="http://schemas.microsoft.com/office/drawing/2014/main" id="{97BDCEB6-9D00-BD44-8C21-11C2A457F1F4}"/>
              </a:ext>
            </a:extLst>
          </p:cNvPr>
          <p:cNvCxnSpPr>
            <a:cxnSpLocks/>
            <a:endCxn id="13" idx="1"/>
          </p:cNvCxnSpPr>
          <p:nvPr/>
        </p:nvCxnSpPr>
        <p:spPr>
          <a:xfrm rot="5400000" flipH="1" flipV="1">
            <a:off x="5268519" y="3731996"/>
            <a:ext cx="893288" cy="388079"/>
          </a:xfrm>
          <a:prstGeom prst="bentConnector2">
            <a:avLst/>
          </a:prstGeom>
          <a:ln w="285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B7AB2750-CB64-3D4F-964A-550BCA040CB0}"/>
              </a:ext>
            </a:extLst>
          </p:cNvPr>
          <p:cNvSpPr/>
          <p:nvPr/>
        </p:nvSpPr>
        <p:spPr>
          <a:xfrm>
            <a:off x="11106711" y="3222067"/>
            <a:ext cx="983206" cy="514641"/>
          </a:xfrm>
          <a:prstGeom prst="roundRect">
            <a:avLst/>
          </a:prstGeom>
          <a:solidFill>
            <a:schemeClr val="accent6">
              <a:alpha val="30000"/>
            </a:schemeClr>
          </a:solidFill>
          <a:ln w="19050">
            <a:solidFill>
              <a:schemeClr val="tx1">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tx1">
                    <a:alpha val="30000"/>
                  </a:schemeClr>
                </a:solidFill>
              </a:rPr>
              <a:t>Model</a:t>
            </a:r>
          </a:p>
        </p:txBody>
      </p:sp>
      <p:cxnSp>
        <p:nvCxnSpPr>
          <p:cNvPr id="56" name="Elbow Connector 55">
            <a:extLst>
              <a:ext uri="{FF2B5EF4-FFF2-40B4-BE49-F238E27FC236}">
                <a16:creationId xmlns:a16="http://schemas.microsoft.com/office/drawing/2014/main" id="{EB512F1C-37EA-724F-889C-EAF903A4FCEA}"/>
              </a:ext>
            </a:extLst>
          </p:cNvPr>
          <p:cNvCxnSpPr>
            <a:cxnSpLocks/>
            <a:stCxn id="55" idx="2"/>
            <a:endCxn id="14" idx="2"/>
          </p:cNvCxnSpPr>
          <p:nvPr/>
        </p:nvCxnSpPr>
        <p:spPr>
          <a:xfrm rot="5400000">
            <a:off x="10910271" y="3048665"/>
            <a:ext cx="1" cy="1376087"/>
          </a:xfrm>
          <a:prstGeom prst="bentConnector3">
            <a:avLst>
              <a:gd name="adj1" fmla="val 22860100000"/>
            </a:avLst>
          </a:prstGeom>
          <a:ln w="285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Title 1">
            <a:extLst>
              <a:ext uri="{FF2B5EF4-FFF2-40B4-BE49-F238E27FC236}">
                <a16:creationId xmlns:a16="http://schemas.microsoft.com/office/drawing/2014/main" id="{C2F266BB-9552-1749-BE60-F827A1309C1B}"/>
              </a:ext>
            </a:extLst>
          </p:cNvPr>
          <p:cNvSpPr>
            <a:spLocks noGrp="1"/>
          </p:cNvSpPr>
          <p:nvPr>
            <p:ph type="title"/>
          </p:nvPr>
        </p:nvSpPr>
        <p:spPr>
          <a:xfrm>
            <a:off x="1153740" y="56657"/>
            <a:ext cx="8654197" cy="642942"/>
          </a:xfrm>
        </p:spPr>
        <p:txBody>
          <a:bodyPr>
            <a:normAutofit/>
          </a:bodyPr>
          <a:lstStyle/>
          <a:p>
            <a:r>
              <a:rPr lang="en-US" dirty="0"/>
              <a:t>Data Manager</a:t>
            </a:r>
          </a:p>
        </p:txBody>
      </p:sp>
      <p:sp>
        <p:nvSpPr>
          <p:cNvPr id="53" name="Right Brace 52">
            <a:extLst>
              <a:ext uri="{FF2B5EF4-FFF2-40B4-BE49-F238E27FC236}">
                <a16:creationId xmlns:a16="http://schemas.microsoft.com/office/drawing/2014/main" id="{017B497B-F2EE-F643-84E2-763D54D37B3B}"/>
              </a:ext>
            </a:extLst>
          </p:cNvPr>
          <p:cNvSpPr/>
          <p:nvPr/>
        </p:nvSpPr>
        <p:spPr>
          <a:xfrm rot="16200000">
            <a:off x="8711243" y="-155798"/>
            <a:ext cx="419100" cy="6283382"/>
          </a:xfrm>
          <a:prstGeom prst="rightBrace">
            <a:avLst>
              <a:gd name="adj1" fmla="val 161060"/>
              <a:gd name="adj2" fmla="val 49569"/>
            </a:avLst>
          </a:prstGeom>
          <a:ln w="25400">
            <a:solidFill>
              <a:schemeClr val="tx1">
                <a:alpha val="3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61" name="Rounded Rectangle 60">
            <a:extLst>
              <a:ext uri="{FF2B5EF4-FFF2-40B4-BE49-F238E27FC236}">
                <a16:creationId xmlns:a16="http://schemas.microsoft.com/office/drawing/2014/main" id="{E95FFC03-F584-344C-959F-A709168A6D24}"/>
              </a:ext>
            </a:extLst>
          </p:cNvPr>
          <p:cNvSpPr/>
          <p:nvPr/>
        </p:nvSpPr>
        <p:spPr>
          <a:xfrm>
            <a:off x="2170383" y="4372680"/>
            <a:ext cx="5208808" cy="648000"/>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Historical Training Data</a:t>
            </a:r>
          </a:p>
        </p:txBody>
      </p:sp>
      <p:sp>
        <p:nvSpPr>
          <p:cNvPr id="63" name="TextBox 62">
            <a:extLst>
              <a:ext uri="{FF2B5EF4-FFF2-40B4-BE49-F238E27FC236}">
                <a16:creationId xmlns:a16="http://schemas.microsoft.com/office/drawing/2014/main" id="{20AB8DD4-76C6-504F-A804-A4A32860E8B3}"/>
              </a:ext>
            </a:extLst>
          </p:cNvPr>
          <p:cNvSpPr txBox="1"/>
          <p:nvPr/>
        </p:nvSpPr>
        <p:spPr>
          <a:xfrm>
            <a:off x="189536" y="3186471"/>
            <a:ext cx="587212" cy="584775"/>
          </a:xfrm>
          <a:prstGeom prst="rect">
            <a:avLst/>
          </a:prstGeom>
          <a:noFill/>
        </p:spPr>
        <p:txBody>
          <a:bodyPr wrap="none" rtlCol="0">
            <a:spAutoFit/>
          </a:bodyPr>
          <a:lstStyle/>
          <a:p>
            <a:pPr algn="ctr"/>
            <a:r>
              <a:rPr lang="en-US" sz="1600" dirty="0">
                <a:solidFill>
                  <a:schemeClr val="tx1">
                    <a:alpha val="46000"/>
                  </a:schemeClr>
                </a:solidFill>
              </a:rPr>
              <a:t>Raw </a:t>
            </a:r>
          </a:p>
          <a:p>
            <a:pPr algn="ctr"/>
            <a:r>
              <a:rPr lang="en-US" sz="1600" dirty="0">
                <a:solidFill>
                  <a:schemeClr val="tx1">
                    <a:alpha val="46000"/>
                  </a:schemeClr>
                </a:solidFill>
              </a:rPr>
              <a:t>Data</a:t>
            </a:r>
          </a:p>
        </p:txBody>
      </p:sp>
      <p:sp>
        <p:nvSpPr>
          <p:cNvPr id="10" name="TextBox 9">
            <a:extLst>
              <a:ext uri="{FF2B5EF4-FFF2-40B4-BE49-F238E27FC236}">
                <a16:creationId xmlns:a16="http://schemas.microsoft.com/office/drawing/2014/main" id="{AA8D3CAA-5D0A-864B-AD57-898C865E3601}"/>
              </a:ext>
            </a:extLst>
          </p:cNvPr>
          <p:cNvSpPr txBox="1"/>
          <p:nvPr/>
        </p:nvSpPr>
        <p:spPr>
          <a:xfrm>
            <a:off x="1480618" y="870504"/>
            <a:ext cx="4904228" cy="1938992"/>
          </a:xfrm>
          <a:prstGeom prst="rect">
            <a:avLst/>
          </a:prstGeom>
          <a:ln w="31750"/>
          <a:effectLst/>
          <a:scene3d>
            <a:camera prst="orthographicFront"/>
            <a:lightRig rig="balanced" dir="t"/>
          </a:scene3d>
          <a:sp3d prstMaterial="softEdge"/>
        </p:spPr>
        <p:style>
          <a:lnRef idx="2">
            <a:schemeClr val="dk1"/>
          </a:lnRef>
          <a:fillRef idx="1">
            <a:schemeClr val="lt1"/>
          </a:fillRef>
          <a:effectRef idx="0">
            <a:schemeClr val="dk1"/>
          </a:effectRef>
          <a:fontRef idx="minor">
            <a:schemeClr val="dk1"/>
          </a:fontRef>
        </p:style>
        <p:txBody>
          <a:bodyPr wrap="none" rtlCol="0">
            <a:spAutoFit/>
          </a:bodyPr>
          <a:lstStyle/>
          <a:p>
            <a:r>
              <a:rPr lang="en-US" sz="3600" b="1" dirty="0"/>
              <a:t>Data Manager</a:t>
            </a:r>
          </a:p>
          <a:p>
            <a:pPr marL="457200" indent="-457200">
              <a:buFont typeface="Arial" panose="020B0604020202020204" pitchFamily="34" charset="0"/>
              <a:buChar char="•"/>
            </a:pPr>
            <a:r>
              <a:rPr lang="en-US" sz="2800" b="1" dirty="0"/>
              <a:t>Data Discretizing</a:t>
            </a:r>
          </a:p>
          <a:p>
            <a:pPr marL="457200" indent="-457200">
              <a:buFont typeface="Arial" panose="020B0604020202020204" pitchFamily="34" charset="0"/>
              <a:buChar char="•"/>
            </a:pPr>
            <a:r>
              <a:rPr lang="en-US" sz="2800" b="1" dirty="0"/>
              <a:t>Data Sampling</a:t>
            </a:r>
          </a:p>
          <a:p>
            <a:pPr marL="457200" indent="-457200">
              <a:buFont typeface="Arial" panose="020B0604020202020204" pitchFamily="34" charset="0"/>
              <a:buChar char="•"/>
            </a:pPr>
            <a:r>
              <a:rPr lang="en-US" sz="2800" b="1" dirty="0"/>
              <a:t>Historical Data Management</a:t>
            </a:r>
          </a:p>
        </p:txBody>
      </p:sp>
      <p:sp>
        <p:nvSpPr>
          <p:cNvPr id="28" name="Oval 27">
            <a:extLst>
              <a:ext uri="{FF2B5EF4-FFF2-40B4-BE49-F238E27FC236}">
                <a16:creationId xmlns:a16="http://schemas.microsoft.com/office/drawing/2014/main" id="{498D831C-4CDB-8E4C-BFF0-0048D63A217A}"/>
              </a:ext>
            </a:extLst>
          </p:cNvPr>
          <p:cNvSpPr/>
          <p:nvPr/>
        </p:nvSpPr>
        <p:spPr>
          <a:xfrm>
            <a:off x="444144" y="2875272"/>
            <a:ext cx="2050227" cy="120397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1A51C179-8388-3E4E-A13C-5A3A3D9D3A05}"/>
              </a:ext>
            </a:extLst>
          </p:cNvPr>
          <p:cNvSpPr/>
          <p:nvPr/>
        </p:nvSpPr>
        <p:spPr>
          <a:xfrm>
            <a:off x="5517470" y="2875272"/>
            <a:ext cx="2050227" cy="120397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F326ACBD-5506-BB4E-9E95-8692F0D53E44}"/>
              </a:ext>
            </a:extLst>
          </p:cNvPr>
          <p:cNvSpPr/>
          <p:nvPr/>
        </p:nvSpPr>
        <p:spPr>
          <a:xfrm>
            <a:off x="1728182" y="3957371"/>
            <a:ext cx="6125192" cy="145198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F0A9C6D2-8F3E-774C-ABA2-D5B910C3BD64}"/>
              </a:ext>
            </a:extLst>
          </p:cNvPr>
          <p:cNvSpPr/>
          <p:nvPr/>
        </p:nvSpPr>
        <p:spPr>
          <a:xfrm>
            <a:off x="2323431"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 name="Rounded Rectangle 46">
            <a:extLst>
              <a:ext uri="{FF2B5EF4-FFF2-40B4-BE49-F238E27FC236}">
                <a16:creationId xmlns:a16="http://schemas.microsoft.com/office/drawing/2014/main" id="{7D2E589D-8874-C447-B4AC-18D15C577454}"/>
              </a:ext>
            </a:extLst>
          </p:cNvPr>
          <p:cNvSpPr/>
          <p:nvPr/>
        </p:nvSpPr>
        <p:spPr>
          <a:xfrm>
            <a:off x="250761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 name="Rounded Rectangle 47">
            <a:extLst>
              <a:ext uri="{FF2B5EF4-FFF2-40B4-BE49-F238E27FC236}">
                <a16:creationId xmlns:a16="http://schemas.microsoft.com/office/drawing/2014/main" id="{C529784E-06F2-514D-AAB7-38BEF7010EDD}"/>
              </a:ext>
            </a:extLst>
          </p:cNvPr>
          <p:cNvSpPr/>
          <p:nvPr/>
        </p:nvSpPr>
        <p:spPr>
          <a:xfrm>
            <a:off x="269703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62B42ABF-311A-2941-8579-FE1E54F7879D}"/>
              </a:ext>
            </a:extLst>
          </p:cNvPr>
          <p:cNvSpPr/>
          <p:nvPr/>
        </p:nvSpPr>
        <p:spPr>
          <a:xfrm>
            <a:off x="287686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 name="Rounded Rectangle 50">
            <a:extLst>
              <a:ext uri="{FF2B5EF4-FFF2-40B4-BE49-F238E27FC236}">
                <a16:creationId xmlns:a16="http://schemas.microsoft.com/office/drawing/2014/main" id="{4143A2E6-08C2-5047-B1D0-AB9FE385B302}"/>
              </a:ext>
            </a:extLst>
          </p:cNvPr>
          <p:cNvSpPr/>
          <p:nvPr/>
        </p:nvSpPr>
        <p:spPr>
          <a:xfrm>
            <a:off x="4718388"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2" name="Rounded Rectangle 51">
            <a:extLst>
              <a:ext uri="{FF2B5EF4-FFF2-40B4-BE49-F238E27FC236}">
                <a16:creationId xmlns:a16="http://schemas.microsoft.com/office/drawing/2014/main" id="{2C16B2DF-2919-EC43-9772-BB2FAC492574}"/>
              </a:ext>
            </a:extLst>
          </p:cNvPr>
          <p:cNvSpPr/>
          <p:nvPr/>
        </p:nvSpPr>
        <p:spPr>
          <a:xfrm>
            <a:off x="490257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7" name="Rounded Rectangle 56">
            <a:extLst>
              <a:ext uri="{FF2B5EF4-FFF2-40B4-BE49-F238E27FC236}">
                <a16:creationId xmlns:a16="http://schemas.microsoft.com/office/drawing/2014/main" id="{78C5930C-1C25-4640-95BE-0C7E232EA9BE}"/>
              </a:ext>
            </a:extLst>
          </p:cNvPr>
          <p:cNvSpPr/>
          <p:nvPr/>
        </p:nvSpPr>
        <p:spPr>
          <a:xfrm>
            <a:off x="509199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9" name="Rounded Rectangle 58">
            <a:extLst>
              <a:ext uri="{FF2B5EF4-FFF2-40B4-BE49-F238E27FC236}">
                <a16:creationId xmlns:a16="http://schemas.microsoft.com/office/drawing/2014/main" id="{32E13A94-67BE-924F-B2AC-13B66ACE150E}"/>
              </a:ext>
            </a:extLst>
          </p:cNvPr>
          <p:cNvSpPr/>
          <p:nvPr/>
        </p:nvSpPr>
        <p:spPr>
          <a:xfrm>
            <a:off x="527182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A0607F0F-6F93-514E-A241-36D3102E958A}"/>
              </a:ext>
            </a:extLst>
          </p:cNvPr>
          <p:cNvCxnSpPr>
            <a:cxnSpLocks/>
          </p:cNvCxnSpPr>
          <p:nvPr/>
        </p:nvCxnSpPr>
        <p:spPr>
          <a:xfrm>
            <a:off x="4795943" y="3547521"/>
            <a:ext cx="0" cy="825159"/>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A1C416D-714B-604C-A448-38B0FC7861F6}"/>
              </a:ext>
            </a:extLst>
          </p:cNvPr>
          <p:cNvCxnSpPr>
            <a:cxnSpLocks/>
          </p:cNvCxnSpPr>
          <p:nvPr/>
        </p:nvCxnSpPr>
        <p:spPr>
          <a:xfrm>
            <a:off x="4970074" y="3547520"/>
            <a:ext cx="284" cy="8280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7EA061E-8CE0-2749-A8EC-61AEBE4DC6AB}"/>
              </a:ext>
            </a:extLst>
          </p:cNvPr>
          <p:cNvCxnSpPr>
            <a:cxnSpLocks/>
            <a:stCxn id="57" idx="2"/>
          </p:cNvCxnSpPr>
          <p:nvPr/>
        </p:nvCxnSpPr>
        <p:spPr>
          <a:xfrm flipH="1">
            <a:off x="5164189" y="3551777"/>
            <a:ext cx="196" cy="820903"/>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41290D1-BABB-674F-8628-6A2A93FE13A9}"/>
              </a:ext>
            </a:extLst>
          </p:cNvPr>
          <p:cNvCxnSpPr>
            <a:cxnSpLocks/>
          </p:cNvCxnSpPr>
          <p:nvPr/>
        </p:nvCxnSpPr>
        <p:spPr>
          <a:xfrm>
            <a:off x="5340236" y="3547521"/>
            <a:ext cx="0" cy="8244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0847626-D481-1847-9B9C-FB2166793477}"/>
              </a:ext>
            </a:extLst>
          </p:cNvPr>
          <p:cNvCxnSpPr>
            <a:cxnSpLocks/>
          </p:cNvCxnSpPr>
          <p:nvPr/>
        </p:nvCxnSpPr>
        <p:spPr>
          <a:xfrm>
            <a:off x="2390619" y="3547521"/>
            <a:ext cx="0" cy="825159"/>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D91647D-2933-C34B-B36F-BC39B6ACE751}"/>
              </a:ext>
            </a:extLst>
          </p:cNvPr>
          <p:cNvCxnSpPr>
            <a:cxnSpLocks/>
          </p:cNvCxnSpPr>
          <p:nvPr/>
        </p:nvCxnSpPr>
        <p:spPr>
          <a:xfrm>
            <a:off x="2579210" y="3547520"/>
            <a:ext cx="284" cy="8280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F93263C-6D35-B042-9425-081B893D8632}"/>
              </a:ext>
            </a:extLst>
          </p:cNvPr>
          <p:cNvCxnSpPr>
            <a:cxnSpLocks/>
          </p:cNvCxnSpPr>
          <p:nvPr/>
        </p:nvCxnSpPr>
        <p:spPr>
          <a:xfrm flipH="1">
            <a:off x="2768009" y="3551777"/>
            <a:ext cx="196" cy="820903"/>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17D05EFF-9695-7742-B067-E2119081676A}"/>
              </a:ext>
            </a:extLst>
          </p:cNvPr>
          <p:cNvCxnSpPr>
            <a:cxnSpLocks/>
          </p:cNvCxnSpPr>
          <p:nvPr/>
        </p:nvCxnSpPr>
        <p:spPr>
          <a:xfrm>
            <a:off x="2944056" y="3547521"/>
            <a:ext cx="0" cy="8244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CD6E5E8-A8F8-FF44-BD92-ED6753686034}"/>
              </a:ext>
            </a:extLst>
          </p:cNvPr>
          <p:cNvSpPr txBox="1"/>
          <p:nvPr/>
        </p:nvSpPr>
        <p:spPr>
          <a:xfrm>
            <a:off x="7708780" y="2379330"/>
            <a:ext cx="2340384" cy="400110"/>
          </a:xfrm>
          <a:prstGeom prst="rect">
            <a:avLst/>
          </a:prstGeom>
          <a:noFill/>
        </p:spPr>
        <p:txBody>
          <a:bodyPr wrap="none" rtlCol="0">
            <a:spAutoFit/>
          </a:bodyPr>
          <a:lstStyle/>
          <a:p>
            <a:r>
              <a:rPr lang="en-US" sz="2000" dirty="0">
                <a:solidFill>
                  <a:schemeClr val="tx1">
                    <a:alpha val="30000"/>
                  </a:schemeClr>
                </a:solidFill>
              </a:rPr>
              <a:t>Scheduled Execution</a:t>
            </a:r>
          </a:p>
        </p:txBody>
      </p:sp>
    </p:spTree>
    <p:extLst>
      <p:ext uri="{BB962C8B-B14F-4D97-AF65-F5344CB8AC3E}">
        <p14:creationId xmlns:p14="http://schemas.microsoft.com/office/powerpoint/2010/main" val="33543505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a:extLst>
              <a:ext uri="{FF2B5EF4-FFF2-40B4-BE49-F238E27FC236}">
                <a16:creationId xmlns:a16="http://schemas.microsoft.com/office/drawing/2014/main" id="{46182BA2-8DF4-3042-A52B-C6A61470A0A2}"/>
              </a:ext>
            </a:extLst>
          </p:cNvPr>
          <p:cNvSpPr txBox="1"/>
          <p:nvPr/>
        </p:nvSpPr>
        <p:spPr>
          <a:xfrm>
            <a:off x="7708780" y="2379330"/>
            <a:ext cx="2410212" cy="400110"/>
          </a:xfrm>
          <a:prstGeom prst="rect">
            <a:avLst/>
          </a:prstGeom>
          <a:noFill/>
        </p:spPr>
        <p:txBody>
          <a:bodyPr wrap="none" rtlCol="0">
            <a:spAutoFit/>
          </a:bodyPr>
          <a:lstStyle/>
          <a:p>
            <a:r>
              <a:rPr lang="en-US" sz="2000" dirty="0">
                <a:solidFill>
                  <a:schemeClr val="tx1">
                    <a:alpha val="30000"/>
                  </a:schemeClr>
                </a:solidFill>
              </a:rPr>
              <a:t>Scheduled Execution</a:t>
            </a:r>
          </a:p>
        </p:txBody>
      </p:sp>
      <p:sp>
        <p:nvSpPr>
          <p:cNvPr id="4" name="Rounded Rectangle 3">
            <a:extLst>
              <a:ext uri="{FF2B5EF4-FFF2-40B4-BE49-F238E27FC236}">
                <a16:creationId xmlns:a16="http://schemas.microsoft.com/office/drawing/2014/main" id="{F17EB5C8-5C37-494D-8C2A-ED15636B8C5B}"/>
              </a:ext>
            </a:extLst>
          </p:cNvPr>
          <p:cNvSpPr/>
          <p:nvPr/>
        </p:nvSpPr>
        <p:spPr>
          <a:xfrm>
            <a:off x="2170383" y="4372680"/>
            <a:ext cx="5208808" cy="648000"/>
          </a:xfrm>
          <a:prstGeom prst="roundRect">
            <a:avLst/>
          </a:prstGeom>
          <a:solidFill>
            <a:schemeClr val="accent5">
              <a:alpha val="35000"/>
            </a:schemeClr>
          </a:solidFill>
          <a:ln w="19050">
            <a:solidFill>
              <a:schemeClr val="tx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alpha val="35000"/>
                  </a:schemeClr>
                </a:solidFill>
              </a:rPr>
              <a:t>Historical Training Data</a:t>
            </a:r>
          </a:p>
        </p:txBody>
      </p:sp>
      <p:sp>
        <p:nvSpPr>
          <p:cNvPr id="7" name="Chevron 6">
            <a:extLst>
              <a:ext uri="{FF2B5EF4-FFF2-40B4-BE49-F238E27FC236}">
                <a16:creationId xmlns:a16="http://schemas.microsoft.com/office/drawing/2014/main" id="{4DDD5FE7-CC03-DB4F-AB14-F20802899B31}"/>
              </a:ext>
            </a:extLst>
          </p:cNvPr>
          <p:cNvSpPr/>
          <p:nvPr/>
        </p:nvSpPr>
        <p:spPr>
          <a:xfrm>
            <a:off x="3049031" y="3222068"/>
            <a:ext cx="1584000" cy="514641"/>
          </a:xfrm>
          <a:prstGeom prst="chevron">
            <a:avLst>
              <a:gd name="adj" fmla="val 25280"/>
            </a:avLst>
          </a:prstGeom>
          <a:solidFill>
            <a:schemeClr val="accent5"/>
          </a:solidFill>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 Preprocess</a:t>
            </a:r>
            <a:endParaRPr lang="en-US" sz="2000" dirty="0">
              <a:solidFill>
                <a:schemeClr val="tx1"/>
              </a:solidFill>
            </a:endParaRPr>
          </a:p>
        </p:txBody>
      </p:sp>
      <p:sp>
        <p:nvSpPr>
          <p:cNvPr id="11" name="Chevron 10">
            <a:extLst>
              <a:ext uri="{FF2B5EF4-FFF2-40B4-BE49-F238E27FC236}">
                <a16:creationId xmlns:a16="http://schemas.microsoft.com/office/drawing/2014/main" id="{308620B9-702D-384C-BBF2-1F9F2166153A}"/>
              </a:ext>
            </a:extLst>
          </p:cNvPr>
          <p:cNvSpPr/>
          <p:nvPr/>
        </p:nvSpPr>
        <p:spPr>
          <a:xfrm>
            <a:off x="7637190" y="3222067"/>
            <a:ext cx="1584000" cy="514641"/>
          </a:xfrm>
          <a:prstGeom prst="chevron">
            <a:avLst>
              <a:gd name="adj" fmla="val 25280"/>
            </a:avLst>
          </a:prstGeom>
          <a:solidFill>
            <a:schemeClr val="accent5"/>
          </a:solidFill>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 Materialize</a:t>
            </a:r>
            <a:endParaRPr lang="en-US" sz="2000" dirty="0">
              <a:solidFill>
                <a:schemeClr val="tx1"/>
              </a:solidFill>
            </a:endParaRPr>
          </a:p>
        </p:txBody>
      </p:sp>
      <p:sp>
        <p:nvSpPr>
          <p:cNvPr id="12" name="Chevron 11">
            <a:extLst>
              <a:ext uri="{FF2B5EF4-FFF2-40B4-BE49-F238E27FC236}">
                <a16:creationId xmlns:a16="http://schemas.microsoft.com/office/drawing/2014/main" id="{1127579F-1FFB-8C4F-9A64-EABAEDF4414D}"/>
              </a:ext>
            </a:extLst>
          </p:cNvPr>
          <p:cNvSpPr/>
          <p:nvPr/>
        </p:nvSpPr>
        <p:spPr>
          <a:xfrm>
            <a:off x="688618" y="3222068"/>
            <a:ext cx="1584000" cy="514641"/>
          </a:xfrm>
          <a:prstGeom prst="chevron">
            <a:avLst>
              <a:gd name="adj" fmla="val 25280"/>
            </a:avLst>
          </a:prstGeom>
          <a:solidFill>
            <a:schemeClr val="accent5">
              <a:alpha val="35000"/>
            </a:schemeClr>
          </a:solidFill>
          <a:ln w="19050">
            <a:solidFill>
              <a:schemeClr val="tx1">
                <a:alpha val="35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5000"/>
                  </a:schemeClr>
                </a:solidFill>
              </a:rPr>
              <a:t>Discretize</a:t>
            </a:r>
            <a:endParaRPr lang="en-US" sz="2000" dirty="0">
              <a:solidFill>
                <a:schemeClr val="tx1">
                  <a:alpha val="35000"/>
                </a:schemeClr>
              </a:solidFill>
            </a:endParaRPr>
          </a:p>
        </p:txBody>
      </p:sp>
      <p:sp>
        <p:nvSpPr>
          <p:cNvPr id="13" name="Chevron 12">
            <a:extLst>
              <a:ext uri="{FF2B5EF4-FFF2-40B4-BE49-F238E27FC236}">
                <a16:creationId xmlns:a16="http://schemas.microsoft.com/office/drawing/2014/main" id="{EECFB32C-3028-0840-812E-5072B23D4FC4}"/>
              </a:ext>
            </a:extLst>
          </p:cNvPr>
          <p:cNvSpPr/>
          <p:nvPr/>
        </p:nvSpPr>
        <p:spPr>
          <a:xfrm>
            <a:off x="5779102" y="3222070"/>
            <a:ext cx="1584000" cy="514641"/>
          </a:xfrm>
          <a:prstGeom prst="chevron">
            <a:avLst>
              <a:gd name="adj" fmla="val 25280"/>
            </a:avLst>
          </a:prstGeom>
          <a:solidFill>
            <a:schemeClr val="accent5">
              <a:alpha val="35000"/>
            </a:schemeClr>
          </a:solidFill>
          <a:ln w="19050">
            <a:solidFill>
              <a:schemeClr val="tx1">
                <a:alpha val="35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5000"/>
                  </a:schemeClr>
                </a:solidFill>
              </a:rPr>
              <a:t>Sample</a:t>
            </a:r>
            <a:endParaRPr lang="en-US" sz="2000" dirty="0">
              <a:solidFill>
                <a:schemeClr val="tx1">
                  <a:alpha val="35000"/>
                </a:schemeClr>
              </a:solidFill>
            </a:endParaRPr>
          </a:p>
        </p:txBody>
      </p:sp>
      <p:sp>
        <p:nvSpPr>
          <p:cNvPr id="14" name="Chevron 13">
            <a:extLst>
              <a:ext uri="{FF2B5EF4-FFF2-40B4-BE49-F238E27FC236}">
                <a16:creationId xmlns:a16="http://schemas.microsoft.com/office/drawing/2014/main" id="{E0CCDC3E-CE18-014D-9C6C-DF2A70475556}"/>
              </a:ext>
            </a:extLst>
          </p:cNvPr>
          <p:cNvSpPr/>
          <p:nvPr/>
        </p:nvSpPr>
        <p:spPr>
          <a:xfrm>
            <a:off x="9495278" y="3222068"/>
            <a:ext cx="1584000" cy="514641"/>
          </a:xfrm>
          <a:prstGeom prst="chevron">
            <a:avLst>
              <a:gd name="adj" fmla="val 25280"/>
            </a:avLst>
          </a:prstGeom>
          <a:solidFill>
            <a:schemeClr val="accent5">
              <a:alpha val="35000"/>
            </a:schemeClr>
          </a:solidFill>
          <a:ln w="19050">
            <a:solidFill>
              <a:schemeClr val="tx1">
                <a:alpha val="35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5000"/>
                  </a:schemeClr>
                </a:solidFill>
              </a:rPr>
              <a:t>Update</a:t>
            </a:r>
          </a:p>
        </p:txBody>
      </p:sp>
      <p:sp>
        <p:nvSpPr>
          <p:cNvPr id="23" name="Rounded Rectangle 22">
            <a:extLst>
              <a:ext uri="{FF2B5EF4-FFF2-40B4-BE49-F238E27FC236}">
                <a16:creationId xmlns:a16="http://schemas.microsoft.com/office/drawing/2014/main" id="{A834A14A-5355-E447-AE0A-20BCD1A516C6}"/>
              </a:ext>
            </a:extLst>
          </p:cNvPr>
          <p:cNvSpPr/>
          <p:nvPr/>
        </p:nvSpPr>
        <p:spPr>
          <a:xfrm>
            <a:off x="7379190" y="3406997"/>
            <a:ext cx="144780" cy="144780"/>
          </a:xfrm>
          <a:prstGeom prst="roundRect">
            <a:avLst/>
          </a:prstGeom>
          <a:noFill/>
          <a:ln>
            <a:solidFill>
              <a:schemeClr val="accent6">
                <a:shade val="50000"/>
                <a:alpha val="3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8D77EB1E-7911-4449-8CFF-2274C5442E8A}"/>
              </a:ext>
            </a:extLst>
          </p:cNvPr>
          <p:cNvSpPr/>
          <p:nvPr/>
        </p:nvSpPr>
        <p:spPr>
          <a:xfrm>
            <a:off x="7559020" y="3406997"/>
            <a:ext cx="144780" cy="144780"/>
          </a:xfrm>
          <a:prstGeom prst="roundRect">
            <a:avLst/>
          </a:prstGeom>
          <a:solidFill>
            <a:schemeClr val="accent6">
              <a:alpha val="4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lt1">
                  <a:alpha val="40000"/>
                </a:schemeClr>
              </a:solidFill>
            </a:endParaRPr>
          </a:p>
        </p:txBody>
      </p:sp>
      <p:sp>
        <p:nvSpPr>
          <p:cNvPr id="25" name="Rounded Rectangle 24">
            <a:extLst>
              <a:ext uri="{FF2B5EF4-FFF2-40B4-BE49-F238E27FC236}">
                <a16:creationId xmlns:a16="http://schemas.microsoft.com/office/drawing/2014/main" id="{27AB9D21-5EB4-394E-A6DA-2369830CFA72}"/>
              </a:ext>
            </a:extLst>
          </p:cNvPr>
          <p:cNvSpPr/>
          <p:nvPr/>
        </p:nvSpPr>
        <p:spPr>
          <a:xfrm>
            <a:off x="9239679" y="3406997"/>
            <a:ext cx="144780" cy="144780"/>
          </a:xfrm>
          <a:prstGeom prst="roundRect">
            <a:avLst/>
          </a:prstGeom>
          <a:solidFill>
            <a:schemeClr val="accent6">
              <a:alpha val="4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E5EBBD82-2B9E-464E-BB5C-9D4E0A64F57D}"/>
              </a:ext>
            </a:extLst>
          </p:cNvPr>
          <p:cNvSpPr/>
          <p:nvPr/>
        </p:nvSpPr>
        <p:spPr>
          <a:xfrm>
            <a:off x="9419509" y="3406997"/>
            <a:ext cx="144780" cy="144780"/>
          </a:xfrm>
          <a:prstGeom prst="roundRect">
            <a:avLst/>
          </a:prstGeom>
          <a:solidFill>
            <a:schemeClr val="accent6">
              <a:alpha val="4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FD696BBF-8423-7A42-8F8B-7DE98BC54E0C}"/>
              </a:ext>
            </a:extLst>
          </p:cNvPr>
          <p:cNvCxnSpPr>
            <a:cxnSpLocks/>
          </p:cNvCxnSpPr>
          <p:nvPr/>
        </p:nvCxnSpPr>
        <p:spPr>
          <a:xfrm>
            <a:off x="189536" y="3478859"/>
            <a:ext cx="648000" cy="0"/>
          </a:xfrm>
          <a:prstGeom prst="straightConnector1">
            <a:avLst/>
          </a:prstGeom>
          <a:ln w="31750">
            <a:solidFill>
              <a:schemeClr val="tx1">
                <a:alpha val="4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D3AF7C4-15EC-EF48-B949-CB113EF03BA5}"/>
              </a:ext>
            </a:extLst>
          </p:cNvPr>
          <p:cNvSpPr txBox="1"/>
          <p:nvPr/>
        </p:nvSpPr>
        <p:spPr>
          <a:xfrm>
            <a:off x="189536" y="3186471"/>
            <a:ext cx="587212" cy="584775"/>
          </a:xfrm>
          <a:prstGeom prst="rect">
            <a:avLst/>
          </a:prstGeom>
          <a:noFill/>
        </p:spPr>
        <p:txBody>
          <a:bodyPr wrap="none" rtlCol="0">
            <a:spAutoFit/>
          </a:bodyPr>
          <a:lstStyle/>
          <a:p>
            <a:pPr algn="ctr"/>
            <a:r>
              <a:rPr lang="en-US" sz="1600" dirty="0">
                <a:solidFill>
                  <a:schemeClr val="tx1">
                    <a:alpha val="40000"/>
                  </a:schemeClr>
                </a:solidFill>
              </a:rPr>
              <a:t>Raw </a:t>
            </a:r>
          </a:p>
          <a:p>
            <a:pPr algn="ctr"/>
            <a:r>
              <a:rPr lang="en-US" sz="1600" dirty="0">
                <a:solidFill>
                  <a:schemeClr val="tx1">
                    <a:alpha val="40000"/>
                  </a:schemeClr>
                </a:solidFill>
              </a:rPr>
              <a:t>Data</a:t>
            </a:r>
          </a:p>
        </p:txBody>
      </p:sp>
      <p:sp>
        <p:nvSpPr>
          <p:cNvPr id="32" name="TextBox 31">
            <a:extLst>
              <a:ext uri="{FF2B5EF4-FFF2-40B4-BE49-F238E27FC236}">
                <a16:creationId xmlns:a16="http://schemas.microsoft.com/office/drawing/2014/main" id="{5A73E2A9-4448-D14A-A11B-528F9E63F1BE}"/>
              </a:ext>
            </a:extLst>
          </p:cNvPr>
          <p:cNvSpPr txBox="1"/>
          <p:nvPr/>
        </p:nvSpPr>
        <p:spPr>
          <a:xfrm>
            <a:off x="2170383" y="2822222"/>
            <a:ext cx="973921" cy="584775"/>
          </a:xfrm>
          <a:prstGeom prst="rect">
            <a:avLst/>
          </a:prstGeom>
          <a:noFill/>
        </p:spPr>
        <p:txBody>
          <a:bodyPr wrap="none" rtlCol="0">
            <a:spAutoFit/>
          </a:bodyPr>
          <a:lstStyle/>
          <a:p>
            <a:pPr algn="ctr"/>
            <a:r>
              <a:rPr lang="en-US" sz="1600" dirty="0">
                <a:solidFill>
                  <a:schemeClr val="tx1">
                    <a:alpha val="40000"/>
                  </a:schemeClr>
                </a:solidFill>
              </a:rPr>
              <a:t>Raw Data</a:t>
            </a:r>
          </a:p>
          <a:p>
            <a:pPr algn="ctr"/>
            <a:r>
              <a:rPr lang="en-US" sz="1600" dirty="0">
                <a:solidFill>
                  <a:schemeClr val="tx1">
                    <a:alpha val="40000"/>
                  </a:schemeClr>
                </a:solidFill>
              </a:rPr>
              <a:t>Chunks</a:t>
            </a:r>
          </a:p>
        </p:txBody>
      </p:sp>
      <p:sp>
        <p:nvSpPr>
          <p:cNvPr id="33" name="TextBox 32">
            <a:extLst>
              <a:ext uri="{FF2B5EF4-FFF2-40B4-BE49-F238E27FC236}">
                <a16:creationId xmlns:a16="http://schemas.microsoft.com/office/drawing/2014/main" id="{EF1B27A7-A352-4144-A3F5-C29C9E4241D7}"/>
              </a:ext>
            </a:extLst>
          </p:cNvPr>
          <p:cNvSpPr txBox="1"/>
          <p:nvPr/>
        </p:nvSpPr>
        <p:spPr>
          <a:xfrm>
            <a:off x="4420484" y="2844157"/>
            <a:ext cx="1307153" cy="584775"/>
          </a:xfrm>
          <a:prstGeom prst="rect">
            <a:avLst/>
          </a:prstGeom>
          <a:noFill/>
        </p:spPr>
        <p:txBody>
          <a:bodyPr wrap="none" rtlCol="0">
            <a:spAutoFit/>
          </a:bodyPr>
          <a:lstStyle/>
          <a:p>
            <a:pPr algn="ctr"/>
            <a:r>
              <a:rPr lang="en-US" sz="1600" dirty="0">
                <a:solidFill>
                  <a:schemeClr val="tx1">
                    <a:alpha val="40000"/>
                  </a:schemeClr>
                </a:solidFill>
              </a:rPr>
              <a:t>Preprocessed</a:t>
            </a:r>
          </a:p>
          <a:p>
            <a:pPr algn="ctr"/>
            <a:r>
              <a:rPr lang="en-US" sz="1600" dirty="0">
                <a:solidFill>
                  <a:schemeClr val="tx1">
                    <a:alpha val="40000"/>
                  </a:schemeClr>
                </a:solidFill>
              </a:rPr>
              <a:t>Features</a:t>
            </a:r>
          </a:p>
        </p:txBody>
      </p:sp>
      <p:cxnSp>
        <p:nvCxnSpPr>
          <p:cNvPr id="50" name="Elbow Connector 49">
            <a:extLst>
              <a:ext uri="{FF2B5EF4-FFF2-40B4-BE49-F238E27FC236}">
                <a16:creationId xmlns:a16="http://schemas.microsoft.com/office/drawing/2014/main" id="{97BDCEB6-9D00-BD44-8C21-11C2A457F1F4}"/>
              </a:ext>
            </a:extLst>
          </p:cNvPr>
          <p:cNvCxnSpPr>
            <a:cxnSpLocks/>
            <a:endCxn id="13" idx="1"/>
          </p:cNvCxnSpPr>
          <p:nvPr/>
        </p:nvCxnSpPr>
        <p:spPr>
          <a:xfrm rot="5400000" flipH="1" flipV="1">
            <a:off x="5268519" y="3731996"/>
            <a:ext cx="893288" cy="388079"/>
          </a:xfrm>
          <a:prstGeom prst="bentConnector2">
            <a:avLst/>
          </a:prstGeom>
          <a:ln w="28575">
            <a:solidFill>
              <a:schemeClr val="tx1">
                <a:alpha val="3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B7AB2750-CB64-3D4F-964A-550BCA040CB0}"/>
              </a:ext>
            </a:extLst>
          </p:cNvPr>
          <p:cNvSpPr/>
          <p:nvPr/>
        </p:nvSpPr>
        <p:spPr>
          <a:xfrm>
            <a:off x="11106711" y="3222067"/>
            <a:ext cx="983206" cy="514641"/>
          </a:xfrm>
          <a:prstGeom prst="roundRect">
            <a:avLst/>
          </a:prstGeom>
          <a:solidFill>
            <a:schemeClr val="accent6">
              <a:alpha val="35000"/>
            </a:schemeClr>
          </a:solidFill>
          <a:ln w="19050">
            <a:solidFill>
              <a:schemeClr val="tx1">
                <a:alpha val="3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tx1">
                    <a:alpha val="35000"/>
                  </a:schemeClr>
                </a:solidFill>
              </a:rPr>
              <a:t>Model</a:t>
            </a:r>
          </a:p>
        </p:txBody>
      </p:sp>
      <p:cxnSp>
        <p:nvCxnSpPr>
          <p:cNvPr id="56" name="Elbow Connector 55">
            <a:extLst>
              <a:ext uri="{FF2B5EF4-FFF2-40B4-BE49-F238E27FC236}">
                <a16:creationId xmlns:a16="http://schemas.microsoft.com/office/drawing/2014/main" id="{EB512F1C-37EA-724F-889C-EAF903A4FCEA}"/>
              </a:ext>
            </a:extLst>
          </p:cNvPr>
          <p:cNvCxnSpPr>
            <a:cxnSpLocks/>
            <a:stCxn id="55" idx="2"/>
            <a:endCxn id="14" idx="2"/>
          </p:cNvCxnSpPr>
          <p:nvPr/>
        </p:nvCxnSpPr>
        <p:spPr>
          <a:xfrm rot="5400000">
            <a:off x="10910271" y="3048665"/>
            <a:ext cx="1" cy="1376087"/>
          </a:xfrm>
          <a:prstGeom prst="bentConnector3">
            <a:avLst>
              <a:gd name="adj1" fmla="val 22860100000"/>
            </a:avLst>
          </a:prstGeom>
          <a:ln w="28575">
            <a:solidFill>
              <a:schemeClr val="tx1">
                <a:alpha val="4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Title 1">
            <a:extLst>
              <a:ext uri="{FF2B5EF4-FFF2-40B4-BE49-F238E27FC236}">
                <a16:creationId xmlns:a16="http://schemas.microsoft.com/office/drawing/2014/main" id="{C2F266BB-9552-1749-BE60-F827A1309C1B}"/>
              </a:ext>
            </a:extLst>
          </p:cNvPr>
          <p:cNvSpPr>
            <a:spLocks noGrp="1"/>
          </p:cNvSpPr>
          <p:nvPr>
            <p:ph type="title"/>
          </p:nvPr>
        </p:nvSpPr>
        <p:spPr>
          <a:xfrm>
            <a:off x="1153740" y="56657"/>
            <a:ext cx="8654197" cy="642942"/>
          </a:xfrm>
        </p:spPr>
        <p:txBody>
          <a:bodyPr>
            <a:normAutofit/>
          </a:bodyPr>
          <a:lstStyle/>
          <a:p>
            <a:r>
              <a:rPr lang="en-US" dirty="0"/>
              <a:t>Pipeline Manager</a:t>
            </a:r>
          </a:p>
        </p:txBody>
      </p:sp>
      <p:sp>
        <p:nvSpPr>
          <p:cNvPr id="39" name="Right Brace 38">
            <a:extLst>
              <a:ext uri="{FF2B5EF4-FFF2-40B4-BE49-F238E27FC236}">
                <a16:creationId xmlns:a16="http://schemas.microsoft.com/office/drawing/2014/main" id="{375F2470-9DD7-1A48-8E18-3D5ED8C263A3}"/>
              </a:ext>
            </a:extLst>
          </p:cNvPr>
          <p:cNvSpPr/>
          <p:nvPr/>
        </p:nvSpPr>
        <p:spPr>
          <a:xfrm rot="16200000">
            <a:off x="8711243" y="-155798"/>
            <a:ext cx="419100" cy="6283382"/>
          </a:xfrm>
          <a:prstGeom prst="rightBrace">
            <a:avLst>
              <a:gd name="adj1" fmla="val 161060"/>
              <a:gd name="adj2" fmla="val 49569"/>
            </a:avLst>
          </a:prstGeom>
          <a:ln w="25400">
            <a:solidFill>
              <a:schemeClr val="tx1">
                <a:alpha val="3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38" name="TextBox 37">
            <a:extLst>
              <a:ext uri="{FF2B5EF4-FFF2-40B4-BE49-F238E27FC236}">
                <a16:creationId xmlns:a16="http://schemas.microsoft.com/office/drawing/2014/main" id="{5EBCAB21-1284-6547-8601-68D760B0A31E}"/>
              </a:ext>
            </a:extLst>
          </p:cNvPr>
          <p:cNvSpPr txBox="1"/>
          <p:nvPr/>
        </p:nvSpPr>
        <p:spPr>
          <a:xfrm>
            <a:off x="3420504" y="870504"/>
            <a:ext cx="5755806" cy="1938992"/>
          </a:xfrm>
          <a:prstGeom prst="rect">
            <a:avLst/>
          </a:prstGeom>
          <a:ln w="31750"/>
          <a:scene3d>
            <a:camera prst="orthographicFront"/>
            <a:lightRig rig="balanced" dir="t"/>
          </a:scene3d>
          <a:sp3d prstMaterial="softEdge"/>
        </p:spPr>
        <p:style>
          <a:lnRef idx="2">
            <a:schemeClr val="dk1"/>
          </a:lnRef>
          <a:fillRef idx="1">
            <a:schemeClr val="lt1"/>
          </a:fillRef>
          <a:effectRef idx="0">
            <a:schemeClr val="dk1"/>
          </a:effectRef>
          <a:fontRef idx="minor">
            <a:schemeClr val="dk1"/>
          </a:fontRef>
        </p:style>
        <p:txBody>
          <a:bodyPr wrap="none" rtlCol="0">
            <a:spAutoFit/>
          </a:bodyPr>
          <a:lstStyle/>
          <a:p>
            <a:r>
              <a:rPr lang="en-US" sz="3600" b="1" dirty="0"/>
              <a:t>Pipeline Manager</a:t>
            </a:r>
          </a:p>
          <a:p>
            <a:pPr marL="457200" indent="-457200">
              <a:buFont typeface="Arial" panose="020B0604020202020204" pitchFamily="34" charset="0"/>
              <a:buChar char="•"/>
            </a:pPr>
            <a:r>
              <a:rPr lang="en-US" sz="2800" b="1" dirty="0"/>
              <a:t>Data Preprocessing</a:t>
            </a:r>
          </a:p>
          <a:p>
            <a:pPr marL="457200" indent="-457200">
              <a:buFont typeface="Arial" panose="020B0604020202020204" pitchFamily="34" charset="0"/>
              <a:buChar char="•"/>
            </a:pPr>
            <a:r>
              <a:rPr lang="en-US" sz="2800" b="1" dirty="0"/>
              <a:t>Data Materialization</a:t>
            </a:r>
          </a:p>
          <a:p>
            <a:pPr marL="457200" indent="-457200">
              <a:buFont typeface="Arial" panose="020B0604020202020204" pitchFamily="34" charset="0"/>
              <a:buChar char="•"/>
            </a:pPr>
            <a:r>
              <a:rPr lang="en-US" sz="2800" b="1" dirty="0"/>
              <a:t>Pipeline Component Management</a:t>
            </a:r>
          </a:p>
        </p:txBody>
      </p:sp>
      <p:sp>
        <p:nvSpPr>
          <p:cNvPr id="42" name="Oval 41">
            <a:extLst>
              <a:ext uri="{FF2B5EF4-FFF2-40B4-BE49-F238E27FC236}">
                <a16:creationId xmlns:a16="http://schemas.microsoft.com/office/drawing/2014/main" id="{5CCE1B56-E423-F948-BBC6-A61A82219031}"/>
              </a:ext>
            </a:extLst>
          </p:cNvPr>
          <p:cNvSpPr/>
          <p:nvPr/>
        </p:nvSpPr>
        <p:spPr>
          <a:xfrm>
            <a:off x="2811374" y="2875272"/>
            <a:ext cx="2050227" cy="120397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BDDA2D1A-FB9A-F24A-BE51-74921D0F25AA}"/>
              </a:ext>
            </a:extLst>
          </p:cNvPr>
          <p:cNvSpPr/>
          <p:nvPr/>
        </p:nvSpPr>
        <p:spPr>
          <a:xfrm>
            <a:off x="7360354" y="2852995"/>
            <a:ext cx="2050227" cy="120397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936696E4-204F-2940-808A-FD9B5A8A1012}"/>
              </a:ext>
            </a:extLst>
          </p:cNvPr>
          <p:cNvSpPr/>
          <p:nvPr/>
        </p:nvSpPr>
        <p:spPr>
          <a:xfrm>
            <a:off x="2323431"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Rounded Rectangle 44">
            <a:extLst>
              <a:ext uri="{FF2B5EF4-FFF2-40B4-BE49-F238E27FC236}">
                <a16:creationId xmlns:a16="http://schemas.microsoft.com/office/drawing/2014/main" id="{B2C1915B-29F7-8B4C-AF0C-890ADAB18420}"/>
              </a:ext>
            </a:extLst>
          </p:cNvPr>
          <p:cNvSpPr/>
          <p:nvPr/>
        </p:nvSpPr>
        <p:spPr>
          <a:xfrm>
            <a:off x="250761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4558173A-B6C1-8F4D-BA9B-9C9DB43D165A}"/>
              </a:ext>
            </a:extLst>
          </p:cNvPr>
          <p:cNvSpPr/>
          <p:nvPr/>
        </p:nvSpPr>
        <p:spPr>
          <a:xfrm>
            <a:off x="269703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 name="Rounded Rectangle 46">
            <a:extLst>
              <a:ext uri="{FF2B5EF4-FFF2-40B4-BE49-F238E27FC236}">
                <a16:creationId xmlns:a16="http://schemas.microsoft.com/office/drawing/2014/main" id="{32581400-6DF7-4E43-992B-937DDE28570E}"/>
              </a:ext>
            </a:extLst>
          </p:cNvPr>
          <p:cNvSpPr/>
          <p:nvPr/>
        </p:nvSpPr>
        <p:spPr>
          <a:xfrm>
            <a:off x="287686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 name="Rounded Rectangle 47">
            <a:extLst>
              <a:ext uri="{FF2B5EF4-FFF2-40B4-BE49-F238E27FC236}">
                <a16:creationId xmlns:a16="http://schemas.microsoft.com/office/drawing/2014/main" id="{B40892B4-24EC-1445-A0DF-FB6368175667}"/>
              </a:ext>
            </a:extLst>
          </p:cNvPr>
          <p:cNvSpPr/>
          <p:nvPr/>
        </p:nvSpPr>
        <p:spPr>
          <a:xfrm>
            <a:off x="4718388"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6A2DC2E1-EB73-E643-91CD-2282E0057E8F}"/>
              </a:ext>
            </a:extLst>
          </p:cNvPr>
          <p:cNvSpPr/>
          <p:nvPr/>
        </p:nvSpPr>
        <p:spPr>
          <a:xfrm>
            <a:off x="490257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1" name="Rounded Rectangle 50">
            <a:extLst>
              <a:ext uri="{FF2B5EF4-FFF2-40B4-BE49-F238E27FC236}">
                <a16:creationId xmlns:a16="http://schemas.microsoft.com/office/drawing/2014/main" id="{FFB6D1F6-819F-D04A-BD31-1376CE152D37}"/>
              </a:ext>
            </a:extLst>
          </p:cNvPr>
          <p:cNvSpPr/>
          <p:nvPr/>
        </p:nvSpPr>
        <p:spPr>
          <a:xfrm>
            <a:off x="509199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2" name="Rounded Rectangle 51">
            <a:extLst>
              <a:ext uri="{FF2B5EF4-FFF2-40B4-BE49-F238E27FC236}">
                <a16:creationId xmlns:a16="http://schemas.microsoft.com/office/drawing/2014/main" id="{07F149F8-3860-FE4C-89A3-A3F17E6A5C08}"/>
              </a:ext>
            </a:extLst>
          </p:cNvPr>
          <p:cNvSpPr/>
          <p:nvPr/>
        </p:nvSpPr>
        <p:spPr>
          <a:xfrm>
            <a:off x="527182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AD3CF73B-1E94-3344-85B5-3FF29640B539}"/>
              </a:ext>
            </a:extLst>
          </p:cNvPr>
          <p:cNvCxnSpPr>
            <a:cxnSpLocks/>
          </p:cNvCxnSpPr>
          <p:nvPr/>
        </p:nvCxnSpPr>
        <p:spPr>
          <a:xfrm>
            <a:off x="4795943" y="3547521"/>
            <a:ext cx="0" cy="825159"/>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EF5E31C-D63E-2B4C-8E13-B80FE1ADA105}"/>
              </a:ext>
            </a:extLst>
          </p:cNvPr>
          <p:cNvCxnSpPr>
            <a:cxnSpLocks/>
          </p:cNvCxnSpPr>
          <p:nvPr/>
        </p:nvCxnSpPr>
        <p:spPr>
          <a:xfrm>
            <a:off x="4970074" y="3547520"/>
            <a:ext cx="284" cy="8280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2A2A038-D258-FB48-AC42-D7FF22812B0F}"/>
              </a:ext>
            </a:extLst>
          </p:cNvPr>
          <p:cNvCxnSpPr>
            <a:cxnSpLocks/>
            <a:stCxn id="51" idx="2"/>
          </p:cNvCxnSpPr>
          <p:nvPr/>
        </p:nvCxnSpPr>
        <p:spPr>
          <a:xfrm flipH="1">
            <a:off x="5164189" y="3551777"/>
            <a:ext cx="196" cy="820903"/>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15C1CFD-400C-994B-A3E4-C89BCDDF302D}"/>
              </a:ext>
            </a:extLst>
          </p:cNvPr>
          <p:cNvCxnSpPr>
            <a:cxnSpLocks/>
          </p:cNvCxnSpPr>
          <p:nvPr/>
        </p:nvCxnSpPr>
        <p:spPr>
          <a:xfrm>
            <a:off x="5340236" y="3547521"/>
            <a:ext cx="0" cy="8244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B5B9126D-95F1-5544-BC62-C8B512A16B0A}"/>
              </a:ext>
            </a:extLst>
          </p:cNvPr>
          <p:cNvCxnSpPr>
            <a:cxnSpLocks/>
          </p:cNvCxnSpPr>
          <p:nvPr/>
        </p:nvCxnSpPr>
        <p:spPr>
          <a:xfrm>
            <a:off x="2390619" y="3547521"/>
            <a:ext cx="0" cy="825159"/>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801573B-09A6-D74B-9B2D-57E282E1644E}"/>
              </a:ext>
            </a:extLst>
          </p:cNvPr>
          <p:cNvCxnSpPr>
            <a:cxnSpLocks/>
          </p:cNvCxnSpPr>
          <p:nvPr/>
        </p:nvCxnSpPr>
        <p:spPr>
          <a:xfrm>
            <a:off x="2579210" y="3547520"/>
            <a:ext cx="284" cy="8280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2CF92EF-1F3D-AA4B-8E7C-299370108D0A}"/>
              </a:ext>
            </a:extLst>
          </p:cNvPr>
          <p:cNvCxnSpPr>
            <a:cxnSpLocks/>
          </p:cNvCxnSpPr>
          <p:nvPr/>
        </p:nvCxnSpPr>
        <p:spPr>
          <a:xfrm flipH="1">
            <a:off x="2768009" y="3551777"/>
            <a:ext cx="196" cy="820903"/>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04105B4-4B87-1348-B3D5-96725173F111}"/>
              </a:ext>
            </a:extLst>
          </p:cNvPr>
          <p:cNvCxnSpPr>
            <a:cxnSpLocks/>
          </p:cNvCxnSpPr>
          <p:nvPr/>
        </p:nvCxnSpPr>
        <p:spPr>
          <a:xfrm>
            <a:off x="2944056" y="3547521"/>
            <a:ext cx="0" cy="8244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7658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17EB5C8-5C37-494D-8C2A-ED15636B8C5B}"/>
              </a:ext>
            </a:extLst>
          </p:cNvPr>
          <p:cNvSpPr/>
          <p:nvPr/>
        </p:nvSpPr>
        <p:spPr>
          <a:xfrm>
            <a:off x="2170383" y="4372680"/>
            <a:ext cx="5208808" cy="648000"/>
          </a:xfrm>
          <a:prstGeom prst="roundRect">
            <a:avLst/>
          </a:prstGeom>
          <a:solidFill>
            <a:schemeClr val="accent5">
              <a:alpha val="35000"/>
            </a:schemeClr>
          </a:solidFill>
          <a:ln w="19050">
            <a:solidFill>
              <a:schemeClr val="tx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alpha val="35000"/>
                  </a:schemeClr>
                </a:solidFill>
              </a:rPr>
              <a:t>Historical Training Data</a:t>
            </a:r>
          </a:p>
        </p:txBody>
      </p:sp>
      <p:sp>
        <p:nvSpPr>
          <p:cNvPr id="7" name="Chevron 6">
            <a:extLst>
              <a:ext uri="{FF2B5EF4-FFF2-40B4-BE49-F238E27FC236}">
                <a16:creationId xmlns:a16="http://schemas.microsoft.com/office/drawing/2014/main" id="{4DDD5FE7-CC03-DB4F-AB14-F20802899B31}"/>
              </a:ext>
            </a:extLst>
          </p:cNvPr>
          <p:cNvSpPr/>
          <p:nvPr/>
        </p:nvSpPr>
        <p:spPr>
          <a:xfrm>
            <a:off x="3049031" y="3222068"/>
            <a:ext cx="1584000" cy="514641"/>
          </a:xfrm>
          <a:prstGeom prst="chevron">
            <a:avLst>
              <a:gd name="adj" fmla="val 25280"/>
            </a:avLst>
          </a:prstGeom>
          <a:solidFill>
            <a:schemeClr val="accent5">
              <a:alpha val="30000"/>
            </a:schemeClr>
          </a:solidFill>
          <a:ln w="19050">
            <a:solidFill>
              <a:schemeClr val="tx1">
                <a:alpha val="30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0000"/>
                  </a:schemeClr>
                </a:solidFill>
              </a:rPr>
              <a:t> Preprocess</a:t>
            </a:r>
            <a:endParaRPr lang="en-US" sz="2000" dirty="0">
              <a:solidFill>
                <a:schemeClr val="tx1">
                  <a:alpha val="30000"/>
                </a:schemeClr>
              </a:solidFill>
            </a:endParaRPr>
          </a:p>
        </p:txBody>
      </p:sp>
      <p:sp>
        <p:nvSpPr>
          <p:cNvPr id="11" name="Chevron 10">
            <a:extLst>
              <a:ext uri="{FF2B5EF4-FFF2-40B4-BE49-F238E27FC236}">
                <a16:creationId xmlns:a16="http://schemas.microsoft.com/office/drawing/2014/main" id="{308620B9-702D-384C-BBF2-1F9F2166153A}"/>
              </a:ext>
            </a:extLst>
          </p:cNvPr>
          <p:cNvSpPr/>
          <p:nvPr/>
        </p:nvSpPr>
        <p:spPr>
          <a:xfrm>
            <a:off x="7637190" y="3222067"/>
            <a:ext cx="1584000" cy="514641"/>
          </a:xfrm>
          <a:prstGeom prst="chevron">
            <a:avLst>
              <a:gd name="adj" fmla="val 25280"/>
            </a:avLst>
          </a:prstGeom>
          <a:solidFill>
            <a:schemeClr val="accent5">
              <a:alpha val="30000"/>
            </a:schemeClr>
          </a:solidFill>
          <a:ln w="19050">
            <a:solidFill>
              <a:schemeClr val="tx1">
                <a:alpha val="30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0000"/>
                  </a:schemeClr>
                </a:solidFill>
              </a:rPr>
              <a:t> Materialize</a:t>
            </a:r>
            <a:endParaRPr lang="en-US" sz="2000" dirty="0">
              <a:solidFill>
                <a:schemeClr val="tx1">
                  <a:alpha val="30000"/>
                </a:schemeClr>
              </a:solidFill>
            </a:endParaRPr>
          </a:p>
        </p:txBody>
      </p:sp>
      <p:sp>
        <p:nvSpPr>
          <p:cNvPr id="12" name="Chevron 11">
            <a:extLst>
              <a:ext uri="{FF2B5EF4-FFF2-40B4-BE49-F238E27FC236}">
                <a16:creationId xmlns:a16="http://schemas.microsoft.com/office/drawing/2014/main" id="{1127579F-1FFB-8C4F-9A64-EABAEDF4414D}"/>
              </a:ext>
            </a:extLst>
          </p:cNvPr>
          <p:cNvSpPr/>
          <p:nvPr/>
        </p:nvSpPr>
        <p:spPr>
          <a:xfrm>
            <a:off x="688618" y="3222068"/>
            <a:ext cx="1584000" cy="514641"/>
          </a:xfrm>
          <a:prstGeom prst="chevron">
            <a:avLst>
              <a:gd name="adj" fmla="val 25280"/>
            </a:avLst>
          </a:prstGeom>
          <a:solidFill>
            <a:schemeClr val="accent5">
              <a:alpha val="35000"/>
            </a:schemeClr>
          </a:solidFill>
          <a:ln w="19050">
            <a:solidFill>
              <a:schemeClr val="tx1">
                <a:alpha val="35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5000"/>
                  </a:schemeClr>
                </a:solidFill>
              </a:rPr>
              <a:t>Discretize</a:t>
            </a:r>
            <a:endParaRPr lang="en-US" sz="2000" dirty="0">
              <a:solidFill>
                <a:schemeClr val="tx1">
                  <a:alpha val="35000"/>
                </a:schemeClr>
              </a:solidFill>
            </a:endParaRPr>
          </a:p>
        </p:txBody>
      </p:sp>
      <p:sp>
        <p:nvSpPr>
          <p:cNvPr id="13" name="Chevron 12">
            <a:extLst>
              <a:ext uri="{FF2B5EF4-FFF2-40B4-BE49-F238E27FC236}">
                <a16:creationId xmlns:a16="http://schemas.microsoft.com/office/drawing/2014/main" id="{EECFB32C-3028-0840-812E-5072B23D4FC4}"/>
              </a:ext>
            </a:extLst>
          </p:cNvPr>
          <p:cNvSpPr/>
          <p:nvPr/>
        </p:nvSpPr>
        <p:spPr>
          <a:xfrm>
            <a:off x="5779102" y="3222070"/>
            <a:ext cx="1584000" cy="514641"/>
          </a:xfrm>
          <a:prstGeom prst="chevron">
            <a:avLst>
              <a:gd name="adj" fmla="val 25280"/>
            </a:avLst>
          </a:prstGeom>
          <a:solidFill>
            <a:schemeClr val="accent5">
              <a:alpha val="35000"/>
            </a:schemeClr>
          </a:solidFill>
          <a:ln w="19050">
            <a:solidFill>
              <a:schemeClr val="tx1">
                <a:alpha val="35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5000"/>
                  </a:schemeClr>
                </a:solidFill>
              </a:rPr>
              <a:t>Sample</a:t>
            </a:r>
            <a:endParaRPr lang="en-US" sz="2000" dirty="0">
              <a:solidFill>
                <a:schemeClr val="tx1">
                  <a:alpha val="35000"/>
                </a:schemeClr>
              </a:solidFill>
            </a:endParaRPr>
          </a:p>
        </p:txBody>
      </p:sp>
      <p:sp>
        <p:nvSpPr>
          <p:cNvPr id="14" name="Chevron 13">
            <a:extLst>
              <a:ext uri="{FF2B5EF4-FFF2-40B4-BE49-F238E27FC236}">
                <a16:creationId xmlns:a16="http://schemas.microsoft.com/office/drawing/2014/main" id="{E0CCDC3E-CE18-014D-9C6C-DF2A70475556}"/>
              </a:ext>
            </a:extLst>
          </p:cNvPr>
          <p:cNvSpPr/>
          <p:nvPr/>
        </p:nvSpPr>
        <p:spPr>
          <a:xfrm>
            <a:off x="9495278" y="3222068"/>
            <a:ext cx="1584000" cy="514641"/>
          </a:xfrm>
          <a:prstGeom prst="chevron">
            <a:avLst>
              <a:gd name="adj" fmla="val 25280"/>
            </a:avLst>
          </a:prstGeom>
          <a:solidFill>
            <a:schemeClr val="accent5"/>
          </a:solidFill>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Update</a:t>
            </a:r>
          </a:p>
        </p:txBody>
      </p:sp>
      <p:sp>
        <p:nvSpPr>
          <p:cNvPr id="23" name="Rounded Rectangle 22">
            <a:extLst>
              <a:ext uri="{FF2B5EF4-FFF2-40B4-BE49-F238E27FC236}">
                <a16:creationId xmlns:a16="http://schemas.microsoft.com/office/drawing/2014/main" id="{A834A14A-5355-E447-AE0A-20BCD1A516C6}"/>
              </a:ext>
            </a:extLst>
          </p:cNvPr>
          <p:cNvSpPr/>
          <p:nvPr/>
        </p:nvSpPr>
        <p:spPr>
          <a:xfrm>
            <a:off x="7379190" y="3406997"/>
            <a:ext cx="144780" cy="144780"/>
          </a:xfrm>
          <a:prstGeom prst="roundRect">
            <a:avLst/>
          </a:prstGeom>
          <a:noFill/>
          <a:ln>
            <a:solidFill>
              <a:schemeClr val="accent6">
                <a:shade val="50000"/>
                <a:alpha val="3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8D77EB1E-7911-4449-8CFF-2274C5442E8A}"/>
              </a:ext>
            </a:extLst>
          </p:cNvPr>
          <p:cNvSpPr/>
          <p:nvPr/>
        </p:nvSpPr>
        <p:spPr>
          <a:xfrm>
            <a:off x="7559020" y="3406997"/>
            <a:ext cx="144780" cy="144780"/>
          </a:xfrm>
          <a:prstGeom prst="roundRect">
            <a:avLst/>
          </a:prstGeom>
          <a:solidFill>
            <a:schemeClr val="accent6">
              <a:alpha val="4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lt1">
                  <a:alpha val="40000"/>
                </a:schemeClr>
              </a:solidFill>
            </a:endParaRPr>
          </a:p>
        </p:txBody>
      </p:sp>
      <p:sp>
        <p:nvSpPr>
          <p:cNvPr id="25" name="Rounded Rectangle 24">
            <a:extLst>
              <a:ext uri="{FF2B5EF4-FFF2-40B4-BE49-F238E27FC236}">
                <a16:creationId xmlns:a16="http://schemas.microsoft.com/office/drawing/2014/main" id="{27AB9D21-5EB4-394E-A6DA-2369830CFA72}"/>
              </a:ext>
            </a:extLst>
          </p:cNvPr>
          <p:cNvSpPr/>
          <p:nvPr/>
        </p:nvSpPr>
        <p:spPr>
          <a:xfrm>
            <a:off x="9239679" y="3406997"/>
            <a:ext cx="144780" cy="144780"/>
          </a:xfrm>
          <a:prstGeom prst="roundRect">
            <a:avLst/>
          </a:prstGeom>
          <a:solidFill>
            <a:schemeClr val="accent6">
              <a:alpha val="4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E5EBBD82-2B9E-464E-BB5C-9D4E0A64F57D}"/>
              </a:ext>
            </a:extLst>
          </p:cNvPr>
          <p:cNvSpPr/>
          <p:nvPr/>
        </p:nvSpPr>
        <p:spPr>
          <a:xfrm>
            <a:off x="9419509" y="3406997"/>
            <a:ext cx="144780" cy="144780"/>
          </a:xfrm>
          <a:prstGeom prst="roundRect">
            <a:avLst/>
          </a:prstGeom>
          <a:solidFill>
            <a:schemeClr val="accent6">
              <a:alpha val="4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FD696BBF-8423-7A42-8F8B-7DE98BC54E0C}"/>
              </a:ext>
            </a:extLst>
          </p:cNvPr>
          <p:cNvCxnSpPr>
            <a:cxnSpLocks/>
          </p:cNvCxnSpPr>
          <p:nvPr/>
        </p:nvCxnSpPr>
        <p:spPr>
          <a:xfrm>
            <a:off x="189536" y="3478859"/>
            <a:ext cx="648000" cy="0"/>
          </a:xfrm>
          <a:prstGeom prst="straightConnector1">
            <a:avLst/>
          </a:prstGeom>
          <a:ln w="31750">
            <a:solidFill>
              <a:schemeClr val="tx1">
                <a:alpha val="4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D3AF7C4-15EC-EF48-B949-CB113EF03BA5}"/>
              </a:ext>
            </a:extLst>
          </p:cNvPr>
          <p:cNvSpPr txBox="1"/>
          <p:nvPr/>
        </p:nvSpPr>
        <p:spPr>
          <a:xfrm>
            <a:off x="189536" y="3186471"/>
            <a:ext cx="587212" cy="584775"/>
          </a:xfrm>
          <a:prstGeom prst="rect">
            <a:avLst/>
          </a:prstGeom>
          <a:noFill/>
        </p:spPr>
        <p:txBody>
          <a:bodyPr wrap="none" rtlCol="0">
            <a:spAutoFit/>
          </a:bodyPr>
          <a:lstStyle/>
          <a:p>
            <a:pPr algn="ctr"/>
            <a:r>
              <a:rPr lang="en-US" sz="1600" dirty="0">
                <a:solidFill>
                  <a:schemeClr val="tx1">
                    <a:alpha val="40000"/>
                  </a:schemeClr>
                </a:solidFill>
              </a:rPr>
              <a:t>Raw </a:t>
            </a:r>
          </a:p>
          <a:p>
            <a:pPr algn="ctr"/>
            <a:r>
              <a:rPr lang="en-US" sz="1600" dirty="0">
                <a:solidFill>
                  <a:schemeClr val="tx1">
                    <a:alpha val="40000"/>
                  </a:schemeClr>
                </a:solidFill>
              </a:rPr>
              <a:t>Data</a:t>
            </a:r>
          </a:p>
        </p:txBody>
      </p:sp>
      <p:sp>
        <p:nvSpPr>
          <p:cNvPr id="32" name="TextBox 31">
            <a:extLst>
              <a:ext uri="{FF2B5EF4-FFF2-40B4-BE49-F238E27FC236}">
                <a16:creationId xmlns:a16="http://schemas.microsoft.com/office/drawing/2014/main" id="{5A73E2A9-4448-D14A-A11B-528F9E63F1BE}"/>
              </a:ext>
            </a:extLst>
          </p:cNvPr>
          <p:cNvSpPr txBox="1"/>
          <p:nvPr/>
        </p:nvSpPr>
        <p:spPr>
          <a:xfrm>
            <a:off x="2170383" y="2822222"/>
            <a:ext cx="973921" cy="584775"/>
          </a:xfrm>
          <a:prstGeom prst="rect">
            <a:avLst/>
          </a:prstGeom>
          <a:noFill/>
        </p:spPr>
        <p:txBody>
          <a:bodyPr wrap="none" rtlCol="0">
            <a:spAutoFit/>
          </a:bodyPr>
          <a:lstStyle/>
          <a:p>
            <a:pPr algn="ctr"/>
            <a:r>
              <a:rPr lang="en-US" sz="1600" dirty="0">
                <a:solidFill>
                  <a:schemeClr val="tx1">
                    <a:alpha val="40000"/>
                  </a:schemeClr>
                </a:solidFill>
              </a:rPr>
              <a:t>Raw Data</a:t>
            </a:r>
          </a:p>
          <a:p>
            <a:pPr algn="ctr"/>
            <a:r>
              <a:rPr lang="en-US" sz="1600" dirty="0">
                <a:solidFill>
                  <a:schemeClr val="tx1">
                    <a:alpha val="40000"/>
                  </a:schemeClr>
                </a:solidFill>
              </a:rPr>
              <a:t>Chunks</a:t>
            </a:r>
          </a:p>
        </p:txBody>
      </p:sp>
      <p:sp>
        <p:nvSpPr>
          <p:cNvPr id="33" name="TextBox 32">
            <a:extLst>
              <a:ext uri="{FF2B5EF4-FFF2-40B4-BE49-F238E27FC236}">
                <a16:creationId xmlns:a16="http://schemas.microsoft.com/office/drawing/2014/main" id="{EF1B27A7-A352-4144-A3F5-C29C9E4241D7}"/>
              </a:ext>
            </a:extLst>
          </p:cNvPr>
          <p:cNvSpPr txBox="1"/>
          <p:nvPr/>
        </p:nvSpPr>
        <p:spPr>
          <a:xfrm>
            <a:off x="4420484" y="2844157"/>
            <a:ext cx="1307153" cy="584775"/>
          </a:xfrm>
          <a:prstGeom prst="rect">
            <a:avLst/>
          </a:prstGeom>
          <a:noFill/>
        </p:spPr>
        <p:txBody>
          <a:bodyPr wrap="none" rtlCol="0">
            <a:spAutoFit/>
          </a:bodyPr>
          <a:lstStyle/>
          <a:p>
            <a:pPr algn="ctr"/>
            <a:r>
              <a:rPr lang="en-US" sz="1600" dirty="0">
                <a:solidFill>
                  <a:schemeClr val="tx1">
                    <a:alpha val="40000"/>
                  </a:schemeClr>
                </a:solidFill>
              </a:rPr>
              <a:t>Preprocessed</a:t>
            </a:r>
          </a:p>
          <a:p>
            <a:pPr algn="ctr"/>
            <a:r>
              <a:rPr lang="en-US" sz="1600" dirty="0">
                <a:solidFill>
                  <a:schemeClr val="tx1">
                    <a:alpha val="40000"/>
                  </a:schemeClr>
                </a:solidFill>
              </a:rPr>
              <a:t>Features</a:t>
            </a:r>
          </a:p>
        </p:txBody>
      </p:sp>
      <p:cxnSp>
        <p:nvCxnSpPr>
          <p:cNvPr id="50" name="Elbow Connector 49">
            <a:extLst>
              <a:ext uri="{FF2B5EF4-FFF2-40B4-BE49-F238E27FC236}">
                <a16:creationId xmlns:a16="http://schemas.microsoft.com/office/drawing/2014/main" id="{97BDCEB6-9D00-BD44-8C21-11C2A457F1F4}"/>
              </a:ext>
            </a:extLst>
          </p:cNvPr>
          <p:cNvCxnSpPr>
            <a:cxnSpLocks/>
            <a:endCxn id="13" idx="1"/>
          </p:cNvCxnSpPr>
          <p:nvPr/>
        </p:nvCxnSpPr>
        <p:spPr>
          <a:xfrm rot="5400000" flipH="1" flipV="1">
            <a:off x="5268519" y="3731996"/>
            <a:ext cx="893288" cy="388079"/>
          </a:xfrm>
          <a:prstGeom prst="bentConnector2">
            <a:avLst/>
          </a:prstGeom>
          <a:ln w="28575">
            <a:solidFill>
              <a:schemeClr val="tx1">
                <a:alpha val="3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B7AB2750-CB64-3D4F-964A-550BCA040CB0}"/>
              </a:ext>
            </a:extLst>
          </p:cNvPr>
          <p:cNvSpPr/>
          <p:nvPr/>
        </p:nvSpPr>
        <p:spPr>
          <a:xfrm>
            <a:off x="11106711" y="3222067"/>
            <a:ext cx="983206" cy="514641"/>
          </a:xfrm>
          <a:prstGeom prst="roundRect">
            <a:avLst/>
          </a:prstGeom>
          <a:solidFill>
            <a:schemeClr val="accent6"/>
          </a:solidFill>
          <a:ln w="1905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tx1"/>
                </a:solidFill>
              </a:rPr>
              <a:t>Model</a:t>
            </a:r>
          </a:p>
        </p:txBody>
      </p:sp>
      <p:cxnSp>
        <p:nvCxnSpPr>
          <p:cNvPr id="56" name="Elbow Connector 55">
            <a:extLst>
              <a:ext uri="{FF2B5EF4-FFF2-40B4-BE49-F238E27FC236}">
                <a16:creationId xmlns:a16="http://schemas.microsoft.com/office/drawing/2014/main" id="{EB512F1C-37EA-724F-889C-EAF903A4FCEA}"/>
              </a:ext>
            </a:extLst>
          </p:cNvPr>
          <p:cNvCxnSpPr>
            <a:cxnSpLocks/>
            <a:stCxn id="55" idx="2"/>
            <a:endCxn id="14" idx="2"/>
          </p:cNvCxnSpPr>
          <p:nvPr/>
        </p:nvCxnSpPr>
        <p:spPr>
          <a:xfrm rot="5400000">
            <a:off x="10910271" y="3048665"/>
            <a:ext cx="1" cy="1376087"/>
          </a:xfrm>
          <a:prstGeom prst="bentConnector3">
            <a:avLst>
              <a:gd name="adj1" fmla="val 22860100000"/>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Title 1">
            <a:extLst>
              <a:ext uri="{FF2B5EF4-FFF2-40B4-BE49-F238E27FC236}">
                <a16:creationId xmlns:a16="http://schemas.microsoft.com/office/drawing/2014/main" id="{C2F266BB-9552-1749-BE60-F827A1309C1B}"/>
              </a:ext>
            </a:extLst>
          </p:cNvPr>
          <p:cNvSpPr>
            <a:spLocks noGrp="1"/>
          </p:cNvSpPr>
          <p:nvPr>
            <p:ph type="title"/>
          </p:nvPr>
        </p:nvSpPr>
        <p:spPr>
          <a:xfrm>
            <a:off x="1153740" y="56657"/>
            <a:ext cx="8654197" cy="642942"/>
          </a:xfrm>
        </p:spPr>
        <p:txBody>
          <a:bodyPr>
            <a:normAutofit/>
          </a:bodyPr>
          <a:lstStyle/>
          <a:p>
            <a:r>
              <a:rPr lang="en-US" dirty="0"/>
              <a:t>Model Updater</a:t>
            </a:r>
          </a:p>
        </p:txBody>
      </p:sp>
      <p:sp>
        <p:nvSpPr>
          <p:cNvPr id="53" name="Right Brace 52">
            <a:extLst>
              <a:ext uri="{FF2B5EF4-FFF2-40B4-BE49-F238E27FC236}">
                <a16:creationId xmlns:a16="http://schemas.microsoft.com/office/drawing/2014/main" id="{017B497B-F2EE-F643-84E2-763D54D37B3B}"/>
              </a:ext>
            </a:extLst>
          </p:cNvPr>
          <p:cNvSpPr/>
          <p:nvPr/>
        </p:nvSpPr>
        <p:spPr>
          <a:xfrm rot="16200000">
            <a:off x="8711243" y="-155798"/>
            <a:ext cx="419100" cy="6283382"/>
          </a:xfrm>
          <a:prstGeom prst="rightBrace">
            <a:avLst>
              <a:gd name="adj1" fmla="val 161060"/>
              <a:gd name="adj2" fmla="val 49569"/>
            </a:avLst>
          </a:prstGeom>
          <a:ln w="25400">
            <a:solidFill>
              <a:schemeClr val="tx1">
                <a:alpha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38" name="TextBox 37">
            <a:extLst>
              <a:ext uri="{FF2B5EF4-FFF2-40B4-BE49-F238E27FC236}">
                <a16:creationId xmlns:a16="http://schemas.microsoft.com/office/drawing/2014/main" id="{5EBCAB21-1284-6547-8601-68D760B0A31E}"/>
              </a:ext>
            </a:extLst>
          </p:cNvPr>
          <p:cNvSpPr txBox="1"/>
          <p:nvPr/>
        </p:nvSpPr>
        <p:spPr>
          <a:xfrm>
            <a:off x="8684263" y="870504"/>
            <a:ext cx="3313408" cy="1508105"/>
          </a:xfrm>
          <a:prstGeom prst="rect">
            <a:avLst/>
          </a:prstGeom>
          <a:ln w="31750"/>
          <a:scene3d>
            <a:camera prst="orthographicFront"/>
            <a:lightRig rig="balanced" dir="t"/>
          </a:scene3d>
          <a:sp3d prstMaterial="softEdge"/>
        </p:spPr>
        <p:style>
          <a:lnRef idx="2">
            <a:schemeClr val="dk1"/>
          </a:lnRef>
          <a:fillRef idx="1">
            <a:schemeClr val="lt1"/>
          </a:fillRef>
          <a:effectRef idx="0">
            <a:schemeClr val="dk1"/>
          </a:effectRef>
          <a:fontRef idx="minor">
            <a:schemeClr val="dk1"/>
          </a:fontRef>
        </p:style>
        <p:txBody>
          <a:bodyPr wrap="none" rtlCol="0">
            <a:spAutoFit/>
          </a:bodyPr>
          <a:lstStyle/>
          <a:p>
            <a:r>
              <a:rPr lang="en-US" sz="3600" b="1" dirty="0"/>
              <a:t>Model Updater</a:t>
            </a:r>
          </a:p>
          <a:p>
            <a:pPr marL="457200" indent="-457200">
              <a:buFont typeface="Arial" panose="020B0604020202020204" pitchFamily="34" charset="0"/>
              <a:buChar char="•"/>
            </a:pPr>
            <a:r>
              <a:rPr lang="en-US" sz="2800" b="1" dirty="0"/>
              <a:t>Online Training</a:t>
            </a:r>
          </a:p>
          <a:p>
            <a:pPr marL="457200" indent="-457200">
              <a:buFont typeface="Arial" panose="020B0604020202020204" pitchFamily="34" charset="0"/>
              <a:buChar char="•"/>
            </a:pPr>
            <a:r>
              <a:rPr lang="en-US" sz="2800" b="1" dirty="0"/>
              <a:t>Proactive Training</a:t>
            </a:r>
          </a:p>
        </p:txBody>
      </p:sp>
      <p:sp>
        <p:nvSpPr>
          <p:cNvPr id="39" name="Oval 38">
            <a:extLst>
              <a:ext uri="{FF2B5EF4-FFF2-40B4-BE49-F238E27FC236}">
                <a16:creationId xmlns:a16="http://schemas.microsoft.com/office/drawing/2014/main" id="{CB878210-F62F-304E-B2F6-91B7DBDC489F}"/>
              </a:ext>
            </a:extLst>
          </p:cNvPr>
          <p:cNvSpPr/>
          <p:nvPr/>
        </p:nvSpPr>
        <p:spPr>
          <a:xfrm>
            <a:off x="9424801" y="2581611"/>
            <a:ext cx="2729490" cy="186936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7752D971-05BB-084C-9B1C-B9A512C91B1F}"/>
              </a:ext>
            </a:extLst>
          </p:cNvPr>
          <p:cNvSpPr/>
          <p:nvPr/>
        </p:nvSpPr>
        <p:spPr>
          <a:xfrm>
            <a:off x="2323431"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A41C1FD8-C0FD-174D-9AC5-85003FBE76AD}"/>
              </a:ext>
            </a:extLst>
          </p:cNvPr>
          <p:cNvSpPr/>
          <p:nvPr/>
        </p:nvSpPr>
        <p:spPr>
          <a:xfrm>
            <a:off x="250761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96DE9054-9D8B-544B-91DC-904708815A5B}"/>
              </a:ext>
            </a:extLst>
          </p:cNvPr>
          <p:cNvSpPr/>
          <p:nvPr/>
        </p:nvSpPr>
        <p:spPr>
          <a:xfrm>
            <a:off x="269703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6066C931-1374-C54C-A5C8-1A68FA99CDBA}"/>
              </a:ext>
            </a:extLst>
          </p:cNvPr>
          <p:cNvSpPr/>
          <p:nvPr/>
        </p:nvSpPr>
        <p:spPr>
          <a:xfrm>
            <a:off x="287686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Rounded Rectangle 44">
            <a:extLst>
              <a:ext uri="{FF2B5EF4-FFF2-40B4-BE49-F238E27FC236}">
                <a16:creationId xmlns:a16="http://schemas.microsoft.com/office/drawing/2014/main" id="{B9E548AB-9C92-5540-9C7F-D4EB0AD53D80}"/>
              </a:ext>
            </a:extLst>
          </p:cNvPr>
          <p:cNvSpPr/>
          <p:nvPr/>
        </p:nvSpPr>
        <p:spPr>
          <a:xfrm>
            <a:off x="4718388"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B22D23F8-D001-B94C-B326-49B80850FAA5}"/>
              </a:ext>
            </a:extLst>
          </p:cNvPr>
          <p:cNvSpPr/>
          <p:nvPr/>
        </p:nvSpPr>
        <p:spPr>
          <a:xfrm>
            <a:off x="490257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7" name="Rounded Rectangle 46">
            <a:extLst>
              <a:ext uri="{FF2B5EF4-FFF2-40B4-BE49-F238E27FC236}">
                <a16:creationId xmlns:a16="http://schemas.microsoft.com/office/drawing/2014/main" id="{9F1F3124-5CC9-4249-ACC6-E35DB243A632}"/>
              </a:ext>
            </a:extLst>
          </p:cNvPr>
          <p:cNvSpPr/>
          <p:nvPr/>
        </p:nvSpPr>
        <p:spPr>
          <a:xfrm>
            <a:off x="509199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8" name="Rounded Rectangle 47">
            <a:extLst>
              <a:ext uri="{FF2B5EF4-FFF2-40B4-BE49-F238E27FC236}">
                <a16:creationId xmlns:a16="http://schemas.microsoft.com/office/drawing/2014/main" id="{E561AD1D-67F1-624A-94AA-DCB8FF9F357D}"/>
              </a:ext>
            </a:extLst>
          </p:cNvPr>
          <p:cNvSpPr/>
          <p:nvPr/>
        </p:nvSpPr>
        <p:spPr>
          <a:xfrm>
            <a:off x="527182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16DE19D8-4199-3841-8A91-9002A7583FCB}"/>
              </a:ext>
            </a:extLst>
          </p:cNvPr>
          <p:cNvCxnSpPr>
            <a:cxnSpLocks/>
          </p:cNvCxnSpPr>
          <p:nvPr/>
        </p:nvCxnSpPr>
        <p:spPr>
          <a:xfrm>
            <a:off x="4795943" y="3547521"/>
            <a:ext cx="0" cy="825159"/>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98DB96DE-C4DC-494E-94F7-42D628151A6E}"/>
              </a:ext>
            </a:extLst>
          </p:cNvPr>
          <p:cNvCxnSpPr>
            <a:cxnSpLocks/>
          </p:cNvCxnSpPr>
          <p:nvPr/>
        </p:nvCxnSpPr>
        <p:spPr>
          <a:xfrm>
            <a:off x="4970074" y="3547520"/>
            <a:ext cx="284" cy="8280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C2CE2AF-ED6F-E747-BA0D-8C2DD40D997C}"/>
              </a:ext>
            </a:extLst>
          </p:cNvPr>
          <p:cNvCxnSpPr>
            <a:cxnSpLocks/>
            <a:stCxn id="47" idx="2"/>
          </p:cNvCxnSpPr>
          <p:nvPr/>
        </p:nvCxnSpPr>
        <p:spPr>
          <a:xfrm flipH="1">
            <a:off x="5164189" y="3551777"/>
            <a:ext cx="196" cy="820903"/>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B71F89F-263A-B54B-B078-31BE73516477}"/>
              </a:ext>
            </a:extLst>
          </p:cNvPr>
          <p:cNvCxnSpPr>
            <a:cxnSpLocks/>
          </p:cNvCxnSpPr>
          <p:nvPr/>
        </p:nvCxnSpPr>
        <p:spPr>
          <a:xfrm>
            <a:off x="5340236" y="3547521"/>
            <a:ext cx="0" cy="8244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979D418-B8B3-004E-AC70-5703BCAA55B5}"/>
              </a:ext>
            </a:extLst>
          </p:cNvPr>
          <p:cNvCxnSpPr>
            <a:cxnSpLocks/>
          </p:cNvCxnSpPr>
          <p:nvPr/>
        </p:nvCxnSpPr>
        <p:spPr>
          <a:xfrm>
            <a:off x="2390619" y="3547521"/>
            <a:ext cx="0" cy="825159"/>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1202D6EC-6E05-5740-B3E1-35ADDA170C31}"/>
              </a:ext>
            </a:extLst>
          </p:cNvPr>
          <p:cNvCxnSpPr>
            <a:cxnSpLocks/>
          </p:cNvCxnSpPr>
          <p:nvPr/>
        </p:nvCxnSpPr>
        <p:spPr>
          <a:xfrm>
            <a:off x="2579210" y="3547520"/>
            <a:ext cx="284" cy="8280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6F91DE8-DCFE-7443-8808-08C33F701021}"/>
              </a:ext>
            </a:extLst>
          </p:cNvPr>
          <p:cNvCxnSpPr>
            <a:cxnSpLocks/>
          </p:cNvCxnSpPr>
          <p:nvPr/>
        </p:nvCxnSpPr>
        <p:spPr>
          <a:xfrm flipH="1">
            <a:off x="2768009" y="3551777"/>
            <a:ext cx="196" cy="820903"/>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DC37761-1522-FF4D-AAF3-831CE4B0A861}"/>
              </a:ext>
            </a:extLst>
          </p:cNvPr>
          <p:cNvCxnSpPr>
            <a:cxnSpLocks/>
          </p:cNvCxnSpPr>
          <p:nvPr/>
        </p:nvCxnSpPr>
        <p:spPr>
          <a:xfrm>
            <a:off x="2944056" y="3547521"/>
            <a:ext cx="0" cy="8244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70F82E77-E7F9-644D-A501-5BC6353D2A79}"/>
              </a:ext>
            </a:extLst>
          </p:cNvPr>
          <p:cNvSpPr txBox="1"/>
          <p:nvPr/>
        </p:nvSpPr>
        <p:spPr>
          <a:xfrm>
            <a:off x="7708780" y="2379330"/>
            <a:ext cx="2410212" cy="400110"/>
          </a:xfrm>
          <a:prstGeom prst="rect">
            <a:avLst/>
          </a:prstGeom>
          <a:noFill/>
        </p:spPr>
        <p:txBody>
          <a:bodyPr wrap="none" rtlCol="0">
            <a:spAutoFit/>
          </a:bodyPr>
          <a:lstStyle/>
          <a:p>
            <a:r>
              <a:rPr lang="en-US" sz="2000" dirty="0">
                <a:solidFill>
                  <a:schemeClr val="tx1">
                    <a:alpha val="30000"/>
                  </a:schemeClr>
                </a:solidFill>
              </a:rPr>
              <a:t>Scheduled Execution</a:t>
            </a:r>
          </a:p>
        </p:txBody>
      </p:sp>
    </p:spTree>
    <p:extLst>
      <p:ext uri="{BB962C8B-B14F-4D97-AF65-F5344CB8AC3E}">
        <p14:creationId xmlns:p14="http://schemas.microsoft.com/office/powerpoint/2010/main" val="14683037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17EB5C8-5C37-494D-8C2A-ED15636B8C5B}"/>
              </a:ext>
            </a:extLst>
          </p:cNvPr>
          <p:cNvSpPr/>
          <p:nvPr/>
        </p:nvSpPr>
        <p:spPr>
          <a:xfrm>
            <a:off x="2170383" y="4372680"/>
            <a:ext cx="5208808" cy="648000"/>
          </a:xfrm>
          <a:prstGeom prst="roundRect">
            <a:avLst/>
          </a:prstGeom>
          <a:solidFill>
            <a:schemeClr val="accent5">
              <a:alpha val="35000"/>
            </a:schemeClr>
          </a:solidFill>
          <a:ln w="19050">
            <a:solidFill>
              <a:schemeClr val="tx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alpha val="35000"/>
                  </a:schemeClr>
                </a:solidFill>
              </a:rPr>
              <a:t>Historical Training Data</a:t>
            </a:r>
          </a:p>
        </p:txBody>
      </p:sp>
      <p:sp>
        <p:nvSpPr>
          <p:cNvPr id="7" name="Chevron 6">
            <a:extLst>
              <a:ext uri="{FF2B5EF4-FFF2-40B4-BE49-F238E27FC236}">
                <a16:creationId xmlns:a16="http://schemas.microsoft.com/office/drawing/2014/main" id="{4DDD5FE7-CC03-DB4F-AB14-F20802899B31}"/>
              </a:ext>
            </a:extLst>
          </p:cNvPr>
          <p:cNvSpPr/>
          <p:nvPr/>
        </p:nvSpPr>
        <p:spPr>
          <a:xfrm>
            <a:off x="3049031" y="3222068"/>
            <a:ext cx="1584000" cy="514641"/>
          </a:xfrm>
          <a:prstGeom prst="chevron">
            <a:avLst>
              <a:gd name="adj" fmla="val 25280"/>
            </a:avLst>
          </a:prstGeom>
          <a:solidFill>
            <a:schemeClr val="accent5">
              <a:alpha val="30000"/>
            </a:schemeClr>
          </a:solidFill>
          <a:ln w="19050">
            <a:solidFill>
              <a:schemeClr val="tx1">
                <a:alpha val="30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0000"/>
                  </a:schemeClr>
                </a:solidFill>
              </a:rPr>
              <a:t> Preprocess</a:t>
            </a:r>
            <a:endParaRPr lang="en-US" sz="2000" dirty="0">
              <a:solidFill>
                <a:schemeClr val="tx1">
                  <a:alpha val="30000"/>
                </a:schemeClr>
              </a:solidFill>
            </a:endParaRPr>
          </a:p>
        </p:txBody>
      </p:sp>
      <p:sp>
        <p:nvSpPr>
          <p:cNvPr id="11" name="Chevron 10">
            <a:extLst>
              <a:ext uri="{FF2B5EF4-FFF2-40B4-BE49-F238E27FC236}">
                <a16:creationId xmlns:a16="http://schemas.microsoft.com/office/drawing/2014/main" id="{308620B9-702D-384C-BBF2-1F9F2166153A}"/>
              </a:ext>
            </a:extLst>
          </p:cNvPr>
          <p:cNvSpPr/>
          <p:nvPr/>
        </p:nvSpPr>
        <p:spPr>
          <a:xfrm>
            <a:off x="7637190" y="3222067"/>
            <a:ext cx="1584000" cy="514641"/>
          </a:xfrm>
          <a:prstGeom prst="chevron">
            <a:avLst>
              <a:gd name="adj" fmla="val 25280"/>
            </a:avLst>
          </a:prstGeom>
          <a:solidFill>
            <a:schemeClr val="accent5">
              <a:alpha val="30000"/>
            </a:schemeClr>
          </a:solidFill>
          <a:ln w="19050">
            <a:solidFill>
              <a:schemeClr val="tx1">
                <a:alpha val="30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0000"/>
                  </a:schemeClr>
                </a:solidFill>
              </a:rPr>
              <a:t> Materialize</a:t>
            </a:r>
            <a:endParaRPr lang="en-US" sz="2000" dirty="0">
              <a:solidFill>
                <a:schemeClr val="tx1">
                  <a:alpha val="30000"/>
                </a:schemeClr>
              </a:solidFill>
            </a:endParaRPr>
          </a:p>
        </p:txBody>
      </p:sp>
      <p:sp>
        <p:nvSpPr>
          <p:cNvPr id="12" name="Chevron 11">
            <a:extLst>
              <a:ext uri="{FF2B5EF4-FFF2-40B4-BE49-F238E27FC236}">
                <a16:creationId xmlns:a16="http://schemas.microsoft.com/office/drawing/2014/main" id="{1127579F-1FFB-8C4F-9A64-EABAEDF4414D}"/>
              </a:ext>
            </a:extLst>
          </p:cNvPr>
          <p:cNvSpPr/>
          <p:nvPr/>
        </p:nvSpPr>
        <p:spPr>
          <a:xfrm>
            <a:off x="688618" y="3222068"/>
            <a:ext cx="1584000" cy="514641"/>
          </a:xfrm>
          <a:prstGeom prst="chevron">
            <a:avLst>
              <a:gd name="adj" fmla="val 25280"/>
            </a:avLst>
          </a:prstGeom>
          <a:solidFill>
            <a:schemeClr val="accent5">
              <a:alpha val="35000"/>
            </a:schemeClr>
          </a:solidFill>
          <a:ln w="19050">
            <a:solidFill>
              <a:schemeClr val="tx1">
                <a:alpha val="35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5000"/>
                  </a:schemeClr>
                </a:solidFill>
              </a:rPr>
              <a:t>Discretize</a:t>
            </a:r>
            <a:endParaRPr lang="en-US" sz="2000" dirty="0">
              <a:solidFill>
                <a:schemeClr val="tx1">
                  <a:alpha val="35000"/>
                </a:schemeClr>
              </a:solidFill>
            </a:endParaRPr>
          </a:p>
        </p:txBody>
      </p:sp>
      <p:sp>
        <p:nvSpPr>
          <p:cNvPr id="13" name="Chevron 12">
            <a:extLst>
              <a:ext uri="{FF2B5EF4-FFF2-40B4-BE49-F238E27FC236}">
                <a16:creationId xmlns:a16="http://schemas.microsoft.com/office/drawing/2014/main" id="{EECFB32C-3028-0840-812E-5072B23D4FC4}"/>
              </a:ext>
            </a:extLst>
          </p:cNvPr>
          <p:cNvSpPr/>
          <p:nvPr/>
        </p:nvSpPr>
        <p:spPr>
          <a:xfrm>
            <a:off x="5779102" y="3222070"/>
            <a:ext cx="1584000" cy="514641"/>
          </a:xfrm>
          <a:prstGeom prst="chevron">
            <a:avLst>
              <a:gd name="adj" fmla="val 25280"/>
            </a:avLst>
          </a:prstGeom>
          <a:solidFill>
            <a:schemeClr val="accent5">
              <a:alpha val="35000"/>
            </a:schemeClr>
          </a:solidFill>
          <a:ln w="19050">
            <a:solidFill>
              <a:schemeClr val="tx1">
                <a:alpha val="35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5000"/>
                  </a:schemeClr>
                </a:solidFill>
              </a:rPr>
              <a:t>Sample</a:t>
            </a:r>
            <a:endParaRPr lang="en-US" sz="2000" dirty="0">
              <a:solidFill>
                <a:schemeClr val="tx1">
                  <a:alpha val="35000"/>
                </a:schemeClr>
              </a:solidFill>
            </a:endParaRPr>
          </a:p>
        </p:txBody>
      </p:sp>
      <p:sp>
        <p:nvSpPr>
          <p:cNvPr id="14" name="Chevron 13">
            <a:extLst>
              <a:ext uri="{FF2B5EF4-FFF2-40B4-BE49-F238E27FC236}">
                <a16:creationId xmlns:a16="http://schemas.microsoft.com/office/drawing/2014/main" id="{E0CCDC3E-CE18-014D-9C6C-DF2A70475556}"/>
              </a:ext>
            </a:extLst>
          </p:cNvPr>
          <p:cNvSpPr/>
          <p:nvPr/>
        </p:nvSpPr>
        <p:spPr>
          <a:xfrm>
            <a:off x="9495278" y="3222068"/>
            <a:ext cx="1584000" cy="514641"/>
          </a:xfrm>
          <a:prstGeom prst="chevron">
            <a:avLst>
              <a:gd name="adj" fmla="val 25280"/>
            </a:avLst>
          </a:prstGeom>
          <a:solidFill>
            <a:schemeClr val="accent5">
              <a:alpha val="30000"/>
            </a:schemeClr>
          </a:solidFill>
          <a:ln w="19050">
            <a:solidFill>
              <a:schemeClr val="tx1">
                <a:alpha val="30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0000"/>
                  </a:schemeClr>
                </a:solidFill>
              </a:rPr>
              <a:t>Update</a:t>
            </a:r>
          </a:p>
        </p:txBody>
      </p:sp>
      <p:sp>
        <p:nvSpPr>
          <p:cNvPr id="23" name="Rounded Rectangle 22">
            <a:extLst>
              <a:ext uri="{FF2B5EF4-FFF2-40B4-BE49-F238E27FC236}">
                <a16:creationId xmlns:a16="http://schemas.microsoft.com/office/drawing/2014/main" id="{A834A14A-5355-E447-AE0A-20BCD1A516C6}"/>
              </a:ext>
            </a:extLst>
          </p:cNvPr>
          <p:cNvSpPr/>
          <p:nvPr/>
        </p:nvSpPr>
        <p:spPr>
          <a:xfrm>
            <a:off x="7379190" y="3406997"/>
            <a:ext cx="144780" cy="144780"/>
          </a:xfrm>
          <a:prstGeom prst="roundRect">
            <a:avLst/>
          </a:prstGeom>
          <a:noFill/>
          <a:ln>
            <a:solidFill>
              <a:schemeClr val="accent6">
                <a:shade val="50000"/>
                <a:alpha val="3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8D77EB1E-7911-4449-8CFF-2274C5442E8A}"/>
              </a:ext>
            </a:extLst>
          </p:cNvPr>
          <p:cNvSpPr/>
          <p:nvPr/>
        </p:nvSpPr>
        <p:spPr>
          <a:xfrm>
            <a:off x="7559020" y="3406997"/>
            <a:ext cx="144780" cy="144780"/>
          </a:xfrm>
          <a:prstGeom prst="roundRect">
            <a:avLst/>
          </a:prstGeom>
          <a:solidFill>
            <a:schemeClr val="accent6">
              <a:alpha val="4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lt1">
                  <a:alpha val="40000"/>
                </a:schemeClr>
              </a:solidFill>
            </a:endParaRPr>
          </a:p>
        </p:txBody>
      </p:sp>
      <p:sp>
        <p:nvSpPr>
          <p:cNvPr id="25" name="Rounded Rectangle 24">
            <a:extLst>
              <a:ext uri="{FF2B5EF4-FFF2-40B4-BE49-F238E27FC236}">
                <a16:creationId xmlns:a16="http://schemas.microsoft.com/office/drawing/2014/main" id="{27AB9D21-5EB4-394E-A6DA-2369830CFA72}"/>
              </a:ext>
            </a:extLst>
          </p:cNvPr>
          <p:cNvSpPr/>
          <p:nvPr/>
        </p:nvSpPr>
        <p:spPr>
          <a:xfrm>
            <a:off x="9239679" y="3406997"/>
            <a:ext cx="144780" cy="144780"/>
          </a:xfrm>
          <a:prstGeom prst="roundRect">
            <a:avLst/>
          </a:prstGeom>
          <a:solidFill>
            <a:schemeClr val="accent6">
              <a:alpha val="4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E5EBBD82-2B9E-464E-BB5C-9D4E0A64F57D}"/>
              </a:ext>
            </a:extLst>
          </p:cNvPr>
          <p:cNvSpPr/>
          <p:nvPr/>
        </p:nvSpPr>
        <p:spPr>
          <a:xfrm>
            <a:off x="9419509" y="3406997"/>
            <a:ext cx="144780" cy="144780"/>
          </a:xfrm>
          <a:prstGeom prst="roundRect">
            <a:avLst/>
          </a:prstGeom>
          <a:solidFill>
            <a:schemeClr val="accent6">
              <a:alpha val="4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FD696BBF-8423-7A42-8F8B-7DE98BC54E0C}"/>
              </a:ext>
            </a:extLst>
          </p:cNvPr>
          <p:cNvCxnSpPr>
            <a:cxnSpLocks/>
          </p:cNvCxnSpPr>
          <p:nvPr/>
        </p:nvCxnSpPr>
        <p:spPr>
          <a:xfrm>
            <a:off x="189536" y="3478859"/>
            <a:ext cx="648000" cy="0"/>
          </a:xfrm>
          <a:prstGeom prst="straightConnector1">
            <a:avLst/>
          </a:prstGeom>
          <a:ln w="31750">
            <a:solidFill>
              <a:schemeClr val="tx1">
                <a:alpha val="4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D3AF7C4-15EC-EF48-B949-CB113EF03BA5}"/>
              </a:ext>
            </a:extLst>
          </p:cNvPr>
          <p:cNvSpPr txBox="1"/>
          <p:nvPr/>
        </p:nvSpPr>
        <p:spPr>
          <a:xfrm>
            <a:off x="189536" y="3186471"/>
            <a:ext cx="587212" cy="584775"/>
          </a:xfrm>
          <a:prstGeom prst="rect">
            <a:avLst/>
          </a:prstGeom>
          <a:noFill/>
        </p:spPr>
        <p:txBody>
          <a:bodyPr wrap="none" rtlCol="0">
            <a:spAutoFit/>
          </a:bodyPr>
          <a:lstStyle/>
          <a:p>
            <a:pPr algn="ctr"/>
            <a:r>
              <a:rPr lang="en-US" sz="1600" dirty="0">
                <a:solidFill>
                  <a:schemeClr val="tx1">
                    <a:alpha val="40000"/>
                  </a:schemeClr>
                </a:solidFill>
              </a:rPr>
              <a:t>Raw </a:t>
            </a:r>
          </a:p>
          <a:p>
            <a:pPr algn="ctr"/>
            <a:r>
              <a:rPr lang="en-US" sz="1600" dirty="0">
                <a:solidFill>
                  <a:schemeClr val="tx1">
                    <a:alpha val="40000"/>
                  </a:schemeClr>
                </a:solidFill>
              </a:rPr>
              <a:t>Data</a:t>
            </a:r>
          </a:p>
        </p:txBody>
      </p:sp>
      <p:sp>
        <p:nvSpPr>
          <p:cNvPr id="32" name="TextBox 31">
            <a:extLst>
              <a:ext uri="{FF2B5EF4-FFF2-40B4-BE49-F238E27FC236}">
                <a16:creationId xmlns:a16="http://schemas.microsoft.com/office/drawing/2014/main" id="{5A73E2A9-4448-D14A-A11B-528F9E63F1BE}"/>
              </a:ext>
            </a:extLst>
          </p:cNvPr>
          <p:cNvSpPr txBox="1"/>
          <p:nvPr/>
        </p:nvSpPr>
        <p:spPr>
          <a:xfrm>
            <a:off x="2170383" y="2822222"/>
            <a:ext cx="973921" cy="584775"/>
          </a:xfrm>
          <a:prstGeom prst="rect">
            <a:avLst/>
          </a:prstGeom>
          <a:noFill/>
        </p:spPr>
        <p:txBody>
          <a:bodyPr wrap="none" rtlCol="0">
            <a:spAutoFit/>
          </a:bodyPr>
          <a:lstStyle/>
          <a:p>
            <a:pPr algn="ctr"/>
            <a:r>
              <a:rPr lang="en-US" sz="1600" dirty="0">
                <a:solidFill>
                  <a:schemeClr val="tx1">
                    <a:alpha val="40000"/>
                  </a:schemeClr>
                </a:solidFill>
              </a:rPr>
              <a:t>Raw Data</a:t>
            </a:r>
          </a:p>
          <a:p>
            <a:pPr algn="ctr"/>
            <a:r>
              <a:rPr lang="en-US" sz="1600" dirty="0">
                <a:solidFill>
                  <a:schemeClr val="tx1">
                    <a:alpha val="40000"/>
                  </a:schemeClr>
                </a:solidFill>
              </a:rPr>
              <a:t>Chunks</a:t>
            </a:r>
          </a:p>
        </p:txBody>
      </p:sp>
      <p:sp>
        <p:nvSpPr>
          <p:cNvPr id="33" name="TextBox 32">
            <a:extLst>
              <a:ext uri="{FF2B5EF4-FFF2-40B4-BE49-F238E27FC236}">
                <a16:creationId xmlns:a16="http://schemas.microsoft.com/office/drawing/2014/main" id="{EF1B27A7-A352-4144-A3F5-C29C9E4241D7}"/>
              </a:ext>
            </a:extLst>
          </p:cNvPr>
          <p:cNvSpPr txBox="1"/>
          <p:nvPr/>
        </p:nvSpPr>
        <p:spPr>
          <a:xfrm>
            <a:off x="4420484" y="2844157"/>
            <a:ext cx="1307153" cy="584775"/>
          </a:xfrm>
          <a:prstGeom prst="rect">
            <a:avLst/>
          </a:prstGeom>
          <a:noFill/>
        </p:spPr>
        <p:txBody>
          <a:bodyPr wrap="none" rtlCol="0">
            <a:spAutoFit/>
          </a:bodyPr>
          <a:lstStyle/>
          <a:p>
            <a:pPr algn="ctr"/>
            <a:r>
              <a:rPr lang="en-US" sz="1600" dirty="0">
                <a:solidFill>
                  <a:schemeClr val="tx1">
                    <a:alpha val="40000"/>
                  </a:schemeClr>
                </a:solidFill>
              </a:rPr>
              <a:t>Preprocessed</a:t>
            </a:r>
          </a:p>
          <a:p>
            <a:pPr algn="ctr"/>
            <a:r>
              <a:rPr lang="en-US" sz="1600" dirty="0">
                <a:solidFill>
                  <a:schemeClr val="tx1">
                    <a:alpha val="40000"/>
                  </a:schemeClr>
                </a:solidFill>
              </a:rPr>
              <a:t>Features</a:t>
            </a:r>
          </a:p>
        </p:txBody>
      </p:sp>
      <p:cxnSp>
        <p:nvCxnSpPr>
          <p:cNvPr id="50" name="Elbow Connector 49">
            <a:extLst>
              <a:ext uri="{FF2B5EF4-FFF2-40B4-BE49-F238E27FC236}">
                <a16:creationId xmlns:a16="http://schemas.microsoft.com/office/drawing/2014/main" id="{97BDCEB6-9D00-BD44-8C21-11C2A457F1F4}"/>
              </a:ext>
            </a:extLst>
          </p:cNvPr>
          <p:cNvCxnSpPr>
            <a:cxnSpLocks/>
            <a:endCxn id="13" idx="1"/>
          </p:cNvCxnSpPr>
          <p:nvPr/>
        </p:nvCxnSpPr>
        <p:spPr>
          <a:xfrm rot="5400000" flipH="1" flipV="1">
            <a:off x="5268519" y="3731996"/>
            <a:ext cx="893288" cy="388079"/>
          </a:xfrm>
          <a:prstGeom prst="bentConnector2">
            <a:avLst/>
          </a:prstGeom>
          <a:ln w="28575">
            <a:solidFill>
              <a:schemeClr val="tx1">
                <a:alpha val="3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B7AB2750-CB64-3D4F-964A-550BCA040CB0}"/>
              </a:ext>
            </a:extLst>
          </p:cNvPr>
          <p:cNvSpPr/>
          <p:nvPr/>
        </p:nvSpPr>
        <p:spPr>
          <a:xfrm>
            <a:off x="11106711" y="3222067"/>
            <a:ext cx="983206" cy="514641"/>
          </a:xfrm>
          <a:prstGeom prst="roundRect">
            <a:avLst/>
          </a:prstGeom>
          <a:solidFill>
            <a:schemeClr val="accent6">
              <a:alpha val="30000"/>
            </a:schemeClr>
          </a:solidFill>
          <a:ln w="19050">
            <a:solidFill>
              <a:schemeClr val="tx1">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tx1">
                    <a:alpha val="30000"/>
                  </a:schemeClr>
                </a:solidFill>
              </a:rPr>
              <a:t>Model</a:t>
            </a:r>
          </a:p>
        </p:txBody>
      </p:sp>
      <p:cxnSp>
        <p:nvCxnSpPr>
          <p:cNvPr id="56" name="Elbow Connector 55">
            <a:extLst>
              <a:ext uri="{FF2B5EF4-FFF2-40B4-BE49-F238E27FC236}">
                <a16:creationId xmlns:a16="http://schemas.microsoft.com/office/drawing/2014/main" id="{EB512F1C-37EA-724F-889C-EAF903A4FCEA}"/>
              </a:ext>
            </a:extLst>
          </p:cNvPr>
          <p:cNvCxnSpPr>
            <a:cxnSpLocks/>
            <a:stCxn id="55" idx="2"/>
            <a:endCxn id="14" idx="2"/>
          </p:cNvCxnSpPr>
          <p:nvPr/>
        </p:nvCxnSpPr>
        <p:spPr>
          <a:xfrm rot="5400000">
            <a:off x="10910271" y="3048665"/>
            <a:ext cx="1" cy="1376087"/>
          </a:xfrm>
          <a:prstGeom prst="bentConnector3">
            <a:avLst>
              <a:gd name="adj1" fmla="val 22860100000"/>
            </a:avLst>
          </a:prstGeom>
          <a:ln w="285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Title 1">
            <a:extLst>
              <a:ext uri="{FF2B5EF4-FFF2-40B4-BE49-F238E27FC236}">
                <a16:creationId xmlns:a16="http://schemas.microsoft.com/office/drawing/2014/main" id="{C2F266BB-9552-1749-BE60-F827A1309C1B}"/>
              </a:ext>
            </a:extLst>
          </p:cNvPr>
          <p:cNvSpPr>
            <a:spLocks noGrp="1"/>
          </p:cNvSpPr>
          <p:nvPr>
            <p:ph type="title"/>
          </p:nvPr>
        </p:nvSpPr>
        <p:spPr>
          <a:xfrm>
            <a:off x="1153740" y="56657"/>
            <a:ext cx="8654197" cy="642942"/>
          </a:xfrm>
        </p:spPr>
        <p:txBody>
          <a:bodyPr>
            <a:normAutofit/>
          </a:bodyPr>
          <a:lstStyle/>
          <a:p>
            <a:r>
              <a:rPr lang="en-US" dirty="0"/>
              <a:t>Scheduler</a:t>
            </a:r>
          </a:p>
        </p:txBody>
      </p:sp>
      <p:sp>
        <p:nvSpPr>
          <p:cNvPr id="53" name="Right Brace 52">
            <a:extLst>
              <a:ext uri="{FF2B5EF4-FFF2-40B4-BE49-F238E27FC236}">
                <a16:creationId xmlns:a16="http://schemas.microsoft.com/office/drawing/2014/main" id="{017B497B-F2EE-F643-84E2-763D54D37B3B}"/>
              </a:ext>
            </a:extLst>
          </p:cNvPr>
          <p:cNvSpPr/>
          <p:nvPr/>
        </p:nvSpPr>
        <p:spPr>
          <a:xfrm rot="16200000">
            <a:off x="8711243" y="-155798"/>
            <a:ext cx="419100" cy="6283382"/>
          </a:xfrm>
          <a:prstGeom prst="rightBrace">
            <a:avLst>
              <a:gd name="adj1" fmla="val 161060"/>
              <a:gd name="adj2" fmla="val 49569"/>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38" name="TextBox 37">
            <a:extLst>
              <a:ext uri="{FF2B5EF4-FFF2-40B4-BE49-F238E27FC236}">
                <a16:creationId xmlns:a16="http://schemas.microsoft.com/office/drawing/2014/main" id="{5EBCAB21-1284-6547-8601-68D760B0A31E}"/>
              </a:ext>
            </a:extLst>
          </p:cNvPr>
          <p:cNvSpPr txBox="1"/>
          <p:nvPr/>
        </p:nvSpPr>
        <p:spPr>
          <a:xfrm>
            <a:off x="6571102" y="870504"/>
            <a:ext cx="4743286" cy="1077218"/>
          </a:xfrm>
          <a:prstGeom prst="rect">
            <a:avLst/>
          </a:prstGeom>
          <a:ln w="31750"/>
          <a:scene3d>
            <a:camera prst="orthographicFront"/>
            <a:lightRig rig="balanced" dir="t"/>
          </a:scene3d>
          <a:sp3d prstMaterial="softEdge"/>
        </p:spPr>
        <p:style>
          <a:lnRef idx="2">
            <a:schemeClr val="dk1"/>
          </a:lnRef>
          <a:fillRef idx="1">
            <a:schemeClr val="lt1"/>
          </a:fillRef>
          <a:effectRef idx="0">
            <a:schemeClr val="dk1"/>
          </a:effectRef>
          <a:fontRef idx="minor">
            <a:schemeClr val="dk1"/>
          </a:fontRef>
        </p:style>
        <p:txBody>
          <a:bodyPr wrap="none" rtlCol="0">
            <a:spAutoFit/>
          </a:bodyPr>
          <a:lstStyle/>
          <a:p>
            <a:r>
              <a:rPr lang="en-US" sz="3600" b="1" dirty="0"/>
              <a:t>Scheduler</a:t>
            </a:r>
          </a:p>
          <a:p>
            <a:pPr marL="457200" indent="-457200">
              <a:buFont typeface="Arial" panose="020B0604020202020204" pitchFamily="34" charset="0"/>
              <a:buChar char="•"/>
            </a:pPr>
            <a:r>
              <a:rPr lang="en-US" sz="2800" b="1" dirty="0"/>
              <a:t>Schedule Proactive Training</a:t>
            </a:r>
          </a:p>
        </p:txBody>
      </p:sp>
      <p:sp>
        <p:nvSpPr>
          <p:cNvPr id="39" name="Oval 38">
            <a:extLst>
              <a:ext uri="{FF2B5EF4-FFF2-40B4-BE49-F238E27FC236}">
                <a16:creationId xmlns:a16="http://schemas.microsoft.com/office/drawing/2014/main" id="{A77F6C0A-619A-B445-9405-BA831D71304F}"/>
              </a:ext>
            </a:extLst>
          </p:cNvPr>
          <p:cNvSpPr/>
          <p:nvPr/>
        </p:nvSpPr>
        <p:spPr>
          <a:xfrm>
            <a:off x="5832155" y="2401164"/>
            <a:ext cx="6125192" cy="75329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2F76D95C-58B2-1B4A-9974-285C41DF4DC0}"/>
              </a:ext>
            </a:extLst>
          </p:cNvPr>
          <p:cNvSpPr/>
          <p:nvPr/>
        </p:nvSpPr>
        <p:spPr>
          <a:xfrm>
            <a:off x="2323431"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F9D5711A-F543-814A-96BA-1F558408BF3B}"/>
              </a:ext>
            </a:extLst>
          </p:cNvPr>
          <p:cNvSpPr/>
          <p:nvPr/>
        </p:nvSpPr>
        <p:spPr>
          <a:xfrm>
            <a:off x="250761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CEE74261-69CA-814F-A0E3-87A1E79C2C51}"/>
              </a:ext>
            </a:extLst>
          </p:cNvPr>
          <p:cNvSpPr/>
          <p:nvPr/>
        </p:nvSpPr>
        <p:spPr>
          <a:xfrm>
            <a:off x="269703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Rounded Rectangle 44">
            <a:extLst>
              <a:ext uri="{FF2B5EF4-FFF2-40B4-BE49-F238E27FC236}">
                <a16:creationId xmlns:a16="http://schemas.microsoft.com/office/drawing/2014/main" id="{3D1FCC94-FD28-5D4C-A537-EEE0F419CF9E}"/>
              </a:ext>
            </a:extLst>
          </p:cNvPr>
          <p:cNvSpPr/>
          <p:nvPr/>
        </p:nvSpPr>
        <p:spPr>
          <a:xfrm>
            <a:off x="287686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CC33B124-212A-1245-B5DA-935E33C9C86A}"/>
              </a:ext>
            </a:extLst>
          </p:cNvPr>
          <p:cNvSpPr/>
          <p:nvPr/>
        </p:nvSpPr>
        <p:spPr>
          <a:xfrm>
            <a:off x="4718388"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7" name="Rounded Rectangle 46">
            <a:extLst>
              <a:ext uri="{FF2B5EF4-FFF2-40B4-BE49-F238E27FC236}">
                <a16:creationId xmlns:a16="http://schemas.microsoft.com/office/drawing/2014/main" id="{48C8635A-AB5A-614F-B4D5-75000C8DEB1F}"/>
              </a:ext>
            </a:extLst>
          </p:cNvPr>
          <p:cNvSpPr/>
          <p:nvPr/>
        </p:nvSpPr>
        <p:spPr>
          <a:xfrm>
            <a:off x="490257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8" name="Rounded Rectangle 47">
            <a:extLst>
              <a:ext uri="{FF2B5EF4-FFF2-40B4-BE49-F238E27FC236}">
                <a16:creationId xmlns:a16="http://schemas.microsoft.com/office/drawing/2014/main" id="{385FEBA7-6A1D-2A4B-9D97-65215763DBE1}"/>
              </a:ext>
            </a:extLst>
          </p:cNvPr>
          <p:cNvSpPr/>
          <p:nvPr/>
        </p:nvSpPr>
        <p:spPr>
          <a:xfrm>
            <a:off x="509199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676C2BE3-C59B-B540-8549-A644FD2BDF72}"/>
              </a:ext>
            </a:extLst>
          </p:cNvPr>
          <p:cNvSpPr/>
          <p:nvPr/>
        </p:nvSpPr>
        <p:spPr>
          <a:xfrm>
            <a:off x="527182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1" name="Straight Arrow Connector 50">
            <a:extLst>
              <a:ext uri="{FF2B5EF4-FFF2-40B4-BE49-F238E27FC236}">
                <a16:creationId xmlns:a16="http://schemas.microsoft.com/office/drawing/2014/main" id="{B0708227-CA02-F541-8C15-7DCC8A5016DD}"/>
              </a:ext>
            </a:extLst>
          </p:cNvPr>
          <p:cNvCxnSpPr>
            <a:cxnSpLocks/>
          </p:cNvCxnSpPr>
          <p:nvPr/>
        </p:nvCxnSpPr>
        <p:spPr>
          <a:xfrm>
            <a:off x="4795943" y="3547521"/>
            <a:ext cx="0" cy="825159"/>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33638BB-7308-F34E-B5DE-42115A79C93C}"/>
              </a:ext>
            </a:extLst>
          </p:cNvPr>
          <p:cNvCxnSpPr>
            <a:cxnSpLocks/>
          </p:cNvCxnSpPr>
          <p:nvPr/>
        </p:nvCxnSpPr>
        <p:spPr>
          <a:xfrm>
            <a:off x="4970074" y="3547520"/>
            <a:ext cx="284" cy="8280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14A3659-03FC-3445-BFD2-2AD34D1BCDD9}"/>
              </a:ext>
            </a:extLst>
          </p:cNvPr>
          <p:cNvCxnSpPr>
            <a:cxnSpLocks/>
            <a:stCxn id="48" idx="2"/>
          </p:cNvCxnSpPr>
          <p:nvPr/>
        </p:nvCxnSpPr>
        <p:spPr>
          <a:xfrm flipH="1">
            <a:off x="5164189" y="3551777"/>
            <a:ext cx="196" cy="820903"/>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71C2C10-8257-0D42-BCA7-B0C4F50DF9EC}"/>
              </a:ext>
            </a:extLst>
          </p:cNvPr>
          <p:cNvCxnSpPr>
            <a:cxnSpLocks/>
          </p:cNvCxnSpPr>
          <p:nvPr/>
        </p:nvCxnSpPr>
        <p:spPr>
          <a:xfrm>
            <a:off x="5340236" y="3547521"/>
            <a:ext cx="0" cy="8244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0080EAA-131C-5347-8C65-7B2934DBB1DE}"/>
              </a:ext>
            </a:extLst>
          </p:cNvPr>
          <p:cNvCxnSpPr>
            <a:cxnSpLocks/>
          </p:cNvCxnSpPr>
          <p:nvPr/>
        </p:nvCxnSpPr>
        <p:spPr>
          <a:xfrm>
            <a:off x="2390619" y="3547521"/>
            <a:ext cx="0" cy="825159"/>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B01D450-F471-E149-94FA-14DA0D1E30D3}"/>
              </a:ext>
            </a:extLst>
          </p:cNvPr>
          <p:cNvCxnSpPr>
            <a:cxnSpLocks/>
          </p:cNvCxnSpPr>
          <p:nvPr/>
        </p:nvCxnSpPr>
        <p:spPr>
          <a:xfrm>
            <a:off x="2579210" y="3547520"/>
            <a:ext cx="284" cy="8280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0630CD1-7F6C-0244-872F-480B391DDDD2}"/>
              </a:ext>
            </a:extLst>
          </p:cNvPr>
          <p:cNvCxnSpPr>
            <a:cxnSpLocks/>
          </p:cNvCxnSpPr>
          <p:nvPr/>
        </p:nvCxnSpPr>
        <p:spPr>
          <a:xfrm flipH="1">
            <a:off x="2768009" y="3551777"/>
            <a:ext cx="196" cy="820903"/>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162EDB2-A202-C042-805C-53B88D355E14}"/>
              </a:ext>
            </a:extLst>
          </p:cNvPr>
          <p:cNvCxnSpPr>
            <a:cxnSpLocks/>
          </p:cNvCxnSpPr>
          <p:nvPr/>
        </p:nvCxnSpPr>
        <p:spPr>
          <a:xfrm>
            <a:off x="2944056" y="3547521"/>
            <a:ext cx="0" cy="8244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7BE8CB28-02F8-C34F-9A9E-6703847344E5}"/>
              </a:ext>
            </a:extLst>
          </p:cNvPr>
          <p:cNvSpPr txBox="1"/>
          <p:nvPr/>
        </p:nvSpPr>
        <p:spPr>
          <a:xfrm>
            <a:off x="7708780" y="2379330"/>
            <a:ext cx="2340384" cy="400110"/>
          </a:xfrm>
          <a:prstGeom prst="rect">
            <a:avLst/>
          </a:prstGeom>
          <a:noFill/>
        </p:spPr>
        <p:txBody>
          <a:bodyPr wrap="none" rtlCol="0">
            <a:spAutoFit/>
          </a:bodyPr>
          <a:lstStyle/>
          <a:p>
            <a:r>
              <a:rPr lang="en-US" sz="2000" dirty="0"/>
              <a:t>Scheduled Execution</a:t>
            </a:r>
          </a:p>
        </p:txBody>
      </p:sp>
    </p:spTree>
    <p:extLst>
      <p:ext uri="{BB962C8B-B14F-4D97-AF65-F5344CB8AC3E}">
        <p14:creationId xmlns:p14="http://schemas.microsoft.com/office/powerpoint/2010/main" val="5744323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8C8791-B4BB-0D49-BF78-931A2E4DBAF9}"/>
              </a:ext>
            </a:extLst>
          </p:cNvPr>
          <p:cNvSpPr>
            <a:spLocks noGrp="1"/>
          </p:cNvSpPr>
          <p:nvPr>
            <p:ph idx="1"/>
          </p:nvPr>
        </p:nvSpPr>
        <p:spPr/>
        <p:txBody>
          <a:bodyPr>
            <a:normAutofit/>
          </a:bodyPr>
          <a:lstStyle/>
          <a:p>
            <a:r>
              <a:rPr lang="en-US" sz="2800" dirty="0"/>
              <a:t>TFX </a:t>
            </a:r>
          </a:p>
          <a:p>
            <a:pPr lvl="1"/>
            <a:r>
              <a:rPr lang="en-US" sz="2000" dirty="0"/>
              <a:t>Manual Retraining</a:t>
            </a:r>
          </a:p>
          <a:p>
            <a:pPr lvl="1"/>
            <a:r>
              <a:rPr lang="en-US" sz="2000" dirty="0"/>
              <a:t>No Online Learning</a:t>
            </a:r>
          </a:p>
          <a:p>
            <a:r>
              <a:rPr lang="en-US" sz="2800" dirty="0"/>
              <a:t>Velox </a:t>
            </a:r>
          </a:p>
          <a:p>
            <a:pPr lvl="1"/>
            <a:r>
              <a:rPr lang="en-US" sz="2000" dirty="0"/>
              <a:t>Automatic Retraining</a:t>
            </a:r>
          </a:p>
          <a:p>
            <a:pPr lvl="1"/>
            <a:r>
              <a:rPr lang="en-US" sz="2000" dirty="0"/>
              <a:t>Online Learning</a:t>
            </a:r>
          </a:p>
          <a:p>
            <a:r>
              <a:rPr lang="en-US" sz="2800" dirty="0"/>
              <a:t>Clipper </a:t>
            </a:r>
          </a:p>
          <a:p>
            <a:pPr lvl="1"/>
            <a:r>
              <a:rPr lang="en-US" sz="2000" dirty="0"/>
              <a:t>No Retraining</a:t>
            </a:r>
          </a:p>
          <a:p>
            <a:pPr lvl="1"/>
            <a:r>
              <a:rPr lang="en-US" sz="2000" dirty="0"/>
              <a:t>No Online Learning</a:t>
            </a:r>
          </a:p>
          <a:p>
            <a:pPr lvl="1"/>
            <a:r>
              <a:rPr lang="en-US" sz="2000" dirty="0"/>
              <a:t>Ensemble of Models</a:t>
            </a:r>
          </a:p>
          <a:p>
            <a:endParaRPr lang="en-US" sz="2800" dirty="0"/>
          </a:p>
        </p:txBody>
      </p:sp>
      <p:sp>
        <p:nvSpPr>
          <p:cNvPr id="2" name="Title 1">
            <a:extLst>
              <a:ext uri="{FF2B5EF4-FFF2-40B4-BE49-F238E27FC236}">
                <a16:creationId xmlns:a16="http://schemas.microsoft.com/office/drawing/2014/main" id="{EA0C5894-EB81-0A40-B79D-E1573B1720F1}"/>
              </a:ext>
            </a:extLst>
          </p:cNvPr>
          <p:cNvSpPr>
            <a:spLocks noGrp="1"/>
          </p:cNvSpPr>
          <p:nvPr>
            <p:ph type="title"/>
          </p:nvPr>
        </p:nvSpPr>
        <p:spPr/>
        <p:txBody>
          <a:bodyPr/>
          <a:lstStyle/>
          <a:p>
            <a:r>
              <a:rPr lang="en-US" dirty="0"/>
              <a:t>Related Work</a:t>
            </a:r>
          </a:p>
        </p:txBody>
      </p:sp>
    </p:spTree>
    <p:extLst>
      <p:ext uri="{BB962C8B-B14F-4D97-AF65-F5344CB8AC3E}">
        <p14:creationId xmlns:p14="http://schemas.microsoft.com/office/powerpoint/2010/main" val="15257320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53FB-BCAB-104F-A29B-EDE545693971}"/>
              </a:ext>
            </a:extLst>
          </p:cNvPr>
          <p:cNvSpPr>
            <a:spLocks noGrp="1"/>
          </p:cNvSpPr>
          <p:nvPr>
            <p:ph type="title"/>
          </p:nvPr>
        </p:nvSpPr>
        <p:spPr/>
        <p:txBody>
          <a:bodyPr>
            <a:normAutofit fontScale="90000"/>
          </a:bodyPr>
          <a:lstStyle/>
          <a:p>
            <a:r>
              <a:rPr lang="en-US" dirty="0"/>
              <a:t>Proactive Training vs Periodical Retraining (Taxi)</a:t>
            </a:r>
          </a:p>
        </p:txBody>
      </p:sp>
      <p:sp>
        <p:nvSpPr>
          <p:cNvPr id="7" name="TextBox 6">
            <a:extLst>
              <a:ext uri="{FF2B5EF4-FFF2-40B4-BE49-F238E27FC236}">
                <a16:creationId xmlns:a16="http://schemas.microsoft.com/office/drawing/2014/main" id="{A389E614-9537-804A-8E17-16BEF2758A61}"/>
              </a:ext>
            </a:extLst>
          </p:cNvPr>
          <p:cNvSpPr txBox="1"/>
          <p:nvPr/>
        </p:nvSpPr>
        <p:spPr>
          <a:xfrm>
            <a:off x="1250186" y="5487202"/>
            <a:ext cx="9691627" cy="400110"/>
          </a:xfrm>
          <a:prstGeom prst="rect">
            <a:avLst/>
          </a:prstGeom>
          <a:noFill/>
        </p:spPr>
        <p:txBody>
          <a:bodyPr wrap="none" rtlCol="0">
            <a:spAutoFit/>
          </a:bodyPr>
          <a:lstStyle/>
          <a:p>
            <a:r>
              <a:rPr lang="en-US" sz="2000" b="1" dirty="0"/>
              <a:t>Cumulative Prequential Prediction Error Rate for the Taxi Pipeline During the Deployment</a:t>
            </a:r>
          </a:p>
        </p:txBody>
      </p:sp>
      <p:pic>
        <p:nvPicPr>
          <p:cNvPr id="14" name="Content Placeholder 13">
            <a:extLst>
              <a:ext uri="{FF2B5EF4-FFF2-40B4-BE49-F238E27FC236}">
                <a16:creationId xmlns:a16="http://schemas.microsoft.com/office/drawing/2014/main" id="{8FB74CA7-C0E4-2B47-B08C-91F0A8829E87}"/>
              </a:ext>
            </a:extLst>
          </p:cNvPr>
          <p:cNvPicPr>
            <a:picLocks noGrp="1" noChangeAspect="1"/>
          </p:cNvPicPr>
          <p:nvPr>
            <p:ph idx="1"/>
          </p:nvPr>
        </p:nvPicPr>
        <p:blipFill>
          <a:blip r:embed="rId3"/>
          <a:stretch>
            <a:fillRect/>
          </a:stretch>
        </p:blipFill>
        <p:spPr>
          <a:xfrm>
            <a:off x="1054800" y="1188000"/>
            <a:ext cx="10080002" cy="4320000"/>
          </a:xfrm>
        </p:spPr>
      </p:pic>
    </p:spTree>
    <p:extLst>
      <p:ext uri="{BB962C8B-B14F-4D97-AF65-F5344CB8AC3E}">
        <p14:creationId xmlns:p14="http://schemas.microsoft.com/office/powerpoint/2010/main" val="25597629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53FB-BCAB-104F-A29B-EDE545693971}"/>
              </a:ext>
            </a:extLst>
          </p:cNvPr>
          <p:cNvSpPr>
            <a:spLocks noGrp="1"/>
          </p:cNvSpPr>
          <p:nvPr>
            <p:ph type="title"/>
          </p:nvPr>
        </p:nvSpPr>
        <p:spPr/>
        <p:txBody>
          <a:bodyPr>
            <a:normAutofit fontScale="90000"/>
          </a:bodyPr>
          <a:lstStyle/>
          <a:p>
            <a:r>
              <a:rPr lang="en-US" dirty="0"/>
              <a:t>Proactive Training vs Periodical Retraining (Taxi)</a:t>
            </a:r>
          </a:p>
        </p:txBody>
      </p:sp>
      <p:sp>
        <p:nvSpPr>
          <p:cNvPr id="12" name="TextBox 11">
            <a:extLst>
              <a:ext uri="{FF2B5EF4-FFF2-40B4-BE49-F238E27FC236}">
                <a16:creationId xmlns:a16="http://schemas.microsoft.com/office/drawing/2014/main" id="{B0CBF7F6-5407-1A44-9752-28B0C4C52983}"/>
              </a:ext>
            </a:extLst>
          </p:cNvPr>
          <p:cNvSpPr txBox="1"/>
          <p:nvPr/>
        </p:nvSpPr>
        <p:spPr>
          <a:xfrm>
            <a:off x="2289527" y="5508000"/>
            <a:ext cx="7540654" cy="400110"/>
          </a:xfrm>
          <a:prstGeom prst="rect">
            <a:avLst/>
          </a:prstGeom>
          <a:noFill/>
        </p:spPr>
        <p:txBody>
          <a:bodyPr wrap="none" rtlCol="0">
            <a:spAutoFit/>
          </a:bodyPr>
          <a:lstStyle/>
          <a:p>
            <a:r>
              <a:rPr lang="en-US" sz="2000" b="1" dirty="0"/>
              <a:t>Cumulative Training Time for the Taxi Pipeline During the Deployment</a:t>
            </a:r>
          </a:p>
        </p:txBody>
      </p:sp>
      <p:pic>
        <p:nvPicPr>
          <p:cNvPr id="7" name="Picture 6">
            <a:extLst>
              <a:ext uri="{FF2B5EF4-FFF2-40B4-BE49-F238E27FC236}">
                <a16:creationId xmlns:a16="http://schemas.microsoft.com/office/drawing/2014/main" id="{5F98EC9D-C21D-F849-844F-DCED0BA63BE4}"/>
              </a:ext>
            </a:extLst>
          </p:cNvPr>
          <p:cNvPicPr>
            <a:picLocks noChangeAspect="1"/>
          </p:cNvPicPr>
          <p:nvPr/>
        </p:nvPicPr>
        <p:blipFill>
          <a:blip r:embed="rId3"/>
          <a:stretch>
            <a:fillRect/>
          </a:stretch>
        </p:blipFill>
        <p:spPr>
          <a:xfrm>
            <a:off x="1054800" y="1188000"/>
            <a:ext cx="10080000" cy="4320000"/>
          </a:xfrm>
          <a:prstGeom prst="rect">
            <a:avLst/>
          </a:prstGeom>
        </p:spPr>
      </p:pic>
    </p:spTree>
    <p:extLst>
      <p:ext uri="{BB962C8B-B14F-4D97-AF65-F5344CB8AC3E}">
        <p14:creationId xmlns:p14="http://schemas.microsoft.com/office/powerpoint/2010/main" val="39769239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3143FD-4DCA-F64C-9571-19ADB7777156}"/>
              </a:ext>
            </a:extLst>
          </p:cNvPr>
          <p:cNvSpPr>
            <a:spLocks noGrp="1"/>
          </p:cNvSpPr>
          <p:nvPr>
            <p:ph type="title"/>
          </p:nvPr>
        </p:nvSpPr>
        <p:spPr/>
        <p:txBody>
          <a:bodyPr>
            <a:normAutofit fontScale="90000"/>
          </a:bodyPr>
          <a:lstStyle/>
          <a:p>
            <a:r>
              <a:rPr lang="en-US" dirty="0"/>
              <a:t>Materialization and Statistics Computation (Taxi)</a:t>
            </a:r>
          </a:p>
        </p:txBody>
      </p:sp>
      <p:pic>
        <p:nvPicPr>
          <p:cNvPr id="7" name="Content Placeholder 6">
            <a:extLst>
              <a:ext uri="{FF2B5EF4-FFF2-40B4-BE49-F238E27FC236}">
                <a16:creationId xmlns:a16="http://schemas.microsoft.com/office/drawing/2014/main" id="{EE9AF6FA-D22D-F94D-9EA4-B473E3942FE5}"/>
              </a:ext>
            </a:extLst>
          </p:cNvPr>
          <p:cNvPicPr>
            <a:picLocks noGrp="1" noChangeAspect="1"/>
          </p:cNvPicPr>
          <p:nvPr>
            <p:ph sz="half" idx="2"/>
          </p:nvPr>
        </p:nvPicPr>
        <p:blipFill>
          <a:blip r:embed="rId3"/>
          <a:stretch>
            <a:fillRect/>
          </a:stretch>
        </p:blipFill>
        <p:spPr>
          <a:xfrm>
            <a:off x="6300000" y="958434"/>
            <a:ext cx="4860000" cy="4860000"/>
          </a:xfrm>
        </p:spPr>
      </p:pic>
      <p:sp>
        <p:nvSpPr>
          <p:cNvPr id="14" name="Rectangle 13">
            <a:extLst>
              <a:ext uri="{FF2B5EF4-FFF2-40B4-BE49-F238E27FC236}">
                <a16:creationId xmlns:a16="http://schemas.microsoft.com/office/drawing/2014/main" id="{5571900E-3BFB-AC4B-AEF2-3B1635B689EB}"/>
              </a:ext>
            </a:extLst>
          </p:cNvPr>
          <p:cNvSpPr/>
          <p:nvPr/>
        </p:nvSpPr>
        <p:spPr>
          <a:xfrm>
            <a:off x="1240100" y="1764000"/>
            <a:ext cx="4320000" cy="720000"/>
          </a:xfrm>
          <a:prstGeom prst="rect">
            <a:avLst/>
          </a:prstGeom>
        </p:spPr>
        <p:txBody>
          <a:bodyPr wrap="none">
            <a:spAutoFit/>
          </a:bodyPr>
          <a:lstStyle/>
          <a:p>
            <a:pPr algn="ctr"/>
            <a:r>
              <a:rPr lang="en-US" sz="2000" b="1" dirty="0"/>
              <a:t>Materialization Utilization Rate </a:t>
            </a:r>
          </a:p>
          <a:p>
            <a:pPr algn="ctr"/>
            <a:r>
              <a:rPr lang="en-US" sz="2000" b="1" dirty="0"/>
              <a:t>for different ratio of Cached Features Taxi</a:t>
            </a:r>
          </a:p>
        </p:txBody>
      </p:sp>
      <p:graphicFrame>
        <p:nvGraphicFramePr>
          <p:cNvPr id="16" name="Content Placeholder 9">
            <a:extLst>
              <a:ext uri="{FF2B5EF4-FFF2-40B4-BE49-F238E27FC236}">
                <a16:creationId xmlns:a16="http://schemas.microsoft.com/office/drawing/2014/main" id="{AB1EE0EF-0913-3048-AE7C-99DB840E6100}"/>
              </a:ext>
            </a:extLst>
          </p:cNvPr>
          <p:cNvGraphicFramePr>
            <a:graphicFrameLocks/>
          </p:cNvGraphicFramePr>
          <p:nvPr>
            <p:extLst>
              <p:ext uri="{D42A27DB-BD31-4B8C-83A1-F6EECF244321}">
                <p14:modId xmlns:p14="http://schemas.microsoft.com/office/powerpoint/2010/main" val="1688557763"/>
              </p:ext>
            </p:extLst>
          </p:nvPr>
        </p:nvGraphicFramePr>
        <p:xfrm>
          <a:off x="1188000" y="2448000"/>
          <a:ext cx="4424201" cy="1915655"/>
        </p:xfrm>
        <a:graphic>
          <a:graphicData uri="http://schemas.openxmlformats.org/drawingml/2006/table">
            <a:tbl>
              <a:tblPr firstRow="1" bandRow="1">
                <a:tableStyleId>{F5AB1C69-6EDB-4FF4-983F-18BD219EF322}</a:tableStyleId>
              </a:tblPr>
              <a:tblGrid>
                <a:gridCol w="1869300">
                  <a:extLst>
                    <a:ext uri="{9D8B030D-6E8A-4147-A177-3AD203B41FA5}">
                      <a16:colId xmlns:a16="http://schemas.microsoft.com/office/drawing/2014/main" val="2627051577"/>
                    </a:ext>
                  </a:extLst>
                </a:gridCol>
                <a:gridCol w="1387665">
                  <a:extLst>
                    <a:ext uri="{9D8B030D-6E8A-4147-A177-3AD203B41FA5}">
                      <a16:colId xmlns:a16="http://schemas.microsoft.com/office/drawing/2014/main" val="3450939134"/>
                    </a:ext>
                  </a:extLst>
                </a:gridCol>
                <a:gridCol w="1167236">
                  <a:extLst>
                    <a:ext uri="{9D8B030D-6E8A-4147-A177-3AD203B41FA5}">
                      <a16:colId xmlns:a16="http://schemas.microsoft.com/office/drawing/2014/main" val="2951858965"/>
                    </a:ext>
                  </a:extLst>
                </a:gridCol>
              </a:tblGrid>
              <a:tr h="341843">
                <a:tc rowSpan="2">
                  <a:txBody>
                    <a:bodyPr/>
                    <a:lstStyle/>
                    <a:p>
                      <a:r>
                        <a:rPr lang="en-US" dirty="0">
                          <a:solidFill>
                            <a:schemeClr val="tx1"/>
                          </a:solidFill>
                        </a:rPr>
                        <a:t>Sampling</a:t>
                      </a:r>
                    </a:p>
                  </a:txBody>
                  <a:tcPr marL="89102" marR="89102" anchor="b"/>
                </a:tc>
                <a:tc gridSpan="2">
                  <a:txBody>
                    <a:bodyPr/>
                    <a:lstStyle/>
                    <a:p>
                      <a:pPr algn="ctr"/>
                      <a:r>
                        <a:rPr lang="en-US" dirty="0">
                          <a:solidFill>
                            <a:schemeClr val="tx1"/>
                          </a:solidFill>
                        </a:rPr>
                        <a:t>Ratio of Cached Features</a:t>
                      </a:r>
                    </a:p>
                  </a:txBody>
                  <a:tcPr marL="89102" marR="89102"/>
                </a:tc>
                <a:tc hMerge="1">
                  <a:txBody>
                    <a:bodyPr/>
                    <a:lstStyle/>
                    <a:p>
                      <a:endParaRPr lang="en-US" dirty="0"/>
                    </a:p>
                  </a:txBody>
                  <a:tcPr/>
                </a:tc>
                <a:extLst>
                  <a:ext uri="{0D108BD9-81ED-4DB2-BD59-A6C34878D82A}">
                    <a16:rowId xmlns:a16="http://schemas.microsoft.com/office/drawing/2014/main" val="1115493903"/>
                  </a:ext>
                </a:extLst>
              </a:tr>
              <a:tr h="341843">
                <a:tc vMerge="1">
                  <a:txBody>
                    <a:bodyPr/>
                    <a:lstStyle/>
                    <a:p>
                      <a:endParaRPr lang="en-US" dirty="0"/>
                    </a:p>
                  </a:txBody>
                  <a:tcPr/>
                </a:tc>
                <a:tc>
                  <a:txBody>
                    <a:bodyPr/>
                    <a:lstStyle/>
                    <a:p>
                      <a:pPr algn="l"/>
                      <a:r>
                        <a:rPr lang="en-US" b="1" dirty="0"/>
                        <a:t>m = 0.2</a:t>
                      </a:r>
                    </a:p>
                  </a:txBody>
                  <a:tcPr marL="89102" marR="89102">
                    <a:solidFill>
                      <a:schemeClr val="accent3"/>
                    </a:solidFill>
                  </a:tcPr>
                </a:tc>
                <a:tc>
                  <a:txBody>
                    <a:bodyPr/>
                    <a:lstStyle/>
                    <a:p>
                      <a:pPr algn="l"/>
                      <a:r>
                        <a:rPr lang="en-US" b="1" dirty="0"/>
                        <a:t>m = 0.6</a:t>
                      </a:r>
                    </a:p>
                  </a:txBody>
                  <a:tcPr marL="89102" marR="89102">
                    <a:solidFill>
                      <a:schemeClr val="accent3"/>
                    </a:solidFill>
                  </a:tcPr>
                </a:tc>
                <a:extLst>
                  <a:ext uri="{0D108BD9-81ED-4DB2-BD59-A6C34878D82A}">
                    <a16:rowId xmlns:a16="http://schemas.microsoft.com/office/drawing/2014/main" val="1744716610"/>
                  </a:ext>
                </a:extLst>
              </a:tr>
              <a:tr h="341843">
                <a:tc>
                  <a:txBody>
                    <a:bodyPr/>
                    <a:lstStyle/>
                    <a:p>
                      <a:r>
                        <a:rPr lang="en-US" dirty="0"/>
                        <a:t>Uniform</a:t>
                      </a:r>
                    </a:p>
                  </a:txBody>
                  <a:tcPr marL="89102" marR="89102"/>
                </a:tc>
                <a:tc>
                  <a:txBody>
                    <a:bodyPr/>
                    <a:lstStyle/>
                    <a:p>
                      <a:r>
                        <a:rPr lang="en-US" dirty="0"/>
                        <a:t>0.51</a:t>
                      </a:r>
                    </a:p>
                  </a:txBody>
                  <a:tcPr marL="89102" marR="89102"/>
                </a:tc>
                <a:tc>
                  <a:txBody>
                    <a:bodyPr/>
                    <a:lstStyle/>
                    <a:p>
                      <a:r>
                        <a:rPr lang="en-US" dirty="0"/>
                        <a:t>0.90</a:t>
                      </a:r>
                    </a:p>
                  </a:txBody>
                  <a:tcPr marL="89102" marR="89102"/>
                </a:tc>
                <a:extLst>
                  <a:ext uri="{0D108BD9-81ED-4DB2-BD59-A6C34878D82A}">
                    <a16:rowId xmlns:a16="http://schemas.microsoft.com/office/drawing/2014/main" val="3316335629"/>
                  </a:ext>
                </a:extLst>
              </a:tr>
              <a:tr h="405420">
                <a:tc>
                  <a:txBody>
                    <a:bodyPr/>
                    <a:lstStyle/>
                    <a:p>
                      <a:r>
                        <a:rPr lang="en-US" dirty="0"/>
                        <a:t>Window-based</a:t>
                      </a:r>
                    </a:p>
                  </a:txBody>
                  <a:tcPr marL="89102" marR="89102"/>
                </a:tc>
                <a:tc>
                  <a:txBody>
                    <a:bodyPr/>
                    <a:lstStyle/>
                    <a:p>
                      <a:r>
                        <a:rPr lang="en-US" dirty="0"/>
                        <a:t>0.57</a:t>
                      </a:r>
                    </a:p>
                  </a:txBody>
                  <a:tcPr marL="89102" marR="89102"/>
                </a:tc>
                <a:tc>
                  <a:txBody>
                    <a:bodyPr/>
                    <a:lstStyle/>
                    <a:p>
                      <a:r>
                        <a:rPr lang="en-US" dirty="0"/>
                        <a:t>1.0</a:t>
                      </a:r>
                    </a:p>
                  </a:txBody>
                  <a:tcPr marL="89102" marR="89102"/>
                </a:tc>
                <a:extLst>
                  <a:ext uri="{0D108BD9-81ED-4DB2-BD59-A6C34878D82A}">
                    <a16:rowId xmlns:a16="http://schemas.microsoft.com/office/drawing/2014/main" val="2118559512"/>
                  </a:ext>
                </a:extLst>
              </a:tr>
              <a:tr h="412955">
                <a:tc>
                  <a:txBody>
                    <a:bodyPr/>
                    <a:lstStyle/>
                    <a:p>
                      <a:r>
                        <a:rPr lang="en-US" dirty="0"/>
                        <a:t>Time-based</a:t>
                      </a:r>
                    </a:p>
                  </a:txBody>
                  <a:tcPr marL="89102" marR="89102"/>
                </a:tc>
                <a:tc>
                  <a:txBody>
                    <a:bodyPr/>
                    <a:lstStyle/>
                    <a:p>
                      <a:r>
                        <a:rPr lang="en-US" dirty="0"/>
                        <a:t>0.65</a:t>
                      </a:r>
                    </a:p>
                  </a:txBody>
                  <a:tcPr marL="89102" marR="89102"/>
                </a:tc>
                <a:tc>
                  <a:txBody>
                    <a:bodyPr/>
                    <a:lstStyle/>
                    <a:p>
                      <a:r>
                        <a:rPr lang="en-US" dirty="0"/>
                        <a:t>0.97</a:t>
                      </a:r>
                    </a:p>
                  </a:txBody>
                  <a:tcPr marL="89102" marR="89102"/>
                </a:tc>
                <a:extLst>
                  <a:ext uri="{0D108BD9-81ED-4DB2-BD59-A6C34878D82A}">
                    <a16:rowId xmlns:a16="http://schemas.microsoft.com/office/drawing/2014/main" val="3795170511"/>
                  </a:ext>
                </a:extLst>
              </a:tr>
            </a:tbl>
          </a:graphicData>
        </a:graphic>
      </p:graphicFrame>
      <p:sp>
        <p:nvSpPr>
          <p:cNvPr id="17" name="TextBox 16">
            <a:extLst>
              <a:ext uri="{FF2B5EF4-FFF2-40B4-BE49-F238E27FC236}">
                <a16:creationId xmlns:a16="http://schemas.microsoft.com/office/drawing/2014/main" id="{88C3A1DC-DE77-E645-B495-958422EE004B}"/>
              </a:ext>
            </a:extLst>
          </p:cNvPr>
          <p:cNvSpPr txBox="1"/>
          <p:nvPr/>
        </p:nvSpPr>
        <p:spPr>
          <a:xfrm>
            <a:off x="1153740" y="4672337"/>
            <a:ext cx="3920882" cy="1015663"/>
          </a:xfrm>
          <a:prstGeom prst="rect">
            <a:avLst/>
          </a:prstGeom>
          <a:noFill/>
        </p:spPr>
        <p:txBody>
          <a:bodyPr wrap="square" rtlCol="0">
            <a:spAutoFit/>
          </a:bodyPr>
          <a:lstStyle/>
          <a:p>
            <a:r>
              <a:rPr lang="en-US" sz="2000" b="1" dirty="0"/>
              <a:t>Materialization Utilization Rate: </a:t>
            </a:r>
          </a:p>
          <a:p>
            <a:r>
              <a:rPr lang="en-US" sz="2000" dirty="0"/>
              <a:t>Ratio of preprocessed features that </a:t>
            </a:r>
          </a:p>
          <a:p>
            <a:r>
              <a:rPr lang="en-US" sz="2000" dirty="0"/>
              <a:t>skipped the materialization step</a:t>
            </a:r>
          </a:p>
        </p:txBody>
      </p:sp>
    </p:spTree>
    <p:extLst>
      <p:ext uri="{BB962C8B-B14F-4D97-AF65-F5344CB8AC3E}">
        <p14:creationId xmlns:p14="http://schemas.microsoft.com/office/powerpoint/2010/main" val="14654357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CE78CE-791D-594D-9B0A-85DE2C43BDB3}"/>
              </a:ext>
            </a:extLst>
          </p:cNvPr>
          <p:cNvSpPr>
            <a:spLocks noGrp="1"/>
          </p:cNvSpPr>
          <p:nvPr>
            <p:ph type="title"/>
          </p:nvPr>
        </p:nvSpPr>
        <p:spPr/>
        <p:txBody>
          <a:bodyPr>
            <a:normAutofit fontScale="90000"/>
          </a:bodyPr>
          <a:lstStyle/>
          <a:p>
            <a:r>
              <a:rPr lang="en-US" dirty="0"/>
              <a:t>Materialization and Statistics Computation (URL)</a:t>
            </a:r>
          </a:p>
        </p:txBody>
      </p:sp>
      <p:graphicFrame>
        <p:nvGraphicFramePr>
          <p:cNvPr id="8" name="Content Placeholder 9">
            <a:extLst>
              <a:ext uri="{FF2B5EF4-FFF2-40B4-BE49-F238E27FC236}">
                <a16:creationId xmlns:a16="http://schemas.microsoft.com/office/drawing/2014/main" id="{CFC14F80-6925-6F40-A905-D926662512E0}"/>
              </a:ext>
            </a:extLst>
          </p:cNvPr>
          <p:cNvGraphicFramePr>
            <a:graphicFrameLocks noGrp="1"/>
          </p:cNvGraphicFramePr>
          <p:nvPr>
            <p:ph sz="half" idx="1"/>
            <p:extLst>
              <p:ext uri="{D42A27DB-BD31-4B8C-83A1-F6EECF244321}">
                <p14:modId xmlns:p14="http://schemas.microsoft.com/office/powerpoint/2010/main" val="1801813759"/>
              </p:ext>
            </p:extLst>
          </p:nvPr>
        </p:nvGraphicFramePr>
        <p:xfrm>
          <a:off x="1188000" y="2448000"/>
          <a:ext cx="4424201" cy="1915655"/>
        </p:xfrm>
        <a:graphic>
          <a:graphicData uri="http://schemas.openxmlformats.org/drawingml/2006/table">
            <a:tbl>
              <a:tblPr firstRow="1" bandRow="1">
                <a:tableStyleId>{F5AB1C69-6EDB-4FF4-983F-18BD219EF322}</a:tableStyleId>
              </a:tblPr>
              <a:tblGrid>
                <a:gridCol w="1869300">
                  <a:extLst>
                    <a:ext uri="{9D8B030D-6E8A-4147-A177-3AD203B41FA5}">
                      <a16:colId xmlns:a16="http://schemas.microsoft.com/office/drawing/2014/main" val="2627051577"/>
                    </a:ext>
                  </a:extLst>
                </a:gridCol>
                <a:gridCol w="1387665">
                  <a:extLst>
                    <a:ext uri="{9D8B030D-6E8A-4147-A177-3AD203B41FA5}">
                      <a16:colId xmlns:a16="http://schemas.microsoft.com/office/drawing/2014/main" val="3450939134"/>
                    </a:ext>
                  </a:extLst>
                </a:gridCol>
                <a:gridCol w="1167236">
                  <a:extLst>
                    <a:ext uri="{9D8B030D-6E8A-4147-A177-3AD203B41FA5}">
                      <a16:colId xmlns:a16="http://schemas.microsoft.com/office/drawing/2014/main" val="2951858965"/>
                    </a:ext>
                  </a:extLst>
                </a:gridCol>
              </a:tblGrid>
              <a:tr h="341843">
                <a:tc rowSpan="2">
                  <a:txBody>
                    <a:bodyPr/>
                    <a:lstStyle/>
                    <a:p>
                      <a:r>
                        <a:rPr lang="en-US" dirty="0">
                          <a:solidFill>
                            <a:schemeClr val="tx1"/>
                          </a:solidFill>
                        </a:rPr>
                        <a:t>Sampling</a:t>
                      </a:r>
                    </a:p>
                  </a:txBody>
                  <a:tcPr marL="89102" marR="89102" anchor="b"/>
                </a:tc>
                <a:tc gridSpan="2">
                  <a:txBody>
                    <a:bodyPr/>
                    <a:lstStyle/>
                    <a:p>
                      <a:pPr algn="ctr"/>
                      <a:r>
                        <a:rPr lang="en-US" dirty="0">
                          <a:solidFill>
                            <a:schemeClr val="tx1"/>
                          </a:solidFill>
                        </a:rPr>
                        <a:t>Ratio of Cached Features</a:t>
                      </a:r>
                    </a:p>
                  </a:txBody>
                  <a:tcPr marL="89102" marR="89102"/>
                </a:tc>
                <a:tc hMerge="1">
                  <a:txBody>
                    <a:bodyPr/>
                    <a:lstStyle/>
                    <a:p>
                      <a:endParaRPr lang="en-US" dirty="0"/>
                    </a:p>
                  </a:txBody>
                  <a:tcPr/>
                </a:tc>
                <a:extLst>
                  <a:ext uri="{0D108BD9-81ED-4DB2-BD59-A6C34878D82A}">
                    <a16:rowId xmlns:a16="http://schemas.microsoft.com/office/drawing/2014/main" val="1115493903"/>
                  </a:ext>
                </a:extLst>
              </a:tr>
              <a:tr h="341843">
                <a:tc vMerge="1">
                  <a:txBody>
                    <a:bodyPr/>
                    <a:lstStyle/>
                    <a:p>
                      <a:endParaRPr lang="en-US" dirty="0"/>
                    </a:p>
                  </a:txBody>
                  <a:tcPr/>
                </a:tc>
                <a:tc>
                  <a:txBody>
                    <a:bodyPr/>
                    <a:lstStyle/>
                    <a:p>
                      <a:pPr algn="l"/>
                      <a:r>
                        <a:rPr lang="en-US" b="1" dirty="0"/>
                        <a:t>m = 0.2</a:t>
                      </a:r>
                    </a:p>
                  </a:txBody>
                  <a:tcPr marL="89102" marR="89102">
                    <a:solidFill>
                      <a:schemeClr val="accent3"/>
                    </a:solidFill>
                  </a:tcPr>
                </a:tc>
                <a:tc>
                  <a:txBody>
                    <a:bodyPr/>
                    <a:lstStyle/>
                    <a:p>
                      <a:pPr algn="l"/>
                      <a:r>
                        <a:rPr lang="en-US" b="1" dirty="0"/>
                        <a:t>m = 0.6</a:t>
                      </a:r>
                    </a:p>
                  </a:txBody>
                  <a:tcPr marL="89102" marR="89102">
                    <a:solidFill>
                      <a:schemeClr val="accent3"/>
                    </a:solidFill>
                  </a:tcPr>
                </a:tc>
                <a:extLst>
                  <a:ext uri="{0D108BD9-81ED-4DB2-BD59-A6C34878D82A}">
                    <a16:rowId xmlns:a16="http://schemas.microsoft.com/office/drawing/2014/main" val="1744716610"/>
                  </a:ext>
                </a:extLst>
              </a:tr>
              <a:tr h="341843">
                <a:tc>
                  <a:txBody>
                    <a:bodyPr/>
                    <a:lstStyle/>
                    <a:p>
                      <a:r>
                        <a:rPr lang="en-US" dirty="0"/>
                        <a:t>Uniform</a:t>
                      </a:r>
                    </a:p>
                  </a:txBody>
                  <a:tcPr marL="89102" marR="89102"/>
                </a:tc>
                <a:tc>
                  <a:txBody>
                    <a:bodyPr/>
                    <a:lstStyle/>
                    <a:p>
                      <a:r>
                        <a:rPr lang="en-US" dirty="0"/>
                        <a:t>0.52</a:t>
                      </a:r>
                    </a:p>
                  </a:txBody>
                  <a:tcPr marL="89102" marR="89102"/>
                </a:tc>
                <a:tc>
                  <a:txBody>
                    <a:bodyPr/>
                    <a:lstStyle/>
                    <a:p>
                      <a:r>
                        <a:rPr lang="en-US" dirty="0"/>
                        <a:t>0.91</a:t>
                      </a:r>
                    </a:p>
                  </a:txBody>
                  <a:tcPr marL="89102" marR="89102"/>
                </a:tc>
                <a:extLst>
                  <a:ext uri="{0D108BD9-81ED-4DB2-BD59-A6C34878D82A}">
                    <a16:rowId xmlns:a16="http://schemas.microsoft.com/office/drawing/2014/main" val="3316335629"/>
                  </a:ext>
                </a:extLst>
              </a:tr>
              <a:tr h="405420">
                <a:tc>
                  <a:txBody>
                    <a:bodyPr/>
                    <a:lstStyle/>
                    <a:p>
                      <a:r>
                        <a:rPr lang="en-US" dirty="0"/>
                        <a:t>Window-based</a:t>
                      </a:r>
                    </a:p>
                  </a:txBody>
                  <a:tcPr marL="89102" marR="89102"/>
                </a:tc>
                <a:tc>
                  <a:txBody>
                    <a:bodyPr/>
                    <a:lstStyle/>
                    <a:p>
                      <a:r>
                        <a:rPr lang="en-US" dirty="0"/>
                        <a:t>0.58</a:t>
                      </a:r>
                    </a:p>
                  </a:txBody>
                  <a:tcPr marL="89102" marR="89102"/>
                </a:tc>
                <a:tc>
                  <a:txBody>
                    <a:bodyPr/>
                    <a:lstStyle/>
                    <a:p>
                      <a:r>
                        <a:rPr lang="en-US" dirty="0"/>
                        <a:t>1.0</a:t>
                      </a:r>
                    </a:p>
                  </a:txBody>
                  <a:tcPr marL="89102" marR="89102"/>
                </a:tc>
                <a:extLst>
                  <a:ext uri="{0D108BD9-81ED-4DB2-BD59-A6C34878D82A}">
                    <a16:rowId xmlns:a16="http://schemas.microsoft.com/office/drawing/2014/main" val="2118559512"/>
                  </a:ext>
                </a:extLst>
              </a:tr>
              <a:tr h="412955">
                <a:tc>
                  <a:txBody>
                    <a:bodyPr/>
                    <a:lstStyle/>
                    <a:p>
                      <a:r>
                        <a:rPr lang="en-US" dirty="0"/>
                        <a:t>Time-based</a:t>
                      </a:r>
                    </a:p>
                  </a:txBody>
                  <a:tcPr marL="89102" marR="89102"/>
                </a:tc>
                <a:tc>
                  <a:txBody>
                    <a:bodyPr/>
                    <a:lstStyle/>
                    <a:p>
                      <a:r>
                        <a:rPr lang="en-US" dirty="0"/>
                        <a:t>0.68</a:t>
                      </a:r>
                    </a:p>
                  </a:txBody>
                  <a:tcPr marL="89102" marR="89102"/>
                </a:tc>
                <a:tc>
                  <a:txBody>
                    <a:bodyPr/>
                    <a:lstStyle/>
                    <a:p>
                      <a:r>
                        <a:rPr lang="en-US" dirty="0"/>
                        <a:t>0.97</a:t>
                      </a:r>
                    </a:p>
                  </a:txBody>
                  <a:tcPr marL="89102" marR="89102"/>
                </a:tc>
                <a:extLst>
                  <a:ext uri="{0D108BD9-81ED-4DB2-BD59-A6C34878D82A}">
                    <a16:rowId xmlns:a16="http://schemas.microsoft.com/office/drawing/2014/main" val="3795170511"/>
                  </a:ext>
                </a:extLst>
              </a:tr>
            </a:tbl>
          </a:graphicData>
        </a:graphic>
      </p:graphicFrame>
      <p:sp>
        <p:nvSpPr>
          <p:cNvPr id="9" name="Rectangle 8">
            <a:extLst>
              <a:ext uri="{FF2B5EF4-FFF2-40B4-BE49-F238E27FC236}">
                <a16:creationId xmlns:a16="http://schemas.microsoft.com/office/drawing/2014/main" id="{E3578B3C-E672-3644-B5B7-2C4A9525B74F}"/>
              </a:ext>
            </a:extLst>
          </p:cNvPr>
          <p:cNvSpPr/>
          <p:nvPr/>
        </p:nvSpPr>
        <p:spPr>
          <a:xfrm>
            <a:off x="1101361" y="1764000"/>
            <a:ext cx="4597477" cy="707886"/>
          </a:xfrm>
          <a:prstGeom prst="rect">
            <a:avLst/>
          </a:prstGeom>
        </p:spPr>
        <p:txBody>
          <a:bodyPr wrap="none">
            <a:spAutoFit/>
          </a:bodyPr>
          <a:lstStyle/>
          <a:p>
            <a:pPr algn="ctr"/>
            <a:r>
              <a:rPr lang="en-US" sz="2000" b="1" dirty="0"/>
              <a:t>Materialization Utilization Rate </a:t>
            </a:r>
          </a:p>
          <a:p>
            <a:pPr algn="ctr"/>
            <a:r>
              <a:rPr lang="en-US" sz="2000" b="1" dirty="0"/>
              <a:t>for different ratio of Cached Features URL</a:t>
            </a:r>
          </a:p>
        </p:txBody>
      </p:sp>
      <p:pic>
        <p:nvPicPr>
          <p:cNvPr id="14" name="Content Placeholder 6">
            <a:extLst>
              <a:ext uri="{FF2B5EF4-FFF2-40B4-BE49-F238E27FC236}">
                <a16:creationId xmlns:a16="http://schemas.microsoft.com/office/drawing/2014/main" id="{671031F4-11DC-054C-A137-409A33030A4A}"/>
              </a:ext>
            </a:extLst>
          </p:cNvPr>
          <p:cNvPicPr>
            <a:picLocks noChangeAspect="1"/>
          </p:cNvPicPr>
          <p:nvPr/>
        </p:nvPicPr>
        <p:blipFill>
          <a:blip r:embed="rId2"/>
          <a:stretch>
            <a:fillRect/>
          </a:stretch>
        </p:blipFill>
        <p:spPr>
          <a:xfrm>
            <a:off x="6300000" y="997210"/>
            <a:ext cx="4860000" cy="4860000"/>
          </a:xfrm>
          <a:prstGeom prst="rect">
            <a:avLst/>
          </a:prstGeom>
        </p:spPr>
      </p:pic>
      <p:sp>
        <p:nvSpPr>
          <p:cNvPr id="15" name="TextBox 14">
            <a:extLst>
              <a:ext uri="{FF2B5EF4-FFF2-40B4-BE49-F238E27FC236}">
                <a16:creationId xmlns:a16="http://schemas.microsoft.com/office/drawing/2014/main" id="{FAC8DE4D-F2EF-0A48-BD1B-466C787C53F2}"/>
              </a:ext>
            </a:extLst>
          </p:cNvPr>
          <p:cNvSpPr txBox="1"/>
          <p:nvPr/>
        </p:nvSpPr>
        <p:spPr>
          <a:xfrm>
            <a:off x="1153740" y="4672337"/>
            <a:ext cx="3920882" cy="1015663"/>
          </a:xfrm>
          <a:prstGeom prst="rect">
            <a:avLst/>
          </a:prstGeom>
          <a:noFill/>
        </p:spPr>
        <p:txBody>
          <a:bodyPr wrap="square" rtlCol="0">
            <a:spAutoFit/>
          </a:bodyPr>
          <a:lstStyle/>
          <a:p>
            <a:r>
              <a:rPr lang="en-US" sz="2000" b="1" dirty="0"/>
              <a:t>Materialization Utilization Rate: </a:t>
            </a:r>
          </a:p>
          <a:p>
            <a:r>
              <a:rPr lang="en-US" sz="2000" dirty="0"/>
              <a:t>Ratio of preprocessed features that </a:t>
            </a:r>
          </a:p>
          <a:p>
            <a:r>
              <a:rPr lang="en-US" sz="2000" dirty="0"/>
              <a:t>skipped the materialization step</a:t>
            </a:r>
          </a:p>
        </p:txBody>
      </p:sp>
    </p:spTree>
    <p:extLst>
      <p:ext uri="{BB962C8B-B14F-4D97-AF65-F5344CB8AC3E}">
        <p14:creationId xmlns:p14="http://schemas.microsoft.com/office/powerpoint/2010/main" val="14472692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p Arrow 6">
            <a:extLst>
              <a:ext uri="{FF2B5EF4-FFF2-40B4-BE49-F238E27FC236}">
                <a16:creationId xmlns:a16="http://schemas.microsoft.com/office/drawing/2014/main" id="{08F0601B-5372-3448-9C3A-36E4CF483649}"/>
              </a:ext>
            </a:extLst>
          </p:cNvPr>
          <p:cNvSpPr/>
          <p:nvPr/>
        </p:nvSpPr>
        <p:spPr>
          <a:xfrm>
            <a:off x="3803643" y="3796304"/>
            <a:ext cx="4476039" cy="1141207"/>
          </a:xfrm>
          <a:prstGeom prst="upArrow">
            <a:avLst>
              <a:gd name="adj1" fmla="val 47714"/>
              <a:gd name="adj2" fmla="val 50000"/>
            </a:avLst>
          </a:prstGeom>
          <a:ln w="22225"/>
        </p:spPr>
        <p:style>
          <a:lnRef idx="2">
            <a:schemeClr val="dk1"/>
          </a:lnRef>
          <a:fillRef idx="1">
            <a:schemeClr val="lt1"/>
          </a:fillRef>
          <a:effectRef idx="0">
            <a:schemeClr val="dk1"/>
          </a:effectRef>
          <a:fontRef idx="minor">
            <a:schemeClr val="dk1"/>
          </a:fontRef>
        </p:style>
        <p:txBody>
          <a:bodyPr wrap="none" rtlCol="0" anchor="ctr"/>
          <a:lstStyle/>
          <a:p>
            <a:pPr algn="ctr"/>
            <a:r>
              <a:rPr lang="en-US" sz="2400" b="1" dirty="0"/>
              <a:t>2. Deployment</a:t>
            </a:r>
          </a:p>
        </p:txBody>
      </p:sp>
      <p:sp>
        <p:nvSpPr>
          <p:cNvPr id="2" name="Title 1">
            <a:extLst>
              <a:ext uri="{FF2B5EF4-FFF2-40B4-BE49-F238E27FC236}">
                <a16:creationId xmlns:a16="http://schemas.microsoft.com/office/drawing/2014/main" id="{5F2BE579-EE6E-5E44-84C5-B3FDF3E39B7E}"/>
              </a:ext>
            </a:extLst>
          </p:cNvPr>
          <p:cNvSpPr>
            <a:spLocks noGrp="1"/>
          </p:cNvSpPr>
          <p:nvPr>
            <p:ph type="title"/>
          </p:nvPr>
        </p:nvSpPr>
        <p:spPr/>
        <p:txBody>
          <a:bodyPr>
            <a:noAutofit/>
          </a:bodyPr>
          <a:lstStyle/>
          <a:p>
            <a:r>
              <a:rPr lang="en-US" dirty="0"/>
              <a:t>Improvement By Online Learning</a:t>
            </a:r>
          </a:p>
        </p:txBody>
      </p:sp>
      <p:sp>
        <p:nvSpPr>
          <p:cNvPr id="14" name="Chevron 13">
            <a:extLst>
              <a:ext uri="{FF2B5EF4-FFF2-40B4-BE49-F238E27FC236}">
                <a16:creationId xmlns:a16="http://schemas.microsoft.com/office/drawing/2014/main" id="{026A8F84-6D9B-7342-BED9-58319631906A}"/>
              </a:ext>
            </a:extLst>
          </p:cNvPr>
          <p:cNvSpPr/>
          <p:nvPr/>
        </p:nvSpPr>
        <p:spPr>
          <a:xfrm>
            <a:off x="2636583" y="498348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Data Preprocessing</a:t>
            </a:r>
          </a:p>
        </p:txBody>
      </p:sp>
      <p:sp>
        <p:nvSpPr>
          <p:cNvPr id="15" name="Chevron 14">
            <a:extLst>
              <a:ext uri="{FF2B5EF4-FFF2-40B4-BE49-F238E27FC236}">
                <a16:creationId xmlns:a16="http://schemas.microsoft.com/office/drawing/2014/main" id="{9452F5FA-1905-184F-95C9-A85C3127BFFB}"/>
              </a:ext>
            </a:extLst>
          </p:cNvPr>
          <p:cNvSpPr/>
          <p:nvPr/>
        </p:nvSpPr>
        <p:spPr>
          <a:xfrm>
            <a:off x="4900744" y="498348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Model Training</a:t>
            </a:r>
          </a:p>
        </p:txBody>
      </p:sp>
      <p:sp>
        <p:nvSpPr>
          <p:cNvPr id="16" name="Chevron 15">
            <a:extLst>
              <a:ext uri="{FF2B5EF4-FFF2-40B4-BE49-F238E27FC236}">
                <a16:creationId xmlns:a16="http://schemas.microsoft.com/office/drawing/2014/main" id="{306ACBC6-FB6D-C74D-ABE8-1481C873B5F2}"/>
              </a:ext>
            </a:extLst>
          </p:cNvPr>
          <p:cNvSpPr/>
          <p:nvPr/>
        </p:nvSpPr>
        <p:spPr>
          <a:xfrm>
            <a:off x="7165893" y="4983480"/>
            <a:ext cx="2468943" cy="910900"/>
          </a:xfrm>
          <a:prstGeom prst="chevron">
            <a:avLst>
              <a:gd name="adj" fmla="val 25280"/>
            </a:avLst>
          </a:prstGeom>
          <a:ln w="19050">
            <a:solidFill>
              <a:schemeClr val="tx1"/>
            </a:solidFill>
          </a:ln>
        </p:spPr>
        <p:style>
          <a:lnRef idx="3">
            <a:schemeClr val="lt1"/>
          </a:lnRef>
          <a:fillRef idx="1">
            <a:schemeClr val="accent6"/>
          </a:fillRef>
          <a:effectRef idx="1">
            <a:schemeClr val="accent6"/>
          </a:effectRef>
          <a:fontRef idx="minor">
            <a:schemeClr val="lt1"/>
          </a:fontRef>
        </p:style>
        <p:txBody>
          <a:bodyPr anchor="ctr"/>
          <a:lstStyle/>
          <a:p>
            <a:pPr algn="ctr"/>
            <a:r>
              <a:rPr lang="en-US" sz="2400" dirty="0">
                <a:solidFill>
                  <a:schemeClr val="tx1"/>
                </a:solidFill>
              </a:rPr>
              <a:t>Model</a:t>
            </a:r>
          </a:p>
        </p:txBody>
      </p:sp>
      <p:sp>
        <p:nvSpPr>
          <p:cNvPr id="4" name="TextBox 3">
            <a:extLst>
              <a:ext uri="{FF2B5EF4-FFF2-40B4-BE49-F238E27FC236}">
                <a16:creationId xmlns:a16="http://schemas.microsoft.com/office/drawing/2014/main" id="{D8CF20F3-A809-0944-B63C-B253B7E0362A}"/>
              </a:ext>
            </a:extLst>
          </p:cNvPr>
          <p:cNvSpPr txBox="1"/>
          <p:nvPr/>
        </p:nvSpPr>
        <p:spPr>
          <a:xfrm>
            <a:off x="5288382" y="5894380"/>
            <a:ext cx="1508683" cy="461665"/>
          </a:xfrm>
          <a:prstGeom prst="rect">
            <a:avLst/>
          </a:prstGeom>
          <a:noFill/>
        </p:spPr>
        <p:txBody>
          <a:bodyPr wrap="none" rtlCol="0">
            <a:spAutoFit/>
          </a:bodyPr>
          <a:lstStyle/>
          <a:p>
            <a:r>
              <a:rPr lang="en-US" sz="2400" b="1" dirty="0"/>
              <a:t>1. Training</a:t>
            </a:r>
          </a:p>
        </p:txBody>
      </p:sp>
      <p:sp>
        <p:nvSpPr>
          <p:cNvPr id="12" name="Rounded Rectangle 11">
            <a:extLst>
              <a:ext uri="{FF2B5EF4-FFF2-40B4-BE49-F238E27FC236}">
                <a16:creationId xmlns:a16="http://schemas.microsoft.com/office/drawing/2014/main" id="{5995750D-9173-794C-9412-68D23C072515}"/>
              </a:ext>
            </a:extLst>
          </p:cNvPr>
          <p:cNvSpPr/>
          <p:nvPr/>
        </p:nvSpPr>
        <p:spPr>
          <a:xfrm>
            <a:off x="2342424" y="1242983"/>
            <a:ext cx="7465513" cy="2506056"/>
          </a:xfrm>
          <a:prstGeom prst="round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600" dirty="0">
              <a:solidFill>
                <a:schemeClr val="tx1"/>
              </a:solidFill>
            </a:endParaRPr>
          </a:p>
        </p:txBody>
      </p:sp>
      <p:sp>
        <p:nvSpPr>
          <p:cNvPr id="17" name="Chevron 16">
            <a:extLst>
              <a:ext uri="{FF2B5EF4-FFF2-40B4-BE49-F238E27FC236}">
                <a16:creationId xmlns:a16="http://schemas.microsoft.com/office/drawing/2014/main" id="{F8BB5ED0-CC01-BB4B-9794-1A2316DFDB35}"/>
              </a:ext>
            </a:extLst>
          </p:cNvPr>
          <p:cNvSpPr/>
          <p:nvPr/>
        </p:nvSpPr>
        <p:spPr>
          <a:xfrm>
            <a:off x="2636583" y="165354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Data Preprocessing</a:t>
            </a:r>
          </a:p>
        </p:txBody>
      </p:sp>
      <p:sp>
        <p:nvSpPr>
          <p:cNvPr id="18" name="Chevron 17">
            <a:extLst>
              <a:ext uri="{FF2B5EF4-FFF2-40B4-BE49-F238E27FC236}">
                <a16:creationId xmlns:a16="http://schemas.microsoft.com/office/drawing/2014/main" id="{BD863FE6-C538-154E-9313-914886DFB048}"/>
              </a:ext>
            </a:extLst>
          </p:cNvPr>
          <p:cNvSpPr/>
          <p:nvPr/>
        </p:nvSpPr>
        <p:spPr>
          <a:xfrm>
            <a:off x="4901050" y="165354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Model Training</a:t>
            </a:r>
          </a:p>
        </p:txBody>
      </p:sp>
      <p:sp>
        <p:nvSpPr>
          <p:cNvPr id="19" name="Chevron 18">
            <a:extLst>
              <a:ext uri="{FF2B5EF4-FFF2-40B4-BE49-F238E27FC236}">
                <a16:creationId xmlns:a16="http://schemas.microsoft.com/office/drawing/2014/main" id="{352FB4DD-D861-5B49-B9D7-627F630C9488}"/>
              </a:ext>
            </a:extLst>
          </p:cNvPr>
          <p:cNvSpPr/>
          <p:nvPr/>
        </p:nvSpPr>
        <p:spPr>
          <a:xfrm>
            <a:off x="7166199" y="1653540"/>
            <a:ext cx="2468943" cy="910900"/>
          </a:xfrm>
          <a:prstGeom prst="chevron">
            <a:avLst>
              <a:gd name="adj" fmla="val 25280"/>
            </a:avLst>
          </a:prstGeom>
          <a:ln w="19050">
            <a:solidFill>
              <a:schemeClr val="tx1"/>
            </a:solidFill>
          </a:ln>
        </p:spPr>
        <p:style>
          <a:lnRef idx="3">
            <a:schemeClr val="lt1"/>
          </a:lnRef>
          <a:fillRef idx="1">
            <a:schemeClr val="accent6"/>
          </a:fillRef>
          <a:effectRef idx="1">
            <a:schemeClr val="accent6"/>
          </a:effectRef>
          <a:fontRef idx="minor">
            <a:schemeClr val="lt1"/>
          </a:fontRef>
        </p:style>
        <p:txBody>
          <a:bodyPr anchor="ctr"/>
          <a:lstStyle/>
          <a:p>
            <a:pPr algn="ctr"/>
            <a:r>
              <a:rPr lang="en-US" sz="2400" dirty="0">
                <a:solidFill>
                  <a:schemeClr val="tx1"/>
                </a:solidFill>
              </a:rPr>
              <a:t>Model</a:t>
            </a:r>
          </a:p>
        </p:txBody>
      </p:sp>
      <p:sp>
        <p:nvSpPr>
          <p:cNvPr id="6" name="Rectangle 5">
            <a:extLst>
              <a:ext uri="{FF2B5EF4-FFF2-40B4-BE49-F238E27FC236}">
                <a16:creationId xmlns:a16="http://schemas.microsoft.com/office/drawing/2014/main" id="{2D55FA84-1414-B44D-8E33-F867A9F61A3E}"/>
              </a:ext>
            </a:extLst>
          </p:cNvPr>
          <p:cNvSpPr/>
          <p:nvPr/>
        </p:nvSpPr>
        <p:spPr>
          <a:xfrm>
            <a:off x="4015501" y="665455"/>
            <a:ext cx="4054443" cy="646331"/>
          </a:xfrm>
          <a:prstGeom prst="rect">
            <a:avLst/>
          </a:prstGeom>
        </p:spPr>
        <p:txBody>
          <a:bodyPr wrap="none">
            <a:spAutoFit/>
          </a:bodyPr>
          <a:lstStyle/>
          <a:p>
            <a:pPr algn="ctr"/>
            <a:r>
              <a:rPr lang="en-US" sz="3200" b="1" dirty="0"/>
              <a:t>Deployment</a:t>
            </a:r>
            <a:r>
              <a:rPr lang="en-US" sz="3600" b="1" dirty="0"/>
              <a:t> Platform</a:t>
            </a:r>
          </a:p>
        </p:txBody>
      </p:sp>
      <p:sp>
        <p:nvSpPr>
          <p:cNvPr id="20" name="TextBox 19">
            <a:extLst>
              <a:ext uri="{FF2B5EF4-FFF2-40B4-BE49-F238E27FC236}">
                <a16:creationId xmlns:a16="http://schemas.microsoft.com/office/drawing/2014/main" id="{1D47073A-6F7C-A14C-8CDD-700295538A09}"/>
              </a:ext>
            </a:extLst>
          </p:cNvPr>
          <p:cNvSpPr txBox="1"/>
          <p:nvPr/>
        </p:nvSpPr>
        <p:spPr>
          <a:xfrm>
            <a:off x="4782954" y="1175790"/>
            <a:ext cx="2698816" cy="461665"/>
          </a:xfrm>
          <a:prstGeom prst="rect">
            <a:avLst/>
          </a:prstGeom>
          <a:noFill/>
        </p:spPr>
        <p:txBody>
          <a:bodyPr wrap="none" rtlCol="0">
            <a:spAutoFit/>
          </a:bodyPr>
          <a:lstStyle/>
          <a:p>
            <a:r>
              <a:rPr lang="en-US" sz="2400" b="1" dirty="0"/>
              <a:t>3. Query Answering</a:t>
            </a:r>
          </a:p>
        </p:txBody>
      </p:sp>
      <p:cxnSp>
        <p:nvCxnSpPr>
          <p:cNvPr id="21" name="Straight Arrow Connector 20">
            <a:extLst>
              <a:ext uri="{FF2B5EF4-FFF2-40B4-BE49-F238E27FC236}">
                <a16:creationId xmlns:a16="http://schemas.microsoft.com/office/drawing/2014/main" id="{81C0BC66-376F-8D4E-BD05-65B45F0BF29F}"/>
              </a:ext>
            </a:extLst>
          </p:cNvPr>
          <p:cNvCxnSpPr>
            <a:cxnSpLocks/>
          </p:cNvCxnSpPr>
          <p:nvPr/>
        </p:nvCxnSpPr>
        <p:spPr>
          <a:xfrm>
            <a:off x="923358" y="2198434"/>
            <a:ext cx="141194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7888506-B558-F54C-8546-FF682F13999E}"/>
              </a:ext>
            </a:extLst>
          </p:cNvPr>
          <p:cNvSpPr txBox="1"/>
          <p:nvPr/>
        </p:nvSpPr>
        <p:spPr>
          <a:xfrm>
            <a:off x="991983" y="1849626"/>
            <a:ext cx="1250471" cy="707886"/>
          </a:xfrm>
          <a:prstGeom prst="rect">
            <a:avLst/>
          </a:prstGeom>
          <a:noFill/>
        </p:spPr>
        <p:txBody>
          <a:bodyPr wrap="none" rtlCol="0">
            <a:spAutoFit/>
          </a:bodyPr>
          <a:lstStyle/>
          <a:p>
            <a:pPr algn="ctr"/>
            <a:r>
              <a:rPr lang="en-US" sz="2000" dirty="0"/>
              <a:t>Prediction</a:t>
            </a:r>
          </a:p>
          <a:p>
            <a:pPr algn="ctr"/>
            <a:r>
              <a:rPr lang="en-US" sz="2000" dirty="0"/>
              <a:t>Query</a:t>
            </a:r>
          </a:p>
        </p:txBody>
      </p:sp>
      <p:cxnSp>
        <p:nvCxnSpPr>
          <p:cNvPr id="23" name="Straight Arrow Connector 22">
            <a:extLst>
              <a:ext uri="{FF2B5EF4-FFF2-40B4-BE49-F238E27FC236}">
                <a16:creationId xmlns:a16="http://schemas.microsoft.com/office/drawing/2014/main" id="{25C15104-5553-3247-8D0D-AADA93ADDA37}"/>
              </a:ext>
            </a:extLst>
          </p:cNvPr>
          <p:cNvCxnSpPr>
            <a:cxnSpLocks/>
          </p:cNvCxnSpPr>
          <p:nvPr/>
        </p:nvCxnSpPr>
        <p:spPr>
          <a:xfrm>
            <a:off x="9805576" y="2421372"/>
            <a:ext cx="150607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14AB3E8-6D22-0B43-869B-17B2B3589AB2}"/>
              </a:ext>
            </a:extLst>
          </p:cNvPr>
          <p:cNvSpPr txBox="1"/>
          <p:nvPr/>
        </p:nvSpPr>
        <p:spPr>
          <a:xfrm>
            <a:off x="9807937" y="2067429"/>
            <a:ext cx="1250471" cy="400110"/>
          </a:xfrm>
          <a:prstGeom prst="rect">
            <a:avLst/>
          </a:prstGeom>
          <a:noFill/>
        </p:spPr>
        <p:txBody>
          <a:bodyPr wrap="none" rtlCol="0">
            <a:spAutoFit/>
          </a:bodyPr>
          <a:lstStyle/>
          <a:p>
            <a:pPr algn="ctr"/>
            <a:r>
              <a:rPr lang="en-US" sz="2000" dirty="0"/>
              <a:t>Prediction</a:t>
            </a:r>
          </a:p>
        </p:txBody>
      </p:sp>
      <p:cxnSp>
        <p:nvCxnSpPr>
          <p:cNvPr id="27" name="Straight Arrow Connector 26">
            <a:extLst>
              <a:ext uri="{FF2B5EF4-FFF2-40B4-BE49-F238E27FC236}">
                <a16:creationId xmlns:a16="http://schemas.microsoft.com/office/drawing/2014/main" id="{2C3E8C63-5D6C-B64E-BB45-8ADB2BA2CC75}"/>
              </a:ext>
            </a:extLst>
          </p:cNvPr>
          <p:cNvCxnSpPr>
            <a:cxnSpLocks/>
          </p:cNvCxnSpPr>
          <p:nvPr/>
        </p:nvCxnSpPr>
        <p:spPr>
          <a:xfrm>
            <a:off x="938928" y="3112997"/>
            <a:ext cx="141194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E133CC7-2BD0-2C49-999D-0286F22F24F1}"/>
              </a:ext>
            </a:extLst>
          </p:cNvPr>
          <p:cNvSpPr txBox="1"/>
          <p:nvPr/>
        </p:nvSpPr>
        <p:spPr>
          <a:xfrm>
            <a:off x="1091953" y="2764189"/>
            <a:ext cx="1009892" cy="707886"/>
          </a:xfrm>
          <a:prstGeom prst="rect">
            <a:avLst/>
          </a:prstGeom>
          <a:noFill/>
        </p:spPr>
        <p:txBody>
          <a:bodyPr wrap="none" rtlCol="0">
            <a:spAutoFit/>
          </a:bodyPr>
          <a:lstStyle/>
          <a:p>
            <a:pPr algn="ctr"/>
            <a:r>
              <a:rPr lang="en-US" sz="2000" dirty="0"/>
              <a:t>Training</a:t>
            </a:r>
          </a:p>
          <a:p>
            <a:pPr algn="ctr"/>
            <a:r>
              <a:rPr lang="en-US" sz="2000" dirty="0"/>
              <a:t>Data</a:t>
            </a:r>
          </a:p>
        </p:txBody>
      </p:sp>
      <p:sp>
        <p:nvSpPr>
          <p:cNvPr id="30" name="Rounded Rectangle 29">
            <a:extLst>
              <a:ext uri="{FF2B5EF4-FFF2-40B4-BE49-F238E27FC236}">
                <a16:creationId xmlns:a16="http://schemas.microsoft.com/office/drawing/2014/main" id="{E4FBCE6E-1CB2-8F44-954D-1F5C71B07E77}"/>
              </a:ext>
            </a:extLst>
          </p:cNvPr>
          <p:cNvSpPr/>
          <p:nvPr/>
        </p:nvSpPr>
        <p:spPr>
          <a:xfrm>
            <a:off x="607044" y="4981755"/>
            <a:ext cx="2023200" cy="91079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Training Data</a:t>
            </a:r>
          </a:p>
        </p:txBody>
      </p:sp>
      <p:sp>
        <p:nvSpPr>
          <p:cNvPr id="35" name="Rounded Rectangle 34">
            <a:extLst>
              <a:ext uri="{FF2B5EF4-FFF2-40B4-BE49-F238E27FC236}">
                <a16:creationId xmlns:a16="http://schemas.microsoft.com/office/drawing/2014/main" id="{249905C1-9C9B-5B42-A9E5-A25727D1F5C1}"/>
              </a:ext>
            </a:extLst>
          </p:cNvPr>
          <p:cNvSpPr/>
          <p:nvPr/>
        </p:nvSpPr>
        <p:spPr>
          <a:xfrm>
            <a:off x="607044" y="4981755"/>
            <a:ext cx="2023200" cy="91079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Training Data</a:t>
            </a:r>
          </a:p>
        </p:txBody>
      </p:sp>
      <p:sp>
        <p:nvSpPr>
          <p:cNvPr id="36" name="TextBox 35">
            <a:extLst>
              <a:ext uri="{FF2B5EF4-FFF2-40B4-BE49-F238E27FC236}">
                <a16:creationId xmlns:a16="http://schemas.microsoft.com/office/drawing/2014/main" id="{41829088-2DB8-2144-8868-2A25E978BE4E}"/>
              </a:ext>
            </a:extLst>
          </p:cNvPr>
          <p:cNvSpPr txBox="1"/>
          <p:nvPr/>
        </p:nvSpPr>
        <p:spPr>
          <a:xfrm>
            <a:off x="1153740" y="4243395"/>
            <a:ext cx="10353368" cy="769441"/>
          </a:xfrm>
          <a:prstGeom prst="rect">
            <a:avLst/>
          </a:prstGeom>
          <a:solidFill>
            <a:srgbClr val="FFC000"/>
          </a:solidFill>
          <a:ln w="38100">
            <a:solidFill>
              <a:schemeClr val="tx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en-US" sz="4400" b="1" dirty="0"/>
              <a:t>Cannot guarantee high-quality models</a:t>
            </a:r>
          </a:p>
        </p:txBody>
      </p:sp>
      <p:sp>
        <p:nvSpPr>
          <p:cNvPr id="41" name="TextBox 40">
            <a:extLst>
              <a:ext uri="{FF2B5EF4-FFF2-40B4-BE49-F238E27FC236}">
                <a16:creationId xmlns:a16="http://schemas.microsoft.com/office/drawing/2014/main" id="{2663C23D-41A7-5B41-B49E-0F151DCD32E6}"/>
              </a:ext>
            </a:extLst>
          </p:cNvPr>
          <p:cNvSpPr txBox="1"/>
          <p:nvPr/>
        </p:nvSpPr>
        <p:spPr>
          <a:xfrm>
            <a:off x="1153740" y="3192693"/>
            <a:ext cx="10353368" cy="769441"/>
          </a:xfrm>
          <a:prstGeom prst="rect">
            <a:avLst/>
          </a:prstGeom>
          <a:solidFill>
            <a:srgbClr val="92D050"/>
          </a:solidFill>
          <a:ln w="38100">
            <a:solidFill>
              <a:schemeClr val="tx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en-US" sz="4400" b="1" dirty="0"/>
              <a:t>Efficient and Fast</a:t>
            </a:r>
          </a:p>
        </p:txBody>
      </p:sp>
      <p:sp>
        <p:nvSpPr>
          <p:cNvPr id="43" name="TextBox 42">
            <a:extLst>
              <a:ext uri="{FF2B5EF4-FFF2-40B4-BE49-F238E27FC236}">
                <a16:creationId xmlns:a16="http://schemas.microsoft.com/office/drawing/2014/main" id="{D7227DA4-E20F-744F-B99A-FD69391F4D4A}"/>
              </a:ext>
            </a:extLst>
          </p:cNvPr>
          <p:cNvSpPr txBox="1"/>
          <p:nvPr/>
        </p:nvSpPr>
        <p:spPr>
          <a:xfrm>
            <a:off x="6022950" y="2717145"/>
            <a:ext cx="2502608" cy="461665"/>
          </a:xfrm>
          <a:prstGeom prst="rect">
            <a:avLst/>
          </a:prstGeom>
          <a:noFill/>
          <a:ln>
            <a:solidFill>
              <a:schemeClr val="tx1"/>
            </a:solidFill>
          </a:ln>
        </p:spPr>
        <p:txBody>
          <a:bodyPr wrap="none" rtlCol="0">
            <a:spAutoFit/>
          </a:bodyPr>
          <a:lstStyle/>
          <a:p>
            <a:r>
              <a:rPr lang="en-US" sz="2400" b="1" dirty="0"/>
              <a:t>4. Online Learning</a:t>
            </a:r>
          </a:p>
        </p:txBody>
      </p:sp>
    </p:spTree>
    <p:extLst>
      <p:ext uri="{BB962C8B-B14F-4D97-AF65-F5344CB8AC3E}">
        <p14:creationId xmlns:p14="http://schemas.microsoft.com/office/powerpoint/2010/main" val="8733240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6" grpId="0" animBg="1"/>
      <p:bldP spid="41" grpId="0" animBg="1"/>
      <p:bldP spid="4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35CC4B-0820-8C48-96C4-A296CF293944}"/>
              </a:ext>
            </a:extLst>
          </p:cNvPr>
          <p:cNvSpPr>
            <a:spLocks noGrp="1"/>
          </p:cNvSpPr>
          <p:nvPr>
            <p:ph type="title"/>
          </p:nvPr>
        </p:nvSpPr>
        <p:spPr/>
        <p:txBody>
          <a:bodyPr/>
          <a:lstStyle/>
          <a:p>
            <a:r>
              <a:rPr lang="en-US" dirty="0"/>
              <a:t>Time vs Quality (Taxi)</a:t>
            </a:r>
          </a:p>
        </p:txBody>
      </p:sp>
      <p:pic>
        <p:nvPicPr>
          <p:cNvPr id="20" name="Content Placeholder 17">
            <a:extLst>
              <a:ext uri="{FF2B5EF4-FFF2-40B4-BE49-F238E27FC236}">
                <a16:creationId xmlns:a16="http://schemas.microsoft.com/office/drawing/2014/main" id="{4CAF6775-9CE1-0B42-8C17-B766E38400F1}"/>
              </a:ext>
            </a:extLst>
          </p:cNvPr>
          <p:cNvPicPr>
            <a:picLocks noGrp="1" noChangeAspect="1"/>
          </p:cNvPicPr>
          <p:nvPr>
            <p:ph sz="half" idx="2"/>
          </p:nvPr>
        </p:nvPicPr>
        <p:blipFill>
          <a:blip r:embed="rId2"/>
          <a:stretch>
            <a:fillRect/>
          </a:stretch>
        </p:blipFill>
        <p:spPr>
          <a:xfrm>
            <a:off x="6627019" y="1081088"/>
            <a:ext cx="4525962" cy="4525962"/>
          </a:xfrm>
        </p:spPr>
      </p:pic>
    </p:spTree>
    <p:extLst>
      <p:ext uri="{BB962C8B-B14F-4D97-AF65-F5344CB8AC3E}">
        <p14:creationId xmlns:p14="http://schemas.microsoft.com/office/powerpoint/2010/main" val="33204396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14D57637-6F23-0741-9BB0-9EED7DF25594}"/>
              </a:ext>
            </a:extLst>
          </p:cNvPr>
          <p:cNvGraphicFramePr>
            <a:graphicFrameLocks noGrp="1"/>
          </p:cNvGraphicFramePr>
          <p:nvPr>
            <p:extLst>
              <p:ext uri="{D42A27DB-BD31-4B8C-83A1-F6EECF244321}">
                <p14:modId xmlns:p14="http://schemas.microsoft.com/office/powerpoint/2010/main" val="1118145833"/>
              </p:ext>
            </p:extLst>
          </p:nvPr>
        </p:nvGraphicFramePr>
        <p:xfrm>
          <a:off x="1696425" y="929375"/>
          <a:ext cx="8864597" cy="1854200"/>
        </p:xfrm>
        <a:graphic>
          <a:graphicData uri="http://schemas.openxmlformats.org/drawingml/2006/table">
            <a:tbl>
              <a:tblPr firstRow="1" firstCol="1" bandRow="1">
                <a:tableStyleId>{F5AB1C69-6EDB-4FF4-983F-18BD219EF322}</a:tableStyleId>
              </a:tblPr>
              <a:tblGrid>
                <a:gridCol w="1266371">
                  <a:extLst>
                    <a:ext uri="{9D8B030D-6E8A-4147-A177-3AD203B41FA5}">
                      <a16:colId xmlns:a16="http://schemas.microsoft.com/office/drawing/2014/main" val="6690071"/>
                    </a:ext>
                  </a:extLst>
                </a:gridCol>
                <a:gridCol w="1266371">
                  <a:extLst>
                    <a:ext uri="{9D8B030D-6E8A-4147-A177-3AD203B41FA5}">
                      <a16:colId xmlns:a16="http://schemas.microsoft.com/office/drawing/2014/main" val="945425221"/>
                    </a:ext>
                  </a:extLst>
                </a:gridCol>
                <a:gridCol w="1266371">
                  <a:extLst>
                    <a:ext uri="{9D8B030D-6E8A-4147-A177-3AD203B41FA5}">
                      <a16:colId xmlns:a16="http://schemas.microsoft.com/office/drawing/2014/main" val="3998456997"/>
                    </a:ext>
                  </a:extLst>
                </a:gridCol>
                <a:gridCol w="1266371">
                  <a:extLst>
                    <a:ext uri="{9D8B030D-6E8A-4147-A177-3AD203B41FA5}">
                      <a16:colId xmlns:a16="http://schemas.microsoft.com/office/drawing/2014/main" val="414706183"/>
                    </a:ext>
                  </a:extLst>
                </a:gridCol>
                <a:gridCol w="1266371">
                  <a:extLst>
                    <a:ext uri="{9D8B030D-6E8A-4147-A177-3AD203B41FA5}">
                      <a16:colId xmlns:a16="http://schemas.microsoft.com/office/drawing/2014/main" val="3779463811"/>
                    </a:ext>
                  </a:extLst>
                </a:gridCol>
                <a:gridCol w="1266371">
                  <a:extLst>
                    <a:ext uri="{9D8B030D-6E8A-4147-A177-3AD203B41FA5}">
                      <a16:colId xmlns:a16="http://schemas.microsoft.com/office/drawing/2014/main" val="707658307"/>
                    </a:ext>
                  </a:extLst>
                </a:gridCol>
                <a:gridCol w="1266371">
                  <a:extLst>
                    <a:ext uri="{9D8B030D-6E8A-4147-A177-3AD203B41FA5}">
                      <a16:colId xmlns:a16="http://schemas.microsoft.com/office/drawing/2014/main" val="1686878885"/>
                    </a:ext>
                  </a:extLst>
                </a:gridCol>
              </a:tblGrid>
              <a:tr h="370840">
                <a:tc rowSpan="2">
                  <a:txBody>
                    <a:bodyPr/>
                    <a:lstStyle/>
                    <a:p>
                      <a:pPr algn="ctr"/>
                      <a:r>
                        <a:rPr lang="en-US" dirty="0">
                          <a:solidFill>
                            <a:schemeClr val="tx1"/>
                          </a:solidFill>
                        </a:rPr>
                        <a:t>Adaptation</a:t>
                      </a:r>
                    </a:p>
                  </a:txBody>
                  <a:tcPr anchor="b"/>
                </a:tc>
                <a:tc gridSpan="3">
                  <a:txBody>
                    <a:bodyPr/>
                    <a:lstStyle/>
                    <a:p>
                      <a:pPr algn="ctr"/>
                      <a:r>
                        <a:rPr lang="en-US" dirty="0">
                          <a:solidFill>
                            <a:schemeClr val="tx1"/>
                          </a:solidFill>
                        </a:rPr>
                        <a:t>URL</a:t>
                      </a:r>
                    </a:p>
                  </a:txBody>
                  <a:tcPr/>
                </a:tc>
                <a:tc hMerge="1">
                  <a:txBody>
                    <a:bodyPr/>
                    <a:lstStyle/>
                    <a:p>
                      <a:endParaRPr lang="en-US" dirty="0"/>
                    </a:p>
                  </a:txBody>
                  <a:tcPr/>
                </a:tc>
                <a:tc hMerge="1">
                  <a:txBody>
                    <a:bodyPr/>
                    <a:lstStyle/>
                    <a:p>
                      <a:endParaRPr lang="en-US" dirty="0"/>
                    </a:p>
                  </a:txBody>
                  <a:tcPr/>
                </a:tc>
                <a:tc gridSpan="3">
                  <a:txBody>
                    <a:bodyPr/>
                    <a:lstStyle/>
                    <a:p>
                      <a:pPr algn="ctr"/>
                      <a:r>
                        <a:rPr lang="en-US" dirty="0">
                          <a:solidFill>
                            <a:schemeClr val="tx1"/>
                          </a:solidFill>
                        </a:rPr>
                        <a:t>Taxi</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34387061"/>
                  </a:ext>
                </a:extLst>
              </a:tr>
              <a:tr h="370840">
                <a:tc vMerge="1">
                  <a:txBody>
                    <a:bodyPr/>
                    <a:lstStyle/>
                    <a:p>
                      <a:endParaRPr lang="en-US" dirty="0"/>
                    </a:p>
                  </a:txBody>
                  <a:tcPr/>
                </a:tc>
                <a:tc>
                  <a:txBody>
                    <a:bodyPr/>
                    <a:lstStyle/>
                    <a:p>
                      <a:r>
                        <a:rPr lang="en-US" b="1" dirty="0"/>
                        <a:t>r = 1E-2</a:t>
                      </a:r>
                    </a:p>
                  </a:txBody>
                  <a:tcPr>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 = 1E-3</a:t>
                      </a:r>
                    </a:p>
                  </a:txBody>
                  <a:tcPr>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 = 1E-4</a:t>
                      </a:r>
                    </a:p>
                  </a:txBody>
                  <a:tcPr>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 = 1E-2</a:t>
                      </a:r>
                    </a:p>
                  </a:txBody>
                  <a:tcPr>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 = 1E-3</a:t>
                      </a:r>
                    </a:p>
                  </a:txBody>
                  <a:tcPr>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 = 1E-4</a:t>
                      </a:r>
                    </a:p>
                  </a:txBody>
                  <a:tcPr>
                    <a:solidFill>
                      <a:schemeClr val="accent3"/>
                    </a:solidFill>
                  </a:tcPr>
                </a:tc>
                <a:extLst>
                  <a:ext uri="{0D108BD9-81ED-4DB2-BD59-A6C34878D82A}">
                    <a16:rowId xmlns:a16="http://schemas.microsoft.com/office/drawing/2014/main" val="405596795"/>
                  </a:ext>
                </a:extLst>
              </a:tr>
              <a:tr h="370840">
                <a:tc>
                  <a:txBody>
                    <a:bodyPr/>
                    <a:lstStyle/>
                    <a:p>
                      <a:r>
                        <a:rPr lang="en-US" dirty="0">
                          <a:solidFill>
                            <a:schemeClr val="tx1"/>
                          </a:solidFill>
                        </a:rPr>
                        <a:t>Adam</a:t>
                      </a:r>
                    </a:p>
                  </a:txBody>
                  <a:tcPr/>
                </a:tc>
                <a:tc>
                  <a:txBody>
                    <a:bodyPr/>
                    <a:lstStyle/>
                    <a:p>
                      <a:r>
                        <a:rPr lang="en-US" dirty="0"/>
                        <a:t>0.030</a:t>
                      </a:r>
                    </a:p>
                  </a:txBody>
                  <a:tcPr/>
                </a:tc>
                <a:tc>
                  <a:txBody>
                    <a:bodyPr/>
                    <a:lstStyle/>
                    <a:p>
                      <a:r>
                        <a:rPr lang="en-US" b="1" dirty="0"/>
                        <a:t>0.026</a:t>
                      </a:r>
                    </a:p>
                  </a:txBody>
                  <a:tcPr/>
                </a:tc>
                <a:tc>
                  <a:txBody>
                    <a:bodyPr/>
                    <a:lstStyle/>
                    <a:p>
                      <a:r>
                        <a:rPr lang="en-US" dirty="0"/>
                        <a:t>0.035</a:t>
                      </a:r>
                    </a:p>
                  </a:txBody>
                  <a:tcPr/>
                </a:tc>
                <a:tc>
                  <a:txBody>
                    <a:bodyPr/>
                    <a:lstStyle/>
                    <a:p>
                      <a:r>
                        <a:rPr lang="en-US" dirty="0"/>
                        <a:t>0.09553</a:t>
                      </a:r>
                    </a:p>
                  </a:txBody>
                  <a:tcPr/>
                </a:tc>
                <a:tc>
                  <a:txBody>
                    <a:bodyPr/>
                    <a:lstStyle/>
                    <a:p>
                      <a:r>
                        <a:rPr lang="en-US" dirty="0"/>
                        <a:t>0.09551</a:t>
                      </a:r>
                    </a:p>
                  </a:txBody>
                  <a:tcPr/>
                </a:tc>
                <a:tc>
                  <a:txBody>
                    <a:bodyPr/>
                    <a:lstStyle/>
                    <a:p>
                      <a:r>
                        <a:rPr lang="en-US" b="1" dirty="0"/>
                        <a:t>0.09551</a:t>
                      </a:r>
                    </a:p>
                  </a:txBody>
                  <a:tcPr/>
                </a:tc>
                <a:extLst>
                  <a:ext uri="{0D108BD9-81ED-4DB2-BD59-A6C34878D82A}">
                    <a16:rowId xmlns:a16="http://schemas.microsoft.com/office/drawing/2014/main" val="3442141885"/>
                  </a:ext>
                </a:extLst>
              </a:tr>
              <a:tr h="370840">
                <a:tc>
                  <a:txBody>
                    <a:bodyPr/>
                    <a:lstStyle/>
                    <a:p>
                      <a:r>
                        <a:rPr lang="en-US" dirty="0" err="1">
                          <a:solidFill>
                            <a:schemeClr val="tx1"/>
                          </a:solidFill>
                        </a:rPr>
                        <a:t>RMSProp</a:t>
                      </a:r>
                      <a:endParaRPr lang="en-US" dirty="0">
                        <a:solidFill>
                          <a:schemeClr val="tx1"/>
                        </a:solidFill>
                      </a:endParaRPr>
                    </a:p>
                  </a:txBody>
                  <a:tcPr/>
                </a:tc>
                <a:tc>
                  <a:txBody>
                    <a:bodyPr/>
                    <a:lstStyle/>
                    <a:p>
                      <a:r>
                        <a:rPr lang="en-US" dirty="0"/>
                        <a:t>0.030</a:t>
                      </a:r>
                    </a:p>
                  </a:txBody>
                  <a:tcPr/>
                </a:tc>
                <a:tc>
                  <a:txBody>
                    <a:bodyPr/>
                    <a:lstStyle/>
                    <a:p>
                      <a:r>
                        <a:rPr lang="en-US" b="1" dirty="0"/>
                        <a:t>0.027</a:t>
                      </a:r>
                    </a:p>
                  </a:txBody>
                  <a:tcPr/>
                </a:tc>
                <a:tc>
                  <a:txBody>
                    <a:bodyPr/>
                    <a:lstStyle/>
                    <a:p>
                      <a:r>
                        <a:rPr lang="en-US" dirty="0"/>
                        <a:t>0.034</a:t>
                      </a:r>
                    </a:p>
                  </a:txBody>
                  <a:tcPr/>
                </a:tc>
                <a:tc>
                  <a:txBody>
                    <a:bodyPr/>
                    <a:lstStyle/>
                    <a:p>
                      <a:r>
                        <a:rPr lang="en-US" dirty="0"/>
                        <a:t>0.09552</a:t>
                      </a:r>
                    </a:p>
                  </a:txBody>
                  <a:tcPr/>
                </a:tc>
                <a:tc>
                  <a:txBody>
                    <a:bodyPr/>
                    <a:lstStyle/>
                    <a:p>
                      <a:r>
                        <a:rPr lang="en-US" dirty="0"/>
                        <a:t>0.09552</a:t>
                      </a:r>
                    </a:p>
                  </a:txBody>
                  <a:tcPr/>
                </a:tc>
                <a:tc>
                  <a:txBody>
                    <a:bodyPr/>
                    <a:lstStyle/>
                    <a:p>
                      <a:r>
                        <a:rPr lang="en-US" b="1" dirty="0"/>
                        <a:t>0.09550</a:t>
                      </a:r>
                    </a:p>
                  </a:txBody>
                  <a:tcPr/>
                </a:tc>
                <a:extLst>
                  <a:ext uri="{0D108BD9-81ED-4DB2-BD59-A6C34878D82A}">
                    <a16:rowId xmlns:a16="http://schemas.microsoft.com/office/drawing/2014/main" val="29407856"/>
                  </a:ext>
                </a:extLst>
              </a:tr>
              <a:tr h="370840">
                <a:tc>
                  <a:txBody>
                    <a:bodyPr/>
                    <a:lstStyle/>
                    <a:p>
                      <a:r>
                        <a:rPr lang="en-US" dirty="0" err="1">
                          <a:solidFill>
                            <a:schemeClr val="tx1"/>
                          </a:solidFill>
                        </a:rPr>
                        <a:t>Adadelta</a:t>
                      </a:r>
                      <a:endParaRPr lang="en-US" dirty="0">
                        <a:solidFill>
                          <a:schemeClr val="tx1"/>
                        </a:solidFill>
                      </a:endParaRPr>
                    </a:p>
                  </a:txBody>
                  <a:tcPr/>
                </a:tc>
                <a:tc>
                  <a:txBody>
                    <a:bodyPr/>
                    <a:lstStyle/>
                    <a:p>
                      <a:r>
                        <a:rPr lang="en-US" dirty="0"/>
                        <a:t>0.029</a:t>
                      </a:r>
                    </a:p>
                  </a:txBody>
                  <a:tcPr/>
                </a:tc>
                <a:tc>
                  <a:txBody>
                    <a:bodyPr/>
                    <a:lstStyle/>
                    <a:p>
                      <a:r>
                        <a:rPr lang="en-US" b="1" dirty="0"/>
                        <a:t>0.028</a:t>
                      </a:r>
                    </a:p>
                  </a:txBody>
                  <a:tcPr/>
                </a:tc>
                <a:tc>
                  <a:txBody>
                    <a:bodyPr/>
                    <a:lstStyle/>
                    <a:p>
                      <a:r>
                        <a:rPr lang="en-US" dirty="0"/>
                        <a:t>0.034</a:t>
                      </a:r>
                    </a:p>
                  </a:txBody>
                  <a:tcPr/>
                </a:tc>
                <a:tc>
                  <a:txBody>
                    <a:bodyPr/>
                    <a:lstStyle/>
                    <a:p>
                      <a:r>
                        <a:rPr lang="en-US" b="1" dirty="0"/>
                        <a:t>0.09609</a:t>
                      </a:r>
                    </a:p>
                  </a:txBody>
                  <a:tcPr/>
                </a:tc>
                <a:tc>
                  <a:txBody>
                    <a:bodyPr/>
                    <a:lstStyle/>
                    <a:p>
                      <a:r>
                        <a:rPr lang="en-US" dirty="0"/>
                        <a:t>0.09610</a:t>
                      </a:r>
                    </a:p>
                  </a:txBody>
                  <a:tcPr/>
                </a:tc>
                <a:tc>
                  <a:txBody>
                    <a:bodyPr/>
                    <a:lstStyle/>
                    <a:p>
                      <a:r>
                        <a:rPr lang="en-US" dirty="0"/>
                        <a:t>0.09619</a:t>
                      </a:r>
                    </a:p>
                  </a:txBody>
                  <a:tcPr/>
                </a:tc>
                <a:extLst>
                  <a:ext uri="{0D108BD9-81ED-4DB2-BD59-A6C34878D82A}">
                    <a16:rowId xmlns:a16="http://schemas.microsoft.com/office/drawing/2014/main" val="3000518233"/>
                  </a:ext>
                </a:extLst>
              </a:tr>
            </a:tbl>
          </a:graphicData>
        </a:graphic>
      </p:graphicFrame>
      <p:sp>
        <p:nvSpPr>
          <p:cNvPr id="11" name="TextBox 10">
            <a:extLst>
              <a:ext uri="{FF2B5EF4-FFF2-40B4-BE49-F238E27FC236}">
                <a16:creationId xmlns:a16="http://schemas.microsoft.com/office/drawing/2014/main" id="{BC94C5FA-9DE6-0C46-87EE-17FA9D6E15D1}"/>
              </a:ext>
            </a:extLst>
          </p:cNvPr>
          <p:cNvSpPr txBox="1"/>
          <p:nvPr/>
        </p:nvSpPr>
        <p:spPr>
          <a:xfrm>
            <a:off x="3628253" y="6030590"/>
            <a:ext cx="5543184" cy="369332"/>
          </a:xfrm>
          <a:prstGeom prst="rect">
            <a:avLst/>
          </a:prstGeom>
          <a:noFill/>
        </p:spPr>
        <p:txBody>
          <a:bodyPr wrap="none" rtlCol="0">
            <a:spAutoFit/>
          </a:bodyPr>
          <a:lstStyle/>
          <a:p>
            <a:r>
              <a:rPr lang="en-US" b="1" dirty="0"/>
              <a:t>Effect of Learning Rate Adaption during the Deployment</a:t>
            </a:r>
          </a:p>
        </p:txBody>
      </p:sp>
      <p:sp>
        <p:nvSpPr>
          <p:cNvPr id="13" name="TextBox 12">
            <a:extLst>
              <a:ext uri="{FF2B5EF4-FFF2-40B4-BE49-F238E27FC236}">
                <a16:creationId xmlns:a16="http://schemas.microsoft.com/office/drawing/2014/main" id="{65AF6FA1-A526-1346-AE03-5724BDF9D491}"/>
              </a:ext>
            </a:extLst>
          </p:cNvPr>
          <p:cNvSpPr txBox="1"/>
          <p:nvPr/>
        </p:nvSpPr>
        <p:spPr>
          <a:xfrm>
            <a:off x="2303477" y="2872747"/>
            <a:ext cx="7650492" cy="369332"/>
          </a:xfrm>
          <a:prstGeom prst="rect">
            <a:avLst/>
          </a:prstGeom>
          <a:noFill/>
        </p:spPr>
        <p:txBody>
          <a:bodyPr wrap="none" rtlCol="0">
            <a:spAutoFit/>
          </a:bodyPr>
          <a:lstStyle/>
          <a:p>
            <a:r>
              <a:rPr lang="en-US" b="1" dirty="0"/>
              <a:t>Effect Learning Rate Adaption and Regularization Parameter on Initial Training</a:t>
            </a:r>
          </a:p>
        </p:txBody>
      </p:sp>
      <p:sp>
        <p:nvSpPr>
          <p:cNvPr id="9" name="Title 1">
            <a:extLst>
              <a:ext uri="{FF2B5EF4-FFF2-40B4-BE49-F238E27FC236}">
                <a16:creationId xmlns:a16="http://schemas.microsoft.com/office/drawing/2014/main" id="{F41CB220-47AD-9A4C-A564-4771C43A4CF6}"/>
              </a:ext>
            </a:extLst>
          </p:cNvPr>
          <p:cNvSpPr>
            <a:spLocks noGrp="1"/>
          </p:cNvSpPr>
          <p:nvPr>
            <p:ph type="title"/>
          </p:nvPr>
        </p:nvSpPr>
        <p:spPr>
          <a:xfrm>
            <a:off x="1153740" y="56657"/>
            <a:ext cx="8654197" cy="642942"/>
          </a:xfrm>
        </p:spPr>
        <p:txBody>
          <a:bodyPr/>
          <a:lstStyle/>
          <a:p>
            <a:r>
              <a:rPr lang="en-US" dirty="0"/>
              <a:t>Tuning</a:t>
            </a:r>
          </a:p>
        </p:txBody>
      </p:sp>
      <p:pic>
        <p:nvPicPr>
          <p:cNvPr id="8" name="Picture 7">
            <a:extLst>
              <a:ext uri="{FF2B5EF4-FFF2-40B4-BE49-F238E27FC236}">
                <a16:creationId xmlns:a16="http://schemas.microsoft.com/office/drawing/2014/main" id="{02164C7B-9F37-8D49-B186-4B937076DD75}"/>
              </a:ext>
            </a:extLst>
          </p:cNvPr>
          <p:cNvPicPr>
            <a:picLocks noChangeAspect="1"/>
          </p:cNvPicPr>
          <p:nvPr/>
        </p:nvPicPr>
        <p:blipFill>
          <a:blip r:embed="rId3"/>
          <a:stretch>
            <a:fillRect/>
          </a:stretch>
        </p:blipFill>
        <p:spPr>
          <a:xfrm>
            <a:off x="2458358" y="3214691"/>
            <a:ext cx="7039747" cy="2815899"/>
          </a:xfrm>
          <a:prstGeom prst="rect">
            <a:avLst/>
          </a:prstGeom>
        </p:spPr>
      </p:pic>
    </p:spTree>
    <p:extLst>
      <p:ext uri="{BB962C8B-B14F-4D97-AF65-F5344CB8AC3E}">
        <p14:creationId xmlns:p14="http://schemas.microsoft.com/office/powerpoint/2010/main" val="2321065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D5318B-A393-3749-B3C5-9E83B8E4DD4E}"/>
              </a:ext>
            </a:extLst>
          </p:cNvPr>
          <p:cNvSpPr>
            <a:spLocks noGrp="1"/>
          </p:cNvSpPr>
          <p:nvPr>
            <p:ph type="title"/>
          </p:nvPr>
        </p:nvSpPr>
        <p:spPr/>
        <p:txBody>
          <a:bodyPr/>
          <a:lstStyle/>
          <a:p>
            <a:r>
              <a:rPr lang="en-US" dirty="0"/>
              <a:t>Effect of Sampling on model quality</a:t>
            </a:r>
          </a:p>
        </p:txBody>
      </p:sp>
      <p:sp>
        <p:nvSpPr>
          <p:cNvPr id="5" name="TextBox 4">
            <a:extLst>
              <a:ext uri="{FF2B5EF4-FFF2-40B4-BE49-F238E27FC236}">
                <a16:creationId xmlns:a16="http://schemas.microsoft.com/office/drawing/2014/main" id="{A28EBEC8-C850-7D42-AA97-2267083D0FBA}"/>
              </a:ext>
            </a:extLst>
          </p:cNvPr>
          <p:cNvSpPr txBox="1"/>
          <p:nvPr/>
        </p:nvSpPr>
        <p:spPr>
          <a:xfrm>
            <a:off x="3892728" y="5612348"/>
            <a:ext cx="4416209" cy="369332"/>
          </a:xfrm>
          <a:prstGeom prst="rect">
            <a:avLst/>
          </a:prstGeom>
          <a:noFill/>
        </p:spPr>
        <p:txBody>
          <a:bodyPr wrap="none" rtlCol="0">
            <a:spAutoFit/>
          </a:bodyPr>
          <a:lstStyle/>
          <a:p>
            <a:r>
              <a:rPr lang="en-US" b="1" dirty="0"/>
              <a:t>Effect of Sampling Method on the Error Rate</a:t>
            </a:r>
          </a:p>
        </p:txBody>
      </p:sp>
      <p:pic>
        <p:nvPicPr>
          <p:cNvPr id="8" name="Picture 7">
            <a:extLst>
              <a:ext uri="{FF2B5EF4-FFF2-40B4-BE49-F238E27FC236}">
                <a16:creationId xmlns:a16="http://schemas.microsoft.com/office/drawing/2014/main" id="{9BFF7313-3E05-4D47-A060-EEBD1F36ECEC}"/>
              </a:ext>
            </a:extLst>
          </p:cNvPr>
          <p:cNvPicPr>
            <a:picLocks noChangeAspect="1"/>
          </p:cNvPicPr>
          <p:nvPr/>
        </p:nvPicPr>
        <p:blipFill>
          <a:blip r:embed="rId3"/>
          <a:stretch>
            <a:fillRect/>
          </a:stretch>
        </p:blipFill>
        <p:spPr>
          <a:xfrm>
            <a:off x="1528833" y="1761565"/>
            <a:ext cx="9144000" cy="3657600"/>
          </a:xfrm>
          <a:prstGeom prst="rect">
            <a:avLst/>
          </a:prstGeom>
        </p:spPr>
      </p:pic>
    </p:spTree>
    <p:extLst>
      <p:ext uri="{BB962C8B-B14F-4D97-AF65-F5344CB8AC3E}">
        <p14:creationId xmlns:p14="http://schemas.microsoft.com/office/powerpoint/2010/main" val="34928422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D93ABE0-56E8-6843-AA7A-2FAA5C9B5338}"/>
              </a:ext>
            </a:extLst>
          </p:cNvPr>
          <p:cNvPicPr>
            <a:picLocks noGrp="1" noChangeAspect="1"/>
          </p:cNvPicPr>
          <p:nvPr>
            <p:ph idx="1"/>
          </p:nvPr>
        </p:nvPicPr>
        <p:blipFill>
          <a:blip r:embed="rId2"/>
          <a:stretch>
            <a:fillRect/>
          </a:stretch>
        </p:blipFill>
        <p:spPr>
          <a:xfrm>
            <a:off x="2649071" y="1009223"/>
            <a:ext cx="6193455" cy="5284935"/>
          </a:xfrm>
        </p:spPr>
      </p:pic>
      <p:sp>
        <p:nvSpPr>
          <p:cNvPr id="2" name="Title 1">
            <a:extLst>
              <a:ext uri="{FF2B5EF4-FFF2-40B4-BE49-F238E27FC236}">
                <a16:creationId xmlns:a16="http://schemas.microsoft.com/office/drawing/2014/main" id="{815BE025-63DE-1640-90D4-2C958E10AE23}"/>
              </a:ext>
            </a:extLst>
          </p:cNvPr>
          <p:cNvSpPr>
            <a:spLocks noGrp="1"/>
          </p:cNvSpPr>
          <p:nvPr>
            <p:ph type="title"/>
          </p:nvPr>
        </p:nvSpPr>
        <p:spPr/>
        <p:txBody>
          <a:bodyPr/>
          <a:lstStyle/>
          <a:p>
            <a:r>
              <a:rPr lang="en-US" dirty="0"/>
              <a:t>Materialization Process</a:t>
            </a:r>
          </a:p>
        </p:txBody>
      </p:sp>
    </p:spTree>
    <p:extLst>
      <p:ext uri="{BB962C8B-B14F-4D97-AF65-F5344CB8AC3E}">
        <p14:creationId xmlns:p14="http://schemas.microsoft.com/office/powerpoint/2010/main" val="8424782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D5318B-A393-3749-B3C5-9E83B8E4DD4E}"/>
              </a:ext>
            </a:extLst>
          </p:cNvPr>
          <p:cNvSpPr>
            <a:spLocks noGrp="1"/>
          </p:cNvSpPr>
          <p:nvPr>
            <p:ph type="title"/>
          </p:nvPr>
        </p:nvSpPr>
        <p:spPr/>
        <p:txBody>
          <a:bodyPr/>
          <a:lstStyle/>
          <a:p>
            <a:r>
              <a:rPr lang="en-US" dirty="0"/>
              <a:t>Ads CTR USE Case Figure</a:t>
            </a:r>
          </a:p>
        </p:txBody>
      </p:sp>
      <p:pic>
        <p:nvPicPr>
          <p:cNvPr id="6" name="Content Placeholder 8">
            <a:extLst>
              <a:ext uri="{FF2B5EF4-FFF2-40B4-BE49-F238E27FC236}">
                <a16:creationId xmlns:a16="http://schemas.microsoft.com/office/drawing/2014/main" id="{C1D71C46-2CF7-1443-88FA-6C7226631700}"/>
              </a:ext>
            </a:extLst>
          </p:cNvPr>
          <p:cNvPicPr>
            <a:picLocks noGrp="1" noChangeAspect="1"/>
          </p:cNvPicPr>
          <p:nvPr>
            <p:ph sz="half" idx="1"/>
          </p:nvPr>
        </p:nvPicPr>
        <p:blipFill>
          <a:blip r:embed="rId3"/>
          <a:stretch>
            <a:fillRect/>
          </a:stretch>
        </p:blipFill>
        <p:spPr>
          <a:xfrm>
            <a:off x="1148554" y="1825625"/>
            <a:ext cx="4560892" cy="4351338"/>
          </a:xfrm>
        </p:spPr>
      </p:pic>
      <p:pic>
        <p:nvPicPr>
          <p:cNvPr id="7" name="Content Placeholder 10">
            <a:extLst>
              <a:ext uri="{FF2B5EF4-FFF2-40B4-BE49-F238E27FC236}">
                <a16:creationId xmlns:a16="http://schemas.microsoft.com/office/drawing/2014/main" id="{F7E8E4B6-32B3-254B-95B7-343E19A23BAB}"/>
              </a:ext>
            </a:extLst>
          </p:cNvPr>
          <p:cNvPicPr>
            <a:picLocks noChangeAspect="1"/>
          </p:cNvPicPr>
          <p:nvPr/>
        </p:nvPicPr>
        <p:blipFill>
          <a:blip r:embed="rId4"/>
          <a:stretch>
            <a:fillRect/>
          </a:stretch>
        </p:blipFill>
        <p:spPr>
          <a:xfrm>
            <a:off x="6613439" y="1825625"/>
            <a:ext cx="4299121" cy="4351338"/>
          </a:xfrm>
          <a:prstGeom prst="rect">
            <a:avLst/>
          </a:prstGeom>
        </p:spPr>
      </p:pic>
    </p:spTree>
    <p:extLst>
      <p:ext uri="{BB962C8B-B14F-4D97-AF65-F5344CB8AC3E}">
        <p14:creationId xmlns:p14="http://schemas.microsoft.com/office/powerpoint/2010/main" val="495974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Up Arrow 30">
            <a:extLst>
              <a:ext uri="{FF2B5EF4-FFF2-40B4-BE49-F238E27FC236}">
                <a16:creationId xmlns:a16="http://schemas.microsoft.com/office/drawing/2014/main" id="{974CE154-E8F2-C847-869D-E546C4D86E6C}"/>
              </a:ext>
            </a:extLst>
          </p:cNvPr>
          <p:cNvSpPr/>
          <p:nvPr/>
        </p:nvSpPr>
        <p:spPr>
          <a:xfrm>
            <a:off x="3803643" y="3796304"/>
            <a:ext cx="4476039" cy="1141207"/>
          </a:xfrm>
          <a:prstGeom prst="upArrow">
            <a:avLst>
              <a:gd name="adj1" fmla="val 47714"/>
              <a:gd name="adj2" fmla="val 50000"/>
            </a:avLst>
          </a:prstGeom>
          <a:ln w="22225"/>
        </p:spPr>
        <p:style>
          <a:lnRef idx="2">
            <a:schemeClr val="dk1"/>
          </a:lnRef>
          <a:fillRef idx="1">
            <a:schemeClr val="lt1"/>
          </a:fillRef>
          <a:effectRef idx="0">
            <a:schemeClr val="dk1"/>
          </a:effectRef>
          <a:fontRef idx="minor">
            <a:schemeClr val="dk1"/>
          </a:fontRef>
        </p:style>
        <p:txBody>
          <a:bodyPr wrap="none" rtlCol="0" anchor="ctr"/>
          <a:lstStyle/>
          <a:p>
            <a:pPr algn="ctr"/>
            <a:r>
              <a:rPr lang="en-US" sz="2400" b="1" dirty="0"/>
              <a:t>2. Deployment</a:t>
            </a:r>
          </a:p>
        </p:txBody>
      </p:sp>
      <p:sp>
        <p:nvSpPr>
          <p:cNvPr id="2" name="Title 1">
            <a:extLst>
              <a:ext uri="{FF2B5EF4-FFF2-40B4-BE49-F238E27FC236}">
                <a16:creationId xmlns:a16="http://schemas.microsoft.com/office/drawing/2014/main" id="{5F2BE579-EE6E-5E44-84C5-B3FDF3E39B7E}"/>
              </a:ext>
            </a:extLst>
          </p:cNvPr>
          <p:cNvSpPr>
            <a:spLocks noGrp="1"/>
          </p:cNvSpPr>
          <p:nvPr>
            <p:ph type="title"/>
          </p:nvPr>
        </p:nvSpPr>
        <p:spPr/>
        <p:txBody>
          <a:bodyPr>
            <a:noAutofit/>
          </a:bodyPr>
          <a:lstStyle/>
          <a:p>
            <a:r>
              <a:rPr lang="en-US" dirty="0"/>
              <a:t>Improvement By Retraining</a:t>
            </a:r>
          </a:p>
        </p:txBody>
      </p:sp>
      <p:sp>
        <p:nvSpPr>
          <p:cNvPr id="14" name="Chevron 13">
            <a:extLst>
              <a:ext uri="{FF2B5EF4-FFF2-40B4-BE49-F238E27FC236}">
                <a16:creationId xmlns:a16="http://schemas.microsoft.com/office/drawing/2014/main" id="{026A8F84-6D9B-7342-BED9-58319631906A}"/>
              </a:ext>
            </a:extLst>
          </p:cNvPr>
          <p:cNvSpPr/>
          <p:nvPr/>
        </p:nvSpPr>
        <p:spPr>
          <a:xfrm>
            <a:off x="2636583" y="498348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Data Preprocessing</a:t>
            </a:r>
          </a:p>
        </p:txBody>
      </p:sp>
      <p:sp>
        <p:nvSpPr>
          <p:cNvPr id="15" name="Chevron 14">
            <a:extLst>
              <a:ext uri="{FF2B5EF4-FFF2-40B4-BE49-F238E27FC236}">
                <a16:creationId xmlns:a16="http://schemas.microsoft.com/office/drawing/2014/main" id="{9452F5FA-1905-184F-95C9-A85C3127BFFB}"/>
              </a:ext>
            </a:extLst>
          </p:cNvPr>
          <p:cNvSpPr/>
          <p:nvPr/>
        </p:nvSpPr>
        <p:spPr>
          <a:xfrm>
            <a:off x="4900744" y="498348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Model Training</a:t>
            </a:r>
          </a:p>
        </p:txBody>
      </p:sp>
      <p:sp>
        <p:nvSpPr>
          <p:cNvPr id="16" name="Chevron 15">
            <a:extLst>
              <a:ext uri="{FF2B5EF4-FFF2-40B4-BE49-F238E27FC236}">
                <a16:creationId xmlns:a16="http://schemas.microsoft.com/office/drawing/2014/main" id="{306ACBC6-FB6D-C74D-ABE8-1481C873B5F2}"/>
              </a:ext>
            </a:extLst>
          </p:cNvPr>
          <p:cNvSpPr/>
          <p:nvPr/>
        </p:nvSpPr>
        <p:spPr>
          <a:xfrm>
            <a:off x="7165893" y="4983480"/>
            <a:ext cx="2468943" cy="910900"/>
          </a:xfrm>
          <a:prstGeom prst="chevron">
            <a:avLst>
              <a:gd name="adj" fmla="val 25280"/>
            </a:avLst>
          </a:prstGeom>
          <a:ln w="19050">
            <a:solidFill>
              <a:schemeClr val="tx1"/>
            </a:solidFill>
          </a:ln>
        </p:spPr>
        <p:style>
          <a:lnRef idx="3">
            <a:schemeClr val="lt1"/>
          </a:lnRef>
          <a:fillRef idx="1">
            <a:schemeClr val="accent6"/>
          </a:fillRef>
          <a:effectRef idx="1">
            <a:schemeClr val="accent6"/>
          </a:effectRef>
          <a:fontRef idx="minor">
            <a:schemeClr val="lt1"/>
          </a:fontRef>
        </p:style>
        <p:txBody>
          <a:bodyPr anchor="ctr"/>
          <a:lstStyle/>
          <a:p>
            <a:pPr algn="ctr"/>
            <a:r>
              <a:rPr lang="en-US" sz="2400" dirty="0">
                <a:solidFill>
                  <a:schemeClr val="tx1"/>
                </a:solidFill>
              </a:rPr>
              <a:t>Model</a:t>
            </a:r>
          </a:p>
        </p:txBody>
      </p:sp>
      <p:sp>
        <p:nvSpPr>
          <p:cNvPr id="12" name="Rounded Rectangle 11">
            <a:extLst>
              <a:ext uri="{FF2B5EF4-FFF2-40B4-BE49-F238E27FC236}">
                <a16:creationId xmlns:a16="http://schemas.microsoft.com/office/drawing/2014/main" id="{5995750D-9173-794C-9412-68D23C072515}"/>
              </a:ext>
            </a:extLst>
          </p:cNvPr>
          <p:cNvSpPr/>
          <p:nvPr/>
        </p:nvSpPr>
        <p:spPr>
          <a:xfrm>
            <a:off x="2342424" y="1242983"/>
            <a:ext cx="7465513" cy="2506056"/>
          </a:xfrm>
          <a:prstGeom prst="round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600" dirty="0">
              <a:solidFill>
                <a:schemeClr val="tx1"/>
              </a:solidFill>
            </a:endParaRPr>
          </a:p>
        </p:txBody>
      </p:sp>
      <p:sp>
        <p:nvSpPr>
          <p:cNvPr id="17" name="Chevron 16">
            <a:extLst>
              <a:ext uri="{FF2B5EF4-FFF2-40B4-BE49-F238E27FC236}">
                <a16:creationId xmlns:a16="http://schemas.microsoft.com/office/drawing/2014/main" id="{F8BB5ED0-CC01-BB4B-9794-1A2316DFDB35}"/>
              </a:ext>
            </a:extLst>
          </p:cNvPr>
          <p:cNvSpPr/>
          <p:nvPr/>
        </p:nvSpPr>
        <p:spPr>
          <a:xfrm>
            <a:off x="2636583" y="165354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Data Preprocessing</a:t>
            </a:r>
          </a:p>
        </p:txBody>
      </p:sp>
      <p:sp>
        <p:nvSpPr>
          <p:cNvPr id="18" name="Chevron 17">
            <a:extLst>
              <a:ext uri="{FF2B5EF4-FFF2-40B4-BE49-F238E27FC236}">
                <a16:creationId xmlns:a16="http://schemas.microsoft.com/office/drawing/2014/main" id="{BD863FE6-C538-154E-9313-914886DFB048}"/>
              </a:ext>
            </a:extLst>
          </p:cNvPr>
          <p:cNvSpPr/>
          <p:nvPr/>
        </p:nvSpPr>
        <p:spPr>
          <a:xfrm>
            <a:off x="4901050" y="165354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Model Training</a:t>
            </a:r>
          </a:p>
        </p:txBody>
      </p:sp>
      <p:sp>
        <p:nvSpPr>
          <p:cNvPr id="19" name="Chevron 18">
            <a:extLst>
              <a:ext uri="{FF2B5EF4-FFF2-40B4-BE49-F238E27FC236}">
                <a16:creationId xmlns:a16="http://schemas.microsoft.com/office/drawing/2014/main" id="{352FB4DD-D861-5B49-B9D7-627F630C9488}"/>
              </a:ext>
            </a:extLst>
          </p:cNvPr>
          <p:cNvSpPr/>
          <p:nvPr/>
        </p:nvSpPr>
        <p:spPr>
          <a:xfrm>
            <a:off x="7166199" y="1653540"/>
            <a:ext cx="2468943" cy="910900"/>
          </a:xfrm>
          <a:prstGeom prst="chevron">
            <a:avLst>
              <a:gd name="adj" fmla="val 25280"/>
            </a:avLst>
          </a:prstGeom>
          <a:ln w="19050">
            <a:solidFill>
              <a:schemeClr val="tx1"/>
            </a:solidFill>
          </a:ln>
        </p:spPr>
        <p:style>
          <a:lnRef idx="3">
            <a:schemeClr val="lt1"/>
          </a:lnRef>
          <a:fillRef idx="1">
            <a:schemeClr val="accent6"/>
          </a:fillRef>
          <a:effectRef idx="1">
            <a:schemeClr val="accent6"/>
          </a:effectRef>
          <a:fontRef idx="minor">
            <a:schemeClr val="lt1"/>
          </a:fontRef>
        </p:style>
        <p:txBody>
          <a:bodyPr anchor="ctr"/>
          <a:lstStyle/>
          <a:p>
            <a:pPr algn="ctr"/>
            <a:r>
              <a:rPr lang="en-US" sz="2400" dirty="0">
                <a:solidFill>
                  <a:schemeClr val="tx1"/>
                </a:solidFill>
              </a:rPr>
              <a:t>Model</a:t>
            </a:r>
          </a:p>
        </p:txBody>
      </p:sp>
      <p:sp>
        <p:nvSpPr>
          <p:cNvPr id="6" name="Rectangle 5">
            <a:extLst>
              <a:ext uri="{FF2B5EF4-FFF2-40B4-BE49-F238E27FC236}">
                <a16:creationId xmlns:a16="http://schemas.microsoft.com/office/drawing/2014/main" id="{2D55FA84-1414-B44D-8E33-F867A9F61A3E}"/>
              </a:ext>
            </a:extLst>
          </p:cNvPr>
          <p:cNvSpPr/>
          <p:nvPr/>
        </p:nvSpPr>
        <p:spPr>
          <a:xfrm>
            <a:off x="4015501" y="665455"/>
            <a:ext cx="4054443" cy="646331"/>
          </a:xfrm>
          <a:prstGeom prst="rect">
            <a:avLst/>
          </a:prstGeom>
        </p:spPr>
        <p:txBody>
          <a:bodyPr wrap="none">
            <a:spAutoFit/>
          </a:bodyPr>
          <a:lstStyle/>
          <a:p>
            <a:pPr algn="ctr"/>
            <a:r>
              <a:rPr lang="en-US" sz="3200" b="1" dirty="0"/>
              <a:t>Deployment</a:t>
            </a:r>
            <a:r>
              <a:rPr lang="en-US" sz="3600" b="1" dirty="0"/>
              <a:t> Platform</a:t>
            </a:r>
          </a:p>
        </p:txBody>
      </p:sp>
      <p:cxnSp>
        <p:nvCxnSpPr>
          <p:cNvPr id="21" name="Straight Arrow Connector 20">
            <a:extLst>
              <a:ext uri="{FF2B5EF4-FFF2-40B4-BE49-F238E27FC236}">
                <a16:creationId xmlns:a16="http://schemas.microsoft.com/office/drawing/2014/main" id="{81C0BC66-376F-8D4E-BD05-65B45F0BF29F}"/>
              </a:ext>
            </a:extLst>
          </p:cNvPr>
          <p:cNvCxnSpPr>
            <a:cxnSpLocks/>
          </p:cNvCxnSpPr>
          <p:nvPr/>
        </p:nvCxnSpPr>
        <p:spPr>
          <a:xfrm>
            <a:off x="923358" y="2198434"/>
            <a:ext cx="141194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7888506-B558-F54C-8546-FF682F13999E}"/>
              </a:ext>
            </a:extLst>
          </p:cNvPr>
          <p:cNvSpPr txBox="1"/>
          <p:nvPr/>
        </p:nvSpPr>
        <p:spPr>
          <a:xfrm>
            <a:off x="991983" y="1849626"/>
            <a:ext cx="1250471" cy="707886"/>
          </a:xfrm>
          <a:prstGeom prst="rect">
            <a:avLst/>
          </a:prstGeom>
          <a:noFill/>
        </p:spPr>
        <p:txBody>
          <a:bodyPr wrap="none" rtlCol="0">
            <a:spAutoFit/>
          </a:bodyPr>
          <a:lstStyle/>
          <a:p>
            <a:pPr algn="ctr"/>
            <a:r>
              <a:rPr lang="en-US" sz="2000" dirty="0"/>
              <a:t>Prediction</a:t>
            </a:r>
          </a:p>
          <a:p>
            <a:pPr algn="ctr"/>
            <a:r>
              <a:rPr lang="en-US" sz="2000" dirty="0"/>
              <a:t>Query</a:t>
            </a:r>
          </a:p>
        </p:txBody>
      </p:sp>
      <p:cxnSp>
        <p:nvCxnSpPr>
          <p:cNvPr id="23" name="Straight Arrow Connector 22">
            <a:extLst>
              <a:ext uri="{FF2B5EF4-FFF2-40B4-BE49-F238E27FC236}">
                <a16:creationId xmlns:a16="http://schemas.microsoft.com/office/drawing/2014/main" id="{25C15104-5553-3247-8D0D-AADA93ADDA37}"/>
              </a:ext>
            </a:extLst>
          </p:cNvPr>
          <p:cNvCxnSpPr>
            <a:cxnSpLocks/>
          </p:cNvCxnSpPr>
          <p:nvPr/>
        </p:nvCxnSpPr>
        <p:spPr>
          <a:xfrm>
            <a:off x="9805576" y="2421372"/>
            <a:ext cx="150607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14AB3E8-6D22-0B43-869B-17B2B3589AB2}"/>
              </a:ext>
            </a:extLst>
          </p:cNvPr>
          <p:cNvSpPr txBox="1"/>
          <p:nvPr/>
        </p:nvSpPr>
        <p:spPr>
          <a:xfrm>
            <a:off x="9807937" y="2067429"/>
            <a:ext cx="1250471" cy="400110"/>
          </a:xfrm>
          <a:prstGeom prst="rect">
            <a:avLst/>
          </a:prstGeom>
          <a:noFill/>
        </p:spPr>
        <p:txBody>
          <a:bodyPr wrap="none" rtlCol="0">
            <a:spAutoFit/>
          </a:bodyPr>
          <a:lstStyle/>
          <a:p>
            <a:pPr algn="ctr"/>
            <a:r>
              <a:rPr lang="en-US" sz="2000" dirty="0"/>
              <a:t>Prediction</a:t>
            </a:r>
          </a:p>
        </p:txBody>
      </p:sp>
      <p:sp>
        <p:nvSpPr>
          <p:cNvPr id="25" name="Rounded Rectangle 24">
            <a:extLst>
              <a:ext uri="{FF2B5EF4-FFF2-40B4-BE49-F238E27FC236}">
                <a16:creationId xmlns:a16="http://schemas.microsoft.com/office/drawing/2014/main" id="{827B3A41-1AA6-EC44-97F7-7E94E3450CA5}"/>
              </a:ext>
            </a:extLst>
          </p:cNvPr>
          <p:cNvSpPr/>
          <p:nvPr/>
        </p:nvSpPr>
        <p:spPr>
          <a:xfrm>
            <a:off x="2630244" y="2674063"/>
            <a:ext cx="3259157" cy="6470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New Training Data</a:t>
            </a:r>
          </a:p>
        </p:txBody>
      </p:sp>
      <p:sp>
        <p:nvSpPr>
          <p:cNvPr id="26" name="TextBox 25">
            <a:extLst>
              <a:ext uri="{FF2B5EF4-FFF2-40B4-BE49-F238E27FC236}">
                <a16:creationId xmlns:a16="http://schemas.microsoft.com/office/drawing/2014/main" id="{DAC599AE-A87F-CC4B-BAC2-71D89D485FAC}"/>
              </a:ext>
            </a:extLst>
          </p:cNvPr>
          <p:cNvSpPr txBox="1"/>
          <p:nvPr/>
        </p:nvSpPr>
        <p:spPr>
          <a:xfrm>
            <a:off x="2702674" y="3279058"/>
            <a:ext cx="3128549" cy="461665"/>
          </a:xfrm>
          <a:prstGeom prst="rect">
            <a:avLst/>
          </a:prstGeom>
          <a:noFill/>
        </p:spPr>
        <p:txBody>
          <a:bodyPr wrap="none" rtlCol="0">
            <a:spAutoFit/>
          </a:bodyPr>
          <a:lstStyle/>
          <a:p>
            <a:r>
              <a:rPr lang="en-US" sz="2400" b="1" dirty="0"/>
              <a:t>5. Gather Training Data</a:t>
            </a:r>
          </a:p>
        </p:txBody>
      </p:sp>
      <p:cxnSp>
        <p:nvCxnSpPr>
          <p:cNvPr id="27" name="Straight Arrow Connector 26">
            <a:extLst>
              <a:ext uri="{FF2B5EF4-FFF2-40B4-BE49-F238E27FC236}">
                <a16:creationId xmlns:a16="http://schemas.microsoft.com/office/drawing/2014/main" id="{2C3E8C63-5D6C-B64E-BB45-8ADB2BA2CC75}"/>
              </a:ext>
            </a:extLst>
          </p:cNvPr>
          <p:cNvCxnSpPr>
            <a:cxnSpLocks/>
          </p:cNvCxnSpPr>
          <p:nvPr/>
        </p:nvCxnSpPr>
        <p:spPr>
          <a:xfrm>
            <a:off x="938928" y="3112997"/>
            <a:ext cx="141194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E133CC7-2BD0-2C49-999D-0286F22F24F1}"/>
              </a:ext>
            </a:extLst>
          </p:cNvPr>
          <p:cNvSpPr txBox="1"/>
          <p:nvPr/>
        </p:nvSpPr>
        <p:spPr>
          <a:xfrm>
            <a:off x="1091953" y="2764189"/>
            <a:ext cx="1009892" cy="707886"/>
          </a:xfrm>
          <a:prstGeom prst="rect">
            <a:avLst/>
          </a:prstGeom>
          <a:noFill/>
        </p:spPr>
        <p:txBody>
          <a:bodyPr wrap="none" rtlCol="0">
            <a:spAutoFit/>
          </a:bodyPr>
          <a:lstStyle/>
          <a:p>
            <a:pPr algn="ctr"/>
            <a:r>
              <a:rPr lang="en-US" sz="2000" dirty="0"/>
              <a:t>Training</a:t>
            </a:r>
          </a:p>
          <a:p>
            <a:pPr algn="ctr"/>
            <a:r>
              <a:rPr lang="en-US" sz="2000" dirty="0"/>
              <a:t>Data</a:t>
            </a:r>
          </a:p>
        </p:txBody>
      </p:sp>
      <p:sp>
        <p:nvSpPr>
          <p:cNvPr id="32" name="TextBox 31">
            <a:extLst>
              <a:ext uri="{FF2B5EF4-FFF2-40B4-BE49-F238E27FC236}">
                <a16:creationId xmlns:a16="http://schemas.microsoft.com/office/drawing/2014/main" id="{304BEE90-65A0-7549-BBF5-D1D21F1EDD25}"/>
              </a:ext>
            </a:extLst>
          </p:cNvPr>
          <p:cNvSpPr txBox="1"/>
          <p:nvPr/>
        </p:nvSpPr>
        <p:spPr>
          <a:xfrm>
            <a:off x="664967" y="3981783"/>
            <a:ext cx="1801583" cy="461665"/>
          </a:xfrm>
          <a:prstGeom prst="rect">
            <a:avLst/>
          </a:prstGeom>
          <a:noFill/>
        </p:spPr>
        <p:txBody>
          <a:bodyPr wrap="none" rtlCol="0">
            <a:spAutoFit/>
          </a:bodyPr>
          <a:lstStyle/>
          <a:p>
            <a:r>
              <a:rPr lang="en-US" sz="2400" b="1" dirty="0"/>
              <a:t>5. Retraining</a:t>
            </a:r>
          </a:p>
        </p:txBody>
      </p:sp>
      <p:cxnSp>
        <p:nvCxnSpPr>
          <p:cNvPr id="34" name="Elbow Connector 33">
            <a:extLst>
              <a:ext uri="{FF2B5EF4-FFF2-40B4-BE49-F238E27FC236}">
                <a16:creationId xmlns:a16="http://schemas.microsoft.com/office/drawing/2014/main" id="{695F548B-8401-BA47-87D0-5A0AAA195DA9}"/>
              </a:ext>
            </a:extLst>
          </p:cNvPr>
          <p:cNvCxnSpPr>
            <a:cxnSpLocks/>
            <a:stCxn id="25" idx="1"/>
            <a:endCxn id="39" idx="7"/>
          </p:cNvCxnSpPr>
          <p:nvPr/>
        </p:nvCxnSpPr>
        <p:spPr>
          <a:xfrm rot="10800000" flipV="1">
            <a:off x="2416366" y="2997591"/>
            <a:ext cx="213879" cy="989463"/>
          </a:xfrm>
          <a:prstGeom prst="bentConnector2">
            <a:avLst/>
          </a:prstGeom>
          <a:ln w="38100">
            <a:tailEnd type="none" w="lg" len="lg"/>
          </a:ln>
        </p:spPr>
        <p:style>
          <a:lnRef idx="1">
            <a:schemeClr val="accent1"/>
          </a:lnRef>
          <a:fillRef idx="0">
            <a:schemeClr val="accent1"/>
          </a:fillRef>
          <a:effectRef idx="0">
            <a:schemeClr val="accent1"/>
          </a:effectRef>
          <a:fontRef idx="minor">
            <a:schemeClr val="tx1"/>
          </a:fontRef>
        </p:style>
      </p:cxnSp>
      <p:sp>
        <p:nvSpPr>
          <p:cNvPr id="30" name="Rounded Rectangle 29">
            <a:extLst>
              <a:ext uri="{FF2B5EF4-FFF2-40B4-BE49-F238E27FC236}">
                <a16:creationId xmlns:a16="http://schemas.microsoft.com/office/drawing/2014/main" id="{E4FBCE6E-1CB2-8F44-954D-1F5C71B07E77}"/>
              </a:ext>
            </a:extLst>
          </p:cNvPr>
          <p:cNvSpPr/>
          <p:nvPr/>
        </p:nvSpPr>
        <p:spPr>
          <a:xfrm>
            <a:off x="607044" y="4981755"/>
            <a:ext cx="2023200" cy="91079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Training Data</a:t>
            </a:r>
          </a:p>
        </p:txBody>
      </p:sp>
      <p:sp>
        <p:nvSpPr>
          <p:cNvPr id="35" name="Rounded Rectangle 34">
            <a:extLst>
              <a:ext uri="{FF2B5EF4-FFF2-40B4-BE49-F238E27FC236}">
                <a16:creationId xmlns:a16="http://schemas.microsoft.com/office/drawing/2014/main" id="{249905C1-9C9B-5B42-A9E5-A25727D1F5C1}"/>
              </a:ext>
            </a:extLst>
          </p:cNvPr>
          <p:cNvSpPr/>
          <p:nvPr/>
        </p:nvSpPr>
        <p:spPr>
          <a:xfrm>
            <a:off x="607044" y="4981755"/>
            <a:ext cx="2023200" cy="91079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Historical Training Data</a:t>
            </a:r>
          </a:p>
        </p:txBody>
      </p:sp>
      <p:sp>
        <p:nvSpPr>
          <p:cNvPr id="39" name="Oval 38">
            <a:extLst>
              <a:ext uri="{FF2B5EF4-FFF2-40B4-BE49-F238E27FC236}">
                <a16:creationId xmlns:a16="http://schemas.microsoft.com/office/drawing/2014/main" id="{561BD951-227B-3846-9616-48B25B6A0A30}"/>
              </a:ext>
            </a:extLst>
          </p:cNvPr>
          <p:cNvSpPr/>
          <p:nvPr/>
        </p:nvSpPr>
        <p:spPr>
          <a:xfrm flipH="1">
            <a:off x="2411093" y="3981783"/>
            <a:ext cx="36000" cy="3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cxnSp>
        <p:nvCxnSpPr>
          <p:cNvPr id="43" name="Elbow Connector 42">
            <a:extLst>
              <a:ext uri="{FF2B5EF4-FFF2-40B4-BE49-F238E27FC236}">
                <a16:creationId xmlns:a16="http://schemas.microsoft.com/office/drawing/2014/main" id="{D028F02A-D0FD-B948-858D-4E4AB7BD386C}"/>
              </a:ext>
            </a:extLst>
          </p:cNvPr>
          <p:cNvCxnSpPr>
            <a:cxnSpLocks/>
            <a:stCxn id="39" idx="5"/>
            <a:endCxn id="35" idx="0"/>
          </p:cNvCxnSpPr>
          <p:nvPr/>
        </p:nvCxnSpPr>
        <p:spPr>
          <a:xfrm rot="5400000">
            <a:off x="1532883" y="4098273"/>
            <a:ext cx="969244" cy="797721"/>
          </a:xfrm>
          <a:prstGeom prst="bentConnector3">
            <a:avLst>
              <a:gd name="adj1" fmla="val 50000"/>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285BED3-63A5-7849-9F53-FED9E715B6D5}"/>
              </a:ext>
            </a:extLst>
          </p:cNvPr>
          <p:cNvSpPr txBox="1"/>
          <p:nvPr/>
        </p:nvSpPr>
        <p:spPr>
          <a:xfrm>
            <a:off x="1153740" y="3192693"/>
            <a:ext cx="10353368" cy="769441"/>
          </a:xfrm>
          <a:prstGeom prst="rect">
            <a:avLst/>
          </a:prstGeom>
          <a:solidFill>
            <a:srgbClr val="92D050"/>
          </a:solidFill>
          <a:ln w="38100">
            <a:solidFill>
              <a:schemeClr val="tx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en-US" sz="4400" b="1" dirty="0"/>
              <a:t>Provides high-quality models</a:t>
            </a:r>
          </a:p>
        </p:txBody>
      </p:sp>
      <p:sp>
        <p:nvSpPr>
          <p:cNvPr id="36" name="TextBox 35">
            <a:extLst>
              <a:ext uri="{FF2B5EF4-FFF2-40B4-BE49-F238E27FC236}">
                <a16:creationId xmlns:a16="http://schemas.microsoft.com/office/drawing/2014/main" id="{41829088-2DB8-2144-8868-2A25E978BE4E}"/>
              </a:ext>
            </a:extLst>
          </p:cNvPr>
          <p:cNvSpPr txBox="1"/>
          <p:nvPr/>
        </p:nvSpPr>
        <p:spPr>
          <a:xfrm>
            <a:off x="1153740" y="4254563"/>
            <a:ext cx="10353368" cy="1446550"/>
          </a:xfrm>
          <a:prstGeom prst="rect">
            <a:avLst/>
          </a:prstGeom>
          <a:solidFill>
            <a:srgbClr val="FFC000"/>
          </a:solidFill>
          <a:ln w="38100">
            <a:solidFill>
              <a:schemeClr val="tx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en-US" sz="4400" b="1" dirty="0"/>
              <a:t>Time-consuming and resource-intensive</a:t>
            </a:r>
          </a:p>
          <a:p>
            <a:pPr marL="285750" indent="-285750">
              <a:buFont typeface="Arial" panose="020B0604020202020204" pitchFamily="34" charset="0"/>
              <a:buChar char="•"/>
            </a:pPr>
            <a:r>
              <a:rPr lang="en-US" sz="4400" b="1" dirty="0"/>
              <a:t>Out-of-core</a:t>
            </a:r>
          </a:p>
        </p:txBody>
      </p:sp>
      <p:sp>
        <p:nvSpPr>
          <p:cNvPr id="33" name="TextBox 32">
            <a:extLst>
              <a:ext uri="{FF2B5EF4-FFF2-40B4-BE49-F238E27FC236}">
                <a16:creationId xmlns:a16="http://schemas.microsoft.com/office/drawing/2014/main" id="{5055418B-03CD-3644-BFE1-5379FECF1EB7}"/>
              </a:ext>
            </a:extLst>
          </p:cNvPr>
          <p:cNvSpPr txBox="1"/>
          <p:nvPr/>
        </p:nvSpPr>
        <p:spPr>
          <a:xfrm>
            <a:off x="5288382" y="5894380"/>
            <a:ext cx="1508683" cy="461665"/>
          </a:xfrm>
          <a:prstGeom prst="rect">
            <a:avLst/>
          </a:prstGeom>
          <a:noFill/>
        </p:spPr>
        <p:txBody>
          <a:bodyPr wrap="none" rtlCol="0">
            <a:spAutoFit/>
          </a:bodyPr>
          <a:lstStyle/>
          <a:p>
            <a:r>
              <a:rPr lang="en-US" sz="2400" b="1" dirty="0"/>
              <a:t>1. Training</a:t>
            </a:r>
          </a:p>
        </p:txBody>
      </p:sp>
      <p:sp>
        <p:nvSpPr>
          <p:cNvPr id="37" name="TextBox 36">
            <a:extLst>
              <a:ext uri="{FF2B5EF4-FFF2-40B4-BE49-F238E27FC236}">
                <a16:creationId xmlns:a16="http://schemas.microsoft.com/office/drawing/2014/main" id="{50BAB7E5-04D9-6A47-93F6-5DFAADA4B5D3}"/>
              </a:ext>
            </a:extLst>
          </p:cNvPr>
          <p:cNvSpPr txBox="1"/>
          <p:nvPr/>
        </p:nvSpPr>
        <p:spPr>
          <a:xfrm>
            <a:off x="4782954" y="1175790"/>
            <a:ext cx="2698816" cy="461665"/>
          </a:xfrm>
          <a:prstGeom prst="rect">
            <a:avLst/>
          </a:prstGeom>
          <a:noFill/>
        </p:spPr>
        <p:txBody>
          <a:bodyPr wrap="none" rtlCol="0">
            <a:spAutoFit/>
          </a:bodyPr>
          <a:lstStyle/>
          <a:p>
            <a:r>
              <a:rPr lang="en-US" sz="2400" b="1" dirty="0"/>
              <a:t>3. Query Answering</a:t>
            </a:r>
          </a:p>
        </p:txBody>
      </p:sp>
      <p:sp>
        <p:nvSpPr>
          <p:cNvPr id="40" name="TextBox 39">
            <a:extLst>
              <a:ext uri="{FF2B5EF4-FFF2-40B4-BE49-F238E27FC236}">
                <a16:creationId xmlns:a16="http://schemas.microsoft.com/office/drawing/2014/main" id="{BD80450F-13D0-4348-A752-BF69C504BD42}"/>
              </a:ext>
            </a:extLst>
          </p:cNvPr>
          <p:cNvSpPr txBox="1"/>
          <p:nvPr/>
        </p:nvSpPr>
        <p:spPr>
          <a:xfrm>
            <a:off x="6022950" y="2717145"/>
            <a:ext cx="2502608" cy="461665"/>
          </a:xfrm>
          <a:prstGeom prst="rect">
            <a:avLst/>
          </a:prstGeom>
          <a:noFill/>
          <a:ln>
            <a:solidFill>
              <a:schemeClr val="tx1"/>
            </a:solidFill>
          </a:ln>
        </p:spPr>
        <p:txBody>
          <a:bodyPr wrap="none" rtlCol="0">
            <a:spAutoFit/>
          </a:bodyPr>
          <a:lstStyle/>
          <a:p>
            <a:r>
              <a:rPr lang="en-US" sz="2400" b="1" dirty="0"/>
              <a:t>4. Online Learning</a:t>
            </a:r>
          </a:p>
        </p:txBody>
      </p:sp>
    </p:spTree>
    <p:extLst>
      <p:ext uri="{BB962C8B-B14F-4D97-AF65-F5344CB8AC3E}">
        <p14:creationId xmlns:p14="http://schemas.microsoft.com/office/powerpoint/2010/main" val="208994009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32" grpId="0"/>
      <p:bldP spid="30" grpId="0" animBg="1"/>
      <p:bldP spid="35" grpId="0" animBg="1"/>
      <p:bldP spid="39" grpId="0" animBg="1"/>
      <p:bldP spid="49" grpId="0" animBg="1"/>
      <p:bldP spid="3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FC2345-8C8D-F946-9F6F-EFF3A5CD9687}"/>
              </a:ext>
            </a:extLst>
          </p:cNvPr>
          <p:cNvSpPr>
            <a:spLocks noGrp="1"/>
          </p:cNvSpPr>
          <p:nvPr>
            <p:ph type="title"/>
          </p:nvPr>
        </p:nvSpPr>
        <p:spPr/>
        <p:txBody>
          <a:bodyPr/>
          <a:lstStyle/>
          <a:p>
            <a:r>
              <a:rPr lang="en-US" dirty="0"/>
              <a:t>Ideal Deployment Platform</a:t>
            </a:r>
          </a:p>
        </p:txBody>
      </p:sp>
      <p:sp>
        <p:nvSpPr>
          <p:cNvPr id="4" name="TextBox 3">
            <a:extLst>
              <a:ext uri="{FF2B5EF4-FFF2-40B4-BE49-F238E27FC236}">
                <a16:creationId xmlns:a16="http://schemas.microsoft.com/office/drawing/2014/main" id="{5C9DBA09-58EF-3245-A421-8509FE39B446}"/>
              </a:ext>
            </a:extLst>
          </p:cNvPr>
          <p:cNvSpPr txBox="1"/>
          <p:nvPr/>
        </p:nvSpPr>
        <p:spPr>
          <a:xfrm>
            <a:off x="0" y="2965520"/>
            <a:ext cx="12192000" cy="1200329"/>
          </a:xfrm>
          <a:prstGeom prst="rect">
            <a:avLst/>
          </a:prstGeom>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3600" dirty="0"/>
              <a:t>Can we provide the same level of </a:t>
            </a:r>
            <a:r>
              <a:rPr lang="en-US" sz="3600" b="1" dirty="0"/>
              <a:t>quality</a:t>
            </a:r>
            <a:r>
              <a:rPr lang="en-US" sz="3600" dirty="0"/>
              <a:t> as Retraining and perform (almost) as </a:t>
            </a:r>
            <a:r>
              <a:rPr lang="en-US" sz="3600" b="1" dirty="0"/>
              <a:t>efficiently</a:t>
            </a:r>
            <a:r>
              <a:rPr lang="en-US" sz="3600" dirty="0"/>
              <a:t> as Online Learning?</a:t>
            </a:r>
          </a:p>
        </p:txBody>
      </p:sp>
    </p:spTree>
    <p:extLst>
      <p:ext uri="{BB962C8B-B14F-4D97-AF65-F5344CB8AC3E}">
        <p14:creationId xmlns:p14="http://schemas.microsoft.com/office/powerpoint/2010/main" val="336010656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6216A0-D9EE-0B40-943D-992E084BDC72}"/>
              </a:ext>
            </a:extLst>
          </p:cNvPr>
          <p:cNvSpPr>
            <a:spLocks noGrp="1"/>
          </p:cNvSpPr>
          <p:nvPr>
            <p:ph type="title"/>
          </p:nvPr>
        </p:nvSpPr>
        <p:spPr/>
        <p:txBody>
          <a:bodyPr/>
          <a:lstStyle/>
          <a:p>
            <a:r>
              <a:rPr lang="en-US" dirty="0"/>
              <a:t>Continuous Deployment Platform</a:t>
            </a:r>
          </a:p>
        </p:txBody>
      </p:sp>
      <p:sp>
        <p:nvSpPr>
          <p:cNvPr id="4" name="Rounded Rectangle 3">
            <a:extLst>
              <a:ext uri="{FF2B5EF4-FFF2-40B4-BE49-F238E27FC236}">
                <a16:creationId xmlns:a16="http://schemas.microsoft.com/office/drawing/2014/main" id="{823336C0-B759-9D41-935C-CC3C496FB54A}"/>
              </a:ext>
            </a:extLst>
          </p:cNvPr>
          <p:cNvSpPr/>
          <p:nvPr/>
        </p:nvSpPr>
        <p:spPr>
          <a:xfrm>
            <a:off x="2342424" y="1242983"/>
            <a:ext cx="7465513" cy="3168596"/>
          </a:xfrm>
          <a:prstGeom prst="round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600" dirty="0">
              <a:solidFill>
                <a:schemeClr val="tx1"/>
              </a:solidFill>
            </a:endParaRPr>
          </a:p>
        </p:txBody>
      </p:sp>
      <p:cxnSp>
        <p:nvCxnSpPr>
          <p:cNvPr id="9" name="Straight Arrow Connector 8">
            <a:extLst>
              <a:ext uri="{FF2B5EF4-FFF2-40B4-BE49-F238E27FC236}">
                <a16:creationId xmlns:a16="http://schemas.microsoft.com/office/drawing/2014/main" id="{50DC111D-2252-E94C-BFE7-7B6C468AE0BC}"/>
              </a:ext>
            </a:extLst>
          </p:cNvPr>
          <p:cNvCxnSpPr>
            <a:cxnSpLocks/>
          </p:cNvCxnSpPr>
          <p:nvPr/>
        </p:nvCxnSpPr>
        <p:spPr>
          <a:xfrm>
            <a:off x="923358" y="2198434"/>
            <a:ext cx="141194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0D2A1E7-9B06-1B4F-A396-8DBFE45C62A1}"/>
              </a:ext>
            </a:extLst>
          </p:cNvPr>
          <p:cNvSpPr txBox="1"/>
          <p:nvPr/>
        </p:nvSpPr>
        <p:spPr>
          <a:xfrm>
            <a:off x="991983" y="1849626"/>
            <a:ext cx="1250471" cy="707886"/>
          </a:xfrm>
          <a:prstGeom prst="rect">
            <a:avLst/>
          </a:prstGeom>
          <a:noFill/>
        </p:spPr>
        <p:txBody>
          <a:bodyPr wrap="none" rtlCol="0">
            <a:spAutoFit/>
          </a:bodyPr>
          <a:lstStyle/>
          <a:p>
            <a:pPr algn="ctr"/>
            <a:r>
              <a:rPr lang="en-US" sz="2000" dirty="0"/>
              <a:t>Prediction</a:t>
            </a:r>
          </a:p>
          <a:p>
            <a:pPr algn="ctr"/>
            <a:r>
              <a:rPr lang="en-US" sz="2000" dirty="0"/>
              <a:t>Query</a:t>
            </a:r>
          </a:p>
        </p:txBody>
      </p:sp>
      <p:cxnSp>
        <p:nvCxnSpPr>
          <p:cNvPr id="11" name="Straight Arrow Connector 10">
            <a:extLst>
              <a:ext uri="{FF2B5EF4-FFF2-40B4-BE49-F238E27FC236}">
                <a16:creationId xmlns:a16="http://schemas.microsoft.com/office/drawing/2014/main" id="{21E05B6F-91EA-FF48-95DB-A4A54DCC311C}"/>
              </a:ext>
            </a:extLst>
          </p:cNvPr>
          <p:cNvCxnSpPr>
            <a:cxnSpLocks/>
          </p:cNvCxnSpPr>
          <p:nvPr/>
        </p:nvCxnSpPr>
        <p:spPr>
          <a:xfrm>
            <a:off x="9805576" y="2421372"/>
            <a:ext cx="150607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48A52E8-3483-BC43-A49B-8CFBB3146B61}"/>
              </a:ext>
            </a:extLst>
          </p:cNvPr>
          <p:cNvSpPr txBox="1"/>
          <p:nvPr/>
        </p:nvSpPr>
        <p:spPr>
          <a:xfrm>
            <a:off x="9807937" y="2067429"/>
            <a:ext cx="1250471" cy="400110"/>
          </a:xfrm>
          <a:prstGeom prst="rect">
            <a:avLst/>
          </a:prstGeom>
          <a:noFill/>
        </p:spPr>
        <p:txBody>
          <a:bodyPr wrap="none" rtlCol="0">
            <a:spAutoFit/>
          </a:bodyPr>
          <a:lstStyle/>
          <a:p>
            <a:pPr algn="ctr"/>
            <a:r>
              <a:rPr lang="en-US" sz="2000" dirty="0"/>
              <a:t>Prediction</a:t>
            </a:r>
          </a:p>
        </p:txBody>
      </p:sp>
      <p:cxnSp>
        <p:nvCxnSpPr>
          <p:cNvPr id="15" name="Straight Arrow Connector 14">
            <a:extLst>
              <a:ext uri="{FF2B5EF4-FFF2-40B4-BE49-F238E27FC236}">
                <a16:creationId xmlns:a16="http://schemas.microsoft.com/office/drawing/2014/main" id="{09D894D9-C7CD-1B4D-A1F3-FE54E965A24F}"/>
              </a:ext>
            </a:extLst>
          </p:cNvPr>
          <p:cNvCxnSpPr>
            <a:cxnSpLocks/>
          </p:cNvCxnSpPr>
          <p:nvPr/>
        </p:nvCxnSpPr>
        <p:spPr>
          <a:xfrm>
            <a:off x="938928" y="3112997"/>
            <a:ext cx="141194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A3ADFEF-A45D-464D-908D-D0653346F362}"/>
              </a:ext>
            </a:extLst>
          </p:cNvPr>
          <p:cNvSpPr txBox="1"/>
          <p:nvPr/>
        </p:nvSpPr>
        <p:spPr>
          <a:xfrm>
            <a:off x="1091953" y="2764189"/>
            <a:ext cx="1009892" cy="707886"/>
          </a:xfrm>
          <a:prstGeom prst="rect">
            <a:avLst/>
          </a:prstGeom>
          <a:noFill/>
        </p:spPr>
        <p:txBody>
          <a:bodyPr wrap="none" rtlCol="0">
            <a:spAutoFit/>
          </a:bodyPr>
          <a:lstStyle/>
          <a:p>
            <a:pPr algn="ctr"/>
            <a:r>
              <a:rPr lang="en-US" sz="2000" dirty="0"/>
              <a:t>Training</a:t>
            </a:r>
          </a:p>
          <a:p>
            <a:pPr algn="ctr"/>
            <a:r>
              <a:rPr lang="en-US" sz="2000" dirty="0"/>
              <a:t>Data</a:t>
            </a:r>
          </a:p>
        </p:txBody>
      </p:sp>
      <p:sp>
        <p:nvSpPr>
          <p:cNvPr id="19" name="Rectangle 18">
            <a:extLst>
              <a:ext uri="{FF2B5EF4-FFF2-40B4-BE49-F238E27FC236}">
                <a16:creationId xmlns:a16="http://schemas.microsoft.com/office/drawing/2014/main" id="{9BECA6B0-B6BF-184F-A1B5-C85E1633F454}"/>
              </a:ext>
            </a:extLst>
          </p:cNvPr>
          <p:cNvSpPr/>
          <p:nvPr/>
        </p:nvSpPr>
        <p:spPr>
          <a:xfrm>
            <a:off x="2997884" y="665455"/>
            <a:ext cx="6089680" cy="646331"/>
          </a:xfrm>
          <a:prstGeom prst="rect">
            <a:avLst/>
          </a:prstGeom>
        </p:spPr>
        <p:txBody>
          <a:bodyPr wrap="none">
            <a:spAutoFit/>
          </a:bodyPr>
          <a:lstStyle/>
          <a:p>
            <a:pPr algn="ctr"/>
            <a:r>
              <a:rPr lang="en-US" sz="3200" b="1" dirty="0"/>
              <a:t>Continuous Deployment</a:t>
            </a:r>
            <a:r>
              <a:rPr lang="en-US" sz="3600" b="1" dirty="0"/>
              <a:t> Platform</a:t>
            </a:r>
          </a:p>
        </p:txBody>
      </p:sp>
      <p:sp>
        <p:nvSpPr>
          <p:cNvPr id="20" name="TextBox 19">
            <a:extLst>
              <a:ext uri="{FF2B5EF4-FFF2-40B4-BE49-F238E27FC236}">
                <a16:creationId xmlns:a16="http://schemas.microsoft.com/office/drawing/2014/main" id="{44914D16-D54D-9946-8DE7-F4C467B26445}"/>
              </a:ext>
            </a:extLst>
          </p:cNvPr>
          <p:cNvSpPr txBox="1"/>
          <p:nvPr/>
        </p:nvSpPr>
        <p:spPr>
          <a:xfrm>
            <a:off x="2335298" y="4703009"/>
            <a:ext cx="7544245" cy="1569660"/>
          </a:xfrm>
          <a:prstGeom prst="rect">
            <a:avLst/>
          </a:prstGeom>
          <a:noFill/>
        </p:spPr>
        <p:txBody>
          <a:bodyPr wrap="none" rtlCol="0">
            <a:spAutoFit/>
          </a:bodyPr>
          <a:lstStyle/>
          <a:p>
            <a:pPr marL="285750" indent="-285750">
              <a:buClr>
                <a:schemeClr val="tx1"/>
              </a:buClr>
              <a:buFont typeface="Arial" panose="020B0604020202020204" pitchFamily="34" charset="0"/>
              <a:buChar char="•"/>
            </a:pPr>
            <a:r>
              <a:rPr lang="en-US" sz="3200" b="1" dirty="0">
                <a:solidFill>
                  <a:schemeClr val="accent6">
                    <a:lumMod val="75000"/>
                  </a:schemeClr>
                </a:solidFill>
              </a:rPr>
              <a:t>Compute</a:t>
            </a:r>
            <a:r>
              <a:rPr lang="en-US" sz="3200" dirty="0"/>
              <a:t> features and cache them</a:t>
            </a:r>
          </a:p>
          <a:p>
            <a:pPr marL="285750" indent="-285750">
              <a:buClr>
                <a:schemeClr val="tx1"/>
              </a:buClr>
              <a:buFont typeface="Arial" panose="020B0604020202020204" pitchFamily="34" charset="0"/>
              <a:buChar char="•"/>
            </a:pPr>
            <a:r>
              <a:rPr lang="en-US" sz="3200" b="1" dirty="0">
                <a:solidFill>
                  <a:schemeClr val="accent6">
                    <a:lumMod val="75000"/>
                  </a:schemeClr>
                </a:solidFill>
              </a:rPr>
              <a:t>Update</a:t>
            </a:r>
            <a:r>
              <a:rPr lang="en-US" sz="3200" dirty="0"/>
              <a:t> data preprocessing statistics</a:t>
            </a:r>
          </a:p>
          <a:p>
            <a:pPr marL="285750" indent="-285750">
              <a:buFont typeface="Arial" panose="020B0604020202020204" pitchFamily="34" charset="0"/>
              <a:buChar char="•"/>
            </a:pPr>
            <a:r>
              <a:rPr lang="en-US" sz="3200" dirty="0"/>
              <a:t>Replace Retraining with </a:t>
            </a:r>
            <a:r>
              <a:rPr lang="en-US" sz="3200" b="1" dirty="0">
                <a:solidFill>
                  <a:schemeClr val="accent6">
                    <a:lumMod val="75000"/>
                  </a:schemeClr>
                </a:solidFill>
              </a:rPr>
              <a:t>Proactive Training</a:t>
            </a:r>
            <a:endParaRPr lang="en-US" sz="3200" dirty="0"/>
          </a:p>
        </p:txBody>
      </p:sp>
      <p:sp>
        <p:nvSpPr>
          <p:cNvPr id="66" name="Chevron 65">
            <a:extLst>
              <a:ext uri="{FF2B5EF4-FFF2-40B4-BE49-F238E27FC236}">
                <a16:creationId xmlns:a16="http://schemas.microsoft.com/office/drawing/2014/main" id="{756B4DAA-BA8F-A24C-B00B-6E8290C77542}"/>
              </a:ext>
            </a:extLst>
          </p:cNvPr>
          <p:cNvSpPr/>
          <p:nvPr/>
        </p:nvSpPr>
        <p:spPr>
          <a:xfrm>
            <a:off x="2636583" y="165354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Data Preprocessing</a:t>
            </a:r>
          </a:p>
        </p:txBody>
      </p:sp>
      <p:sp>
        <p:nvSpPr>
          <p:cNvPr id="67" name="Chevron 66">
            <a:extLst>
              <a:ext uri="{FF2B5EF4-FFF2-40B4-BE49-F238E27FC236}">
                <a16:creationId xmlns:a16="http://schemas.microsoft.com/office/drawing/2014/main" id="{0F2990B7-2C05-AF42-8CA3-CBAA7396F225}"/>
              </a:ext>
            </a:extLst>
          </p:cNvPr>
          <p:cNvSpPr/>
          <p:nvPr/>
        </p:nvSpPr>
        <p:spPr>
          <a:xfrm>
            <a:off x="4901050" y="165354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Model Training</a:t>
            </a:r>
          </a:p>
        </p:txBody>
      </p:sp>
      <p:sp>
        <p:nvSpPr>
          <p:cNvPr id="68" name="Chevron 67">
            <a:extLst>
              <a:ext uri="{FF2B5EF4-FFF2-40B4-BE49-F238E27FC236}">
                <a16:creationId xmlns:a16="http://schemas.microsoft.com/office/drawing/2014/main" id="{932ED42A-9D7E-274D-9B16-F90D9D887805}"/>
              </a:ext>
            </a:extLst>
          </p:cNvPr>
          <p:cNvSpPr/>
          <p:nvPr/>
        </p:nvSpPr>
        <p:spPr>
          <a:xfrm>
            <a:off x="7166199" y="1653540"/>
            <a:ext cx="2468943" cy="910900"/>
          </a:xfrm>
          <a:prstGeom prst="chevron">
            <a:avLst>
              <a:gd name="adj" fmla="val 25280"/>
            </a:avLst>
          </a:prstGeom>
          <a:ln w="19050">
            <a:solidFill>
              <a:schemeClr val="tx1"/>
            </a:solidFill>
          </a:ln>
        </p:spPr>
        <p:style>
          <a:lnRef idx="3">
            <a:schemeClr val="lt1"/>
          </a:lnRef>
          <a:fillRef idx="1">
            <a:schemeClr val="accent6"/>
          </a:fillRef>
          <a:effectRef idx="1">
            <a:schemeClr val="accent6"/>
          </a:effectRef>
          <a:fontRef idx="minor">
            <a:schemeClr val="lt1"/>
          </a:fontRef>
        </p:style>
        <p:txBody>
          <a:bodyPr anchor="ctr"/>
          <a:lstStyle/>
          <a:p>
            <a:pPr algn="ctr"/>
            <a:r>
              <a:rPr lang="en-US" sz="2400" dirty="0">
                <a:solidFill>
                  <a:schemeClr val="tx1"/>
                </a:solidFill>
              </a:rPr>
              <a:t>Model</a:t>
            </a:r>
          </a:p>
        </p:txBody>
      </p:sp>
      <p:sp>
        <p:nvSpPr>
          <p:cNvPr id="23" name="Rounded Rectangle 22">
            <a:extLst>
              <a:ext uri="{FF2B5EF4-FFF2-40B4-BE49-F238E27FC236}">
                <a16:creationId xmlns:a16="http://schemas.microsoft.com/office/drawing/2014/main" id="{8DC03E7A-2F18-804D-B242-3DF86327154B}"/>
              </a:ext>
            </a:extLst>
          </p:cNvPr>
          <p:cNvSpPr/>
          <p:nvPr/>
        </p:nvSpPr>
        <p:spPr>
          <a:xfrm>
            <a:off x="2636583" y="3176213"/>
            <a:ext cx="3177678" cy="91079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Historical Training Data</a:t>
            </a:r>
          </a:p>
        </p:txBody>
      </p:sp>
      <p:sp>
        <p:nvSpPr>
          <p:cNvPr id="24" name="TextBox 23">
            <a:extLst>
              <a:ext uri="{FF2B5EF4-FFF2-40B4-BE49-F238E27FC236}">
                <a16:creationId xmlns:a16="http://schemas.microsoft.com/office/drawing/2014/main" id="{E45F985B-E430-CB44-998A-7CDFAE1EF097}"/>
              </a:ext>
            </a:extLst>
          </p:cNvPr>
          <p:cNvSpPr txBox="1"/>
          <p:nvPr/>
        </p:nvSpPr>
        <p:spPr>
          <a:xfrm>
            <a:off x="6016515" y="3423700"/>
            <a:ext cx="2196435" cy="461665"/>
          </a:xfrm>
          <a:prstGeom prst="rect">
            <a:avLst/>
          </a:prstGeom>
          <a:noFill/>
          <a:ln>
            <a:solidFill>
              <a:schemeClr val="tx1"/>
            </a:solidFill>
          </a:ln>
        </p:spPr>
        <p:txBody>
          <a:bodyPr wrap="none" rtlCol="0">
            <a:spAutoFit/>
          </a:bodyPr>
          <a:lstStyle/>
          <a:p>
            <a:r>
              <a:rPr lang="en-US" sz="2400" b="1" dirty="0"/>
              <a:t>Online Learning</a:t>
            </a:r>
          </a:p>
        </p:txBody>
      </p:sp>
      <p:sp>
        <p:nvSpPr>
          <p:cNvPr id="25" name="TextBox 24">
            <a:extLst>
              <a:ext uri="{FF2B5EF4-FFF2-40B4-BE49-F238E27FC236}">
                <a16:creationId xmlns:a16="http://schemas.microsoft.com/office/drawing/2014/main" id="{A9031982-D067-8445-8816-797AA33ADA9B}"/>
              </a:ext>
            </a:extLst>
          </p:cNvPr>
          <p:cNvSpPr txBox="1"/>
          <p:nvPr/>
        </p:nvSpPr>
        <p:spPr>
          <a:xfrm>
            <a:off x="6022949" y="2754109"/>
            <a:ext cx="2467022" cy="461665"/>
          </a:xfrm>
          <a:prstGeom prst="rect">
            <a:avLst/>
          </a:prstGeom>
          <a:noFill/>
          <a:ln>
            <a:solidFill>
              <a:schemeClr val="tx1"/>
            </a:solidFill>
          </a:ln>
        </p:spPr>
        <p:txBody>
          <a:bodyPr wrap="none" rtlCol="0">
            <a:spAutoFit/>
          </a:bodyPr>
          <a:lstStyle/>
          <a:p>
            <a:r>
              <a:rPr lang="en-US" sz="2400" b="1" dirty="0"/>
              <a:t>Proactive Training</a:t>
            </a:r>
          </a:p>
        </p:txBody>
      </p:sp>
      <p:sp>
        <p:nvSpPr>
          <p:cNvPr id="13" name="TextBox 12">
            <a:extLst>
              <a:ext uri="{FF2B5EF4-FFF2-40B4-BE49-F238E27FC236}">
                <a16:creationId xmlns:a16="http://schemas.microsoft.com/office/drawing/2014/main" id="{43EE599B-7A6E-EE43-AD7A-6A78D059173E}"/>
              </a:ext>
            </a:extLst>
          </p:cNvPr>
          <p:cNvSpPr txBox="1"/>
          <p:nvPr/>
        </p:nvSpPr>
        <p:spPr>
          <a:xfrm>
            <a:off x="2659495" y="2563202"/>
            <a:ext cx="2209329" cy="646331"/>
          </a:xfrm>
          <a:prstGeom prst="rect">
            <a:avLst/>
          </a:prstGeom>
          <a:noFill/>
        </p:spPr>
        <p:txBody>
          <a:bodyPr wrap="square" rtlCol="0">
            <a:spAutoFit/>
          </a:bodyPr>
          <a:lstStyle/>
          <a:p>
            <a:pPr algn="ctr"/>
            <a:r>
              <a:rPr lang="en-US" b="1" dirty="0"/>
              <a:t>Cache computed </a:t>
            </a:r>
          </a:p>
          <a:p>
            <a:pPr algn="ctr"/>
            <a:r>
              <a:rPr lang="en-US" b="1" dirty="0"/>
              <a:t>Features</a:t>
            </a:r>
          </a:p>
        </p:txBody>
      </p:sp>
      <p:cxnSp>
        <p:nvCxnSpPr>
          <p:cNvPr id="6" name="Straight Arrow Connector 5">
            <a:extLst>
              <a:ext uri="{FF2B5EF4-FFF2-40B4-BE49-F238E27FC236}">
                <a16:creationId xmlns:a16="http://schemas.microsoft.com/office/drawing/2014/main" id="{EE32826D-602C-2F43-9248-BB844014C938}"/>
              </a:ext>
            </a:extLst>
          </p:cNvPr>
          <p:cNvCxnSpPr>
            <a:cxnSpLocks/>
          </p:cNvCxnSpPr>
          <p:nvPr/>
        </p:nvCxnSpPr>
        <p:spPr>
          <a:xfrm>
            <a:off x="4740773" y="2564440"/>
            <a:ext cx="0" cy="611773"/>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Can 28">
            <a:extLst>
              <a:ext uri="{FF2B5EF4-FFF2-40B4-BE49-F238E27FC236}">
                <a16:creationId xmlns:a16="http://schemas.microsoft.com/office/drawing/2014/main" id="{6AB145FD-91F8-C14F-B368-32C797795D06}"/>
              </a:ext>
            </a:extLst>
          </p:cNvPr>
          <p:cNvSpPr/>
          <p:nvPr/>
        </p:nvSpPr>
        <p:spPr>
          <a:xfrm>
            <a:off x="2747737" y="1346068"/>
            <a:ext cx="781526" cy="487516"/>
          </a:xfrm>
          <a:prstGeom prst="can">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Stats</a:t>
            </a:r>
          </a:p>
        </p:txBody>
      </p:sp>
    </p:spTree>
    <p:extLst>
      <p:ext uri="{BB962C8B-B14F-4D97-AF65-F5344CB8AC3E}">
        <p14:creationId xmlns:p14="http://schemas.microsoft.com/office/powerpoint/2010/main" val="15807346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3" grpId="0"/>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17EB5C8-5C37-494D-8C2A-ED15636B8C5B}"/>
              </a:ext>
            </a:extLst>
          </p:cNvPr>
          <p:cNvSpPr/>
          <p:nvPr/>
        </p:nvSpPr>
        <p:spPr>
          <a:xfrm>
            <a:off x="2170383" y="4372680"/>
            <a:ext cx="5208808" cy="648000"/>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Historical Training Data</a:t>
            </a:r>
          </a:p>
        </p:txBody>
      </p:sp>
      <p:sp>
        <p:nvSpPr>
          <p:cNvPr id="7" name="Chevron 6">
            <a:extLst>
              <a:ext uri="{FF2B5EF4-FFF2-40B4-BE49-F238E27FC236}">
                <a16:creationId xmlns:a16="http://schemas.microsoft.com/office/drawing/2014/main" id="{4DDD5FE7-CC03-DB4F-AB14-F20802899B31}"/>
              </a:ext>
            </a:extLst>
          </p:cNvPr>
          <p:cNvSpPr/>
          <p:nvPr/>
        </p:nvSpPr>
        <p:spPr>
          <a:xfrm>
            <a:off x="3049031" y="3222068"/>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 Preprocess</a:t>
            </a:r>
            <a:endParaRPr lang="en-US" sz="2000" dirty="0">
              <a:solidFill>
                <a:schemeClr val="tx1"/>
              </a:solidFill>
            </a:endParaRPr>
          </a:p>
        </p:txBody>
      </p:sp>
      <p:sp>
        <p:nvSpPr>
          <p:cNvPr id="11" name="Chevron 10">
            <a:extLst>
              <a:ext uri="{FF2B5EF4-FFF2-40B4-BE49-F238E27FC236}">
                <a16:creationId xmlns:a16="http://schemas.microsoft.com/office/drawing/2014/main" id="{308620B9-702D-384C-BBF2-1F9F2166153A}"/>
              </a:ext>
            </a:extLst>
          </p:cNvPr>
          <p:cNvSpPr/>
          <p:nvPr/>
        </p:nvSpPr>
        <p:spPr>
          <a:xfrm>
            <a:off x="7637190" y="3222067"/>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 Materialize</a:t>
            </a:r>
            <a:endParaRPr lang="en-US" sz="2000" dirty="0">
              <a:solidFill>
                <a:schemeClr val="tx1"/>
              </a:solidFill>
            </a:endParaRPr>
          </a:p>
        </p:txBody>
      </p:sp>
      <p:sp>
        <p:nvSpPr>
          <p:cNvPr id="12" name="Chevron 11">
            <a:extLst>
              <a:ext uri="{FF2B5EF4-FFF2-40B4-BE49-F238E27FC236}">
                <a16:creationId xmlns:a16="http://schemas.microsoft.com/office/drawing/2014/main" id="{1127579F-1FFB-8C4F-9A64-EABAEDF4414D}"/>
              </a:ext>
            </a:extLst>
          </p:cNvPr>
          <p:cNvSpPr/>
          <p:nvPr/>
        </p:nvSpPr>
        <p:spPr>
          <a:xfrm>
            <a:off x="688618" y="3222068"/>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Discretize</a:t>
            </a:r>
            <a:endParaRPr lang="en-US" sz="2000" dirty="0">
              <a:solidFill>
                <a:schemeClr val="tx1"/>
              </a:solidFill>
            </a:endParaRPr>
          </a:p>
        </p:txBody>
      </p:sp>
      <p:sp>
        <p:nvSpPr>
          <p:cNvPr id="13" name="Chevron 12">
            <a:extLst>
              <a:ext uri="{FF2B5EF4-FFF2-40B4-BE49-F238E27FC236}">
                <a16:creationId xmlns:a16="http://schemas.microsoft.com/office/drawing/2014/main" id="{EECFB32C-3028-0840-812E-5072B23D4FC4}"/>
              </a:ext>
            </a:extLst>
          </p:cNvPr>
          <p:cNvSpPr/>
          <p:nvPr/>
        </p:nvSpPr>
        <p:spPr>
          <a:xfrm>
            <a:off x="5779102" y="3222070"/>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Sample</a:t>
            </a:r>
            <a:endParaRPr lang="en-US" sz="2000" dirty="0">
              <a:solidFill>
                <a:schemeClr val="tx1"/>
              </a:solidFill>
            </a:endParaRPr>
          </a:p>
        </p:txBody>
      </p:sp>
      <p:sp>
        <p:nvSpPr>
          <p:cNvPr id="14" name="Chevron 13">
            <a:extLst>
              <a:ext uri="{FF2B5EF4-FFF2-40B4-BE49-F238E27FC236}">
                <a16:creationId xmlns:a16="http://schemas.microsoft.com/office/drawing/2014/main" id="{E0CCDC3E-CE18-014D-9C6C-DF2A70475556}"/>
              </a:ext>
            </a:extLst>
          </p:cNvPr>
          <p:cNvSpPr/>
          <p:nvPr/>
        </p:nvSpPr>
        <p:spPr>
          <a:xfrm>
            <a:off x="9495278" y="3222068"/>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Update</a:t>
            </a:r>
          </a:p>
        </p:txBody>
      </p:sp>
      <p:sp>
        <p:nvSpPr>
          <p:cNvPr id="15" name="Rounded Rectangle 14">
            <a:extLst>
              <a:ext uri="{FF2B5EF4-FFF2-40B4-BE49-F238E27FC236}">
                <a16:creationId xmlns:a16="http://schemas.microsoft.com/office/drawing/2014/main" id="{D86C5AD5-5CC5-C64B-A284-8BE2BE6BC271}"/>
              </a:ext>
            </a:extLst>
          </p:cNvPr>
          <p:cNvSpPr/>
          <p:nvPr/>
        </p:nvSpPr>
        <p:spPr>
          <a:xfrm>
            <a:off x="2323431" y="3405600"/>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496579DB-0193-654E-B3E4-4B8211872FA4}"/>
              </a:ext>
            </a:extLst>
          </p:cNvPr>
          <p:cNvSpPr/>
          <p:nvPr/>
        </p:nvSpPr>
        <p:spPr>
          <a:xfrm>
            <a:off x="2507618" y="3405600"/>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3B19A69C-4BA4-4D46-9636-E5D38607C7EA}"/>
              </a:ext>
            </a:extLst>
          </p:cNvPr>
          <p:cNvSpPr/>
          <p:nvPr/>
        </p:nvSpPr>
        <p:spPr>
          <a:xfrm>
            <a:off x="2697038" y="3405600"/>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089B9120-FEE3-894C-B073-7A0FF409D36D}"/>
              </a:ext>
            </a:extLst>
          </p:cNvPr>
          <p:cNvSpPr/>
          <p:nvPr/>
        </p:nvSpPr>
        <p:spPr>
          <a:xfrm>
            <a:off x="2876868" y="3405600"/>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9344F199-089E-2643-A681-9DE4259A96CA}"/>
              </a:ext>
            </a:extLst>
          </p:cNvPr>
          <p:cNvSpPr/>
          <p:nvPr/>
        </p:nvSpPr>
        <p:spPr>
          <a:xfrm>
            <a:off x="4718388"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F0AA5307-602F-EA44-B67A-699B3736729B}"/>
              </a:ext>
            </a:extLst>
          </p:cNvPr>
          <p:cNvSpPr/>
          <p:nvPr/>
        </p:nvSpPr>
        <p:spPr>
          <a:xfrm>
            <a:off x="4902575"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F4522C9B-4908-3F4D-A6D8-1C128D2A5449}"/>
              </a:ext>
            </a:extLst>
          </p:cNvPr>
          <p:cNvSpPr/>
          <p:nvPr/>
        </p:nvSpPr>
        <p:spPr>
          <a:xfrm>
            <a:off x="5091995"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A440393F-8D33-9C43-8829-DE246A5F237E}"/>
              </a:ext>
            </a:extLst>
          </p:cNvPr>
          <p:cNvSpPr/>
          <p:nvPr/>
        </p:nvSpPr>
        <p:spPr>
          <a:xfrm>
            <a:off x="5271825"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A834A14A-5355-E447-AE0A-20BCD1A516C6}"/>
              </a:ext>
            </a:extLst>
          </p:cNvPr>
          <p:cNvSpPr/>
          <p:nvPr/>
        </p:nvSpPr>
        <p:spPr>
          <a:xfrm>
            <a:off x="7379190" y="3406997"/>
            <a:ext cx="144780" cy="14478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8D77EB1E-7911-4449-8CFF-2274C5442E8A}"/>
              </a:ext>
            </a:extLst>
          </p:cNvPr>
          <p:cNvSpPr/>
          <p:nvPr/>
        </p:nvSpPr>
        <p:spPr>
          <a:xfrm>
            <a:off x="7559020"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27AB9D21-5EB4-394E-A6DA-2369830CFA72}"/>
              </a:ext>
            </a:extLst>
          </p:cNvPr>
          <p:cNvSpPr/>
          <p:nvPr/>
        </p:nvSpPr>
        <p:spPr>
          <a:xfrm>
            <a:off x="9239679"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E5EBBD82-2B9E-464E-BB5C-9D4E0A64F57D}"/>
              </a:ext>
            </a:extLst>
          </p:cNvPr>
          <p:cNvSpPr/>
          <p:nvPr/>
        </p:nvSpPr>
        <p:spPr>
          <a:xfrm>
            <a:off x="9419509"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FD696BBF-8423-7A42-8F8B-7DE98BC54E0C}"/>
              </a:ext>
            </a:extLst>
          </p:cNvPr>
          <p:cNvCxnSpPr>
            <a:cxnSpLocks/>
          </p:cNvCxnSpPr>
          <p:nvPr/>
        </p:nvCxnSpPr>
        <p:spPr>
          <a:xfrm>
            <a:off x="189536" y="3478859"/>
            <a:ext cx="6480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A73E2A9-4448-D14A-A11B-528F9E63F1BE}"/>
              </a:ext>
            </a:extLst>
          </p:cNvPr>
          <p:cNvSpPr txBox="1"/>
          <p:nvPr/>
        </p:nvSpPr>
        <p:spPr>
          <a:xfrm>
            <a:off x="2170383" y="2822222"/>
            <a:ext cx="973921" cy="584775"/>
          </a:xfrm>
          <a:prstGeom prst="rect">
            <a:avLst/>
          </a:prstGeom>
          <a:noFill/>
        </p:spPr>
        <p:txBody>
          <a:bodyPr wrap="none" rtlCol="0">
            <a:spAutoFit/>
          </a:bodyPr>
          <a:lstStyle/>
          <a:p>
            <a:pPr algn="ctr"/>
            <a:r>
              <a:rPr lang="en-US" sz="1600" dirty="0"/>
              <a:t>Raw Data</a:t>
            </a:r>
          </a:p>
          <a:p>
            <a:pPr algn="ctr"/>
            <a:r>
              <a:rPr lang="en-US" sz="1600" dirty="0"/>
              <a:t>Chunks</a:t>
            </a:r>
          </a:p>
        </p:txBody>
      </p:sp>
      <p:sp>
        <p:nvSpPr>
          <p:cNvPr id="33" name="TextBox 32">
            <a:extLst>
              <a:ext uri="{FF2B5EF4-FFF2-40B4-BE49-F238E27FC236}">
                <a16:creationId xmlns:a16="http://schemas.microsoft.com/office/drawing/2014/main" id="{EF1B27A7-A352-4144-A3F5-C29C9E4241D7}"/>
              </a:ext>
            </a:extLst>
          </p:cNvPr>
          <p:cNvSpPr txBox="1"/>
          <p:nvPr/>
        </p:nvSpPr>
        <p:spPr>
          <a:xfrm>
            <a:off x="4420484" y="2844157"/>
            <a:ext cx="1307153" cy="584775"/>
          </a:xfrm>
          <a:prstGeom prst="rect">
            <a:avLst/>
          </a:prstGeom>
          <a:noFill/>
        </p:spPr>
        <p:txBody>
          <a:bodyPr wrap="none" rtlCol="0">
            <a:spAutoFit/>
          </a:bodyPr>
          <a:lstStyle/>
          <a:p>
            <a:pPr algn="ctr"/>
            <a:r>
              <a:rPr lang="en-US" sz="1600" dirty="0"/>
              <a:t>Preprocessed</a:t>
            </a:r>
          </a:p>
          <a:p>
            <a:pPr algn="ctr"/>
            <a:r>
              <a:rPr lang="en-US" sz="1600" dirty="0"/>
              <a:t>Features</a:t>
            </a:r>
          </a:p>
        </p:txBody>
      </p:sp>
      <p:cxnSp>
        <p:nvCxnSpPr>
          <p:cNvPr id="50" name="Elbow Connector 49">
            <a:extLst>
              <a:ext uri="{FF2B5EF4-FFF2-40B4-BE49-F238E27FC236}">
                <a16:creationId xmlns:a16="http://schemas.microsoft.com/office/drawing/2014/main" id="{97BDCEB6-9D00-BD44-8C21-11C2A457F1F4}"/>
              </a:ext>
            </a:extLst>
          </p:cNvPr>
          <p:cNvCxnSpPr>
            <a:cxnSpLocks/>
            <a:endCxn id="13" idx="1"/>
          </p:cNvCxnSpPr>
          <p:nvPr/>
        </p:nvCxnSpPr>
        <p:spPr>
          <a:xfrm rot="5400000" flipH="1" flipV="1">
            <a:off x="5268519" y="3731996"/>
            <a:ext cx="893288" cy="388079"/>
          </a:xfrm>
          <a:prstGeom prst="bentConnector2">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B7AB2750-CB64-3D4F-964A-550BCA040CB0}"/>
              </a:ext>
            </a:extLst>
          </p:cNvPr>
          <p:cNvSpPr/>
          <p:nvPr/>
        </p:nvSpPr>
        <p:spPr>
          <a:xfrm>
            <a:off x="11106711" y="3222067"/>
            <a:ext cx="983206" cy="514641"/>
          </a:xfrm>
          <a:prstGeom prst="roundRect">
            <a:avLst/>
          </a:prstGeom>
          <a:solidFill>
            <a:schemeClr val="accent6"/>
          </a:solidFill>
          <a:ln w="1905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tx1"/>
                </a:solidFill>
              </a:rPr>
              <a:t>Model</a:t>
            </a:r>
          </a:p>
        </p:txBody>
      </p:sp>
      <p:cxnSp>
        <p:nvCxnSpPr>
          <p:cNvPr id="56" name="Elbow Connector 55">
            <a:extLst>
              <a:ext uri="{FF2B5EF4-FFF2-40B4-BE49-F238E27FC236}">
                <a16:creationId xmlns:a16="http://schemas.microsoft.com/office/drawing/2014/main" id="{EB512F1C-37EA-724F-889C-EAF903A4FCEA}"/>
              </a:ext>
            </a:extLst>
          </p:cNvPr>
          <p:cNvCxnSpPr>
            <a:cxnSpLocks/>
            <a:stCxn id="55" idx="2"/>
            <a:endCxn id="14" idx="2"/>
          </p:cNvCxnSpPr>
          <p:nvPr/>
        </p:nvCxnSpPr>
        <p:spPr>
          <a:xfrm rot="5400000">
            <a:off x="10910271" y="3048665"/>
            <a:ext cx="1" cy="1376087"/>
          </a:xfrm>
          <a:prstGeom prst="bentConnector3">
            <a:avLst>
              <a:gd name="adj1" fmla="val 22860100000"/>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Right Brace 58">
            <a:extLst>
              <a:ext uri="{FF2B5EF4-FFF2-40B4-BE49-F238E27FC236}">
                <a16:creationId xmlns:a16="http://schemas.microsoft.com/office/drawing/2014/main" id="{38D89348-34F4-514B-B1C4-CE54F9B3761C}"/>
              </a:ext>
            </a:extLst>
          </p:cNvPr>
          <p:cNvSpPr/>
          <p:nvPr/>
        </p:nvSpPr>
        <p:spPr>
          <a:xfrm rot="16200000">
            <a:off x="8711243" y="-155798"/>
            <a:ext cx="419100" cy="6283382"/>
          </a:xfrm>
          <a:prstGeom prst="rightBrace">
            <a:avLst>
              <a:gd name="adj1" fmla="val 161060"/>
              <a:gd name="adj2" fmla="val 49569"/>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cxnSp>
        <p:nvCxnSpPr>
          <p:cNvPr id="94" name="Straight Arrow Connector 93">
            <a:extLst>
              <a:ext uri="{FF2B5EF4-FFF2-40B4-BE49-F238E27FC236}">
                <a16:creationId xmlns:a16="http://schemas.microsoft.com/office/drawing/2014/main" id="{F9D2F8FA-9B07-CE40-9448-934347699B66}"/>
              </a:ext>
            </a:extLst>
          </p:cNvPr>
          <p:cNvCxnSpPr>
            <a:cxnSpLocks/>
          </p:cNvCxnSpPr>
          <p:nvPr/>
        </p:nvCxnSpPr>
        <p:spPr>
          <a:xfrm>
            <a:off x="4795943" y="3547521"/>
            <a:ext cx="0" cy="825159"/>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7EFFFDB7-F8BA-2941-B025-CE9649DA2EB4}"/>
              </a:ext>
            </a:extLst>
          </p:cNvPr>
          <p:cNvCxnSpPr>
            <a:cxnSpLocks/>
          </p:cNvCxnSpPr>
          <p:nvPr/>
        </p:nvCxnSpPr>
        <p:spPr>
          <a:xfrm>
            <a:off x="4970074" y="3547520"/>
            <a:ext cx="284" cy="8280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80D233CF-FCBA-084D-823A-C25BDD8FAFA4}"/>
              </a:ext>
            </a:extLst>
          </p:cNvPr>
          <p:cNvCxnSpPr>
            <a:cxnSpLocks/>
            <a:stCxn id="21" idx="2"/>
          </p:cNvCxnSpPr>
          <p:nvPr/>
        </p:nvCxnSpPr>
        <p:spPr>
          <a:xfrm flipH="1">
            <a:off x="5164189" y="3551777"/>
            <a:ext cx="196" cy="820903"/>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C7272052-E235-BC45-BD00-4D22E0DDDB03}"/>
              </a:ext>
            </a:extLst>
          </p:cNvPr>
          <p:cNvCxnSpPr>
            <a:cxnSpLocks/>
          </p:cNvCxnSpPr>
          <p:nvPr/>
        </p:nvCxnSpPr>
        <p:spPr>
          <a:xfrm>
            <a:off x="5340236" y="3547521"/>
            <a:ext cx="0" cy="8244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Title 1">
            <a:extLst>
              <a:ext uri="{FF2B5EF4-FFF2-40B4-BE49-F238E27FC236}">
                <a16:creationId xmlns:a16="http://schemas.microsoft.com/office/drawing/2014/main" id="{C2F266BB-9552-1749-BE60-F827A1309C1B}"/>
              </a:ext>
            </a:extLst>
          </p:cNvPr>
          <p:cNvSpPr>
            <a:spLocks noGrp="1"/>
          </p:cNvSpPr>
          <p:nvPr>
            <p:ph type="title"/>
          </p:nvPr>
        </p:nvSpPr>
        <p:spPr>
          <a:xfrm>
            <a:off x="1153740" y="56657"/>
            <a:ext cx="8654197" cy="642942"/>
          </a:xfrm>
        </p:spPr>
        <p:txBody>
          <a:bodyPr>
            <a:normAutofit/>
          </a:bodyPr>
          <a:lstStyle/>
          <a:p>
            <a:r>
              <a:rPr lang="en-US" dirty="0"/>
              <a:t>Continuous Deployment Platform</a:t>
            </a:r>
          </a:p>
        </p:txBody>
      </p:sp>
      <p:sp>
        <p:nvSpPr>
          <p:cNvPr id="45" name="TextBox 44">
            <a:extLst>
              <a:ext uri="{FF2B5EF4-FFF2-40B4-BE49-F238E27FC236}">
                <a16:creationId xmlns:a16="http://schemas.microsoft.com/office/drawing/2014/main" id="{FF0B5079-7E25-5441-9862-2F8C4D2778D7}"/>
              </a:ext>
            </a:extLst>
          </p:cNvPr>
          <p:cNvSpPr txBox="1"/>
          <p:nvPr/>
        </p:nvSpPr>
        <p:spPr>
          <a:xfrm>
            <a:off x="7750601" y="2376232"/>
            <a:ext cx="2340384" cy="400110"/>
          </a:xfrm>
          <a:prstGeom prst="rect">
            <a:avLst/>
          </a:prstGeom>
          <a:noFill/>
        </p:spPr>
        <p:txBody>
          <a:bodyPr wrap="none" rtlCol="0">
            <a:spAutoFit/>
          </a:bodyPr>
          <a:lstStyle/>
          <a:p>
            <a:r>
              <a:rPr lang="en-US" sz="2000" dirty="0"/>
              <a:t>Scheduled Execution</a:t>
            </a:r>
          </a:p>
        </p:txBody>
      </p:sp>
      <p:cxnSp>
        <p:nvCxnSpPr>
          <p:cNvPr id="39" name="Straight Arrow Connector 38">
            <a:extLst>
              <a:ext uri="{FF2B5EF4-FFF2-40B4-BE49-F238E27FC236}">
                <a16:creationId xmlns:a16="http://schemas.microsoft.com/office/drawing/2014/main" id="{9998538D-7383-4C4E-B0A1-1CE806C0DA3B}"/>
              </a:ext>
            </a:extLst>
          </p:cNvPr>
          <p:cNvCxnSpPr>
            <a:cxnSpLocks/>
          </p:cNvCxnSpPr>
          <p:nvPr/>
        </p:nvCxnSpPr>
        <p:spPr>
          <a:xfrm>
            <a:off x="2390619" y="3547521"/>
            <a:ext cx="0" cy="825159"/>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AEE4987-F1AF-044F-A5B4-D1D80F1F683E}"/>
              </a:ext>
            </a:extLst>
          </p:cNvPr>
          <p:cNvCxnSpPr>
            <a:cxnSpLocks/>
          </p:cNvCxnSpPr>
          <p:nvPr/>
        </p:nvCxnSpPr>
        <p:spPr>
          <a:xfrm>
            <a:off x="2579210" y="3547520"/>
            <a:ext cx="284" cy="8280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D19C6E5-B166-9046-9763-1A786161E582}"/>
              </a:ext>
            </a:extLst>
          </p:cNvPr>
          <p:cNvCxnSpPr>
            <a:cxnSpLocks/>
          </p:cNvCxnSpPr>
          <p:nvPr/>
        </p:nvCxnSpPr>
        <p:spPr>
          <a:xfrm flipH="1">
            <a:off x="2768009" y="3551777"/>
            <a:ext cx="196" cy="820903"/>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B949178-33B6-934E-951D-7362E540CB76}"/>
              </a:ext>
            </a:extLst>
          </p:cNvPr>
          <p:cNvCxnSpPr>
            <a:cxnSpLocks/>
          </p:cNvCxnSpPr>
          <p:nvPr/>
        </p:nvCxnSpPr>
        <p:spPr>
          <a:xfrm>
            <a:off x="2944056" y="3547521"/>
            <a:ext cx="0" cy="8244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4F42051-BAAD-CA4C-B9F0-A631E3981E55}"/>
              </a:ext>
            </a:extLst>
          </p:cNvPr>
          <p:cNvSpPr txBox="1"/>
          <p:nvPr/>
        </p:nvSpPr>
        <p:spPr>
          <a:xfrm>
            <a:off x="-141706" y="3178259"/>
            <a:ext cx="1004527" cy="584775"/>
          </a:xfrm>
          <a:prstGeom prst="rect">
            <a:avLst/>
          </a:prstGeom>
          <a:noFill/>
        </p:spPr>
        <p:txBody>
          <a:bodyPr wrap="square" rtlCol="0">
            <a:spAutoFit/>
          </a:bodyPr>
          <a:lstStyle/>
          <a:p>
            <a:pPr algn="ctr"/>
            <a:r>
              <a:rPr lang="en-US" sz="1600" dirty="0"/>
              <a:t>Raw </a:t>
            </a:r>
          </a:p>
          <a:p>
            <a:pPr algn="ctr"/>
            <a:r>
              <a:rPr lang="en-US" sz="1600" dirty="0"/>
              <a:t>Data </a:t>
            </a:r>
          </a:p>
        </p:txBody>
      </p:sp>
    </p:spTree>
    <p:extLst>
      <p:ext uri="{BB962C8B-B14F-4D97-AF65-F5344CB8AC3E}">
        <p14:creationId xmlns:p14="http://schemas.microsoft.com/office/powerpoint/2010/main" val="14002862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17EB5C8-5C37-494D-8C2A-ED15636B8C5B}"/>
              </a:ext>
            </a:extLst>
          </p:cNvPr>
          <p:cNvSpPr/>
          <p:nvPr/>
        </p:nvSpPr>
        <p:spPr>
          <a:xfrm>
            <a:off x="2170383" y="4372680"/>
            <a:ext cx="5208808" cy="648000"/>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Historical Training Data</a:t>
            </a:r>
          </a:p>
        </p:txBody>
      </p:sp>
      <p:sp>
        <p:nvSpPr>
          <p:cNvPr id="7" name="Chevron 6">
            <a:extLst>
              <a:ext uri="{FF2B5EF4-FFF2-40B4-BE49-F238E27FC236}">
                <a16:creationId xmlns:a16="http://schemas.microsoft.com/office/drawing/2014/main" id="{4DDD5FE7-CC03-DB4F-AB14-F20802899B31}"/>
              </a:ext>
            </a:extLst>
          </p:cNvPr>
          <p:cNvSpPr/>
          <p:nvPr/>
        </p:nvSpPr>
        <p:spPr>
          <a:xfrm>
            <a:off x="3049031" y="3222068"/>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 Preprocess</a:t>
            </a:r>
            <a:endParaRPr lang="en-US" sz="2000" dirty="0">
              <a:solidFill>
                <a:schemeClr val="tx1"/>
              </a:solidFill>
            </a:endParaRPr>
          </a:p>
        </p:txBody>
      </p:sp>
      <p:sp>
        <p:nvSpPr>
          <p:cNvPr id="11" name="Chevron 10">
            <a:extLst>
              <a:ext uri="{FF2B5EF4-FFF2-40B4-BE49-F238E27FC236}">
                <a16:creationId xmlns:a16="http://schemas.microsoft.com/office/drawing/2014/main" id="{308620B9-702D-384C-BBF2-1F9F2166153A}"/>
              </a:ext>
            </a:extLst>
          </p:cNvPr>
          <p:cNvSpPr/>
          <p:nvPr/>
        </p:nvSpPr>
        <p:spPr>
          <a:xfrm>
            <a:off x="7637190" y="3222067"/>
            <a:ext cx="1584000" cy="514641"/>
          </a:xfrm>
          <a:prstGeom prst="chevron">
            <a:avLst>
              <a:gd name="adj" fmla="val 25280"/>
            </a:avLst>
          </a:prstGeom>
          <a:solidFill>
            <a:schemeClr val="accent5">
              <a:alpha val="25000"/>
            </a:schemeClr>
          </a:solidFill>
          <a:ln w="19050">
            <a:solidFill>
              <a:schemeClr val="tx1">
                <a:alpha val="25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0000"/>
                  </a:schemeClr>
                </a:solidFill>
              </a:rPr>
              <a:t> Materialize</a:t>
            </a:r>
            <a:endParaRPr lang="en-US" sz="2000" dirty="0">
              <a:solidFill>
                <a:schemeClr val="tx1">
                  <a:alpha val="30000"/>
                </a:schemeClr>
              </a:solidFill>
            </a:endParaRPr>
          </a:p>
        </p:txBody>
      </p:sp>
      <p:sp>
        <p:nvSpPr>
          <p:cNvPr id="12" name="Chevron 11">
            <a:extLst>
              <a:ext uri="{FF2B5EF4-FFF2-40B4-BE49-F238E27FC236}">
                <a16:creationId xmlns:a16="http://schemas.microsoft.com/office/drawing/2014/main" id="{1127579F-1FFB-8C4F-9A64-EABAEDF4414D}"/>
              </a:ext>
            </a:extLst>
          </p:cNvPr>
          <p:cNvSpPr/>
          <p:nvPr/>
        </p:nvSpPr>
        <p:spPr>
          <a:xfrm>
            <a:off x="688618" y="3222068"/>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Discretize</a:t>
            </a:r>
            <a:endParaRPr lang="en-US" sz="2000" dirty="0">
              <a:solidFill>
                <a:schemeClr val="tx1"/>
              </a:solidFill>
            </a:endParaRPr>
          </a:p>
        </p:txBody>
      </p:sp>
      <p:sp>
        <p:nvSpPr>
          <p:cNvPr id="13" name="Chevron 12">
            <a:extLst>
              <a:ext uri="{FF2B5EF4-FFF2-40B4-BE49-F238E27FC236}">
                <a16:creationId xmlns:a16="http://schemas.microsoft.com/office/drawing/2014/main" id="{EECFB32C-3028-0840-812E-5072B23D4FC4}"/>
              </a:ext>
            </a:extLst>
          </p:cNvPr>
          <p:cNvSpPr/>
          <p:nvPr/>
        </p:nvSpPr>
        <p:spPr>
          <a:xfrm>
            <a:off x="5779102" y="3222070"/>
            <a:ext cx="1584000" cy="514641"/>
          </a:xfrm>
          <a:prstGeom prst="chevron">
            <a:avLst>
              <a:gd name="adj" fmla="val 25280"/>
            </a:avLst>
          </a:prstGeom>
          <a:solidFill>
            <a:schemeClr val="accent5">
              <a:alpha val="25000"/>
            </a:schemeClr>
          </a:solidFill>
          <a:ln w="19050">
            <a:solidFill>
              <a:schemeClr val="tx1">
                <a:alpha val="25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0000"/>
                  </a:schemeClr>
                </a:solidFill>
              </a:rPr>
              <a:t>Sample</a:t>
            </a:r>
            <a:endParaRPr lang="en-US" sz="2000" dirty="0">
              <a:solidFill>
                <a:schemeClr val="tx1">
                  <a:alpha val="30000"/>
                </a:schemeClr>
              </a:solidFill>
            </a:endParaRPr>
          </a:p>
        </p:txBody>
      </p:sp>
      <p:sp>
        <p:nvSpPr>
          <p:cNvPr id="14" name="Chevron 13">
            <a:extLst>
              <a:ext uri="{FF2B5EF4-FFF2-40B4-BE49-F238E27FC236}">
                <a16:creationId xmlns:a16="http://schemas.microsoft.com/office/drawing/2014/main" id="{E0CCDC3E-CE18-014D-9C6C-DF2A70475556}"/>
              </a:ext>
            </a:extLst>
          </p:cNvPr>
          <p:cNvSpPr/>
          <p:nvPr/>
        </p:nvSpPr>
        <p:spPr>
          <a:xfrm>
            <a:off x="9495278" y="3222068"/>
            <a:ext cx="1584000" cy="514641"/>
          </a:xfrm>
          <a:prstGeom prst="chevron">
            <a:avLst>
              <a:gd name="adj" fmla="val 25280"/>
            </a:avLst>
          </a:prstGeom>
          <a:solidFill>
            <a:schemeClr val="accent5">
              <a:alpha val="25000"/>
            </a:schemeClr>
          </a:solidFill>
          <a:ln w="19050">
            <a:solidFill>
              <a:schemeClr val="tx1">
                <a:alpha val="25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0000"/>
                  </a:schemeClr>
                </a:solidFill>
              </a:rPr>
              <a:t>Update</a:t>
            </a:r>
          </a:p>
        </p:txBody>
      </p:sp>
      <p:sp>
        <p:nvSpPr>
          <p:cNvPr id="15" name="Rounded Rectangle 14">
            <a:extLst>
              <a:ext uri="{FF2B5EF4-FFF2-40B4-BE49-F238E27FC236}">
                <a16:creationId xmlns:a16="http://schemas.microsoft.com/office/drawing/2014/main" id="{D86C5AD5-5CC5-C64B-A284-8BE2BE6BC271}"/>
              </a:ext>
            </a:extLst>
          </p:cNvPr>
          <p:cNvSpPr/>
          <p:nvPr/>
        </p:nvSpPr>
        <p:spPr>
          <a:xfrm>
            <a:off x="2323431" y="3405600"/>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496579DB-0193-654E-B3E4-4B8211872FA4}"/>
              </a:ext>
            </a:extLst>
          </p:cNvPr>
          <p:cNvSpPr/>
          <p:nvPr/>
        </p:nvSpPr>
        <p:spPr>
          <a:xfrm>
            <a:off x="2507618" y="3405600"/>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3B19A69C-4BA4-4D46-9636-E5D38607C7EA}"/>
              </a:ext>
            </a:extLst>
          </p:cNvPr>
          <p:cNvSpPr/>
          <p:nvPr/>
        </p:nvSpPr>
        <p:spPr>
          <a:xfrm>
            <a:off x="2697038" y="3405600"/>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089B9120-FEE3-894C-B073-7A0FF409D36D}"/>
              </a:ext>
            </a:extLst>
          </p:cNvPr>
          <p:cNvSpPr/>
          <p:nvPr/>
        </p:nvSpPr>
        <p:spPr>
          <a:xfrm>
            <a:off x="2876868" y="3405600"/>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9344F199-089E-2643-A681-9DE4259A96CA}"/>
              </a:ext>
            </a:extLst>
          </p:cNvPr>
          <p:cNvSpPr/>
          <p:nvPr/>
        </p:nvSpPr>
        <p:spPr>
          <a:xfrm>
            <a:off x="4718388"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F0AA5307-602F-EA44-B67A-699B3736729B}"/>
              </a:ext>
            </a:extLst>
          </p:cNvPr>
          <p:cNvSpPr/>
          <p:nvPr/>
        </p:nvSpPr>
        <p:spPr>
          <a:xfrm>
            <a:off x="4902575"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F4522C9B-4908-3F4D-A6D8-1C128D2A5449}"/>
              </a:ext>
            </a:extLst>
          </p:cNvPr>
          <p:cNvSpPr/>
          <p:nvPr/>
        </p:nvSpPr>
        <p:spPr>
          <a:xfrm>
            <a:off x="5091995"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A440393F-8D33-9C43-8829-DE246A5F237E}"/>
              </a:ext>
            </a:extLst>
          </p:cNvPr>
          <p:cNvSpPr/>
          <p:nvPr/>
        </p:nvSpPr>
        <p:spPr>
          <a:xfrm>
            <a:off x="5271825"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A834A14A-5355-E447-AE0A-20BCD1A516C6}"/>
              </a:ext>
            </a:extLst>
          </p:cNvPr>
          <p:cNvSpPr/>
          <p:nvPr/>
        </p:nvSpPr>
        <p:spPr>
          <a:xfrm>
            <a:off x="7379190" y="3406997"/>
            <a:ext cx="144780" cy="144780"/>
          </a:xfrm>
          <a:prstGeom prst="roundRect">
            <a:avLst/>
          </a:prstGeom>
          <a:noFill/>
          <a:ln>
            <a:solidFill>
              <a:schemeClr val="accent6">
                <a:shade val="50000"/>
                <a:alpha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8D77EB1E-7911-4449-8CFF-2274C5442E8A}"/>
              </a:ext>
            </a:extLst>
          </p:cNvPr>
          <p:cNvSpPr/>
          <p:nvPr/>
        </p:nvSpPr>
        <p:spPr>
          <a:xfrm>
            <a:off x="7559020" y="3406997"/>
            <a:ext cx="144780" cy="144780"/>
          </a:xfrm>
          <a:prstGeom prst="roundRect">
            <a:avLst/>
          </a:prstGeom>
          <a:solidFill>
            <a:schemeClr val="accent6">
              <a:alpha val="25000"/>
            </a:schemeClr>
          </a:solidFill>
          <a:ln>
            <a:solidFill>
              <a:schemeClr val="accent6">
                <a:shade val="50000"/>
                <a:alpha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27AB9D21-5EB4-394E-A6DA-2369830CFA72}"/>
              </a:ext>
            </a:extLst>
          </p:cNvPr>
          <p:cNvSpPr/>
          <p:nvPr/>
        </p:nvSpPr>
        <p:spPr>
          <a:xfrm>
            <a:off x="9239679" y="3406997"/>
            <a:ext cx="144780" cy="144780"/>
          </a:xfrm>
          <a:prstGeom prst="roundRect">
            <a:avLst/>
          </a:prstGeom>
          <a:solidFill>
            <a:schemeClr val="accent6">
              <a:alpha val="25000"/>
            </a:schemeClr>
          </a:solidFill>
          <a:ln>
            <a:solidFill>
              <a:schemeClr val="accent6">
                <a:shade val="50000"/>
                <a:alpha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E5EBBD82-2B9E-464E-BB5C-9D4E0A64F57D}"/>
              </a:ext>
            </a:extLst>
          </p:cNvPr>
          <p:cNvSpPr/>
          <p:nvPr/>
        </p:nvSpPr>
        <p:spPr>
          <a:xfrm>
            <a:off x="9419509" y="3406997"/>
            <a:ext cx="144780" cy="144780"/>
          </a:xfrm>
          <a:prstGeom prst="roundRect">
            <a:avLst/>
          </a:prstGeom>
          <a:solidFill>
            <a:schemeClr val="accent6">
              <a:alpha val="25000"/>
            </a:schemeClr>
          </a:solidFill>
          <a:ln>
            <a:solidFill>
              <a:schemeClr val="accent6">
                <a:shade val="50000"/>
                <a:alpha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FD696BBF-8423-7A42-8F8B-7DE98BC54E0C}"/>
              </a:ext>
            </a:extLst>
          </p:cNvPr>
          <p:cNvCxnSpPr>
            <a:cxnSpLocks/>
          </p:cNvCxnSpPr>
          <p:nvPr/>
        </p:nvCxnSpPr>
        <p:spPr>
          <a:xfrm>
            <a:off x="189536" y="3478859"/>
            <a:ext cx="6480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A73E2A9-4448-D14A-A11B-528F9E63F1BE}"/>
              </a:ext>
            </a:extLst>
          </p:cNvPr>
          <p:cNvSpPr txBox="1"/>
          <p:nvPr/>
        </p:nvSpPr>
        <p:spPr>
          <a:xfrm>
            <a:off x="2170383" y="2822222"/>
            <a:ext cx="973921" cy="584775"/>
          </a:xfrm>
          <a:prstGeom prst="rect">
            <a:avLst/>
          </a:prstGeom>
          <a:noFill/>
        </p:spPr>
        <p:txBody>
          <a:bodyPr wrap="none" rtlCol="0">
            <a:spAutoFit/>
          </a:bodyPr>
          <a:lstStyle/>
          <a:p>
            <a:pPr algn="ctr"/>
            <a:r>
              <a:rPr lang="en-US" sz="1600" dirty="0"/>
              <a:t>Raw Data</a:t>
            </a:r>
          </a:p>
          <a:p>
            <a:pPr algn="ctr"/>
            <a:r>
              <a:rPr lang="en-US" sz="1600" dirty="0"/>
              <a:t>Chunks</a:t>
            </a:r>
          </a:p>
        </p:txBody>
      </p:sp>
      <p:sp>
        <p:nvSpPr>
          <p:cNvPr id="33" name="TextBox 32">
            <a:extLst>
              <a:ext uri="{FF2B5EF4-FFF2-40B4-BE49-F238E27FC236}">
                <a16:creationId xmlns:a16="http://schemas.microsoft.com/office/drawing/2014/main" id="{EF1B27A7-A352-4144-A3F5-C29C9E4241D7}"/>
              </a:ext>
            </a:extLst>
          </p:cNvPr>
          <p:cNvSpPr txBox="1"/>
          <p:nvPr/>
        </p:nvSpPr>
        <p:spPr>
          <a:xfrm>
            <a:off x="4420484" y="2844157"/>
            <a:ext cx="1307153" cy="584775"/>
          </a:xfrm>
          <a:prstGeom prst="rect">
            <a:avLst/>
          </a:prstGeom>
          <a:noFill/>
        </p:spPr>
        <p:txBody>
          <a:bodyPr wrap="none" rtlCol="0">
            <a:spAutoFit/>
          </a:bodyPr>
          <a:lstStyle/>
          <a:p>
            <a:pPr algn="ctr"/>
            <a:r>
              <a:rPr lang="en-US" sz="1600" dirty="0"/>
              <a:t>Preprocessed</a:t>
            </a:r>
          </a:p>
          <a:p>
            <a:pPr algn="ctr"/>
            <a:r>
              <a:rPr lang="en-US" sz="1600" dirty="0"/>
              <a:t>Features</a:t>
            </a:r>
          </a:p>
        </p:txBody>
      </p:sp>
      <p:cxnSp>
        <p:nvCxnSpPr>
          <p:cNvPr id="50" name="Elbow Connector 49">
            <a:extLst>
              <a:ext uri="{FF2B5EF4-FFF2-40B4-BE49-F238E27FC236}">
                <a16:creationId xmlns:a16="http://schemas.microsoft.com/office/drawing/2014/main" id="{97BDCEB6-9D00-BD44-8C21-11C2A457F1F4}"/>
              </a:ext>
            </a:extLst>
          </p:cNvPr>
          <p:cNvCxnSpPr>
            <a:cxnSpLocks/>
            <a:endCxn id="13" idx="1"/>
          </p:cNvCxnSpPr>
          <p:nvPr/>
        </p:nvCxnSpPr>
        <p:spPr>
          <a:xfrm rot="5400000" flipH="1" flipV="1">
            <a:off x="5268519" y="3731996"/>
            <a:ext cx="893288" cy="388079"/>
          </a:xfrm>
          <a:prstGeom prst="bentConnector2">
            <a:avLst/>
          </a:prstGeom>
          <a:ln w="28575">
            <a:solidFill>
              <a:schemeClr val="tx1">
                <a:alpha val="2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B7AB2750-CB64-3D4F-964A-550BCA040CB0}"/>
              </a:ext>
            </a:extLst>
          </p:cNvPr>
          <p:cNvSpPr/>
          <p:nvPr/>
        </p:nvSpPr>
        <p:spPr>
          <a:xfrm>
            <a:off x="11106711" y="3222067"/>
            <a:ext cx="983206" cy="514641"/>
          </a:xfrm>
          <a:prstGeom prst="roundRect">
            <a:avLst/>
          </a:prstGeom>
          <a:solidFill>
            <a:schemeClr val="accent6">
              <a:alpha val="25000"/>
            </a:schemeClr>
          </a:solidFill>
          <a:ln w="19050">
            <a:solidFill>
              <a:schemeClr val="tx1">
                <a:alpha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tx1">
                    <a:alpha val="30000"/>
                  </a:schemeClr>
                </a:solidFill>
              </a:rPr>
              <a:t>Model</a:t>
            </a:r>
          </a:p>
        </p:txBody>
      </p:sp>
      <p:cxnSp>
        <p:nvCxnSpPr>
          <p:cNvPr id="56" name="Elbow Connector 55">
            <a:extLst>
              <a:ext uri="{FF2B5EF4-FFF2-40B4-BE49-F238E27FC236}">
                <a16:creationId xmlns:a16="http://schemas.microsoft.com/office/drawing/2014/main" id="{EB512F1C-37EA-724F-889C-EAF903A4FCEA}"/>
              </a:ext>
            </a:extLst>
          </p:cNvPr>
          <p:cNvCxnSpPr>
            <a:cxnSpLocks/>
            <a:stCxn id="55" idx="2"/>
            <a:endCxn id="14" idx="2"/>
          </p:cNvCxnSpPr>
          <p:nvPr/>
        </p:nvCxnSpPr>
        <p:spPr>
          <a:xfrm rot="5400000">
            <a:off x="10910271" y="3048665"/>
            <a:ext cx="1" cy="1376087"/>
          </a:xfrm>
          <a:prstGeom prst="bentConnector3">
            <a:avLst>
              <a:gd name="adj1" fmla="val 22860100000"/>
            </a:avLst>
          </a:prstGeom>
          <a:ln w="28575">
            <a:solidFill>
              <a:schemeClr val="tx1">
                <a:alpha val="2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Right Brace 58">
            <a:extLst>
              <a:ext uri="{FF2B5EF4-FFF2-40B4-BE49-F238E27FC236}">
                <a16:creationId xmlns:a16="http://schemas.microsoft.com/office/drawing/2014/main" id="{38D89348-34F4-514B-B1C4-CE54F9B3761C}"/>
              </a:ext>
            </a:extLst>
          </p:cNvPr>
          <p:cNvSpPr/>
          <p:nvPr/>
        </p:nvSpPr>
        <p:spPr>
          <a:xfrm rot="16200000">
            <a:off x="8711243" y="-155798"/>
            <a:ext cx="419100" cy="6283382"/>
          </a:xfrm>
          <a:prstGeom prst="rightBrace">
            <a:avLst>
              <a:gd name="adj1" fmla="val 161060"/>
              <a:gd name="adj2" fmla="val 49569"/>
            </a:avLst>
          </a:prstGeom>
          <a:ln w="25400">
            <a:solidFill>
              <a:schemeClr val="tx1">
                <a:alpha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cxnSp>
        <p:nvCxnSpPr>
          <p:cNvPr id="94" name="Straight Arrow Connector 93">
            <a:extLst>
              <a:ext uri="{FF2B5EF4-FFF2-40B4-BE49-F238E27FC236}">
                <a16:creationId xmlns:a16="http://schemas.microsoft.com/office/drawing/2014/main" id="{F9D2F8FA-9B07-CE40-9448-934347699B66}"/>
              </a:ext>
            </a:extLst>
          </p:cNvPr>
          <p:cNvCxnSpPr>
            <a:cxnSpLocks/>
          </p:cNvCxnSpPr>
          <p:nvPr/>
        </p:nvCxnSpPr>
        <p:spPr>
          <a:xfrm>
            <a:off x="4795943" y="3547521"/>
            <a:ext cx="0" cy="825159"/>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7EFFFDB7-F8BA-2941-B025-CE9649DA2EB4}"/>
              </a:ext>
            </a:extLst>
          </p:cNvPr>
          <p:cNvCxnSpPr>
            <a:cxnSpLocks/>
          </p:cNvCxnSpPr>
          <p:nvPr/>
        </p:nvCxnSpPr>
        <p:spPr>
          <a:xfrm>
            <a:off x="4970074" y="3547520"/>
            <a:ext cx="284" cy="8280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80D233CF-FCBA-084D-823A-C25BDD8FAFA4}"/>
              </a:ext>
            </a:extLst>
          </p:cNvPr>
          <p:cNvCxnSpPr>
            <a:cxnSpLocks/>
            <a:stCxn id="21" idx="2"/>
          </p:cNvCxnSpPr>
          <p:nvPr/>
        </p:nvCxnSpPr>
        <p:spPr>
          <a:xfrm flipH="1">
            <a:off x="5164189" y="3551777"/>
            <a:ext cx="196" cy="820903"/>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C7272052-E235-BC45-BD00-4D22E0DDDB03}"/>
              </a:ext>
            </a:extLst>
          </p:cNvPr>
          <p:cNvCxnSpPr>
            <a:cxnSpLocks/>
          </p:cNvCxnSpPr>
          <p:nvPr/>
        </p:nvCxnSpPr>
        <p:spPr>
          <a:xfrm>
            <a:off x="5340236" y="3547521"/>
            <a:ext cx="0" cy="8244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Title 1">
            <a:extLst>
              <a:ext uri="{FF2B5EF4-FFF2-40B4-BE49-F238E27FC236}">
                <a16:creationId xmlns:a16="http://schemas.microsoft.com/office/drawing/2014/main" id="{C2F266BB-9552-1749-BE60-F827A1309C1B}"/>
              </a:ext>
            </a:extLst>
          </p:cNvPr>
          <p:cNvSpPr>
            <a:spLocks noGrp="1"/>
          </p:cNvSpPr>
          <p:nvPr>
            <p:ph type="title"/>
          </p:nvPr>
        </p:nvSpPr>
        <p:spPr>
          <a:xfrm>
            <a:off x="1153740" y="56657"/>
            <a:ext cx="8654197" cy="642942"/>
          </a:xfrm>
        </p:spPr>
        <p:txBody>
          <a:bodyPr>
            <a:normAutofit/>
          </a:bodyPr>
          <a:lstStyle/>
          <a:p>
            <a:r>
              <a:rPr lang="en-US" dirty="0"/>
              <a:t>Continuous Deployment Platform</a:t>
            </a:r>
          </a:p>
        </p:txBody>
      </p:sp>
      <p:sp>
        <p:nvSpPr>
          <p:cNvPr id="45" name="TextBox 44">
            <a:extLst>
              <a:ext uri="{FF2B5EF4-FFF2-40B4-BE49-F238E27FC236}">
                <a16:creationId xmlns:a16="http://schemas.microsoft.com/office/drawing/2014/main" id="{FF0B5079-7E25-5441-9862-2F8C4D2778D7}"/>
              </a:ext>
            </a:extLst>
          </p:cNvPr>
          <p:cNvSpPr txBox="1"/>
          <p:nvPr/>
        </p:nvSpPr>
        <p:spPr>
          <a:xfrm>
            <a:off x="7750601" y="2376232"/>
            <a:ext cx="2340384" cy="400110"/>
          </a:xfrm>
          <a:prstGeom prst="rect">
            <a:avLst/>
          </a:prstGeom>
          <a:noFill/>
        </p:spPr>
        <p:txBody>
          <a:bodyPr wrap="none" rtlCol="0">
            <a:spAutoFit/>
          </a:bodyPr>
          <a:lstStyle/>
          <a:p>
            <a:r>
              <a:rPr lang="en-US" sz="2000" dirty="0">
                <a:solidFill>
                  <a:schemeClr val="tx1">
                    <a:alpha val="25000"/>
                  </a:schemeClr>
                </a:solidFill>
              </a:rPr>
              <a:t>Scheduled Execution</a:t>
            </a:r>
          </a:p>
        </p:txBody>
      </p:sp>
      <p:cxnSp>
        <p:nvCxnSpPr>
          <p:cNvPr id="39" name="Straight Arrow Connector 38">
            <a:extLst>
              <a:ext uri="{FF2B5EF4-FFF2-40B4-BE49-F238E27FC236}">
                <a16:creationId xmlns:a16="http://schemas.microsoft.com/office/drawing/2014/main" id="{9998538D-7383-4C4E-B0A1-1CE806C0DA3B}"/>
              </a:ext>
            </a:extLst>
          </p:cNvPr>
          <p:cNvCxnSpPr>
            <a:cxnSpLocks/>
          </p:cNvCxnSpPr>
          <p:nvPr/>
        </p:nvCxnSpPr>
        <p:spPr>
          <a:xfrm>
            <a:off x="2390619" y="3547521"/>
            <a:ext cx="0" cy="825159"/>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AEE4987-F1AF-044F-A5B4-D1D80F1F683E}"/>
              </a:ext>
            </a:extLst>
          </p:cNvPr>
          <p:cNvCxnSpPr>
            <a:cxnSpLocks/>
          </p:cNvCxnSpPr>
          <p:nvPr/>
        </p:nvCxnSpPr>
        <p:spPr>
          <a:xfrm>
            <a:off x="2579210" y="3547520"/>
            <a:ext cx="284" cy="8280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D19C6E5-B166-9046-9763-1A786161E582}"/>
              </a:ext>
            </a:extLst>
          </p:cNvPr>
          <p:cNvCxnSpPr>
            <a:cxnSpLocks/>
          </p:cNvCxnSpPr>
          <p:nvPr/>
        </p:nvCxnSpPr>
        <p:spPr>
          <a:xfrm flipH="1">
            <a:off x="2768009" y="3551777"/>
            <a:ext cx="196" cy="820903"/>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B949178-33B6-934E-951D-7362E540CB76}"/>
              </a:ext>
            </a:extLst>
          </p:cNvPr>
          <p:cNvCxnSpPr>
            <a:cxnSpLocks/>
          </p:cNvCxnSpPr>
          <p:nvPr/>
        </p:nvCxnSpPr>
        <p:spPr>
          <a:xfrm>
            <a:off x="2944056" y="3547521"/>
            <a:ext cx="0" cy="8244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4F42051-BAAD-CA4C-B9F0-A631E3981E55}"/>
              </a:ext>
            </a:extLst>
          </p:cNvPr>
          <p:cNvSpPr txBox="1"/>
          <p:nvPr/>
        </p:nvSpPr>
        <p:spPr>
          <a:xfrm>
            <a:off x="-141706" y="3178259"/>
            <a:ext cx="1004527" cy="584775"/>
          </a:xfrm>
          <a:prstGeom prst="rect">
            <a:avLst/>
          </a:prstGeom>
          <a:noFill/>
        </p:spPr>
        <p:txBody>
          <a:bodyPr wrap="square" rtlCol="0">
            <a:spAutoFit/>
          </a:bodyPr>
          <a:lstStyle/>
          <a:p>
            <a:pPr algn="ctr"/>
            <a:r>
              <a:rPr lang="en-US" sz="1600" dirty="0"/>
              <a:t>Raw </a:t>
            </a:r>
          </a:p>
          <a:p>
            <a:pPr algn="ctr"/>
            <a:r>
              <a:rPr lang="en-US" sz="1600" dirty="0"/>
              <a:t>Data </a:t>
            </a:r>
          </a:p>
        </p:txBody>
      </p:sp>
      <p:sp>
        <p:nvSpPr>
          <p:cNvPr id="44" name="TextBox 43">
            <a:extLst>
              <a:ext uri="{FF2B5EF4-FFF2-40B4-BE49-F238E27FC236}">
                <a16:creationId xmlns:a16="http://schemas.microsoft.com/office/drawing/2014/main" id="{C2D98954-746F-B64C-85DD-A83D5AE0AFC3}"/>
              </a:ext>
            </a:extLst>
          </p:cNvPr>
          <p:cNvSpPr txBox="1"/>
          <p:nvPr/>
        </p:nvSpPr>
        <p:spPr>
          <a:xfrm>
            <a:off x="107817" y="1448712"/>
            <a:ext cx="5538101" cy="646331"/>
          </a:xfrm>
          <a:prstGeom prst="rect">
            <a:avLst/>
          </a:prstGeom>
          <a:ln w="31750"/>
          <a:scene3d>
            <a:camera prst="orthographicFront"/>
            <a:lightRig rig="balanced" dir="t"/>
          </a:scene3d>
          <a:sp3d prstMaterial="softEdge"/>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600" b="1" dirty="0"/>
              <a:t>Data Preparation Phase</a:t>
            </a:r>
          </a:p>
        </p:txBody>
      </p:sp>
    </p:spTree>
    <p:extLst>
      <p:ext uri="{BB962C8B-B14F-4D97-AF65-F5344CB8AC3E}">
        <p14:creationId xmlns:p14="http://schemas.microsoft.com/office/powerpoint/2010/main" val="7068739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17EB5C8-5C37-494D-8C2A-ED15636B8C5B}"/>
              </a:ext>
            </a:extLst>
          </p:cNvPr>
          <p:cNvSpPr/>
          <p:nvPr/>
        </p:nvSpPr>
        <p:spPr>
          <a:xfrm>
            <a:off x="2170383" y="4372680"/>
            <a:ext cx="5208808" cy="648000"/>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Historical Training Data</a:t>
            </a:r>
          </a:p>
        </p:txBody>
      </p:sp>
      <p:sp>
        <p:nvSpPr>
          <p:cNvPr id="7" name="Chevron 6">
            <a:extLst>
              <a:ext uri="{FF2B5EF4-FFF2-40B4-BE49-F238E27FC236}">
                <a16:creationId xmlns:a16="http://schemas.microsoft.com/office/drawing/2014/main" id="{4DDD5FE7-CC03-DB4F-AB14-F20802899B31}"/>
              </a:ext>
            </a:extLst>
          </p:cNvPr>
          <p:cNvSpPr/>
          <p:nvPr/>
        </p:nvSpPr>
        <p:spPr>
          <a:xfrm>
            <a:off x="3049031" y="3222068"/>
            <a:ext cx="1584000" cy="514641"/>
          </a:xfrm>
          <a:prstGeom prst="chevron">
            <a:avLst>
              <a:gd name="adj" fmla="val 25280"/>
            </a:avLst>
          </a:prstGeom>
          <a:solidFill>
            <a:schemeClr val="accent5">
              <a:alpha val="25000"/>
            </a:schemeClr>
          </a:solidFill>
          <a:ln w="19050">
            <a:solidFill>
              <a:schemeClr val="tx1">
                <a:alpha val="25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25000"/>
                  </a:schemeClr>
                </a:solidFill>
              </a:rPr>
              <a:t> Preprocess</a:t>
            </a:r>
            <a:endParaRPr lang="en-US" sz="2000" dirty="0">
              <a:solidFill>
                <a:schemeClr val="tx1">
                  <a:alpha val="25000"/>
                </a:schemeClr>
              </a:solidFill>
            </a:endParaRPr>
          </a:p>
        </p:txBody>
      </p:sp>
      <p:sp>
        <p:nvSpPr>
          <p:cNvPr id="11" name="Chevron 10">
            <a:extLst>
              <a:ext uri="{FF2B5EF4-FFF2-40B4-BE49-F238E27FC236}">
                <a16:creationId xmlns:a16="http://schemas.microsoft.com/office/drawing/2014/main" id="{308620B9-702D-384C-BBF2-1F9F2166153A}"/>
              </a:ext>
            </a:extLst>
          </p:cNvPr>
          <p:cNvSpPr/>
          <p:nvPr/>
        </p:nvSpPr>
        <p:spPr>
          <a:xfrm>
            <a:off x="7637190" y="3222067"/>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 Materialize</a:t>
            </a:r>
            <a:endParaRPr lang="en-US" sz="2000" dirty="0">
              <a:solidFill>
                <a:schemeClr val="tx1"/>
              </a:solidFill>
            </a:endParaRPr>
          </a:p>
        </p:txBody>
      </p:sp>
      <p:sp>
        <p:nvSpPr>
          <p:cNvPr id="12" name="Chevron 11">
            <a:extLst>
              <a:ext uri="{FF2B5EF4-FFF2-40B4-BE49-F238E27FC236}">
                <a16:creationId xmlns:a16="http://schemas.microsoft.com/office/drawing/2014/main" id="{1127579F-1FFB-8C4F-9A64-EABAEDF4414D}"/>
              </a:ext>
            </a:extLst>
          </p:cNvPr>
          <p:cNvSpPr/>
          <p:nvPr/>
        </p:nvSpPr>
        <p:spPr>
          <a:xfrm>
            <a:off x="688618" y="3222068"/>
            <a:ext cx="1584000" cy="514641"/>
          </a:xfrm>
          <a:prstGeom prst="chevron">
            <a:avLst>
              <a:gd name="adj" fmla="val 25280"/>
            </a:avLst>
          </a:prstGeom>
          <a:solidFill>
            <a:schemeClr val="accent5">
              <a:alpha val="25000"/>
            </a:schemeClr>
          </a:solidFill>
          <a:ln w="19050">
            <a:solidFill>
              <a:schemeClr val="tx1">
                <a:alpha val="25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25000"/>
                  </a:schemeClr>
                </a:solidFill>
              </a:rPr>
              <a:t>Discretize</a:t>
            </a:r>
            <a:endParaRPr lang="en-US" sz="2000" dirty="0">
              <a:solidFill>
                <a:schemeClr val="tx1">
                  <a:alpha val="25000"/>
                </a:schemeClr>
              </a:solidFill>
            </a:endParaRPr>
          </a:p>
        </p:txBody>
      </p:sp>
      <p:sp>
        <p:nvSpPr>
          <p:cNvPr id="13" name="Chevron 12">
            <a:extLst>
              <a:ext uri="{FF2B5EF4-FFF2-40B4-BE49-F238E27FC236}">
                <a16:creationId xmlns:a16="http://schemas.microsoft.com/office/drawing/2014/main" id="{EECFB32C-3028-0840-812E-5072B23D4FC4}"/>
              </a:ext>
            </a:extLst>
          </p:cNvPr>
          <p:cNvSpPr/>
          <p:nvPr/>
        </p:nvSpPr>
        <p:spPr>
          <a:xfrm>
            <a:off x="5779102" y="3222070"/>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Sample</a:t>
            </a:r>
            <a:endParaRPr lang="en-US" sz="2000" dirty="0">
              <a:solidFill>
                <a:schemeClr val="tx1"/>
              </a:solidFill>
            </a:endParaRPr>
          </a:p>
        </p:txBody>
      </p:sp>
      <p:sp>
        <p:nvSpPr>
          <p:cNvPr id="14" name="Chevron 13">
            <a:extLst>
              <a:ext uri="{FF2B5EF4-FFF2-40B4-BE49-F238E27FC236}">
                <a16:creationId xmlns:a16="http://schemas.microsoft.com/office/drawing/2014/main" id="{E0CCDC3E-CE18-014D-9C6C-DF2A70475556}"/>
              </a:ext>
            </a:extLst>
          </p:cNvPr>
          <p:cNvSpPr/>
          <p:nvPr/>
        </p:nvSpPr>
        <p:spPr>
          <a:xfrm>
            <a:off x="9495278" y="3222068"/>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Update</a:t>
            </a:r>
          </a:p>
        </p:txBody>
      </p:sp>
      <p:sp>
        <p:nvSpPr>
          <p:cNvPr id="15" name="Rounded Rectangle 14">
            <a:extLst>
              <a:ext uri="{FF2B5EF4-FFF2-40B4-BE49-F238E27FC236}">
                <a16:creationId xmlns:a16="http://schemas.microsoft.com/office/drawing/2014/main" id="{D86C5AD5-5CC5-C64B-A284-8BE2BE6BC271}"/>
              </a:ext>
            </a:extLst>
          </p:cNvPr>
          <p:cNvSpPr/>
          <p:nvPr/>
        </p:nvSpPr>
        <p:spPr>
          <a:xfrm>
            <a:off x="2323431" y="3405600"/>
            <a:ext cx="144780" cy="144780"/>
          </a:xfrm>
          <a:prstGeom prst="roundRect">
            <a:avLst/>
          </a:prstGeom>
          <a:solidFill>
            <a:schemeClr val="accent2">
              <a:alpha val="25000"/>
            </a:schemeClr>
          </a:solidFill>
          <a:ln>
            <a:solidFill>
              <a:schemeClr val="accent2">
                <a:shade val="50000"/>
                <a:alpha val="2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496579DB-0193-654E-B3E4-4B8211872FA4}"/>
              </a:ext>
            </a:extLst>
          </p:cNvPr>
          <p:cNvSpPr/>
          <p:nvPr/>
        </p:nvSpPr>
        <p:spPr>
          <a:xfrm>
            <a:off x="2507618" y="3405600"/>
            <a:ext cx="144780" cy="144780"/>
          </a:xfrm>
          <a:prstGeom prst="roundRect">
            <a:avLst/>
          </a:prstGeom>
          <a:solidFill>
            <a:schemeClr val="accent2">
              <a:alpha val="25000"/>
            </a:schemeClr>
          </a:solidFill>
          <a:ln>
            <a:solidFill>
              <a:schemeClr val="accent2">
                <a:shade val="50000"/>
                <a:alpha val="2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3B19A69C-4BA4-4D46-9636-E5D38607C7EA}"/>
              </a:ext>
            </a:extLst>
          </p:cNvPr>
          <p:cNvSpPr/>
          <p:nvPr/>
        </p:nvSpPr>
        <p:spPr>
          <a:xfrm>
            <a:off x="2697038" y="3405600"/>
            <a:ext cx="144780" cy="144780"/>
          </a:xfrm>
          <a:prstGeom prst="roundRect">
            <a:avLst/>
          </a:prstGeom>
          <a:solidFill>
            <a:schemeClr val="accent2">
              <a:alpha val="25000"/>
            </a:schemeClr>
          </a:solidFill>
          <a:ln>
            <a:solidFill>
              <a:schemeClr val="accent2">
                <a:shade val="50000"/>
                <a:alpha val="2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089B9120-FEE3-894C-B073-7A0FF409D36D}"/>
              </a:ext>
            </a:extLst>
          </p:cNvPr>
          <p:cNvSpPr/>
          <p:nvPr/>
        </p:nvSpPr>
        <p:spPr>
          <a:xfrm>
            <a:off x="2876868" y="3405600"/>
            <a:ext cx="144780" cy="144780"/>
          </a:xfrm>
          <a:prstGeom prst="roundRect">
            <a:avLst/>
          </a:prstGeom>
          <a:solidFill>
            <a:schemeClr val="accent2">
              <a:alpha val="25000"/>
            </a:schemeClr>
          </a:solidFill>
          <a:ln>
            <a:solidFill>
              <a:schemeClr val="accent2">
                <a:shade val="50000"/>
                <a:alpha val="2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9344F199-089E-2643-A681-9DE4259A96CA}"/>
              </a:ext>
            </a:extLst>
          </p:cNvPr>
          <p:cNvSpPr/>
          <p:nvPr/>
        </p:nvSpPr>
        <p:spPr>
          <a:xfrm>
            <a:off x="4718388" y="3406997"/>
            <a:ext cx="144780" cy="144780"/>
          </a:xfrm>
          <a:prstGeom prst="roundRect">
            <a:avLst/>
          </a:prstGeom>
          <a:solidFill>
            <a:schemeClr val="accent6">
              <a:alpha val="25000"/>
            </a:schemeClr>
          </a:solidFill>
          <a:ln>
            <a:solidFill>
              <a:schemeClr val="accent6">
                <a:shade val="50000"/>
                <a:alpha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F0AA5307-602F-EA44-B67A-699B3736729B}"/>
              </a:ext>
            </a:extLst>
          </p:cNvPr>
          <p:cNvSpPr/>
          <p:nvPr/>
        </p:nvSpPr>
        <p:spPr>
          <a:xfrm>
            <a:off x="4902575" y="3406997"/>
            <a:ext cx="144780" cy="144780"/>
          </a:xfrm>
          <a:prstGeom prst="roundRect">
            <a:avLst/>
          </a:prstGeom>
          <a:solidFill>
            <a:schemeClr val="accent6">
              <a:alpha val="25000"/>
            </a:schemeClr>
          </a:solidFill>
          <a:ln>
            <a:solidFill>
              <a:schemeClr val="accent6">
                <a:shade val="50000"/>
                <a:alpha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F4522C9B-4908-3F4D-A6D8-1C128D2A5449}"/>
              </a:ext>
            </a:extLst>
          </p:cNvPr>
          <p:cNvSpPr/>
          <p:nvPr/>
        </p:nvSpPr>
        <p:spPr>
          <a:xfrm>
            <a:off x="5091995" y="3406997"/>
            <a:ext cx="144780" cy="144780"/>
          </a:xfrm>
          <a:prstGeom prst="roundRect">
            <a:avLst/>
          </a:prstGeom>
          <a:solidFill>
            <a:schemeClr val="accent6">
              <a:alpha val="25000"/>
            </a:schemeClr>
          </a:solidFill>
          <a:ln>
            <a:solidFill>
              <a:schemeClr val="accent6">
                <a:shade val="50000"/>
                <a:alpha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A440393F-8D33-9C43-8829-DE246A5F237E}"/>
              </a:ext>
            </a:extLst>
          </p:cNvPr>
          <p:cNvSpPr/>
          <p:nvPr/>
        </p:nvSpPr>
        <p:spPr>
          <a:xfrm>
            <a:off x="5271825" y="3406997"/>
            <a:ext cx="144780" cy="144780"/>
          </a:xfrm>
          <a:prstGeom prst="roundRect">
            <a:avLst/>
          </a:prstGeom>
          <a:solidFill>
            <a:schemeClr val="accent6">
              <a:alpha val="25000"/>
            </a:schemeClr>
          </a:solidFill>
          <a:ln>
            <a:solidFill>
              <a:schemeClr val="accent6">
                <a:shade val="50000"/>
                <a:alpha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A834A14A-5355-E447-AE0A-20BCD1A516C6}"/>
              </a:ext>
            </a:extLst>
          </p:cNvPr>
          <p:cNvSpPr/>
          <p:nvPr/>
        </p:nvSpPr>
        <p:spPr>
          <a:xfrm>
            <a:off x="7379190" y="3406997"/>
            <a:ext cx="144780" cy="14478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8D77EB1E-7911-4449-8CFF-2274C5442E8A}"/>
              </a:ext>
            </a:extLst>
          </p:cNvPr>
          <p:cNvSpPr/>
          <p:nvPr/>
        </p:nvSpPr>
        <p:spPr>
          <a:xfrm>
            <a:off x="7559020"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27AB9D21-5EB4-394E-A6DA-2369830CFA72}"/>
              </a:ext>
            </a:extLst>
          </p:cNvPr>
          <p:cNvSpPr/>
          <p:nvPr/>
        </p:nvSpPr>
        <p:spPr>
          <a:xfrm>
            <a:off x="9239679"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E5EBBD82-2B9E-464E-BB5C-9D4E0A64F57D}"/>
              </a:ext>
            </a:extLst>
          </p:cNvPr>
          <p:cNvSpPr/>
          <p:nvPr/>
        </p:nvSpPr>
        <p:spPr>
          <a:xfrm>
            <a:off x="9419509"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FD696BBF-8423-7A42-8F8B-7DE98BC54E0C}"/>
              </a:ext>
            </a:extLst>
          </p:cNvPr>
          <p:cNvCxnSpPr>
            <a:cxnSpLocks/>
          </p:cNvCxnSpPr>
          <p:nvPr/>
        </p:nvCxnSpPr>
        <p:spPr>
          <a:xfrm>
            <a:off x="189536" y="3478859"/>
            <a:ext cx="648000" cy="0"/>
          </a:xfrm>
          <a:prstGeom prst="straightConnector1">
            <a:avLst/>
          </a:prstGeom>
          <a:ln w="31750">
            <a:solidFill>
              <a:schemeClr val="tx1">
                <a:alpha val="2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A73E2A9-4448-D14A-A11B-528F9E63F1BE}"/>
              </a:ext>
            </a:extLst>
          </p:cNvPr>
          <p:cNvSpPr txBox="1"/>
          <p:nvPr/>
        </p:nvSpPr>
        <p:spPr>
          <a:xfrm>
            <a:off x="2170383" y="2822222"/>
            <a:ext cx="973921" cy="584775"/>
          </a:xfrm>
          <a:prstGeom prst="rect">
            <a:avLst/>
          </a:prstGeom>
          <a:noFill/>
        </p:spPr>
        <p:txBody>
          <a:bodyPr wrap="none" rtlCol="0">
            <a:spAutoFit/>
          </a:bodyPr>
          <a:lstStyle/>
          <a:p>
            <a:pPr algn="ctr"/>
            <a:r>
              <a:rPr lang="en-US" sz="1600" dirty="0">
                <a:solidFill>
                  <a:schemeClr val="tx1">
                    <a:alpha val="25000"/>
                  </a:schemeClr>
                </a:solidFill>
              </a:rPr>
              <a:t>Raw Data</a:t>
            </a:r>
          </a:p>
          <a:p>
            <a:pPr algn="ctr"/>
            <a:r>
              <a:rPr lang="en-US" sz="1600" dirty="0">
                <a:solidFill>
                  <a:schemeClr val="tx1">
                    <a:alpha val="25000"/>
                  </a:schemeClr>
                </a:solidFill>
              </a:rPr>
              <a:t>Chunks</a:t>
            </a:r>
          </a:p>
        </p:txBody>
      </p:sp>
      <p:sp>
        <p:nvSpPr>
          <p:cNvPr id="33" name="TextBox 32">
            <a:extLst>
              <a:ext uri="{FF2B5EF4-FFF2-40B4-BE49-F238E27FC236}">
                <a16:creationId xmlns:a16="http://schemas.microsoft.com/office/drawing/2014/main" id="{EF1B27A7-A352-4144-A3F5-C29C9E4241D7}"/>
              </a:ext>
            </a:extLst>
          </p:cNvPr>
          <p:cNvSpPr txBox="1"/>
          <p:nvPr/>
        </p:nvSpPr>
        <p:spPr>
          <a:xfrm>
            <a:off x="4420484" y="2844157"/>
            <a:ext cx="1307153" cy="584775"/>
          </a:xfrm>
          <a:prstGeom prst="rect">
            <a:avLst/>
          </a:prstGeom>
          <a:noFill/>
        </p:spPr>
        <p:txBody>
          <a:bodyPr wrap="none" rtlCol="0">
            <a:spAutoFit/>
          </a:bodyPr>
          <a:lstStyle/>
          <a:p>
            <a:pPr algn="ctr"/>
            <a:r>
              <a:rPr lang="en-US" sz="1600" dirty="0">
                <a:solidFill>
                  <a:schemeClr val="tx1">
                    <a:alpha val="25000"/>
                  </a:schemeClr>
                </a:solidFill>
              </a:rPr>
              <a:t>Preprocessed</a:t>
            </a:r>
          </a:p>
          <a:p>
            <a:pPr algn="ctr"/>
            <a:r>
              <a:rPr lang="en-US" sz="1600" dirty="0">
                <a:solidFill>
                  <a:schemeClr val="tx1">
                    <a:alpha val="25000"/>
                  </a:schemeClr>
                </a:solidFill>
              </a:rPr>
              <a:t>Features</a:t>
            </a:r>
          </a:p>
        </p:txBody>
      </p:sp>
      <p:cxnSp>
        <p:nvCxnSpPr>
          <p:cNvPr id="50" name="Elbow Connector 49">
            <a:extLst>
              <a:ext uri="{FF2B5EF4-FFF2-40B4-BE49-F238E27FC236}">
                <a16:creationId xmlns:a16="http://schemas.microsoft.com/office/drawing/2014/main" id="{97BDCEB6-9D00-BD44-8C21-11C2A457F1F4}"/>
              </a:ext>
            </a:extLst>
          </p:cNvPr>
          <p:cNvCxnSpPr>
            <a:cxnSpLocks/>
            <a:endCxn id="13" idx="1"/>
          </p:cNvCxnSpPr>
          <p:nvPr/>
        </p:nvCxnSpPr>
        <p:spPr>
          <a:xfrm rot="5400000" flipH="1" flipV="1">
            <a:off x="5268519" y="3731996"/>
            <a:ext cx="893288" cy="388079"/>
          </a:xfrm>
          <a:prstGeom prst="bentConnector2">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B7AB2750-CB64-3D4F-964A-550BCA040CB0}"/>
              </a:ext>
            </a:extLst>
          </p:cNvPr>
          <p:cNvSpPr/>
          <p:nvPr/>
        </p:nvSpPr>
        <p:spPr>
          <a:xfrm>
            <a:off x="11106711" y="3222067"/>
            <a:ext cx="983206" cy="514641"/>
          </a:xfrm>
          <a:prstGeom prst="roundRect">
            <a:avLst/>
          </a:prstGeom>
          <a:solidFill>
            <a:schemeClr val="accent6"/>
          </a:solidFill>
          <a:ln w="1905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tx1"/>
                </a:solidFill>
              </a:rPr>
              <a:t>Model</a:t>
            </a:r>
          </a:p>
        </p:txBody>
      </p:sp>
      <p:cxnSp>
        <p:nvCxnSpPr>
          <p:cNvPr id="56" name="Elbow Connector 55">
            <a:extLst>
              <a:ext uri="{FF2B5EF4-FFF2-40B4-BE49-F238E27FC236}">
                <a16:creationId xmlns:a16="http://schemas.microsoft.com/office/drawing/2014/main" id="{EB512F1C-37EA-724F-889C-EAF903A4FCEA}"/>
              </a:ext>
            </a:extLst>
          </p:cNvPr>
          <p:cNvCxnSpPr>
            <a:cxnSpLocks/>
            <a:stCxn id="55" idx="2"/>
            <a:endCxn id="14" idx="2"/>
          </p:cNvCxnSpPr>
          <p:nvPr/>
        </p:nvCxnSpPr>
        <p:spPr>
          <a:xfrm rot="5400000">
            <a:off x="10910271" y="3048665"/>
            <a:ext cx="1" cy="1376087"/>
          </a:xfrm>
          <a:prstGeom prst="bentConnector3">
            <a:avLst>
              <a:gd name="adj1" fmla="val 22860100000"/>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Right Brace 58">
            <a:extLst>
              <a:ext uri="{FF2B5EF4-FFF2-40B4-BE49-F238E27FC236}">
                <a16:creationId xmlns:a16="http://schemas.microsoft.com/office/drawing/2014/main" id="{38D89348-34F4-514B-B1C4-CE54F9B3761C}"/>
              </a:ext>
            </a:extLst>
          </p:cNvPr>
          <p:cNvSpPr/>
          <p:nvPr/>
        </p:nvSpPr>
        <p:spPr>
          <a:xfrm rot="16200000">
            <a:off x="8711243" y="-155798"/>
            <a:ext cx="419100" cy="6283382"/>
          </a:xfrm>
          <a:prstGeom prst="rightBrace">
            <a:avLst>
              <a:gd name="adj1" fmla="val 161060"/>
              <a:gd name="adj2" fmla="val 49569"/>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cxnSp>
        <p:nvCxnSpPr>
          <p:cNvPr id="94" name="Straight Arrow Connector 93">
            <a:extLst>
              <a:ext uri="{FF2B5EF4-FFF2-40B4-BE49-F238E27FC236}">
                <a16:creationId xmlns:a16="http://schemas.microsoft.com/office/drawing/2014/main" id="{F9D2F8FA-9B07-CE40-9448-934347699B66}"/>
              </a:ext>
            </a:extLst>
          </p:cNvPr>
          <p:cNvCxnSpPr>
            <a:cxnSpLocks/>
          </p:cNvCxnSpPr>
          <p:nvPr/>
        </p:nvCxnSpPr>
        <p:spPr>
          <a:xfrm>
            <a:off x="4795943" y="3547521"/>
            <a:ext cx="0" cy="825159"/>
          </a:xfrm>
          <a:prstGeom prst="straightConnector1">
            <a:avLst/>
          </a:prstGeom>
          <a:ln w="15875">
            <a:solidFill>
              <a:schemeClr val="tx1">
                <a:alpha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7EFFFDB7-F8BA-2941-B025-CE9649DA2EB4}"/>
              </a:ext>
            </a:extLst>
          </p:cNvPr>
          <p:cNvCxnSpPr>
            <a:cxnSpLocks/>
          </p:cNvCxnSpPr>
          <p:nvPr/>
        </p:nvCxnSpPr>
        <p:spPr>
          <a:xfrm>
            <a:off x="4970074" y="3547520"/>
            <a:ext cx="284" cy="828000"/>
          </a:xfrm>
          <a:prstGeom prst="straightConnector1">
            <a:avLst/>
          </a:prstGeom>
          <a:ln w="15875">
            <a:solidFill>
              <a:schemeClr val="tx1">
                <a:alpha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80D233CF-FCBA-084D-823A-C25BDD8FAFA4}"/>
              </a:ext>
            </a:extLst>
          </p:cNvPr>
          <p:cNvCxnSpPr>
            <a:cxnSpLocks/>
            <a:stCxn id="21" idx="2"/>
          </p:cNvCxnSpPr>
          <p:nvPr/>
        </p:nvCxnSpPr>
        <p:spPr>
          <a:xfrm flipH="1">
            <a:off x="5164189" y="3551777"/>
            <a:ext cx="196" cy="820903"/>
          </a:xfrm>
          <a:prstGeom prst="straightConnector1">
            <a:avLst/>
          </a:prstGeom>
          <a:ln w="15875">
            <a:solidFill>
              <a:schemeClr val="tx1">
                <a:alpha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C7272052-E235-BC45-BD00-4D22E0DDDB03}"/>
              </a:ext>
            </a:extLst>
          </p:cNvPr>
          <p:cNvCxnSpPr>
            <a:cxnSpLocks/>
          </p:cNvCxnSpPr>
          <p:nvPr/>
        </p:nvCxnSpPr>
        <p:spPr>
          <a:xfrm>
            <a:off x="5340236" y="3547521"/>
            <a:ext cx="0" cy="824400"/>
          </a:xfrm>
          <a:prstGeom prst="straightConnector1">
            <a:avLst/>
          </a:prstGeom>
          <a:ln w="15875">
            <a:solidFill>
              <a:schemeClr val="tx1">
                <a:alpha val="2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Title 1">
            <a:extLst>
              <a:ext uri="{FF2B5EF4-FFF2-40B4-BE49-F238E27FC236}">
                <a16:creationId xmlns:a16="http://schemas.microsoft.com/office/drawing/2014/main" id="{C2F266BB-9552-1749-BE60-F827A1309C1B}"/>
              </a:ext>
            </a:extLst>
          </p:cNvPr>
          <p:cNvSpPr>
            <a:spLocks noGrp="1"/>
          </p:cNvSpPr>
          <p:nvPr>
            <p:ph type="title"/>
          </p:nvPr>
        </p:nvSpPr>
        <p:spPr>
          <a:xfrm>
            <a:off x="1153740" y="56657"/>
            <a:ext cx="8654197" cy="642942"/>
          </a:xfrm>
        </p:spPr>
        <p:txBody>
          <a:bodyPr>
            <a:normAutofit/>
          </a:bodyPr>
          <a:lstStyle/>
          <a:p>
            <a:r>
              <a:rPr lang="en-US" dirty="0"/>
              <a:t>Continuous Deployment Platform</a:t>
            </a:r>
          </a:p>
        </p:txBody>
      </p:sp>
      <p:sp>
        <p:nvSpPr>
          <p:cNvPr id="45" name="TextBox 44">
            <a:extLst>
              <a:ext uri="{FF2B5EF4-FFF2-40B4-BE49-F238E27FC236}">
                <a16:creationId xmlns:a16="http://schemas.microsoft.com/office/drawing/2014/main" id="{FF0B5079-7E25-5441-9862-2F8C4D2778D7}"/>
              </a:ext>
            </a:extLst>
          </p:cNvPr>
          <p:cNvSpPr txBox="1"/>
          <p:nvPr/>
        </p:nvSpPr>
        <p:spPr>
          <a:xfrm>
            <a:off x="7750601" y="2376232"/>
            <a:ext cx="2340384" cy="400110"/>
          </a:xfrm>
          <a:prstGeom prst="rect">
            <a:avLst/>
          </a:prstGeom>
          <a:noFill/>
        </p:spPr>
        <p:txBody>
          <a:bodyPr wrap="none" rtlCol="0">
            <a:spAutoFit/>
          </a:bodyPr>
          <a:lstStyle/>
          <a:p>
            <a:r>
              <a:rPr lang="en-US" sz="2000" dirty="0"/>
              <a:t>Scheduled Execution</a:t>
            </a:r>
          </a:p>
        </p:txBody>
      </p:sp>
      <p:cxnSp>
        <p:nvCxnSpPr>
          <p:cNvPr id="39" name="Straight Arrow Connector 38">
            <a:extLst>
              <a:ext uri="{FF2B5EF4-FFF2-40B4-BE49-F238E27FC236}">
                <a16:creationId xmlns:a16="http://schemas.microsoft.com/office/drawing/2014/main" id="{9998538D-7383-4C4E-B0A1-1CE806C0DA3B}"/>
              </a:ext>
            </a:extLst>
          </p:cNvPr>
          <p:cNvCxnSpPr>
            <a:cxnSpLocks/>
          </p:cNvCxnSpPr>
          <p:nvPr/>
        </p:nvCxnSpPr>
        <p:spPr>
          <a:xfrm>
            <a:off x="2390619" y="3547521"/>
            <a:ext cx="0" cy="825159"/>
          </a:xfrm>
          <a:prstGeom prst="straightConnector1">
            <a:avLst/>
          </a:prstGeom>
          <a:ln w="15875">
            <a:solidFill>
              <a:schemeClr val="tx1">
                <a:alpha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AEE4987-F1AF-044F-A5B4-D1D80F1F683E}"/>
              </a:ext>
            </a:extLst>
          </p:cNvPr>
          <p:cNvCxnSpPr>
            <a:cxnSpLocks/>
          </p:cNvCxnSpPr>
          <p:nvPr/>
        </p:nvCxnSpPr>
        <p:spPr>
          <a:xfrm>
            <a:off x="2579210" y="3547520"/>
            <a:ext cx="284" cy="828000"/>
          </a:xfrm>
          <a:prstGeom prst="straightConnector1">
            <a:avLst/>
          </a:prstGeom>
          <a:ln w="15875">
            <a:solidFill>
              <a:schemeClr val="tx1">
                <a:alpha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D19C6E5-B166-9046-9763-1A786161E582}"/>
              </a:ext>
            </a:extLst>
          </p:cNvPr>
          <p:cNvCxnSpPr>
            <a:cxnSpLocks/>
          </p:cNvCxnSpPr>
          <p:nvPr/>
        </p:nvCxnSpPr>
        <p:spPr>
          <a:xfrm flipH="1">
            <a:off x="2768009" y="3551777"/>
            <a:ext cx="196" cy="820903"/>
          </a:xfrm>
          <a:prstGeom prst="straightConnector1">
            <a:avLst/>
          </a:prstGeom>
          <a:ln w="15875">
            <a:solidFill>
              <a:schemeClr val="tx1">
                <a:alpha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B949178-33B6-934E-951D-7362E540CB76}"/>
              </a:ext>
            </a:extLst>
          </p:cNvPr>
          <p:cNvCxnSpPr>
            <a:cxnSpLocks/>
          </p:cNvCxnSpPr>
          <p:nvPr/>
        </p:nvCxnSpPr>
        <p:spPr>
          <a:xfrm>
            <a:off x="2944056" y="3547521"/>
            <a:ext cx="0" cy="824400"/>
          </a:xfrm>
          <a:prstGeom prst="straightConnector1">
            <a:avLst/>
          </a:prstGeom>
          <a:ln w="15875">
            <a:solidFill>
              <a:schemeClr val="tx1">
                <a:alpha val="2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4F42051-BAAD-CA4C-B9F0-A631E3981E55}"/>
              </a:ext>
            </a:extLst>
          </p:cNvPr>
          <p:cNvSpPr txBox="1"/>
          <p:nvPr/>
        </p:nvSpPr>
        <p:spPr>
          <a:xfrm>
            <a:off x="-141706" y="3178259"/>
            <a:ext cx="1004527" cy="584775"/>
          </a:xfrm>
          <a:prstGeom prst="rect">
            <a:avLst/>
          </a:prstGeom>
          <a:noFill/>
        </p:spPr>
        <p:txBody>
          <a:bodyPr wrap="square" rtlCol="0">
            <a:spAutoFit/>
          </a:bodyPr>
          <a:lstStyle/>
          <a:p>
            <a:pPr algn="ctr"/>
            <a:r>
              <a:rPr lang="en-US" sz="1600" dirty="0">
                <a:solidFill>
                  <a:schemeClr val="tx1">
                    <a:alpha val="25000"/>
                  </a:schemeClr>
                </a:solidFill>
              </a:rPr>
              <a:t>Raw </a:t>
            </a:r>
          </a:p>
          <a:p>
            <a:pPr algn="ctr"/>
            <a:r>
              <a:rPr lang="en-US" sz="1600" dirty="0">
                <a:solidFill>
                  <a:schemeClr val="tx1">
                    <a:alpha val="25000"/>
                  </a:schemeClr>
                </a:solidFill>
              </a:rPr>
              <a:t>Data </a:t>
            </a:r>
          </a:p>
        </p:txBody>
      </p:sp>
      <p:sp>
        <p:nvSpPr>
          <p:cNvPr id="47" name="TextBox 46">
            <a:extLst>
              <a:ext uri="{FF2B5EF4-FFF2-40B4-BE49-F238E27FC236}">
                <a16:creationId xmlns:a16="http://schemas.microsoft.com/office/drawing/2014/main" id="{D4C68548-FD15-CA46-B2FC-944E962CDDCE}"/>
              </a:ext>
            </a:extLst>
          </p:cNvPr>
          <p:cNvSpPr txBox="1"/>
          <p:nvPr/>
        </p:nvSpPr>
        <p:spPr>
          <a:xfrm>
            <a:off x="5720871" y="1453125"/>
            <a:ext cx="6341613" cy="646331"/>
          </a:xfrm>
          <a:prstGeom prst="rect">
            <a:avLst/>
          </a:prstGeom>
          <a:ln w="31750"/>
          <a:scene3d>
            <a:camera prst="orthographicFront"/>
            <a:lightRig rig="balanced" dir="t"/>
          </a:scene3d>
          <a:sp3d prstMaterial="softEdge"/>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600" b="1"/>
              <a:t>Proactive </a:t>
            </a:r>
            <a:r>
              <a:rPr lang="en-US" sz="3600" b="1" dirty="0"/>
              <a:t>Training Phase</a:t>
            </a:r>
          </a:p>
        </p:txBody>
      </p:sp>
    </p:spTree>
    <p:extLst>
      <p:ext uri="{BB962C8B-B14F-4D97-AF65-F5344CB8AC3E}">
        <p14:creationId xmlns:p14="http://schemas.microsoft.com/office/powerpoint/2010/main" val="12653947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dima-dfk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ima-dfki" id="{DA5D9A57-66B6-7140-A093-9BE98F45521A}" vid="{325AFDD5-5E2D-A84D-AC51-AFB6DA107F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6339</TotalTime>
  <Words>3842</Words>
  <Application>Microsoft Macintosh PowerPoint</Application>
  <PresentationFormat>Widescreen</PresentationFormat>
  <Paragraphs>701</Paragraphs>
  <Slides>34</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Cambria Math</vt:lpstr>
      <vt:lpstr>Symbol</vt:lpstr>
      <vt:lpstr>Times New Roman</vt:lpstr>
      <vt:lpstr>Verdana</vt:lpstr>
      <vt:lpstr>dima-dfki</vt:lpstr>
      <vt:lpstr>Continuous Deployment of Machine Learning Pipelines</vt:lpstr>
      <vt:lpstr>Life Cycle of Machine Learning Applications</vt:lpstr>
      <vt:lpstr>Improvement By Online Learning</vt:lpstr>
      <vt:lpstr>Improvement By Retraining</vt:lpstr>
      <vt:lpstr>Ideal Deployment Platform</vt:lpstr>
      <vt:lpstr>Continuous Deployment Platform</vt:lpstr>
      <vt:lpstr>Continuous Deployment Platform</vt:lpstr>
      <vt:lpstr>Continuous Deployment Platform</vt:lpstr>
      <vt:lpstr>Continuous Deployment Platform</vt:lpstr>
      <vt:lpstr>Data Preparation Phase</vt:lpstr>
      <vt:lpstr>Storage Requirement</vt:lpstr>
      <vt:lpstr>Proactive Training Phase</vt:lpstr>
      <vt:lpstr>Data Materializing</vt:lpstr>
      <vt:lpstr>Evaluation</vt:lpstr>
      <vt:lpstr>Quality</vt:lpstr>
      <vt:lpstr>Training Time</vt:lpstr>
      <vt:lpstr>Feature Caching and Statistics Computation</vt:lpstr>
      <vt:lpstr>Summary</vt:lpstr>
      <vt:lpstr>References</vt:lpstr>
      <vt:lpstr>Backup Slides</vt:lpstr>
      <vt:lpstr>Data Manager</vt:lpstr>
      <vt:lpstr>Pipeline Manager</vt:lpstr>
      <vt:lpstr>Model Updater</vt:lpstr>
      <vt:lpstr>Scheduler</vt:lpstr>
      <vt:lpstr>Related Work</vt:lpstr>
      <vt:lpstr>Proactive Training vs Periodical Retraining (Taxi)</vt:lpstr>
      <vt:lpstr>Proactive Training vs Periodical Retraining (Taxi)</vt:lpstr>
      <vt:lpstr>Materialization and Statistics Computation (Taxi)</vt:lpstr>
      <vt:lpstr>Materialization and Statistics Computation (URL)</vt:lpstr>
      <vt:lpstr>Time vs Quality (Taxi)</vt:lpstr>
      <vt:lpstr>Tuning</vt:lpstr>
      <vt:lpstr>Effect of Sampling on model quality</vt:lpstr>
      <vt:lpstr>Materialization Process</vt:lpstr>
      <vt:lpstr>Ads CTR USE Case Figure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Behrouz Derakhshan</dc:creator>
  <cp:lastModifiedBy>Behrouz Derakhshan</cp:lastModifiedBy>
  <cp:revision>1824</cp:revision>
  <dcterms:created xsi:type="dcterms:W3CDTF">2019-03-05T13:13:04Z</dcterms:created>
  <dcterms:modified xsi:type="dcterms:W3CDTF">2019-03-27T15:24:02Z</dcterms:modified>
</cp:coreProperties>
</file>