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7" r:id="rId11"/>
    <p:sldId id="266" r:id="rId12"/>
    <p:sldId id="268" r:id="rId13"/>
    <p:sldId id="269" r:id="rId14"/>
    <p:sldId id="271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C5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4"/>
  </p:normalViewPr>
  <p:slideViewPr>
    <p:cSldViewPr snapToGrid="0" snapToObjects="1">
      <p:cViewPr>
        <p:scale>
          <a:sx n="95" d="100"/>
          <a:sy n="95" d="100"/>
        </p:scale>
        <p:origin x="112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FCFAAB-590E-6D47-91E1-3683E175C756}" type="datetimeFigureOut">
              <a:rPr lang="en-US" smtClean="0"/>
              <a:t>3/5/19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9A87A-3376-BC42-9407-361BB5A93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02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C41A1-5998-A045-BAC5-F710D4CFF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2FE2B0-701A-3241-952D-D32C0AD19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D3059-ACAB-C04A-BCE0-E1E822929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1432-64B4-2849-9FF0-D63429878E8E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3CBD0-D096-E342-A438-20EF47849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35063-6CAF-DD49-88F9-18F1DF017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2F01-7F36-C24F-9706-E2823CB25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43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4E250-0C6B-2C4E-BE7B-6FCC1932B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06EB07-DDD3-5449-8EFE-5033240C0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6BD49-7651-B540-9DB5-D5583102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1432-64B4-2849-9FF0-D63429878E8E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E8B87-5FE8-6C44-997C-1B2F3D595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ABC7D-BEF6-8B4B-BA45-D046C71DB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2F01-7F36-C24F-9706-E2823CB25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04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89357E-B490-5F4F-8F44-A96E8C417D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3E3B6-3539-7045-9003-F8BE062F6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9335B-72CB-D644-9495-E290ED7B8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1432-64B4-2849-9FF0-D63429878E8E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E7FDA-DC0C-DB45-BD7B-0E4D49134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1ABBA-6943-C34F-9672-030385290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2F01-7F36-C24F-9706-E2823CB25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67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A797E-89A0-FC4E-AEC1-B565D2F30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FE64C-4CAF-6741-A83D-21BDA0EA8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C4066-BB8C-9941-AD62-B06B865E7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1432-64B4-2849-9FF0-D63429878E8E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370FC-423B-BC46-9D88-A02EF072C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5E9EB-B64D-6045-82B3-41BE9066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2F01-7F36-C24F-9706-E2823CB25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06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7B7A4-3AEB-6B48-8FC1-885DB2F7A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915F6-E93F-274D-B9AC-4A3CEC136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688DF-C8EA-7346-81FC-4B693E48A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1432-64B4-2849-9FF0-D63429878E8E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20D72-743B-194C-ABFA-FA584BA3B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23315-8B51-F942-98F4-A313EC49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2F01-7F36-C24F-9706-E2823CB25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88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B32F9-40D8-B74F-B982-4FF7AD7B3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C54A1-C0BB-D947-AD54-C2DE3FB6DB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49A44F-DFF6-0D4E-9828-E19F2FF54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7E6449-28DA-1841-86ED-C05B077DE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1432-64B4-2849-9FF0-D63429878E8E}" type="datetimeFigureOut">
              <a:rPr lang="en-US" smtClean="0"/>
              <a:t>3/5/19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72B2A-0C34-2747-A7B4-74381017F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73331-6CB5-B045-B94C-A418ACE9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2F01-7F36-C24F-9706-E2823CB25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3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D8F97-62D7-3F4C-8E34-702BDE8D9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0653C-FFF3-D145-8B54-80E279069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4E6CD4-C911-9F46-9F0C-F652BD76A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7E3981-C389-6A40-9E6C-0C162E8DD0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66B16F-E839-5A4E-882A-709F160F8A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524988-CEDE-984C-8D9B-682013CC4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1432-64B4-2849-9FF0-D63429878E8E}" type="datetimeFigureOut">
              <a:rPr lang="en-US" smtClean="0"/>
              <a:t>3/5/19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A152DE-7371-6E48-89ED-7BDF6DC88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234643-D2EB-564F-B5F2-9A2D4EFDE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2F01-7F36-C24F-9706-E2823CB25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2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490DD-F574-504B-B709-2782CFD87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A223E0-0ABE-6349-A3DF-9B4714A1E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1432-64B4-2849-9FF0-D63429878E8E}" type="datetimeFigureOut">
              <a:rPr lang="en-US" smtClean="0"/>
              <a:t>3/5/19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9BB374-DAAC-FD4E-B4D4-161B945FA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0CD3C1-9774-5B48-B33A-A96FE2E16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2F01-7F36-C24F-9706-E2823CB25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78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E6A526-2739-BB49-842F-4FE84DCB6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1432-64B4-2849-9FF0-D63429878E8E}" type="datetimeFigureOut">
              <a:rPr lang="en-US" smtClean="0"/>
              <a:t>3/5/19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B7D15D-07B6-0440-91A8-B0EC75FAC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80B67-F443-AA4B-9888-A765F4F41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2F01-7F36-C24F-9706-E2823CB25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18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535C4-FC7C-4941-AA6B-0A463A1DC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593CD-0E4F-1340-A236-91ABD3A89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12C4EA-F6DA-7E48-B6D0-D9B58ED00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5F892-A81A-4C44-9B94-8C9961666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1432-64B4-2849-9FF0-D63429878E8E}" type="datetimeFigureOut">
              <a:rPr lang="en-US" smtClean="0"/>
              <a:t>3/5/19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F4ECE-4502-FC48-BC35-A4F2DCF8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BB2CA-20C7-4E4D-924F-02872C3D2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2F01-7F36-C24F-9706-E2823CB25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1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2886E-3E40-E140-ACE8-1AAF5DB32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ED7993-25C8-264A-B3E0-BB3C3D6132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EFF22-63E1-D644-B71C-942CD10E5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334D1-FCB8-2546-9460-2AC74115C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1432-64B4-2849-9FF0-D63429878E8E}" type="datetimeFigureOut">
              <a:rPr lang="en-US" smtClean="0"/>
              <a:t>3/5/19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30F93-24A6-D94E-919E-14169FE87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FC1DB-C532-C64A-9FFC-725153371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2F01-7F36-C24F-9706-E2823CB25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75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910137-33DD-E54B-979C-6880721F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22745-9B09-FD40-98AE-BEA01EFED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AE6B1-4289-3B4D-9238-B2878798BC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D1432-64B4-2849-9FF0-D63429878E8E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360F4-F1FF-0B44-B97F-C60FCC1EFC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AFED7-E2C4-3844-A6A0-F0513F5A77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12F01-7F36-C24F-9706-E2823CB25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08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0017C-15D9-3F4A-B55B-0285810B59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Continuous Deployment of Machine Learning Pipelines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2FCBF-838F-D643-89A0-F030E5DC5D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393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evron 7">
            <a:extLst>
              <a:ext uri="{FF2B5EF4-FFF2-40B4-BE49-F238E27FC236}">
                <a16:creationId xmlns:a16="http://schemas.microsoft.com/office/drawing/2014/main" id="{8802FB72-2001-9041-82C6-3514B584984B}"/>
              </a:ext>
            </a:extLst>
          </p:cNvPr>
          <p:cNvSpPr/>
          <p:nvPr/>
        </p:nvSpPr>
        <p:spPr>
          <a:xfrm>
            <a:off x="3365290" y="2158710"/>
            <a:ext cx="2649071" cy="1373444"/>
          </a:xfrm>
          <a:prstGeom prst="chevron">
            <a:avLst>
              <a:gd name="adj" fmla="val 2528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Data Preprocessing</a:t>
            </a:r>
          </a:p>
        </p:txBody>
      </p:sp>
      <p:sp>
        <p:nvSpPr>
          <p:cNvPr id="10" name="Chevron 9">
            <a:extLst>
              <a:ext uri="{FF2B5EF4-FFF2-40B4-BE49-F238E27FC236}">
                <a16:creationId xmlns:a16="http://schemas.microsoft.com/office/drawing/2014/main" id="{BDAF82AD-66AF-034D-AC69-F980FD430D21}"/>
              </a:ext>
            </a:extLst>
          </p:cNvPr>
          <p:cNvSpPr/>
          <p:nvPr/>
        </p:nvSpPr>
        <p:spPr>
          <a:xfrm>
            <a:off x="5654845" y="2158710"/>
            <a:ext cx="2649071" cy="1373444"/>
          </a:xfrm>
          <a:prstGeom prst="chevron">
            <a:avLst>
              <a:gd name="adj" fmla="val 25280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68A7821-D606-EB4B-9039-D95F4CDC6C84}"/>
              </a:ext>
            </a:extLst>
          </p:cNvPr>
          <p:cNvSpPr/>
          <p:nvPr/>
        </p:nvSpPr>
        <p:spPr>
          <a:xfrm>
            <a:off x="2477177" y="1324091"/>
            <a:ext cx="6642847" cy="31995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A30DA6-BFA2-224D-8708-5E25AA714767}"/>
              </a:ext>
            </a:extLst>
          </p:cNvPr>
          <p:cNvSpPr txBox="1"/>
          <p:nvPr/>
        </p:nvSpPr>
        <p:spPr>
          <a:xfrm>
            <a:off x="3485790" y="686346"/>
            <a:ext cx="4338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Deployment Platform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07DD67B-989B-C246-9941-EA9CEE6ACC15}"/>
              </a:ext>
            </a:extLst>
          </p:cNvPr>
          <p:cNvSpPr/>
          <p:nvPr/>
        </p:nvSpPr>
        <p:spPr>
          <a:xfrm>
            <a:off x="3365290" y="1578772"/>
            <a:ext cx="4602365" cy="41685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Monitoring Components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B7C4B5F-67AA-F346-9DCF-AA41BBEFBCA8}"/>
              </a:ext>
            </a:extLst>
          </p:cNvPr>
          <p:cNvCxnSpPr>
            <a:cxnSpLocks/>
          </p:cNvCxnSpPr>
          <p:nvPr/>
        </p:nvCxnSpPr>
        <p:spPr>
          <a:xfrm>
            <a:off x="1020199" y="2380847"/>
            <a:ext cx="1411940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E2F18FA-5C5C-0448-834D-E4EF2E492252}"/>
              </a:ext>
            </a:extLst>
          </p:cNvPr>
          <p:cNvSpPr txBox="1"/>
          <p:nvPr/>
        </p:nvSpPr>
        <p:spPr>
          <a:xfrm>
            <a:off x="1208457" y="2042956"/>
            <a:ext cx="1141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Prediction</a:t>
            </a:r>
          </a:p>
          <a:p>
            <a:pPr algn="ctr"/>
            <a:r>
              <a:rPr lang="en-US" dirty="0"/>
              <a:t>Request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10C5C5-6C78-294C-8CEF-37F9DF407418}"/>
              </a:ext>
            </a:extLst>
          </p:cNvPr>
          <p:cNvCxnSpPr>
            <a:cxnSpLocks/>
          </p:cNvCxnSpPr>
          <p:nvPr/>
        </p:nvCxnSpPr>
        <p:spPr>
          <a:xfrm>
            <a:off x="1098755" y="3546879"/>
            <a:ext cx="1411940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72B451C-7F57-004B-999C-5E7347570C1C}"/>
              </a:ext>
            </a:extLst>
          </p:cNvPr>
          <p:cNvSpPr txBox="1"/>
          <p:nvPr/>
        </p:nvSpPr>
        <p:spPr>
          <a:xfrm>
            <a:off x="1394415" y="3208988"/>
            <a:ext cx="927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Training</a:t>
            </a:r>
          </a:p>
          <a:p>
            <a:pPr algn="ctr"/>
            <a:r>
              <a:rPr lang="en-US" dirty="0"/>
              <a:t>Data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927FF41-9145-E54A-96AC-FA821E011BBF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9120024" y="2923885"/>
            <a:ext cx="1506071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FC03790-1C94-C842-8EFC-A8B1C7B21C11}"/>
              </a:ext>
            </a:extLst>
          </p:cNvPr>
          <p:cNvSpPr txBox="1"/>
          <p:nvPr/>
        </p:nvSpPr>
        <p:spPr>
          <a:xfrm>
            <a:off x="9201855" y="2277553"/>
            <a:ext cx="1141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Prediction</a:t>
            </a:r>
          </a:p>
          <a:p>
            <a:pPr algn="ctr"/>
            <a:r>
              <a:rPr lang="en-US" dirty="0"/>
              <a:t>Result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7285428-AA93-0F43-AA62-6705EC7E9EE1}"/>
              </a:ext>
            </a:extLst>
          </p:cNvPr>
          <p:cNvSpPr/>
          <p:nvPr/>
        </p:nvSpPr>
        <p:spPr>
          <a:xfrm>
            <a:off x="3608542" y="3695233"/>
            <a:ext cx="4092603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Data Storage </a:t>
            </a:r>
          </a:p>
        </p:txBody>
      </p:sp>
      <p:sp>
        <p:nvSpPr>
          <p:cNvPr id="18" name="Chevron 17">
            <a:extLst>
              <a:ext uri="{FF2B5EF4-FFF2-40B4-BE49-F238E27FC236}">
                <a16:creationId xmlns:a16="http://schemas.microsoft.com/office/drawing/2014/main" id="{41762421-A747-9249-82A0-B4C6B2912D3E}"/>
              </a:ext>
            </a:extLst>
          </p:cNvPr>
          <p:cNvSpPr/>
          <p:nvPr/>
        </p:nvSpPr>
        <p:spPr>
          <a:xfrm>
            <a:off x="3209004" y="5434326"/>
            <a:ext cx="2044671" cy="992472"/>
          </a:xfrm>
          <a:prstGeom prst="chevron">
            <a:avLst>
              <a:gd name="adj" fmla="val 2528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Data Preprocessing</a:t>
            </a:r>
          </a:p>
        </p:txBody>
      </p:sp>
      <p:sp>
        <p:nvSpPr>
          <p:cNvPr id="23" name="Chevron 22">
            <a:extLst>
              <a:ext uri="{FF2B5EF4-FFF2-40B4-BE49-F238E27FC236}">
                <a16:creationId xmlns:a16="http://schemas.microsoft.com/office/drawing/2014/main" id="{2203975A-DB87-B447-A238-7BFA2C473E6C}"/>
              </a:ext>
            </a:extLst>
          </p:cNvPr>
          <p:cNvSpPr/>
          <p:nvPr/>
        </p:nvSpPr>
        <p:spPr>
          <a:xfrm>
            <a:off x="4934710" y="5434326"/>
            <a:ext cx="2044671" cy="992472"/>
          </a:xfrm>
          <a:prstGeom prst="chevron">
            <a:avLst>
              <a:gd name="adj" fmla="val 2528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Model Training</a:t>
            </a:r>
          </a:p>
        </p:txBody>
      </p:sp>
      <p:sp>
        <p:nvSpPr>
          <p:cNvPr id="25" name="Chevron 24">
            <a:extLst>
              <a:ext uri="{FF2B5EF4-FFF2-40B4-BE49-F238E27FC236}">
                <a16:creationId xmlns:a16="http://schemas.microsoft.com/office/drawing/2014/main" id="{BD1267B9-737D-2149-996A-3BF81A46DD73}"/>
              </a:ext>
            </a:extLst>
          </p:cNvPr>
          <p:cNvSpPr/>
          <p:nvPr/>
        </p:nvSpPr>
        <p:spPr>
          <a:xfrm>
            <a:off x="6668342" y="5434326"/>
            <a:ext cx="2044671" cy="992472"/>
          </a:xfrm>
          <a:prstGeom prst="chevron">
            <a:avLst>
              <a:gd name="adj" fmla="val 25280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001D1C-AD42-EC48-89E5-EEDBC3759073}"/>
              </a:ext>
            </a:extLst>
          </p:cNvPr>
          <p:cNvSpPr txBox="1"/>
          <p:nvPr/>
        </p:nvSpPr>
        <p:spPr>
          <a:xfrm>
            <a:off x="4849907" y="6457890"/>
            <a:ext cx="1950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Training Pipeline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3153FA43-6359-514C-B2AF-8C0D7A065A1F}"/>
              </a:ext>
            </a:extLst>
          </p:cNvPr>
          <p:cNvCxnSpPr>
            <a:stCxn id="27" idx="1"/>
            <a:endCxn id="18" idx="1"/>
          </p:cNvCxnSpPr>
          <p:nvPr/>
        </p:nvCxnSpPr>
        <p:spPr>
          <a:xfrm rot="10800000" flipV="1">
            <a:off x="3459902" y="4038132"/>
            <a:ext cx="148641" cy="1892429"/>
          </a:xfrm>
          <a:prstGeom prst="curvedConnector3">
            <a:avLst>
              <a:gd name="adj1" fmla="val 675894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7A26DC3-FE58-2040-AB05-5762D47C9A30}"/>
              </a:ext>
            </a:extLst>
          </p:cNvPr>
          <p:cNvSpPr txBox="1"/>
          <p:nvPr/>
        </p:nvSpPr>
        <p:spPr>
          <a:xfrm>
            <a:off x="1364594" y="4771473"/>
            <a:ext cx="12763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Retraining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71856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>
            <a:extLst>
              <a:ext uri="{FF2B5EF4-FFF2-40B4-BE49-F238E27FC236}">
                <a16:creationId xmlns:a16="http://schemas.microsoft.com/office/drawing/2014/main" id="{0589D194-8E54-D242-83FA-22788EC4451D}"/>
              </a:ext>
            </a:extLst>
          </p:cNvPr>
          <p:cNvSpPr/>
          <p:nvPr/>
        </p:nvSpPr>
        <p:spPr>
          <a:xfrm>
            <a:off x="3365290" y="2158710"/>
            <a:ext cx="2649071" cy="1373444"/>
          </a:xfrm>
          <a:prstGeom prst="chevron">
            <a:avLst>
              <a:gd name="adj" fmla="val 2528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Data Preprocessing</a:t>
            </a:r>
          </a:p>
        </p:txBody>
      </p:sp>
      <p:sp>
        <p:nvSpPr>
          <p:cNvPr id="5" name="Chevron 4">
            <a:extLst>
              <a:ext uri="{FF2B5EF4-FFF2-40B4-BE49-F238E27FC236}">
                <a16:creationId xmlns:a16="http://schemas.microsoft.com/office/drawing/2014/main" id="{60D5777F-1323-5A4B-A60B-4CDC84C52C26}"/>
              </a:ext>
            </a:extLst>
          </p:cNvPr>
          <p:cNvSpPr/>
          <p:nvPr/>
        </p:nvSpPr>
        <p:spPr>
          <a:xfrm>
            <a:off x="5654845" y="2158710"/>
            <a:ext cx="2649071" cy="1373444"/>
          </a:xfrm>
          <a:prstGeom prst="chevron">
            <a:avLst>
              <a:gd name="adj" fmla="val 25280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1957DBF-1605-8942-A10A-68B9E91D08E0}"/>
              </a:ext>
            </a:extLst>
          </p:cNvPr>
          <p:cNvSpPr/>
          <p:nvPr/>
        </p:nvSpPr>
        <p:spPr>
          <a:xfrm>
            <a:off x="2477177" y="1324091"/>
            <a:ext cx="6642847" cy="31995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C9AC9D-9FD2-CE45-BFC7-3211BC80FFB6}"/>
              </a:ext>
            </a:extLst>
          </p:cNvPr>
          <p:cNvSpPr txBox="1"/>
          <p:nvPr/>
        </p:nvSpPr>
        <p:spPr>
          <a:xfrm>
            <a:off x="3485790" y="686346"/>
            <a:ext cx="4338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Deployment Platform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2692DC6-28FA-9D4A-8AB3-5D22580C8F2A}"/>
              </a:ext>
            </a:extLst>
          </p:cNvPr>
          <p:cNvSpPr/>
          <p:nvPr/>
        </p:nvSpPr>
        <p:spPr>
          <a:xfrm>
            <a:off x="3365290" y="1578772"/>
            <a:ext cx="4602365" cy="41685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Monitoring Components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D2672AA-BBB8-2840-89E9-0A0B700FE1E7}"/>
              </a:ext>
            </a:extLst>
          </p:cNvPr>
          <p:cNvCxnSpPr>
            <a:cxnSpLocks/>
          </p:cNvCxnSpPr>
          <p:nvPr/>
        </p:nvCxnSpPr>
        <p:spPr>
          <a:xfrm>
            <a:off x="1020199" y="2380847"/>
            <a:ext cx="1411940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6AA2673-28D7-0041-877F-A96084F44EE6}"/>
              </a:ext>
            </a:extLst>
          </p:cNvPr>
          <p:cNvSpPr txBox="1"/>
          <p:nvPr/>
        </p:nvSpPr>
        <p:spPr>
          <a:xfrm>
            <a:off x="1208457" y="2042956"/>
            <a:ext cx="1141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Prediction</a:t>
            </a:r>
          </a:p>
          <a:p>
            <a:pPr algn="ctr"/>
            <a:r>
              <a:rPr lang="en-US" dirty="0"/>
              <a:t>Request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7C75767-DC4D-CB48-BA65-08FFB030A187}"/>
              </a:ext>
            </a:extLst>
          </p:cNvPr>
          <p:cNvCxnSpPr>
            <a:cxnSpLocks/>
          </p:cNvCxnSpPr>
          <p:nvPr/>
        </p:nvCxnSpPr>
        <p:spPr>
          <a:xfrm>
            <a:off x="1098755" y="3546879"/>
            <a:ext cx="1411940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1A818A8-F007-AA45-B489-C59583F6B8CB}"/>
              </a:ext>
            </a:extLst>
          </p:cNvPr>
          <p:cNvSpPr txBox="1"/>
          <p:nvPr/>
        </p:nvSpPr>
        <p:spPr>
          <a:xfrm>
            <a:off x="1394415" y="3208988"/>
            <a:ext cx="927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Training</a:t>
            </a:r>
          </a:p>
          <a:p>
            <a:pPr algn="ctr"/>
            <a:r>
              <a:rPr lang="en-US" dirty="0"/>
              <a:t>Data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5A01116-3B25-FC49-95D7-DF0D47D4BBA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120024" y="2923885"/>
            <a:ext cx="1506071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1E488CE-C8FD-1745-A51F-EC66B79C3500}"/>
              </a:ext>
            </a:extLst>
          </p:cNvPr>
          <p:cNvSpPr txBox="1"/>
          <p:nvPr/>
        </p:nvSpPr>
        <p:spPr>
          <a:xfrm>
            <a:off x="9201855" y="2277553"/>
            <a:ext cx="1141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Prediction</a:t>
            </a:r>
          </a:p>
          <a:p>
            <a:pPr algn="ctr"/>
            <a:r>
              <a:rPr lang="en-US" dirty="0"/>
              <a:t>Result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842529B-75C7-384F-82E2-8F6C83EC3A3D}"/>
              </a:ext>
            </a:extLst>
          </p:cNvPr>
          <p:cNvSpPr/>
          <p:nvPr/>
        </p:nvSpPr>
        <p:spPr>
          <a:xfrm>
            <a:off x="3608542" y="3695233"/>
            <a:ext cx="4092603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Data Storage </a:t>
            </a:r>
          </a:p>
        </p:txBody>
      </p:sp>
      <p:sp>
        <p:nvSpPr>
          <p:cNvPr id="16" name="Chevron 15">
            <a:extLst>
              <a:ext uri="{FF2B5EF4-FFF2-40B4-BE49-F238E27FC236}">
                <a16:creationId xmlns:a16="http://schemas.microsoft.com/office/drawing/2014/main" id="{94A2CD03-AF28-1044-AA0C-F7E1A2B89E60}"/>
              </a:ext>
            </a:extLst>
          </p:cNvPr>
          <p:cNvSpPr/>
          <p:nvPr/>
        </p:nvSpPr>
        <p:spPr>
          <a:xfrm>
            <a:off x="3209004" y="5434326"/>
            <a:ext cx="2044671" cy="992472"/>
          </a:xfrm>
          <a:prstGeom prst="chevron">
            <a:avLst>
              <a:gd name="adj" fmla="val 2528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Data Preprocessing</a:t>
            </a:r>
          </a:p>
        </p:txBody>
      </p:sp>
      <p:sp>
        <p:nvSpPr>
          <p:cNvPr id="18" name="Chevron 17">
            <a:extLst>
              <a:ext uri="{FF2B5EF4-FFF2-40B4-BE49-F238E27FC236}">
                <a16:creationId xmlns:a16="http://schemas.microsoft.com/office/drawing/2014/main" id="{F66AED95-F236-EB47-8AEE-F797E8FDE642}"/>
              </a:ext>
            </a:extLst>
          </p:cNvPr>
          <p:cNvSpPr/>
          <p:nvPr/>
        </p:nvSpPr>
        <p:spPr>
          <a:xfrm>
            <a:off x="6668342" y="5434326"/>
            <a:ext cx="2044671" cy="992472"/>
          </a:xfrm>
          <a:prstGeom prst="chevron">
            <a:avLst>
              <a:gd name="adj" fmla="val 25280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32" name="Down Arrow 31">
            <a:extLst>
              <a:ext uri="{FF2B5EF4-FFF2-40B4-BE49-F238E27FC236}">
                <a16:creationId xmlns:a16="http://schemas.microsoft.com/office/drawing/2014/main" id="{5C415056-E6E0-3F40-83CC-4EE36BE8472A}"/>
              </a:ext>
            </a:extLst>
          </p:cNvPr>
          <p:cNvSpPr/>
          <p:nvPr/>
        </p:nvSpPr>
        <p:spPr>
          <a:xfrm rot="10800000">
            <a:off x="3608542" y="4576647"/>
            <a:ext cx="914400" cy="7150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>
            <a:extLst>
              <a:ext uri="{FF2B5EF4-FFF2-40B4-BE49-F238E27FC236}">
                <a16:creationId xmlns:a16="http://schemas.microsoft.com/office/drawing/2014/main" id="{9D083A0A-5046-AE46-AA7D-B26220C0636E}"/>
              </a:ext>
            </a:extLst>
          </p:cNvPr>
          <p:cNvSpPr/>
          <p:nvPr/>
        </p:nvSpPr>
        <p:spPr>
          <a:xfrm rot="10800000">
            <a:off x="7053255" y="4576648"/>
            <a:ext cx="914400" cy="7150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2739E7-0D22-9347-BFA3-5097BEABDFF2}"/>
              </a:ext>
            </a:extLst>
          </p:cNvPr>
          <p:cNvSpPr txBox="1"/>
          <p:nvPr/>
        </p:nvSpPr>
        <p:spPr>
          <a:xfrm>
            <a:off x="4324231" y="4606695"/>
            <a:ext cx="30179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Redeploy </a:t>
            </a:r>
          </a:p>
          <a:p>
            <a:pPr algn="ctr"/>
            <a:r>
              <a:rPr lang="en-US" sz="2400" dirty="0"/>
              <a:t>the Prediction Pipeline</a:t>
            </a:r>
          </a:p>
        </p:txBody>
      </p:sp>
    </p:spTree>
    <p:extLst>
      <p:ext uri="{BB962C8B-B14F-4D97-AF65-F5344CB8AC3E}">
        <p14:creationId xmlns:p14="http://schemas.microsoft.com/office/powerpoint/2010/main" val="1551888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FA21-DCF0-E34A-9E4F-D820D48B1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472A2-A895-8843-8546-2446B3C57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 the training pipeline</a:t>
            </a:r>
          </a:p>
          <a:p>
            <a:r>
              <a:rPr lang="en-US" dirty="0"/>
              <a:t>Figure</a:t>
            </a:r>
          </a:p>
        </p:txBody>
      </p:sp>
    </p:spTree>
    <p:extLst>
      <p:ext uri="{BB962C8B-B14F-4D97-AF65-F5344CB8AC3E}">
        <p14:creationId xmlns:p14="http://schemas.microsoft.com/office/powerpoint/2010/main" val="2964466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C45B3-C37B-D245-9EFC-88D43A84D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4380B-7889-614F-A826-B40007589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Figure from the paper</a:t>
            </a:r>
          </a:p>
          <a:p>
            <a:r>
              <a:rPr lang="en-US" dirty="0"/>
              <a:t>With focus on SGD optimizations</a:t>
            </a:r>
          </a:p>
          <a:p>
            <a:r>
              <a:rPr lang="en-US" dirty="0"/>
              <a:t>Do online learning when new training data comes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86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D09CD-25CD-F64F-84BC-07AEF3C8E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Discretizing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17155-C821-604B-8819-324D06C26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Discretize the data into chunks with timestamps (called raw chunks)</a:t>
            </a:r>
          </a:p>
          <a:p>
            <a:r>
              <a:rPr lang="en-US" dirty="0"/>
              <a:t>Store them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043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B115A-DFB6-8F4D-9C28-8688BD042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77440-149B-FA42-922E-08FF66DA0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deployed pipeline to preprocess the chunks called preprocessed chunks</a:t>
            </a:r>
          </a:p>
          <a:p>
            <a:r>
              <a:rPr lang="en-US" dirty="0"/>
              <a:t>Store them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353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27E56-736E-B544-8640-5DE48207E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17A8C-3EEF-F441-B5C6-DAB0F9CD5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the stored chunks using their timestamp identifier</a:t>
            </a:r>
          </a:p>
          <a:p>
            <a:r>
              <a:rPr lang="en-US" dirty="0"/>
              <a:t>Three sampling methods</a:t>
            </a:r>
          </a:p>
          <a:p>
            <a:pPr lvl="1"/>
            <a:r>
              <a:rPr lang="en-US" dirty="0"/>
              <a:t>Time based</a:t>
            </a:r>
          </a:p>
          <a:p>
            <a:pPr lvl="1"/>
            <a:r>
              <a:rPr lang="en-US" dirty="0"/>
              <a:t>Uniform</a:t>
            </a:r>
          </a:p>
          <a:p>
            <a:pPr lvl="1"/>
            <a:r>
              <a:rPr lang="en-US" dirty="0"/>
              <a:t>Window based</a:t>
            </a:r>
          </a:p>
          <a:p>
            <a:r>
              <a:rPr lang="en-US" dirty="0"/>
              <a:t>Based on use case</a:t>
            </a:r>
          </a:p>
        </p:txBody>
      </p:sp>
    </p:spTree>
    <p:extLst>
      <p:ext uri="{BB962C8B-B14F-4D97-AF65-F5344CB8AC3E}">
        <p14:creationId xmlns:p14="http://schemas.microsoft.com/office/powerpoint/2010/main" val="296744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3345F-7077-9142-8F9D-66A7A32E3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Materialization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DE5AE-E691-7844-83F2-AB07AB71D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sample chunks has a preprocessed version</a:t>
            </a:r>
          </a:p>
          <a:p>
            <a:r>
              <a:rPr lang="en-US" dirty="0"/>
              <a:t>Directly use to update the model</a:t>
            </a:r>
          </a:p>
          <a:p>
            <a:r>
              <a:rPr lang="en-US" dirty="0"/>
              <a:t>Else, rematerialize the chunk using the deployed pipeline</a:t>
            </a:r>
          </a:p>
        </p:txBody>
      </p:sp>
    </p:spTree>
    <p:extLst>
      <p:ext uri="{BB962C8B-B14F-4D97-AF65-F5344CB8AC3E}">
        <p14:creationId xmlns:p14="http://schemas.microsoft.com/office/powerpoint/2010/main" val="1468742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D7C13-1690-A542-926B-B909EED7B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Materialization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6E007-5944-B44C-8F29-78185CFAC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Figure from the paper</a:t>
            </a:r>
          </a:p>
        </p:txBody>
      </p:sp>
    </p:spTree>
    <p:extLst>
      <p:ext uri="{BB962C8B-B14F-4D97-AF65-F5344CB8AC3E}">
        <p14:creationId xmlns:p14="http://schemas.microsoft.com/office/powerpoint/2010/main" val="726436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1DF0-288E-4A46-8DFC-B77F3546C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A8745-CBDA-0149-8B3D-E0C62CC5D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SGD iteration</a:t>
            </a:r>
          </a:p>
          <a:p>
            <a:r>
              <a:rPr lang="en-US" dirty="0"/>
              <a:t>Other Incremental learning methods are applicable too</a:t>
            </a:r>
          </a:p>
          <a:p>
            <a:r>
              <a:rPr lang="en-US" dirty="0"/>
              <a:t>Proactive training</a:t>
            </a:r>
          </a:p>
          <a:p>
            <a:r>
              <a:rPr lang="en-US" dirty="0"/>
              <a:t>SGD algorithm</a:t>
            </a:r>
          </a:p>
          <a:p>
            <a:r>
              <a:rPr lang="en-US" dirty="0"/>
              <a:t>Iterations are independent given the learning rate and the data</a:t>
            </a:r>
          </a:p>
          <a:p>
            <a:r>
              <a:rPr lang="en-US" dirty="0"/>
              <a:t>Use scheduler to inform when to perform update</a:t>
            </a:r>
          </a:p>
        </p:txBody>
      </p:sp>
    </p:spTree>
    <p:extLst>
      <p:ext uri="{BB962C8B-B14F-4D97-AF65-F5344CB8AC3E}">
        <p14:creationId xmlns:p14="http://schemas.microsoft.com/office/powerpoint/2010/main" val="3469188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BE579-EE6E-5E44-84C5-B3FDF3E3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Life Cycle of Machine Learning Applications</a:t>
            </a:r>
          </a:p>
        </p:txBody>
      </p:sp>
      <p:sp>
        <p:nvSpPr>
          <p:cNvPr id="70" name="Chevron 69">
            <a:extLst>
              <a:ext uri="{FF2B5EF4-FFF2-40B4-BE49-F238E27FC236}">
                <a16:creationId xmlns:a16="http://schemas.microsoft.com/office/drawing/2014/main" id="{752564BC-4108-E342-AD52-0F57D5DEB59D}"/>
              </a:ext>
            </a:extLst>
          </p:cNvPr>
          <p:cNvSpPr/>
          <p:nvPr/>
        </p:nvSpPr>
        <p:spPr>
          <a:xfrm>
            <a:off x="838200" y="3238896"/>
            <a:ext cx="2649071" cy="1359994"/>
          </a:xfrm>
          <a:prstGeom prst="chevron">
            <a:avLst>
              <a:gd name="adj" fmla="val 25280"/>
            </a:avLst>
          </a:prstGeom>
          <a:ln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Data Preparation</a:t>
            </a:r>
          </a:p>
        </p:txBody>
      </p:sp>
      <p:sp>
        <p:nvSpPr>
          <p:cNvPr id="129" name="Chevron 128">
            <a:extLst>
              <a:ext uri="{FF2B5EF4-FFF2-40B4-BE49-F238E27FC236}">
                <a16:creationId xmlns:a16="http://schemas.microsoft.com/office/drawing/2014/main" id="{7D2BC053-C6ED-1D45-89EA-CF89B99A9099}"/>
              </a:ext>
            </a:extLst>
          </p:cNvPr>
          <p:cNvSpPr/>
          <p:nvPr/>
        </p:nvSpPr>
        <p:spPr>
          <a:xfrm>
            <a:off x="3093783" y="3225446"/>
            <a:ext cx="2649071" cy="1373444"/>
          </a:xfrm>
          <a:prstGeom prst="chevron">
            <a:avLst>
              <a:gd name="adj" fmla="val 2528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Data Preprocessing</a:t>
            </a:r>
          </a:p>
        </p:txBody>
      </p:sp>
      <p:sp>
        <p:nvSpPr>
          <p:cNvPr id="133" name="Chevron 132">
            <a:extLst>
              <a:ext uri="{FF2B5EF4-FFF2-40B4-BE49-F238E27FC236}">
                <a16:creationId xmlns:a16="http://schemas.microsoft.com/office/drawing/2014/main" id="{35B7D812-1124-244C-898C-F64B536A04EC}"/>
              </a:ext>
            </a:extLst>
          </p:cNvPr>
          <p:cNvSpPr/>
          <p:nvPr/>
        </p:nvSpPr>
        <p:spPr>
          <a:xfrm>
            <a:off x="5349366" y="3225446"/>
            <a:ext cx="2649071" cy="1373444"/>
          </a:xfrm>
          <a:prstGeom prst="chevron">
            <a:avLst>
              <a:gd name="adj" fmla="val 2528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Model Training</a:t>
            </a:r>
          </a:p>
        </p:txBody>
      </p:sp>
      <p:sp>
        <p:nvSpPr>
          <p:cNvPr id="134" name="Chevron 133">
            <a:extLst>
              <a:ext uri="{FF2B5EF4-FFF2-40B4-BE49-F238E27FC236}">
                <a16:creationId xmlns:a16="http://schemas.microsoft.com/office/drawing/2014/main" id="{304485E3-B76F-6444-B837-86CBCAB783EC}"/>
              </a:ext>
            </a:extLst>
          </p:cNvPr>
          <p:cNvSpPr/>
          <p:nvPr/>
        </p:nvSpPr>
        <p:spPr>
          <a:xfrm>
            <a:off x="7604949" y="3225446"/>
            <a:ext cx="2649071" cy="1373444"/>
          </a:xfrm>
          <a:prstGeom prst="chevron">
            <a:avLst>
              <a:gd name="adj" fmla="val 2528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Model Evaluation</a:t>
            </a:r>
          </a:p>
        </p:txBody>
      </p:sp>
    </p:spTree>
    <p:extLst>
      <p:ext uri="{BB962C8B-B14F-4D97-AF65-F5344CB8AC3E}">
        <p14:creationId xmlns:p14="http://schemas.microsoft.com/office/powerpoint/2010/main" val="3102257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FE8A5-2C83-0345-8891-47BE4C9F8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F87D-C41A-6942-9515-8EE5CC1E6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Figure from the graph</a:t>
            </a:r>
          </a:p>
        </p:txBody>
      </p:sp>
    </p:spTree>
    <p:extLst>
      <p:ext uri="{BB962C8B-B14F-4D97-AF65-F5344CB8AC3E}">
        <p14:creationId xmlns:p14="http://schemas.microsoft.com/office/powerpoint/2010/main" val="411782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32439-4E8E-4C45-8D37-02B0990D3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D8FDD-E963-B84B-B6C6-DA8B65BFE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Responsible for storing the pipeline components and model training</a:t>
            </a:r>
          </a:p>
          <a:p>
            <a:r>
              <a:rPr lang="en-US" dirty="0"/>
              <a:t>Performs data processing</a:t>
            </a:r>
          </a:p>
          <a:p>
            <a:r>
              <a:rPr lang="en-US" dirty="0"/>
              <a:t>Performs data processing and initiates proactive training</a:t>
            </a:r>
          </a:p>
        </p:txBody>
      </p:sp>
    </p:spTree>
    <p:extLst>
      <p:ext uri="{BB962C8B-B14F-4D97-AF65-F5344CB8AC3E}">
        <p14:creationId xmlns:p14="http://schemas.microsoft.com/office/powerpoint/2010/main" val="4272331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8E132-85CD-BC41-9AA4-58CC45FE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6AD27-66B5-B94F-A6EF-08F6CDE38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Receives data</a:t>
            </a:r>
          </a:p>
          <a:p>
            <a:r>
              <a:rPr lang="en-US" dirty="0"/>
              <a:t>Discretize the data to chunks and assigns ids</a:t>
            </a:r>
          </a:p>
          <a:p>
            <a:r>
              <a:rPr lang="en-US" dirty="0"/>
              <a:t>Send chunks to pipeline manager for processing and gets the preprocessed features</a:t>
            </a:r>
          </a:p>
          <a:p>
            <a:r>
              <a:rPr lang="en-US" dirty="0"/>
              <a:t>Stores the preprocessed features using the same chunk id</a:t>
            </a:r>
          </a:p>
          <a:p>
            <a:r>
              <a:rPr lang="en-US" dirty="0"/>
              <a:t>Perform Sampling and re-materialization of the data and send the sample to pipeline manager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89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105B9-3C9D-E745-9B61-4E92E4CFD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AC522-90B3-A04F-B821-FB314B4D2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Schedules next proactive training</a:t>
            </a:r>
          </a:p>
          <a:p>
            <a:r>
              <a:rPr lang="en-US" dirty="0"/>
              <a:t>Static, using a user provided values</a:t>
            </a:r>
          </a:p>
          <a:p>
            <a:r>
              <a:rPr lang="en-US" dirty="0"/>
              <a:t>Dynamic, using the rate of the incoming data and execution time of the proactive training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847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EB215-6B3E-434F-9AC4-FE046164A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Proactive Trainer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6F70E-78A1-0746-A372-A00019078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Receives preprocessed features and performs incremental training on the model</a:t>
            </a:r>
          </a:p>
          <a:p>
            <a:r>
              <a:rPr lang="en-US" dirty="0"/>
              <a:t>Has logic for model training</a:t>
            </a:r>
          </a:p>
        </p:txBody>
      </p:sp>
    </p:spTree>
    <p:extLst>
      <p:ext uri="{BB962C8B-B14F-4D97-AF65-F5344CB8AC3E}">
        <p14:creationId xmlns:p14="http://schemas.microsoft.com/office/powerpoint/2010/main" val="28947967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18E69-5A24-7F4C-A3F6-712A9E2F9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09E22-69FC-3A4E-8716-07CCD8C63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Execution Engine for the actual data processing and model training</a:t>
            </a:r>
          </a:p>
          <a:p>
            <a:r>
              <a:rPr lang="en-US" dirty="0"/>
              <a:t>Current prototype, apache spark</a:t>
            </a:r>
          </a:p>
        </p:txBody>
      </p:sp>
    </p:spTree>
    <p:extLst>
      <p:ext uri="{BB962C8B-B14F-4D97-AF65-F5344CB8AC3E}">
        <p14:creationId xmlns:p14="http://schemas.microsoft.com/office/powerpoint/2010/main" val="15470667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AAF7B-29BA-EC42-8F3E-EF1238987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1AF91-0241-1543-9B76-F7005CAAB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787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C8A8-AA83-4F44-8F45-1459A0B7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5E102-4A9A-E84D-8FD2-68548A83C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 anomaly and concept drift detection</a:t>
            </a:r>
          </a:p>
        </p:txBody>
      </p:sp>
    </p:spTree>
    <p:extLst>
      <p:ext uri="{BB962C8B-B14F-4D97-AF65-F5344CB8AC3E}">
        <p14:creationId xmlns:p14="http://schemas.microsoft.com/office/powerpoint/2010/main" val="37550702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8A182-C249-2743-AF22-9AD079F25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DC496-1985-4342-A666-B2ADDD32C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138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FEA88-F11E-264F-9CB5-F94955D71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45547-7F53-DF44-A9D2-3DCDE4715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55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BE579-EE6E-5E44-84C5-B3FDF3E3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Life Cycle of Machine Learning Applications</a:t>
            </a:r>
          </a:p>
        </p:txBody>
      </p:sp>
      <p:sp>
        <p:nvSpPr>
          <p:cNvPr id="70" name="Chevron 69">
            <a:extLst>
              <a:ext uri="{FF2B5EF4-FFF2-40B4-BE49-F238E27FC236}">
                <a16:creationId xmlns:a16="http://schemas.microsoft.com/office/drawing/2014/main" id="{752564BC-4108-E342-AD52-0F57D5DEB59D}"/>
              </a:ext>
            </a:extLst>
          </p:cNvPr>
          <p:cNvSpPr/>
          <p:nvPr/>
        </p:nvSpPr>
        <p:spPr>
          <a:xfrm>
            <a:off x="838200" y="3242237"/>
            <a:ext cx="2649071" cy="1359994"/>
          </a:xfrm>
          <a:prstGeom prst="chevron">
            <a:avLst>
              <a:gd name="adj" fmla="val 25280"/>
            </a:avLst>
          </a:prstGeom>
          <a:ln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Data Preparation</a:t>
            </a:r>
          </a:p>
        </p:txBody>
      </p:sp>
      <p:sp>
        <p:nvSpPr>
          <p:cNvPr id="129" name="Chevron 128">
            <a:extLst>
              <a:ext uri="{FF2B5EF4-FFF2-40B4-BE49-F238E27FC236}">
                <a16:creationId xmlns:a16="http://schemas.microsoft.com/office/drawing/2014/main" id="{7D2BC053-C6ED-1D45-89EA-CF89B99A9099}"/>
              </a:ext>
            </a:extLst>
          </p:cNvPr>
          <p:cNvSpPr/>
          <p:nvPr/>
        </p:nvSpPr>
        <p:spPr>
          <a:xfrm>
            <a:off x="3093783" y="3228787"/>
            <a:ext cx="2649071" cy="1373444"/>
          </a:xfrm>
          <a:prstGeom prst="chevron">
            <a:avLst>
              <a:gd name="adj" fmla="val 2528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Data Preprocessing</a:t>
            </a:r>
          </a:p>
        </p:txBody>
      </p:sp>
      <p:sp>
        <p:nvSpPr>
          <p:cNvPr id="133" name="Chevron 132">
            <a:extLst>
              <a:ext uri="{FF2B5EF4-FFF2-40B4-BE49-F238E27FC236}">
                <a16:creationId xmlns:a16="http://schemas.microsoft.com/office/drawing/2014/main" id="{35B7D812-1124-244C-898C-F64B536A04EC}"/>
              </a:ext>
            </a:extLst>
          </p:cNvPr>
          <p:cNvSpPr/>
          <p:nvPr/>
        </p:nvSpPr>
        <p:spPr>
          <a:xfrm>
            <a:off x="5349366" y="3228787"/>
            <a:ext cx="2649071" cy="1373444"/>
          </a:xfrm>
          <a:prstGeom prst="chevron">
            <a:avLst>
              <a:gd name="adj" fmla="val 2528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Model Training</a:t>
            </a:r>
          </a:p>
        </p:txBody>
      </p:sp>
      <p:sp>
        <p:nvSpPr>
          <p:cNvPr id="134" name="Chevron 133">
            <a:extLst>
              <a:ext uri="{FF2B5EF4-FFF2-40B4-BE49-F238E27FC236}">
                <a16:creationId xmlns:a16="http://schemas.microsoft.com/office/drawing/2014/main" id="{304485E3-B76F-6444-B837-86CBCAB783EC}"/>
              </a:ext>
            </a:extLst>
          </p:cNvPr>
          <p:cNvSpPr/>
          <p:nvPr/>
        </p:nvSpPr>
        <p:spPr>
          <a:xfrm>
            <a:off x="7604949" y="3228787"/>
            <a:ext cx="2649071" cy="1373444"/>
          </a:xfrm>
          <a:prstGeom prst="chevron">
            <a:avLst>
              <a:gd name="adj" fmla="val 2528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Model Evaluation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A229BAE2-02D1-4F44-9415-EAED93DD6AF1}"/>
              </a:ext>
            </a:extLst>
          </p:cNvPr>
          <p:cNvCxnSpPr>
            <a:cxnSpLocks/>
            <a:stCxn id="134" idx="0"/>
            <a:endCxn id="133" idx="0"/>
          </p:cNvCxnSpPr>
          <p:nvPr/>
        </p:nvCxnSpPr>
        <p:spPr bwMode="auto">
          <a:xfrm rot="16200000" flipV="1">
            <a:off x="7628090" y="2100995"/>
            <a:ext cx="12700" cy="2255583"/>
          </a:xfrm>
          <a:prstGeom prst="bentConnector3">
            <a:avLst>
              <a:gd name="adj1" fmla="val 6458819"/>
            </a:avLst>
          </a:prstGeom>
          <a:ln w="34925"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9C3CE83-AA7B-5842-9920-49645D3469A6}"/>
              </a:ext>
            </a:extLst>
          </p:cNvPr>
          <p:cNvSpPr txBox="1"/>
          <p:nvPr/>
        </p:nvSpPr>
        <p:spPr>
          <a:xfrm>
            <a:off x="6506648" y="1757923"/>
            <a:ext cx="2175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Different Model &amp; </a:t>
            </a:r>
          </a:p>
          <a:p>
            <a:pPr algn="ctr"/>
            <a:r>
              <a:rPr lang="en-US" sz="2000" dirty="0"/>
              <a:t>Hyperparameters</a:t>
            </a:r>
          </a:p>
        </p:txBody>
      </p:sp>
    </p:spTree>
    <p:extLst>
      <p:ext uri="{BB962C8B-B14F-4D97-AF65-F5344CB8AC3E}">
        <p14:creationId xmlns:p14="http://schemas.microsoft.com/office/powerpoint/2010/main" val="3371362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BE579-EE6E-5E44-84C5-B3FDF3E3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Life Cycle of Machine Learning Applications</a:t>
            </a:r>
          </a:p>
        </p:txBody>
      </p:sp>
      <p:sp>
        <p:nvSpPr>
          <p:cNvPr id="70" name="Chevron 69">
            <a:extLst>
              <a:ext uri="{FF2B5EF4-FFF2-40B4-BE49-F238E27FC236}">
                <a16:creationId xmlns:a16="http://schemas.microsoft.com/office/drawing/2014/main" id="{752564BC-4108-E342-AD52-0F57D5DEB59D}"/>
              </a:ext>
            </a:extLst>
          </p:cNvPr>
          <p:cNvSpPr/>
          <p:nvPr/>
        </p:nvSpPr>
        <p:spPr>
          <a:xfrm>
            <a:off x="838200" y="3243431"/>
            <a:ext cx="2649071" cy="1359994"/>
          </a:xfrm>
          <a:prstGeom prst="chevron">
            <a:avLst>
              <a:gd name="adj" fmla="val 25280"/>
            </a:avLst>
          </a:prstGeom>
          <a:ln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Data Preparation</a:t>
            </a:r>
          </a:p>
        </p:txBody>
      </p:sp>
      <p:sp>
        <p:nvSpPr>
          <p:cNvPr id="129" name="Chevron 128">
            <a:extLst>
              <a:ext uri="{FF2B5EF4-FFF2-40B4-BE49-F238E27FC236}">
                <a16:creationId xmlns:a16="http://schemas.microsoft.com/office/drawing/2014/main" id="{7D2BC053-C6ED-1D45-89EA-CF89B99A9099}"/>
              </a:ext>
            </a:extLst>
          </p:cNvPr>
          <p:cNvSpPr/>
          <p:nvPr/>
        </p:nvSpPr>
        <p:spPr>
          <a:xfrm>
            <a:off x="3093783" y="3229981"/>
            <a:ext cx="2649071" cy="1373444"/>
          </a:xfrm>
          <a:prstGeom prst="chevron">
            <a:avLst>
              <a:gd name="adj" fmla="val 2528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Data Preprocessing</a:t>
            </a:r>
          </a:p>
        </p:txBody>
      </p:sp>
      <p:sp>
        <p:nvSpPr>
          <p:cNvPr id="133" name="Chevron 132">
            <a:extLst>
              <a:ext uri="{FF2B5EF4-FFF2-40B4-BE49-F238E27FC236}">
                <a16:creationId xmlns:a16="http://schemas.microsoft.com/office/drawing/2014/main" id="{35B7D812-1124-244C-898C-F64B536A04EC}"/>
              </a:ext>
            </a:extLst>
          </p:cNvPr>
          <p:cNvSpPr/>
          <p:nvPr/>
        </p:nvSpPr>
        <p:spPr>
          <a:xfrm>
            <a:off x="5349366" y="3229981"/>
            <a:ext cx="2649071" cy="1373444"/>
          </a:xfrm>
          <a:prstGeom prst="chevron">
            <a:avLst>
              <a:gd name="adj" fmla="val 2528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Model Training</a:t>
            </a:r>
          </a:p>
        </p:txBody>
      </p:sp>
      <p:sp>
        <p:nvSpPr>
          <p:cNvPr id="134" name="Chevron 133">
            <a:extLst>
              <a:ext uri="{FF2B5EF4-FFF2-40B4-BE49-F238E27FC236}">
                <a16:creationId xmlns:a16="http://schemas.microsoft.com/office/drawing/2014/main" id="{304485E3-B76F-6444-B837-86CBCAB783EC}"/>
              </a:ext>
            </a:extLst>
          </p:cNvPr>
          <p:cNvSpPr/>
          <p:nvPr/>
        </p:nvSpPr>
        <p:spPr>
          <a:xfrm>
            <a:off x="7604949" y="3229981"/>
            <a:ext cx="2649071" cy="1373444"/>
          </a:xfrm>
          <a:prstGeom prst="chevron">
            <a:avLst>
              <a:gd name="adj" fmla="val 2528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Model Evaluation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A229BAE2-02D1-4F44-9415-EAED93DD6AF1}"/>
              </a:ext>
            </a:extLst>
          </p:cNvPr>
          <p:cNvCxnSpPr>
            <a:cxnSpLocks/>
            <a:stCxn id="134" idx="0"/>
            <a:endCxn id="133" idx="0"/>
          </p:cNvCxnSpPr>
          <p:nvPr/>
        </p:nvCxnSpPr>
        <p:spPr bwMode="auto">
          <a:xfrm rot="16200000" flipV="1">
            <a:off x="7628090" y="2102189"/>
            <a:ext cx="12700" cy="2255583"/>
          </a:xfrm>
          <a:prstGeom prst="bentConnector3">
            <a:avLst>
              <a:gd name="adj1" fmla="val 6458819"/>
            </a:avLst>
          </a:prstGeom>
          <a:ln w="34925"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9C3CE83-AA7B-5842-9920-49645D3469A6}"/>
              </a:ext>
            </a:extLst>
          </p:cNvPr>
          <p:cNvSpPr txBox="1"/>
          <p:nvPr/>
        </p:nvSpPr>
        <p:spPr>
          <a:xfrm>
            <a:off x="6506648" y="1759117"/>
            <a:ext cx="2175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Different Model &amp; </a:t>
            </a:r>
          </a:p>
          <a:p>
            <a:pPr algn="ctr"/>
            <a:r>
              <a:rPr lang="en-US" sz="2000" dirty="0"/>
              <a:t>Hyperparameters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CA861664-6B89-514F-BEEC-2A6DB1DBBFBE}"/>
              </a:ext>
            </a:extLst>
          </p:cNvPr>
          <p:cNvCxnSpPr>
            <a:cxnSpLocks/>
            <a:stCxn id="134" idx="0"/>
            <a:endCxn id="129" idx="0"/>
          </p:cNvCxnSpPr>
          <p:nvPr/>
        </p:nvCxnSpPr>
        <p:spPr bwMode="auto">
          <a:xfrm rot="16200000" flipV="1">
            <a:off x="6500298" y="974398"/>
            <a:ext cx="12700" cy="4511166"/>
          </a:xfrm>
          <a:prstGeom prst="bentConnector3">
            <a:avLst>
              <a:gd name="adj1" fmla="val 6461205"/>
            </a:avLst>
          </a:prstGeom>
          <a:ln w="34925"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2926A41-FE83-A943-A6ED-E0E50DDC11ED}"/>
              </a:ext>
            </a:extLst>
          </p:cNvPr>
          <p:cNvSpPr txBox="1"/>
          <p:nvPr/>
        </p:nvSpPr>
        <p:spPr>
          <a:xfrm>
            <a:off x="4251065" y="1757923"/>
            <a:ext cx="2175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Different Data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4239218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BE579-EE6E-5E44-84C5-B3FDF3E3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Life Cycle of Machine Learning Applications</a:t>
            </a:r>
          </a:p>
        </p:txBody>
      </p:sp>
      <p:sp>
        <p:nvSpPr>
          <p:cNvPr id="70" name="Chevron 69">
            <a:extLst>
              <a:ext uri="{FF2B5EF4-FFF2-40B4-BE49-F238E27FC236}">
                <a16:creationId xmlns:a16="http://schemas.microsoft.com/office/drawing/2014/main" id="{752564BC-4108-E342-AD52-0F57D5DEB59D}"/>
              </a:ext>
            </a:extLst>
          </p:cNvPr>
          <p:cNvSpPr/>
          <p:nvPr/>
        </p:nvSpPr>
        <p:spPr>
          <a:xfrm>
            <a:off x="838200" y="3246606"/>
            <a:ext cx="2649071" cy="1359994"/>
          </a:xfrm>
          <a:prstGeom prst="chevron">
            <a:avLst>
              <a:gd name="adj" fmla="val 25280"/>
            </a:avLst>
          </a:prstGeom>
          <a:ln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Data Preparation</a:t>
            </a:r>
          </a:p>
        </p:txBody>
      </p:sp>
      <p:sp>
        <p:nvSpPr>
          <p:cNvPr id="129" name="Chevron 128">
            <a:extLst>
              <a:ext uri="{FF2B5EF4-FFF2-40B4-BE49-F238E27FC236}">
                <a16:creationId xmlns:a16="http://schemas.microsoft.com/office/drawing/2014/main" id="{7D2BC053-C6ED-1D45-89EA-CF89B99A9099}"/>
              </a:ext>
            </a:extLst>
          </p:cNvPr>
          <p:cNvSpPr/>
          <p:nvPr/>
        </p:nvSpPr>
        <p:spPr>
          <a:xfrm>
            <a:off x="3093783" y="3233156"/>
            <a:ext cx="2649071" cy="1373444"/>
          </a:xfrm>
          <a:prstGeom prst="chevron">
            <a:avLst>
              <a:gd name="adj" fmla="val 2528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Data Preprocessing</a:t>
            </a:r>
          </a:p>
        </p:txBody>
      </p:sp>
      <p:sp>
        <p:nvSpPr>
          <p:cNvPr id="133" name="Chevron 132">
            <a:extLst>
              <a:ext uri="{FF2B5EF4-FFF2-40B4-BE49-F238E27FC236}">
                <a16:creationId xmlns:a16="http://schemas.microsoft.com/office/drawing/2014/main" id="{35B7D812-1124-244C-898C-F64B536A04EC}"/>
              </a:ext>
            </a:extLst>
          </p:cNvPr>
          <p:cNvSpPr/>
          <p:nvPr/>
        </p:nvSpPr>
        <p:spPr>
          <a:xfrm>
            <a:off x="5349366" y="3233156"/>
            <a:ext cx="2649071" cy="1373444"/>
          </a:xfrm>
          <a:prstGeom prst="chevron">
            <a:avLst>
              <a:gd name="adj" fmla="val 2528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Model Training</a:t>
            </a:r>
          </a:p>
        </p:txBody>
      </p:sp>
      <p:sp>
        <p:nvSpPr>
          <p:cNvPr id="134" name="Chevron 133">
            <a:extLst>
              <a:ext uri="{FF2B5EF4-FFF2-40B4-BE49-F238E27FC236}">
                <a16:creationId xmlns:a16="http://schemas.microsoft.com/office/drawing/2014/main" id="{304485E3-B76F-6444-B837-86CBCAB783EC}"/>
              </a:ext>
            </a:extLst>
          </p:cNvPr>
          <p:cNvSpPr/>
          <p:nvPr/>
        </p:nvSpPr>
        <p:spPr>
          <a:xfrm>
            <a:off x="7604949" y="3233156"/>
            <a:ext cx="2649071" cy="1373444"/>
          </a:xfrm>
          <a:prstGeom prst="chevron">
            <a:avLst>
              <a:gd name="adj" fmla="val 2528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Model Evaluation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A229BAE2-02D1-4F44-9415-EAED93DD6AF1}"/>
              </a:ext>
            </a:extLst>
          </p:cNvPr>
          <p:cNvCxnSpPr>
            <a:cxnSpLocks/>
            <a:stCxn id="134" idx="0"/>
            <a:endCxn id="133" idx="0"/>
          </p:cNvCxnSpPr>
          <p:nvPr/>
        </p:nvCxnSpPr>
        <p:spPr bwMode="auto">
          <a:xfrm rot="16200000" flipV="1">
            <a:off x="7628090" y="2105364"/>
            <a:ext cx="12700" cy="2255583"/>
          </a:xfrm>
          <a:prstGeom prst="bentConnector3">
            <a:avLst>
              <a:gd name="adj1" fmla="val 6458819"/>
            </a:avLst>
          </a:prstGeom>
          <a:ln w="34925"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9C3CE83-AA7B-5842-9920-49645D3469A6}"/>
              </a:ext>
            </a:extLst>
          </p:cNvPr>
          <p:cNvSpPr txBox="1"/>
          <p:nvPr/>
        </p:nvSpPr>
        <p:spPr>
          <a:xfrm>
            <a:off x="6506648" y="1762292"/>
            <a:ext cx="2175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Different Model &amp; </a:t>
            </a:r>
          </a:p>
          <a:p>
            <a:pPr algn="ctr"/>
            <a:r>
              <a:rPr lang="en-US" sz="2000" dirty="0"/>
              <a:t>Hyperparameters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CA861664-6B89-514F-BEEC-2A6DB1DBBFBE}"/>
              </a:ext>
            </a:extLst>
          </p:cNvPr>
          <p:cNvCxnSpPr>
            <a:cxnSpLocks/>
            <a:stCxn id="134" idx="0"/>
            <a:endCxn id="129" idx="0"/>
          </p:cNvCxnSpPr>
          <p:nvPr/>
        </p:nvCxnSpPr>
        <p:spPr bwMode="auto">
          <a:xfrm rot="16200000" flipV="1">
            <a:off x="6500298" y="977573"/>
            <a:ext cx="12700" cy="4511166"/>
          </a:xfrm>
          <a:prstGeom prst="bentConnector3">
            <a:avLst>
              <a:gd name="adj1" fmla="val 6461205"/>
            </a:avLst>
          </a:prstGeom>
          <a:ln w="34925"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2926A41-FE83-A943-A6ED-E0E50DDC11ED}"/>
              </a:ext>
            </a:extLst>
          </p:cNvPr>
          <p:cNvSpPr txBox="1"/>
          <p:nvPr/>
        </p:nvSpPr>
        <p:spPr>
          <a:xfrm>
            <a:off x="4251065" y="1757923"/>
            <a:ext cx="2175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Different Data Transformations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68F8B461-6166-EC45-AD12-8E6ADFDF55B8}"/>
              </a:ext>
            </a:extLst>
          </p:cNvPr>
          <p:cNvCxnSpPr>
            <a:cxnSpLocks/>
            <a:stCxn id="134" idx="0"/>
            <a:endCxn id="70" idx="0"/>
          </p:cNvCxnSpPr>
          <p:nvPr/>
        </p:nvCxnSpPr>
        <p:spPr bwMode="auto">
          <a:xfrm rot="16200000" flipH="1" flipV="1">
            <a:off x="5366632" y="-142644"/>
            <a:ext cx="13450" cy="6765049"/>
          </a:xfrm>
          <a:prstGeom prst="bentConnector3">
            <a:avLst>
              <a:gd name="adj1" fmla="val -6044558"/>
            </a:avLst>
          </a:prstGeom>
          <a:ln w="34925"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B608AC9-3150-3C47-806D-D2506C1FEE6A}"/>
              </a:ext>
            </a:extLst>
          </p:cNvPr>
          <p:cNvSpPr txBox="1"/>
          <p:nvPr/>
        </p:nvSpPr>
        <p:spPr>
          <a:xfrm>
            <a:off x="2075858" y="1758311"/>
            <a:ext cx="2175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Different </a:t>
            </a:r>
          </a:p>
          <a:p>
            <a:pPr algn="ctr"/>
            <a:r>
              <a:rPr lang="en-US" sz="2000" dirty="0"/>
              <a:t>Datasets</a:t>
            </a:r>
          </a:p>
        </p:txBody>
      </p:sp>
    </p:spTree>
    <p:extLst>
      <p:ext uri="{BB962C8B-B14F-4D97-AF65-F5344CB8AC3E}">
        <p14:creationId xmlns:p14="http://schemas.microsoft.com/office/powerpoint/2010/main" val="450957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BE579-EE6E-5E44-84C5-B3FDF3E3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Life Cycle of Machine Learning Applications</a:t>
            </a:r>
          </a:p>
        </p:txBody>
      </p:sp>
      <p:sp>
        <p:nvSpPr>
          <p:cNvPr id="13" name="Chevron 12">
            <a:extLst>
              <a:ext uri="{FF2B5EF4-FFF2-40B4-BE49-F238E27FC236}">
                <a16:creationId xmlns:a16="http://schemas.microsoft.com/office/drawing/2014/main" id="{AD5093F9-DB06-D443-A196-6964AF9354B5}"/>
              </a:ext>
            </a:extLst>
          </p:cNvPr>
          <p:cNvSpPr/>
          <p:nvPr/>
        </p:nvSpPr>
        <p:spPr>
          <a:xfrm>
            <a:off x="838200" y="3246606"/>
            <a:ext cx="2649071" cy="1359994"/>
          </a:xfrm>
          <a:prstGeom prst="chevron">
            <a:avLst>
              <a:gd name="adj" fmla="val 25280"/>
            </a:avLst>
          </a:prstGeom>
          <a:ln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Data Preparation</a:t>
            </a:r>
          </a:p>
        </p:txBody>
      </p:sp>
      <p:sp>
        <p:nvSpPr>
          <p:cNvPr id="14" name="Chevron 13">
            <a:extLst>
              <a:ext uri="{FF2B5EF4-FFF2-40B4-BE49-F238E27FC236}">
                <a16:creationId xmlns:a16="http://schemas.microsoft.com/office/drawing/2014/main" id="{026A8F84-6D9B-7342-BED9-58319631906A}"/>
              </a:ext>
            </a:extLst>
          </p:cNvPr>
          <p:cNvSpPr/>
          <p:nvPr/>
        </p:nvSpPr>
        <p:spPr>
          <a:xfrm>
            <a:off x="3093783" y="3233156"/>
            <a:ext cx="2649071" cy="1373444"/>
          </a:xfrm>
          <a:prstGeom prst="chevron">
            <a:avLst>
              <a:gd name="adj" fmla="val 2528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Data Preprocessing</a:t>
            </a:r>
          </a:p>
        </p:txBody>
      </p:sp>
      <p:sp>
        <p:nvSpPr>
          <p:cNvPr id="15" name="Chevron 14">
            <a:extLst>
              <a:ext uri="{FF2B5EF4-FFF2-40B4-BE49-F238E27FC236}">
                <a16:creationId xmlns:a16="http://schemas.microsoft.com/office/drawing/2014/main" id="{9452F5FA-1905-184F-95C9-A85C3127BFFB}"/>
              </a:ext>
            </a:extLst>
          </p:cNvPr>
          <p:cNvSpPr/>
          <p:nvPr/>
        </p:nvSpPr>
        <p:spPr>
          <a:xfrm>
            <a:off x="5349366" y="3233156"/>
            <a:ext cx="2649071" cy="1373444"/>
          </a:xfrm>
          <a:prstGeom prst="chevron">
            <a:avLst>
              <a:gd name="adj" fmla="val 2528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Model Training</a:t>
            </a:r>
          </a:p>
        </p:txBody>
      </p:sp>
      <p:sp>
        <p:nvSpPr>
          <p:cNvPr id="16" name="Chevron 15">
            <a:extLst>
              <a:ext uri="{FF2B5EF4-FFF2-40B4-BE49-F238E27FC236}">
                <a16:creationId xmlns:a16="http://schemas.microsoft.com/office/drawing/2014/main" id="{306ACBC6-FB6D-C74D-ABE8-1481C873B5F2}"/>
              </a:ext>
            </a:extLst>
          </p:cNvPr>
          <p:cNvSpPr/>
          <p:nvPr/>
        </p:nvSpPr>
        <p:spPr>
          <a:xfrm>
            <a:off x="7604949" y="3233156"/>
            <a:ext cx="2649071" cy="1373444"/>
          </a:xfrm>
          <a:prstGeom prst="chevron">
            <a:avLst>
              <a:gd name="adj" fmla="val 25280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E81CDC-D325-E54C-B368-4283AF09B2BF}"/>
              </a:ext>
            </a:extLst>
          </p:cNvPr>
          <p:cNvSpPr txBox="1"/>
          <p:nvPr/>
        </p:nvSpPr>
        <p:spPr>
          <a:xfrm>
            <a:off x="4988247" y="1936377"/>
            <a:ext cx="3368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Training Pipeline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904F031A-05E4-804A-8CEA-3BA02B8ACD97}"/>
              </a:ext>
            </a:extLst>
          </p:cNvPr>
          <p:cNvSpPr/>
          <p:nvPr/>
        </p:nvSpPr>
        <p:spPr>
          <a:xfrm rot="5400000">
            <a:off x="6386906" y="-696963"/>
            <a:ext cx="573990" cy="7160237"/>
          </a:xfrm>
          <a:prstGeom prst="leftBrace">
            <a:avLst>
              <a:gd name="adj1" fmla="val 84340"/>
              <a:gd name="adj2" fmla="val 50423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24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BE579-EE6E-5E44-84C5-B3FDF3E3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Life Cycle of Machine Learning Applications</a:t>
            </a:r>
          </a:p>
        </p:txBody>
      </p:sp>
      <p:sp>
        <p:nvSpPr>
          <p:cNvPr id="13" name="Chevron 12">
            <a:extLst>
              <a:ext uri="{FF2B5EF4-FFF2-40B4-BE49-F238E27FC236}">
                <a16:creationId xmlns:a16="http://schemas.microsoft.com/office/drawing/2014/main" id="{AD5093F9-DB06-D443-A196-6964AF9354B5}"/>
              </a:ext>
            </a:extLst>
          </p:cNvPr>
          <p:cNvSpPr/>
          <p:nvPr/>
        </p:nvSpPr>
        <p:spPr>
          <a:xfrm>
            <a:off x="838200" y="3246606"/>
            <a:ext cx="2649071" cy="1359994"/>
          </a:xfrm>
          <a:prstGeom prst="chevron">
            <a:avLst>
              <a:gd name="adj" fmla="val 25280"/>
            </a:avLst>
          </a:prstGeom>
          <a:ln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Data Preparation</a:t>
            </a:r>
          </a:p>
        </p:txBody>
      </p:sp>
      <p:sp>
        <p:nvSpPr>
          <p:cNvPr id="14" name="Chevron 13">
            <a:extLst>
              <a:ext uri="{FF2B5EF4-FFF2-40B4-BE49-F238E27FC236}">
                <a16:creationId xmlns:a16="http://schemas.microsoft.com/office/drawing/2014/main" id="{026A8F84-6D9B-7342-BED9-58319631906A}"/>
              </a:ext>
            </a:extLst>
          </p:cNvPr>
          <p:cNvSpPr/>
          <p:nvPr/>
        </p:nvSpPr>
        <p:spPr>
          <a:xfrm>
            <a:off x="3093783" y="3233156"/>
            <a:ext cx="2649071" cy="1373444"/>
          </a:xfrm>
          <a:prstGeom prst="chevron">
            <a:avLst>
              <a:gd name="adj" fmla="val 2528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Data Preprocessing</a:t>
            </a:r>
          </a:p>
        </p:txBody>
      </p:sp>
      <p:sp>
        <p:nvSpPr>
          <p:cNvPr id="16" name="Chevron 15">
            <a:extLst>
              <a:ext uri="{FF2B5EF4-FFF2-40B4-BE49-F238E27FC236}">
                <a16:creationId xmlns:a16="http://schemas.microsoft.com/office/drawing/2014/main" id="{306ACBC6-FB6D-C74D-ABE8-1481C873B5F2}"/>
              </a:ext>
            </a:extLst>
          </p:cNvPr>
          <p:cNvSpPr/>
          <p:nvPr/>
        </p:nvSpPr>
        <p:spPr>
          <a:xfrm>
            <a:off x="7604949" y="3233156"/>
            <a:ext cx="2649071" cy="1373444"/>
          </a:xfrm>
          <a:prstGeom prst="chevron">
            <a:avLst>
              <a:gd name="adj" fmla="val 25280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09667E-97D7-FB45-B8EF-B4CE96774D55}"/>
              </a:ext>
            </a:extLst>
          </p:cNvPr>
          <p:cNvSpPr txBox="1"/>
          <p:nvPr/>
        </p:nvSpPr>
        <p:spPr>
          <a:xfrm>
            <a:off x="4988247" y="5306599"/>
            <a:ext cx="3800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Prediction Pipeline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1F275930-8935-5D4A-AF91-25494EA14841}"/>
              </a:ext>
            </a:extLst>
          </p:cNvPr>
          <p:cNvSpPr/>
          <p:nvPr/>
        </p:nvSpPr>
        <p:spPr>
          <a:xfrm rot="16200000">
            <a:off x="6385303" y="1376481"/>
            <a:ext cx="573990" cy="7160237"/>
          </a:xfrm>
          <a:prstGeom prst="leftBrace">
            <a:avLst>
              <a:gd name="adj1" fmla="val 84340"/>
              <a:gd name="adj2" fmla="val 50423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50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hevron 29">
            <a:extLst>
              <a:ext uri="{FF2B5EF4-FFF2-40B4-BE49-F238E27FC236}">
                <a16:creationId xmlns:a16="http://schemas.microsoft.com/office/drawing/2014/main" id="{63326F1A-6157-1045-9A3C-C26A2F3F9152}"/>
              </a:ext>
            </a:extLst>
          </p:cNvPr>
          <p:cNvSpPr/>
          <p:nvPr/>
        </p:nvSpPr>
        <p:spPr>
          <a:xfrm>
            <a:off x="3365290" y="2158710"/>
            <a:ext cx="2649071" cy="1373444"/>
          </a:xfrm>
          <a:prstGeom prst="chevron">
            <a:avLst>
              <a:gd name="adj" fmla="val 2528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Data Preprocessing</a:t>
            </a:r>
          </a:p>
        </p:txBody>
      </p:sp>
      <p:sp>
        <p:nvSpPr>
          <p:cNvPr id="31" name="Chevron 30">
            <a:extLst>
              <a:ext uri="{FF2B5EF4-FFF2-40B4-BE49-F238E27FC236}">
                <a16:creationId xmlns:a16="http://schemas.microsoft.com/office/drawing/2014/main" id="{98AD1D84-77A3-4945-9C76-8EFC7454EFE0}"/>
              </a:ext>
            </a:extLst>
          </p:cNvPr>
          <p:cNvSpPr/>
          <p:nvPr/>
        </p:nvSpPr>
        <p:spPr>
          <a:xfrm>
            <a:off x="5654845" y="2158710"/>
            <a:ext cx="2649071" cy="1373444"/>
          </a:xfrm>
          <a:prstGeom prst="chevron">
            <a:avLst>
              <a:gd name="adj" fmla="val 25280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84CF94F2-8FF5-EA4B-9158-E079F0567FED}"/>
              </a:ext>
            </a:extLst>
          </p:cNvPr>
          <p:cNvSpPr/>
          <p:nvPr/>
        </p:nvSpPr>
        <p:spPr>
          <a:xfrm>
            <a:off x="2477177" y="1324091"/>
            <a:ext cx="6642847" cy="31995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0EC19E-2D98-0442-A8CB-E0186D679D9C}"/>
              </a:ext>
            </a:extLst>
          </p:cNvPr>
          <p:cNvSpPr txBox="1"/>
          <p:nvPr/>
        </p:nvSpPr>
        <p:spPr>
          <a:xfrm>
            <a:off x="3485790" y="686346"/>
            <a:ext cx="4338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Deployment Platform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B71FB91-272B-6A4C-B795-0BEFE19F9D5E}"/>
              </a:ext>
            </a:extLst>
          </p:cNvPr>
          <p:cNvSpPr/>
          <p:nvPr/>
        </p:nvSpPr>
        <p:spPr>
          <a:xfrm>
            <a:off x="3365290" y="1578772"/>
            <a:ext cx="4602365" cy="41685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Monitoring Components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9C87234-94DC-C848-8B53-7D3DD2430CE9}"/>
              </a:ext>
            </a:extLst>
          </p:cNvPr>
          <p:cNvSpPr/>
          <p:nvPr/>
        </p:nvSpPr>
        <p:spPr>
          <a:xfrm>
            <a:off x="3608542" y="3695233"/>
            <a:ext cx="4092603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Data Storage </a:t>
            </a:r>
          </a:p>
        </p:txBody>
      </p:sp>
    </p:spTree>
    <p:extLst>
      <p:ext uri="{BB962C8B-B14F-4D97-AF65-F5344CB8AC3E}">
        <p14:creationId xmlns:p14="http://schemas.microsoft.com/office/powerpoint/2010/main" val="775693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hevron 29">
            <a:extLst>
              <a:ext uri="{FF2B5EF4-FFF2-40B4-BE49-F238E27FC236}">
                <a16:creationId xmlns:a16="http://schemas.microsoft.com/office/drawing/2014/main" id="{591E94BB-F38D-D648-977A-F984C7F5F26A}"/>
              </a:ext>
            </a:extLst>
          </p:cNvPr>
          <p:cNvSpPr/>
          <p:nvPr/>
        </p:nvSpPr>
        <p:spPr>
          <a:xfrm>
            <a:off x="3365290" y="2158710"/>
            <a:ext cx="2649071" cy="1373444"/>
          </a:xfrm>
          <a:prstGeom prst="chevron">
            <a:avLst>
              <a:gd name="adj" fmla="val 2528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Data Preprocessing</a:t>
            </a:r>
          </a:p>
        </p:txBody>
      </p:sp>
      <p:sp>
        <p:nvSpPr>
          <p:cNvPr id="31" name="Chevron 30">
            <a:extLst>
              <a:ext uri="{FF2B5EF4-FFF2-40B4-BE49-F238E27FC236}">
                <a16:creationId xmlns:a16="http://schemas.microsoft.com/office/drawing/2014/main" id="{58EABA2F-798E-7C49-B50B-2A55025F72BD}"/>
              </a:ext>
            </a:extLst>
          </p:cNvPr>
          <p:cNvSpPr/>
          <p:nvPr/>
        </p:nvSpPr>
        <p:spPr>
          <a:xfrm>
            <a:off x="5654845" y="2158710"/>
            <a:ext cx="2649071" cy="1373444"/>
          </a:xfrm>
          <a:prstGeom prst="chevron">
            <a:avLst>
              <a:gd name="adj" fmla="val 25280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AF37922-3435-C443-BC69-3333FD75AEAB}"/>
              </a:ext>
            </a:extLst>
          </p:cNvPr>
          <p:cNvSpPr/>
          <p:nvPr/>
        </p:nvSpPr>
        <p:spPr>
          <a:xfrm>
            <a:off x="2477177" y="1324091"/>
            <a:ext cx="6642847" cy="31995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9E8239-B1D5-3B4E-A8A4-64DF8C2A72F3}"/>
              </a:ext>
            </a:extLst>
          </p:cNvPr>
          <p:cNvSpPr txBox="1"/>
          <p:nvPr/>
        </p:nvSpPr>
        <p:spPr>
          <a:xfrm>
            <a:off x="3485790" y="686346"/>
            <a:ext cx="4338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Deployment Platform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54415492-0086-C74D-980E-77C272D59DA2}"/>
              </a:ext>
            </a:extLst>
          </p:cNvPr>
          <p:cNvSpPr/>
          <p:nvPr/>
        </p:nvSpPr>
        <p:spPr>
          <a:xfrm>
            <a:off x="3365290" y="1578772"/>
            <a:ext cx="4602365" cy="41685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Monitoring Components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E1DF101-96C2-D94A-8093-858A2B43DFAC}"/>
              </a:ext>
            </a:extLst>
          </p:cNvPr>
          <p:cNvCxnSpPr>
            <a:cxnSpLocks/>
          </p:cNvCxnSpPr>
          <p:nvPr/>
        </p:nvCxnSpPr>
        <p:spPr>
          <a:xfrm>
            <a:off x="1020199" y="2380847"/>
            <a:ext cx="1411940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1815DEB-7AD6-8840-8E5B-302E3436D7A2}"/>
              </a:ext>
            </a:extLst>
          </p:cNvPr>
          <p:cNvSpPr txBox="1"/>
          <p:nvPr/>
        </p:nvSpPr>
        <p:spPr>
          <a:xfrm>
            <a:off x="1208457" y="2042956"/>
            <a:ext cx="1141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Prediction</a:t>
            </a:r>
          </a:p>
          <a:p>
            <a:pPr algn="ctr"/>
            <a:r>
              <a:rPr lang="en-US" dirty="0"/>
              <a:t>Request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B841242-DE07-4846-9E7B-515D8117621C}"/>
              </a:ext>
            </a:extLst>
          </p:cNvPr>
          <p:cNvCxnSpPr>
            <a:cxnSpLocks/>
          </p:cNvCxnSpPr>
          <p:nvPr/>
        </p:nvCxnSpPr>
        <p:spPr>
          <a:xfrm>
            <a:off x="1098755" y="3546879"/>
            <a:ext cx="1411940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92C486F-66ED-894E-83DF-3002547E2F19}"/>
              </a:ext>
            </a:extLst>
          </p:cNvPr>
          <p:cNvSpPr txBox="1"/>
          <p:nvPr/>
        </p:nvSpPr>
        <p:spPr>
          <a:xfrm>
            <a:off x="1394415" y="3208988"/>
            <a:ext cx="927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Training</a:t>
            </a:r>
          </a:p>
          <a:p>
            <a:pPr algn="ctr"/>
            <a:r>
              <a:rPr lang="en-US" dirty="0"/>
              <a:t>Data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42CB857-9E72-3A4E-874B-BDFB3CE1A4E9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9120024" y="2923885"/>
            <a:ext cx="1506071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2769C58-6282-CD4E-BDFA-F45AB37C66DC}"/>
              </a:ext>
            </a:extLst>
          </p:cNvPr>
          <p:cNvSpPr txBox="1"/>
          <p:nvPr/>
        </p:nvSpPr>
        <p:spPr>
          <a:xfrm>
            <a:off x="9201855" y="2277553"/>
            <a:ext cx="1141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Prediction</a:t>
            </a:r>
          </a:p>
          <a:p>
            <a:pPr algn="ctr"/>
            <a:r>
              <a:rPr lang="en-US" dirty="0"/>
              <a:t>Result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305BCA36-7576-344C-BA39-63D6C25B91C3}"/>
              </a:ext>
            </a:extLst>
          </p:cNvPr>
          <p:cNvSpPr/>
          <p:nvPr/>
        </p:nvSpPr>
        <p:spPr>
          <a:xfrm>
            <a:off x="3608542" y="3695233"/>
            <a:ext cx="4092603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Data Storage </a:t>
            </a:r>
          </a:p>
        </p:txBody>
      </p:sp>
    </p:spTree>
    <p:extLst>
      <p:ext uri="{BB962C8B-B14F-4D97-AF65-F5344CB8AC3E}">
        <p14:creationId xmlns:p14="http://schemas.microsoft.com/office/powerpoint/2010/main" val="106447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470</Words>
  <Application>Microsoft Macintosh PowerPoint</Application>
  <PresentationFormat>Widescreen</PresentationFormat>
  <Paragraphs>149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Continuous Deployment of Machine Learning Pipelines</vt:lpstr>
      <vt:lpstr>Life Cycle of Machine Learning Applications</vt:lpstr>
      <vt:lpstr>Life Cycle of Machine Learning Applications</vt:lpstr>
      <vt:lpstr>Life Cycle of Machine Learning Applications</vt:lpstr>
      <vt:lpstr>Life Cycle of Machine Learning Applications</vt:lpstr>
      <vt:lpstr>Life Cycle of Machine Learning Applications</vt:lpstr>
      <vt:lpstr>Life Cycle of Machine Learning Applications</vt:lpstr>
      <vt:lpstr>PowerPoint Presentation</vt:lpstr>
      <vt:lpstr>PowerPoint Presentation</vt:lpstr>
      <vt:lpstr>PowerPoint Presentation</vt:lpstr>
      <vt:lpstr>PowerPoint Presentation</vt:lpstr>
      <vt:lpstr>Our Solution</vt:lpstr>
      <vt:lpstr>Continuous Deployment</vt:lpstr>
      <vt:lpstr>Data Discretizing</vt:lpstr>
      <vt:lpstr>Data Preprocessing</vt:lpstr>
      <vt:lpstr>Data Sampling</vt:lpstr>
      <vt:lpstr>Data Materialization</vt:lpstr>
      <vt:lpstr>Dynamic Materialization process</vt:lpstr>
      <vt:lpstr>Model Update</vt:lpstr>
      <vt:lpstr>System Architecture</vt:lpstr>
      <vt:lpstr>Pipeline manager</vt:lpstr>
      <vt:lpstr>Data Manager</vt:lpstr>
      <vt:lpstr>Scheduler</vt:lpstr>
      <vt:lpstr>Proactive Trainer</vt:lpstr>
      <vt:lpstr>Execution Engine</vt:lpstr>
      <vt:lpstr>Evaluation</vt:lpstr>
      <vt:lpstr>Future work</vt:lpstr>
      <vt:lpstr>Summary</vt:lpstr>
      <vt:lpstr>References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Behrouz Derakhshan</dc:creator>
  <cp:lastModifiedBy>Behrouz Derakhshan</cp:lastModifiedBy>
  <cp:revision>76</cp:revision>
  <dcterms:created xsi:type="dcterms:W3CDTF">2019-03-05T13:13:04Z</dcterms:created>
  <dcterms:modified xsi:type="dcterms:W3CDTF">2019-03-05T15:09:56Z</dcterms:modified>
</cp:coreProperties>
</file>