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9" r:id="rId21"/>
    <p:sldId id="280" r:id="rId22"/>
    <p:sldId id="278" r:id="rId23"/>
    <p:sldId id="277" r:id="rId24"/>
    <p:sldId id="272" r:id="rId25"/>
  </p:sldIdLst>
  <p:sldSz cx="9144000" cy="6858000" type="screen4x3"/>
  <p:notesSz cx="6784975" cy="9906000"/>
  <p:custDataLst>
    <p:tags r:id="rId28"/>
  </p:custDataLst>
  <p:defaultTextStyle>
    <a:defPPr>
      <a:defRPr lang="de-DE"/>
    </a:defPPr>
    <a:lvl1pPr algn="ctr" rtl="0" fontAlgn="base">
      <a:spcBef>
        <a:spcPct val="0"/>
      </a:spcBef>
      <a:spcAft>
        <a:spcPct val="0"/>
      </a:spcAft>
      <a:defRPr sz="1200" kern="1200">
        <a:solidFill>
          <a:schemeClr val="tx1"/>
        </a:solidFill>
        <a:latin typeface="Arial" charset="0"/>
        <a:ea typeface="+mn-ea"/>
        <a:cs typeface="+mn-cs"/>
      </a:defRPr>
    </a:lvl1pPr>
    <a:lvl2pPr marL="457200" algn="ctr" rtl="0" fontAlgn="base">
      <a:spcBef>
        <a:spcPct val="0"/>
      </a:spcBef>
      <a:spcAft>
        <a:spcPct val="0"/>
      </a:spcAft>
      <a:defRPr sz="1200" kern="1200">
        <a:solidFill>
          <a:schemeClr val="tx1"/>
        </a:solidFill>
        <a:latin typeface="Arial" charset="0"/>
        <a:ea typeface="+mn-ea"/>
        <a:cs typeface="+mn-cs"/>
      </a:defRPr>
    </a:lvl2pPr>
    <a:lvl3pPr marL="914400" algn="ctr" rtl="0" fontAlgn="base">
      <a:spcBef>
        <a:spcPct val="0"/>
      </a:spcBef>
      <a:spcAft>
        <a:spcPct val="0"/>
      </a:spcAft>
      <a:defRPr sz="1200" kern="1200">
        <a:solidFill>
          <a:schemeClr val="tx1"/>
        </a:solidFill>
        <a:latin typeface="Arial" charset="0"/>
        <a:ea typeface="+mn-ea"/>
        <a:cs typeface="+mn-cs"/>
      </a:defRPr>
    </a:lvl3pPr>
    <a:lvl4pPr marL="1371600" algn="ctr" rtl="0" fontAlgn="base">
      <a:spcBef>
        <a:spcPct val="0"/>
      </a:spcBef>
      <a:spcAft>
        <a:spcPct val="0"/>
      </a:spcAft>
      <a:defRPr sz="1200" kern="1200">
        <a:solidFill>
          <a:schemeClr val="tx1"/>
        </a:solidFill>
        <a:latin typeface="Arial" charset="0"/>
        <a:ea typeface="+mn-ea"/>
        <a:cs typeface="+mn-cs"/>
      </a:defRPr>
    </a:lvl4pPr>
    <a:lvl5pPr marL="1828800" algn="ctr"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9CD3"/>
    <a:srgbClr val="578DD3"/>
    <a:srgbClr val="77BD52"/>
    <a:srgbClr val="BADDA6"/>
    <a:srgbClr val="FEC946"/>
    <a:srgbClr val="C4E1B3"/>
    <a:srgbClr val="C50E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5" autoAdjust="0"/>
    <p:restoredTop sz="86452" autoAdjust="0"/>
  </p:normalViewPr>
  <p:slideViewPr>
    <p:cSldViewPr>
      <p:cViewPr varScale="1">
        <p:scale>
          <a:sx n="177" d="100"/>
          <a:sy n="177" d="100"/>
        </p:scale>
        <p:origin x="3440" y="176"/>
      </p:cViewPr>
      <p:guideLst>
        <p:guide orient="horz" pos="2160"/>
        <p:guide pos="2880"/>
      </p:guideLst>
    </p:cSldViewPr>
  </p:slideViewPr>
  <p:outlineViewPr>
    <p:cViewPr>
      <p:scale>
        <a:sx n="33" d="100"/>
        <a:sy n="33" d="100"/>
      </p:scale>
      <p:origin x="0" y="-3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46" d="100"/>
          <a:sy n="146" d="100"/>
        </p:scale>
        <p:origin x="7128"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8CD4E4-7539-3D48-A2AA-550A10AB2BA4}"/>
              </a:ext>
            </a:extLst>
          </p:cNvPr>
          <p:cNvSpPr>
            <a:spLocks noGrp="1"/>
          </p:cNvSpPr>
          <p:nvPr>
            <p:ph type="hdr" sz="quarter"/>
          </p:nvPr>
        </p:nvSpPr>
        <p:spPr>
          <a:xfrm>
            <a:off x="0" y="0"/>
            <a:ext cx="294005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47DFF8-6F2B-7D40-ADE7-D0DA9610A611}"/>
              </a:ext>
            </a:extLst>
          </p:cNvPr>
          <p:cNvSpPr>
            <a:spLocks noGrp="1"/>
          </p:cNvSpPr>
          <p:nvPr>
            <p:ph type="dt" sz="quarter" idx="1"/>
          </p:nvPr>
        </p:nvSpPr>
        <p:spPr>
          <a:xfrm>
            <a:off x="3843338" y="0"/>
            <a:ext cx="2940050" cy="496888"/>
          </a:xfrm>
          <a:prstGeom prst="rect">
            <a:avLst/>
          </a:prstGeom>
        </p:spPr>
        <p:txBody>
          <a:bodyPr vert="horz" lIns="91440" tIns="45720" rIns="91440" bIns="45720" rtlCol="0"/>
          <a:lstStyle>
            <a:lvl1pPr algn="r">
              <a:defRPr sz="1200"/>
            </a:lvl1pPr>
          </a:lstStyle>
          <a:p>
            <a:fld id="{EAF663A0-3161-0A40-B164-1FD90EBE158A}" type="datetimeFigureOut">
              <a:rPr lang="en-US" smtClean="0"/>
              <a:t>7/11/18</a:t>
            </a:fld>
            <a:endParaRPr lang="en-US"/>
          </a:p>
        </p:txBody>
      </p:sp>
      <p:sp>
        <p:nvSpPr>
          <p:cNvPr id="4" name="Footer Placeholder 3">
            <a:extLst>
              <a:ext uri="{FF2B5EF4-FFF2-40B4-BE49-F238E27FC236}">
                <a16:creationId xmlns:a16="http://schemas.microsoft.com/office/drawing/2014/main" id="{B88B32E3-5657-214E-9CCF-6EB27C5CD30D}"/>
              </a:ext>
            </a:extLst>
          </p:cNvPr>
          <p:cNvSpPr>
            <a:spLocks noGrp="1"/>
          </p:cNvSpPr>
          <p:nvPr>
            <p:ph type="ftr" sz="quarter" idx="2"/>
          </p:nvPr>
        </p:nvSpPr>
        <p:spPr>
          <a:xfrm>
            <a:off x="0" y="9409113"/>
            <a:ext cx="294005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6FC356E-BAD6-8144-B012-F08322DEBDB6}"/>
              </a:ext>
            </a:extLst>
          </p:cNvPr>
          <p:cNvSpPr>
            <a:spLocks noGrp="1"/>
          </p:cNvSpPr>
          <p:nvPr>
            <p:ph type="sldNum" sz="quarter" idx="3"/>
          </p:nvPr>
        </p:nvSpPr>
        <p:spPr>
          <a:xfrm>
            <a:off x="3843338" y="9409113"/>
            <a:ext cx="2940050" cy="496887"/>
          </a:xfrm>
          <a:prstGeom prst="rect">
            <a:avLst/>
          </a:prstGeom>
        </p:spPr>
        <p:txBody>
          <a:bodyPr vert="horz" lIns="91440" tIns="45720" rIns="91440" bIns="45720" rtlCol="0" anchor="b"/>
          <a:lstStyle>
            <a:lvl1pPr algn="r">
              <a:defRPr sz="1200"/>
            </a:lvl1pPr>
          </a:lstStyle>
          <a:p>
            <a:fld id="{141173D8-6B31-354B-9422-3A8942E48D66}" type="slidenum">
              <a:rPr lang="en-US" smtClean="0"/>
              <a:t>‹#›</a:t>
            </a:fld>
            <a:endParaRPr lang="en-US" dirty="0"/>
          </a:p>
        </p:txBody>
      </p:sp>
    </p:spTree>
    <p:extLst>
      <p:ext uri="{BB962C8B-B14F-4D97-AF65-F5344CB8AC3E}">
        <p14:creationId xmlns:p14="http://schemas.microsoft.com/office/powerpoint/2010/main" val="421740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0156" cy="495300"/>
          </a:xfrm>
          <a:prstGeom prst="rect">
            <a:avLst/>
          </a:prstGeom>
          <a:noFill/>
          <a:ln w="9525">
            <a:noFill/>
            <a:miter lim="800000"/>
            <a:headEnd/>
            <a:tailEnd/>
          </a:ln>
          <a:effectLst/>
        </p:spPr>
        <p:txBody>
          <a:bodyPr vert="horz" wrap="square" lIns="91257" tIns="45629" rIns="91257" bIns="45629" numCol="1" anchor="t" anchorCtr="0" compatLnSpc="1">
            <a:prstTxWarp prst="textNoShape">
              <a:avLst/>
            </a:prstTxWarp>
          </a:bodyPr>
          <a:lstStyle>
            <a:lvl1pPr algn="l">
              <a:defRPr/>
            </a:lvl1pPr>
          </a:lstStyle>
          <a:p>
            <a:endParaRPr lang="de-DE"/>
          </a:p>
        </p:txBody>
      </p:sp>
      <p:sp>
        <p:nvSpPr>
          <p:cNvPr id="9219" name="Rectangle 3"/>
          <p:cNvSpPr>
            <a:spLocks noGrp="1" noChangeArrowheads="1"/>
          </p:cNvSpPr>
          <p:nvPr>
            <p:ph type="dt" idx="1"/>
          </p:nvPr>
        </p:nvSpPr>
        <p:spPr bwMode="auto">
          <a:xfrm>
            <a:off x="3843251" y="0"/>
            <a:ext cx="2940156" cy="495300"/>
          </a:xfrm>
          <a:prstGeom prst="rect">
            <a:avLst/>
          </a:prstGeom>
          <a:noFill/>
          <a:ln w="9525">
            <a:noFill/>
            <a:miter lim="800000"/>
            <a:headEnd/>
            <a:tailEnd/>
          </a:ln>
          <a:effectLst/>
        </p:spPr>
        <p:txBody>
          <a:bodyPr vert="horz" wrap="square" lIns="91257" tIns="45629" rIns="91257" bIns="45629" numCol="1" anchor="t" anchorCtr="0" compatLnSpc="1">
            <a:prstTxWarp prst="textNoShape">
              <a:avLst/>
            </a:prstTxWarp>
          </a:bodyPr>
          <a:lstStyle>
            <a:lvl1pPr algn="r">
              <a:defRPr/>
            </a:lvl1pPr>
          </a:lstStyle>
          <a:p>
            <a:endParaRPr lang="de-DE"/>
          </a:p>
        </p:txBody>
      </p:sp>
      <p:sp>
        <p:nvSpPr>
          <p:cNvPr id="9220" name="Rectangle 4"/>
          <p:cNvSpPr>
            <a:spLocks noGrp="1" noRot="1" noChangeAspect="1" noChangeArrowheads="1" noTextEdit="1"/>
          </p:cNvSpPr>
          <p:nvPr>
            <p:ph type="sldImg" idx="2"/>
          </p:nvPr>
        </p:nvSpPr>
        <p:spPr bwMode="auto">
          <a:xfrm>
            <a:off x="915988" y="742950"/>
            <a:ext cx="4953000" cy="37147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78498" y="4705350"/>
            <a:ext cx="5427980" cy="4457700"/>
          </a:xfrm>
          <a:prstGeom prst="rect">
            <a:avLst/>
          </a:prstGeom>
          <a:noFill/>
          <a:ln w="9525">
            <a:noFill/>
            <a:miter lim="800000"/>
            <a:headEnd/>
            <a:tailEnd/>
          </a:ln>
          <a:effectLst/>
        </p:spPr>
        <p:txBody>
          <a:bodyPr vert="horz" wrap="square" lIns="91257" tIns="45629" rIns="91257" bIns="45629"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9222" name="Rectangle 6"/>
          <p:cNvSpPr>
            <a:spLocks noGrp="1" noChangeArrowheads="1"/>
          </p:cNvSpPr>
          <p:nvPr>
            <p:ph type="ftr" sz="quarter" idx="4"/>
          </p:nvPr>
        </p:nvSpPr>
        <p:spPr bwMode="auto">
          <a:xfrm>
            <a:off x="0" y="9408981"/>
            <a:ext cx="2940156" cy="495300"/>
          </a:xfrm>
          <a:prstGeom prst="rect">
            <a:avLst/>
          </a:prstGeom>
          <a:noFill/>
          <a:ln w="9525">
            <a:noFill/>
            <a:miter lim="800000"/>
            <a:headEnd/>
            <a:tailEnd/>
          </a:ln>
          <a:effectLst/>
        </p:spPr>
        <p:txBody>
          <a:bodyPr vert="horz" wrap="square" lIns="91257" tIns="45629" rIns="91257" bIns="45629" numCol="1" anchor="b" anchorCtr="0" compatLnSpc="1">
            <a:prstTxWarp prst="textNoShape">
              <a:avLst/>
            </a:prstTxWarp>
          </a:bodyPr>
          <a:lstStyle>
            <a:lvl1pPr algn="l">
              <a:defRPr/>
            </a:lvl1pPr>
          </a:lstStyle>
          <a:p>
            <a:endParaRPr lang="de-DE"/>
          </a:p>
        </p:txBody>
      </p:sp>
      <p:sp>
        <p:nvSpPr>
          <p:cNvPr id="9223" name="Rectangle 7"/>
          <p:cNvSpPr>
            <a:spLocks noGrp="1" noChangeArrowheads="1"/>
          </p:cNvSpPr>
          <p:nvPr>
            <p:ph type="sldNum" sz="quarter" idx="5"/>
          </p:nvPr>
        </p:nvSpPr>
        <p:spPr bwMode="auto">
          <a:xfrm>
            <a:off x="3843251" y="9408981"/>
            <a:ext cx="2940156" cy="495300"/>
          </a:xfrm>
          <a:prstGeom prst="rect">
            <a:avLst/>
          </a:prstGeom>
          <a:noFill/>
          <a:ln w="9525">
            <a:noFill/>
            <a:miter lim="800000"/>
            <a:headEnd/>
            <a:tailEnd/>
          </a:ln>
          <a:effectLst/>
        </p:spPr>
        <p:txBody>
          <a:bodyPr vert="horz" wrap="square" lIns="91257" tIns="45629" rIns="91257" bIns="45629" numCol="1" anchor="b" anchorCtr="0" compatLnSpc="1">
            <a:prstTxWarp prst="textNoShape">
              <a:avLst/>
            </a:prstTxWarp>
          </a:bodyPr>
          <a:lstStyle>
            <a:lvl1pPr algn="r">
              <a:defRPr/>
            </a:lvl1pPr>
          </a:lstStyle>
          <a:p>
            <a:fld id="{6B20ABA0-1007-4703-B048-52624A968109}" type="slidenum">
              <a:rPr lang="de-DE"/>
              <a:pPr/>
              <a:t>‹#›</a:t>
            </a:fld>
            <a:endParaRPr lang="de-DE"/>
          </a:p>
        </p:txBody>
      </p:sp>
    </p:spTree>
    <p:extLst>
      <p:ext uri="{BB962C8B-B14F-4D97-AF65-F5344CB8AC3E}">
        <p14:creationId xmlns:p14="http://schemas.microsoft.com/office/powerpoint/2010/main" val="41399691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Life cycle Machine Learning applications</a:t>
            </a:r>
          </a:p>
          <a:p>
            <a:pPr marL="171450" indent="-171450">
              <a:buFontTx/>
              <a:buChar char="-"/>
            </a:pPr>
            <a:r>
              <a:rPr lang="en-US" dirty="0"/>
              <a:t>Why do we need deployment</a:t>
            </a:r>
          </a:p>
          <a:p>
            <a:pPr marL="171450" indent="-171450">
              <a:buFontTx/>
              <a:buChar char="-"/>
            </a:pPr>
            <a:r>
              <a:rPr lang="en-US" dirty="0"/>
              <a:t>What is the current status of dedicated deployment platforms for ML</a:t>
            </a:r>
          </a:p>
          <a:p>
            <a:pPr marL="171450" indent="-171450">
              <a:buFontTx/>
              <a:buChar char="-"/>
            </a:pPr>
            <a:r>
              <a:rPr lang="en-US" dirty="0"/>
              <a:t>Our work</a:t>
            </a:r>
          </a:p>
        </p:txBody>
      </p:sp>
      <p:sp>
        <p:nvSpPr>
          <p:cNvPr id="4" name="Slide Number Placeholder 3"/>
          <p:cNvSpPr>
            <a:spLocks noGrp="1"/>
          </p:cNvSpPr>
          <p:nvPr>
            <p:ph type="sldNum" sz="quarter" idx="10"/>
          </p:nvPr>
        </p:nvSpPr>
        <p:spPr/>
        <p:txBody>
          <a:bodyPr/>
          <a:lstStyle/>
          <a:p>
            <a:fld id="{6B20ABA0-1007-4703-B048-52624A968109}" type="slidenum">
              <a:rPr lang="de-DE" smtClean="0"/>
              <a:pPr/>
              <a:t>1</a:t>
            </a:fld>
            <a:endParaRPr lang="de-DE"/>
          </a:p>
        </p:txBody>
      </p:sp>
    </p:spTree>
    <p:extLst>
      <p:ext uri="{BB962C8B-B14F-4D97-AF65-F5344CB8AC3E}">
        <p14:creationId xmlns:p14="http://schemas.microsoft.com/office/powerpoint/2010/main" val="2896817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 for offline mini-batch SGD is given</a:t>
            </a:r>
          </a:p>
          <a:p>
            <a:endParaRPr lang="en-US" dirty="0"/>
          </a:p>
        </p:txBody>
      </p:sp>
      <p:sp>
        <p:nvSpPr>
          <p:cNvPr id="4" name="Slide Number Placeholder 3"/>
          <p:cNvSpPr>
            <a:spLocks noGrp="1"/>
          </p:cNvSpPr>
          <p:nvPr>
            <p:ph type="sldNum" sz="quarter" idx="10"/>
          </p:nvPr>
        </p:nvSpPr>
        <p:spPr/>
        <p:txBody>
          <a:bodyPr/>
          <a:lstStyle/>
          <a:p>
            <a:fld id="{6B20ABA0-1007-4703-B048-52624A968109}" type="slidenum">
              <a:rPr lang="de-DE" smtClean="0"/>
              <a:pPr/>
              <a:t>12</a:t>
            </a:fld>
            <a:endParaRPr lang="de-DE"/>
          </a:p>
        </p:txBody>
      </p:sp>
    </p:spTree>
    <p:extLst>
      <p:ext uri="{BB962C8B-B14F-4D97-AF65-F5344CB8AC3E}">
        <p14:creationId xmlns:p14="http://schemas.microsoft.com/office/powerpoint/2010/main" val="4245123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Iterations of </a:t>
            </a:r>
            <a:r>
              <a:rPr lang="en-US" dirty="0" err="1"/>
              <a:t>sgd</a:t>
            </a:r>
            <a:r>
              <a:rPr lang="en-US" dirty="0"/>
              <a:t> are independent given the model parameter and the learning rate at every iteration.</a:t>
            </a:r>
          </a:p>
          <a:p>
            <a:r>
              <a:rPr lang="en-US" dirty="0"/>
              <a:t>This was the key observation that enabled us to use SGD in a live environment</a:t>
            </a:r>
          </a:p>
        </p:txBody>
      </p:sp>
      <p:sp>
        <p:nvSpPr>
          <p:cNvPr id="4" name="Slide Number Placeholder 3"/>
          <p:cNvSpPr>
            <a:spLocks noGrp="1"/>
          </p:cNvSpPr>
          <p:nvPr>
            <p:ph type="sldNum" sz="quarter" idx="10"/>
          </p:nvPr>
        </p:nvSpPr>
        <p:spPr/>
        <p:txBody>
          <a:bodyPr/>
          <a:lstStyle/>
          <a:p>
            <a:fld id="{6B20ABA0-1007-4703-B048-52624A968109}" type="slidenum">
              <a:rPr lang="de-DE" smtClean="0"/>
              <a:pPr/>
              <a:t>13</a:t>
            </a:fld>
            <a:endParaRPr lang="de-DE"/>
          </a:p>
        </p:txBody>
      </p:sp>
    </p:spTree>
    <p:extLst>
      <p:ext uri="{BB962C8B-B14F-4D97-AF65-F5344CB8AC3E}">
        <p14:creationId xmlns:p14="http://schemas.microsoft.com/office/powerpoint/2010/main" val="157910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proactive training:</a:t>
            </a:r>
          </a:p>
          <a:p>
            <a:pPr marL="171450" indent="-171450">
              <a:buFontTx/>
              <a:buChar char="-"/>
            </a:pPr>
            <a:r>
              <a:rPr lang="en-US" dirty="0"/>
              <a:t>Instead of offline consecutive iterations</a:t>
            </a:r>
          </a:p>
          <a:p>
            <a:pPr marL="171450" indent="-171450">
              <a:buFontTx/>
              <a:buChar char="-"/>
            </a:pPr>
            <a:r>
              <a:rPr lang="en-US" dirty="0"/>
              <a:t>We rely on a scheduler that tells us when to execute an iteration of </a:t>
            </a:r>
            <a:r>
              <a:rPr lang="en-US" dirty="0" err="1"/>
              <a:t>sgd</a:t>
            </a:r>
            <a:endParaRPr lang="en-US" dirty="0"/>
          </a:p>
          <a:p>
            <a:pPr marL="171450" indent="-171450">
              <a:buFontTx/>
              <a:buChar char="-"/>
            </a:pPr>
            <a:r>
              <a:rPr lang="en-US" dirty="0"/>
              <a:t>The platform stores the latest model parameter and learning rate parameters</a:t>
            </a:r>
          </a:p>
          <a:p>
            <a:pPr marL="171450" indent="-171450">
              <a:buFontTx/>
              <a:buChar char="-"/>
            </a:pPr>
            <a:r>
              <a:rPr lang="en-US" dirty="0"/>
              <a:t>Once the scheduler triggers a new iteration, a sample of the data is made and one iteration of SGD is executed</a:t>
            </a:r>
          </a:p>
        </p:txBody>
      </p:sp>
      <p:sp>
        <p:nvSpPr>
          <p:cNvPr id="4" name="Slide Number Placeholder 3"/>
          <p:cNvSpPr>
            <a:spLocks noGrp="1"/>
          </p:cNvSpPr>
          <p:nvPr>
            <p:ph type="sldNum" sz="quarter" idx="10"/>
          </p:nvPr>
        </p:nvSpPr>
        <p:spPr/>
        <p:txBody>
          <a:bodyPr/>
          <a:lstStyle/>
          <a:p>
            <a:fld id="{6B20ABA0-1007-4703-B048-52624A968109}" type="slidenum">
              <a:rPr lang="de-DE" smtClean="0"/>
              <a:pPr/>
              <a:t>14</a:t>
            </a:fld>
            <a:endParaRPr lang="de-DE"/>
          </a:p>
        </p:txBody>
      </p:sp>
    </p:spTree>
    <p:extLst>
      <p:ext uri="{BB962C8B-B14F-4D97-AF65-F5344CB8AC3E}">
        <p14:creationId xmlns:p14="http://schemas.microsoft.com/office/powerpoint/2010/main" val="787667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20ABA0-1007-4703-B048-52624A968109}" type="slidenum">
              <a:rPr lang="de-DE" smtClean="0"/>
              <a:pPr/>
              <a:t>16</a:t>
            </a:fld>
            <a:endParaRPr lang="de-DE"/>
          </a:p>
        </p:txBody>
      </p:sp>
    </p:spTree>
    <p:extLst>
      <p:ext uri="{BB962C8B-B14F-4D97-AF65-F5344CB8AC3E}">
        <p14:creationId xmlns:p14="http://schemas.microsoft.com/office/powerpoint/2010/main" val="707164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deploy the pipeline using 3 different strategies: online, periodical, and our approach (continuous)</a:t>
            </a:r>
          </a:p>
          <a:p>
            <a:r>
              <a:rPr lang="en-US" dirty="0"/>
              <a:t>Quality is similar, both are better than the online only method.</a:t>
            </a:r>
          </a:p>
          <a:p>
            <a:r>
              <a:rPr lang="en-US" dirty="0"/>
              <a:t>Our approach is most of the times better than periodical, except for a small portion of the </a:t>
            </a:r>
            <a:r>
              <a:rPr lang="en-US" dirty="0" err="1"/>
              <a:t>url</a:t>
            </a:r>
            <a:r>
              <a:rPr lang="en-US" dirty="0"/>
              <a:t> data</a:t>
            </a:r>
          </a:p>
          <a:p>
            <a:pPr marL="171450" indent="-171450">
              <a:buFontTx/>
              <a:buChar char="-"/>
            </a:pPr>
            <a:r>
              <a:rPr lang="en-US" dirty="0"/>
              <a:t>However, the time for periodical increases after every offline training</a:t>
            </a:r>
          </a:p>
          <a:p>
            <a:pPr marL="171450" indent="-171450">
              <a:buFontTx/>
              <a:buChar char="-"/>
            </a:pPr>
            <a:r>
              <a:rPr lang="en-US" dirty="0"/>
              <a:t>Whereas, continuous approach is only slightly larger than the online learning approach (next slide)</a:t>
            </a:r>
          </a:p>
        </p:txBody>
      </p:sp>
      <p:sp>
        <p:nvSpPr>
          <p:cNvPr id="4" name="Slide Number Placeholder 3"/>
          <p:cNvSpPr>
            <a:spLocks noGrp="1"/>
          </p:cNvSpPr>
          <p:nvPr>
            <p:ph type="sldNum" sz="quarter" idx="10"/>
          </p:nvPr>
        </p:nvSpPr>
        <p:spPr/>
        <p:txBody>
          <a:bodyPr/>
          <a:lstStyle/>
          <a:p>
            <a:fld id="{6B20ABA0-1007-4703-B048-52624A968109}" type="slidenum">
              <a:rPr lang="de-DE" smtClean="0"/>
              <a:pPr/>
              <a:t>17</a:t>
            </a:fld>
            <a:endParaRPr lang="de-DE"/>
          </a:p>
        </p:txBody>
      </p:sp>
    </p:spTree>
    <p:extLst>
      <p:ext uri="{BB962C8B-B14F-4D97-AF65-F5344CB8AC3E}">
        <p14:creationId xmlns:p14="http://schemas.microsoft.com/office/powerpoint/2010/main" val="2124543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trade off between time and quality is more visible in this figure:</a:t>
            </a:r>
          </a:p>
          <a:p>
            <a:pPr marL="171450" indent="-171450">
              <a:buFontTx/>
              <a:buChar char="-"/>
            </a:pPr>
            <a:r>
              <a:rPr lang="en-US" dirty="0"/>
              <a:t>Our error rate is on the same level of periodical</a:t>
            </a:r>
          </a:p>
          <a:p>
            <a:pPr marL="171450" indent="-171450">
              <a:buFontTx/>
              <a:buChar char="-"/>
            </a:pPr>
            <a:r>
              <a:rPr lang="en-US" dirty="0"/>
              <a:t>Our cost is on the same level of online</a:t>
            </a:r>
          </a:p>
        </p:txBody>
      </p:sp>
      <p:sp>
        <p:nvSpPr>
          <p:cNvPr id="4" name="Slide Number Placeholder 3"/>
          <p:cNvSpPr>
            <a:spLocks noGrp="1"/>
          </p:cNvSpPr>
          <p:nvPr>
            <p:ph type="sldNum" sz="quarter" idx="10"/>
          </p:nvPr>
        </p:nvSpPr>
        <p:spPr/>
        <p:txBody>
          <a:bodyPr/>
          <a:lstStyle/>
          <a:p>
            <a:fld id="{6B20ABA0-1007-4703-B048-52624A968109}" type="slidenum">
              <a:rPr lang="de-DE" smtClean="0"/>
              <a:pPr/>
              <a:t>18</a:t>
            </a:fld>
            <a:endParaRPr lang="de-DE"/>
          </a:p>
        </p:txBody>
      </p:sp>
    </p:spTree>
    <p:extLst>
      <p:ext uri="{BB962C8B-B14F-4D97-AF65-F5344CB8AC3E}">
        <p14:creationId xmlns:p14="http://schemas.microsoft.com/office/powerpoint/2010/main" val="816762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20ABA0-1007-4703-B048-52624A968109}" type="slidenum">
              <a:rPr lang="de-DE" smtClean="0"/>
              <a:pPr/>
              <a:t>19</a:t>
            </a:fld>
            <a:endParaRPr lang="de-DE"/>
          </a:p>
        </p:txBody>
      </p:sp>
    </p:spTree>
    <p:extLst>
      <p:ext uri="{BB962C8B-B14F-4D97-AF65-F5344CB8AC3E}">
        <p14:creationId xmlns:p14="http://schemas.microsoft.com/office/powerpoint/2010/main" val="274119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20ABA0-1007-4703-B048-52624A968109}" type="slidenum">
              <a:rPr lang="de-DE" smtClean="0"/>
              <a:pPr/>
              <a:t>2</a:t>
            </a:fld>
            <a:endParaRPr lang="de-DE"/>
          </a:p>
        </p:txBody>
      </p:sp>
    </p:spTree>
    <p:extLst>
      <p:ext uri="{BB962C8B-B14F-4D97-AF65-F5344CB8AC3E}">
        <p14:creationId xmlns:p14="http://schemas.microsoft.com/office/powerpoint/2010/main" val="146347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are happy we are model, we would like to start using it in production and answer queries with it.</a:t>
            </a:r>
          </a:p>
          <a:p>
            <a:r>
              <a:rPr lang="en-US" dirty="0"/>
              <a:t>This is were research is a bit lacking behind or they don’t seen eye to eye with industry</a:t>
            </a:r>
          </a:p>
        </p:txBody>
      </p:sp>
      <p:sp>
        <p:nvSpPr>
          <p:cNvPr id="4" name="Slide Number Placeholder 3"/>
          <p:cNvSpPr>
            <a:spLocks noGrp="1"/>
          </p:cNvSpPr>
          <p:nvPr>
            <p:ph type="sldNum" sz="quarter" idx="10"/>
          </p:nvPr>
        </p:nvSpPr>
        <p:spPr/>
        <p:txBody>
          <a:bodyPr/>
          <a:lstStyle/>
          <a:p>
            <a:fld id="{6B20ABA0-1007-4703-B048-52624A968109}" type="slidenum">
              <a:rPr lang="de-DE" smtClean="0"/>
              <a:pPr/>
              <a:t>5</a:t>
            </a:fld>
            <a:endParaRPr lang="de-DE"/>
          </a:p>
        </p:txBody>
      </p:sp>
    </p:spTree>
    <p:extLst>
      <p:ext uri="{BB962C8B-B14F-4D97-AF65-F5344CB8AC3E}">
        <p14:creationId xmlns:p14="http://schemas.microsoft.com/office/powerpoint/2010/main" val="179617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incorporate online learning to train the deployed model.</a:t>
            </a:r>
          </a:p>
          <a:p>
            <a:r>
              <a:rPr lang="en-US" dirty="0"/>
              <a:t>However, online learning typically lacks stability, and cannot perform as well as offline training</a:t>
            </a:r>
          </a:p>
          <a:p>
            <a:r>
              <a:rPr lang="en-US" dirty="0"/>
              <a:t>Therefore </a:t>
            </a:r>
            <a:r>
              <a:rPr lang="en-US" dirty="0">
                <a:sym typeface="Wingdings" pitchFamily="2" charset="2"/>
              </a:rPr>
              <a:t> (next slides)</a:t>
            </a:r>
            <a:endParaRPr lang="en-US" dirty="0"/>
          </a:p>
        </p:txBody>
      </p:sp>
      <p:sp>
        <p:nvSpPr>
          <p:cNvPr id="4" name="Slide Number Placeholder 3"/>
          <p:cNvSpPr>
            <a:spLocks noGrp="1"/>
          </p:cNvSpPr>
          <p:nvPr>
            <p:ph type="sldNum" sz="quarter" idx="10"/>
          </p:nvPr>
        </p:nvSpPr>
        <p:spPr/>
        <p:txBody>
          <a:bodyPr/>
          <a:lstStyle/>
          <a:p>
            <a:fld id="{6B20ABA0-1007-4703-B048-52624A968109}" type="slidenum">
              <a:rPr lang="de-DE" smtClean="0"/>
              <a:pPr/>
              <a:t>6</a:t>
            </a:fld>
            <a:endParaRPr lang="de-DE"/>
          </a:p>
        </p:txBody>
      </p:sp>
    </p:spTree>
    <p:extLst>
      <p:ext uri="{BB962C8B-B14F-4D97-AF65-F5344CB8AC3E}">
        <p14:creationId xmlns:p14="http://schemas.microsoft.com/office/powerpoint/2010/main" val="2725509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Outside of the deployment platform</a:t>
            </a:r>
          </a:p>
          <a:p>
            <a:pPr marL="171450" indent="-171450">
              <a:buFontTx/>
              <a:buChar char="-"/>
            </a:pPr>
            <a:r>
              <a:rPr lang="en-US" dirty="0"/>
              <a:t>Append the data that’s been gathered since last time the model was deployed</a:t>
            </a:r>
          </a:p>
          <a:p>
            <a:pPr marL="171450" indent="-171450">
              <a:buFontTx/>
              <a:buChar char="-"/>
            </a:pPr>
            <a:r>
              <a:rPr lang="en-US" dirty="0"/>
              <a:t>Reprocess them using the pipeline</a:t>
            </a:r>
          </a:p>
          <a:p>
            <a:pPr marL="171450" indent="-171450">
              <a:buFontTx/>
              <a:buChar char="-"/>
            </a:pPr>
            <a:r>
              <a:rPr lang="en-US" dirty="0"/>
              <a:t>Retrain your model</a:t>
            </a:r>
          </a:p>
          <a:p>
            <a:pPr marL="171450" indent="-171450">
              <a:buFontTx/>
              <a:buChar char="-"/>
            </a:pPr>
            <a:r>
              <a:rPr lang="en-US" dirty="0"/>
              <a:t>Redeploy it back</a:t>
            </a:r>
          </a:p>
          <a:p>
            <a:endParaRPr lang="en-US" dirty="0"/>
          </a:p>
          <a:p>
            <a:r>
              <a:rPr lang="en-US" dirty="0"/>
              <a:t> </a:t>
            </a:r>
          </a:p>
        </p:txBody>
      </p:sp>
      <p:sp>
        <p:nvSpPr>
          <p:cNvPr id="4" name="Slide Number Placeholder 3"/>
          <p:cNvSpPr>
            <a:spLocks noGrp="1"/>
          </p:cNvSpPr>
          <p:nvPr>
            <p:ph type="sldNum" sz="quarter" idx="10"/>
          </p:nvPr>
        </p:nvSpPr>
        <p:spPr/>
        <p:txBody>
          <a:bodyPr/>
          <a:lstStyle/>
          <a:p>
            <a:fld id="{6B20ABA0-1007-4703-B048-52624A968109}" type="slidenum">
              <a:rPr lang="de-DE" smtClean="0"/>
              <a:pPr/>
              <a:t>7</a:t>
            </a:fld>
            <a:endParaRPr lang="de-DE"/>
          </a:p>
        </p:txBody>
      </p:sp>
    </p:spTree>
    <p:extLst>
      <p:ext uri="{BB962C8B-B14F-4D97-AF65-F5344CB8AC3E}">
        <p14:creationId xmlns:p14="http://schemas.microsoft.com/office/powerpoint/2010/main" val="161439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a:t>
            </a:r>
          </a:p>
          <a:p>
            <a:pPr marL="171450" indent="-171450">
              <a:buFontTx/>
              <a:buChar char="-"/>
            </a:pPr>
            <a:r>
              <a:rPr lang="en-US" dirty="0"/>
              <a:t>To replace the periodical retraining with a more continuous training approach</a:t>
            </a:r>
          </a:p>
          <a:p>
            <a:pPr marL="171450" indent="-171450">
              <a:buFontTx/>
              <a:buChar char="-"/>
            </a:pPr>
            <a:r>
              <a:rPr lang="en-US" dirty="0"/>
              <a:t>Removes the process of retraining while providing the same level of quality as the periodical offline retraining would</a:t>
            </a:r>
          </a:p>
          <a:p>
            <a:pPr marL="171450" indent="-171450">
              <a:buFontTx/>
              <a:buChar char="-"/>
            </a:pPr>
            <a:endParaRPr lang="en-US" dirty="0"/>
          </a:p>
          <a:p>
            <a:pPr marL="0" indent="0">
              <a:buFontTx/>
              <a:buNone/>
            </a:pPr>
            <a:r>
              <a:rPr lang="en-US" dirty="0"/>
              <a:t>We do this by:</a:t>
            </a:r>
          </a:p>
          <a:p>
            <a:pPr marL="171450" indent="-171450">
              <a:buFontTx/>
              <a:buChar char="-"/>
            </a:pPr>
            <a:r>
              <a:rPr lang="en-US" dirty="0"/>
              <a:t>Not only deploying the final model</a:t>
            </a:r>
          </a:p>
          <a:p>
            <a:pPr marL="171450" indent="-171450">
              <a:buFontTx/>
              <a:buChar char="-"/>
            </a:pPr>
            <a:r>
              <a:rPr lang="en-US" dirty="0"/>
              <a:t>But we deploy the pipeline and the training algorithm (which essentially includes the code for the pipeline components and the model training) which allow us to perform more rapid training cycles on the deployed model</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B20ABA0-1007-4703-B048-52624A968109}" type="slidenum">
              <a:rPr lang="de-DE" smtClean="0"/>
              <a:pPr/>
              <a:t>8</a:t>
            </a:fld>
            <a:endParaRPr lang="de-DE"/>
          </a:p>
        </p:txBody>
      </p:sp>
    </p:spTree>
    <p:extLst>
      <p:ext uri="{BB962C8B-B14F-4D97-AF65-F5344CB8AC3E}">
        <p14:creationId xmlns:p14="http://schemas.microsoft.com/office/powerpoint/2010/main" val="1346749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lnSpc>
                <a:spcPct val="200000"/>
              </a:lnSpc>
              <a:buFont typeface="+mj-lt"/>
              <a:buAutoNum type="arabicPeriod"/>
            </a:pPr>
            <a:r>
              <a:rPr lang="en-US" sz="1200" dirty="0"/>
              <a:t>Train the model</a:t>
            </a:r>
          </a:p>
          <a:p>
            <a:pPr marL="514350" indent="-514350">
              <a:lnSpc>
                <a:spcPct val="200000"/>
              </a:lnSpc>
              <a:buFont typeface="+mj-lt"/>
              <a:buAutoNum type="arabicPeriod"/>
            </a:pPr>
            <a:r>
              <a:rPr lang="en-US" sz="1200" dirty="0"/>
              <a:t>Deploy the model (and pipeline)</a:t>
            </a:r>
          </a:p>
          <a:p>
            <a:pPr marL="514350" indent="-514350">
              <a:lnSpc>
                <a:spcPct val="200000"/>
              </a:lnSpc>
              <a:buFont typeface="+mj-lt"/>
              <a:buAutoNum type="arabicPeriod"/>
            </a:pPr>
            <a:r>
              <a:rPr lang="en-US" sz="1200" dirty="0"/>
              <a:t>Receive Prediction Queries</a:t>
            </a:r>
          </a:p>
          <a:p>
            <a:pPr marL="514350" indent="-514350">
              <a:lnSpc>
                <a:spcPct val="200000"/>
              </a:lnSpc>
              <a:buFont typeface="+mj-lt"/>
              <a:buAutoNum type="arabicPeriod"/>
            </a:pPr>
            <a:r>
              <a:rPr lang="en-US" sz="1200" dirty="0"/>
              <a:t>Answer Prediction Queries</a:t>
            </a:r>
          </a:p>
          <a:p>
            <a:pPr marL="514350" indent="-514350">
              <a:lnSpc>
                <a:spcPct val="200000"/>
              </a:lnSpc>
              <a:buFont typeface="+mj-lt"/>
              <a:buAutoNum type="arabicPeriod"/>
            </a:pPr>
            <a:r>
              <a:rPr lang="en-US" sz="1200" dirty="0"/>
              <a:t>Serve Ads</a:t>
            </a:r>
          </a:p>
          <a:p>
            <a:pPr marL="514350" indent="-514350">
              <a:lnSpc>
                <a:spcPct val="200000"/>
              </a:lnSpc>
              <a:buFont typeface="+mj-lt"/>
              <a:buAutoNum type="arabicPeriod"/>
            </a:pPr>
            <a:r>
              <a:rPr lang="en-US" sz="1200" dirty="0"/>
              <a:t>Extend the dataset with new data (You can also use online methods to train using the feedback)</a:t>
            </a:r>
          </a:p>
          <a:p>
            <a:endParaRPr lang="en-US" dirty="0"/>
          </a:p>
        </p:txBody>
      </p:sp>
      <p:sp>
        <p:nvSpPr>
          <p:cNvPr id="4" name="Slide Number Placeholder 3"/>
          <p:cNvSpPr>
            <a:spLocks noGrp="1"/>
          </p:cNvSpPr>
          <p:nvPr>
            <p:ph type="sldNum" sz="quarter" idx="10"/>
          </p:nvPr>
        </p:nvSpPr>
        <p:spPr/>
        <p:txBody>
          <a:bodyPr/>
          <a:lstStyle/>
          <a:p>
            <a:fld id="{6B20ABA0-1007-4703-B048-52624A968109}" type="slidenum">
              <a:rPr lang="de-DE" smtClean="0"/>
              <a:pPr/>
              <a:t>9</a:t>
            </a:fld>
            <a:endParaRPr lang="de-DE"/>
          </a:p>
        </p:txBody>
      </p:sp>
    </p:spTree>
    <p:extLst>
      <p:ext uri="{BB962C8B-B14F-4D97-AF65-F5344CB8AC3E}">
        <p14:creationId xmlns:p14="http://schemas.microsoft.com/office/powerpoint/2010/main" val="2637042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Train</a:t>
            </a:r>
          </a:p>
          <a:p>
            <a:pPr marL="228600" indent="-228600">
              <a:buAutoNum type="alphaUcPeriod"/>
            </a:pPr>
            <a:r>
              <a:rPr lang="en-US" dirty="0"/>
              <a:t>Deploy</a:t>
            </a:r>
          </a:p>
          <a:p>
            <a:pPr marL="228600" indent="-228600">
              <a:buAutoNum type="arabicPeriod"/>
            </a:pPr>
            <a:r>
              <a:rPr lang="en-US" dirty="0"/>
              <a:t>Receive Prediction</a:t>
            </a:r>
          </a:p>
          <a:p>
            <a:pPr marL="228600" indent="-228600">
              <a:buAutoNum type="arabicPeriod"/>
            </a:pPr>
            <a:r>
              <a:rPr lang="en-US" dirty="0"/>
              <a:t>Answer Prediction</a:t>
            </a:r>
          </a:p>
          <a:p>
            <a:pPr marL="228600" indent="-228600">
              <a:buAutoNum type="arabicPeriod"/>
            </a:pPr>
            <a:r>
              <a:rPr lang="en-US" dirty="0"/>
              <a:t>Serve Ads</a:t>
            </a:r>
          </a:p>
          <a:p>
            <a:pPr marL="228600" indent="-228600">
              <a:buAutoNum type="arabicPeriod"/>
            </a:pPr>
            <a:r>
              <a:rPr lang="en-US" dirty="0"/>
              <a:t>Store feedback in log</a:t>
            </a:r>
          </a:p>
          <a:p>
            <a:pPr marL="228600" indent="-228600">
              <a:buAutoNum type="arabicPeriod"/>
            </a:pPr>
            <a:r>
              <a:rPr lang="en-US" dirty="0"/>
              <a:t>Online Learning with Log</a:t>
            </a:r>
          </a:p>
          <a:p>
            <a:pPr marL="228600" indent="-228600">
              <a:buAutoNum type="arabicPeriod"/>
            </a:pPr>
            <a:r>
              <a:rPr lang="en-US" dirty="0"/>
              <a:t>Sample from the log</a:t>
            </a:r>
          </a:p>
          <a:p>
            <a:pPr marL="228600" indent="-228600">
              <a:buAutoNum type="arabicPeriod"/>
            </a:pPr>
            <a:r>
              <a:rPr lang="en-US" dirty="0"/>
              <a:t>Process the data and update the model</a:t>
            </a:r>
          </a:p>
          <a:p>
            <a:pPr marL="228600" indent="-228600">
              <a:buAutoNum type="arabicPeriod"/>
            </a:pPr>
            <a:endParaRPr lang="en-US" dirty="0"/>
          </a:p>
          <a:p>
            <a:pPr marL="228600" indent="-228600">
              <a:buAutoNum type="arabicPeriod"/>
            </a:pPr>
            <a:endParaRPr lang="en-US" dirty="0"/>
          </a:p>
          <a:p>
            <a:pPr marL="228600" indent="-228600">
              <a:buAutoNum type="alphaUcPeriod"/>
            </a:pPr>
            <a:endParaRPr lang="en-US" dirty="0"/>
          </a:p>
          <a:p>
            <a:pPr marL="228600" indent="-228600">
              <a:buAutoNum type="alphaUcPeriod"/>
            </a:pPr>
            <a:endParaRPr lang="en-US" dirty="0"/>
          </a:p>
        </p:txBody>
      </p:sp>
      <p:sp>
        <p:nvSpPr>
          <p:cNvPr id="4" name="Slide Number Placeholder 3"/>
          <p:cNvSpPr>
            <a:spLocks noGrp="1"/>
          </p:cNvSpPr>
          <p:nvPr>
            <p:ph type="sldNum" sz="quarter" idx="10"/>
          </p:nvPr>
        </p:nvSpPr>
        <p:spPr/>
        <p:txBody>
          <a:bodyPr/>
          <a:lstStyle/>
          <a:p>
            <a:fld id="{6B20ABA0-1007-4703-B048-52624A968109}" type="slidenum">
              <a:rPr lang="de-DE" smtClean="0"/>
              <a:pPr/>
              <a:t>10</a:t>
            </a:fld>
            <a:endParaRPr lang="de-DE"/>
          </a:p>
        </p:txBody>
      </p:sp>
    </p:spTree>
    <p:extLst>
      <p:ext uri="{BB962C8B-B14F-4D97-AF65-F5344CB8AC3E}">
        <p14:creationId xmlns:p14="http://schemas.microsoft.com/office/powerpoint/2010/main" val="259898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enable the continuous deployment process, we utilize 4 techniques:</a:t>
            </a:r>
          </a:p>
          <a:p>
            <a:pPr marL="171450" indent="-171450">
              <a:buFontTx/>
              <a:buChar char="-"/>
            </a:pPr>
            <a:r>
              <a:rPr lang="en-US" dirty="0"/>
              <a:t>During the online (when </a:t>
            </a:r>
            <a:r>
              <a:rPr lang="en-US" dirty="0" err="1"/>
              <a:t>realtime</a:t>
            </a:r>
            <a:r>
              <a:rPr lang="en-US" dirty="0"/>
              <a:t> feedback data is arriving) </a:t>
            </a:r>
          </a:p>
          <a:p>
            <a:pPr marL="628650" lvl="1" indent="-171450">
              <a:buFontTx/>
              <a:buChar char="-"/>
            </a:pPr>
            <a:r>
              <a:rPr lang="en-US" dirty="0"/>
              <a:t>we update the statistics of the pipeline components</a:t>
            </a:r>
          </a:p>
          <a:p>
            <a:pPr marL="628650" lvl="1" indent="-171450">
              <a:buFontTx/>
              <a:buChar char="-"/>
            </a:pPr>
            <a:r>
              <a:rPr lang="en-US" dirty="0"/>
              <a:t>Process the feedback (training data) using the pipeline, transform them into features and cache them </a:t>
            </a:r>
          </a:p>
          <a:p>
            <a:pPr marL="628650" lvl="1" indent="-171450">
              <a:buFontTx/>
              <a:buChar char="-"/>
            </a:pPr>
            <a:r>
              <a:rPr lang="en-US" dirty="0"/>
              <a:t>Online training is optional</a:t>
            </a:r>
          </a:p>
          <a:p>
            <a:pPr marL="171450" indent="-171450">
              <a:buFontTx/>
              <a:buChar char="-"/>
            </a:pPr>
            <a:r>
              <a:rPr lang="en-US" dirty="0"/>
              <a:t>In another part of the platform which we dub as “offline” component:</a:t>
            </a:r>
          </a:p>
          <a:p>
            <a:pPr marL="628650" lvl="1" indent="-171450">
              <a:buFontTx/>
              <a:buChar char="-"/>
            </a:pPr>
            <a:r>
              <a:rPr lang="en-US" dirty="0"/>
              <a:t>We sample the materialized data (historical data) </a:t>
            </a:r>
          </a:p>
          <a:p>
            <a:pPr marL="628650" lvl="1" indent="-171450">
              <a:buFontTx/>
              <a:buChar char="-"/>
            </a:pPr>
            <a:r>
              <a:rPr lang="en-US" dirty="0"/>
              <a:t>Update the deployed model using the sample (by using SGD) dubbed ‘Proactive Training’</a:t>
            </a:r>
          </a:p>
          <a:p>
            <a:pPr marL="628650" lvl="1"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10"/>
          </p:nvPr>
        </p:nvSpPr>
        <p:spPr/>
        <p:txBody>
          <a:bodyPr/>
          <a:lstStyle/>
          <a:p>
            <a:fld id="{6B20ABA0-1007-4703-B048-52624A968109}" type="slidenum">
              <a:rPr lang="de-DE" smtClean="0"/>
              <a:pPr/>
              <a:t>11</a:t>
            </a:fld>
            <a:endParaRPr lang="de-DE"/>
          </a:p>
        </p:txBody>
      </p:sp>
    </p:spTree>
    <p:extLst>
      <p:ext uri="{BB962C8B-B14F-4D97-AF65-F5344CB8AC3E}">
        <p14:creationId xmlns:p14="http://schemas.microsoft.com/office/powerpoint/2010/main" val="312296843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9.xml"/><Relationship Id="rId7" Type="http://schemas.openxmlformats.org/officeDocument/2006/relationships/slideMaster" Target="../slideMasters/slideMaster1.xml"/><Relationship Id="rId12" Type="http://schemas.openxmlformats.org/officeDocument/2006/relationships/image" Target="../media/image3.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4.png"/><Relationship Id="rId5" Type="http://schemas.openxmlformats.org/officeDocument/2006/relationships/tags" Target="../tags/tag11.xml"/><Relationship Id="rId10" Type="http://schemas.openxmlformats.org/officeDocument/2006/relationships/image" Target="../media/image6.jpeg"/><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539750" y="4910138"/>
            <a:ext cx="8061325" cy="381000"/>
          </a:xfrm>
        </p:spPr>
        <p:txBody>
          <a:bodyPr/>
          <a:lstStyle>
            <a:lvl1pPr>
              <a:defRPr/>
            </a:lvl1pPr>
          </a:lstStyle>
          <a:p>
            <a:r>
              <a:rPr lang="en-US"/>
              <a:t>Click to edit Master title style</a:t>
            </a:r>
            <a:endParaRPr lang="de-DE"/>
          </a:p>
        </p:txBody>
      </p:sp>
      <p:sp>
        <p:nvSpPr>
          <p:cNvPr id="4099" name="Rectangle 3"/>
          <p:cNvSpPr>
            <a:spLocks noGrp="1" noChangeArrowheads="1"/>
          </p:cNvSpPr>
          <p:nvPr>
            <p:ph type="subTitle" idx="1"/>
            <p:custDataLst>
              <p:tags r:id="rId3"/>
            </p:custDataLst>
          </p:nvPr>
        </p:nvSpPr>
        <p:spPr>
          <a:xfrm>
            <a:off x="539750" y="5659438"/>
            <a:ext cx="8061325" cy="279400"/>
          </a:xfrm>
        </p:spPr>
        <p:txBody>
          <a:bodyPr anchor="b">
            <a:spAutoFit/>
          </a:bodyPr>
          <a:lstStyle>
            <a:lvl1pPr marL="0" indent="0">
              <a:defRPr>
                <a:solidFill>
                  <a:schemeClr val="accent1"/>
                </a:solidFill>
              </a:defRPr>
            </a:lvl1pPr>
          </a:lstStyle>
          <a:p>
            <a:r>
              <a:rPr lang="en-US"/>
              <a:t>Click to edit Master subtitle style</a:t>
            </a:r>
            <a:endParaRPr lang="de-DE"/>
          </a:p>
        </p:txBody>
      </p:sp>
      <p:sp>
        <p:nvSpPr>
          <p:cNvPr id="4104" name="Line 8"/>
          <p:cNvSpPr>
            <a:spLocks noChangeShapeType="1"/>
          </p:cNvSpPr>
          <p:nvPr>
            <p:custDataLst>
              <p:tags r:id="rId4"/>
            </p:custDataLst>
          </p:nvPr>
        </p:nvSpPr>
        <p:spPr bwMode="auto">
          <a:xfrm>
            <a:off x="539750" y="6135688"/>
            <a:ext cx="8061325" cy="0"/>
          </a:xfrm>
          <a:prstGeom prst="line">
            <a:avLst/>
          </a:prstGeom>
          <a:noFill/>
          <a:ln w="9525">
            <a:solidFill>
              <a:schemeClr val="accent1"/>
            </a:solidFill>
            <a:round/>
            <a:headEnd/>
            <a:tailEnd/>
          </a:ln>
          <a:effectLst/>
        </p:spPr>
        <p:txBody>
          <a:bodyPr/>
          <a:lstStyle/>
          <a:p>
            <a:endParaRPr lang="de-DE"/>
          </a:p>
        </p:txBody>
      </p:sp>
      <p:pic>
        <p:nvPicPr>
          <p:cNvPr id="4105" name="Picture 9" descr="TU_Logo_lang_RGB_rot_PPT-1"/>
          <p:cNvPicPr>
            <a:picLocks noChangeAspect="1" noChangeArrowheads="1"/>
          </p:cNvPicPr>
          <p:nvPr>
            <p:custDataLst>
              <p:tags r:id="rId5"/>
            </p:custDataLst>
          </p:nvPr>
        </p:nvPicPr>
        <p:blipFill>
          <a:blip r:embed="rId8" cstate="print"/>
          <a:srcRect/>
          <a:stretch>
            <a:fillRect/>
          </a:stretch>
        </p:blipFill>
        <p:spPr bwMode="auto">
          <a:xfrm>
            <a:off x="6782755" y="912948"/>
            <a:ext cx="1818320" cy="1015374"/>
          </a:xfrm>
          <a:prstGeom prst="rect">
            <a:avLst/>
          </a:prstGeom>
          <a:noFill/>
        </p:spPr>
      </p:pic>
      <p:graphicFrame>
        <p:nvGraphicFramePr>
          <p:cNvPr id="4110" name="Rectangle 14" hidden="1"/>
          <p:cNvGraphicFramePr>
            <a:graphicFrameLocks/>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82" r:id="rId9" imgW="0" imgH="0" progId="TCLayout.ActiveDocument.1">
                  <p:embed/>
                </p:oleObj>
              </mc:Choice>
              <mc:Fallback>
                <p:oleObj r:id="rId9" imgW="0" imgH="0" progId="TCLayout.ActiveDocument.1">
                  <p:embed/>
                  <p:pic>
                    <p:nvPicPr>
                      <p:cNvPr id="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TU_130227_PPT_Bild-Nike.jpeg">
            <a:extLst>
              <a:ext uri="{FF2B5EF4-FFF2-40B4-BE49-F238E27FC236}">
                <a16:creationId xmlns:a16="http://schemas.microsoft.com/office/drawing/2014/main" id="{F9C567B5-E042-3840-A5A7-19462657E05D}"/>
              </a:ext>
            </a:extLst>
          </p:cNvPr>
          <p:cNvPicPr>
            <a:picLocks noChangeAspect="1"/>
          </p:cNvPicPr>
          <p:nvPr userDrawn="1"/>
        </p:nvPicPr>
        <p:blipFill>
          <a:blip r:embed="rId10">
            <a:extLst/>
          </a:blip>
          <a:stretch>
            <a:fillRect/>
          </a:stretch>
        </p:blipFill>
        <p:spPr>
          <a:xfrm>
            <a:off x="0" y="2286000"/>
            <a:ext cx="8604250" cy="2286000"/>
          </a:xfrm>
          <a:prstGeom prst="rect">
            <a:avLst/>
          </a:prstGeom>
          <a:ln w="12700">
            <a:miter lim="400000"/>
          </a:ln>
        </p:spPr>
      </p:pic>
      <p:pic>
        <p:nvPicPr>
          <p:cNvPr id="3" name="Picture 2">
            <a:extLst>
              <a:ext uri="{FF2B5EF4-FFF2-40B4-BE49-F238E27FC236}">
                <a16:creationId xmlns:a16="http://schemas.microsoft.com/office/drawing/2014/main" id="{04704FEC-E102-6E4B-81BF-35C8DE78ADB6}"/>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076056" y="618607"/>
            <a:ext cx="1604052" cy="1604052"/>
          </a:xfrm>
          <a:prstGeom prst="rect">
            <a:avLst/>
          </a:prstGeom>
        </p:spPr>
      </p:pic>
      <p:pic>
        <p:nvPicPr>
          <p:cNvPr id="5" name="Picture 4">
            <a:extLst>
              <a:ext uri="{FF2B5EF4-FFF2-40B4-BE49-F238E27FC236}">
                <a16:creationId xmlns:a16="http://schemas.microsoft.com/office/drawing/2014/main" id="{880C94C3-23B4-5D44-9873-2183A504CE2E}"/>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843808" y="1115830"/>
            <a:ext cx="1917516" cy="8018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p:txBody>
          <a:bodyPr/>
          <a:lstStyle>
            <a:lvl1pPr>
              <a:defRPr/>
            </a:lvl1pPr>
          </a:lstStyle>
          <a:p>
            <a:r>
              <a:rPr lang="de-DE"/>
              <a:t>Continuous Deployment of Machine Learning Pipelines | B.Derakhshan, T.Rabl</a:t>
            </a:r>
            <a:endParaRPr lang="de-DE" b="0"/>
          </a:p>
        </p:txBody>
      </p:sp>
      <p:sp>
        <p:nvSpPr>
          <p:cNvPr id="5" name="Foliennummernplatzhalter 4"/>
          <p:cNvSpPr>
            <a:spLocks noGrp="1"/>
          </p:cNvSpPr>
          <p:nvPr>
            <p:ph type="sldNum" sz="quarter" idx="11"/>
          </p:nvPr>
        </p:nvSpPr>
        <p:spPr/>
        <p:txBody>
          <a:bodyPr/>
          <a:lstStyle>
            <a:lvl1pPr>
              <a:defRPr/>
            </a:lvl1pPr>
          </a:lstStyle>
          <a:p>
            <a:fld id="{DA8F5D79-C234-439C-9FED-4F54F4643ACF}"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717675"/>
            <a:ext cx="2014537" cy="4273550"/>
          </a:xfr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539750" y="1717675"/>
            <a:ext cx="5894388" cy="42735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p:txBody>
          <a:bodyPr/>
          <a:lstStyle>
            <a:lvl1pPr>
              <a:defRPr/>
            </a:lvl1pPr>
          </a:lstStyle>
          <a:p>
            <a:r>
              <a:rPr lang="de-DE"/>
              <a:t>Continuous Deployment of Machine Learning Pipelines | B.Derakhshan, T.Rabl</a:t>
            </a:r>
            <a:endParaRPr lang="de-DE" b="0"/>
          </a:p>
        </p:txBody>
      </p:sp>
      <p:sp>
        <p:nvSpPr>
          <p:cNvPr id="5" name="Foliennummernplatzhalter 4"/>
          <p:cNvSpPr>
            <a:spLocks noGrp="1"/>
          </p:cNvSpPr>
          <p:nvPr>
            <p:ph type="sldNum" sz="quarter" idx="11"/>
          </p:nvPr>
        </p:nvSpPr>
        <p:spPr/>
        <p:txBody>
          <a:bodyPr/>
          <a:lstStyle>
            <a:lvl1pPr>
              <a:defRPr/>
            </a:lvl1pPr>
          </a:lstStyle>
          <a:p>
            <a:fld id="{357B9EC9-AFF7-4D8E-9CA8-46BCF045BCEB}"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p:txBody>
          <a:bodyPr/>
          <a:lstStyle>
            <a:lvl1pPr>
              <a:defRPr/>
            </a:lvl1pPr>
          </a:lstStyle>
          <a:p>
            <a:r>
              <a:rPr lang="de-DE"/>
              <a:t>Continuous Deployment of Machine Learning Pipelines | B.Derakhshan, T.Rabl</a:t>
            </a:r>
            <a:endParaRPr lang="de-DE" b="0" dirty="0"/>
          </a:p>
        </p:txBody>
      </p:sp>
      <p:sp>
        <p:nvSpPr>
          <p:cNvPr id="5" name="Foliennummernplatzhalter 4"/>
          <p:cNvSpPr>
            <a:spLocks noGrp="1"/>
          </p:cNvSpPr>
          <p:nvPr>
            <p:ph type="sldNum" sz="quarter" idx="11"/>
          </p:nvPr>
        </p:nvSpPr>
        <p:spPr/>
        <p:txBody>
          <a:bodyPr/>
          <a:lstStyle>
            <a:lvl1pPr>
              <a:defRPr/>
            </a:lvl1pPr>
          </a:lstStyle>
          <a:p>
            <a:fld id="{6F903123-4CC2-4E08-BF04-132B6B4D8D3D}" type="slidenum">
              <a:rPr lang="de-DE" smtClean="0"/>
              <a:pPr/>
              <a:t>‹#›</a:t>
            </a:fld>
            <a:endParaRPr lang="de-DE" dirty="0"/>
          </a:p>
        </p:txBody>
      </p:sp>
      <p:sp>
        <p:nvSpPr>
          <p:cNvPr id="7" name="Title 6">
            <a:extLst>
              <a:ext uri="{FF2B5EF4-FFF2-40B4-BE49-F238E27FC236}">
                <a16:creationId xmlns:a16="http://schemas.microsoft.com/office/drawing/2014/main" id="{1CD9B1AF-2CD9-F742-907A-78E4294F7683}"/>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ußzeilenplatzhalter 3"/>
          <p:cNvSpPr>
            <a:spLocks noGrp="1"/>
          </p:cNvSpPr>
          <p:nvPr>
            <p:ph type="ftr" sz="quarter" idx="10"/>
          </p:nvPr>
        </p:nvSpPr>
        <p:spPr/>
        <p:txBody>
          <a:bodyPr/>
          <a:lstStyle>
            <a:lvl1pPr>
              <a:defRPr/>
            </a:lvl1pPr>
          </a:lstStyle>
          <a:p>
            <a:r>
              <a:rPr lang="de-DE"/>
              <a:t>Continuous Deployment of Machine Learning Pipelines | B.Derakhshan, T.Rabl</a:t>
            </a:r>
            <a:endParaRPr lang="de-DE" b="0" dirty="0"/>
          </a:p>
        </p:txBody>
      </p:sp>
      <p:sp>
        <p:nvSpPr>
          <p:cNvPr id="5" name="Foliennummernplatzhalter 4"/>
          <p:cNvSpPr>
            <a:spLocks noGrp="1"/>
          </p:cNvSpPr>
          <p:nvPr>
            <p:ph type="sldNum" sz="quarter" idx="11"/>
          </p:nvPr>
        </p:nvSpPr>
        <p:spPr/>
        <p:txBody>
          <a:bodyPr/>
          <a:lstStyle>
            <a:lvl1pPr>
              <a:defRPr/>
            </a:lvl1pPr>
          </a:lstStyle>
          <a:p>
            <a:fld id="{776F9D54-5A9D-471C-8C89-5AF582F2DB9F}"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sz="half" idx="1"/>
          </p:nvPr>
        </p:nvSpPr>
        <p:spPr>
          <a:xfrm>
            <a:off x="539750" y="2349500"/>
            <a:ext cx="3954463"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6613" y="2349500"/>
            <a:ext cx="3954462"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ußzeilenplatzhalter 4"/>
          <p:cNvSpPr>
            <a:spLocks noGrp="1"/>
          </p:cNvSpPr>
          <p:nvPr>
            <p:ph type="ftr" sz="quarter" idx="10"/>
          </p:nvPr>
        </p:nvSpPr>
        <p:spPr>
          <a:xfrm>
            <a:off x="533056" y="6141533"/>
            <a:ext cx="5040000" cy="360000"/>
          </a:xfrm>
        </p:spPr>
        <p:txBody>
          <a:bodyPr/>
          <a:lstStyle>
            <a:lvl1pPr>
              <a:defRPr/>
            </a:lvl1pPr>
          </a:lstStyle>
          <a:p>
            <a:r>
              <a:rPr lang="de-DE"/>
              <a:t>Continuous Deployment of Machine Learning Pipelines | B.Derakhshan, T.Rabl</a:t>
            </a:r>
            <a:endParaRPr lang="de-DE" b="0"/>
          </a:p>
        </p:txBody>
      </p:sp>
      <p:sp>
        <p:nvSpPr>
          <p:cNvPr id="6" name="Foliennummernplatzhalter 5"/>
          <p:cNvSpPr>
            <a:spLocks noGrp="1"/>
          </p:cNvSpPr>
          <p:nvPr>
            <p:ph type="sldNum" sz="quarter" idx="11"/>
          </p:nvPr>
        </p:nvSpPr>
        <p:spPr/>
        <p:txBody>
          <a:bodyPr/>
          <a:lstStyle>
            <a:lvl1pPr>
              <a:defRPr/>
            </a:lvl1pPr>
          </a:lstStyle>
          <a:p>
            <a:fld id="{44529D57-79B9-4066-AB64-E8DCA52B115C}"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Fußzeilenplatzhalter 6"/>
          <p:cNvSpPr>
            <a:spLocks noGrp="1"/>
          </p:cNvSpPr>
          <p:nvPr>
            <p:ph type="ftr" sz="quarter" idx="10"/>
          </p:nvPr>
        </p:nvSpPr>
        <p:spPr/>
        <p:txBody>
          <a:bodyPr/>
          <a:lstStyle>
            <a:lvl1pPr>
              <a:defRPr/>
            </a:lvl1pPr>
          </a:lstStyle>
          <a:p>
            <a:r>
              <a:rPr lang="de-DE"/>
              <a:t>Continuous Deployment of Machine Learning Pipelines | B.Derakhshan, T.Rabl</a:t>
            </a:r>
            <a:endParaRPr lang="de-DE" b="0"/>
          </a:p>
        </p:txBody>
      </p:sp>
      <p:sp>
        <p:nvSpPr>
          <p:cNvPr id="8" name="Foliennummernplatzhalter 7"/>
          <p:cNvSpPr>
            <a:spLocks noGrp="1"/>
          </p:cNvSpPr>
          <p:nvPr>
            <p:ph type="sldNum" sz="quarter" idx="11"/>
          </p:nvPr>
        </p:nvSpPr>
        <p:spPr/>
        <p:txBody>
          <a:bodyPr/>
          <a:lstStyle>
            <a:lvl1pPr>
              <a:defRPr/>
            </a:lvl1pPr>
          </a:lstStyle>
          <a:p>
            <a:fld id="{28CEDD57-062E-4FE9-9FE6-B10C8FE7B98E}"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lvl1pPr>
              <a:defRPr/>
            </a:lvl1pPr>
          </a:lstStyle>
          <a:p>
            <a:r>
              <a:rPr lang="de-DE"/>
              <a:t>Continuous Deployment of Machine Learning Pipelines | B.Derakhshan, T.Rabl</a:t>
            </a:r>
            <a:endParaRPr lang="de-DE" b="0" dirty="0"/>
          </a:p>
        </p:txBody>
      </p:sp>
      <p:sp>
        <p:nvSpPr>
          <p:cNvPr id="4" name="Foliennummernplatzhalter 3"/>
          <p:cNvSpPr>
            <a:spLocks noGrp="1"/>
          </p:cNvSpPr>
          <p:nvPr>
            <p:ph type="sldNum" sz="quarter" idx="11"/>
          </p:nvPr>
        </p:nvSpPr>
        <p:spPr/>
        <p:txBody>
          <a:bodyPr/>
          <a:lstStyle>
            <a:lvl1pPr>
              <a:defRPr/>
            </a:lvl1pPr>
          </a:lstStyle>
          <a:p>
            <a:fld id="{4F2AF0D0-B71F-4E17-B028-871FB7B8FD64}"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Continuous Deployment of Machine Learning Pipelines | B.Derakhshan, T.Rabl</a:t>
            </a:r>
            <a:endParaRPr lang="de-DE" b="0"/>
          </a:p>
        </p:txBody>
      </p:sp>
      <p:sp>
        <p:nvSpPr>
          <p:cNvPr id="3" name="Foliennummernplatzhalter 2"/>
          <p:cNvSpPr>
            <a:spLocks noGrp="1"/>
          </p:cNvSpPr>
          <p:nvPr>
            <p:ph type="sldNum" sz="quarter" idx="11"/>
          </p:nvPr>
        </p:nvSpPr>
        <p:spPr/>
        <p:txBody>
          <a:bodyPr/>
          <a:lstStyle>
            <a:lvl1pPr>
              <a:defRPr/>
            </a:lvl1pPr>
          </a:lstStyle>
          <a:p>
            <a:fld id="{CA359BB0-E196-4CA4-B775-7CB12B502B2B}"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ußzeilenplatzhalter 4"/>
          <p:cNvSpPr>
            <a:spLocks noGrp="1"/>
          </p:cNvSpPr>
          <p:nvPr>
            <p:ph type="ftr" sz="quarter" idx="10"/>
          </p:nvPr>
        </p:nvSpPr>
        <p:spPr/>
        <p:txBody>
          <a:bodyPr/>
          <a:lstStyle>
            <a:lvl1pPr>
              <a:defRPr/>
            </a:lvl1pPr>
          </a:lstStyle>
          <a:p>
            <a:r>
              <a:rPr lang="de-DE"/>
              <a:t>Continuous Deployment of Machine Learning Pipelines | B.Derakhshan, T.Rabl</a:t>
            </a:r>
            <a:endParaRPr lang="de-DE" b="0"/>
          </a:p>
        </p:txBody>
      </p:sp>
      <p:sp>
        <p:nvSpPr>
          <p:cNvPr id="6" name="Foliennummernplatzhalter 5"/>
          <p:cNvSpPr>
            <a:spLocks noGrp="1"/>
          </p:cNvSpPr>
          <p:nvPr>
            <p:ph type="sldNum" sz="quarter" idx="11"/>
          </p:nvPr>
        </p:nvSpPr>
        <p:spPr/>
        <p:txBody>
          <a:bodyPr/>
          <a:lstStyle>
            <a:lvl1pPr>
              <a:defRPr/>
            </a:lvl1pPr>
          </a:lstStyle>
          <a:p>
            <a:fld id="{F5692B56-3396-4E01-B0E9-60C228F141E2}"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ußzeilenplatzhalter 4"/>
          <p:cNvSpPr>
            <a:spLocks noGrp="1"/>
          </p:cNvSpPr>
          <p:nvPr>
            <p:ph type="ftr" sz="quarter" idx="10"/>
          </p:nvPr>
        </p:nvSpPr>
        <p:spPr/>
        <p:txBody>
          <a:bodyPr/>
          <a:lstStyle>
            <a:lvl1pPr>
              <a:defRPr/>
            </a:lvl1pPr>
          </a:lstStyle>
          <a:p>
            <a:r>
              <a:rPr lang="de-DE"/>
              <a:t>Continuous Deployment of Machine Learning Pipelines | B.Derakhshan, T.Rabl</a:t>
            </a:r>
            <a:endParaRPr lang="de-DE" b="0"/>
          </a:p>
        </p:txBody>
      </p:sp>
      <p:sp>
        <p:nvSpPr>
          <p:cNvPr id="6" name="Foliennummernplatzhalter 5"/>
          <p:cNvSpPr>
            <a:spLocks noGrp="1"/>
          </p:cNvSpPr>
          <p:nvPr>
            <p:ph type="sldNum" sz="quarter" idx="11"/>
          </p:nvPr>
        </p:nvSpPr>
        <p:spPr/>
        <p:txBody>
          <a:bodyPr/>
          <a:lstStyle>
            <a:lvl1pPr>
              <a:defRPr/>
            </a:lvl1pPr>
          </a:lstStyle>
          <a:p>
            <a:fld id="{353D5CFC-BFD5-4831-A36C-748A258A2647}"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3.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539750" y="1717675"/>
            <a:ext cx="8061325" cy="381000"/>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de-DE"/>
              <a:t>Titel durch Klicken hinzufügen</a:t>
            </a:r>
          </a:p>
        </p:txBody>
      </p:sp>
      <p:sp>
        <p:nvSpPr>
          <p:cNvPr id="1027" name="Rectangle 3"/>
          <p:cNvSpPr>
            <a:spLocks noGrp="1" noChangeArrowheads="1"/>
          </p:cNvSpPr>
          <p:nvPr>
            <p:ph type="body" idx="1"/>
            <p:custDataLst>
              <p:tags r:id="rId15"/>
            </p:custDataLst>
          </p:nvPr>
        </p:nvSpPr>
        <p:spPr bwMode="auto">
          <a:xfrm>
            <a:off x="539750" y="2349500"/>
            <a:ext cx="8061325" cy="364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a:t>Text durck Klicken hinzufügen</a:t>
            </a:r>
          </a:p>
          <a:p>
            <a:pPr lvl="1"/>
            <a:r>
              <a:rPr lang="de-DE"/>
              <a:t>Xxx</a:t>
            </a:r>
          </a:p>
        </p:txBody>
      </p:sp>
      <p:pic>
        <p:nvPicPr>
          <p:cNvPr id="1031" name="Picture 7" descr="TU_Logo_lang_RGB_rot_PPT-2"/>
          <p:cNvPicPr>
            <a:picLocks noChangeAspect="1" noChangeArrowheads="1"/>
          </p:cNvPicPr>
          <p:nvPr>
            <p:custDataLst>
              <p:tags r:id="rId16"/>
            </p:custDataLst>
          </p:nvPr>
        </p:nvPicPr>
        <p:blipFill>
          <a:blip r:embed="rId20" cstate="print"/>
          <a:srcRect/>
          <a:stretch>
            <a:fillRect/>
          </a:stretch>
        </p:blipFill>
        <p:spPr bwMode="auto">
          <a:xfrm>
            <a:off x="7232650" y="539750"/>
            <a:ext cx="1368425" cy="762000"/>
          </a:xfrm>
          <a:prstGeom prst="rect">
            <a:avLst/>
          </a:prstGeom>
          <a:noFill/>
        </p:spPr>
      </p:pic>
      <p:sp>
        <p:nvSpPr>
          <p:cNvPr id="1037" name="Rectangle 13"/>
          <p:cNvSpPr>
            <a:spLocks noGrp="1" noChangeArrowheads="1"/>
          </p:cNvSpPr>
          <p:nvPr>
            <p:ph type="ftr" sz="quarter" idx="3"/>
            <p:custDataLst>
              <p:tags r:id="rId17"/>
            </p:custDataLst>
          </p:nvPr>
        </p:nvSpPr>
        <p:spPr bwMode="auto">
          <a:xfrm>
            <a:off x="533056" y="6141533"/>
            <a:ext cx="5040000" cy="360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Continuous Deployment of Machine Learning Pipelines | B.Derakhshan, T.Rabl</a:t>
            </a:r>
            <a:endParaRPr lang="de-DE" dirty="0"/>
          </a:p>
        </p:txBody>
      </p:sp>
      <p:sp>
        <p:nvSpPr>
          <p:cNvPr id="1038" name="Rectangle 14"/>
          <p:cNvSpPr>
            <a:spLocks noGrp="1" noChangeArrowheads="1"/>
          </p:cNvSpPr>
          <p:nvPr>
            <p:ph type="sldNum" sz="quarter" idx="4"/>
            <p:custDataLst>
              <p:tags r:id="rId18"/>
            </p:custDataLst>
          </p:nvPr>
        </p:nvSpPr>
        <p:spPr bwMode="auto">
          <a:xfrm>
            <a:off x="539750" y="6557963"/>
            <a:ext cx="432000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fld id="{46A519C5-1353-4BA3-84B5-6781C8BA2E25}" type="slidenum">
              <a:rPr lang="de-DE" smtClean="0"/>
              <a:pPr/>
              <a:t>‹#›</a:t>
            </a:fld>
            <a:endParaRPr lang="de-DE" dirty="0"/>
          </a:p>
        </p:txBody>
      </p:sp>
      <p:graphicFrame>
        <p:nvGraphicFramePr>
          <p:cNvPr id="1042" name="Rectangle 18" hidden="1"/>
          <p:cNvGraphicFramePr>
            <a:graphicFrameLocks/>
          </p:cNvGraphicFramePr>
          <p:nvPr>
            <p:custDataLst>
              <p:tags r:id="rId1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14" r:id="rId21" imgW="0" imgH="0" progId="TCLayout.ActiveDocument.1">
                  <p:embed/>
                </p:oleObj>
              </mc:Choice>
              <mc:Fallback>
                <p:oleObj r:id="rId21" imgW="0" imgH="0" progId="TCLayout.ActiveDocument.1">
                  <p:embed/>
                  <p:pic>
                    <p:nvPicPr>
                      <p:cNvPr id="0"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TU_130227_PPT_Bild-Nike_Streifen.jpeg">
            <a:extLst>
              <a:ext uri="{FF2B5EF4-FFF2-40B4-BE49-F238E27FC236}">
                <a16:creationId xmlns:a16="http://schemas.microsoft.com/office/drawing/2014/main" id="{DE15C075-4232-494E-8460-D1C305BC66A9}"/>
              </a:ext>
            </a:extLst>
          </p:cNvPr>
          <p:cNvPicPr>
            <a:picLocks noChangeAspect="1"/>
          </p:cNvPicPr>
          <p:nvPr userDrawn="1"/>
        </p:nvPicPr>
        <p:blipFill>
          <a:blip r:embed="rId22">
            <a:extLst/>
          </a:blip>
          <a:stretch>
            <a:fillRect/>
          </a:stretch>
        </p:blipFill>
        <p:spPr>
          <a:xfrm>
            <a:off x="0" y="539750"/>
            <a:ext cx="6950075" cy="762000"/>
          </a:xfrm>
          <a:prstGeom prst="rect">
            <a:avLst/>
          </a:prstGeom>
          <a:ln w="12700">
            <a:miter lim="400000"/>
          </a:ln>
        </p:spPr>
      </p:pic>
      <p:pic>
        <p:nvPicPr>
          <p:cNvPr id="11" name="Picture 10">
            <a:extLst>
              <a:ext uri="{FF2B5EF4-FFF2-40B4-BE49-F238E27FC236}">
                <a16:creationId xmlns:a16="http://schemas.microsoft.com/office/drawing/2014/main" id="{0C173154-010B-E74E-A147-E8916FD8F518}"/>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409320" y="6176627"/>
            <a:ext cx="1191755" cy="498370"/>
          </a:xfrm>
          <a:prstGeom prst="rect">
            <a:avLst/>
          </a:prstGeom>
        </p:spPr>
      </p:pic>
      <p:pic>
        <p:nvPicPr>
          <p:cNvPr id="12" name="Picture 11">
            <a:extLst>
              <a:ext uri="{FF2B5EF4-FFF2-40B4-BE49-F238E27FC236}">
                <a16:creationId xmlns:a16="http://schemas.microsoft.com/office/drawing/2014/main" id="{33735BC8-9795-DB46-8BDA-CB866786A637}"/>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6391832" y="5935846"/>
            <a:ext cx="979932" cy="9799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lnSpc>
          <a:spcPts val="3000"/>
        </a:lnSpc>
        <a:spcBef>
          <a:spcPct val="0"/>
        </a:spcBef>
        <a:spcAft>
          <a:spcPct val="0"/>
        </a:spcAft>
        <a:defRPr sz="24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charset="0"/>
        </a:defRPr>
      </a:lvl2pPr>
      <a:lvl3pPr algn="l" rtl="0" eaLnBrk="1" fontAlgn="base" hangingPunct="1">
        <a:lnSpc>
          <a:spcPts val="3000"/>
        </a:lnSpc>
        <a:spcBef>
          <a:spcPct val="0"/>
        </a:spcBef>
        <a:spcAft>
          <a:spcPct val="0"/>
        </a:spcAft>
        <a:defRPr sz="2400">
          <a:solidFill>
            <a:schemeClr val="tx2"/>
          </a:solidFill>
          <a:latin typeface="Arial" charset="0"/>
        </a:defRPr>
      </a:lvl3pPr>
      <a:lvl4pPr algn="l" rtl="0" eaLnBrk="1" fontAlgn="base" hangingPunct="1">
        <a:lnSpc>
          <a:spcPts val="3000"/>
        </a:lnSpc>
        <a:spcBef>
          <a:spcPct val="0"/>
        </a:spcBef>
        <a:spcAft>
          <a:spcPct val="0"/>
        </a:spcAft>
        <a:defRPr sz="2400">
          <a:solidFill>
            <a:schemeClr val="tx2"/>
          </a:solidFill>
          <a:latin typeface="Arial" charset="0"/>
        </a:defRPr>
      </a:lvl4pPr>
      <a:lvl5pPr algn="l" rtl="0" eaLnBrk="1" fontAlgn="base" hangingPunct="1">
        <a:lnSpc>
          <a:spcPts val="3000"/>
        </a:lnSpc>
        <a:spcBef>
          <a:spcPct val="0"/>
        </a:spcBef>
        <a:spcAft>
          <a:spcPct val="0"/>
        </a:spcAft>
        <a:defRPr sz="2400">
          <a:solidFill>
            <a:schemeClr val="tx2"/>
          </a:solidFill>
          <a:latin typeface="Arial" charset="0"/>
        </a:defRPr>
      </a:lvl5pPr>
      <a:lvl6pPr marL="457200" algn="l" rtl="0" eaLnBrk="1" fontAlgn="base" hangingPunct="1">
        <a:lnSpc>
          <a:spcPts val="3000"/>
        </a:lnSpc>
        <a:spcBef>
          <a:spcPct val="0"/>
        </a:spcBef>
        <a:spcAft>
          <a:spcPct val="0"/>
        </a:spcAft>
        <a:defRPr sz="2400">
          <a:solidFill>
            <a:schemeClr val="tx2"/>
          </a:solidFill>
          <a:latin typeface="Arial" charset="0"/>
        </a:defRPr>
      </a:lvl6pPr>
      <a:lvl7pPr marL="914400" algn="l" rtl="0" eaLnBrk="1" fontAlgn="base" hangingPunct="1">
        <a:lnSpc>
          <a:spcPts val="3000"/>
        </a:lnSpc>
        <a:spcBef>
          <a:spcPct val="0"/>
        </a:spcBef>
        <a:spcAft>
          <a:spcPct val="0"/>
        </a:spcAft>
        <a:defRPr sz="2400">
          <a:solidFill>
            <a:schemeClr val="tx2"/>
          </a:solidFill>
          <a:latin typeface="Arial" charset="0"/>
        </a:defRPr>
      </a:lvl7pPr>
      <a:lvl8pPr marL="1371600" algn="l" rtl="0" eaLnBrk="1" fontAlgn="base" hangingPunct="1">
        <a:lnSpc>
          <a:spcPts val="3000"/>
        </a:lnSpc>
        <a:spcBef>
          <a:spcPct val="0"/>
        </a:spcBef>
        <a:spcAft>
          <a:spcPct val="0"/>
        </a:spcAft>
        <a:defRPr sz="2400">
          <a:solidFill>
            <a:schemeClr val="tx2"/>
          </a:solidFill>
          <a:latin typeface="Arial" charset="0"/>
        </a:defRPr>
      </a:lvl8pPr>
      <a:lvl9pPr marL="1828800" algn="l" rtl="0" eaLnBrk="1" fontAlgn="base" hangingPunct="1">
        <a:lnSpc>
          <a:spcPts val="3000"/>
        </a:lnSpc>
        <a:spcBef>
          <a:spcPct val="0"/>
        </a:spcBef>
        <a:spcAft>
          <a:spcPct val="0"/>
        </a:spcAft>
        <a:defRPr sz="2400">
          <a:solidFill>
            <a:schemeClr val="tx2"/>
          </a:solidFill>
          <a:latin typeface="Arial" charset="0"/>
        </a:defRPr>
      </a:lvl9pPr>
    </p:titleStyle>
    <p:body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defRPr>
      </a:lvl2pPr>
      <a:lvl3pPr marL="1192213"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nyc.gov/html/tlc/html/about/trip_record_data.shtml" TargetMode="External"/><Relationship Id="rId2" Type="http://schemas.openxmlformats.org/officeDocument/2006/relationships/hyperlink" Target="http://archive.ics.uci.edu/ml/datasets/URL+Repu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F1A0-68AA-1B4F-8F2B-37DF4C5CF014}"/>
              </a:ext>
            </a:extLst>
          </p:cNvPr>
          <p:cNvSpPr>
            <a:spLocks noGrp="1"/>
          </p:cNvSpPr>
          <p:nvPr>
            <p:ph type="ctrTitle"/>
          </p:nvPr>
        </p:nvSpPr>
        <p:spPr>
          <a:xfrm>
            <a:off x="539750" y="4932578"/>
            <a:ext cx="8061325" cy="358560"/>
          </a:xfrm>
        </p:spPr>
        <p:txBody>
          <a:bodyPr/>
          <a:lstStyle/>
          <a:p>
            <a:r>
              <a:rPr lang="en-US" dirty="0"/>
              <a:t>Continuous Deployment of Machine Learning Pipelines</a:t>
            </a:r>
          </a:p>
        </p:txBody>
      </p:sp>
      <p:sp>
        <p:nvSpPr>
          <p:cNvPr id="3" name="Subtitle 2">
            <a:extLst>
              <a:ext uri="{FF2B5EF4-FFF2-40B4-BE49-F238E27FC236}">
                <a16:creationId xmlns:a16="http://schemas.microsoft.com/office/drawing/2014/main" id="{0B11F6B5-1331-9A46-9674-5A27C04E7EFC}"/>
              </a:ext>
            </a:extLst>
          </p:cNvPr>
          <p:cNvSpPr>
            <a:spLocks noGrp="1"/>
          </p:cNvSpPr>
          <p:nvPr>
            <p:ph type="subTitle" idx="1"/>
          </p:nvPr>
        </p:nvSpPr>
        <p:spPr>
          <a:xfrm>
            <a:off x="539750" y="5404268"/>
            <a:ext cx="8061325" cy="534570"/>
          </a:xfrm>
        </p:spPr>
        <p:txBody>
          <a:bodyPr/>
          <a:lstStyle/>
          <a:p>
            <a:r>
              <a:rPr lang="en-US" dirty="0"/>
              <a:t>Behrouz Derakhshan</a:t>
            </a:r>
          </a:p>
          <a:p>
            <a:r>
              <a:rPr lang="en-US" dirty="0" err="1"/>
              <a:t>Tilmann</a:t>
            </a:r>
            <a:r>
              <a:rPr lang="en-US" dirty="0"/>
              <a:t> </a:t>
            </a:r>
            <a:r>
              <a:rPr lang="en-US" dirty="0" err="1"/>
              <a:t>Rabl</a:t>
            </a:r>
            <a:endParaRPr lang="en-US" dirty="0"/>
          </a:p>
        </p:txBody>
      </p:sp>
    </p:spTree>
    <p:extLst>
      <p:ext uri="{BB962C8B-B14F-4D97-AF65-F5344CB8AC3E}">
        <p14:creationId xmlns:p14="http://schemas.microsoft.com/office/powerpoint/2010/main" val="20973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540A-3AB7-824A-A18B-A0070F51F4CE}"/>
              </a:ext>
            </a:extLst>
          </p:cNvPr>
          <p:cNvSpPr>
            <a:spLocks noGrp="1"/>
          </p:cNvSpPr>
          <p:nvPr>
            <p:ph type="title"/>
          </p:nvPr>
        </p:nvSpPr>
        <p:spPr>
          <a:xfrm>
            <a:off x="539750" y="1740115"/>
            <a:ext cx="8061325" cy="358560"/>
          </a:xfrm>
        </p:spPr>
        <p:txBody>
          <a:bodyPr/>
          <a:lstStyle/>
          <a:p>
            <a:r>
              <a:rPr lang="en-US" dirty="0"/>
              <a:t>Continuous Deployment Process</a:t>
            </a:r>
          </a:p>
        </p:txBody>
      </p:sp>
      <p:sp>
        <p:nvSpPr>
          <p:cNvPr id="5" name="Footer Placeholder 4">
            <a:extLst>
              <a:ext uri="{FF2B5EF4-FFF2-40B4-BE49-F238E27FC236}">
                <a16:creationId xmlns:a16="http://schemas.microsoft.com/office/drawing/2014/main" id="{EC555DF0-678F-DF43-9C49-ED39F3163097}"/>
              </a:ext>
            </a:extLst>
          </p:cNvPr>
          <p:cNvSpPr>
            <a:spLocks noGrp="1"/>
          </p:cNvSpPr>
          <p:nvPr>
            <p:ph type="ftr" sz="quarter" idx="10"/>
          </p:nvPr>
        </p:nvSpPr>
        <p:spPr/>
        <p:txBody>
          <a:bodyPr/>
          <a:lstStyle/>
          <a:p>
            <a:r>
              <a:rPr lang="de-DE"/>
              <a:t>Continuous Deployment of Machine Learning Pipelines | B.Derakhshan, T.Rabl</a:t>
            </a:r>
            <a:endParaRPr lang="de-DE" b="0"/>
          </a:p>
        </p:txBody>
      </p:sp>
      <p:sp>
        <p:nvSpPr>
          <p:cNvPr id="6" name="Slide Number Placeholder 5">
            <a:extLst>
              <a:ext uri="{FF2B5EF4-FFF2-40B4-BE49-F238E27FC236}">
                <a16:creationId xmlns:a16="http://schemas.microsoft.com/office/drawing/2014/main" id="{1A3FBB48-0978-9240-9F6C-91FEAF7405B2}"/>
              </a:ext>
            </a:extLst>
          </p:cNvPr>
          <p:cNvSpPr>
            <a:spLocks noGrp="1"/>
          </p:cNvSpPr>
          <p:nvPr>
            <p:ph type="sldNum" sz="quarter" idx="11"/>
          </p:nvPr>
        </p:nvSpPr>
        <p:spPr/>
        <p:txBody>
          <a:bodyPr/>
          <a:lstStyle/>
          <a:p>
            <a:fld id="{44529D57-79B9-4066-AB64-E8DCA52B115C}" type="slidenum">
              <a:rPr lang="de-DE" smtClean="0"/>
              <a:pPr/>
              <a:t>10</a:t>
            </a:fld>
            <a:endParaRPr lang="de-DE" dirty="0"/>
          </a:p>
        </p:txBody>
      </p:sp>
      <p:pic>
        <p:nvPicPr>
          <p:cNvPr id="11" name="Content Placeholder 9">
            <a:extLst>
              <a:ext uri="{FF2B5EF4-FFF2-40B4-BE49-F238E27FC236}">
                <a16:creationId xmlns:a16="http://schemas.microsoft.com/office/drawing/2014/main" id="{68CEE9DF-6AF4-2C44-864E-D7E59CD50E9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2981" y="2349500"/>
            <a:ext cx="3641725" cy="3641725"/>
          </a:xfrm>
        </p:spPr>
      </p:pic>
      <p:pic>
        <p:nvPicPr>
          <p:cNvPr id="14" name="Content Placeholder 9">
            <a:extLst>
              <a:ext uri="{FF2B5EF4-FFF2-40B4-BE49-F238E27FC236}">
                <a16:creationId xmlns:a16="http://schemas.microsoft.com/office/drawing/2014/main" id="{D1654045-6666-304E-BB88-B997096E754D}"/>
              </a:ext>
            </a:extLst>
          </p:cNvPr>
          <p:cNvPicPr>
            <a:picLocks noGrp="1" noChangeAspect="1"/>
          </p:cNvPicPr>
          <p:nvPr>
            <p:ph sz="half" idx="1"/>
          </p:nvPr>
        </p:nvPicPr>
        <p:blipFill>
          <a:blip r:embed="rId4">
            <a:alphaModFix amt="17000"/>
            <a:extLst>
              <a:ext uri="{28A0092B-C50C-407E-A947-70E740481C1C}">
                <a14:useLocalDpi xmlns:a14="http://schemas.microsoft.com/office/drawing/2010/main" val="0"/>
              </a:ext>
            </a:extLst>
          </a:blip>
          <a:stretch>
            <a:fillRect/>
          </a:stretch>
        </p:blipFill>
        <p:spPr>
          <a:xfrm>
            <a:off x="696119" y="2349500"/>
            <a:ext cx="3641725" cy="3641725"/>
          </a:xfrm>
        </p:spPr>
      </p:pic>
    </p:spTree>
    <p:extLst>
      <p:ext uri="{BB962C8B-B14F-4D97-AF65-F5344CB8AC3E}">
        <p14:creationId xmlns:p14="http://schemas.microsoft.com/office/powerpoint/2010/main" val="349957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E12A797-FD17-F94D-BDB5-3F660DCE1768}"/>
              </a:ext>
            </a:extLst>
          </p:cNvPr>
          <p:cNvSpPr>
            <a:spLocks noGrp="1"/>
          </p:cNvSpPr>
          <p:nvPr>
            <p:ph idx="1"/>
          </p:nvPr>
        </p:nvSpPr>
        <p:spPr/>
        <p:txBody>
          <a:bodyPr/>
          <a:lstStyle/>
          <a:p>
            <a:pPr>
              <a:buFont typeface="Arial" panose="020B0604020202020204" pitchFamily="34" charset="0"/>
              <a:buChar char="•"/>
            </a:pPr>
            <a:r>
              <a:rPr lang="en-US" sz="2400" dirty="0"/>
              <a:t>Online component: </a:t>
            </a:r>
          </a:p>
          <a:p>
            <a:pPr lvl="1">
              <a:buFont typeface="Arial" panose="020B0604020202020204" pitchFamily="34" charset="0"/>
              <a:buChar char="•"/>
            </a:pPr>
            <a:r>
              <a:rPr lang="en-US" sz="2400" dirty="0">
                <a:solidFill>
                  <a:srgbClr val="00B050"/>
                </a:solidFill>
              </a:rPr>
              <a:t>Update</a:t>
            </a:r>
            <a:r>
              <a:rPr lang="en-US" sz="2400" dirty="0"/>
              <a:t> the statistics</a:t>
            </a:r>
          </a:p>
          <a:p>
            <a:pPr lvl="1">
              <a:buFont typeface="Arial" panose="020B0604020202020204" pitchFamily="34" charset="0"/>
              <a:buChar char="•"/>
            </a:pPr>
            <a:r>
              <a:rPr lang="en-US" sz="2400" dirty="0">
                <a:solidFill>
                  <a:srgbClr val="00B050"/>
                </a:solidFill>
              </a:rPr>
              <a:t>Materialize</a:t>
            </a:r>
            <a:r>
              <a:rPr lang="en-US" sz="2400" dirty="0"/>
              <a:t> the preprocess data</a:t>
            </a:r>
          </a:p>
          <a:p>
            <a:pPr lvl="1">
              <a:buFont typeface="Arial" panose="020B0604020202020204" pitchFamily="34" charset="0"/>
              <a:buChar char="•"/>
            </a:pPr>
            <a:r>
              <a:rPr lang="en-US" sz="2400" dirty="0">
                <a:solidFill>
                  <a:srgbClr val="00B050">
                    <a:alpha val="30000"/>
                  </a:srgbClr>
                </a:solidFill>
              </a:rPr>
              <a:t>Train</a:t>
            </a:r>
            <a:r>
              <a:rPr lang="en-US" sz="2400" dirty="0">
                <a:solidFill>
                  <a:srgbClr val="000000">
                    <a:alpha val="30000"/>
                  </a:srgbClr>
                </a:solidFill>
              </a:rPr>
              <a:t> the model (optional)</a:t>
            </a:r>
          </a:p>
          <a:p>
            <a:pPr lvl="1">
              <a:buFont typeface="Arial" panose="020B0604020202020204" pitchFamily="34" charset="0"/>
              <a:buChar char="•"/>
            </a:pPr>
            <a:endParaRPr lang="en-US" sz="2400" dirty="0">
              <a:solidFill>
                <a:srgbClr val="00B050"/>
              </a:solidFill>
            </a:endParaRPr>
          </a:p>
          <a:p>
            <a:pPr>
              <a:buFont typeface="Arial" panose="020B0604020202020204" pitchFamily="34" charset="0"/>
              <a:buChar char="•"/>
            </a:pPr>
            <a:r>
              <a:rPr lang="en-US" sz="2400" dirty="0"/>
              <a:t>Hybrid component:</a:t>
            </a:r>
          </a:p>
          <a:p>
            <a:pPr lvl="1">
              <a:buFont typeface="Arial" panose="020B0604020202020204" pitchFamily="34" charset="0"/>
              <a:buChar char="•"/>
            </a:pPr>
            <a:r>
              <a:rPr lang="en-US" sz="2400" dirty="0">
                <a:solidFill>
                  <a:srgbClr val="00B050"/>
                </a:solidFill>
              </a:rPr>
              <a:t>Sample </a:t>
            </a:r>
            <a:r>
              <a:rPr lang="en-US" sz="2400" dirty="0">
                <a:solidFill>
                  <a:schemeClr val="tx1"/>
                </a:solidFill>
              </a:rPr>
              <a:t>the materialized data</a:t>
            </a:r>
            <a:endParaRPr lang="en-US" sz="2400" dirty="0">
              <a:solidFill>
                <a:srgbClr val="00B050"/>
              </a:solidFill>
            </a:endParaRPr>
          </a:p>
          <a:p>
            <a:pPr lvl="1">
              <a:buFont typeface="Arial" panose="020B0604020202020204" pitchFamily="34" charset="0"/>
              <a:buChar char="•"/>
            </a:pPr>
            <a:r>
              <a:rPr lang="en-US" sz="2400" dirty="0">
                <a:solidFill>
                  <a:srgbClr val="00B050"/>
                </a:solidFill>
              </a:rPr>
              <a:t>Proactively update</a:t>
            </a:r>
            <a:r>
              <a:rPr lang="en-US" sz="2400" dirty="0">
                <a:solidFill>
                  <a:schemeClr val="tx1"/>
                </a:solidFill>
              </a:rPr>
              <a:t> the model using Stochastic Gradient Descent</a:t>
            </a:r>
            <a:endParaRPr lang="en-US" sz="2400" dirty="0">
              <a:solidFill>
                <a:srgbClr val="00B050"/>
              </a:solidFill>
            </a:endParaRPr>
          </a:p>
        </p:txBody>
      </p:sp>
      <p:sp>
        <p:nvSpPr>
          <p:cNvPr id="5" name="Footer Placeholder 4">
            <a:extLst>
              <a:ext uri="{FF2B5EF4-FFF2-40B4-BE49-F238E27FC236}">
                <a16:creationId xmlns:a16="http://schemas.microsoft.com/office/drawing/2014/main" id="{5F9F4611-B593-5943-91F0-81730E09B888}"/>
              </a:ext>
            </a:extLst>
          </p:cNvPr>
          <p:cNvSpPr>
            <a:spLocks noGrp="1"/>
          </p:cNvSpPr>
          <p:nvPr>
            <p:ph type="ftr" sz="quarter" idx="10"/>
          </p:nvPr>
        </p:nvSpPr>
        <p:spPr/>
        <p:txBody>
          <a:bodyPr/>
          <a:lstStyle/>
          <a:p>
            <a:r>
              <a:rPr lang="de-DE"/>
              <a:t>Continuous Deployment of Machine Learning Pipelines | B.Derakhshan, T.Rabl</a:t>
            </a:r>
            <a:endParaRPr lang="de-DE" b="0"/>
          </a:p>
        </p:txBody>
      </p:sp>
      <p:sp>
        <p:nvSpPr>
          <p:cNvPr id="6" name="Slide Number Placeholder 5">
            <a:extLst>
              <a:ext uri="{FF2B5EF4-FFF2-40B4-BE49-F238E27FC236}">
                <a16:creationId xmlns:a16="http://schemas.microsoft.com/office/drawing/2014/main" id="{D86EFE45-D629-4740-82B1-9C292E487C8B}"/>
              </a:ext>
            </a:extLst>
          </p:cNvPr>
          <p:cNvSpPr>
            <a:spLocks noGrp="1"/>
          </p:cNvSpPr>
          <p:nvPr>
            <p:ph type="sldNum" sz="quarter" idx="11"/>
          </p:nvPr>
        </p:nvSpPr>
        <p:spPr/>
        <p:txBody>
          <a:bodyPr/>
          <a:lstStyle/>
          <a:p>
            <a:fld id="{44529D57-79B9-4066-AB64-E8DCA52B115C}" type="slidenum">
              <a:rPr lang="de-DE" smtClean="0"/>
              <a:pPr/>
              <a:t>11</a:t>
            </a:fld>
            <a:endParaRPr lang="de-DE" dirty="0"/>
          </a:p>
        </p:txBody>
      </p:sp>
      <p:sp>
        <p:nvSpPr>
          <p:cNvPr id="2" name="Title 1">
            <a:extLst>
              <a:ext uri="{FF2B5EF4-FFF2-40B4-BE49-F238E27FC236}">
                <a16:creationId xmlns:a16="http://schemas.microsoft.com/office/drawing/2014/main" id="{3340B517-20E5-1A41-A4BE-744A2F14C607}"/>
              </a:ext>
            </a:extLst>
          </p:cNvPr>
          <p:cNvSpPr>
            <a:spLocks noGrp="1"/>
          </p:cNvSpPr>
          <p:nvPr>
            <p:ph type="title"/>
          </p:nvPr>
        </p:nvSpPr>
        <p:spPr/>
        <p:txBody>
          <a:bodyPr/>
          <a:lstStyle/>
          <a:p>
            <a:r>
              <a:rPr lang="en-US" dirty="0"/>
              <a:t>Continuous Deployment Process</a:t>
            </a:r>
          </a:p>
        </p:txBody>
      </p:sp>
    </p:spTree>
    <p:extLst>
      <p:ext uri="{BB962C8B-B14F-4D97-AF65-F5344CB8AC3E}">
        <p14:creationId xmlns:p14="http://schemas.microsoft.com/office/powerpoint/2010/main" val="280712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56123-CAD8-7648-A637-5EDA35796DB5}"/>
              </a:ext>
            </a:extLst>
          </p:cNvPr>
          <p:cNvSpPr>
            <a:spLocks noGrp="1"/>
          </p:cNvSpPr>
          <p:nvPr>
            <p:ph type="title"/>
          </p:nvPr>
        </p:nvSpPr>
        <p:spPr/>
        <p:txBody>
          <a:bodyPr/>
          <a:lstStyle/>
          <a:p>
            <a:r>
              <a:rPr lang="en-US" dirty="0"/>
              <a:t>Stochastic Gradient Descent</a:t>
            </a:r>
          </a:p>
        </p:txBody>
      </p:sp>
      <p:sp>
        <p:nvSpPr>
          <p:cNvPr id="2" name="Content Placeholder 1">
            <a:extLst>
              <a:ext uri="{FF2B5EF4-FFF2-40B4-BE49-F238E27FC236}">
                <a16:creationId xmlns:a16="http://schemas.microsoft.com/office/drawing/2014/main" id="{96269C8B-0769-5549-B094-7F3B59CCAB17}"/>
              </a:ext>
            </a:extLst>
          </p:cNvPr>
          <p:cNvSpPr>
            <a:spLocks noGrp="1"/>
          </p:cNvSpPr>
          <p:nvPr>
            <p:ph sz="half" idx="1"/>
          </p:nvPr>
        </p:nvSpPr>
        <p:spPr/>
        <p:txBody>
          <a:bodyPr/>
          <a:lstStyle/>
          <a:p>
            <a:pPr>
              <a:lnSpc>
                <a:spcPct val="100000"/>
              </a:lnSpc>
              <a:buFont typeface="Arial" panose="020B0604020202020204" pitchFamily="34" charset="0"/>
              <a:buChar char="•"/>
            </a:pPr>
            <a:r>
              <a:rPr lang="en-US" sz="2400" dirty="0"/>
              <a:t>We utilize mini-batch SGD</a:t>
            </a:r>
          </a:p>
          <a:p>
            <a:pPr marL="0" indent="0">
              <a:lnSpc>
                <a:spcPct val="100000"/>
              </a:lnSpc>
            </a:pPr>
            <a:endParaRPr lang="en-US" sz="2400" dirty="0"/>
          </a:p>
          <a:p>
            <a:pPr marL="0" indent="0">
              <a:lnSpc>
                <a:spcPct val="100000"/>
              </a:lnSpc>
            </a:pPr>
            <a:endParaRPr lang="en-US" sz="2400" dirty="0"/>
          </a:p>
          <a:p>
            <a:pPr>
              <a:lnSpc>
                <a:spcPct val="100000"/>
              </a:lnSpc>
              <a:buFont typeface="Arial" panose="020B0604020202020204" pitchFamily="34" charset="0"/>
              <a:buChar char="•"/>
            </a:pPr>
            <a:r>
              <a:rPr lang="en-US" sz="2400" i="1" dirty="0"/>
              <a:t>for </a:t>
            </a:r>
            <a:r>
              <a:rPr lang="en-US" sz="2400" i="1" dirty="0" err="1"/>
              <a:t>i</a:t>
            </a:r>
            <a:r>
              <a:rPr lang="en-US" sz="2400" i="1" dirty="0"/>
              <a:t> = 1 … N</a:t>
            </a:r>
          </a:p>
          <a:p>
            <a:pPr lvl="1">
              <a:buFont typeface="Arial" panose="020B0604020202020204" pitchFamily="34" charset="0"/>
              <a:buChar char="•"/>
            </a:pPr>
            <a:r>
              <a:rPr lang="en-US" i="1" dirty="0" err="1"/>
              <a:t>s</a:t>
            </a:r>
            <a:r>
              <a:rPr lang="en-US" i="1" baseline="-25000" dirty="0" err="1"/>
              <a:t>i</a:t>
            </a:r>
            <a:r>
              <a:rPr lang="en-US" i="1" dirty="0"/>
              <a:t> = sample from D</a:t>
            </a:r>
          </a:p>
          <a:p>
            <a:pPr lvl="1">
              <a:buFont typeface="Arial" panose="020B0604020202020204" pitchFamily="34" charset="0"/>
              <a:buChar char="•"/>
            </a:pPr>
            <a:r>
              <a:rPr lang="en-US" i="1" dirty="0"/>
              <a:t>g = 𝛁J(</a:t>
            </a:r>
            <a:r>
              <a:rPr lang="en-US" i="1" dirty="0" err="1"/>
              <a:t>s</a:t>
            </a:r>
            <a:r>
              <a:rPr lang="en-US" i="1" baseline="-25000" dirty="0" err="1"/>
              <a:t>i</a:t>
            </a:r>
            <a:r>
              <a:rPr lang="en-US" i="1" dirty="0"/>
              <a:t>, m</a:t>
            </a:r>
            <a:r>
              <a:rPr lang="en-US" i="1" baseline="-25000" dirty="0"/>
              <a:t>i-1</a:t>
            </a:r>
            <a:r>
              <a:rPr lang="en-US" i="1" dirty="0"/>
              <a:t>)</a:t>
            </a:r>
          </a:p>
          <a:p>
            <a:pPr lvl="1">
              <a:buFont typeface="Arial" panose="020B0604020202020204" pitchFamily="34" charset="0"/>
              <a:buChar char="•"/>
            </a:pPr>
            <a:r>
              <a:rPr lang="en-US" i="1" dirty="0"/>
              <a:t>m</a:t>
            </a:r>
            <a:r>
              <a:rPr lang="en-US" i="1" baseline="-25000" dirty="0"/>
              <a:t>i </a:t>
            </a:r>
            <a:r>
              <a:rPr lang="en-US" i="1" dirty="0"/>
              <a:t>= m</a:t>
            </a:r>
            <a:r>
              <a:rPr lang="en-US" i="1" baseline="-25000" dirty="0"/>
              <a:t>i-1 </a:t>
            </a:r>
            <a:r>
              <a:rPr lang="en-US" i="1" dirty="0"/>
              <a:t>- η</a:t>
            </a:r>
            <a:r>
              <a:rPr lang="en-US" i="1" baseline="-25000" dirty="0"/>
              <a:t>i-1 </a:t>
            </a:r>
            <a:r>
              <a:rPr lang="en-US" i="1" dirty="0"/>
              <a:t>g</a:t>
            </a:r>
          </a:p>
        </p:txBody>
      </p:sp>
      <p:sp>
        <p:nvSpPr>
          <p:cNvPr id="3" name="Footer Placeholder 2">
            <a:extLst>
              <a:ext uri="{FF2B5EF4-FFF2-40B4-BE49-F238E27FC236}">
                <a16:creationId xmlns:a16="http://schemas.microsoft.com/office/drawing/2014/main" id="{C2ED1A75-1449-E749-9EC6-8D6E46DA6E17}"/>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C6B89FB7-AA44-E342-A840-3A75676A08E0}"/>
              </a:ext>
            </a:extLst>
          </p:cNvPr>
          <p:cNvSpPr>
            <a:spLocks noGrp="1"/>
          </p:cNvSpPr>
          <p:nvPr>
            <p:ph type="sldNum" sz="quarter" idx="11"/>
          </p:nvPr>
        </p:nvSpPr>
        <p:spPr/>
        <p:txBody>
          <a:bodyPr/>
          <a:lstStyle/>
          <a:p>
            <a:fld id="{6F903123-4CC2-4E08-BF04-132B6B4D8D3D}" type="slidenum">
              <a:rPr lang="de-DE" smtClean="0"/>
              <a:pPr/>
              <a:t>12</a:t>
            </a:fld>
            <a:endParaRPr lang="de-DE" dirty="0"/>
          </a:p>
        </p:txBody>
      </p:sp>
    </p:spTree>
    <p:extLst>
      <p:ext uri="{BB962C8B-B14F-4D97-AF65-F5344CB8AC3E}">
        <p14:creationId xmlns:p14="http://schemas.microsoft.com/office/powerpoint/2010/main" val="265421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20BA33-3574-BB40-A19F-5D2204331519}"/>
              </a:ext>
            </a:extLst>
          </p:cNvPr>
          <p:cNvSpPr>
            <a:spLocks noGrp="1"/>
          </p:cNvSpPr>
          <p:nvPr>
            <p:ph type="title"/>
          </p:nvPr>
        </p:nvSpPr>
        <p:spPr>
          <a:xfrm>
            <a:off x="539750" y="1740115"/>
            <a:ext cx="8061325" cy="358560"/>
          </a:xfrm>
        </p:spPr>
        <p:txBody>
          <a:bodyPr/>
          <a:lstStyle/>
          <a:p>
            <a:r>
              <a:rPr lang="en-US" dirty="0"/>
              <a:t>Stochastic Gradient Descent</a:t>
            </a:r>
          </a:p>
        </p:txBody>
      </p:sp>
      <p:sp>
        <p:nvSpPr>
          <p:cNvPr id="2" name="Content Placeholder 1">
            <a:extLst>
              <a:ext uri="{FF2B5EF4-FFF2-40B4-BE49-F238E27FC236}">
                <a16:creationId xmlns:a16="http://schemas.microsoft.com/office/drawing/2014/main" id="{06CFFFB7-ED7F-634C-AD16-8457B5DDDEA9}"/>
              </a:ext>
            </a:extLst>
          </p:cNvPr>
          <p:cNvSpPr>
            <a:spLocks noGrp="1"/>
          </p:cNvSpPr>
          <p:nvPr>
            <p:ph sz="half" idx="1"/>
          </p:nvPr>
        </p:nvSpPr>
        <p:spPr/>
        <p:txBody>
          <a:bodyPr/>
          <a:lstStyle/>
          <a:p>
            <a:pPr marL="0" indent="0">
              <a:lnSpc>
                <a:spcPct val="100000"/>
              </a:lnSpc>
            </a:pPr>
            <a:endParaRPr lang="en-US" sz="2400" dirty="0"/>
          </a:p>
          <a:p>
            <a:pPr marL="0" indent="0">
              <a:lnSpc>
                <a:spcPct val="100000"/>
              </a:lnSpc>
            </a:pPr>
            <a:endParaRPr lang="en-US" sz="2400" dirty="0"/>
          </a:p>
          <a:p>
            <a:pPr marL="0" indent="0">
              <a:lnSpc>
                <a:spcPct val="100000"/>
              </a:lnSpc>
            </a:pPr>
            <a:endParaRPr lang="en-US" sz="2400" dirty="0"/>
          </a:p>
          <a:p>
            <a:pPr>
              <a:lnSpc>
                <a:spcPct val="100000"/>
              </a:lnSpc>
              <a:buFont typeface="Arial" panose="020B0604020202020204" pitchFamily="34" charset="0"/>
              <a:buChar char="•"/>
            </a:pPr>
            <a:r>
              <a:rPr lang="en-US" sz="2400" i="1" dirty="0"/>
              <a:t>for </a:t>
            </a:r>
            <a:r>
              <a:rPr lang="en-US" sz="2400" i="1" dirty="0" err="1"/>
              <a:t>i</a:t>
            </a:r>
            <a:r>
              <a:rPr lang="en-US" sz="2400" i="1" dirty="0"/>
              <a:t> = 1 … N</a:t>
            </a:r>
          </a:p>
          <a:p>
            <a:pPr lvl="1">
              <a:buFont typeface="Arial" panose="020B0604020202020204" pitchFamily="34" charset="0"/>
              <a:buChar char="•"/>
            </a:pPr>
            <a:r>
              <a:rPr lang="en-US" i="1" dirty="0" err="1"/>
              <a:t>s</a:t>
            </a:r>
            <a:r>
              <a:rPr lang="en-US" i="1" baseline="-25000" dirty="0" err="1"/>
              <a:t>i</a:t>
            </a:r>
            <a:r>
              <a:rPr lang="en-US" i="1" dirty="0"/>
              <a:t> = sample from D</a:t>
            </a:r>
          </a:p>
          <a:p>
            <a:pPr lvl="1">
              <a:buFont typeface="Arial" panose="020B0604020202020204" pitchFamily="34" charset="0"/>
              <a:buChar char="•"/>
            </a:pPr>
            <a:r>
              <a:rPr lang="en-US" i="1" dirty="0"/>
              <a:t>g = 𝛁J(</a:t>
            </a:r>
            <a:r>
              <a:rPr lang="en-US" i="1" dirty="0" err="1"/>
              <a:t>s</a:t>
            </a:r>
            <a:r>
              <a:rPr lang="en-US" i="1" baseline="-25000" dirty="0" err="1"/>
              <a:t>i</a:t>
            </a:r>
            <a:r>
              <a:rPr lang="en-US" i="1" dirty="0"/>
              <a:t>, </a:t>
            </a:r>
            <a:r>
              <a:rPr lang="en-US" i="1" dirty="0">
                <a:solidFill>
                  <a:srgbClr val="00B050"/>
                </a:solidFill>
              </a:rPr>
              <a:t>m</a:t>
            </a:r>
            <a:r>
              <a:rPr lang="en-US" i="1" baseline="-25000" dirty="0">
                <a:solidFill>
                  <a:srgbClr val="00B050"/>
                </a:solidFill>
              </a:rPr>
              <a:t>i-1</a:t>
            </a:r>
            <a:r>
              <a:rPr lang="en-US" i="1" dirty="0"/>
              <a:t>)</a:t>
            </a:r>
          </a:p>
          <a:p>
            <a:pPr lvl="1">
              <a:buFont typeface="Arial" panose="020B0604020202020204" pitchFamily="34" charset="0"/>
              <a:buChar char="•"/>
            </a:pPr>
            <a:r>
              <a:rPr lang="en-US" i="1" dirty="0"/>
              <a:t>m</a:t>
            </a:r>
            <a:r>
              <a:rPr lang="en-US" i="1" baseline="-25000" dirty="0"/>
              <a:t>i </a:t>
            </a:r>
            <a:r>
              <a:rPr lang="en-US" i="1" dirty="0"/>
              <a:t>= m</a:t>
            </a:r>
            <a:r>
              <a:rPr lang="en-US" i="1" baseline="-25000" dirty="0"/>
              <a:t>i-1 </a:t>
            </a:r>
            <a:r>
              <a:rPr lang="en-US" i="1" dirty="0"/>
              <a:t>- </a:t>
            </a:r>
            <a:r>
              <a:rPr lang="en-US" i="1" dirty="0">
                <a:solidFill>
                  <a:srgbClr val="00B050"/>
                </a:solidFill>
              </a:rPr>
              <a:t>η</a:t>
            </a:r>
            <a:r>
              <a:rPr lang="en-US" i="1" baseline="-25000" dirty="0">
                <a:solidFill>
                  <a:srgbClr val="00B050"/>
                </a:solidFill>
              </a:rPr>
              <a:t>i-1</a:t>
            </a:r>
            <a:r>
              <a:rPr lang="en-US" i="1" baseline="-25000" dirty="0"/>
              <a:t> </a:t>
            </a:r>
            <a:r>
              <a:rPr lang="en-US" i="1" dirty="0"/>
              <a:t>g</a:t>
            </a:r>
          </a:p>
          <a:p>
            <a:pPr>
              <a:lnSpc>
                <a:spcPct val="100000"/>
              </a:lnSpc>
            </a:pPr>
            <a:endParaRPr lang="en-US" sz="2400" dirty="0"/>
          </a:p>
        </p:txBody>
      </p:sp>
      <p:sp>
        <p:nvSpPr>
          <p:cNvPr id="7" name="Content Placeholder 6">
            <a:extLst>
              <a:ext uri="{FF2B5EF4-FFF2-40B4-BE49-F238E27FC236}">
                <a16:creationId xmlns:a16="http://schemas.microsoft.com/office/drawing/2014/main" id="{AC785803-CA7A-414C-809B-875B7FFB5325}"/>
              </a:ext>
            </a:extLst>
          </p:cNvPr>
          <p:cNvSpPr>
            <a:spLocks noGrp="1"/>
          </p:cNvSpPr>
          <p:nvPr>
            <p:ph sz="half" idx="2"/>
          </p:nvPr>
        </p:nvSpPr>
        <p:spPr/>
        <p:txBody>
          <a:bodyPr/>
          <a:lstStyle/>
          <a:p>
            <a:pPr>
              <a:lnSpc>
                <a:spcPct val="100000"/>
              </a:lnSpc>
              <a:buFont typeface="Arial" panose="020B0604020202020204" pitchFamily="34" charset="0"/>
              <a:buChar char="•"/>
            </a:pPr>
            <a:r>
              <a:rPr lang="en-US" sz="2400" dirty="0"/>
              <a:t>SGD Iterations are conditionally  independent</a:t>
            </a:r>
          </a:p>
          <a:p>
            <a:pPr marL="0" indent="0">
              <a:lnSpc>
                <a:spcPct val="100000"/>
              </a:lnSpc>
            </a:pPr>
            <a:endParaRPr lang="en-US" sz="2400" dirty="0"/>
          </a:p>
          <a:p>
            <a:pPr>
              <a:lnSpc>
                <a:spcPct val="100000"/>
              </a:lnSpc>
              <a:buFont typeface="Arial" panose="020B0604020202020204" pitchFamily="34" charset="0"/>
              <a:buChar char="•"/>
            </a:pPr>
            <a:endParaRPr lang="en-US" sz="2400" dirty="0"/>
          </a:p>
          <a:p>
            <a:pPr>
              <a:lnSpc>
                <a:spcPct val="100000"/>
              </a:lnSpc>
              <a:buFont typeface="Arial" panose="020B0604020202020204" pitchFamily="34" charset="0"/>
              <a:buChar char="•"/>
            </a:pPr>
            <a:endParaRPr lang="en-US" sz="2400" dirty="0"/>
          </a:p>
          <a:p>
            <a:pPr>
              <a:lnSpc>
                <a:spcPct val="100000"/>
              </a:lnSpc>
              <a:buFont typeface="Arial" panose="020B0604020202020204" pitchFamily="34" charset="0"/>
              <a:buChar char="•"/>
            </a:pPr>
            <a:r>
              <a:rPr lang="en-US" sz="2400" dirty="0"/>
              <a:t>(</a:t>
            </a:r>
            <a:r>
              <a:rPr lang="en-US" sz="2400" i="1" dirty="0"/>
              <a:t>s</a:t>
            </a:r>
            <a:r>
              <a:rPr lang="en-US" sz="2400" i="1" baseline="-25000" dirty="0"/>
              <a:t>i-1 </a:t>
            </a:r>
            <a:r>
              <a:rPr lang="en-US" sz="2400" dirty="0"/>
              <a:t>⊥</a:t>
            </a:r>
            <a:r>
              <a:rPr lang="en-US" sz="2400" i="1" baseline="-25000" dirty="0"/>
              <a:t> </a:t>
            </a:r>
            <a:r>
              <a:rPr lang="en-US" sz="2400" i="1" dirty="0" err="1"/>
              <a:t>s</a:t>
            </a:r>
            <a:r>
              <a:rPr lang="en-US" sz="2400" i="1" baseline="-25000" dirty="0" err="1"/>
              <a:t>i</a:t>
            </a:r>
            <a:r>
              <a:rPr lang="en-US" sz="2400" i="1" baseline="-25000" dirty="0"/>
              <a:t> </a:t>
            </a:r>
            <a:r>
              <a:rPr lang="en-US" sz="2400" dirty="0"/>
              <a:t>)</a:t>
            </a:r>
            <a:r>
              <a:rPr lang="en-US" sz="2400" i="1" dirty="0"/>
              <a:t> | </a:t>
            </a:r>
            <a:r>
              <a:rPr lang="en-US" sz="2400" i="1" dirty="0">
                <a:solidFill>
                  <a:srgbClr val="00B050"/>
                </a:solidFill>
              </a:rPr>
              <a:t>m</a:t>
            </a:r>
            <a:r>
              <a:rPr lang="en-US" sz="2400" i="1" baseline="-25000" dirty="0">
                <a:solidFill>
                  <a:srgbClr val="00B050"/>
                </a:solidFill>
              </a:rPr>
              <a:t>i-1,</a:t>
            </a:r>
            <a:r>
              <a:rPr lang="en-US" sz="2400" i="1" dirty="0">
                <a:solidFill>
                  <a:srgbClr val="00B050"/>
                </a:solidFill>
              </a:rPr>
              <a:t> η</a:t>
            </a:r>
            <a:r>
              <a:rPr lang="en-US" sz="2400" i="1" baseline="-25000" dirty="0">
                <a:solidFill>
                  <a:srgbClr val="00B050"/>
                </a:solidFill>
              </a:rPr>
              <a:t>i-1</a:t>
            </a:r>
          </a:p>
          <a:p>
            <a:pPr marL="0" indent="0">
              <a:lnSpc>
                <a:spcPct val="100000"/>
              </a:lnSpc>
            </a:pPr>
            <a:endParaRPr lang="en-US" sz="2400" dirty="0">
              <a:solidFill>
                <a:srgbClr val="00B050"/>
              </a:solidFill>
            </a:endParaRPr>
          </a:p>
          <a:p>
            <a:pPr>
              <a:lnSpc>
                <a:spcPct val="100000"/>
              </a:lnSpc>
              <a:buFont typeface="Arial" panose="020B0604020202020204" pitchFamily="34" charset="0"/>
              <a:buChar char="•"/>
            </a:pPr>
            <a:endParaRPr lang="en-US" sz="2400" dirty="0"/>
          </a:p>
        </p:txBody>
      </p:sp>
      <p:sp>
        <p:nvSpPr>
          <p:cNvPr id="3" name="Footer Placeholder 2">
            <a:extLst>
              <a:ext uri="{FF2B5EF4-FFF2-40B4-BE49-F238E27FC236}">
                <a16:creationId xmlns:a16="http://schemas.microsoft.com/office/drawing/2014/main" id="{C8496FD0-E429-FF4C-9CC9-E5E7CAD2B63B}"/>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4FB9CAED-A9C3-4048-BF14-351BEDAF789D}"/>
              </a:ext>
            </a:extLst>
          </p:cNvPr>
          <p:cNvSpPr>
            <a:spLocks noGrp="1"/>
          </p:cNvSpPr>
          <p:nvPr>
            <p:ph type="sldNum" sz="quarter" idx="11"/>
          </p:nvPr>
        </p:nvSpPr>
        <p:spPr/>
        <p:txBody>
          <a:bodyPr/>
          <a:lstStyle/>
          <a:p>
            <a:fld id="{6F903123-4CC2-4E08-BF04-132B6B4D8D3D}" type="slidenum">
              <a:rPr lang="de-DE" smtClean="0"/>
              <a:pPr/>
              <a:t>13</a:t>
            </a:fld>
            <a:endParaRPr lang="de-DE" dirty="0"/>
          </a:p>
        </p:txBody>
      </p:sp>
    </p:spTree>
    <p:extLst>
      <p:ext uri="{BB962C8B-B14F-4D97-AF65-F5344CB8AC3E}">
        <p14:creationId xmlns:p14="http://schemas.microsoft.com/office/powerpoint/2010/main" val="111915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D701-0E69-8245-9D7A-A51CDB8A0DF2}"/>
              </a:ext>
            </a:extLst>
          </p:cNvPr>
          <p:cNvSpPr>
            <a:spLocks noGrp="1"/>
          </p:cNvSpPr>
          <p:nvPr>
            <p:ph type="title"/>
          </p:nvPr>
        </p:nvSpPr>
        <p:spPr>
          <a:xfrm>
            <a:off x="539750" y="1740115"/>
            <a:ext cx="8061325" cy="358560"/>
          </a:xfrm>
        </p:spPr>
        <p:txBody>
          <a:bodyPr/>
          <a:lstStyle/>
          <a:p>
            <a:r>
              <a:rPr lang="en-US" dirty="0"/>
              <a:t>Proactive Training</a:t>
            </a:r>
          </a:p>
        </p:txBody>
      </p:sp>
      <p:sp>
        <p:nvSpPr>
          <p:cNvPr id="3" name="Content Placeholder 2">
            <a:extLst>
              <a:ext uri="{FF2B5EF4-FFF2-40B4-BE49-F238E27FC236}">
                <a16:creationId xmlns:a16="http://schemas.microsoft.com/office/drawing/2014/main" id="{A168C43F-7894-A049-8502-B2215C4C69E4}"/>
              </a:ext>
            </a:extLst>
          </p:cNvPr>
          <p:cNvSpPr>
            <a:spLocks noGrp="1"/>
          </p:cNvSpPr>
          <p:nvPr>
            <p:ph sz="half" idx="1"/>
          </p:nvPr>
        </p:nvSpPr>
        <p:spPr/>
        <p:txBody>
          <a:bodyPr/>
          <a:lstStyle/>
          <a:p>
            <a:pPr marL="0" indent="0">
              <a:lnSpc>
                <a:spcPct val="100000"/>
              </a:lnSpc>
            </a:pPr>
            <a:endParaRPr lang="en-US" sz="2400" dirty="0"/>
          </a:p>
          <a:p>
            <a:pPr marL="0" indent="0">
              <a:lnSpc>
                <a:spcPct val="100000"/>
              </a:lnSpc>
            </a:pPr>
            <a:endParaRPr lang="en-US" sz="2400" dirty="0"/>
          </a:p>
          <a:p>
            <a:pPr marL="0" indent="0">
              <a:lnSpc>
                <a:spcPct val="100000"/>
              </a:lnSpc>
            </a:pPr>
            <a:endParaRPr lang="en-US" sz="2400" dirty="0"/>
          </a:p>
          <a:p>
            <a:pPr>
              <a:lnSpc>
                <a:spcPct val="100000"/>
              </a:lnSpc>
              <a:buFont typeface="Arial" panose="020B0604020202020204" pitchFamily="34" charset="0"/>
              <a:buChar char="•"/>
            </a:pPr>
            <a:r>
              <a:rPr lang="en-US" sz="2400" i="1" dirty="0"/>
              <a:t>for </a:t>
            </a:r>
            <a:r>
              <a:rPr lang="en-US" sz="2400" i="1" dirty="0" err="1"/>
              <a:t>i</a:t>
            </a:r>
            <a:r>
              <a:rPr lang="en-US" sz="2400" i="1" dirty="0"/>
              <a:t> = 1 … N</a:t>
            </a:r>
          </a:p>
          <a:p>
            <a:pPr lvl="1">
              <a:buFont typeface="Arial" panose="020B0604020202020204" pitchFamily="34" charset="0"/>
              <a:buChar char="•"/>
            </a:pPr>
            <a:r>
              <a:rPr lang="en-US" i="1" dirty="0" err="1"/>
              <a:t>s</a:t>
            </a:r>
            <a:r>
              <a:rPr lang="en-US" i="1" baseline="-25000" dirty="0" err="1"/>
              <a:t>i</a:t>
            </a:r>
            <a:r>
              <a:rPr lang="en-US" i="1" dirty="0"/>
              <a:t> = sample from D</a:t>
            </a:r>
          </a:p>
          <a:p>
            <a:pPr lvl="1">
              <a:buFont typeface="Arial" panose="020B0604020202020204" pitchFamily="34" charset="0"/>
              <a:buChar char="•"/>
            </a:pPr>
            <a:r>
              <a:rPr lang="en-US" i="1" dirty="0"/>
              <a:t>g = 𝛁J(</a:t>
            </a:r>
            <a:r>
              <a:rPr lang="en-US" i="1" dirty="0" err="1"/>
              <a:t>s</a:t>
            </a:r>
            <a:r>
              <a:rPr lang="en-US" i="1" baseline="-25000" dirty="0" err="1"/>
              <a:t>i</a:t>
            </a:r>
            <a:r>
              <a:rPr lang="en-US" i="1" dirty="0"/>
              <a:t>, </a:t>
            </a:r>
            <a:r>
              <a:rPr lang="en-US" i="1" dirty="0">
                <a:solidFill>
                  <a:srgbClr val="00B050"/>
                </a:solidFill>
              </a:rPr>
              <a:t>m</a:t>
            </a:r>
            <a:r>
              <a:rPr lang="en-US" i="1" baseline="-25000" dirty="0">
                <a:solidFill>
                  <a:srgbClr val="00B050"/>
                </a:solidFill>
              </a:rPr>
              <a:t>i-1</a:t>
            </a:r>
            <a:r>
              <a:rPr lang="en-US" i="1" dirty="0"/>
              <a:t>)</a:t>
            </a:r>
          </a:p>
          <a:p>
            <a:pPr lvl="1">
              <a:buFont typeface="Arial" panose="020B0604020202020204" pitchFamily="34" charset="0"/>
              <a:buChar char="•"/>
            </a:pPr>
            <a:r>
              <a:rPr lang="en-US" i="1" dirty="0"/>
              <a:t>m</a:t>
            </a:r>
            <a:r>
              <a:rPr lang="en-US" i="1" baseline="-25000" dirty="0"/>
              <a:t>i </a:t>
            </a:r>
            <a:r>
              <a:rPr lang="en-US" i="1" dirty="0"/>
              <a:t>= m</a:t>
            </a:r>
            <a:r>
              <a:rPr lang="en-US" i="1" baseline="-25000" dirty="0"/>
              <a:t>i-1 </a:t>
            </a:r>
            <a:r>
              <a:rPr lang="en-US" i="1" dirty="0"/>
              <a:t>- </a:t>
            </a:r>
            <a:r>
              <a:rPr lang="en-US" i="1" dirty="0">
                <a:solidFill>
                  <a:srgbClr val="00B050"/>
                </a:solidFill>
              </a:rPr>
              <a:t>η</a:t>
            </a:r>
            <a:r>
              <a:rPr lang="en-US" i="1" baseline="-25000" dirty="0">
                <a:solidFill>
                  <a:srgbClr val="00B050"/>
                </a:solidFill>
              </a:rPr>
              <a:t>i-1</a:t>
            </a:r>
            <a:r>
              <a:rPr lang="en-US" i="1" baseline="-25000" dirty="0"/>
              <a:t> </a:t>
            </a:r>
            <a:r>
              <a:rPr lang="en-US" i="1" dirty="0"/>
              <a:t>g</a:t>
            </a:r>
          </a:p>
          <a:p>
            <a:pPr>
              <a:lnSpc>
                <a:spcPct val="100000"/>
              </a:lnSpc>
            </a:pPr>
            <a:endParaRPr lang="en-US" sz="2400" dirty="0"/>
          </a:p>
        </p:txBody>
      </p:sp>
      <p:sp>
        <p:nvSpPr>
          <p:cNvPr id="4" name="Content Placeholder 3">
            <a:extLst>
              <a:ext uri="{FF2B5EF4-FFF2-40B4-BE49-F238E27FC236}">
                <a16:creationId xmlns:a16="http://schemas.microsoft.com/office/drawing/2014/main" id="{02BAFD49-5A66-E049-8603-F3AEB12169DE}"/>
              </a:ext>
            </a:extLst>
          </p:cNvPr>
          <p:cNvSpPr>
            <a:spLocks noGrp="1"/>
          </p:cNvSpPr>
          <p:nvPr>
            <p:ph sz="half" idx="2"/>
          </p:nvPr>
        </p:nvSpPr>
        <p:spPr/>
        <p:txBody>
          <a:bodyPr/>
          <a:lstStyle/>
          <a:p>
            <a:pPr marL="0" indent="0">
              <a:lnSpc>
                <a:spcPct val="100000"/>
              </a:lnSpc>
            </a:pPr>
            <a:endParaRPr lang="en-US" sz="2400" i="1" dirty="0"/>
          </a:p>
          <a:p>
            <a:pPr>
              <a:lnSpc>
                <a:spcPct val="100000"/>
              </a:lnSpc>
              <a:buFont typeface="Arial" panose="020B0604020202020204" pitchFamily="34" charset="0"/>
              <a:buChar char="•"/>
            </a:pPr>
            <a:r>
              <a:rPr lang="en-US" sz="2400" i="1" dirty="0" err="1"/>
              <a:t>i</a:t>
            </a:r>
            <a:r>
              <a:rPr lang="en-US" sz="2400" i="1" dirty="0"/>
              <a:t> = 0</a:t>
            </a:r>
          </a:p>
          <a:p>
            <a:pPr>
              <a:lnSpc>
                <a:spcPct val="100000"/>
              </a:lnSpc>
              <a:buFont typeface="Arial" panose="020B0604020202020204" pitchFamily="34" charset="0"/>
              <a:buChar char="•"/>
            </a:pPr>
            <a:r>
              <a:rPr lang="en-US" sz="2400" i="1" dirty="0">
                <a:solidFill>
                  <a:srgbClr val="578DD3"/>
                </a:solidFill>
              </a:rPr>
              <a:t>while (true)</a:t>
            </a:r>
            <a:endParaRPr lang="en-US" i="1" dirty="0">
              <a:solidFill>
                <a:srgbClr val="578DD3"/>
              </a:solidFill>
            </a:endParaRPr>
          </a:p>
          <a:p>
            <a:pPr lvl="1">
              <a:buFont typeface="Arial" panose="020B0604020202020204" pitchFamily="34" charset="0"/>
              <a:buChar char="•"/>
            </a:pPr>
            <a:r>
              <a:rPr lang="en-US" i="1" dirty="0" err="1"/>
              <a:t>s</a:t>
            </a:r>
            <a:r>
              <a:rPr lang="en-US" i="1" baseline="-25000" dirty="0" err="1"/>
              <a:t>i</a:t>
            </a:r>
            <a:r>
              <a:rPr lang="en-US" i="1" dirty="0"/>
              <a:t> = sample from D</a:t>
            </a:r>
          </a:p>
          <a:p>
            <a:pPr lvl="1">
              <a:buFont typeface="Arial" panose="020B0604020202020204" pitchFamily="34" charset="0"/>
              <a:buChar char="•"/>
            </a:pPr>
            <a:r>
              <a:rPr lang="en-US" i="1" dirty="0"/>
              <a:t>g = 𝛁J(</a:t>
            </a:r>
            <a:r>
              <a:rPr lang="en-US" i="1" dirty="0" err="1"/>
              <a:t>s</a:t>
            </a:r>
            <a:r>
              <a:rPr lang="en-US" i="1" baseline="-25000" dirty="0" err="1"/>
              <a:t>i</a:t>
            </a:r>
            <a:r>
              <a:rPr lang="en-US" i="1" dirty="0"/>
              <a:t>, </a:t>
            </a:r>
            <a:r>
              <a:rPr lang="en-US" i="1" dirty="0">
                <a:solidFill>
                  <a:srgbClr val="00B050"/>
                </a:solidFill>
              </a:rPr>
              <a:t>m</a:t>
            </a:r>
            <a:r>
              <a:rPr lang="en-US" i="1" baseline="-25000" dirty="0">
                <a:solidFill>
                  <a:srgbClr val="00B050"/>
                </a:solidFill>
              </a:rPr>
              <a:t>i-1</a:t>
            </a:r>
            <a:r>
              <a:rPr lang="en-US" i="1" dirty="0"/>
              <a:t>)</a:t>
            </a:r>
          </a:p>
          <a:p>
            <a:pPr lvl="1">
              <a:buFont typeface="Arial" panose="020B0604020202020204" pitchFamily="34" charset="0"/>
              <a:buChar char="•"/>
            </a:pPr>
            <a:r>
              <a:rPr lang="en-US" i="1" dirty="0"/>
              <a:t>m</a:t>
            </a:r>
            <a:r>
              <a:rPr lang="en-US" i="1" baseline="-25000" dirty="0"/>
              <a:t>i </a:t>
            </a:r>
            <a:r>
              <a:rPr lang="en-US" i="1" dirty="0"/>
              <a:t>= m</a:t>
            </a:r>
            <a:r>
              <a:rPr lang="en-US" i="1" baseline="-25000" dirty="0"/>
              <a:t>i-1 </a:t>
            </a:r>
            <a:r>
              <a:rPr lang="en-US" i="1" dirty="0"/>
              <a:t>- </a:t>
            </a:r>
            <a:r>
              <a:rPr lang="en-US" i="1" dirty="0">
                <a:solidFill>
                  <a:srgbClr val="00B050"/>
                </a:solidFill>
              </a:rPr>
              <a:t>η</a:t>
            </a:r>
            <a:r>
              <a:rPr lang="en-US" i="1" baseline="-25000" dirty="0">
                <a:solidFill>
                  <a:srgbClr val="00B050"/>
                </a:solidFill>
              </a:rPr>
              <a:t>i-1</a:t>
            </a:r>
            <a:r>
              <a:rPr lang="en-US" i="1" baseline="-25000" dirty="0"/>
              <a:t> </a:t>
            </a:r>
            <a:r>
              <a:rPr lang="en-US" i="1" dirty="0"/>
              <a:t>g</a:t>
            </a:r>
          </a:p>
          <a:p>
            <a:pPr lvl="1">
              <a:buFont typeface="Arial" panose="020B0604020202020204" pitchFamily="34" charset="0"/>
              <a:buChar char="•"/>
            </a:pPr>
            <a:r>
              <a:rPr lang="en-US" i="1" dirty="0" err="1"/>
              <a:t>i</a:t>
            </a:r>
            <a:r>
              <a:rPr lang="en-US" i="1" dirty="0"/>
              <a:t> = </a:t>
            </a:r>
            <a:r>
              <a:rPr lang="en-US" i="1" dirty="0" err="1"/>
              <a:t>i</a:t>
            </a:r>
            <a:r>
              <a:rPr lang="en-US" i="1" dirty="0"/>
              <a:t> + 1</a:t>
            </a:r>
          </a:p>
          <a:p>
            <a:pPr lvl="1">
              <a:buFont typeface="Arial" panose="020B0604020202020204" pitchFamily="34" charset="0"/>
              <a:buChar char="•"/>
            </a:pPr>
            <a:r>
              <a:rPr lang="en-US" i="1" dirty="0">
                <a:solidFill>
                  <a:srgbClr val="578DD3"/>
                </a:solidFill>
              </a:rPr>
              <a:t>wait for scheduler</a:t>
            </a:r>
          </a:p>
          <a:p>
            <a:pPr>
              <a:lnSpc>
                <a:spcPct val="100000"/>
              </a:lnSpc>
            </a:pPr>
            <a:endParaRPr lang="en-US" sz="2400" dirty="0"/>
          </a:p>
          <a:p>
            <a:pPr>
              <a:lnSpc>
                <a:spcPct val="100000"/>
              </a:lnSpc>
            </a:pPr>
            <a:endParaRPr lang="en-US" sz="2400" dirty="0"/>
          </a:p>
        </p:txBody>
      </p:sp>
      <p:sp>
        <p:nvSpPr>
          <p:cNvPr id="5" name="Footer Placeholder 4">
            <a:extLst>
              <a:ext uri="{FF2B5EF4-FFF2-40B4-BE49-F238E27FC236}">
                <a16:creationId xmlns:a16="http://schemas.microsoft.com/office/drawing/2014/main" id="{37E72728-D10D-DD4D-8A41-193F8874D4A9}"/>
              </a:ext>
            </a:extLst>
          </p:cNvPr>
          <p:cNvSpPr>
            <a:spLocks noGrp="1"/>
          </p:cNvSpPr>
          <p:nvPr>
            <p:ph type="ftr" sz="quarter" idx="10"/>
          </p:nvPr>
        </p:nvSpPr>
        <p:spPr/>
        <p:txBody>
          <a:bodyPr/>
          <a:lstStyle/>
          <a:p>
            <a:r>
              <a:rPr lang="de-DE"/>
              <a:t>Continuous Deployment of Machine Learning Pipelines | B.Derakhshan, T.Rabl</a:t>
            </a:r>
            <a:endParaRPr lang="de-DE" b="0"/>
          </a:p>
        </p:txBody>
      </p:sp>
      <p:sp>
        <p:nvSpPr>
          <p:cNvPr id="6" name="Slide Number Placeholder 5">
            <a:extLst>
              <a:ext uri="{FF2B5EF4-FFF2-40B4-BE49-F238E27FC236}">
                <a16:creationId xmlns:a16="http://schemas.microsoft.com/office/drawing/2014/main" id="{8AFBAAA9-3EB5-3E4E-9A3F-A50A719F9824}"/>
              </a:ext>
            </a:extLst>
          </p:cNvPr>
          <p:cNvSpPr>
            <a:spLocks noGrp="1"/>
          </p:cNvSpPr>
          <p:nvPr>
            <p:ph type="sldNum" sz="quarter" idx="11"/>
          </p:nvPr>
        </p:nvSpPr>
        <p:spPr/>
        <p:txBody>
          <a:bodyPr/>
          <a:lstStyle/>
          <a:p>
            <a:fld id="{44529D57-79B9-4066-AB64-E8DCA52B115C}" type="slidenum">
              <a:rPr lang="de-DE" smtClean="0"/>
              <a:pPr/>
              <a:t>14</a:t>
            </a:fld>
            <a:endParaRPr lang="de-DE" dirty="0"/>
          </a:p>
        </p:txBody>
      </p:sp>
    </p:spTree>
    <p:extLst>
      <p:ext uri="{BB962C8B-B14F-4D97-AF65-F5344CB8AC3E}">
        <p14:creationId xmlns:p14="http://schemas.microsoft.com/office/powerpoint/2010/main" val="284575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D32B374-D7A2-4941-930F-8C5820BDA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301065"/>
            <a:ext cx="6683165" cy="3641725"/>
          </a:xfrm>
        </p:spPr>
      </p:pic>
      <p:sp>
        <p:nvSpPr>
          <p:cNvPr id="5" name="Footer Placeholder 4">
            <a:extLst>
              <a:ext uri="{FF2B5EF4-FFF2-40B4-BE49-F238E27FC236}">
                <a16:creationId xmlns:a16="http://schemas.microsoft.com/office/drawing/2014/main" id="{FDA843A4-FAFA-6441-B10D-F6E9B6AE5EAE}"/>
              </a:ext>
            </a:extLst>
          </p:cNvPr>
          <p:cNvSpPr>
            <a:spLocks noGrp="1"/>
          </p:cNvSpPr>
          <p:nvPr>
            <p:ph type="ftr" sz="quarter" idx="10"/>
          </p:nvPr>
        </p:nvSpPr>
        <p:spPr/>
        <p:txBody>
          <a:bodyPr/>
          <a:lstStyle/>
          <a:p>
            <a:r>
              <a:rPr lang="de-DE"/>
              <a:t>Continuous Deployment of Machine Learning Pipelines | B.Derakhshan, T.Rabl</a:t>
            </a:r>
            <a:endParaRPr lang="de-DE" b="0"/>
          </a:p>
        </p:txBody>
      </p:sp>
      <p:sp>
        <p:nvSpPr>
          <p:cNvPr id="6" name="Slide Number Placeholder 5">
            <a:extLst>
              <a:ext uri="{FF2B5EF4-FFF2-40B4-BE49-F238E27FC236}">
                <a16:creationId xmlns:a16="http://schemas.microsoft.com/office/drawing/2014/main" id="{2E7B3C28-D870-A34B-A854-CFC4F2EDF4C6}"/>
              </a:ext>
            </a:extLst>
          </p:cNvPr>
          <p:cNvSpPr>
            <a:spLocks noGrp="1"/>
          </p:cNvSpPr>
          <p:nvPr>
            <p:ph type="sldNum" sz="quarter" idx="11"/>
          </p:nvPr>
        </p:nvSpPr>
        <p:spPr/>
        <p:txBody>
          <a:bodyPr/>
          <a:lstStyle/>
          <a:p>
            <a:fld id="{44529D57-79B9-4066-AB64-E8DCA52B115C}" type="slidenum">
              <a:rPr lang="de-DE" smtClean="0"/>
              <a:pPr/>
              <a:t>15</a:t>
            </a:fld>
            <a:endParaRPr lang="de-DE" dirty="0"/>
          </a:p>
        </p:txBody>
      </p:sp>
      <p:sp>
        <p:nvSpPr>
          <p:cNvPr id="2" name="Title 1">
            <a:extLst>
              <a:ext uri="{FF2B5EF4-FFF2-40B4-BE49-F238E27FC236}">
                <a16:creationId xmlns:a16="http://schemas.microsoft.com/office/drawing/2014/main" id="{1ED47566-E661-034F-9D1B-212D18BAEBD4}"/>
              </a:ext>
            </a:extLst>
          </p:cNvPr>
          <p:cNvSpPr>
            <a:spLocks noGrp="1"/>
          </p:cNvSpPr>
          <p:nvPr>
            <p:ph type="title"/>
          </p:nvPr>
        </p:nvSpPr>
        <p:spPr/>
        <p:txBody>
          <a:bodyPr/>
          <a:lstStyle/>
          <a:p>
            <a:r>
              <a:rPr lang="en-US" dirty="0"/>
              <a:t>Continuous Deployment</a:t>
            </a:r>
          </a:p>
        </p:txBody>
      </p:sp>
    </p:spTree>
    <p:extLst>
      <p:ext uri="{BB962C8B-B14F-4D97-AF65-F5344CB8AC3E}">
        <p14:creationId xmlns:p14="http://schemas.microsoft.com/office/powerpoint/2010/main" val="297496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23E245-DC32-524F-B318-500B84E77722}"/>
              </a:ext>
            </a:extLst>
          </p:cNvPr>
          <p:cNvSpPr>
            <a:spLocks noGrp="1"/>
          </p:cNvSpPr>
          <p:nvPr>
            <p:ph type="title"/>
          </p:nvPr>
        </p:nvSpPr>
        <p:spPr/>
        <p:txBody>
          <a:bodyPr/>
          <a:lstStyle/>
          <a:p>
            <a:r>
              <a:rPr lang="en-US" dirty="0"/>
              <a:t>Evaluations</a:t>
            </a:r>
          </a:p>
        </p:txBody>
      </p:sp>
      <p:sp>
        <p:nvSpPr>
          <p:cNvPr id="7" name="Content Placeholder 6">
            <a:extLst>
              <a:ext uri="{FF2B5EF4-FFF2-40B4-BE49-F238E27FC236}">
                <a16:creationId xmlns:a16="http://schemas.microsoft.com/office/drawing/2014/main" id="{6525AC29-4C8B-5C4B-AE09-D58F1B027770}"/>
              </a:ext>
            </a:extLst>
          </p:cNvPr>
          <p:cNvSpPr>
            <a:spLocks noGrp="1"/>
          </p:cNvSpPr>
          <p:nvPr>
            <p:ph sz="half" idx="1"/>
          </p:nvPr>
        </p:nvSpPr>
        <p:spPr>
          <a:xfrm>
            <a:off x="539751" y="2349500"/>
            <a:ext cx="3096146" cy="3641725"/>
          </a:xfrm>
        </p:spPr>
        <p:txBody>
          <a:bodyPr/>
          <a:lstStyle/>
          <a:p>
            <a:pPr marL="457200" indent="-457200">
              <a:buFont typeface="Arial" panose="020B0604020202020204" pitchFamily="34" charset="0"/>
              <a:buChar char="•"/>
            </a:pPr>
            <a:endParaRPr lang="en-US" sz="2000" dirty="0"/>
          </a:p>
          <a:p>
            <a:pPr marL="0" indent="0"/>
            <a:endParaRPr lang="en-US" sz="2000" dirty="0"/>
          </a:p>
          <a:p>
            <a:pPr marL="457200" indent="-457200">
              <a:buFont typeface="Arial" panose="020B0604020202020204" pitchFamily="34" charset="0"/>
              <a:buChar char="•"/>
            </a:pPr>
            <a:r>
              <a:rPr lang="en-US" sz="2000" dirty="0"/>
              <a:t>Train an initial model on the ‘initial’ column</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Deploy the model and pipeline </a:t>
            </a:r>
          </a:p>
          <a:p>
            <a:endParaRPr lang="en-US" dirty="0"/>
          </a:p>
          <a:p>
            <a:endParaRPr lang="en-US" dirty="0"/>
          </a:p>
        </p:txBody>
      </p:sp>
      <p:sp>
        <p:nvSpPr>
          <p:cNvPr id="3" name="Footer Placeholder 2">
            <a:extLst>
              <a:ext uri="{FF2B5EF4-FFF2-40B4-BE49-F238E27FC236}">
                <a16:creationId xmlns:a16="http://schemas.microsoft.com/office/drawing/2014/main" id="{C520AACD-0397-1047-BCEA-9D59553F4828}"/>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392E68A2-E3FA-8B4F-A909-CF164D4B40F5}"/>
              </a:ext>
            </a:extLst>
          </p:cNvPr>
          <p:cNvSpPr>
            <a:spLocks noGrp="1"/>
          </p:cNvSpPr>
          <p:nvPr>
            <p:ph type="sldNum" sz="quarter" idx="11"/>
          </p:nvPr>
        </p:nvSpPr>
        <p:spPr/>
        <p:txBody>
          <a:bodyPr/>
          <a:lstStyle/>
          <a:p>
            <a:fld id="{6F903123-4CC2-4E08-BF04-132B6B4D8D3D}" type="slidenum">
              <a:rPr lang="de-DE" smtClean="0"/>
              <a:pPr/>
              <a:t>16</a:t>
            </a:fld>
            <a:endParaRPr lang="de-DE" dirty="0"/>
          </a:p>
        </p:txBody>
      </p:sp>
      <p:graphicFrame>
        <p:nvGraphicFramePr>
          <p:cNvPr id="9" name="Content Placeholder 5">
            <a:extLst>
              <a:ext uri="{FF2B5EF4-FFF2-40B4-BE49-F238E27FC236}">
                <a16:creationId xmlns:a16="http://schemas.microsoft.com/office/drawing/2014/main" id="{716577CD-8A9F-1746-B80C-311E162B271B}"/>
              </a:ext>
            </a:extLst>
          </p:cNvPr>
          <p:cNvGraphicFramePr>
            <a:graphicFrameLocks noGrp="1"/>
          </p:cNvGraphicFramePr>
          <p:nvPr>
            <p:ph sz="half" idx="2"/>
            <p:extLst>
              <p:ext uri="{D42A27DB-BD31-4B8C-83A1-F6EECF244321}">
                <p14:modId xmlns:p14="http://schemas.microsoft.com/office/powerpoint/2010/main" val="3849853001"/>
              </p:ext>
            </p:extLst>
          </p:nvPr>
        </p:nvGraphicFramePr>
        <p:xfrm>
          <a:off x="3923928" y="3356992"/>
          <a:ext cx="4965178" cy="1112520"/>
        </p:xfrm>
        <a:graphic>
          <a:graphicData uri="http://schemas.openxmlformats.org/drawingml/2006/table">
            <a:tbl>
              <a:tblPr firstRow="1" bandRow="1">
                <a:tableStyleId>{21E4AEA4-8DFA-4A89-87EB-49C32662AFE0}</a:tableStyleId>
              </a:tblPr>
              <a:tblGrid>
                <a:gridCol w="864095">
                  <a:extLst>
                    <a:ext uri="{9D8B030D-6E8A-4147-A177-3AD203B41FA5}">
                      <a16:colId xmlns:a16="http://schemas.microsoft.com/office/drawing/2014/main" val="98628908"/>
                    </a:ext>
                  </a:extLst>
                </a:gridCol>
                <a:gridCol w="792088">
                  <a:extLst>
                    <a:ext uri="{9D8B030D-6E8A-4147-A177-3AD203B41FA5}">
                      <a16:colId xmlns:a16="http://schemas.microsoft.com/office/drawing/2014/main" val="3140380498"/>
                    </a:ext>
                  </a:extLst>
                </a:gridCol>
                <a:gridCol w="1152128">
                  <a:extLst>
                    <a:ext uri="{9D8B030D-6E8A-4147-A177-3AD203B41FA5}">
                      <a16:colId xmlns:a16="http://schemas.microsoft.com/office/drawing/2014/main" val="1778506449"/>
                    </a:ext>
                  </a:extLst>
                </a:gridCol>
                <a:gridCol w="720080">
                  <a:extLst>
                    <a:ext uri="{9D8B030D-6E8A-4147-A177-3AD203B41FA5}">
                      <a16:colId xmlns:a16="http://schemas.microsoft.com/office/drawing/2014/main" val="2393958429"/>
                    </a:ext>
                  </a:extLst>
                </a:gridCol>
                <a:gridCol w="1436787">
                  <a:extLst>
                    <a:ext uri="{9D8B030D-6E8A-4147-A177-3AD203B41FA5}">
                      <a16:colId xmlns:a16="http://schemas.microsoft.com/office/drawing/2014/main" val="1404925386"/>
                    </a:ext>
                  </a:extLst>
                </a:gridCol>
              </a:tblGrid>
              <a:tr h="370840">
                <a:tc>
                  <a:txBody>
                    <a:bodyPr/>
                    <a:lstStyle/>
                    <a:p>
                      <a:r>
                        <a:rPr lang="en-US" sz="1400" dirty="0"/>
                        <a:t>Dataset</a:t>
                      </a:r>
                    </a:p>
                  </a:txBody>
                  <a:tcPr/>
                </a:tc>
                <a:tc>
                  <a:txBody>
                    <a:bodyPr/>
                    <a:lstStyle/>
                    <a:p>
                      <a:r>
                        <a:rPr lang="en-US" sz="1400" dirty="0"/>
                        <a:t>Size</a:t>
                      </a:r>
                    </a:p>
                  </a:txBody>
                  <a:tcPr/>
                </a:tc>
                <a:tc>
                  <a:txBody>
                    <a:bodyPr/>
                    <a:lstStyle/>
                    <a:p>
                      <a:r>
                        <a:rPr lang="en-US" sz="1400" dirty="0"/>
                        <a:t>#instances</a:t>
                      </a:r>
                    </a:p>
                  </a:txBody>
                  <a:tcPr/>
                </a:tc>
                <a:tc>
                  <a:txBody>
                    <a:bodyPr/>
                    <a:lstStyle/>
                    <a:p>
                      <a:r>
                        <a:rPr lang="en-US" sz="1400" dirty="0"/>
                        <a:t>Initial</a:t>
                      </a:r>
                    </a:p>
                  </a:txBody>
                  <a:tcPr/>
                </a:tc>
                <a:tc>
                  <a:txBody>
                    <a:bodyPr/>
                    <a:lstStyle/>
                    <a:p>
                      <a:r>
                        <a:rPr lang="en-US" sz="1400" dirty="0"/>
                        <a:t>Deployment</a:t>
                      </a:r>
                    </a:p>
                  </a:txBody>
                  <a:tcPr/>
                </a:tc>
                <a:extLst>
                  <a:ext uri="{0D108BD9-81ED-4DB2-BD59-A6C34878D82A}">
                    <a16:rowId xmlns:a16="http://schemas.microsoft.com/office/drawing/2014/main" val="3613597012"/>
                  </a:ext>
                </a:extLst>
              </a:tr>
              <a:tr h="370840">
                <a:tc>
                  <a:txBody>
                    <a:bodyPr/>
                    <a:lstStyle/>
                    <a:p>
                      <a:r>
                        <a:rPr lang="en-US" sz="1400" dirty="0"/>
                        <a:t>URL </a:t>
                      </a:r>
                      <a:r>
                        <a:rPr lang="en-US" sz="1400" baseline="0" dirty="0"/>
                        <a:t>[1]</a:t>
                      </a:r>
                      <a:endParaRPr lang="en-US" sz="1400" dirty="0"/>
                    </a:p>
                  </a:txBody>
                  <a:tcPr/>
                </a:tc>
                <a:tc>
                  <a:txBody>
                    <a:bodyPr/>
                    <a:lstStyle/>
                    <a:p>
                      <a:r>
                        <a:rPr lang="en-US" sz="1400" dirty="0"/>
                        <a:t>2.1 GB</a:t>
                      </a:r>
                    </a:p>
                  </a:txBody>
                  <a:tcPr/>
                </a:tc>
                <a:tc>
                  <a:txBody>
                    <a:bodyPr/>
                    <a:lstStyle/>
                    <a:p>
                      <a:r>
                        <a:rPr lang="en-US" sz="1400" dirty="0"/>
                        <a:t>2.4 M</a:t>
                      </a:r>
                    </a:p>
                  </a:txBody>
                  <a:tcPr/>
                </a:tc>
                <a:tc>
                  <a:txBody>
                    <a:bodyPr/>
                    <a:lstStyle/>
                    <a:p>
                      <a:r>
                        <a:rPr lang="en-US" sz="1400" dirty="0"/>
                        <a:t>Day 0</a:t>
                      </a:r>
                    </a:p>
                  </a:txBody>
                  <a:tcPr/>
                </a:tc>
                <a:tc>
                  <a:txBody>
                    <a:bodyPr/>
                    <a:lstStyle/>
                    <a:p>
                      <a:r>
                        <a:rPr lang="en-US" sz="1400" dirty="0"/>
                        <a:t>Day 1-120</a:t>
                      </a:r>
                    </a:p>
                  </a:txBody>
                  <a:tcPr/>
                </a:tc>
                <a:extLst>
                  <a:ext uri="{0D108BD9-81ED-4DB2-BD59-A6C34878D82A}">
                    <a16:rowId xmlns:a16="http://schemas.microsoft.com/office/drawing/2014/main" val="1001610121"/>
                  </a:ext>
                </a:extLst>
              </a:tr>
              <a:tr h="370840">
                <a:tc>
                  <a:txBody>
                    <a:bodyPr/>
                    <a:lstStyle/>
                    <a:p>
                      <a:r>
                        <a:rPr lang="en-US" sz="1400" dirty="0"/>
                        <a:t>Taxi </a:t>
                      </a:r>
                      <a:r>
                        <a:rPr lang="en-US" sz="1400" baseline="0" dirty="0"/>
                        <a:t>[2]</a:t>
                      </a:r>
                      <a:endParaRPr lang="en-US" sz="1400" dirty="0"/>
                    </a:p>
                  </a:txBody>
                  <a:tcPr/>
                </a:tc>
                <a:tc>
                  <a:txBody>
                    <a:bodyPr/>
                    <a:lstStyle/>
                    <a:p>
                      <a:r>
                        <a:rPr lang="en-US" sz="1400" dirty="0"/>
                        <a:t>42 GB</a:t>
                      </a:r>
                    </a:p>
                  </a:txBody>
                  <a:tcPr/>
                </a:tc>
                <a:tc>
                  <a:txBody>
                    <a:bodyPr/>
                    <a:lstStyle/>
                    <a:p>
                      <a:r>
                        <a:rPr lang="en-US" sz="1400" dirty="0"/>
                        <a:t>280 M</a:t>
                      </a:r>
                    </a:p>
                  </a:txBody>
                  <a:tcPr/>
                </a:tc>
                <a:tc>
                  <a:txBody>
                    <a:bodyPr/>
                    <a:lstStyle/>
                    <a:p>
                      <a:r>
                        <a:rPr lang="en-US" sz="1400" dirty="0"/>
                        <a:t>Jan 15</a:t>
                      </a:r>
                    </a:p>
                  </a:txBody>
                  <a:tcPr/>
                </a:tc>
                <a:tc>
                  <a:txBody>
                    <a:bodyPr/>
                    <a:lstStyle/>
                    <a:p>
                      <a:r>
                        <a:rPr lang="en-US" sz="1400" dirty="0"/>
                        <a:t>Feb15-Jun16</a:t>
                      </a:r>
                    </a:p>
                  </a:txBody>
                  <a:tcPr/>
                </a:tc>
                <a:extLst>
                  <a:ext uri="{0D108BD9-81ED-4DB2-BD59-A6C34878D82A}">
                    <a16:rowId xmlns:a16="http://schemas.microsoft.com/office/drawing/2014/main" val="2256748067"/>
                  </a:ext>
                </a:extLst>
              </a:tr>
            </a:tbl>
          </a:graphicData>
        </a:graphic>
      </p:graphicFrame>
    </p:spTree>
    <p:extLst>
      <p:ext uri="{BB962C8B-B14F-4D97-AF65-F5344CB8AC3E}">
        <p14:creationId xmlns:p14="http://schemas.microsoft.com/office/powerpoint/2010/main" val="294676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5711FE5-E3D8-0246-93BC-85455CBD85E8}"/>
              </a:ext>
            </a:extLst>
          </p:cNvPr>
          <p:cNvSpPr>
            <a:spLocks noGrp="1"/>
          </p:cNvSpPr>
          <p:nvPr>
            <p:ph type="ftr" sz="quarter" idx="10"/>
          </p:nvPr>
        </p:nvSpPr>
        <p:spPr/>
        <p:txBody>
          <a:bodyPr/>
          <a:lstStyle/>
          <a:p>
            <a:r>
              <a:rPr lang="de-DE" dirty="0" err="1"/>
              <a:t>Continuous</a:t>
            </a:r>
            <a:r>
              <a:rPr lang="de-DE" dirty="0"/>
              <a:t> </a:t>
            </a:r>
            <a:r>
              <a:rPr lang="de-DE" dirty="0" err="1"/>
              <a:t>Deployment</a:t>
            </a:r>
            <a:r>
              <a:rPr lang="de-DE" dirty="0"/>
              <a:t> </a:t>
            </a:r>
            <a:r>
              <a:rPr lang="de-DE" dirty="0" err="1"/>
              <a:t>of</a:t>
            </a:r>
            <a:r>
              <a:rPr lang="de-DE" dirty="0"/>
              <a:t> </a:t>
            </a:r>
            <a:r>
              <a:rPr lang="de-DE" dirty="0" err="1"/>
              <a:t>Machine</a:t>
            </a:r>
            <a:r>
              <a:rPr lang="de-DE" dirty="0"/>
              <a:t> Learning Pipelines | </a:t>
            </a:r>
            <a:r>
              <a:rPr lang="de-DE" dirty="0" err="1"/>
              <a:t>B.Derakhshan</a:t>
            </a:r>
            <a:r>
              <a:rPr lang="de-DE" dirty="0"/>
              <a:t>, </a:t>
            </a:r>
            <a:r>
              <a:rPr lang="de-DE" dirty="0" err="1"/>
              <a:t>T.Rabl</a:t>
            </a:r>
            <a:endParaRPr lang="de-DE" b="0" dirty="0"/>
          </a:p>
        </p:txBody>
      </p:sp>
      <p:sp>
        <p:nvSpPr>
          <p:cNvPr id="6" name="Slide Number Placeholder 5">
            <a:extLst>
              <a:ext uri="{FF2B5EF4-FFF2-40B4-BE49-F238E27FC236}">
                <a16:creationId xmlns:a16="http://schemas.microsoft.com/office/drawing/2014/main" id="{2528AE66-AFEF-7E40-A15A-FD0CA5830767}"/>
              </a:ext>
            </a:extLst>
          </p:cNvPr>
          <p:cNvSpPr>
            <a:spLocks noGrp="1"/>
          </p:cNvSpPr>
          <p:nvPr>
            <p:ph type="sldNum" sz="quarter" idx="11"/>
          </p:nvPr>
        </p:nvSpPr>
        <p:spPr/>
        <p:txBody>
          <a:bodyPr/>
          <a:lstStyle/>
          <a:p>
            <a:fld id="{44529D57-79B9-4066-AB64-E8DCA52B115C}" type="slidenum">
              <a:rPr lang="de-DE" smtClean="0"/>
              <a:pPr/>
              <a:t>17</a:t>
            </a:fld>
            <a:endParaRPr lang="de-DE" dirty="0"/>
          </a:p>
        </p:txBody>
      </p:sp>
      <p:sp>
        <p:nvSpPr>
          <p:cNvPr id="2" name="Title 1">
            <a:extLst>
              <a:ext uri="{FF2B5EF4-FFF2-40B4-BE49-F238E27FC236}">
                <a16:creationId xmlns:a16="http://schemas.microsoft.com/office/drawing/2014/main" id="{ECFD4333-7B2F-9744-885F-4CC2B7E55C00}"/>
              </a:ext>
            </a:extLst>
          </p:cNvPr>
          <p:cNvSpPr>
            <a:spLocks noGrp="1"/>
          </p:cNvSpPr>
          <p:nvPr>
            <p:ph type="title"/>
          </p:nvPr>
        </p:nvSpPr>
        <p:spPr>
          <a:xfrm>
            <a:off x="539750" y="1740115"/>
            <a:ext cx="8061325" cy="358560"/>
          </a:xfrm>
        </p:spPr>
        <p:txBody>
          <a:bodyPr/>
          <a:lstStyle/>
          <a:p>
            <a:r>
              <a:rPr lang="en-US" dirty="0"/>
              <a:t>Error Rate and Total Deployment Cost</a:t>
            </a:r>
          </a:p>
        </p:txBody>
      </p:sp>
      <p:pic>
        <p:nvPicPr>
          <p:cNvPr id="8" name="Content Placeholder 34">
            <a:extLst>
              <a:ext uri="{FF2B5EF4-FFF2-40B4-BE49-F238E27FC236}">
                <a16:creationId xmlns:a16="http://schemas.microsoft.com/office/drawing/2014/main" id="{62CB4AC3-F413-9040-BD3C-3D9255D19168}"/>
              </a:ext>
            </a:extLst>
          </p:cNvPr>
          <p:cNvPicPr>
            <a:picLocks noGrp="1" noChangeAspect="1"/>
          </p:cNvPicPr>
          <p:nvPr>
            <p:ph idx="1"/>
          </p:nvPr>
        </p:nvPicPr>
        <p:blipFill>
          <a:blip r:embed="rId3"/>
          <a:stretch>
            <a:fillRect/>
          </a:stretch>
        </p:blipFill>
        <p:spPr>
          <a:xfrm>
            <a:off x="611561" y="2185769"/>
            <a:ext cx="7989514" cy="3140775"/>
          </a:xfrm>
        </p:spPr>
      </p:pic>
      <p:sp>
        <p:nvSpPr>
          <p:cNvPr id="9" name="TextBox 8">
            <a:extLst>
              <a:ext uri="{FF2B5EF4-FFF2-40B4-BE49-F238E27FC236}">
                <a16:creationId xmlns:a16="http://schemas.microsoft.com/office/drawing/2014/main" id="{005C2EB6-B1B4-4047-831F-64F64F81F3BB}"/>
              </a:ext>
            </a:extLst>
          </p:cNvPr>
          <p:cNvSpPr txBox="1"/>
          <p:nvPr/>
        </p:nvSpPr>
        <p:spPr>
          <a:xfrm>
            <a:off x="611561" y="5350200"/>
            <a:ext cx="3960439" cy="461665"/>
          </a:xfrm>
          <a:prstGeom prst="rect">
            <a:avLst/>
          </a:prstGeom>
          <a:noFill/>
        </p:spPr>
        <p:txBody>
          <a:bodyPr wrap="square" rtlCol="0">
            <a:spAutoFit/>
          </a:bodyPr>
          <a:lstStyle/>
          <a:p>
            <a:pPr algn="l"/>
            <a:r>
              <a:rPr lang="en-US" dirty="0"/>
              <a:t>X-axis: Duration of the deployment</a:t>
            </a:r>
          </a:p>
          <a:p>
            <a:pPr algn="l"/>
            <a:r>
              <a:rPr lang="en-US" dirty="0"/>
              <a:t>Y-axis: Cumulative prequential error rate of the model</a:t>
            </a:r>
          </a:p>
        </p:txBody>
      </p:sp>
      <p:sp>
        <p:nvSpPr>
          <p:cNvPr id="10" name="TextBox 9">
            <a:extLst>
              <a:ext uri="{FF2B5EF4-FFF2-40B4-BE49-F238E27FC236}">
                <a16:creationId xmlns:a16="http://schemas.microsoft.com/office/drawing/2014/main" id="{5A369989-8344-2447-9750-38F185FD6CA6}"/>
              </a:ext>
            </a:extLst>
          </p:cNvPr>
          <p:cNvSpPr txBox="1"/>
          <p:nvPr/>
        </p:nvSpPr>
        <p:spPr>
          <a:xfrm>
            <a:off x="4788024" y="5350200"/>
            <a:ext cx="4120372" cy="815608"/>
          </a:xfrm>
          <a:prstGeom prst="rect">
            <a:avLst/>
          </a:prstGeom>
          <a:noFill/>
        </p:spPr>
        <p:txBody>
          <a:bodyPr wrap="square" rtlCol="0">
            <a:spAutoFit/>
          </a:bodyPr>
          <a:lstStyle/>
          <a:p>
            <a:pPr algn="l"/>
            <a:r>
              <a:rPr lang="en-US" dirty="0"/>
              <a:t>X-axis: Duration of the deployment</a:t>
            </a:r>
          </a:p>
          <a:p>
            <a:pPr algn="l"/>
            <a:r>
              <a:rPr lang="en-US" dirty="0"/>
              <a:t>Y-axis: Cumulative cost of the deployment (data preprocessing + model training + prediction time)</a:t>
            </a:r>
          </a:p>
          <a:p>
            <a:pPr algn="l"/>
            <a:endParaRPr lang="en-US" sz="1050" dirty="0"/>
          </a:p>
        </p:txBody>
      </p:sp>
    </p:spTree>
    <p:extLst>
      <p:ext uri="{BB962C8B-B14F-4D97-AF65-F5344CB8AC3E}">
        <p14:creationId xmlns:p14="http://schemas.microsoft.com/office/powerpoint/2010/main" val="342262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29DFA2-EC49-AD48-BA0E-B93A751E4FD7}"/>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5D30278D-0D3B-3F43-AABB-2CFC33AD566B}"/>
              </a:ext>
            </a:extLst>
          </p:cNvPr>
          <p:cNvSpPr>
            <a:spLocks noGrp="1"/>
          </p:cNvSpPr>
          <p:nvPr>
            <p:ph type="sldNum" sz="quarter" idx="11"/>
          </p:nvPr>
        </p:nvSpPr>
        <p:spPr/>
        <p:txBody>
          <a:bodyPr/>
          <a:lstStyle/>
          <a:p>
            <a:fld id="{6F903123-4CC2-4E08-BF04-132B6B4D8D3D}" type="slidenum">
              <a:rPr lang="de-DE" smtClean="0"/>
              <a:pPr/>
              <a:t>18</a:t>
            </a:fld>
            <a:endParaRPr lang="de-DE" dirty="0"/>
          </a:p>
        </p:txBody>
      </p:sp>
      <p:sp>
        <p:nvSpPr>
          <p:cNvPr id="5" name="Title 4">
            <a:extLst>
              <a:ext uri="{FF2B5EF4-FFF2-40B4-BE49-F238E27FC236}">
                <a16:creationId xmlns:a16="http://schemas.microsoft.com/office/drawing/2014/main" id="{828E7D85-F777-004E-9873-5FAACA71B661}"/>
              </a:ext>
            </a:extLst>
          </p:cNvPr>
          <p:cNvSpPr>
            <a:spLocks noGrp="1"/>
          </p:cNvSpPr>
          <p:nvPr>
            <p:ph type="title"/>
          </p:nvPr>
        </p:nvSpPr>
        <p:spPr>
          <a:xfrm>
            <a:off x="539750" y="1740115"/>
            <a:ext cx="8061325" cy="358560"/>
          </a:xfrm>
        </p:spPr>
        <p:txBody>
          <a:bodyPr/>
          <a:lstStyle/>
          <a:p>
            <a:r>
              <a:rPr lang="en-US" dirty="0"/>
              <a:t>Quality/Time trade-off</a:t>
            </a:r>
          </a:p>
        </p:txBody>
      </p:sp>
      <p:pic>
        <p:nvPicPr>
          <p:cNvPr id="6" name="Content Placeholder 24">
            <a:extLst>
              <a:ext uri="{FF2B5EF4-FFF2-40B4-BE49-F238E27FC236}">
                <a16:creationId xmlns:a16="http://schemas.microsoft.com/office/drawing/2014/main" id="{6B6166C2-9048-A745-A756-0C3D24904E9F}"/>
              </a:ext>
            </a:extLst>
          </p:cNvPr>
          <p:cNvPicPr>
            <a:picLocks noGrp="1" noChangeAspect="1"/>
          </p:cNvPicPr>
          <p:nvPr>
            <p:ph idx="1"/>
          </p:nvPr>
        </p:nvPicPr>
        <p:blipFill>
          <a:blip r:embed="rId3"/>
          <a:stretch>
            <a:fillRect/>
          </a:stretch>
        </p:blipFill>
        <p:spPr>
          <a:xfrm>
            <a:off x="1560722" y="2291518"/>
            <a:ext cx="6019380" cy="3009690"/>
          </a:xfrm>
        </p:spPr>
      </p:pic>
      <p:sp>
        <p:nvSpPr>
          <p:cNvPr id="7" name="TextBox 6">
            <a:extLst>
              <a:ext uri="{FF2B5EF4-FFF2-40B4-BE49-F238E27FC236}">
                <a16:creationId xmlns:a16="http://schemas.microsoft.com/office/drawing/2014/main" id="{21D23246-DD6A-DE48-AB5B-36A9BB44E9CB}"/>
              </a:ext>
            </a:extLst>
          </p:cNvPr>
          <p:cNvSpPr txBox="1"/>
          <p:nvPr/>
        </p:nvSpPr>
        <p:spPr>
          <a:xfrm>
            <a:off x="2915816" y="5344525"/>
            <a:ext cx="4715574" cy="630942"/>
          </a:xfrm>
          <a:prstGeom prst="rect">
            <a:avLst/>
          </a:prstGeom>
          <a:noFill/>
        </p:spPr>
        <p:txBody>
          <a:bodyPr wrap="square" rtlCol="0">
            <a:spAutoFit/>
          </a:bodyPr>
          <a:lstStyle/>
          <a:p>
            <a:pPr algn="l"/>
            <a:r>
              <a:rPr lang="en-US" dirty="0"/>
              <a:t>X-axis: Total training time throughout the deployment</a:t>
            </a:r>
          </a:p>
          <a:p>
            <a:pPr algn="l"/>
            <a:r>
              <a:rPr lang="en-US" dirty="0"/>
              <a:t>Y-axis: Average Error rate of the deployed model</a:t>
            </a:r>
          </a:p>
          <a:p>
            <a:pPr algn="l"/>
            <a:endParaRPr lang="en-US" sz="1050" dirty="0"/>
          </a:p>
        </p:txBody>
      </p:sp>
    </p:spTree>
    <p:extLst>
      <p:ext uri="{BB962C8B-B14F-4D97-AF65-F5344CB8AC3E}">
        <p14:creationId xmlns:p14="http://schemas.microsoft.com/office/powerpoint/2010/main" val="411555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9BC6670-5AF2-3242-AD00-EA26F1A0C190}"/>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22B33007-F2B7-8947-9986-94CE89BC0DF6}"/>
              </a:ext>
            </a:extLst>
          </p:cNvPr>
          <p:cNvSpPr>
            <a:spLocks noGrp="1"/>
          </p:cNvSpPr>
          <p:nvPr>
            <p:ph type="sldNum" sz="quarter" idx="11"/>
          </p:nvPr>
        </p:nvSpPr>
        <p:spPr/>
        <p:txBody>
          <a:bodyPr/>
          <a:lstStyle/>
          <a:p>
            <a:fld id="{6F903123-4CC2-4E08-BF04-132B6B4D8D3D}" type="slidenum">
              <a:rPr lang="de-DE" smtClean="0"/>
              <a:pPr/>
              <a:t>19</a:t>
            </a:fld>
            <a:endParaRPr lang="de-DE" dirty="0"/>
          </a:p>
        </p:txBody>
      </p:sp>
      <p:sp>
        <p:nvSpPr>
          <p:cNvPr id="5" name="Title 4">
            <a:extLst>
              <a:ext uri="{FF2B5EF4-FFF2-40B4-BE49-F238E27FC236}">
                <a16:creationId xmlns:a16="http://schemas.microsoft.com/office/drawing/2014/main" id="{126EE1CF-65DA-6844-8912-C8D76A83F9DE}"/>
              </a:ext>
            </a:extLst>
          </p:cNvPr>
          <p:cNvSpPr>
            <a:spLocks noGrp="1"/>
          </p:cNvSpPr>
          <p:nvPr>
            <p:ph type="title"/>
          </p:nvPr>
        </p:nvSpPr>
        <p:spPr>
          <a:xfrm>
            <a:off x="539750" y="1740115"/>
            <a:ext cx="8061325" cy="358560"/>
          </a:xfrm>
        </p:spPr>
        <p:txBody>
          <a:bodyPr/>
          <a:lstStyle/>
          <a:p>
            <a:r>
              <a:rPr lang="en-US" dirty="0"/>
              <a:t>Optimization Effects</a:t>
            </a:r>
          </a:p>
        </p:txBody>
      </p:sp>
      <p:pic>
        <p:nvPicPr>
          <p:cNvPr id="6" name="Content Placeholder 13">
            <a:extLst>
              <a:ext uri="{FF2B5EF4-FFF2-40B4-BE49-F238E27FC236}">
                <a16:creationId xmlns:a16="http://schemas.microsoft.com/office/drawing/2014/main" id="{182514CF-C133-1441-9825-BA178F7379B8}"/>
              </a:ext>
            </a:extLst>
          </p:cNvPr>
          <p:cNvPicPr>
            <a:picLocks noGrp="1" noChangeAspect="1"/>
          </p:cNvPicPr>
          <p:nvPr>
            <p:ph idx="1"/>
          </p:nvPr>
        </p:nvPicPr>
        <p:blipFill>
          <a:blip r:embed="rId3"/>
          <a:stretch>
            <a:fillRect/>
          </a:stretch>
        </p:blipFill>
        <p:spPr>
          <a:xfrm>
            <a:off x="1834329" y="2440536"/>
            <a:ext cx="5472165" cy="2736082"/>
          </a:xfrm>
        </p:spPr>
      </p:pic>
      <p:sp>
        <p:nvSpPr>
          <p:cNvPr id="7" name="Rectangle 6">
            <a:extLst>
              <a:ext uri="{FF2B5EF4-FFF2-40B4-BE49-F238E27FC236}">
                <a16:creationId xmlns:a16="http://schemas.microsoft.com/office/drawing/2014/main" id="{B6B4E085-B58A-4C4B-8700-B1A0FD6467B3}"/>
              </a:ext>
            </a:extLst>
          </p:cNvPr>
          <p:cNvSpPr/>
          <p:nvPr/>
        </p:nvSpPr>
        <p:spPr>
          <a:xfrm>
            <a:off x="2678022" y="5301208"/>
            <a:ext cx="3751090" cy="276999"/>
          </a:xfrm>
          <a:prstGeom prst="rect">
            <a:avLst/>
          </a:prstGeom>
        </p:spPr>
        <p:txBody>
          <a:bodyPr wrap="none">
            <a:spAutoFit/>
          </a:bodyPr>
          <a:lstStyle/>
          <a:p>
            <a:r>
              <a:rPr lang="en-US" dirty="0"/>
              <a:t>Y-axis: Total training time throughout the deployment</a:t>
            </a:r>
          </a:p>
        </p:txBody>
      </p:sp>
    </p:spTree>
    <p:extLst>
      <p:ext uri="{BB962C8B-B14F-4D97-AF65-F5344CB8AC3E}">
        <p14:creationId xmlns:p14="http://schemas.microsoft.com/office/powerpoint/2010/main" val="150501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D9E7B-2211-234A-9CD4-EE8CCBC8E0D1}"/>
              </a:ext>
            </a:extLst>
          </p:cNvPr>
          <p:cNvSpPr>
            <a:spLocks noGrp="1"/>
          </p:cNvSpPr>
          <p:nvPr>
            <p:ph idx="1"/>
          </p:nvPr>
        </p:nvSpPr>
        <p:spPr/>
        <p:txBody>
          <a:bodyPr/>
          <a:lstStyle/>
          <a:p>
            <a:endParaRPr lang="en-US" dirty="0"/>
          </a:p>
        </p:txBody>
      </p:sp>
      <p:sp>
        <p:nvSpPr>
          <p:cNvPr id="3" name="Footer Placeholder 2">
            <a:extLst>
              <a:ext uri="{FF2B5EF4-FFF2-40B4-BE49-F238E27FC236}">
                <a16:creationId xmlns:a16="http://schemas.microsoft.com/office/drawing/2014/main" id="{F8E1F39D-241D-3A4A-A51C-BBDA54607454}"/>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7DA00DC2-0207-9B47-9FB3-BC58882C1151}"/>
              </a:ext>
            </a:extLst>
          </p:cNvPr>
          <p:cNvSpPr>
            <a:spLocks noGrp="1"/>
          </p:cNvSpPr>
          <p:nvPr>
            <p:ph type="sldNum" sz="quarter" idx="11"/>
          </p:nvPr>
        </p:nvSpPr>
        <p:spPr/>
        <p:txBody>
          <a:bodyPr/>
          <a:lstStyle/>
          <a:p>
            <a:fld id="{6F903123-4CC2-4E08-BF04-132B6B4D8D3D}" type="slidenum">
              <a:rPr lang="de-DE" smtClean="0"/>
              <a:pPr/>
              <a:t>2</a:t>
            </a:fld>
            <a:endParaRPr lang="de-DE" dirty="0"/>
          </a:p>
        </p:txBody>
      </p:sp>
      <p:sp>
        <p:nvSpPr>
          <p:cNvPr id="5" name="Title 4">
            <a:extLst>
              <a:ext uri="{FF2B5EF4-FFF2-40B4-BE49-F238E27FC236}">
                <a16:creationId xmlns:a16="http://schemas.microsoft.com/office/drawing/2014/main" id="{A2F6C5A6-82B9-6844-B04C-BAFCF29A7654}"/>
              </a:ext>
            </a:extLst>
          </p:cNvPr>
          <p:cNvSpPr>
            <a:spLocks noGrp="1"/>
          </p:cNvSpPr>
          <p:nvPr>
            <p:ph type="title"/>
          </p:nvPr>
        </p:nvSpPr>
        <p:spPr>
          <a:xfrm>
            <a:off x="539750" y="1740115"/>
            <a:ext cx="8061325" cy="358560"/>
          </a:xfrm>
        </p:spPr>
        <p:txBody>
          <a:bodyPr/>
          <a:lstStyle/>
          <a:p>
            <a:r>
              <a:rPr lang="en-US" dirty="0"/>
              <a:t>Life Cycle of Machine Learning Applications</a:t>
            </a:r>
          </a:p>
        </p:txBody>
      </p:sp>
      <p:grpSp>
        <p:nvGrpSpPr>
          <p:cNvPr id="26" name="Group 25">
            <a:extLst>
              <a:ext uri="{FF2B5EF4-FFF2-40B4-BE49-F238E27FC236}">
                <a16:creationId xmlns:a16="http://schemas.microsoft.com/office/drawing/2014/main" id="{58C78D95-46A0-3343-B2A0-5DB13224A187}"/>
              </a:ext>
            </a:extLst>
          </p:cNvPr>
          <p:cNvGrpSpPr/>
          <p:nvPr/>
        </p:nvGrpSpPr>
        <p:grpSpPr>
          <a:xfrm>
            <a:off x="1216112" y="3669555"/>
            <a:ext cx="1918894" cy="767557"/>
            <a:chOff x="984" y="1437083"/>
            <a:chExt cx="1918894" cy="767557"/>
          </a:xfrm>
          <a:scene3d>
            <a:camera prst="orthographicFront"/>
            <a:lightRig rig="threePt" dir="t">
              <a:rot lat="0" lon="0" rev="7500000"/>
            </a:lightRig>
          </a:scene3d>
        </p:grpSpPr>
        <p:sp>
          <p:nvSpPr>
            <p:cNvPr id="27" name="Pentagon 26">
              <a:extLst>
                <a:ext uri="{FF2B5EF4-FFF2-40B4-BE49-F238E27FC236}">
                  <a16:creationId xmlns:a16="http://schemas.microsoft.com/office/drawing/2014/main" id="{3DDB0487-B050-DB43-AF90-9D29FD71865F}"/>
                </a:ext>
              </a:extLst>
            </p:cNvPr>
            <p:cNvSpPr/>
            <p:nvPr/>
          </p:nvSpPr>
          <p:spPr>
            <a:xfrm>
              <a:off x="984" y="1437083"/>
              <a:ext cx="1918894" cy="767557"/>
            </a:xfrm>
            <a:prstGeom prst="homePlate">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28" name="Pentagon 4">
              <a:extLst>
                <a:ext uri="{FF2B5EF4-FFF2-40B4-BE49-F238E27FC236}">
                  <a16:creationId xmlns:a16="http://schemas.microsoft.com/office/drawing/2014/main" id="{A7C4A742-1899-8F4A-90E5-2D9E0496BAA1}"/>
                </a:ext>
              </a:extLst>
            </p:cNvPr>
            <p:cNvSpPr txBox="1"/>
            <p:nvPr/>
          </p:nvSpPr>
          <p:spPr>
            <a:xfrm>
              <a:off x="984" y="1437083"/>
              <a:ext cx="1727005"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Preparing the data</a:t>
              </a:r>
            </a:p>
          </p:txBody>
        </p:sp>
      </p:grpSp>
      <p:grpSp>
        <p:nvGrpSpPr>
          <p:cNvPr id="29" name="Group 28">
            <a:extLst>
              <a:ext uri="{FF2B5EF4-FFF2-40B4-BE49-F238E27FC236}">
                <a16:creationId xmlns:a16="http://schemas.microsoft.com/office/drawing/2014/main" id="{DB7369E3-233C-284C-83C5-4A46847F4AD0}"/>
              </a:ext>
            </a:extLst>
          </p:cNvPr>
          <p:cNvGrpSpPr/>
          <p:nvPr/>
        </p:nvGrpSpPr>
        <p:grpSpPr>
          <a:xfrm>
            <a:off x="2751227" y="3669555"/>
            <a:ext cx="1918894" cy="767557"/>
            <a:chOff x="1536099" y="1437083"/>
            <a:chExt cx="1918894" cy="767557"/>
          </a:xfrm>
          <a:scene3d>
            <a:camera prst="orthographicFront"/>
            <a:lightRig rig="threePt" dir="t">
              <a:rot lat="0" lon="0" rev="7500000"/>
            </a:lightRig>
          </a:scene3d>
        </p:grpSpPr>
        <p:sp>
          <p:nvSpPr>
            <p:cNvPr id="30" name="Chevron 29">
              <a:extLst>
                <a:ext uri="{FF2B5EF4-FFF2-40B4-BE49-F238E27FC236}">
                  <a16:creationId xmlns:a16="http://schemas.microsoft.com/office/drawing/2014/main" id="{9FD1B8D9-56E9-C44B-8E7B-8B101A888417}"/>
                </a:ext>
              </a:extLst>
            </p:cNvPr>
            <p:cNvSpPr/>
            <p:nvPr/>
          </p:nvSpPr>
          <p:spPr>
            <a:xfrm>
              <a:off x="1536099" y="1437083"/>
              <a:ext cx="1918894" cy="767557"/>
            </a:xfrm>
            <a:prstGeom prst="chevron">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1" name="Chevron 6">
              <a:extLst>
                <a:ext uri="{FF2B5EF4-FFF2-40B4-BE49-F238E27FC236}">
                  <a16:creationId xmlns:a16="http://schemas.microsoft.com/office/drawing/2014/main" id="{9396B987-277A-CE4F-B104-1D81D2D430CD}"/>
                </a:ext>
              </a:extLst>
            </p:cNvPr>
            <p:cNvSpPr txBox="1"/>
            <p:nvPr/>
          </p:nvSpPr>
          <p:spPr>
            <a:xfrm>
              <a:off x="1919878"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Designing the pipeline</a:t>
              </a:r>
            </a:p>
          </p:txBody>
        </p:sp>
      </p:grpSp>
      <p:grpSp>
        <p:nvGrpSpPr>
          <p:cNvPr id="32" name="Group 31">
            <a:extLst>
              <a:ext uri="{FF2B5EF4-FFF2-40B4-BE49-F238E27FC236}">
                <a16:creationId xmlns:a16="http://schemas.microsoft.com/office/drawing/2014/main" id="{24666E6F-682A-5140-BF5F-A3EC309DE7ED}"/>
              </a:ext>
            </a:extLst>
          </p:cNvPr>
          <p:cNvGrpSpPr/>
          <p:nvPr/>
        </p:nvGrpSpPr>
        <p:grpSpPr>
          <a:xfrm>
            <a:off x="4286343" y="3669555"/>
            <a:ext cx="1918894" cy="767557"/>
            <a:chOff x="3071215" y="1437083"/>
            <a:chExt cx="1918894" cy="767557"/>
          </a:xfrm>
          <a:scene3d>
            <a:camera prst="orthographicFront"/>
            <a:lightRig rig="threePt" dir="t">
              <a:rot lat="0" lon="0" rev="7500000"/>
            </a:lightRig>
          </a:scene3d>
        </p:grpSpPr>
        <p:sp>
          <p:nvSpPr>
            <p:cNvPr id="33" name="Chevron 32">
              <a:extLst>
                <a:ext uri="{FF2B5EF4-FFF2-40B4-BE49-F238E27FC236}">
                  <a16:creationId xmlns:a16="http://schemas.microsoft.com/office/drawing/2014/main" id="{6CD0A928-DB06-1B4E-A2CB-D0239212F1E3}"/>
                </a:ext>
              </a:extLst>
            </p:cNvPr>
            <p:cNvSpPr/>
            <p:nvPr/>
          </p:nvSpPr>
          <p:spPr>
            <a:xfrm>
              <a:off x="3071215"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4" name="Chevron 8">
              <a:extLst>
                <a:ext uri="{FF2B5EF4-FFF2-40B4-BE49-F238E27FC236}">
                  <a16:creationId xmlns:a16="http://schemas.microsoft.com/office/drawing/2014/main" id="{E4983D55-A840-DE43-9616-9F70069FA6EE}"/>
                </a:ext>
              </a:extLst>
            </p:cNvPr>
            <p:cNvSpPr txBox="1"/>
            <p:nvPr/>
          </p:nvSpPr>
          <p:spPr>
            <a:xfrm>
              <a:off x="3454994"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Training the model</a:t>
              </a:r>
            </a:p>
          </p:txBody>
        </p:sp>
      </p:grpSp>
      <p:grpSp>
        <p:nvGrpSpPr>
          <p:cNvPr id="35" name="Group 34">
            <a:extLst>
              <a:ext uri="{FF2B5EF4-FFF2-40B4-BE49-F238E27FC236}">
                <a16:creationId xmlns:a16="http://schemas.microsoft.com/office/drawing/2014/main" id="{078C5768-1BE3-DC44-8DE9-9D1060B43035}"/>
              </a:ext>
            </a:extLst>
          </p:cNvPr>
          <p:cNvGrpSpPr/>
          <p:nvPr/>
        </p:nvGrpSpPr>
        <p:grpSpPr>
          <a:xfrm>
            <a:off x="5821458" y="3669555"/>
            <a:ext cx="1918894" cy="767557"/>
            <a:chOff x="4606330" y="1437083"/>
            <a:chExt cx="1918894" cy="767557"/>
          </a:xfrm>
          <a:scene3d>
            <a:camera prst="orthographicFront"/>
            <a:lightRig rig="threePt" dir="t">
              <a:rot lat="0" lon="0" rev="7500000"/>
            </a:lightRig>
          </a:scene3d>
        </p:grpSpPr>
        <p:sp>
          <p:nvSpPr>
            <p:cNvPr id="36" name="Chevron 35">
              <a:extLst>
                <a:ext uri="{FF2B5EF4-FFF2-40B4-BE49-F238E27FC236}">
                  <a16:creationId xmlns:a16="http://schemas.microsoft.com/office/drawing/2014/main" id="{71FBD10B-CC32-7B48-9CDC-E5D750FBB860}"/>
                </a:ext>
              </a:extLst>
            </p:cNvPr>
            <p:cNvSpPr/>
            <p:nvPr/>
          </p:nvSpPr>
          <p:spPr>
            <a:xfrm>
              <a:off x="4606330"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7" name="Chevron 10">
              <a:extLst>
                <a:ext uri="{FF2B5EF4-FFF2-40B4-BE49-F238E27FC236}">
                  <a16:creationId xmlns:a16="http://schemas.microsoft.com/office/drawing/2014/main" id="{4496A92A-BE81-E145-BE12-AA5278A5E0DD}"/>
                </a:ext>
              </a:extLst>
            </p:cNvPr>
            <p:cNvSpPr txBox="1"/>
            <p:nvPr/>
          </p:nvSpPr>
          <p:spPr>
            <a:xfrm>
              <a:off x="4990109"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Evaluating the model</a:t>
              </a:r>
            </a:p>
          </p:txBody>
        </p:sp>
      </p:grpSp>
    </p:spTree>
    <p:extLst>
      <p:ext uri="{BB962C8B-B14F-4D97-AF65-F5344CB8AC3E}">
        <p14:creationId xmlns:p14="http://schemas.microsoft.com/office/powerpoint/2010/main" val="169176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0C53D6F8-B38E-934B-8C93-11C3D3E7F1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692" y="2091911"/>
            <a:ext cx="5095766" cy="1143477"/>
          </a:xfrm>
        </p:spPr>
      </p:pic>
      <p:sp>
        <p:nvSpPr>
          <p:cNvPr id="5" name="Footer Placeholder 4">
            <a:extLst>
              <a:ext uri="{FF2B5EF4-FFF2-40B4-BE49-F238E27FC236}">
                <a16:creationId xmlns:a16="http://schemas.microsoft.com/office/drawing/2014/main" id="{5016907F-5374-B94A-90E1-B5E5F99DCDD7}"/>
              </a:ext>
            </a:extLst>
          </p:cNvPr>
          <p:cNvSpPr>
            <a:spLocks noGrp="1"/>
          </p:cNvSpPr>
          <p:nvPr>
            <p:ph type="ftr" sz="quarter" idx="10"/>
          </p:nvPr>
        </p:nvSpPr>
        <p:spPr/>
        <p:txBody>
          <a:bodyPr/>
          <a:lstStyle/>
          <a:p>
            <a:r>
              <a:rPr lang="de-DE"/>
              <a:t>Continuous Deployment of Machine Learning Pipelines | B.Derakhshan, T.Rabl</a:t>
            </a:r>
            <a:endParaRPr lang="de-DE" b="0"/>
          </a:p>
        </p:txBody>
      </p:sp>
      <p:sp>
        <p:nvSpPr>
          <p:cNvPr id="6" name="Slide Number Placeholder 5">
            <a:extLst>
              <a:ext uri="{FF2B5EF4-FFF2-40B4-BE49-F238E27FC236}">
                <a16:creationId xmlns:a16="http://schemas.microsoft.com/office/drawing/2014/main" id="{99A8278F-E345-AF49-BDD7-40B63D07EC3B}"/>
              </a:ext>
            </a:extLst>
          </p:cNvPr>
          <p:cNvSpPr>
            <a:spLocks noGrp="1"/>
          </p:cNvSpPr>
          <p:nvPr>
            <p:ph type="sldNum" sz="quarter" idx="11"/>
          </p:nvPr>
        </p:nvSpPr>
        <p:spPr/>
        <p:txBody>
          <a:bodyPr/>
          <a:lstStyle/>
          <a:p>
            <a:fld id="{44529D57-79B9-4066-AB64-E8DCA52B115C}" type="slidenum">
              <a:rPr lang="de-DE" smtClean="0"/>
              <a:pPr/>
              <a:t>20</a:t>
            </a:fld>
            <a:endParaRPr lang="de-DE" dirty="0"/>
          </a:p>
        </p:txBody>
      </p:sp>
      <p:sp>
        <p:nvSpPr>
          <p:cNvPr id="2" name="Title 1">
            <a:extLst>
              <a:ext uri="{FF2B5EF4-FFF2-40B4-BE49-F238E27FC236}">
                <a16:creationId xmlns:a16="http://schemas.microsoft.com/office/drawing/2014/main" id="{CC50A5C9-3887-B443-8458-A7B5E80C875E}"/>
              </a:ext>
            </a:extLst>
          </p:cNvPr>
          <p:cNvSpPr>
            <a:spLocks noGrp="1"/>
          </p:cNvSpPr>
          <p:nvPr>
            <p:ph type="title"/>
          </p:nvPr>
        </p:nvSpPr>
        <p:spPr>
          <a:xfrm>
            <a:off x="539750" y="1740115"/>
            <a:ext cx="8061325" cy="358560"/>
          </a:xfrm>
        </p:spPr>
        <p:txBody>
          <a:bodyPr/>
          <a:lstStyle/>
          <a:p>
            <a:r>
              <a:rPr lang="en-US" dirty="0"/>
              <a:t>Hyperparameter Tuning</a:t>
            </a:r>
          </a:p>
        </p:txBody>
      </p:sp>
      <p:pic>
        <p:nvPicPr>
          <p:cNvPr id="17" name="Picture 16">
            <a:extLst>
              <a:ext uri="{FF2B5EF4-FFF2-40B4-BE49-F238E27FC236}">
                <a16:creationId xmlns:a16="http://schemas.microsoft.com/office/drawing/2014/main" id="{DBA0F0A3-156E-3544-B7EC-699C3B363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255471"/>
            <a:ext cx="5691791" cy="2845896"/>
          </a:xfrm>
          <a:prstGeom prst="rect">
            <a:avLst/>
          </a:prstGeom>
        </p:spPr>
      </p:pic>
    </p:spTree>
    <p:extLst>
      <p:ext uri="{BB962C8B-B14F-4D97-AF65-F5344CB8AC3E}">
        <p14:creationId xmlns:p14="http://schemas.microsoft.com/office/powerpoint/2010/main" val="2149327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62598D9-55DF-B747-9F63-94156B1071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687" y="2349500"/>
            <a:ext cx="7283450" cy="3641725"/>
          </a:xfrm>
        </p:spPr>
      </p:pic>
      <p:sp>
        <p:nvSpPr>
          <p:cNvPr id="3" name="Footer Placeholder 2">
            <a:extLst>
              <a:ext uri="{FF2B5EF4-FFF2-40B4-BE49-F238E27FC236}">
                <a16:creationId xmlns:a16="http://schemas.microsoft.com/office/drawing/2014/main" id="{8695A175-898F-0948-934E-7F54A67F1671}"/>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57E7C48E-23AE-8244-BE2E-125BAD4857EA}"/>
              </a:ext>
            </a:extLst>
          </p:cNvPr>
          <p:cNvSpPr>
            <a:spLocks noGrp="1"/>
          </p:cNvSpPr>
          <p:nvPr>
            <p:ph type="sldNum" sz="quarter" idx="11"/>
          </p:nvPr>
        </p:nvSpPr>
        <p:spPr/>
        <p:txBody>
          <a:bodyPr/>
          <a:lstStyle/>
          <a:p>
            <a:fld id="{6F903123-4CC2-4E08-BF04-132B6B4D8D3D}" type="slidenum">
              <a:rPr lang="de-DE" smtClean="0"/>
              <a:pPr/>
              <a:t>21</a:t>
            </a:fld>
            <a:endParaRPr lang="de-DE" dirty="0"/>
          </a:p>
        </p:txBody>
      </p:sp>
      <p:sp>
        <p:nvSpPr>
          <p:cNvPr id="5" name="Title 4">
            <a:extLst>
              <a:ext uri="{FF2B5EF4-FFF2-40B4-BE49-F238E27FC236}">
                <a16:creationId xmlns:a16="http://schemas.microsoft.com/office/drawing/2014/main" id="{C6B1F5D5-3348-9C48-BAD9-8B87C353364C}"/>
              </a:ext>
            </a:extLst>
          </p:cNvPr>
          <p:cNvSpPr>
            <a:spLocks noGrp="1"/>
          </p:cNvSpPr>
          <p:nvPr>
            <p:ph type="title"/>
          </p:nvPr>
        </p:nvSpPr>
        <p:spPr>
          <a:xfrm>
            <a:off x="539750" y="1740115"/>
            <a:ext cx="8061325" cy="358560"/>
          </a:xfrm>
        </p:spPr>
        <p:txBody>
          <a:bodyPr/>
          <a:lstStyle/>
          <a:p>
            <a:r>
              <a:rPr lang="en-US" dirty="0"/>
              <a:t>Effect of Sampling strategy</a:t>
            </a:r>
          </a:p>
        </p:txBody>
      </p:sp>
    </p:spTree>
    <p:extLst>
      <p:ext uri="{BB962C8B-B14F-4D97-AF65-F5344CB8AC3E}">
        <p14:creationId xmlns:p14="http://schemas.microsoft.com/office/powerpoint/2010/main" val="260323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67241B2F-063D-B944-B5FF-E3BAD11DEF8C}"/>
              </a:ext>
            </a:extLst>
          </p:cNvPr>
          <p:cNvGraphicFramePr>
            <a:graphicFrameLocks noGrp="1"/>
          </p:cNvGraphicFramePr>
          <p:nvPr>
            <p:ph idx="1"/>
            <p:extLst>
              <p:ext uri="{D42A27DB-BD31-4B8C-83A1-F6EECF244321}">
                <p14:modId xmlns:p14="http://schemas.microsoft.com/office/powerpoint/2010/main" val="2710283502"/>
              </p:ext>
            </p:extLst>
          </p:nvPr>
        </p:nvGraphicFramePr>
        <p:xfrm>
          <a:off x="467544" y="2349500"/>
          <a:ext cx="8352932" cy="17526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3993003062"/>
                    </a:ext>
                  </a:extLst>
                </a:gridCol>
                <a:gridCol w="1872208">
                  <a:extLst>
                    <a:ext uri="{9D8B030D-6E8A-4147-A177-3AD203B41FA5}">
                      <a16:colId xmlns:a16="http://schemas.microsoft.com/office/drawing/2014/main" val="389107581"/>
                    </a:ext>
                  </a:extLst>
                </a:gridCol>
                <a:gridCol w="1800203">
                  <a:extLst>
                    <a:ext uri="{9D8B030D-6E8A-4147-A177-3AD203B41FA5}">
                      <a16:colId xmlns:a16="http://schemas.microsoft.com/office/drawing/2014/main" val="2228327191"/>
                    </a:ext>
                  </a:extLst>
                </a:gridCol>
                <a:gridCol w="2088233">
                  <a:extLst>
                    <a:ext uri="{9D8B030D-6E8A-4147-A177-3AD203B41FA5}">
                      <a16:colId xmlns:a16="http://schemas.microsoft.com/office/drawing/2014/main" val="413301434"/>
                    </a:ext>
                  </a:extLst>
                </a:gridCol>
              </a:tblGrid>
              <a:tr h="370840">
                <a:tc>
                  <a:txBody>
                    <a:bodyPr/>
                    <a:lstStyle/>
                    <a:p>
                      <a:r>
                        <a:rPr lang="en-US" dirty="0"/>
                        <a:t>Deployment Platform</a:t>
                      </a:r>
                    </a:p>
                  </a:txBody>
                  <a:tcPr/>
                </a:tc>
                <a:tc>
                  <a:txBody>
                    <a:bodyPr/>
                    <a:lstStyle/>
                    <a:p>
                      <a:r>
                        <a:rPr lang="en-US" dirty="0"/>
                        <a:t>Entire Pipeline</a:t>
                      </a:r>
                    </a:p>
                  </a:txBody>
                  <a:tcPr/>
                </a:tc>
                <a:tc>
                  <a:txBody>
                    <a:bodyPr/>
                    <a:lstStyle/>
                    <a:p>
                      <a:r>
                        <a:rPr lang="en-US" dirty="0"/>
                        <a:t>Train after Deployment</a:t>
                      </a:r>
                    </a:p>
                  </a:txBody>
                  <a:tcPr/>
                </a:tc>
                <a:tc>
                  <a:txBody>
                    <a:bodyPr/>
                    <a:lstStyle/>
                    <a:p>
                      <a:r>
                        <a:rPr lang="en-US" dirty="0"/>
                        <a:t>Offline Retraining</a:t>
                      </a:r>
                    </a:p>
                  </a:txBody>
                  <a:tcPr/>
                </a:tc>
                <a:extLst>
                  <a:ext uri="{0D108BD9-81ED-4DB2-BD59-A6C34878D82A}">
                    <a16:rowId xmlns:a16="http://schemas.microsoft.com/office/drawing/2014/main" val="1004303807"/>
                  </a:ext>
                </a:extLst>
              </a:tr>
              <a:tr h="370840">
                <a:tc>
                  <a:txBody>
                    <a:bodyPr/>
                    <a:lstStyle/>
                    <a:p>
                      <a:r>
                        <a:rPr lang="en-US" dirty="0"/>
                        <a:t>Velox [3]</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761118352"/>
                  </a:ext>
                </a:extLst>
              </a:tr>
              <a:tr h="370840">
                <a:tc>
                  <a:txBody>
                    <a:bodyPr/>
                    <a:lstStyle/>
                    <a:p>
                      <a:r>
                        <a:rPr lang="en-US" dirty="0" err="1"/>
                        <a:t>Tensorflow</a:t>
                      </a:r>
                      <a:r>
                        <a:rPr lang="en-US" dirty="0"/>
                        <a:t> Serving [4]</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412672002"/>
                  </a:ext>
                </a:extLst>
              </a:tr>
              <a:tr h="370840">
                <a:tc>
                  <a:txBody>
                    <a:bodyPr/>
                    <a:lstStyle/>
                    <a:p>
                      <a:r>
                        <a:rPr lang="en-US" dirty="0"/>
                        <a:t>Clipper [5]</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2494418872"/>
                  </a:ext>
                </a:extLst>
              </a:tr>
            </a:tbl>
          </a:graphicData>
        </a:graphic>
      </p:graphicFrame>
      <p:sp>
        <p:nvSpPr>
          <p:cNvPr id="5" name="Footer Placeholder 4">
            <a:extLst>
              <a:ext uri="{FF2B5EF4-FFF2-40B4-BE49-F238E27FC236}">
                <a16:creationId xmlns:a16="http://schemas.microsoft.com/office/drawing/2014/main" id="{F005543D-5FCF-0D49-A0F3-B575FF54AB1C}"/>
              </a:ext>
            </a:extLst>
          </p:cNvPr>
          <p:cNvSpPr>
            <a:spLocks noGrp="1"/>
          </p:cNvSpPr>
          <p:nvPr>
            <p:ph type="ftr" sz="quarter" idx="10"/>
          </p:nvPr>
        </p:nvSpPr>
        <p:spPr/>
        <p:txBody>
          <a:bodyPr/>
          <a:lstStyle/>
          <a:p>
            <a:r>
              <a:rPr lang="de-DE"/>
              <a:t>Continuous Deployment of Machine Learning Pipelines | B.Derakhshan, T.Rabl</a:t>
            </a:r>
            <a:endParaRPr lang="de-DE" b="0"/>
          </a:p>
        </p:txBody>
      </p:sp>
      <p:sp>
        <p:nvSpPr>
          <p:cNvPr id="6" name="Slide Number Placeholder 5">
            <a:extLst>
              <a:ext uri="{FF2B5EF4-FFF2-40B4-BE49-F238E27FC236}">
                <a16:creationId xmlns:a16="http://schemas.microsoft.com/office/drawing/2014/main" id="{C7EBCDEA-C498-F346-8589-D20BA18A62E5}"/>
              </a:ext>
            </a:extLst>
          </p:cNvPr>
          <p:cNvSpPr>
            <a:spLocks noGrp="1"/>
          </p:cNvSpPr>
          <p:nvPr>
            <p:ph type="sldNum" sz="quarter" idx="11"/>
          </p:nvPr>
        </p:nvSpPr>
        <p:spPr/>
        <p:txBody>
          <a:bodyPr/>
          <a:lstStyle/>
          <a:p>
            <a:fld id="{44529D57-79B9-4066-AB64-E8DCA52B115C}" type="slidenum">
              <a:rPr lang="de-DE" smtClean="0"/>
              <a:pPr/>
              <a:t>22</a:t>
            </a:fld>
            <a:endParaRPr lang="de-DE" dirty="0"/>
          </a:p>
        </p:txBody>
      </p:sp>
      <p:sp>
        <p:nvSpPr>
          <p:cNvPr id="2" name="Title 1">
            <a:extLst>
              <a:ext uri="{FF2B5EF4-FFF2-40B4-BE49-F238E27FC236}">
                <a16:creationId xmlns:a16="http://schemas.microsoft.com/office/drawing/2014/main" id="{F0B3D4C4-41A7-9B43-A12D-108859418752}"/>
              </a:ext>
            </a:extLst>
          </p:cNvPr>
          <p:cNvSpPr>
            <a:spLocks noGrp="1"/>
          </p:cNvSpPr>
          <p:nvPr>
            <p:ph type="title"/>
          </p:nvPr>
        </p:nvSpPr>
        <p:spPr/>
        <p:txBody>
          <a:bodyPr/>
          <a:lstStyle/>
          <a:p>
            <a:r>
              <a:rPr lang="en-US" dirty="0"/>
              <a:t>Related Work</a:t>
            </a:r>
          </a:p>
        </p:txBody>
      </p:sp>
    </p:spTree>
    <p:extLst>
      <p:ext uri="{BB962C8B-B14F-4D97-AF65-F5344CB8AC3E}">
        <p14:creationId xmlns:p14="http://schemas.microsoft.com/office/powerpoint/2010/main" val="3728147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1740115"/>
            <a:ext cx="8061325" cy="358560"/>
          </a:xfrm>
        </p:spPr>
        <p:txBody>
          <a:bodyPr/>
          <a:lstStyle/>
          <a:p>
            <a:r>
              <a:rPr lang="en-US" dirty="0"/>
              <a:t>Summary</a:t>
            </a:r>
          </a:p>
        </p:txBody>
      </p:sp>
      <p:pic>
        <p:nvPicPr>
          <p:cNvPr id="6"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3528" y="2530770"/>
            <a:ext cx="3043864" cy="3043864"/>
          </a:xfrm>
        </p:spPr>
      </p:pic>
      <p:pic>
        <p:nvPicPr>
          <p:cNvPr id="7"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04600" y="2478237"/>
            <a:ext cx="3043864" cy="3043864"/>
          </a:xfrm>
        </p:spPr>
      </p:pic>
      <p:sp>
        <p:nvSpPr>
          <p:cNvPr id="8" name="Notched Right Arrow 7"/>
          <p:cNvSpPr/>
          <p:nvPr/>
        </p:nvSpPr>
        <p:spPr>
          <a:xfrm>
            <a:off x="3707904" y="3865415"/>
            <a:ext cx="1450342" cy="374574"/>
          </a:xfrm>
          <a:prstGeom prst="notchedRightArrow">
            <a:avLst>
              <a:gd name="adj1" fmla="val 50000"/>
              <a:gd name="adj2" fmla="val 78728"/>
            </a:avLst>
          </a:prstGeom>
          <a:solidFill>
            <a:srgbClr val="5E9CD3"/>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900"/>
          </a:p>
        </p:txBody>
      </p:sp>
      <p:sp>
        <p:nvSpPr>
          <p:cNvPr id="9" name="TextBox 8"/>
          <p:cNvSpPr txBox="1"/>
          <p:nvPr/>
        </p:nvSpPr>
        <p:spPr>
          <a:xfrm>
            <a:off x="539552" y="2204864"/>
            <a:ext cx="2672526" cy="369332"/>
          </a:xfrm>
          <a:prstGeom prst="rect">
            <a:avLst/>
          </a:prstGeom>
          <a:noFill/>
        </p:spPr>
        <p:txBody>
          <a:bodyPr wrap="none" rtlCol="0">
            <a:spAutoFit/>
          </a:bodyPr>
          <a:lstStyle/>
          <a:p>
            <a:r>
              <a:rPr lang="en-US" sz="1800" b="1" dirty="0"/>
              <a:t>Periodical Deployment</a:t>
            </a:r>
          </a:p>
        </p:txBody>
      </p:sp>
      <p:sp>
        <p:nvSpPr>
          <p:cNvPr id="11" name="TextBox 10"/>
          <p:cNvSpPr txBox="1"/>
          <p:nvPr/>
        </p:nvSpPr>
        <p:spPr>
          <a:xfrm>
            <a:off x="3793274" y="5292463"/>
            <a:ext cx="1095173" cy="369332"/>
          </a:xfrm>
          <a:prstGeom prst="rect">
            <a:avLst/>
          </a:prstGeom>
          <a:noFill/>
        </p:spPr>
        <p:txBody>
          <a:bodyPr wrap="none" rtlCol="0">
            <a:spAutoFit/>
          </a:bodyPr>
          <a:lstStyle/>
          <a:p>
            <a:r>
              <a:rPr lang="en-US" sz="1800" b="1" dirty="0"/>
              <a:t>Benefits</a:t>
            </a:r>
          </a:p>
        </p:txBody>
      </p:sp>
      <p:sp>
        <p:nvSpPr>
          <p:cNvPr id="13" name="TextBox 12"/>
          <p:cNvSpPr txBox="1"/>
          <p:nvPr/>
        </p:nvSpPr>
        <p:spPr>
          <a:xfrm>
            <a:off x="5724128" y="2132856"/>
            <a:ext cx="2852063" cy="369332"/>
          </a:xfrm>
          <a:prstGeom prst="rect">
            <a:avLst/>
          </a:prstGeom>
          <a:noFill/>
        </p:spPr>
        <p:txBody>
          <a:bodyPr wrap="none" rtlCol="0">
            <a:spAutoFit/>
          </a:bodyPr>
          <a:lstStyle/>
          <a:p>
            <a:r>
              <a:rPr lang="en-US" sz="1800" b="1" dirty="0">
                <a:sym typeface="Wingdings"/>
              </a:rPr>
              <a:t>Continuous Deployment</a:t>
            </a:r>
            <a:endParaRPr lang="en-US" sz="1800" b="1" dirty="0"/>
          </a:p>
        </p:txBody>
      </p:sp>
      <p:sp>
        <p:nvSpPr>
          <p:cNvPr id="15" name="TextBox 14"/>
          <p:cNvSpPr txBox="1"/>
          <p:nvPr/>
        </p:nvSpPr>
        <p:spPr>
          <a:xfrm>
            <a:off x="823551" y="5676971"/>
            <a:ext cx="7034618" cy="646331"/>
          </a:xfrm>
          <a:prstGeom prst="rect">
            <a:avLst/>
          </a:prstGeom>
          <a:noFill/>
        </p:spPr>
        <p:txBody>
          <a:bodyPr wrap="none" rtlCol="0">
            <a:spAutoFit/>
          </a:bodyPr>
          <a:lstStyle/>
          <a:p>
            <a:pPr marL="214313" indent="-214313" algn="l">
              <a:buFont typeface="Arial" panose="020B0604020202020204" pitchFamily="34" charset="0"/>
              <a:buChar char="•"/>
            </a:pPr>
            <a:r>
              <a:rPr lang="en-US" dirty="0"/>
              <a:t>Up to an order of magnitude smaller deployment cost, when compared with periodical deployment</a:t>
            </a:r>
          </a:p>
          <a:p>
            <a:pPr marL="214313" indent="-214313" algn="l">
              <a:buFont typeface="Arial" panose="020B0604020202020204" pitchFamily="34" charset="0"/>
              <a:buChar char="•"/>
            </a:pPr>
            <a:r>
              <a:rPr lang="en-US" dirty="0"/>
              <a:t>Lower or similar average Error Rate, when compared with periodical</a:t>
            </a:r>
          </a:p>
          <a:p>
            <a:pPr marL="214313" indent="-214313" algn="l">
              <a:buFont typeface="Arial" panose="020B0604020202020204" pitchFamily="34" charset="0"/>
              <a:buChar char="•"/>
            </a:pPr>
            <a:endParaRPr lang="en-US" dirty="0"/>
          </a:p>
        </p:txBody>
      </p:sp>
    </p:spTree>
    <p:extLst>
      <p:ext uri="{BB962C8B-B14F-4D97-AF65-F5344CB8AC3E}">
        <p14:creationId xmlns:p14="http://schemas.microsoft.com/office/powerpoint/2010/main" val="119169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AD5D9D4-EA41-0346-B983-6D5AC6B1714B}"/>
              </a:ext>
            </a:extLst>
          </p:cNvPr>
          <p:cNvSpPr>
            <a:spLocks noGrp="1"/>
          </p:cNvSpPr>
          <p:nvPr>
            <p:ph idx="1"/>
          </p:nvPr>
        </p:nvSpPr>
        <p:spPr/>
        <p:txBody>
          <a:bodyPr/>
          <a:lstStyle/>
          <a:p>
            <a:r>
              <a:rPr lang="en-US" sz="1200" dirty="0"/>
              <a:t>[1] </a:t>
            </a:r>
            <a:r>
              <a:rPr lang="en-US" sz="1200" dirty="0">
                <a:hlinkClick r:id="rId2"/>
              </a:rPr>
              <a:t>http://archive.ics.uci.edu/ml/datasets/URL+Reputation</a:t>
            </a:r>
            <a:endParaRPr lang="en-US" sz="1200" dirty="0"/>
          </a:p>
          <a:p>
            <a:r>
              <a:rPr lang="en-US" sz="1200" dirty="0"/>
              <a:t>[2] </a:t>
            </a:r>
            <a:r>
              <a:rPr lang="en-US" sz="1200" dirty="0">
                <a:hlinkClick r:id="rId3"/>
              </a:rPr>
              <a:t>http://www.nyc.gov/html/tlc/html/about/trip_record_data.shtml</a:t>
            </a:r>
            <a:endParaRPr lang="en-US" sz="1200" dirty="0"/>
          </a:p>
          <a:p>
            <a:r>
              <a:rPr lang="de-DE" sz="1200" dirty="0"/>
              <a:t>[4] Daniel </a:t>
            </a:r>
            <a:r>
              <a:rPr lang="de-DE" sz="1200" dirty="0" err="1"/>
              <a:t>Crankshaw</a:t>
            </a:r>
            <a:r>
              <a:rPr lang="de-DE" sz="1200" dirty="0"/>
              <a:t>, Peter </a:t>
            </a:r>
            <a:r>
              <a:rPr lang="de-DE" sz="1200" dirty="0" err="1"/>
              <a:t>Bailis</a:t>
            </a:r>
            <a:r>
              <a:rPr lang="de-DE" sz="1200" dirty="0"/>
              <a:t>, Joseph E Gonzalez, </a:t>
            </a:r>
            <a:r>
              <a:rPr lang="de-DE" sz="1200" dirty="0" err="1"/>
              <a:t>Haoyuan</a:t>
            </a:r>
            <a:r>
              <a:rPr lang="de-DE" sz="1200" dirty="0"/>
              <a:t> Li, Zhao Zhang, Michael J Franklin, Ali </a:t>
            </a:r>
            <a:r>
              <a:rPr lang="de-DE" sz="1200" dirty="0" err="1"/>
              <a:t>Ghodsi</a:t>
            </a:r>
            <a:r>
              <a:rPr lang="de-DE" sz="1200" dirty="0"/>
              <a:t>, </a:t>
            </a:r>
            <a:r>
              <a:rPr lang="de-DE" sz="1200" dirty="0" err="1"/>
              <a:t>and</a:t>
            </a:r>
            <a:r>
              <a:rPr lang="de-DE" sz="1200" dirty="0"/>
              <a:t> Michael I Jordan. The </a:t>
            </a:r>
            <a:r>
              <a:rPr lang="de-DE" sz="1200" dirty="0" err="1"/>
              <a:t>missing</a:t>
            </a:r>
            <a:r>
              <a:rPr lang="de-DE" sz="1200" dirty="0"/>
              <a:t> </a:t>
            </a:r>
            <a:r>
              <a:rPr lang="de-DE" sz="1200" dirty="0" err="1"/>
              <a:t>piece</a:t>
            </a:r>
            <a:r>
              <a:rPr lang="de-DE" sz="1200" dirty="0"/>
              <a:t> in </a:t>
            </a:r>
            <a:r>
              <a:rPr lang="de-DE" sz="1200" dirty="0" err="1"/>
              <a:t>complex</a:t>
            </a:r>
            <a:r>
              <a:rPr lang="de-DE" sz="1200" dirty="0"/>
              <a:t> </a:t>
            </a:r>
            <a:r>
              <a:rPr lang="de-DE" sz="1200" dirty="0" err="1"/>
              <a:t>analytics</a:t>
            </a:r>
            <a:r>
              <a:rPr lang="de-DE" sz="1200" dirty="0"/>
              <a:t>: Low </a:t>
            </a:r>
            <a:r>
              <a:rPr lang="de-DE" sz="1200" dirty="0" err="1"/>
              <a:t>latency</a:t>
            </a:r>
            <a:r>
              <a:rPr lang="de-DE" sz="1200" dirty="0"/>
              <a:t>, </a:t>
            </a:r>
            <a:r>
              <a:rPr lang="de-DE" sz="1200" dirty="0" err="1"/>
              <a:t>scalable</a:t>
            </a:r>
            <a:r>
              <a:rPr lang="de-DE" sz="1200" dirty="0"/>
              <a:t> </a:t>
            </a:r>
            <a:r>
              <a:rPr lang="de-DE" sz="1200" dirty="0" err="1"/>
              <a:t>model</a:t>
            </a:r>
            <a:r>
              <a:rPr lang="de-DE" sz="1200" dirty="0"/>
              <a:t> </a:t>
            </a:r>
            <a:r>
              <a:rPr lang="de-DE" sz="1200" dirty="0" err="1"/>
              <a:t>management</a:t>
            </a:r>
            <a:r>
              <a:rPr lang="de-DE" sz="1200" dirty="0"/>
              <a:t> </a:t>
            </a:r>
            <a:r>
              <a:rPr lang="de-DE" sz="1200" dirty="0" err="1"/>
              <a:t>and</a:t>
            </a:r>
            <a:r>
              <a:rPr lang="de-DE" sz="1200" dirty="0"/>
              <a:t> </a:t>
            </a:r>
            <a:r>
              <a:rPr lang="de-DE" sz="1200" dirty="0" err="1"/>
              <a:t>serving</a:t>
            </a:r>
            <a:r>
              <a:rPr lang="de-DE" sz="1200" dirty="0"/>
              <a:t> </a:t>
            </a:r>
            <a:r>
              <a:rPr lang="de-DE" sz="1200" dirty="0" err="1"/>
              <a:t>with</a:t>
            </a:r>
            <a:r>
              <a:rPr lang="de-DE" sz="1200" dirty="0"/>
              <a:t> </a:t>
            </a:r>
            <a:r>
              <a:rPr lang="de-DE" sz="1200" dirty="0" err="1"/>
              <a:t>velox</a:t>
            </a:r>
            <a:r>
              <a:rPr lang="de-DE" sz="1200" dirty="0"/>
              <a:t>. </a:t>
            </a:r>
            <a:r>
              <a:rPr lang="de-DE" sz="1200" dirty="0" err="1"/>
              <a:t>arXiv</a:t>
            </a:r>
            <a:r>
              <a:rPr lang="de-DE" sz="1200" dirty="0"/>
              <a:t> </a:t>
            </a:r>
            <a:r>
              <a:rPr lang="de-DE" sz="1200" dirty="0" err="1"/>
              <a:t>preprint</a:t>
            </a:r>
            <a:r>
              <a:rPr lang="de-DE" sz="1200" dirty="0"/>
              <a:t> arXiv:1409.3809, 2014.</a:t>
            </a:r>
            <a:endParaRPr lang="en-US" sz="1200" dirty="0"/>
          </a:p>
          <a:p>
            <a:r>
              <a:rPr lang="en-US" sz="1200" dirty="0"/>
              <a:t>[4] </a:t>
            </a:r>
            <a:r>
              <a:rPr lang="de-DE" sz="1200" dirty="0"/>
              <a:t>Denis Baylor, Eric </a:t>
            </a:r>
            <a:r>
              <a:rPr lang="de-DE" sz="1200" dirty="0" err="1"/>
              <a:t>Breck</a:t>
            </a:r>
            <a:r>
              <a:rPr lang="de-DE" sz="1200" dirty="0"/>
              <a:t>, </a:t>
            </a:r>
            <a:r>
              <a:rPr lang="de-DE" sz="1200" dirty="0" err="1"/>
              <a:t>Heng-Tze</a:t>
            </a:r>
            <a:r>
              <a:rPr lang="de-DE" sz="1200" dirty="0"/>
              <a:t> Cheng, Noah Fiedel, Chuan </a:t>
            </a:r>
            <a:r>
              <a:rPr lang="de-DE" sz="1200" dirty="0" err="1"/>
              <a:t>Yu</a:t>
            </a:r>
            <a:r>
              <a:rPr lang="de-DE" sz="1200" dirty="0"/>
              <a:t> Foo, Zakaria Haque, Salem </a:t>
            </a:r>
            <a:r>
              <a:rPr lang="de-DE" sz="1200" dirty="0" err="1"/>
              <a:t>Haykal</a:t>
            </a:r>
            <a:r>
              <a:rPr lang="de-DE" sz="1200" dirty="0"/>
              <a:t>, Mustafa </a:t>
            </a:r>
            <a:r>
              <a:rPr lang="de-DE" sz="1200" dirty="0" err="1"/>
              <a:t>Ispir</a:t>
            </a:r>
            <a:r>
              <a:rPr lang="de-DE" sz="1200" dirty="0"/>
              <a:t>, </a:t>
            </a:r>
            <a:r>
              <a:rPr lang="de-DE" sz="1200" dirty="0" err="1"/>
              <a:t>Vihan</a:t>
            </a:r>
            <a:r>
              <a:rPr lang="de-DE" sz="1200" dirty="0"/>
              <a:t> Jain, Levent Koc, et al. </a:t>
            </a:r>
            <a:r>
              <a:rPr lang="de-DE" sz="1200" dirty="0" err="1"/>
              <a:t>Tfx</a:t>
            </a:r>
            <a:r>
              <a:rPr lang="de-DE" sz="1200" dirty="0"/>
              <a:t>: A </a:t>
            </a:r>
            <a:r>
              <a:rPr lang="de-DE" sz="1200" dirty="0" err="1"/>
              <a:t>tensorflow-based</a:t>
            </a:r>
            <a:r>
              <a:rPr lang="de-DE" sz="1200" dirty="0"/>
              <a:t> </a:t>
            </a:r>
            <a:r>
              <a:rPr lang="de-DE" sz="1200" dirty="0" err="1"/>
              <a:t>production-scale</a:t>
            </a:r>
            <a:r>
              <a:rPr lang="de-DE" sz="1200" dirty="0"/>
              <a:t> </a:t>
            </a:r>
            <a:r>
              <a:rPr lang="de-DE" sz="1200" dirty="0" err="1"/>
              <a:t>machine</a:t>
            </a:r>
            <a:r>
              <a:rPr lang="de-DE" sz="1200" dirty="0"/>
              <a:t> </a:t>
            </a:r>
            <a:r>
              <a:rPr lang="de-DE" sz="1200" dirty="0" err="1"/>
              <a:t>learning</a:t>
            </a:r>
            <a:r>
              <a:rPr lang="de-DE" sz="1200" dirty="0"/>
              <a:t> </a:t>
            </a:r>
            <a:r>
              <a:rPr lang="de-DE" sz="1200" dirty="0" err="1"/>
              <a:t>platform</a:t>
            </a:r>
            <a:r>
              <a:rPr lang="de-DE" sz="1200" dirty="0"/>
              <a:t>. In </a:t>
            </a:r>
            <a:r>
              <a:rPr lang="de-DE" sz="1200" dirty="0" err="1"/>
              <a:t>Proceedings</a:t>
            </a:r>
            <a:r>
              <a:rPr lang="de-DE" sz="1200" dirty="0"/>
              <a:t> </a:t>
            </a:r>
            <a:r>
              <a:rPr lang="de-DE" sz="1200" dirty="0" err="1"/>
              <a:t>of</a:t>
            </a:r>
            <a:r>
              <a:rPr lang="de-DE" sz="1200" dirty="0"/>
              <a:t> </a:t>
            </a:r>
            <a:r>
              <a:rPr lang="de-DE" sz="1200" dirty="0" err="1"/>
              <a:t>the</a:t>
            </a:r>
            <a:r>
              <a:rPr lang="de-DE" sz="1200" dirty="0"/>
              <a:t> 23rd ACM SIGKDD International Conference on Knowledge Discovery </a:t>
            </a:r>
            <a:r>
              <a:rPr lang="de-DE" sz="1200" dirty="0" err="1"/>
              <a:t>and</a:t>
            </a:r>
            <a:r>
              <a:rPr lang="de-DE" sz="1200" dirty="0"/>
              <a:t> Data Mining, </a:t>
            </a:r>
            <a:r>
              <a:rPr lang="de-DE" sz="1200" dirty="0" err="1"/>
              <a:t>pages</a:t>
            </a:r>
            <a:r>
              <a:rPr lang="de-DE" sz="1200" dirty="0"/>
              <a:t> 1387–1395. ACM, 2017.</a:t>
            </a:r>
          </a:p>
          <a:p>
            <a:r>
              <a:rPr lang="de-DE" sz="1200" dirty="0"/>
              <a:t>[5] Daniel </a:t>
            </a:r>
            <a:r>
              <a:rPr lang="de-DE" sz="1200" dirty="0" err="1"/>
              <a:t>Crankshaw</a:t>
            </a:r>
            <a:r>
              <a:rPr lang="de-DE" sz="1200" dirty="0"/>
              <a:t>, </a:t>
            </a:r>
            <a:r>
              <a:rPr lang="de-DE" sz="1200" dirty="0" err="1"/>
              <a:t>XinWang</a:t>
            </a:r>
            <a:r>
              <a:rPr lang="de-DE" sz="1200" dirty="0"/>
              <a:t>, Giulio Zhou, Michael J Franklin, Joseph E Gonzalez, </a:t>
            </a:r>
            <a:r>
              <a:rPr lang="de-DE" sz="1200" dirty="0" err="1"/>
              <a:t>and</a:t>
            </a:r>
            <a:r>
              <a:rPr lang="de-DE" sz="1200" dirty="0"/>
              <a:t> Ion </a:t>
            </a:r>
            <a:r>
              <a:rPr lang="de-DE" sz="1200" dirty="0" err="1"/>
              <a:t>Stoica</a:t>
            </a:r>
            <a:r>
              <a:rPr lang="de-DE" sz="1200" dirty="0"/>
              <a:t>. Clipper: A </a:t>
            </a:r>
            <a:r>
              <a:rPr lang="de-DE" sz="1200" dirty="0" err="1"/>
              <a:t>low-latency</a:t>
            </a:r>
            <a:r>
              <a:rPr lang="de-DE" sz="1200" dirty="0"/>
              <a:t> online </a:t>
            </a:r>
            <a:r>
              <a:rPr lang="de-DE" sz="1200" dirty="0" err="1"/>
              <a:t>prediction</a:t>
            </a:r>
            <a:r>
              <a:rPr lang="de-DE" sz="1200" dirty="0"/>
              <a:t> </a:t>
            </a:r>
            <a:r>
              <a:rPr lang="de-DE" sz="1200" dirty="0" err="1"/>
              <a:t>serving</a:t>
            </a:r>
            <a:r>
              <a:rPr lang="de-DE" sz="1200" dirty="0"/>
              <a:t> </a:t>
            </a:r>
            <a:r>
              <a:rPr lang="de-DE" sz="1200" dirty="0" err="1"/>
              <a:t>system</a:t>
            </a:r>
            <a:r>
              <a:rPr lang="de-DE" sz="1200" dirty="0"/>
              <a:t>. </a:t>
            </a:r>
            <a:r>
              <a:rPr lang="de-DE" sz="1200" dirty="0" err="1"/>
              <a:t>arXiv</a:t>
            </a:r>
            <a:r>
              <a:rPr lang="de-DE" sz="1200" dirty="0"/>
              <a:t> </a:t>
            </a:r>
            <a:r>
              <a:rPr lang="de-DE" sz="1200" dirty="0" err="1"/>
              <a:t>preprint</a:t>
            </a:r>
            <a:r>
              <a:rPr lang="de-DE" sz="1200" dirty="0"/>
              <a:t> arXiv:1612.03079, 2016.</a:t>
            </a:r>
          </a:p>
          <a:p>
            <a:endParaRPr lang="de-DE" sz="1200" dirty="0"/>
          </a:p>
          <a:p>
            <a:endParaRPr lang="en-US" dirty="0"/>
          </a:p>
          <a:p>
            <a:endParaRPr lang="en-US" dirty="0"/>
          </a:p>
        </p:txBody>
      </p:sp>
      <p:sp>
        <p:nvSpPr>
          <p:cNvPr id="5" name="Footer Placeholder 4">
            <a:extLst>
              <a:ext uri="{FF2B5EF4-FFF2-40B4-BE49-F238E27FC236}">
                <a16:creationId xmlns:a16="http://schemas.microsoft.com/office/drawing/2014/main" id="{F640715D-AC24-A44A-A270-E48D2463136F}"/>
              </a:ext>
            </a:extLst>
          </p:cNvPr>
          <p:cNvSpPr>
            <a:spLocks noGrp="1"/>
          </p:cNvSpPr>
          <p:nvPr>
            <p:ph type="ftr" sz="quarter" idx="10"/>
          </p:nvPr>
        </p:nvSpPr>
        <p:spPr/>
        <p:txBody>
          <a:bodyPr/>
          <a:lstStyle/>
          <a:p>
            <a:r>
              <a:rPr lang="de-DE"/>
              <a:t>Continuous Deployment of Machine Learning Pipelines | B.Derakhshan, T.Rabl</a:t>
            </a:r>
            <a:endParaRPr lang="de-DE" b="0"/>
          </a:p>
        </p:txBody>
      </p:sp>
      <p:sp>
        <p:nvSpPr>
          <p:cNvPr id="6" name="Slide Number Placeholder 5">
            <a:extLst>
              <a:ext uri="{FF2B5EF4-FFF2-40B4-BE49-F238E27FC236}">
                <a16:creationId xmlns:a16="http://schemas.microsoft.com/office/drawing/2014/main" id="{8D57E218-C2EE-2241-8771-188D3B820772}"/>
              </a:ext>
            </a:extLst>
          </p:cNvPr>
          <p:cNvSpPr>
            <a:spLocks noGrp="1"/>
          </p:cNvSpPr>
          <p:nvPr>
            <p:ph type="sldNum" sz="quarter" idx="11"/>
          </p:nvPr>
        </p:nvSpPr>
        <p:spPr/>
        <p:txBody>
          <a:bodyPr/>
          <a:lstStyle/>
          <a:p>
            <a:fld id="{44529D57-79B9-4066-AB64-E8DCA52B115C}" type="slidenum">
              <a:rPr lang="de-DE" smtClean="0"/>
              <a:pPr/>
              <a:t>24</a:t>
            </a:fld>
            <a:endParaRPr lang="de-DE" dirty="0"/>
          </a:p>
        </p:txBody>
      </p:sp>
      <p:sp>
        <p:nvSpPr>
          <p:cNvPr id="7" name="Title 6">
            <a:extLst>
              <a:ext uri="{FF2B5EF4-FFF2-40B4-BE49-F238E27FC236}">
                <a16:creationId xmlns:a16="http://schemas.microsoft.com/office/drawing/2014/main" id="{3970764F-7FAD-AD42-935C-53CCCCD63ED1}"/>
              </a:ext>
            </a:extLst>
          </p:cNvPr>
          <p:cNvSpPr>
            <a:spLocks noGrp="1"/>
          </p:cNvSpPr>
          <p:nvPr>
            <p:ph type="title"/>
          </p:nvPr>
        </p:nvSpPr>
        <p:spPr>
          <a:xfrm>
            <a:off x="539750" y="1740115"/>
            <a:ext cx="8061325" cy="358560"/>
          </a:xfrm>
        </p:spPr>
        <p:txBody>
          <a:bodyPr/>
          <a:lstStyle/>
          <a:p>
            <a:r>
              <a:rPr lang="en-US" dirty="0"/>
              <a:t>References</a:t>
            </a:r>
          </a:p>
        </p:txBody>
      </p:sp>
    </p:spTree>
    <p:extLst>
      <p:ext uri="{BB962C8B-B14F-4D97-AF65-F5344CB8AC3E}">
        <p14:creationId xmlns:p14="http://schemas.microsoft.com/office/powerpoint/2010/main" val="218500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D9E7B-2211-234A-9CD4-EE8CCBC8E0D1}"/>
              </a:ext>
            </a:extLst>
          </p:cNvPr>
          <p:cNvSpPr>
            <a:spLocks noGrp="1"/>
          </p:cNvSpPr>
          <p:nvPr>
            <p:ph idx="1"/>
          </p:nvPr>
        </p:nvSpPr>
        <p:spPr/>
        <p:txBody>
          <a:bodyPr/>
          <a:lstStyle/>
          <a:p>
            <a:endParaRPr lang="en-US" dirty="0"/>
          </a:p>
        </p:txBody>
      </p:sp>
      <p:sp>
        <p:nvSpPr>
          <p:cNvPr id="3" name="Footer Placeholder 2">
            <a:extLst>
              <a:ext uri="{FF2B5EF4-FFF2-40B4-BE49-F238E27FC236}">
                <a16:creationId xmlns:a16="http://schemas.microsoft.com/office/drawing/2014/main" id="{F8E1F39D-241D-3A4A-A51C-BBDA54607454}"/>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7DA00DC2-0207-9B47-9FB3-BC58882C1151}"/>
              </a:ext>
            </a:extLst>
          </p:cNvPr>
          <p:cNvSpPr>
            <a:spLocks noGrp="1"/>
          </p:cNvSpPr>
          <p:nvPr>
            <p:ph type="sldNum" sz="quarter" idx="11"/>
          </p:nvPr>
        </p:nvSpPr>
        <p:spPr/>
        <p:txBody>
          <a:bodyPr/>
          <a:lstStyle/>
          <a:p>
            <a:fld id="{6F903123-4CC2-4E08-BF04-132B6B4D8D3D}" type="slidenum">
              <a:rPr lang="de-DE" smtClean="0"/>
              <a:pPr/>
              <a:t>3</a:t>
            </a:fld>
            <a:endParaRPr lang="de-DE" dirty="0"/>
          </a:p>
        </p:txBody>
      </p:sp>
      <p:sp>
        <p:nvSpPr>
          <p:cNvPr id="5" name="Title 4">
            <a:extLst>
              <a:ext uri="{FF2B5EF4-FFF2-40B4-BE49-F238E27FC236}">
                <a16:creationId xmlns:a16="http://schemas.microsoft.com/office/drawing/2014/main" id="{A2F6C5A6-82B9-6844-B04C-BAFCF29A7654}"/>
              </a:ext>
            </a:extLst>
          </p:cNvPr>
          <p:cNvSpPr>
            <a:spLocks noGrp="1"/>
          </p:cNvSpPr>
          <p:nvPr>
            <p:ph type="title"/>
          </p:nvPr>
        </p:nvSpPr>
        <p:spPr>
          <a:xfrm>
            <a:off x="539750" y="1740115"/>
            <a:ext cx="8061325" cy="358560"/>
          </a:xfrm>
        </p:spPr>
        <p:txBody>
          <a:bodyPr/>
          <a:lstStyle/>
          <a:p>
            <a:r>
              <a:rPr lang="en-US" dirty="0"/>
              <a:t>Life Cycle of Machine Learning Applications</a:t>
            </a:r>
          </a:p>
        </p:txBody>
      </p:sp>
      <p:grpSp>
        <p:nvGrpSpPr>
          <p:cNvPr id="26" name="Group 25">
            <a:extLst>
              <a:ext uri="{FF2B5EF4-FFF2-40B4-BE49-F238E27FC236}">
                <a16:creationId xmlns:a16="http://schemas.microsoft.com/office/drawing/2014/main" id="{58C78D95-46A0-3343-B2A0-5DB13224A187}"/>
              </a:ext>
            </a:extLst>
          </p:cNvPr>
          <p:cNvGrpSpPr/>
          <p:nvPr/>
        </p:nvGrpSpPr>
        <p:grpSpPr>
          <a:xfrm>
            <a:off x="1216112" y="3669555"/>
            <a:ext cx="1918894" cy="767557"/>
            <a:chOff x="984" y="1437083"/>
            <a:chExt cx="1918894" cy="767557"/>
          </a:xfrm>
          <a:scene3d>
            <a:camera prst="orthographicFront"/>
            <a:lightRig rig="threePt" dir="t">
              <a:rot lat="0" lon="0" rev="7500000"/>
            </a:lightRig>
          </a:scene3d>
        </p:grpSpPr>
        <p:sp>
          <p:nvSpPr>
            <p:cNvPr id="27" name="Pentagon 26">
              <a:extLst>
                <a:ext uri="{FF2B5EF4-FFF2-40B4-BE49-F238E27FC236}">
                  <a16:creationId xmlns:a16="http://schemas.microsoft.com/office/drawing/2014/main" id="{3DDB0487-B050-DB43-AF90-9D29FD71865F}"/>
                </a:ext>
              </a:extLst>
            </p:cNvPr>
            <p:cNvSpPr/>
            <p:nvPr/>
          </p:nvSpPr>
          <p:spPr>
            <a:xfrm>
              <a:off x="984" y="1437083"/>
              <a:ext cx="1918894" cy="767557"/>
            </a:xfrm>
            <a:prstGeom prst="homePlate">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28" name="Pentagon 4">
              <a:extLst>
                <a:ext uri="{FF2B5EF4-FFF2-40B4-BE49-F238E27FC236}">
                  <a16:creationId xmlns:a16="http://schemas.microsoft.com/office/drawing/2014/main" id="{A7C4A742-1899-8F4A-90E5-2D9E0496BAA1}"/>
                </a:ext>
              </a:extLst>
            </p:cNvPr>
            <p:cNvSpPr txBox="1"/>
            <p:nvPr/>
          </p:nvSpPr>
          <p:spPr>
            <a:xfrm>
              <a:off x="984" y="1437083"/>
              <a:ext cx="1727005"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Preparing the data</a:t>
              </a:r>
            </a:p>
          </p:txBody>
        </p:sp>
      </p:grpSp>
      <p:grpSp>
        <p:nvGrpSpPr>
          <p:cNvPr id="29" name="Group 28">
            <a:extLst>
              <a:ext uri="{FF2B5EF4-FFF2-40B4-BE49-F238E27FC236}">
                <a16:creationId xmlns:a16="http://schemas.microsoft.com/office/drawing/2014/main" id="{DB7369E3-233C-284C-83C5-4A46847F4AD0}"/>
              </a:ext>
            </a:extLst>
          </p:cNvPr>
          <p:cNvGrpSpPr/>
          <p:nvPr/>
        </p:nvGrpSpPr>
        <p:grpSpPr>
          <a:xfrm>
            <a:off x="2751227" y="3669555"/>
            <a:ext cx="1918894" cy="767557"/>
            <a:chOff x="1536099" y="1437083"/>
            <a:chExt cx="1918894" cy="767557"/>
          </a:xfrm>
          <a:scene3d>
            <a:camera prst="orthographicFront"/>
            <a:lightRig rig="threePt" dir="t">
              <a:rot lat="0" lon="0" rev="7500000"/>
            </a:lightRig>
          </a:scene3d>
        </p:grpSpPr>
        <p:sp>
          <p:nvSpPr>
            <p:cNvPr id="30" name="Chevron 29">
              <a:extLst>
                <a:ext uri="{FF2B5EF4-FFF2-40B4-BE49-F238E27FC236}">
                  <a16:creationId xmlns:a16="http://schemas.microsoft.com/office/drawing/2014/main" id="{9FD1B8D9-56E9-C44B-8E7B-8B101A888417}"/>
                </a:ext>
              </a:extLst>
            </p:cNvPr>
            <p:cNvSpPr/>
            <p:nvPr/>
          </p:nvSpPr>
          <p:spPr>
            <a:xfrm>
              <a:off x="1536099" y="1437083"/>
              <a:ext cx="1918894" cy="767557"/>
            </a:xfrm>
            <a:prstGeom prst="chevron">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1" name="Chevron 6">
              <a:extLst>
                <a:ext uri="{FF2B5EF4-FFF2-40B4-BE49-F238E27FC236}">
                  <a16:creationId xmlns:a16="http://schemas.microsoft.com/office/drawing/2014/main" id="{9396B987-277A-CE4F-B104-1D81D2D430CD}"/>
                </a:ext>
              </a:extLst>
            </p:cNvPr>
            <p:cNvSpPr txBox="1"/>
            <p:nvPr/>
          </p:nvSpPr>
          <p:spPr>
            <a:xfrm>
              <a:off x="1919878"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Designing the pipeline</a:t>
              </a:r>
            </a:p>
          </p:txBody>
        </p:sp>
      </p:grpSp>
      <p:grpSp>
        <p:nvGrpSpPr>
          <p:cNvPr id="32" name="Group 31">
            <a:extLst>
              <a:ext uri="{FF2B5EF4-FFF2-40B4-BE49-F238E27FC236}">
                <a16:creationId xmlns:a16="http://schemas.microsoft.com/office/drawing/2014/main" id="{24666E6F-682A-5140-BF5F-A3EC309DE7ED}"/>
              </a:ext>
            </a:extLst>
          </p:cNvPr>
          <p:cNvGrpSpPr/>
          <p:nvPr/>
        </p:nvGrpSpPr>
        <p:grpSpPr>
          <a:xfrm>
            <a:off x="4286343" y="3669555"/>
            <a:ext cx="1918894" cy="767557"/>
            <a:chOff x="3071215" y="1437083"/>
            <a:chExt cx="1918894" cy="767557"/>
          </a:xfrm>
          <a:scene3d>
            <a:camera prst="orthographicFront"/>
            <a:lightRig rig="threePt" dir="t">
              <a:rot lat="0" lon="0" rev="7500000"/>
            </a:lightRig>
          </a:scene3d>
        </p:grpSpPr>
        <p:sp>
          <p:nvSpPr>
            <p:cNvPr id="33" name="Chevron 32">
              <a:extLst>
                <a:ext uri="{FF2B5EF4-FFF2-40B4-BE49-F238E27FC236}">
                  <a16:creationId xmlns:a16="http://schemas.microsoft.com/office/drawing/2014/main" id="{6CD0A928-DB06-1B4E-A2CB-D0239212F1E3}"/>
                </a:ext>
              </a:extLst>
            </p:cNvPr>
            <p:cNvSpPr/>
            <p:nvPr/>
          </p:nvSpPr>
          <p:spPr>
            <a:xfrm>
              <a:off x="3071215"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4" name="Chevron 8">
              <a:extLst>
                <a:ext uri="{FF2B5EF4-FFF2-40B4-BE49-F238E27FC236}">
                  <a16:creationId xmlns:a16="http://schemas.microsoft.com/office/drawing/2014/main" id="{E4983D55-A840-DE43-9616-9F70069FA6EE}"/>
                </a:ext>
              </a:extLst>
            </p:cNvPr>
            <p:cNvSpPr txBox="1"/>
            <p:nvPr/>
          </p:nvSpPr>
          <p:spPr>
            <a:xfrm>
              <a:off x="3454994"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Training the model</a:t>
              </a:r>
            </a:p>
          </p:txBody>
        </p:sp>
      </p:grpSp>
      <p:grpSp>
        <p:nvGrpSpPr>
          <p:cNvPr id="35" name="Group 34">
            <a:extLst>
              <a:ext uri="{FF2B5EF4-FFF2-40B4-BE49-F238E27FC236}">
                <a16:creationId xmlns:a16="http://schemas.microsoft.com/office/drawing/2014/main" id="{078C5768-1BE3-DC44-8DE9-9D1060B43035}"/>
              </a:ext>
            </a:extLst>
          </p:cNvPr>
          <p:cNvGrpSpPr/>
          <p:nvPr/>
        </p:nvGrpSpPr>
        <p:grpSpPr>
          <a:xfrm>
            <a:off x="5821458" y="3669555"/>
            <a:ext cx="1918894" cy="767557"/>
            <a:chOff x="4606330" y="1437083"/>
            <a:chExt cx="1918894" cy="767557"/>
          </a:xfrm>
          <a:scene3d>
            <a:camera prst="orthographicFront"/>
            <a:lightRig rig="threePt" dir="t">
              <a:rot lat="0" lon="0" rev="7500000"/>
            </a:lightRig>
          </a:scene3d>
        </p:grpSpPr>
        <p:sp>
          <p:nvSpPr>
            <p:cNvPr id="36" name="Chevron 35">
              <a:extLst>
                <a:ext uri="{FF2B5EF4-FFF2-40B4-BE49-F238E27FC236}">
                  <a16:creationId xmlns:a16="http://schemas.microsoft.com/office/drawing/2014/main" id="{71FBD10B-CC32-7B48-9CDC-E5D750FBB860}"/>
                </a:ext>
              </a:extLst>
            </p:cNvPr>
            <p:cNvSpPr/>
            <p:nvPr/>
          </p:nvSpPr>
          <p:spPr>
            <a:xfrm>
              <a:off x="4606330"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7" name="Chevron 10">
              <a:extLst>
                <a:ext uri="{FF2B5EF4-FFF2-40B4-BE49-F238E27FC236}">
                  <a16:creationId xmlns:a16="http://schemas.microsoft.com/office/drawing/2014/main" id="{4496A92A-BE81-E145-BE12-AA5278A5E0DD}"/>
                </a:ext>
              </a:extLst>
            </p:cNvPr>
            <p:cNvSpPr txBox="1"/>
            <p:nvPr/>
          </p:nvSpPr>
          <p:spPr>
            <a:xfrm>
              <a:off x="4990109"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lvl="0" defTabSz="755650">
                <a:lnSpc>
                  <a:spcPct val="90000"/>
                </a:lnSpc>
                <a:spcAft>
                  <a:spcPct val="35000"/>
                </a:spcAft>
              </a:pPr>
              <a:r>
                <a:rPr lang="en-US" sz="1700" dirty="0"/>
                <a:t>Evaluating </a:t>
              </a:r>
              <a:r>
                <a:rPr lang="en-US" sz="1700" kern="1200" dirty="0"/>
                <a:t>the model</a:t>
              </a:r>
            </a:p>
          </p:txBody>
        </p:sp>
      </p:grpSp>
      <p:cxnSp>
        <p:nvCxnSpPr>
          <p:cNvPr id="44" name="Elbow Connector 43">
            <a:extLst>
              <a:ext uri="{FF2B5EF4-FFF2-40B4-BE49-F238E27FC236}">
                <a16:creationId xmlns:a16="http://schemas.microsoft.com/office/drawing/2014/main" id="{A2AABF46-F686-4A4C-B19A-39CA331A471E}"/>
              </a:ext>
            </a:extLst>
          </p:cNvPr>
          <p:cNvCxnSpPr>
            <a:cxnSpLocks/>
            <a:stCxn id="37" idx="0"/>
            <a:endCxn id="34" idx="0"/>
          </p:cNvCxnSpPr>
          <p:nvPr/>
        </p:nvCxnSpPr>
        <p:spPr bwMode="auto">
          <a:xfrm rot="16200000" flipV="1">
            <a:off x="6013349" y="2901997"/>
            <a:ext cx="12700" cy="1535115"/>
          </a:xfrm>
          <a:prstGeom prst="bentConnector3">
            <a:avLst>
              <a:gd name="adj1" fmla="val 3794520"/>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C4B7162-3DF9-3E45-8C05-802A9772FDE4}"/>
              </a:ext>
            </a:extLst>
          </p:cNvPr>
          <p:cNvSpPr txBox="1"/>
          <p:nvPr/>
        </p:nvSpPr>
        <p:spPr>
          <a:xfrm>
            <a:off x="5313993" y="2708920"/>
            <a:ext cx="1411412" cy="461665"/>
          </a:xfrm>
          <a:prstGeom prst="rect">
            <a:avLst/>
          </a:prstGeom>
          <a:noFill/>
        </p:spPr>
        <p:txBody>
          <a:bodyPr wrap="none" rtlCol="0">
            <a:spAutoFit/>
          </a:bodyPr>
          <a:lstStyle/>
          <a:p>
            <a:r>
              <a:rPr lang="en-US" dirty="0"/>
              <a:t>Different Model &amp; </a:t>
            </a:r>
          </a:p>
          <a:p>
            <a:r>
              <a:rPr lang="en-US" dirty="0"/>
              <a:t>Hyperparameters</a:t>
            </a:r>
          </a:p>
        </p:txBody>
      </p:sp>
    </p:spTree>
    <p:extLst>
      <p:ext uri="{BB962C8B-B14F-4D97-AF65-F5344CB8AC3E}">
        <p14:creationId xmlns:p14="http://schemas.microsoft.com/office/powerpoint/2010/main" val="213390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D9E7B-2211-234A-9CD4-EE8CCBC8E0D1}"/>
              </a:ext>
            </a:extLst>
          </p:cNvPr>
          <p:cNvSpPr>
            <a:spLocks noGrp="1"/>
          </p:cNvSpPr>
          <p:nvPr>
            <p:ph idx="1"/>
          </p:nvPr>
        </p:nvSpPr>
        <p:spPr/>
        <p:txBody>
          <a:bodyPr/>
          <a:lstStyle/>
          <a:p>
            <a:endParaRPr lang="en-US" dirty="0"/>
          </a:p>
        </p:txBody>
      </p:sp>
      <p:sp>
        <p:nvSpPr>
          <p:cNvPr id="3" name="Footer Placeholder 2">
            <a:extLst>
              <a:ext uri="{FF2B5EF4-FFF2-40B4-BE49-F238E27FC236}">
                <a16:creationId xmlns:a16="http://schemas.microsoft.com/office/drawing/2014/main" id="{F8E1F39D-241D-3A4A-A51C-BBDA54607454}"/>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7DA00DC2-0207-9B47-9FB3-BC58882C1151}"/>
              </a:ext>
            </a:extLst>
          </p:cNvPr>
          <p:cNvSpPr>
            <a:spLocks noGrp="1"/>
          </p:cNvSpPr>
          <p:nvPr>
            <p:ph type="sldNum" sz="quarter" idx="11"/>
          </p:nvPr>
        </p:nvSpPr>
        <p:spPr/>
        <p:txBody>
          <a:bodyPr/>
          <a:lstStyle/>
          <a:p>
            <a:fld id="{6F903123-4CC2-4E08-BF04-132B6B4D8D3D}" type="slidenum">
              <a:rPr lang="de-DE" smtClean="0"/>
              <a:pPr/>
              <a:t>4</a:t>
            </a:fld>
            <a:endParaRPr lang="de-DE" dirty="0"/>
          </a:p>
        </p:txBody>
      </p:sp>
      <p:sp>
        <p:nvSpPr>
          <p:cNvPr id="5" name="Title 4">
            <a:extLst>
              <a:ext uri="{FF2B5EF4-FFF2-40B4-BE49-F238E27FC236}">
                <a16:creationId xmlns:a16="http://schemas.microsoft.com/office/drawing/2014/main" id="{A2F6C5A6-82B9-6844-B04C-BAFCF29A7654}"/>
              </a:ext>
            </a:extLst>
          </p:cNvPr>
          <p:cNvSpPr>
            <a:spLocks noGrp="1"/>
          </p:cNvSpPr>
          <p:nvPr>
            <p:ph type="title"/>
          </p:nvPr>
        </p:nvSpPr>
        <p:spPr>
          <a:xfrm>
            <a:off x="539750" y="1740115"/>
            <a:ext cx="8061325" cy="358560"/>
          </a:xfrm>
        </p:spPr>
        <p:txBody>
          <a:bodyPr/>
          <a:lstStyle/>
          <a:p>
            <a:r>
              <a:rPr lang="en-US" dirty="0"/>
              <a:t>Life Cycle of Machine Learning Applications</a:t>
            </a:r>
          </a:p>
        </p:txBody>
      </p:sp>
      <p:grpSp>
        <p:nvGrpSpPr>
          <p:cNvPr id="26" name="Group 25">
            <a:extLst>
              <a:ext uri="{FF2B5EF4-FFF2-40B4-BE49-F238E27FC236}">
                <a16:creationId xmlns:a16="http://schemas.microsoft.com/office/drawing/2014/main" id="{58C78D95-46A0-3343-B2A0-5DB13224A187}"/>
              </a:ext>
            </a:extLst>
          </p:cNvPr>
          <p:cNvGrpSpPr/>
          <p:nvPr/>
        </p:nvGrpSpPr>
        <p:grpSpPr>
          <a:xfrm>
            <a:off x="1216112" y="3669555"/>
            <a:ext cx="1918894" cy="767557"/>
            <a:chOff x="984" y="1437083"/>
            <a:chExt cx="1918894" cy="767557"/>
          </a:xfrm>
          <a:scene3d>
            <a:camera prst="orthographicFront"/>
            <a:lightRig rig="threePt" dir="t">
              <a:rot lat="0" lon="0" rev="7500000"/>
            </a:lightRig>
          </a:scene3d>
        </p:grpSpPr>
        <p:sp>
          <p:nvSpPr>
            <p:cNvPr id="27" name="Pentagon 26">
              <a:extLst>
                <a:ext uri="{FF2B5EF4-FFF2-40B4-BE49-F238E27FC236}">
                  <a16:creationId xmlns:a16="http://schemas.microsoft.com/office/drawing/2014/main" id="{3DDB0487-B050-DB43-AF90-9D29FD71865F}"/>
                </a:ext>
              </a:extLst>
            </p:cNvPr>
            <p:cNvSpPr/>
            <p:nvPr/>
          </p:nvSpPr>
          <p:spPr>
            <a:xfrm>
              <a:off x="984" y="1437083"/>
              <a:ext cx="1918894" cy="767557"/>
            </a:xfrm>
            <a:prstGeom prst="homePlate">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28" name="Pentagon 4">
              <a:extLst>
                <a:ext uri="{FF2B5EF4-FFF2-40B4-BE49-F238E27FC236}">
                  <a16:creationId xmlns:a16="http://schemas.microsoft.com/office/drawing/2014/main" id="{A7C4A742-1899-8F4A-90E5-2D9E0496BAA1}"/>
                </a:ext>
              </a:extLst>
            </p:cNvPr>
            <p:cNvSpPr txBox="1"/>
            <p:nvPr/>
          </p:nvSpPr>
          <p:spPr>
            <a:xfrm>
              <a:off x="984" y="1437083"/>
              <a:ext cx="1727005"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Preparing the data</a:t>
              </a:r>
            </a:p>
          </p:txBody>
        </p:sp>
      </p:grpSp>
      <p:grpSp>
        <p:nvGrpSpPr>
          <p:cNvPr id="29" name="Group 28">
            <a:extLst>
              <a:ext uri="{FF2B5EF4-FFF2-40B4-BE49-F238E27FC236}">
                <a16:creationId xmlns:a16="http://schemas.microsoft.com/office/drawing/2014/main" id="{DB7369E3-233C-284C-83C5-4A46847F4AD0}"/>
              </a:ext>
            </a:extLst>
          </p:cNvPr>
          <p:cNvGrpSpPr/>
          <p:nvPr/>
        </p:nvGrpSpPr>
        <p:grpSpPr>
          <a:xfrm>
            <a:off x="2751227" y="3669555"/>
            <a:ext cx="1918894" cy="767557"/>
            <a:chOff x="1536099" y="1437083"/>
            <a:chExt cx="1918894" cy="767557"/>
          </a:xfrm>
          <a:scene3d>
            <a:camera prst="orthographicFront"/>
            <a:lightRig rig="threePt" dir="t">
              <a:rot lat="0" lon="0" rev="7500000"/>
            </a:lightRig>
          </a:scene3d>
        </p:grpSpPr>
        <p:sp>
          <p:nvSpPr>
            <p:cNvPr id="30" name="Chevron 29">
              <a:extLst>
                <a:ext uri="{FF2B5EF4-FFF2-40B4-BE49-F238E27FC236}">
                  <a16:creationId xmlns:a16="http://schemas.microsoft.com/office/drawing/2014/main" id="{9FD1B8D9-56E9-C44B-8E7B-8B101A888417}"/>
                </a:ext>
              </a:extLst>
            </p:cNvPr>
            <p:cNvSpPr/>
            <p:nvPr/>
          </p:nvSpPr>
          <p:spPr>
            <a:xfrm>
              <a:off x="1536099" y="1437083"/>
              <a:ext cx="1918894" cy="767557"/>
            </a:xfrm>
            <a:prstGeom prst="chevron">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1" name="Chevron 6">
              <a:extLst>
                <a:ext uri="{FF2B5EF4-FFF2-40B4-BE49-F238E27FC236}">
                  <a16:creationId xmlns:a16="http://schemas.microsoft.com/office/drawing/2014/main" id="{9396B987-277A-CE4F-B104-1D81D2D430CD}"/>
                </a:ext>
              </a:extLst>
            </p:cNvPr>
            <p:cNvSpPr txBox="1"/>
            <p:nvPr/>
          </p:nvSpPr>
          <p:spPr>
            <a:xfrm>
              <a:off x="1919878"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Designing the pipeline</a:t>
              </a:r>
            </a:p>
          </p:txBody>
        </p:sp>
      </p:grpSp>
      <p:grpSp>
        <p:nvGrpSpPr>
          <p:cNvPr id="32" name="Group 31">
            <a:extLst>
              <a:ext uri="{FF2B5EF4-FFF2-40B4-BE49-F238E27FC236}">
                <a16:creationId xmlns:a16="http://schemas.microsoft.com/office/drawing/2014/main" id="{24666E6F-682A-5140-BF5F-A3EC309DE7ED}"/>
              </a:ext>
            </a:extLst>
          </p:cNvPr>
          <p:cNvGrpSpPr/>
          <p:nvPr/>
        </p:nvGrpSpPr>
        <p:grpSpPr>
          <a:xfrm>
            <a:off x="4286343" y="3669555"/>
            <a:ext cx="1918894" cy="767557"/>
            <a:chOff x="3071215" y="1437083"/>
            <a:chExt cx="1918894" cy="767557"/>
          </a:xfrm>
          <a:scene3d>
            <a:camera prst="orthographicFront"/>
            <a:lightRig rig="threePt" dir="t">
              <a:rot lat="0" lon="0" rev="7500000"/>
            </a:lightRig>
          </a:scene3d>
        </p:grpSpPr>
        <p:sp>
          <p:nvSpPr>
            <p:cNvPr id="33" name="Chevron 32">
              <a:extLst>
                <a:ext uri="{FF2B5EF4-FFF2-40B4-BE49-F238E27FC236}">
                  <a16:creationId xmlns:a16="http://schemas.microsoft.com/office/drawing/2014/main" id="{6CD0A928-DB06-1B4E-A2CB-D0239212F1E3}"/>
                </a:ext>
              </a:extLst>
            </p:cNvPr>
            <p:cNvSpPr/>
            <p:nvPr/>
          </p:nvSpPr>
          <p:spPr>
            <a:xfrm>
              <a:off x="3071215"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4" name="Chevron 8">
              <a:extLst>
                <a:ext uri="{FF2B5EF4-FFF2-40B4-BE49-F238E27FC236}">
                  <a16:creationId xmlns:a16="http://schemas.microsoft.com/office/drawing/2014/main" id="{E4983D55-A840-DE43-9616-9F70069FA6EE}"/>
                </a:ext>
              </a:extLst>
            </p:cNvPr>
            <p:cNvSpPr txBox="1"/>
            <p:nvPr/>
          </p:nvSpPr>
          <p:spPr>
            <a:xfrm>
              <a:off x="3454994"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Training the model</a:t>
              </a:r>
            </a:p>
          </p:txBody>
        </p:sp>
      </p:grpSp>
      <p:grpSp>
        <p:nvGrpSpPr>
          <p:cNvPr id="35" name="Group 34">
            <a:extLst>
              <a:ext uri="{FF2B5EF4-FFF2-40B4-BE49-F238E27FC236}">
                <a16:creationId xmlns:a16="http://schemas.microsoft.com/office/drawing/2014/main" id="{078C5768-1BE3-DC44-8DE9-9D1060B43035}"/>
              </a:ext>
            </a:extLst>
          </p:cNvPr>
          <p:cNvGrpSpPr/>
          <p:nvPr/>
        </p:nvGrpSpPr>
        <p:grpSpPr>
          <a:xfrm>
            <a:off x="5821458" y="3669555"/>
            <a:ext cx="1918894" cy="767557"/>
            <a:chOff x="4606330" y="1437083"/>
            <a:chExt cx="1918894" cy="767557"/>
          </a:xfrm>
          <a:scene3d>
            <a:camera prst="orthographicFront"/>
            <a:lightRig rig="threePt" dir="t">
              <a:rot lat="0" lon="0" rev="7500000"/>
            </a:lightRig>
          </a:scene3d>
        </p:grpSpPr>
        <p:sp>
          <p:nvSpPr>
            <p:cNvPr id="36" name="Chevron 35">
              <a:extLst>
                <a:ext uri="{FF2B5EF4-FFF2-40B4-BE49-F238E27FC236}">
                  <a16:creationId xmlns:a16="http://schemas.microsoft.com/office/drawing/2014/main" id="{71FBD10B-CC32-7B48-9CDC-E5D750FBB860}"/>
                </a:ext>
              </a:extLst>
            </p:cNvPr>
            <p:cNvSpPr/>
            <p:nvPr/>
          </p:nvSpPr>
          <p:spPr>
            <a:xfrm>
              <a:off x="4606330"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7" name="Chevron 10">
              <a:extLst>
                <a:ext uri="{FF2B5EF4-FFF2-40B4-BE49-F238E27FC236}">
                  <a16:creationId xmlns:a16="http://schemas.microsoft.com/office/drawing/2014/main" id="{4496A92A-BE81-E145-BE12-AA5278A5E0DD}"/>
                </a:ext>
              </a:extLst>
            </p:cNvPr>
            <p:cNvSpPr txBox="1"/>
            <p:nvPr/>
          </p:nvSpPr>
          <p:spPr>
            <a:xfrm>
              <a:off x="4990109"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lvl="0" defTabSz="755650">
                <a:lnSpc>
                  <a:spcPct val="90000"/>
                </a:lnSpc>
                <a:spcAft>
                  <a:spcPct val="35000"/>
                </a:spcAft>
              </a:pPr>
              <a:r>
                <a:rPr lang="en-US" sz="1700" dirty="0"/>
                <a:t>Evaluating </a:t>
              </a:r>
              <a:r>
                <a:rPr lang="en-US" sz="1700" kern="1200" dirty="0"/>
                <a:t>the model</a:t>
              </a:r>
            </a:p>
          </p:txBody>
        </p:sp>
      </p:grpSp>
      <p:cxnSp>
        <p:nvCxnSpPr>
          <p:cNvPr id="54" name="Elbow Connector 53">
            <a:extLst>
              <a:ext uri="{FF2B5EF4-FFF2-40B4-BE49-F238E27FC236}">
                <a16:creationId xmlns:a16="http://schemas.microsoft.com/office/drawing/2014/main" id="{3E5BC371-E5DA-3A42-9614-5C0DCB2F5208}"/>
              </a:ext>
            </a:extLst>
          </p:cNvPr>
          <p:cNvCxnSpPr>
            <a:cxnSpLocks/>
            <a:stCxn id="37" idx="0"/>
            <a:endCxn id="31" idx="0"/>
          </p:cNvCxnSpPr>
          <p:nvPr/>
        </p:nvCxnSpPr>
        <p:spPr bwMode="auto">
          <a:xfrm rot="16200000" flipV="1">
            <a:off x="5245791" y="2134439"/>
            <a:ext cx="12700" cy="3070231"/>
          </a:xfrm>
          <a:prstGeom prst="bentConnector3">
            <a:avLst>
              <a:gd name="adj1" fmla="val 3745913"/>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A3885F8-4B92-3745-9D2F-CDA032476CFA}"/>
              </a:ext>
            </a:extLst>
          </p:cNvPr>
          <p:cNvSpPr txBox="1"/>
          <p:nvPr/>
        </p:nvSpPr>
        <p:spPr>
          <a:xfrm>
            <a:off x="3805630" y="2708920"/>
            <a:ext cx="1288238" cy="461665"/>
          </a:xfrm>
          <a:prstGeom prst="rect">
            <a:avLst/>
          </a:prstGeom>
          <a:noFill/>
        </p:spPr>
        <p:txBody>
          <a:bodyPr wrap="none" rtlCol="0">
            <a:spAutoFit/>
          </a:bodyPr>
          <a:lstStyle/>
          <a:p>
            <a:r>
              <a:rPr lang="en-US" dirty="0"/>
              <a:t>Different Data</a:t>
            </a:r>
          </a:p>
          <a:p>
            <a:r>
              <a:rPr lang="en-US" dirty="0"/>
              <a:t>Transformations</a:t>
            </a:r>
          </a:p>
        </p:txBody>
      </p:sp>
      <p:cxnSp>
        <p:nvCxnSpPr>
          <p:cNvPr id="23" name="Elbow Connector 22">
            <a:extLst>
              <a:ext uri="{FF2B5EF4-FFF2-40B4-BE49-F238E27FC236}">
                <a16:creationId xmlns:a16="http://schemas.microsoft.com/office/drawing/2014/main" id="{FEBDF4A1-8FE9-7744-A0FD-BDD25B333B0B}"/>
              </a:ext>
            </a:extLst>
          </p:cNvPr>
          <p:cNvCxnSpPr>
            <a:cxnSpLocks/>
          </p:cNvCxnSpPr>
          <p:nvPr/>
        </p:nvCxnSpPr>
        <p:spPr bwMode="auto">
          <a:xfrm rot="16200000" flipV="1">
            <a:off x="6013349" y="2901997"/>
            <a:ext cx="12700" cy="1535115"/>
          </a:xfrm>
          <a:prstGeom prst="bentConnector3">
            <a:avLst>
              <a:gd name="adj1" fmla="val 3794520"/>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269C4D7-B956-354F-82E8-2CBFCF11A072}"/>
              </a:ext>
            </a:extLst>
          </p:cNvPr>
          <p:cNvSpPr txBox="1"/>
          <p:nvPr/>
        </p:nvSpPr>
        <p:spPr>
          <a:xfrm>
            <a:off x="5313993" y="2708920"/>
            <a:ext cx="1411412" cy="461665"/>
          </a:xfrm>
          <a:prstGeom prst="rect">
            <a:avLst/>
          </a:prstGeom>
          <a:noFill/>
        </p:spPr>
        <p:txBody>
          <a:bodyPr wrap="none" rtlCol="0">
            <a:spAutoFit/>
          </a:bodyPr>
          <a:lstStyle/>
          <a:p>
            <a:r>
              <a:rPr lang="en-US" dirty="0"/>
              <a:t>Different Model &amp; </a:t>
            </a:r>
          </a:p>
          <a:p>
            <a:r>
              <a:rPr lang="en-US" dirty="0"/>
              <a:t>Hyperparameters</a:t>
            </a:r>
          </a:p>
        </p:txBody>
      </p:sp>
    </p:spTree>
    <p:extLst>
      <p:ext uri="{BB962C8B-B14F-4D97-AF65-F5344CB8AC3E}">
        <p14:creationId xmlns:p14="http://schemas.microsoft.com/office/powerpoint/2010/main" val="147147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D9E7B-2211-234A-9CD4-EE8CCBC8E0D1}"/>
              </a:ext>
            </a:extLst>
          </p:cNvPr>
          <p:cNvSpPr>
            <a:spLocks noGrp="1"/>
          </p:cNvSpPr>
          <p:nvPr>
            <p:ph idx="1"/>
          </p:nvPr>
        </p:nvSpPr>
        <p:spPr/>
        <p:txBody>
          <a:bodyPr/>
          <a:lstStyle/>
          <a:p>
            <a:endParaRPr lang="en-US" dirty="0"/>
          </a:p>
        </p:txBody>
      </p:sp>
      <p:sp>
        <p:nvSpPr>
          <p:cNvPr id="3" name="Footer Placeholder 2">
            <a:extLst>
              <a:ext uri="{FF2B5EF4-FFF2-40B4-BE49-F238E27FC236}">
                <a16:creationId xmlns:a16="http://schemas.microsoft.com/office/drawing/2014/main" id="{F8E1F39D-241D-3A4A-A51C-BBDA54607454}"/>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7DA00DC2-0207-9B47-9FB3-BC58882C1151}"/>
              </a:ext>
            </a:extLst>
          </p:cNvPr>
          <p:cNvSpPr>
            <a:spLocks noGrp="1"/>
          </p:cNvSpPr>
          <p:nvPr>
            <p:ph type="sldNum" sz="quarter" idx="11"/>
          </p:nvPr>
        </p:nvSpPr>
        <p:spPr/>
        <p:txBody>
          <a:bodyPr/>
          <a:lstStyle/>
          <a:p>
            <a:fld id="{6F903123-4CC2-4E08-BF04-132B6B4D8D3D}" type="slidenum">
              <a:rPr lang="de-DE" smtClean="0"/>
              <a:pPr/>
              <a:t>5</a:t>
            </a:fld>
            <a:endParaRPr lang="de-DE" dirty="0"/>
          </a:p>
        </p:txBody>
      </p:sp>
      <p:sp>
        <p:nvSpPr>
          <p:cNvPr id="5" name="Title 4">
            <a:extLst>
              <a:ext uri="{FF2B5EF4-FFF2-40B4-BE49-F238E27FC236}">
                <a16:creationId xmlns:a16="http://schemas.microsoft.com/office/drawing/2014/main" id="{A2F6C5A6-82B9-6844-B04C-BAFCF29A7654}"/>
              </a:ext>
            </a:extLst>
          </p:cNvPr>
          <p:cNvSpPr>
            <a:spLocks noGrp="1"/>
          </p:cNvSpPr>
          <p:nvPr>
            <p:ph type="title"/>
          </p:nvPr>
        </p:nvSpPr>
        <p:spPr>
          <a:xfrm>
            <a:off x="539750" y="1740115"/>
            <a:ext cx="8061325" cy="358560"/>
          </a:xfrm>
        </p:spPr>
        <p:txBody>
          <a:bodyPr/>
          <a:lstStyle/>
          <a:p>
            <a:r>
              <a:rPr lang="en-US" dirty="0"/>
              <a:t>Life Cycle of Machine Learning Applications</a:t>
            </a:r>
          </a:p>
        </p:txBody>
      </p:sp>
      <p:grpSp>
        <p:nvGrpSpPr>
          <p:cNvPr id="26" name="Group 25">
            <a:extLst>
              <a:ext uri="{FF2B5EF4-FFF2-40B4-BE49-F238E27FC236}">
                <a16:creationId xmlns:a16="http://schemas.microsoft.com/office/drawing/2014/main" id="{58C78D95-46A0-3343-B2A0-5DB13224A187}"/>
              </a:ext>
            </a:extLst>
          </p:cNvPr>
          <p:cNvGrpSpPr/>
          <p:nvPr/>
        </p:nvGrpSpPr>
        <p:grpSpPr>
          <a:xfrm>
            <a:off x="1216112" y="3669555"/>
            <a:ext cx="1918894" cy="767557"/>
            <a:chOff x="984" y="1437083"/>
            <a:chExt cx="1918894" cy="767557"/>
          </a:xfrm>
          <a:scene3d>
            <a:camera prst="orthographicFront"/>
            <a:lightRig rig="threePt" dir="t">
              <a:rot lat="0" lon="0" rev="7500000"/>
            </a:lightRig>
          </a:scene3d>
        </p:grpSpPr>
        <p:sp>
          <p:nvSpPr>
            <p:cNvPr id="27" name="Pentagon 26">
              <a:extLst>
                <a:ext uri="{FF2B5EF4-FFF2-40B4-BE49-F238E27FC236}">
                  <a16:creationId xmlns:a16="http://schemas.microsoft.com/office/drawing/2014/main" id="{3DDB0487-B050-DB43-AF90-9D29FD71865F}"/>
                </a:ext>
              </a:extLst>
            </p:cNvPr>
            <p:cNvSpPr/>
            <p:nvPr/>
          </p:nvSpPr>
          <p:spPr>
            <a:xfrm>
              <a:off x="984" y="1437083"/>
              <a:ext cx="1918894" cy="767557"/>
            </a:xfrm>
            <a:prstGeom prst="homePlate">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28" name="Pentagon 4">
              <a:extLst>
                <a:ext uri="{FF2B5EF4-FFF2-40B4-BE49-F238E27FC236}">
                  <a16:creationId xmlns:a16="http://schemas.microsoft.com/office/drawing/2014/main" id="{A7C4A742-1899-8F4A-90E5-2D9E0496BAA1}"/>
                </a:ext>
              </a:extLst>
            </p:cNvPr>
            <p:cNvSpPr txBox="1"/>
            <p:nvPr/>
          </p:nvSpPr>
          <p:spPr>
            <a:xfrm>
              <a:off x="984" y="1437083"/>
              <a:ext cx="1727005"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Preparing the data</a:t>
              </a:r>
            </a:p>
          </p:txBody>
        </p:sp>
      </p:grpSp>
      <p:grpSp>
        <p:nvGrpSpPr>
          <p:cNvPr id="29" name="Group 28">
            <a:extLst>
              <a:ext uri="{FF2B5EF4-FFF2-40B4-BE49-F238E27FC236}">
                <a16:creationId xmlns:a16="http://schemas.microsoft.com/office/drawing/2014/main" id="{DB7369E3-233C-284C-83C5-4A46847F4AD0}"/>
              </a:ext>
            </a:extLst>
          </p:cNvPr>
          <p:cNvGrpSpPr/>
          <p:nvPr/>
        </p:nvGrpSpPr>
        <p:grpSpPr>
          <a:xfrm>
            <a:off x="2751227" y="3669555"/>
            <a:ext cx="1918894" cy="767557"/>
            <a:chOff x="1536099" y="1437083"/>
            <a:chExt cx="1918894" cy="767557"/>
          </a:xfrm>
          <a:scene3d>
            <a:camera prst="orthographicFront"/>
            <a:lightRig rig="threePt" dir="t">
              <a:rot lat="0" lon="0" rev="7500000"/>
            </a:lightRig>
          </a:scene3d>
        </p:grpSpPr>
        <p:sp>
          <p:nvSpPr>
            <p:cNvPr id="30" name="Chevron 29">
              <a:extLst>
                <a:ext uri="{FF2B5EF4-FFF2-40B4-BE49-F238E27FC236}">
                  <a16:creationId xmlns:a16="http://schemas.microsoft.com/office/drawing/2014/main" id="{9FD1B8D9-56E9-C44B-8E7B-8B101A888417}"/>
                </a:ext>
              </a:extLst>
            </p:cNvPr>
            <p:cNvSpPr/>
            <p:nvPr/>
          </p:nvSpPr>
          <p:spPr>
            <a:xfrm>
              <a:off x="1536099" y="1437083"/>
              <a:ext cx="1918894" cy="767557"/>
            </a:xfrm>
            <a:prstGeom prst="chevron">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1" name="Chevron 6">
              <a:extLst>
                <a:ext uri="{FF2B5EF4-FFF2-40B4-BE49-F238E27FC236}">
                  <a16:creationId xmlns:a16="http://schemas.microsoft.com/office/drawing/2014/main" id="{9396B987-277A-CE4F-B104-1D81D2D430CD}"/>
                </a:ext>
              </a:extLst>
            </p:cNvPr>
            <p:cNvSpPr txBox="1"/>
            <p:nvPr/>
          </p:nvSpPr>
          <p:spPr>
            <a:xfrm>
              <a:off x="1919878"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Designing the pipeline</a:t>
              </a:r>
            </a:p>
          </p:txBody>
        </p:sp>
      </p:grpSp>
      <p:grpSp>
        <p:nvGrpSpPr>
          <p:cNvPr id="32" name="Group 31">
            <a:extLst>
              <a:ext uri="{FF2B5EF4-FFF2-40B4-BE49-F238E27FC236}">
                <a16:creationId xmlns:a16="http://schemas.microsoft.com/office/drawing/2014/main" id="{24666E6F-682A-5140-BF5F-A3EC309DE7ED}"/>
              </a:ext>
            </a:extLst>
          </p:cNvPr>
          <p:cNvGrpSpPr/>
          <p:nvPr/>
        </p:nvGrpSpPr>
        <p:grpSpPr>
          <a:xfrm>
            <a:off x="4286343" y="3669555"/>
            <a:ext cx="1918894" cy="767557"/>
            <a:chOff x="3071215" y="1437083"/>
            <a:chExt cx="1918894" cy="767557"/>
          </a:xfrm>
          <a:scene3d>
            <a:camera prst="orthographicFront"/>
            <a:lightRig rig="threePt" dir="t">
              <a:rot lat="0" lon="0" rev="7500000"/>
            </a:lightRig>
          </a:scene3d>
        </p:grpSpPr>
        <p:sp>
          <p:nvSpPr>
            <p:cNvPr id="33" name="Chevron 32">
              <a:extLst>
                <a:ext uri="{FF2B5EF4-FFF2-40B4-BE49-F238E27FC236}">
                  <a16:creationId xmlns:a16="http://schemas.microsoft.com/office/drawing/2014/main" id="{6CD0A928-DB06-1B4E-A2CB-D0239212F1E3}"/>
                </a:ext>
              </a:extLst>
            </p:cNvPr>
            <p:cNvSpPr/>
            <p:nvPr/>
          </p:nvSpPr>
          <p:spPr>
            <a:xfrm>
              <a:off x="3071215"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4" name="Chevron 8">
              <a:extLst>
                <a:ext uri="{FF2B5EF4-FFF2-40B4-BE49-F238E27FC236}">
                  <a16:creationId xmlns:a16="http://schemas.microsoft.com/office/drawing/2014/main" id="{E4983D55-A840-DE43-9616-9F70069FA6EE}"/>
                </a:ext>
              </a:extLst>
            </p:cNvPr>
            <p:cNvSpPr txBox="1"/>
            <p:nvPr/>
          </p:nvSpPr>
          <p:spPr>
            <a:xfrm>
              <a:off x="3454994"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Training the model</a:t>
              </a:r>
            </a:p>
          </p:txBody>
        </p:sp>
      </p:grpSp>
      <p:grpSp>
        <p:nvGrpSpPr>
          <p:cNvPr id="35" name="Group 34">
            <a:extLst>
              <a:ext uri="{FF2B5EF4-FFF2-40B4-BE49-F238E27FC236}">
                <a16:creationId xmlns:a16="http://schemas.microsoft.com/office/drawing/2014/main" id="{078C5768-1BE3-DC44-8DE9-9D1060B43035}"/>
              </a:ext>
            </a:extLst>
          </p:cNvPr>
          <p:cNvGrpSpPr/>
          <p:nvPr/>
        </p:nvGrpSpPr>
        <p:grpSpPr>
          <a:xfrm>
            <a:off x="5821458" y="3669555"/>
            <a:ext cx="1918894" cy="767557"/>
            <a:chOff x="4606330" y="1437083"/>
            <a:chExt cx="1918894" cy="767557"/>
          </a:xfrm>
          <a:scene3d>
            <a:camera prst="orthographicFront"/>
            <a:lightRig rig="threePt" dir="t">
              <a:rot lat="0" lon="0" rev="7500000"/>
            </a:lightRig>
          </a:scene3d>
        </p:grpSpPr>
        <p:sp>
          <p:nvSpPr>
            <p:cNvPr id="36" name="Chevron 35">
              <a:extLst>
                <a:ext uri="{FF2B5EF4-FFF2-40B4-BE49-F238E27FC236}">
                  <a16:creationId xmlns:a16="http://schemas.microsoft.com/office/drawing/2014/main" id="{71FBD10B-CC32-7B48-9CDC-E5D750FBB860}"/>
                </a:ext>
              </a:extLst>
            </p:cNvPr>
            <p:cNvSpPr/>
            <p:nvPr/>
          </p:nvSpPr>
          <p:spPr>
            <a:xfrm>
              <a:off x="4606330"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37" name="Chevron 10">
              <a:extLst>
                <a:ext uri="{FF2B5EF4-FFF2-40B4-BE49-F238E27FC236}">
                  <a16:creationId xmlns:a16="http://schemas.microsoft.com/office/drawing/2014/main" id="{4496A92A-BE81-E145-BE12-AA5278A5E0DD}"/>
                </a:ext>
              </a:extLst>
            </p:cNvPr>
            <p:cNvSpPr txBox="1"/>
            <p:nvPr/>
          </p:nvSpPr>
          <p:spPr>
            <a:xfrm>
              <a:off x="4990109"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lvl="0" defTabSz="755650">
                <a:lnSpc>
                  <a:spcPct val="90000"/>
                </a:lnSpc>
                <a:spcAft>
                  <a:spcPct val="35000"/>
                </a:spcAft>
              </a:pPr>
              <a:r>
                <a:rPr lang="en-US" sz="1700" dirty="0"/>
                <a:t>Evaluating </a:t>
              </a:r>
              <a:r>
                <a:rPr lang="en-US" sz="1700" kern="1200" dirty="0"/>
                <a:t>the model</a:t>
              </a:r>
            </a:p>
          </p:txBody>
        </p:sp>
      </p:grpSp>
      <p:cxnSp>
        <p:nvCxnSpPr>
          <p:cNvPr id="60" name="Elbow Connector 59">
            <a:extLst>
              <a:ext uri="{FF2B5EF4-FFF2-40B4-BE49-F238E27FC236}">
                <a16:creationId xmlns:a16="http://schemas.microsoft.com/office/drawing/2014/main" id="{0B35DA4D-7D38-BF40-A974-2B5B39D714D2}"/>
              </a:ext>
            </a:extLst>
          </p:cNvPr>
          <p:cNvCxnSpPr>
            <a:cxnSpLocks/>
            <a:stCxn id="37" idx="0"/>
            <a:endCxn id="28" idx="0"/>
          </p:cNvCxnSpPr>
          <p:nvPr/>
        </p:nvCxnSpPr>
        <p:spPr bwMode="auto">
          <a:xfrm rot="16200000" flipV="1">
            <a:off x="4430261" y="1318909"/>
            <a:ext cx="12700" cy="4701291"/>
          </a:xfrm>
          <a:prstGeom prst="bentConnector3">
            <a:avLst>
              <a:gd name="adj1" fmla="val 3843260"/>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E777D64-B449-7549-87F9-F47BCDFDE603}"/>
              </a:ext>
            </a:extLst>
          </p:cNvPr>
          <p:cNvSpPr txBox="1"/>
          <p:nvPr/>
        </p:nvSpPr>
        <p:spPr>
          <a:xfrm>
            <a:off x="2509486" y="2750593"/>
            <a:ext cx="790602" cy="461665"/>
          </a:xfrm>
          <a:prstGeom prst="rect">
            <a:avLst/>
          </a:prstGeom>
          <a:noFill/>
        </p:spPr>
        <p:txBody>
          <a:bodyPr wrap="none" rtlCol="0">
            <a:spAutoFit/>
          </a:bodyPr>
          <a:lstStyle/>
          <a:p>
            <a:r>
              <a:rPr lang="en-US" dirty="0"/>
              <a:t>Different</a:t>
            </a:r>
          </a:p>
          <a:p>
            <a:r>
              <a:rPr lang="en-US" dirty="0"/>
              <a:t>Datasets</a:t>
            </a:r>
          </a:p>
        </p:txBody>
      </p:sp>
      <p:cxnSp>
        <p:nvCxnSpPr>
          <p:cNvPr id="38" name="Elbow Connector 37">
            <a:extLst>
              <a:ext uri="{FF2B5EF4-FFF2-40B4-BE49-F238E27FC236}">
                <a16:creationId xmlns:a16="http://schemas.microsoft.com/office/drawing/2014/main" id="{894DD7F8-A7AD-C248-B631-0677F7BA269D}"/>
              </a:ext>
            </a:extLst>
          </p:cNvPr>
          <p:cNvCxnSpPr>
            <a:cxnSpLocks/>
          </p:cNvCxnSpPr>
          <p:nvPr/>
        </p:nvCxnSpPr>
        <p:spPr bwMode="auto">
          <a:xfrm rot="16200000" flipV="1">
            <a:off x="5245791" y="2134439"/>
            <a:ext cx="12700" cy="3070231"/>
          </a:xfrm>
          <a:prstGeom prst="bentConnector3">
            <a:avLst>
              <a:gd name="adj1" fmla="val 3745913"/>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53183B63-3DDF-FD46-8700-5075D12AFE38}"/>
              </a:ext>
            </a:extLst>
          </p:cNvPr>
          <p:cNvSpPr txBox="1"/>
          <p:nvPr/>
        </p:nvSpPr>
        <p:spPr>
          <a:xfrm>
            <a:off x="3805630" y="2708920"/>
            <a:ext cx="1288238" cy="461665"/>
          </a:xfrm>
          <a:prstGeom prst="rect">
            <a:avLst/>
          </a:prstGeom>
          <a:noFill/>
        </p:spPr>
        <p:txBody>
          <a:bodyPr wrap="none" rtlCol="0">
            <a:spAutoFit/>
          </a:bodyPr>
          <a:lstStyle/>
          <a:p>
            <a:r>
              <a:rPr lang="en-US" dirty="0"/>
              <a:t>Different Data</a:t>
            </a:r>
          </a:p>
          <a:p>
            <a:r>
              <a:rPr lang="en-US" dirty="0"/>
              <a:t>Transformations</a:t>
            </a:r>
          </a:p>
        </p:txBody>
      </p:sp>
      <p:cxnSp>
        <p:nvCxnSpPr>
          <p:cNvPr id="40" name="Elbow Connector 39">
            <a:extLst>
              <a:ext uri="{FF2B5EF4-FFF2-40B4-BE49-F238E27FC236}">
                <a16:creationId xmlns:a16="http://schemas.microsoft.com/office/drawing/2014/main" id="{EBDD0DD2-9C23-7346-9F7E-7FEDA838E01D}"/>
              </a:ext>
            </a:extLst>
          </p:cNvPr>
          <p:cNvCxnSpPr>
            <a:cxnSpLocks/>
          </p:cNvCxnSpPr>
          <p:nvPr/>
        </p:nvCxnSpPr>
        <p:spPr bwMode="auto">
          <a:xfrm rot="16200000" flipV="1">
            <a:off x="6013349" y="2901997"/>
            <a:ext cx="12700" cy="1535115"/>
          </a:xfrm>
          <a:prstGeom prst="bentConnector3">
            <a:avLst>
              <a:gd name="adj1" fmla="val 3794520"/>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898DF557-C01B-7247-8769-6E5DB02E7249}"/>
              </a:ext>
            </a:extLst>
          </p:cNvPr>
          <p:cNvSpPr txBox="1"/>
          <p:nvPr/>
        </p:nvSpPr>
        <p:spPr>
          <a:xfrm>
            <a:off x="5313993" y="2708920"/>
            <a:ext cx="1411412" cy="461665"/>
          </a:xfrm>
          <a:prstGeom prst="rect">
            <a:avLst/>
          </a:prstGeom>
          <a:noFill/>
        </p:spPr>
        <p:txBody>
          <a:bodyPr wrap="none" rtlCol="0">
            <a:spAutoFit/>
          </a:bodyPr>
          <a:lstStyle/>
          <a:p>
            <a:r>
              <a:rPr lang="en-US" dirty="0"/>
              <a:t>Different Model &amp; </a:t>
            </a:r>
          </a:p>
          <a:p>
            <a:r>
              <a:rPr lang="en-US" dirty="0"/>
              <a:t>Hyperparameters</a:t>
            </a:r>
          </a:p>
        </p:txBody>
      </p:sp>
    </p:spTree>
    <p:extLst>
      <p:ext uri="{BB962C8B-B14F-4D97-AF65-F5344CB8AC3E}">
        <p14:creationId xmlns:p14="http://schemas.microsoft.com/office/powerpoint/2010/main" val="274347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102DAB5-6622-8A4D-A187-9E03CEC85012}"/>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E6D6D666-1104-534B-ADB1-8FB6045A883F}"/>
              </a:ext>
            </a:extLst>
          </p:cNvPr>
          <p:cNvSpPr>
            <a:spLocks noGrp="1"/>
          </p:cNvSpPr>
          <p:nvPr>
            <p:ph type="sldNum" sz="quarter" idx="11"/>
          </p:nvPr>
        </p:nvSpPr>
        <p:spPr/>
        <p:txBody>
          <a:bodyPr/>
          <a:lstStyle/>
          <a:p>
            <a:fld id="{6F903123-4CC2-4E08-BF04-132B6B4D8D3D}" type="slidenum">
              <a:rPr lang="de-DE" smtClean="0"/>
              <a:pPr/>
              <a:t>6</a:t>
            </a:fld>
            <a:endParaRPr lang="de-DE" dirty="0"/>
          </a:p>
        </p:txBody>
      </p:sp>
      <p:sp>
        <p:nvSpPr>
          <p:cNvPr id="5" name="Title 4">
            <a:extLst>
              <a:ext uri="{FF2B5EF4-FFF2-40B4-BE49-F238E27FC236}">
                <a16:creationId xmlns:a16="http://schemas.microsoft.com/office/drawing/2014/main" id="{DCF6DA11-5B3C-9244-A236-3E834B7B7765}"/>
              </a:ext>
            </a:extLst>
          </p:cNvPr>
          <p:cNvSpPr>
            <a:spLocks noGrp="1"/>
          </p:cNvSpPr>
          <p:nvPr>
            <p:ph type="title"/>
          </p:nvPr>
        </p:nvSpPr>
        <p:spPr>
          <a:xfrm>
            <a:off x="539750" y="1740115"/>
            <a:ext cx="8061325" cy="358560"/>
          </a:xfrm>
        </p:spPr>
        <p:txBody>
          <a:bodyPr/>
          <a:lstStyle/>
          <a:p>
            <a:r>
              <a:rPr lang="en-US" dirty="0"/>
              <a:t>Deployment of Machine Learning Pipelines</a:t>
            </a:r>
          </a:p>
        </p:txBody>
      </p:sp>
      <p:sp>
        <p:nvSpPr>
          <p:cNvPr id="7" name="Content Placeholder 6">
            <a:extLst>
              <a:ext uri="{FF2B5EF4-FFF2-40B4-BE49-F238E27FC236}">
                <a16:creationId xmlns:a16="http://schemas.microsoft.com/office/drawing/2014/main" id="{F6F4515F-00BB-014F-8F98-C16C640F1652}"/>
              </a:ext>
            </a:extLst>
          </p:cNvPr>
          <p:cNvSpPr>
            <a:spLocks noGrp="1"/>
          </p:cNvSpPr>
          <p:nvPr>
            <p:ph idx="1"/>
          </p:nvPr>
        </p:nvSpPr>
        <p:spPr/>
        <p:txBody>
          <a:bodyPr/>
          <a:lstStyle/>
          <a:p>
            <a:pPr>
              <a:buFont typeface="Arial" panose="020B0604020202020204" pitchFamily="34" charset="0"/>
              <a:buChar char="•"/>
            </a:pPr>
            <a:r>
              <a:rPr lang="en-US" dirty="0"/>
              <a:t>Deploy the model:</a:t>
            </a:r>
          </a:p>
          <a:p>
            <a:pPr lvl="1">
              <a:buFont typeface="Arial" panose="020B0604020202020204" pitchFamily="34" charset="0"/>
              <a:buChar char="•"/>
            </a:pPr>
            <a:r>
              <a:rPr lang="en-US" dirty="0"/>
              <a:t>To answer the prediction queries</a:t>
            </a:r>
          </a:p>
          <a:p>
            <a:pPr lvl="1">
              <a:buFont typeface="Arial" panose="020B0604020202020204" pitchFamily="34" charset="0"/>
              <a:buChar char="•"/>
            </a:pPr>
            <a:r>
              <a:rPr lang="en-US" dirty="0"/>
              <a:t>To monitor its quality using live data</a:t>
            </a:r>
          </a:p>
          <a:p>
            <a:pPr>
              <a:buFont typeface="Arial" panose="020B0604020202020204" pitchFamily="34" charset="0"/>
              <a:buChar char="•"/>
            </a:pPr>
            <a:r>
              <a:rPr lang="en-US" dirty="0"/>
              <a:t>Sometimes deploy the pipeline:</a:t>
            </a:r>
          </a:p>
          <a:p>
            <a:pPr lvl="1">
              <a:buFont typeface="Arial" panose="020B0604020202020204" pitchFamily="34" charset="0"/>
              <a:buChar char="•"/>
            </a:pPr>
            <a:r>
              <a:rPr lang="en-US" dirty="0"/>
              <a:t>To unify the prediction/training data processing</a:t>
            </a:r>
          </a:p>
          <a:p>
            <a:pPr>
              <a:buFont typeface="Arial" panose="020B0604020202020204" pitchFamily="34" charset="0"/>
              <a:buChar char="•"/>
            </a:pPr>
            <a:endParaRPr lang="en-US" dirty="0"/>
          </a:p>
        </p:txBody>
      </p:sp>
      <p:grpSp>
        <p:nvGrpSpPr>
          <p:cNvPr id="9" name="Group 8">
            <a:extLst>
              <a:ext uri="{FF2B5EF4-FFF2-40B4-BE49-F238E27FC236}">
                <a16:creationId xmlns:a16="http://schemas.microsoft.com/office/drawing/2014/main" id="{5A4F11C9-6D36-844E-8362-E0518D4CE576}"/>
              </a:ext>
            </a:extLst>
          </p:cNvPr>
          <p:cNvGrpSpPr/>
          <p:nvPr/>
        </p:nvGrpSpPr>
        <p:grpSpPr>
          <a:xfrm>
            <a:off x="1216112" y="3669555"/>
            <a:ext cx="1918894" cy="767557"/>
            <a:chOff x="984" y="1437083"/>
            <a:chExt cx="1918894" cy="767557"/>
          </a:xfrm>
          <a:scene3d>
            <a:camera prst="orthographicFront"/>
            <a:lightRig rig="threePt" dir="t">
              <a:rot lat="0" lon="0" rev="7500000"/>
            </a:lightRig>
          </a:scene3d>
        </p:grpSpPr>
        <p:sp>
          <p:nvSpPr>
            <p:cNvPr id="22" name="Pentagon 21">
              <a:extLst>
                <a:ext uri="{FF2B5EF4-FFF2-40B4-BE49-F238E27FC236}">
                  <a16:creationId xmlns:a16="http://schemas.microsoft.com/office/drawing/2014/main" id="{BB83F0F7-F4F3-7B47-B9A1-47F7A8180A8E}"/>
                </a:ext>
              </a:extLst>
            </p:cNvPr>
            <p:cNvSpPr/>
            <p:nvPr/>
          </p:nvSpPr>
          <p:spPr>
            <a:xfrm>
              <a:off x="984" y="1437083"/>
              <a:ext cx="1918894" cy="767557"/>
            </a:xfrm>
            <a:prstGeom prst="homePlate">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23" name="Pentagon 4">
              <a:extLst>
                <a:ext uri="{FF2B5EF4-FFF2-40B4-BE49-F238E27FC236}">
                  <a16:creationId xmlns:a16="http://schemas.microsoft.com/office/drawing/2014/main" id="{DE5D0433-8DB5-964F-A60E-CB2E9DD9329C}"/>
                </a:ext>
              </a:extLst>
            </p:cNvPr>
            <p:cNvSpPr txBox="1"/>
            <p:nvPr/>
          </p:nvSpPr>
          <p:spPr>
            <a:xfrm>
              <a:off x="984" y="1437083"/>
              <a:ext cx="1727005"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Preparing the data</a:t>
              </a:r>
            </a:p>
          </p:txBody>
        </p:sp>
      </p:grpSp>
      <p:grpSp>
        <p:nvGrpSpPr>
          <p:cNvPr id="10" name="Group 9">
            <a:extLst>
              <a:ext uri="{FF2B5EF4-FFF2-40B4-BE49-F238E27FC236}">
                <a16:creationId xmlns:a16="http://schemas.microsoft.com/office/drawing/2014/main" id="{63991D4A-40DA-264F-89D1-5371BFEF57D1}"/>
              </a:ext>
            </a:extLst>
          </p:cNvPr>
          <p:cNvGrpSpPr/>
          <p:nvPr/>
        </p:nvGrpSpPr>
        <p:grpSpPr>
          <a:xfrm>
            <a:off x="2751227" y="3669555"/>
            <a:ext cx="1918894" cy="767557"/>
            <a:chOff x="1536099" y="1437083"/>
            <a:chExt cx="1918894" cy="767557"/>
          </a:xfrm>
          <a:scene3d>
            <a:camera prst="orthographicFront"/>
            <a:lightRig rig="threePt" dir="t">
              <a:rot lat="0" lon="0" rev="7500000"/>
            </a:lightRig>
          </a:scene3d>
        </p:grpSpPr>
        <p:sp>
          <p:nvSpPr>
            <p:cNvPr id="20" name="Chevron 19">
              <a:extLst>
                <a:ext uri="{FF2B5EF4-FFF2-40B4-BE49-F238E27FC236}">
                  <a16:creationId xmlns:a16="http://schemas.microsoft.com/office/drawing/2014/main" id="{3F6E1905-7C91-0446-912B-A44A5DDA7854}"/>
                </a:ext>
              </a:extLst>
            </p:cNvPr>
            <p:cNvSpPr/>
            <p:nvPr/>
          </p:nvSpPr>
          <p:spPr>
            <a:xfrm>
              <a:off x="1536099" y="1437083"/>
              <a:ext cx="1918894" cy="767557"/>
            </a:xfrm>
            <a:prstGeom prst="chevron">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21" name="Chevron 6">
              <a:extLst>
                <a:ext uri="{FF2B5EF4-FFF2-40B4-BE49-F238E27FC236}">
                  <a16:creationId xmlns:a16="http://schemas.microsoft.com/office/drawing/2014/main" id="{D9845A22-1D6A-EE4F-943D-B931B60A00A4}"/>
                </a:ext>
              </a:extLst>
            </p:cNvPr>
            <p:cNvSpPr txBox="1"/>
            <p:nvPr/>
          </p:nvSpPr>
          <p:spPr>
            <a:xfrm>
              <a:off x="1919878"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Designing the pipeline</a:t>
              </a:r>
            </a:p>
          </p:txBody>
        </p:sp>
      </p:grpSp>
      <p:grpSp>
        <p:nvGrpSpPr>
          <p:cNvPr id="11" name="Group 10">
            <a:extLst>
              <a:ext uri="{FF2B5EF4-FFF2-40B4-BE49-F238E27FC236}">
                <a16:creationId xmlns:a16="http://schemas.microsoft.com/office/drawing/2014/main" id="{19D51111-4640-0048-B98D-7D9B1E747008}"/>
              </a:ext>
            </a:extLst>
          </p:cNvPr>
          <p:cNvGrpSpPr/>
          <p:nvPr/>
        </p:nvGrpSpPr>
        <p:grpSpPr>
          <a:xfrm>
            <a:off x="4286343" y="3669555"/>
            <a:ext cx="1918894" cy="767557"/>
            <a:chOff x="3071215" y="1437083"/>
            <a:chExt cx="1918894" cy="767557"/>
          </a:xfrm>
          <a:scene3d>
            <a:camera prst="orthographicFront"/>
            <a:lightRig rig="threePt" dir="t">
              <a:rot lat="0" lon="0" rev="7500000"/>
            </a:lightRig>
          </a:scene3d>
        </p:grpSpPr>
        <p:sp>
          <p:nvSpPr>
            <p:cNvPr id="18" name="Chevron 17">
              <a:extLst>
                <a:ext uri="{FF2B5EF4-FFF2-40B4-BE49-F238E27FC236}">
                  <a16:creationId xmlns:a16="http://schemas.microsoft.com/office/drawing/2014/main" id="{816195D3-435B-4F46-87BC-90899ED55A2C}"/>
                </a:ext>
              </a:extLst>
            </p:cNvPr>
            <p:cNvSpPr/>
            <p:nvPr/>
          </p:nvSpPr>
          <p:spPr>
            <a:xfrm>
              <a:off x="3071215"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19" name="Chevron 8">
              <a:extLst>
                <a:ext uri="{FF2B5EF4-FFF2-40B4-BE49-F238E27FC236}">
                  <a16:creationId xmlns:a16="http://schemas.microsoft.com/office/drawing/2014/main" id="{D25C25F5-9EF8-1B41-9C3C-15242FF61E7A}"/>
                </a:ext>
              </a:extLst>
            </p:cNvPr>
            <p:cNvSpPr txBox="1"/>
            <p:nvPr/>
          </p:nvSpPr>
          <p:spPr>
            <a:xfrm>
              <a:off x="3454994"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Training the model</a:t>
              </a:r>
            </a:p>
          </p:txBody>
        </p:sp>
      </p:grpSp>
      <p:sp>
        <p:nvSpPr>
          <p:cNvPr id="29" name="Rounded Rectangle 28">
            <a:extLst>
              <a:ext uri="{FF2B5EF4-FFF2-40B4-BE49-F238E27FC236}">
                <a16:creationId xmlns:a16="http://schemas.microsoft.com/office/drawing/2014/main" id="{8C69F7DD-21C4-404E-B7EF-5A4658A6F87E}"/>
              </a:ext>
            </a:extLst>
          </p:cNvPr>
          <p:cNvSpPr/>
          <p:nvPr/>
        </p:nvSpPr>
        <p:spPr bwMode="auto">
          <a:xfrm>
            <a:off x="5821458" y="2852936"/>
            <a:ext cx="2062910" cy="2376264"/>
          </a:xfrm>
          <a:prstGeom prst="roundRect">
            <a:avLst/>
          </a:prstGeom>
          <a:solidFill>
            <a:srgbClr val="BADDA6">
              <a:alpha val="61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Deployment Platform</a:t>
            </a:r>
          </a:p>
        </p:txBody>
      </p:sp>
      <p:grpSp>
        <p:nvGrpSpPr>
          <p:cNvPr id="13" name="Group 12">
            <a:extLst>
              <a:ext uri="{FF2B5EF4-FFF2-40B4-BE49-F238E27FC236}">
                <a16:creationId xmlns:a16="http://schemas.microsoft.com/office/drawing/2014/main" id="{81859270-C906-904A-8D95-E3301FA831DB}"/>
              </a:ext>
            </a:extLst>
          </p:cNvPr>
          <p:cNvGrpSpPr/>
          <p:nvPr/>
        </p:nvGrpSpPr>
        <p:grpSpPr>
          <a:xfrm>
            <a:off x="5821458" y="3669555"/>
            <a:ext cx="1918894" cy="767557"/>
            <a:chOff x="6141446" y="1437083"/>
            <a:chExt cx="1918894" cy="767557"/>
          </a:xfrm>
          <a:scene3d>
            <a:camera prst="orthographicFront"/>
            <a:lightRig rig="threePt" dir="t">
              <a:rot lat="0" lon="0" rev="7500000"/>
            </a:lightRig>
          </a:scene3d>
        </p:grpSpPr>
        <p:sp>
          <p:nvSpPr>
            <p:cNvPr id="14" name="Chevron 13">
              <a:extLst>
                <a:ext uri="{FF2B5EF4-FFF2-40B4-BE49-F238E27FC236}">
                  <a16:creationId xmlns:a16="http://schemas.microsoft.com/office/drawing/2014/main" id="{EDD0A071-7F15-5349-AF8C-C759F39237F8}"/>
                </a:ext>
              </a:extLst>
            </p:cNvPr>
            <p:cNvSpPr/>
            <p:nvPr/>
          </p:nvSpPr>
          <p:spPr>
            <a:xfrm>
              <a:off x="6141446" y="1437083"/>
              <a:ext cx="1918894" cy="767557"/>
            </a:xfrm>
            <a:prstGeom prst="chevron">
              <a:avLst/>
            </a:prstGeom>
            <a:solidFill>
              <a:srgbClr val="578DD3"/>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15" name="Chevron 12">
              <a:extLst>
                <a:ext uri="{FF2B5EF4-FFF2-40B4-BE49-F238E27FC236}">
                  <a16:creationId xmlns:a16="http://schemas.microsoft.com/office/drawing/2014/main" id="{DD317C74-362A-B449-A90E-8CC38A6ECFAD}"/>
                </a:ext>
              </a:extLst>
            </p:cNvPr>
            <p:cNvSpPr txBox="1"/>
            <p:nvPr/>
          </p:nvSpPr>
          <p:spPr>
            <a:xfrm>
              <a:off x="6525225"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Model</a:t>
              </a:r>
            </a:p>
          </p:txBody>
        </p:sp>
      </p:grpSp>
      <p:cxnSp>
        <p:nvCxnSpPr>
          <p:cNvPr id="6" name="Straight Arrow Connector 5">
            <a:extLst>
              <a:ext uri="{FF2B5EF4-FFF2-40B4-BE49-F238E27FC236}">
                <a16:creationId xmlns:a16="http://schemas.microsoft.com/office/drawing/2014/main" id="{A3FC5A10-D8F9-7E4A-8190-0BF113E46871}"/>
              </a:ext>
            </a:extLst>
          </p:cNvPr>
          <p:cNvCxnSpPr>
            <a:cxnSpLocks/>
          </p:cNvCxnSpPr>
          <p:nvPr/>
        </p:nvCxnSpPr>
        <p:spPr bwMode="auto">
          <a:xfrm flipH="1">
            <a:off x="7884368" y="4509120"/>
            <a:ext cx="936104"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CF2297EE-7636-CA48-AAA6-F5C97D5E5732}"/>
              </a:ext>
            </a:extLst>
          </p:cNvPr>
          <p:cNvCxnSpPr>
            <a:cxnSpLocks/>
          </p:cNvCxnSpPr>
          <p:nvPr/>
        </p:nvCxnSpPr>
        <p:spPr bwMode="auto">
          <a:xfrm flipH="1">
            <a:off x="7884368" y="3501008"/>
            <a:ext cx="936104"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6" name="TextBox 25">
            <a:extLst>
              <a:ext uri="{FF2B5EF4-FFF2-40B4-BE49-F238E27FC236}">
                <a16:creationId xmlns:a16="http://schemas.microsoft.com/office/drawing/2014/main" id="{E3BC674A-D391-194E-9109-DAFF9D3F401C}"/>
              </a:ext>
            </a:extLst>
          </p:cNvPr>
          <p:cNvSpPr txBox="1"/>
          <p:nvPr/>
        </p:nvSpPr>
        <p:spPr>
          <a:xfrm>
            <a:off x="7884368" y="3039343"/>
            <a:ext cx="865943" cy="461665"/>
          </a:xfrm>
          <a:prstGeom prst="rect">
            <a:avLst/>
          </a:prstGeom>
          <a:noFill/>
        </p:spPr>
        <p:txBody>
          <a:bodyPr wrap="none" rtlCol="0">
            <a:spAutoFit/>
          </a:bodyPr>
          <a:lstStyle/>
          <a:p>
            <a:r>
              <a:rPr lang="en-US" dirty="0"/>
              <a:t>Prediction</a:t>
            </a:r>
          </a:p>
          <a:p>
            <a:r>
              <a:rPr lang="en-US" dirty="0"/>
              <a:t>queries</a:t>
            </a:r>
          </a:p>
        </p:txBody>
      </p:sp>
      <p:sp>
        <p:nvSpPr>
          <p:cNvPr id="31" name="TextBox 30">
            <a:extLst>
              <a:ext uri="{FF2B5EF4-FFF2-40B4-BE49-F238E27FC236}">
                <a16:creationId xmlns:a16="http://schemas.microsoft.com/office/drawing/2014/main" id="{87F0A2B3-BDA5-AC4B-B090-58840668264A}"/>
              </a:ext>
            </a:extLst>
          </p:cNvPr>
          <p:cNvSpPr txBox="1"/>
          <p:nvPr/>
        </p:nvSpPr>
        <p:spPr>
          <a:xfrm>
            <a:off x="7951341" y="4040801"/>
            <a:ext cx="731995" cy="461665"/>
          </a:xfrm>
          <a:prstGeom prst="rect">
            <a:avLst/>
          </a:prstGeom>
          <a:noFill/>
        </p:spPr>
        <p:txBody>
          <a:bodyPr wrap="none" rtlCol="0">
            <a:spAutoFit/>
          </a:bodyPr>
          <a:lstStyle/>
          <a:p>
            <a:r>
              <a:rPr lang="en-US" dirty="0"/>
              <a:t>Training</a:t>
            </a:r>
          </a:p>
          <a:p>
            <a:r>
              <a:rPr lang="en-US" dirty="0"/>
              <a:t>data</a:t>
            </a:r>
          </a:p>
        </p:txBody>
      </p:sp>
    </p:spTree>
    <p:extLst>
      <p:ext uri="{BB962C8B-B14F-4D97-AF65-F5344CB8AC3E}">
        <p14:creationId xmlns:p14="http://schemas.microsoft.com/office/powerpoint/2010/main" val="359815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039981-5DA3-E44A-A797-E6198A590D9D}"/>
              </a:ext>
            </a:extLst>
          </p:cNvPr>
          <p:cNvSpPr>
            <a:spLocks noGrp="1"/>
          </p:cNvSpPr>
          <p:nvPr>
            <p:ph idx="1"/>
          </p:nvPr>
        </p:nvSpPr>
        <p:spPr/>
        <p:txBody>
          <a:bodyPr/>
          <a:lstStyle/>
          <a:p>
            <a:pPr>
              <a:buFont typeface="Arial" panose="020B0604020202020204" pitchFamily="34" charset="0"/>
              <a:buChar char="•"/>
            </a:pPr>
            <a:r>
              <a:rPr lang="en-US" dirty="0"/>
              <a:t>Retraining is:</a:t>
            </a:r>
          </a:p>
          <a:p>
            <a:pPr lvl="1">
              <a:buFont typeface="Arial" panose="020B0604020202020204" pitchFamily="34" charset="0"/>
              <a:buChar char="•"/>
            </a:pPr>
            <a:r>
              <a:rPr lang="en-US" dirty="0"/>
              <a:t>Time-consuming</a:t>
            </a:r>
          </a:p>
          <a:p>
            <a:pPr lvl="1">
              <a:buFont typeface="Arial" panose="020B0604020202020204" pitchFamily="34" charset="0"/>
              <a:buChar char="•"/>
            </a:pPr>
            <a:r>
              <a:rPr lang="en-US" dirty="0"/>
              <a:t>Resource-intensive</a:t>
            </a:r>
          </a:p>
          <a:p>
            <a:pPr>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2BBBC343-2851-194C-84BF-1DEDB6519003}"/>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A132B3EC-61FA-9645-AA12-56A7A86CBE32}"/>
              </a:ext>
            </a:extLst>
          </p:cNvPr>
          <p:cNvSpPr>
            <a:spLocks noGrp="1"/>
          </p:cNvSpPr>
          <p:nvPr>
            <p:ph type="sldNum" sz="quarter" idx="11"/>
          </p:nvPr>
        </p:nvSpPr>
        <p:spPr/>
        <p:txBody>
          <a:bodyPr/>
          <a:lstStyle/>
          <a:p>
            <a:fld id="{6F903123-4CC2-4E08-BF04-132B6B4D8D3D}" type="slidenum">
              <a:rPr lang="de-DE" smtClean="0"/>
              <a:pPr/>
              <a:t>7</a:t>
            </a:fld>
            <a:endParaRPr lang="de-DE" dirty="0"/>
          </a:p>
        </p:txBody>
      </p:sp>
      <p:sp>
        <p:nvSpPr>
          <p:cNvPr id="5" name="Title 4">
            <a:extLst>
              <a:ext uri="{FF2B5EF4-FFF2-40B4-BE49-F238E27FC236}">
                <a16:creationId xmlns:a16="http://schemas.microsoft.com/office/drawing/2014/main" id="{67A7E8D7-C354-5342-8337-48B1A4CF75EC}"/>
              </a:ext>
            </a:extLst>
          </p:cNvPr>
          <p:cNvSpPr>
            <a:spLocks noGrp="1"/>
          </p:cNvSpPr>
          <p:nvPr>
            <p:ph type="title"/>
          </p:nvPr>
        </p:nvSpPr>
        <p:spPr>
          <a:xfrm>
            <a:off x="539750" y="1740115"/>
            <a:ext cx="8061325" cy="358560"/>
          </a:xfrm>
        </p:spPr>
        <p:txBody>
          <a:bodyPr/>
          <a:lstStyle/>
          <a:p>
            <a:r>
              <a:rPr lang="en-US" dirty="0"/>
              <a:t>Deployment of Machine Learning Pipelines</a:t>
            </a:r>
          </a:p>
        </p:txBody>
      </p:sp>
      <p:grpSp>
        <p:nvGrpSpPr>
          <p:cNvPr id="6" name="Group 5">
            <a:extLst>
              <a:ext uri="{FF2B5EF4-FFF2-40B4-BE49-F238E27FC236}">
                <a16:creationId xmlns:a16="http://schemas.microsoft.com/office/drawing/2014/main" id="{8E185AB9-4D3B-3147-89F3-B50FA7D382F2}"/>
              </a:ext>
            </a:extLst>
          </p:cNvPr>
          <p:cNvGrpSpPr/>
          <p:nvPr/>
        </p:nvGrpSpPr>
        <p:grpSpPr>
          <a:xfrm>
            <a:off x="1216112" y="3669555"/>
            <a:ext cx="1918894" cy="767557"/>
            <a:chOff x="984" y="1437083"/>
            <a:chExt cx="1918894" cy="767557"/>
          </a:xfrm>
          <a:scene3d>
            <a:camera prst="orthographicFront"/>
            <a:lightRig rig="threePt" dir="t">
              <a:rot lat="0" lon="0" rev="7500000"/>
            </a:lightRig>
          </a:scene3d>
        </p:grpSpPr>
        <p:sp>
          <p:nvSpPr>
            <p:cNvPr id="7" name="Pentagon 6">
              <a:extLst>
                <a:ext uri="{FF2B5EF4-FFF2-40B4-BE49-F238E27FC236}">
                  <a16:creationId xmlns:a16="http://schemas.microsoft.com/office/drawing/2014/main" id="{94474F95-BA66-AA44-BEC8-DEF579D403B7}"/>
                </a:ext>
              </a:extLst>
            </p:cNvPr>
            <p:cNvSpPr/>
            <p:nvPr/>
          </p:nvSpPr>
          <p:spPr>
            <a:xfrm>
              <a:off x="984" y="1437083"/>
              <a:ext cx="1918894" cy="767557"/>
            </a:xfrm>
            <a:prstGeom prst="homePlate">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8" name="Pentagon 4">
              <a:extLst>
                <a:ext uri="{FF2B5EF4-FFF2-40B4-BE49-F238E27FC236}">
                  <a16:creationId xmlns:a16="http://schemas.microsoft.com/office/drawing/2014/main" id="{4365B17E-2590-2649-B862-08784289B6B5}"/>
                </a:ext>
              </a:extLst>
            </p:cNvPr>
            <p:cNvSpPr txBox="1"/>
            <p:nvPr/>
          </p:nvSpPr>
          <p:spPr>
            <a:xfrm>
              <a:off x="984" y="1437083"/>
              <a:ext cx="1727005"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Preparing the data</a:t>
              </a:r>
            </a:p>
          </p:txBody>
        </p:sp>
      </p:grpSp>
      <p:grpSp>
        <p:nvGrpSpPr>
          <p:cNvPr id="9" name="Group 8">
            <a:extLst>
              <a:ext uri="{FF2B5EF4-FFF2-40B4-BE49-F238E27FC236}">
                <a16:creationId xmlns:a16="http://schemas.microsoft.com/office/drawing/2014/main" id="{B1E4D0B8-57F5-4345-8AB2-A2D9AE951593}"/>
              </a:ext>
            </a:extLst>
          </p:cNvPr>
          <p:cNvGrpSpPr/>
          <p:nvPr/>
        </p:nvGrpSpPr>
        <p:grpSpPr>
          <a:xfrm>
            <a:off x="2751227" y="3669555"/>
            <a:ext cx="1918894" cy="767557"/>
            <a:chOff x="1536099" y="1437083"/>
            <a:chExt cx="1918894" cy="767557"/>
          </a:xfrm>
          <a:scene3d>
            <a:camera prst="orthographicFront"/>
            <a:lightRig rig="threePt" dir="t">
              <a:rot lat="0" lon="0" rev="7500000"/>
            </a:lightRig>
          </a:scene3d>
        </p:grpSpPr>
        <p:sp>
          <p:nvSpPr>
            <p:cNvPr id="10" name="Chevron 9">
              <a:extLst>
                <a:ext uri="{FF2B5EF4-FFF2-40B4-BE49-F238E27FC236}">
                  <a16:creationId xmlns:a16="http://schemas.microsoft.com/office/drawing/2014/main" id="{965724D1-4DC4-CD4C-BD33-92E1A28AACC3}"/>
                </a:ext>
              </a:extLst>
            </p:cNvPr>
            <p:cNvSpPr/>
            <p:nvPr/>
          </p:nvSpPr>
          <p:spPr>
            <a:xfrm>
              <a:off x="1536099" y="1437083"/>
              <a:ext cx="1918894" cy="767557"/>
            </a:xfrm>
            <a:prstGeom prst="chevron">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11" name="Chevron 6">
              <a:extLst>
                <a:ext uri="{FF2B5EF4-FFF2-40B4-BE49-F238E27FC236}">
                  <a16:creationId xmlns:a16="http://schemas.microsoft.com/office/drawing/2014/main" id="{EB979296-2F84-5145-9C78-17384F1F6FD3}"/>
                </a:ext>
              </a:extLst>
            </p:cNvPr>
            <p:cNvSpPr txBox="1"/>
            <p:nvPr/>
          </p:nvSpPr>
          <p:spPr>
            <a:xfrm>
              <a:off x="1919878"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Designing the pipeline</a:t>
              </a:r>
            </a:p>
          </p:txBody>
        </p:sp>
      </p:grpSp>
      <p:grpSp>
        <p:nvGrpSpPr>
          <p:cNvPr id="12" name="Group 11">
            <a:extLst>
              <a:ext uri="{FF2B5EF4-FFF2-40B4-BE49-F238E27FC236}">
                <a16:creationId xmlns:a16="http://schemas.microsoft.com/office/drawing/2014/main" id="{D21C98C4-DDB3-A14A-B1FF-09D4DBDF90C8}"/>
              </a:ext>
            </a:extLst>
          </p:cNvPr>
          <p:cNvGrpSpPr/>
          <p:nvPr/>
        </p:nvGrpSpPr>
        <p:grpSpPr>
          <a:xfrm>
            <a:off x="4286343" y="3669555"/>
            <a:ext cx="1918894" cy="767557"/>
            <a:chOff x="3071215" y="1437083"/>
            <a:chExt cx="1918894" cy="767557"/>
          </a:xfrm>
          <a:scene3d>
            <a:camera prst="orthographicFront"/>
            <a:lightRig rig="threePt" dir="t">
              <a:rot lat="0" lon="0" rev="7500000"/>
            </a:lightRig>
          </a:scene3d>
        </p:grpSpPr>
        <p:sp>
          <p:nvSpPr>
            <p:cNvPr id="13" name="Chevron 12">
              <a:extLst>
                <a:ext uri="{FF2B5EF4-FFF2-40B4-BE49-F238E27FC236}">
                  <a16:creationId xmlns:a16="http://schemas.microsoft.com/office/drawing/2014/main" id="{E65713F5-14CC-B44E-A5C3-0CF87ECC4727}"/>
                </a:ext>
              </a:extLst>
            </p:cNvPr>
            <p:cNvSpPr/>
            <p:nvPr/>
          </p:nvSpPr>
          <p:spPr>
            <a:xfrm>
              <a:off x="3071215"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14" name="Chevron 8">
              <a:extLst>
                <a:ext uri="{FF2B5EF4-FFF2-40B4-BE49-F238E27FC236}">
                  <a16:creationId xmlns:a16="http://schemas.microsoft.com/office/drawing/2014/main" id="{A565997E-80D7-2E44-BF95-EFC04F082B8D}"/>
                </a:ext>
              </a:extLst>
            </p:cNvPr>
            <p:cNvSpPr txBox="1"/>
            <p:nvPr/>
          </p:nvSpPr>
          <p:spPr>
            <a:xfrm>
              <a:off x="3454994"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Training the model</a:t>
              </a:r>
            </a:p>
          </p:txBody>
        </p:sp>
      </p:grpSp>
      <p:sp>
        <p:nvSpPr>
          <p:cNvPr id="19" name="Rounded Rectangle 18">
            <a:extLst>
              <a:ext uri="{FF2B5EF4-FFF2-40B4-BE49-F238E27FC236}">
                <a16:creationId xmlns:a16="http://schemas.microsoft.com/office/drawing/2014/main" id="{EA8D9DC9-C779-C941-8567-2D4779BDCB9D}"/>
              </a:ext>
            </a:extLst>
          </p:cNvPr>
          <p:cNvSpPr/>
          <p:nvPr/>
        </p:nvSpPr>
        <p:spPr bwMode="auto">
          <a:xfrm>
            <a:off x="5821458" y="2852936"/>
            <a:ext cx="2062910" cy="2376264"/>
          </a:xfrm>
          <a:prstGeom prst="roundRect">
            <a:avLst/>
          </a:prstGeom>
          <a:solidFill>
            <a:srgbClr val="BADDA6">
              <a:alpha val="61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Deployment Platform</a:t>
            </a:r>
          </a:p>
        </p:txBody>
      </p:sp>
      <p:grpSp>
        <p:nvGrpSpPr>
          <p:cNvPr id="15" name="Group 14">
            <a:extLst>
              <a:ext uri="{FF2B5EF4-FFF2-40B4-BE49-F238E27FC236}">
                <a16:creationId xmlns:a16="http://schemas.microsoft.com/office/drawing/2014/main" id="{1B605511-D8EA-7349-A67E-84B6FF7E3F2A}"/>
              </a:ext>
            </a:extLst>
          </p:cNvPr>
          <p:cNvGrpSpPr/>
          <p:nvPr/>
        </p:nvGrpSpPr>
        <p:grpSpPr>
          <a:xfrm>
            <a:off x="5821458" y="3669555"/>
            <a:ext cx="1918894" cy="767557"/>
            <a:chOff x="6141446" y="1437083"/>
            <a:chExt cx="1918894" cy="767557"/>
          </a:xfrm>
          <a:scene3d>
            <a:camera prst="orthographicFront"/>
            <a:lightRig rig="threePt" dir="t">
              <a:rot lat="0" lon="0" rev="7500000"/>
            </a:lightRig>
          </a:scene3d>
        </p:grpSpPr>
        <p:sp>
          <p:nvSpPr>
            <p:cNvPr id="16" name="Chevron 15">
              <a:extLst>
                <a:ext uri="{FF2B5EF4-FFF2-40B4-BE49-F238E27FC236}">
                  <a16:creationId xmlns:a16="http://schemas.microsoft.com/office/drawing/2014/main" id="{4321A585-141E-8D42-8892-5A1891614D6C}"/>
                </a:ext>
              </a:extLst>
            </p:cNvPr>
            <p:cNvSpPr/>
            <p:nvPr/>
          </p:nvSpPr>
          <p:spPr>
            <a:xfrm>
              <a:off x="6141446" y="1437083"/>
              <a:ext cx="1918894" cy="767557"/>
            </a:xfrm>
            <a:prstGeom prst="chevron">
              <a:avLst/>
            </a:prstGeom>
            <a:solidFill>
              <a:srgbClr val="578DD3"/>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17" name="Chevron 12">
              <a:extLst>
                <a:ext uri="{FF2B5EF4-FFF2-40B4-BE49-F238E27FC236}">
                  <a16:creationId xmlns:a16="http://schemas.microsoft.com/office/drawing/2014/main" id="{2D70E711-8948-774E-A870-BBEC0C61223F}"/>
                </a:ext>
              </a:extLst>
            </p:cNvPr>
            <p:cNvSpPr txBox="1"/>
            <p:nvPr/>
          </p:nvSpPr>
          <p:spPr>
            <a:xfrm>
              <a:off x="6525225"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Model</a:t>
              </a:r>
            </a:p>
          </p:txBody>
        </p:sp>
      </p:grpSp>
      <p:cxnSp>
        <p:nvCxnSpPr>
          <p:cNvPr id="20" name="Elbow Connector 19">
            <a:extLst>
              <a:ext uri="{FF2B5EF4-FFF2-40B4-BE49-F238E27FC236}">
                <a16:creationId xmlns:a16="http://schemas.microsoft.com/office/drawing/2014/main" id="{62121E23-9CEB-A34B-9E19-7C4250CA1B2F}"/>
              </a:ext>
            </a:extLst>
          </p:cNvPr>
          <p:cNvCxnSpPr>
            <a:cxnSpLocks/>
            <a:stCxn id="17" idx="2"/>
          </p:cNvCxnSpPr>
          <p:nvPr/>
        </p:nvCxnSpPr>
        <p:spPr bwMode="auto">
          <a:xfrm rot="5400000">
            <a:off x="6000489" y="3656695"/>
            <a:ext cx="12700" cy="1560834"/>
          </a:xfrm>
          <a:prstGeom prst="bentConnector4">
            <a:avLst>
              <a:gd name="adj1" fmla="val 1654055"/>
              <a:gd name="adj2" fmla="val 100108"/>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935389B4-E97B-7E44-94D5-64442DBC5524}"/>
              </a:ext>
            </a:extLst>
          </p:cNvPr>
          <p:cNvSpPr txBox="1"/>
          <p:nvPr/>
        </p:nvSpPr>
        <p:spPr>
          <a:xfrm>
            <a:off x="5163758" y="4664169"/>
            <a:ext cx="1686167" cy="338554"/>
          </a:xfrm>
          <a:prstGeom prst="rect">
            <a:avLst/>
          </a:prstGeom>
          <a:noFill/>
        </p:spPr>
        <p:txBody>
          <a:bodyPr wrap="none" rtlCol="0">
            <a:spAutoFit/>
          </a:bodyPr>
          <a:lstStyle/>
          <a:p>
            <a:r>
              <a:rPr lang="en-US" sz="1600" dirty="0"/>
              <a:t>Offline retraining</a:t>
            </a:r>
          </a:p>
        </p:txBody>
      </p:sp>
      <p:cxnSp>
        <p:nvCxnSpPr>
          <p:cNvPr id="21" name="Straight Arrow Connector 20">
            <a:extLst>
              <a:ext uri="{FF2B5EF4-FFF2-40B4-BE49-F238E27FC236}">
                <a16:creationId xmlns:a16="http://schemas.microsoft.com/office/drawing/2014/main" id="{B21C21FB-9297-2242-B230-4DF60DDCB378}"/>
              </a:ext>
            </a:extLst>
          </p:cNvPr>
          <p:cNvCxnSpPr>
            <a:cxnSpLocks/>
          </p:cNvCxnSpPr>
          <p:nvPr/>
        </p:nvCxnSpPr>
        <p:spPr bwMode="auto">
          <a:xfrm flipH="1">
            <a:off x="7884368" y="4509120"/>
            <a:ext cx="936104"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BD4A8F74-68B8-D24E-BDDC-04B92D4A2BD9}"/>
              </a:ext>
            </a:extLst>
          </p:cNvPr>
          <p:cNvCxnSpPr>
            <a:cxnSpLocks/>
          </p:cNvCxnSpPr>
          <p:nvPr/>
        </p:nvCxnSpPr>
        <p:spPr bwMode="auto">
          <a:xfrm flipH="1">
            <a:off x="7884368" y="3501008"/>
            <a:ext cx="936104"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3" name="TextBox 22">
            <a:extLst>
              <a:ext uri="{FF2B5EF4-FFF2-40B4-BE49-F238E27FC236}">
                <a16:creationId xmlns:a16="http://schemas.microsoft.com/office/drawing/2014/main" id="{7F0BC9CB-16A4-2347-A468-4B4B1756EA6B}"/>
              </a:ext>
            </a:extLst>
          </p:cNvPr>
          <p:cNvSpPr txBox="1"/>
          <p:nvPr/>
        </p:nvSpPr>
        <p:spPr>
          <a:xfrm>
            <a:off x="7884368" y="3039343"/>
            <a:ext cx="865943" cy="461665"/>
          </a:xfrm>
          <a:prstGeom prst="rect">
            <a:avLst/>
          </a:prstGeom>
          <a:noFill/>
        </p:spPr>
        <p:txBody>
          <a:bodyPr wrap="none" rtlCol="0">
            <a:spAutoFit/>
          </a:bodyPr>
          <a:lstStyle/>
          <a:p>
            <a:r>
              <a:rPr lang="en-US" dirty="0"/>
              <a:t>Prediction</a:t>
            </a:r>
          </a:p>
          <a:p>
            <a:r>
              <a:rPr lang="en-US" dirty="0"/>
              <a:t>queries</a:t>
            </a:r>
          </a:p>
        </p:txBody>
      </p:sp>
      <p:sp>
        <p:nvSpPr>
          <p:cNvPr id="24" name="TextBox 23">
            <a:extLst>
              <a:ext uri="{FF2B5EF4-FFF2-40B4-BE49-F238E27FC236}">
                <a16:creationId xmlns:a16="http://schemas.microsoft.com/office/drawing/2014/main" id="{BBC9E38F-D5CE-9647-93AA-3B9DA77CB169}"/>
              </a:ext>
            </a:extLst>
          </p:cNvPr>
          <p:cNvSpPr txBox="1"/>
          <p:nvPr/>
        </p:nvSpPr>
        <p:spPr>
          <a:xfrm>
            <a:off x="7951341" y="4040801"/>
            <a:ext cx="731995" cy="461665"/>
          </a:xfrm>
          <a:prstGeom prst="rect">
            <a:avLst/>
          </a:prstGeom>
          <a:noFill/>
        </p:spPr>
        <p:txBody>
          <a:bodyPr wrap="none" rtlCol="0">
            <a:spAutoFit/>
          </a:bodyPr>
          <a:lstStyle/>
          <a:p>
            <a:r>
              <a:rPr lang="en-US" dirty="0"/>
              <a:t>Training</a:t>
            </a:r>
          </a:p>
          <a:p>
            <a:r>
              <a:rPr lang="en-US" dirty="0"/>
              <a:t>data</a:t>
            </a:r>
          </a:p>
        </p:txBody>
      </p:sp>
    </p:spTree>
    <p:extLst>
      <p:ext uri="{BB962C8B-B14F-4D97-AF65-F5344CB8AC3E}">
        <p14:creationId xmlns:p14="http://schemas.microsoft.com/office/powerpoint/2010/main" val="410613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D9A345-E031-5D4B-83FA-A8CF1C68C537}"/>
              </a:ext>
            </a:extLst>
          </p:cNvPr>
          <p:cNvSpPr>
            <a:spLocks noGrp="1"/>
          </p:cNvSpPr>
          <p:nvPr>
            <p:ph idx="1"/>
          </p:nvPr>
        </p:nvSpPr>
        <p:spPr/>
        <p:txBody>
          <a:bodyPr/>
          <a:lstStyle/>
          <a:p>
            <a:pPr>
              <a:buFont typeface="Arial" panose="020B0604020202020204" pitchFamily="34" charset="0"/>
              <a:buChar char="•"/>
            </a:pPr>
            <a:r>
              <a:rPr lang="en-US" dirty="0"/>
              <a:t>Continuous Training:</a:t>
            </a:r>
          </a:p>
          <a:p>
            <a:pPr lvl="1">
              <a:buFont typeface="Arial" panose="020B0604020202020204" pitchFamily="34" charset="0"/>
              <a:buChar char="•"/>
            </a:pPr>
            <a:r>
              <a:rPr lang="en-US" dirty="0"/>
              <a:t>Removes the lengthy retraining time</a:t>
            </a:r>
          </a:p>
          <a:p>
            <a:pPr lvl="1">
              <a:buFont typeface="Arial" panose="020B0604020202020204" pitchFamily="34" charset="0"/>
              <a:buChar char="•"/>
            </a:pPr>
            <a:r>
              <a:rPr lang="en-US" dirty="0"/>
              <a:t>Provides same level of quality</a:t>
            </a:r>
          </a:p>
        </p:txBody>
      </p:sp>
      <p:sp>
        <p:nvSpPr>
          <p:cNvPr id="3" name="Footer Placeholder 2">
            <a:extLst>
              <a:ext uri="{FF2B5EF4-FFF2-40B4-BE49-F238E27FC236}">
                <a16:creationId xmlns:a16="http://schemas.microsoft.com/office/drawing/2014/main" id="{BDE33803-C7BA-B144-9BA0-77B981697B53}"/>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FF7DAD74-80C2-844D-A86E-08D9947CFC1F}"/>
              </a:ext>
            </a:extLst>
          </p:cNvPr>
          <p:cNvSpPr>
            <a:spLocks noGrp="1"/>
          </p:cNvSpPr>
          <p:nvPr>
            <p:ph type="sldNum" sz="quarter" idx="11"/>
          </p:nvPr>
        </p:nvSpPr>
        <p:spPr/>
        <p:txBody>
          <a:bodyPr/>
          <a:lstStyle/>
          <a:p>
            <a:fld id="{6F903123-4CC2-4E08-BF04-132B6B4D8D3D}" type="slidenum">
              <a:rPr lang="de-DE" smtClean="0"/>
              <a:pPr/>
              <a:t>8</a:t>
            </a:fld>
            <a:endParaRPr lang="de-DE" dirty="0"/>
          </a:p>
        </p:txBody>
      </p:sp>
      <p:sp>
        <p:nvSpPr>
          <p:cNvPr id="5" name="Title 4">
            <a:extLst>
              <a:ext uri="{FF2B5EF4-FFF2-40B4-BE49-F238E27FC236}">
                <a16:creationId xmlns:a16="http://schemas.microsoft.com/office/drawing/2014/main" id="{249FB49A-640D-7F40-9BF4-6895504FC2A8}"/>
              </a:ext>
            </a:extLst>
          </p:cNvPr>
          <p:cNvSpPr>
            <a:spLocks noGrp="1"/>
          </p:cNvSpPr>
          <p:nvPr>
            <p:ph type="title"/>
          </p:nvPr>
        </p:nvSpPr>
        <p:spPr>
          <a:xfrm>
            <a:off x="539750" y="1740115"/>
            <a:ext cx="8061325" cy="358560"/>
          </a:xfrm>
        </p:spPr>
        <p:txBody>
          <a:bodyPr/>
          <a:lstStyle/>
          <a:p>
            <a:r>
              <a:rPr lang="en-US" dirty="0"/>
              <a:t>Continuous Deployment</a:t>
            </a:r>
          </a:p>
        </p:txBody>
      </p:sp>
      <p:grpSp>
        <p:nvGrpSpPr>
          <p:cNvPr id="6" name="Group 5">
            <a:extLst>
              <a:ext uri="{FF2B5EF4-FFF2-40B4-BE49-F238E27FC236}">
                <a16:creationId xmlns:a16="http://schemas.microsoft.com/office/drawing/2014/main" id="{C523E981-F9F4-ED41-8155-A3358D11373C}"/>
              </a:ext>
            </a:extLst>
          </p:cNvPr>
          <p:cNvGrpSpPr/>
          <p:nvPr/>
        </p:nvGrpSpPr>
        <p:grpSpPr>
          <a:xfrm>
            <a:off x="1216112" y="3669555"/>
            <a:ext cx="1918894" cy="767557"/>
            <a:chOff x="984" y="1437083"/>
            <a:chExt cx="1918894" cy="767557"/>
          </a:xfrm>
          <a:scene3d>
            <a:camera prst="orthographicFront"/>
            <a:lightRig rig="threePt" dir="t">
              <a:rot lat="0" lon="0" rev="7500000"/>
            </a:lightRig>
          </a:scene3d>
        </p:grpSpPr>
        <p:sp>
          <p:nvSpPr>
            <p:cNvPr id="7" name="Pentagon 6">
              <a:extLst>
                <a:ext uri="{FF2B5EF4-FFF2-40B4-BE49-F238E27FC236}">
                  <a16:creationId xmlns:a16="http://schemas.microsoft.com/office/drawing/2014/main" id="{1A312C03-0A67-7B4A-8E6F-8C0987E26F60}"/>
                </a:ext>
              </a:extLst>
            </p:cNvPr>
            <p:cNvSpPr/>
            <p:nvPr/>
          </p:nvSpPr>
          <p:spPr>
            <a:xfrm>
              <a:off x="984" y="1437083"/>
              <a:ext cx="1918894" cy="767557"/>
            </a:xfrm>
            <a:prstGeom prst="homePlate">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8" name="Pentagon 4">
              <a:extLst>
                <a:ext uri="{FF2B5EF4-FFF2-40B4-BE49-F238E27FC236}">
                  <a16:creationId xmlns:a16="http://schemas.microsoft.com/office/drawing/2014/main" id="{334D5DF0-E1A6-D44D-8737-B7988766D423}"/>
                </a:ext>
              </a:extLst>
            </p:cNvPr>
            <p:cNvSpPr txBox="1"/>
            <p:nvPr/>
          </p:nvSpPr>
          <p:spPr>
            <a:xfrm>
              <a:off x="984" y="1437083"/>
              <a:ext cx="1727005"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Preparing the data</a:t>
              </a:r>
            </a:p>
          </p:txBody>
        </p:sp>
      </p:grpSp>
      <p:grpSp>
        <p:nvGrpSpPr>
          <p:cNvPr id="9" name="Group 8">
            <a:extLst>
              <a:ext uri="{FF2B5EF4-FFF2-40B4-BE49-F238E27FC236}">
                <a16:creationId xmlns:a16="http://schemas.microsoft.com/office/drawing/2014/main" id="{1E12F213-83C6-E649-9C28-0D60F275AA5D}"/>
              </a:ext>
            </a:extLst>
          </p:cNvPr>
          <p:cNvGrpSpPr/>
          <p:nvPr/>
        </p:nvGrpSpPr>
        <p:grpSpPr>
          <a:xfrm>
            <a:off x="2751227" y="3669555"/>
            <a:ext cx="1918894" cy="767557"/>
            <a:chOff x="1536099" y="1437083"/>
            <a:chExt cx="1918894" cy="767557"/>
          </a:xfrm>
          <a:scene3d>
            <a:camera prst="orthographicFront"/>
            <a:lightRig rig="threePt" dir="t">
              <a:rot lat="0" lon="0" rev="7500000"/>
            </a:lightRig>
          </a:scene3d>
        </p:grpSpPr>
        <p:sp>
          <p:nvSpPr>
            <p:cNvPr id="10" name="Chevron 9">
              <a:extLst>
                <a:ext uri="{FF2B5EF4-FFF2-40B4-BE49-F238E27FC236}">
                  <a16:creationId xmlns:a16="http://schemas.microsoft.com/office/drawing/2014/main" id="{43BF49EA-95D0-FE4B-A70D-63006C9160CE}"/>
                </a:ext>
              </a:extLst>
            </p:cNvPr>
            <p:cNvSpPr/>
            <p:nvPr/>
          </p:nvSpPr>
          <p:spPr>
            <a:xfrm>
              <a:off x="1536099" y="1437083"/>
              <a:ext cx="1918894" cy="767557"/>
            </a:xfrm>
            <a:prstGeom prst="chevron">
              <a:avLst/>
            </a:prstGeom>
            <a:solidFill>
              <a:srgbClr val="FFC000"/>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11" name="Chevron 6">
              <a:extLst>
                <a:ext uri="{FF2B5EF4-FFF2-40B4-BE49-F238E27FC236}">
                  <a16:creationId xmlns:a16="http://schemas.microsoft.com/office/drawing/2014/main" id="{ED877E49-C094-F04C-A562-3B231064A9E0}"/>
                </a:ext>
              </a:extLst>
            </p:cNvPr>
            <p:cNvSpPr txBox="1"/>
            <p:nvPr/>
          </p:nvSpPr>
          <p:spPr>
            <a:xfrm>
              <a:off x="1919878"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Designing the pipeline</a:t>
              </a:r>
            </a:p>
          </p:txBody>
        </p:sp>
      </p:grpSp>
      <p:sp>
        <p:nvSpPr>
          <p:cNvPr id="21" name="Rounded Rectangle 20">
            <a:extLst>
              <a:ext uri="{FF2B5EF4-FFF2-40B4-BE49-F238E27FC236}">
                <a16:creationId xmlns:a16="http://schemas.microsoft.com/office/drawing/2014/main" id="{B5559CC1-998A-ED49-8778-C14C04ED1B3E}"/>
              </a:ext>
            </a:extLst>
          </p:cNvPr>
          <p:cNvSpPr/>
          <p:nvPr/>
        </p:nvSpPr>
        <p:spPr bwMode="auto">
          <a:xfrm>
            <a:off x="4286343" y="2852936"/>
            <a:ext cx="3598025" cy="2376264"/>
          </a:xfrm>
          <a:prstGeom prst="roundRect">
            <a:avLst/>
          </a:prstGeom>
          <a:solidFill>
            <a:srgbClr val="BADDA6">
              <a:alpha val="61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Deployment Platform</a:t>
            </a:r>
          </a:p>
        </p:txBody>
      </p:sp>
      <p:grpSp>
        <p:nvGrpSpPr>
          <p:cNvPr id="13" name="Group 12">
            <a:extLst>
              <a:ext uri="{FF2B5EF4-FFF2-40B4-BE49-F238E27FC236}">
                <a16:creationId xmlns:a16="http://schemas.microsoft.com/office/drawing/2014/main" id="{BF5EB016-774B-0E44-B080-58202416BADE}"/>
              </a:ext>
            </a:extLst>
          </p:cNvPr>
          <p:cNvGrpSpPr/>
          <p:nvPr/>
        </p:nvGrpSpPr>
        <p:grpSpPr>
          <a:xfrm>
            <a:off x="4286343" y="3669555"/>
            <a:ext cx="1918894" cy="767557"/>
            <a:chOff x="3071215" y="1437083"/>
            <a:chExt cx="1918894" cy="767557"/>
          </a:xfrm>
          <a:scene3d>
            <a:camera prst="orthographicFront"/>
            <a:lightRig rig="threePt" dir="t">
              <a:rot lat="0" lon="0" rev="7500000"/>
            </a:lightRig>
          </a:scene3d>
        </p:grpSpPr>
        <p:sp>
          <p:nvSpPr>
            <p:cNvPr id="14" name="Chevron 13">
              <a:extLst>
                <a:ext uri="{FF2B5EF4-FFF2-40B4-BE49-F238E27FC236}">
                  <a16:creationId xmlns:a16="http://schemas.microsoft.com/office/drawing/2014/main" id="{27E7FF56-5C40-384A-8DAE-94EF89980379}"/>
                </a:ext>
              </a:extLst>
            </p:cNvPr>
            <p:cNvSpPr/>
            <p:nvPr/>
          </p:nvSpPr>
          <p:spPr>
            <a:xfrm>
              <a:off x="3071215" y="1437083"/>
              <a:ext cx="1918894" cy="767557"/>
            </a:xfrm>
            <a:prstGeom prst="chevron">
              <a:avLst/>
            </a:prstGeom>
            <a:solidFill>
              <a:srgbClr val="77BD52"/>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15" name="Chevron 8">
              <a:extLst>
                <a:ext uri="{FF2B5EF4-FFF2-40B4-BE49-F238E27FC236}">
                  <a16:creationId xmlns:a16="http://schemas.microsoft.com/office/drawing/2014/main" id="{AE526E96-C759-0C48-9EE5-01D2623A6A18}"/>
                </a:ext>
              </a:extLst>
            </p:cNvPr>
            <p:cNvSpPr txBox="1"/>
            <p:nvPr/>
          </p:nvSpPr>
          <p:spPr>
            <a:xfrm>
              <a:off x="3454994"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Training the model</a:t>
              </a:r>
            </a:p>
          </p:txBody>
        </p:sp>
      </p:grpSp>
      <p:grpSp>
        <p:nvGrpSpPr>
          <p:cNvPr id="16" name="Group 15">
            <a:extLst>
              <a:ext uri="{FF2B5EF4-FFF2-40B4-BE49-F238E27FC236}">
                <a16:creationId xmlns:a16="http://schemas.microsoft.com/office/drawing/2014/main" id="{380FADDA-987B-D440-AC4E-919D851CE336}"/>
              </a:ext>
            </a:extLst>
          </p:cNvPr>
          <p:cNvGrpSpPr/>
          <p:nvPr/>
        </p:nvGrpSpPr>
        <p:grpSpPr>
          <a:xfrm>
            <a:off x="5821458" y="3669555"/>
            <a:ext cx="1918894" cy="767557"/>
            <a:chOff x="6141446" y="1437083"/>
            <a:chExt cx="1918894" cy="767557"/>
          </a:xfrm>
          <a:scene3d>
            <a:camera prst="orthographicFront"/>
            <a:lightRig rig="threePt" dir="t">
              <a:rot lat="0" lon="0" rev="7500000"/>
            </a:lightRig>
          </a:scene3d>
        </p:grpSpPr>
        <p:sp>
          <p:nvSpPr>
            <p:cNvPr id="17" name="Chevron 16">
              <a:extLst>
                <a:ext uri="{FF2B5EF4-FFF2-40B4-BE49-F238E27FC236}">
                  <a16:creationId xmlns:a16="http://schemas.microsoft.com/office/drawing/2014/main" id="{A4BE7543-48D9-B04B-9A0F-81CF5580C014}"/>
                </a:ext>
              </a:extLst>
            </p:cNvPr>
            <p:cNvSpPr/>
            <p:nvPr/>
          </p:nvSpPr>
          <p:spPr>
            <a:xfrm>
              <a:off x="6141446" y="1437083"/>
              <a:ext cx="1918894" cy="767557"/>
            </a:xfrm>
            <a:prstGeom prst="chevron">
              <a:avLst/>
            </a:prstGeom>
            <a:solidFill>
              <a:srgbClr val="578DD3"/>
            </a:solidFill>
            <a:sp3d prstMaterial="plastic">
              <a:bevelT w="127000" h="25400" prst="relaxedInset"/>
            </a:sp3d>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18" name="Chevron 12">
              <a:extLst>
                <a:ext uri="{FF2B5EF4-FFF2-40B4-BE49-F238E27FC236}">
                  <a16:creationId xmlns:a16="http://schemas.microsoft.com/office/drawing/2014/main" id="{AF631DDF-0676-D04E-8148-B2D798072C27}"/>
                </a:ext>
              </a:extLst>
            </p:cNvPr>
            <p:cNvSpPr txBox="1"/>
            <p:nvPr/>
          </p:nvSpPr>
          <p:spPr>
            <a:xfrm>
              <a:off x="6525225" y="1437083"/>
              <a:ext cx="1151337" cy="7675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Model</a:t>
              </a:r>
            </a:p>
          </p:txBody>
        </p:sp>
      </p:grpSp>
      <p:cxnSp>
        <p:nvCxnSpPr>
          <p:cNvPr id="19" name="Elbow Connector 18">
            <a:extLst>
              <a:ext uri="{FF2B5EF4-FFF2-40B4-BE49-F238E27FC236}">
                <a16:creationId xmlns:a16="http://schemas.microsoft.com/office/drawing/2014/main" id="{C3185C70-DA56-2F48-8766-D89E2DD4ABE3}"/>
              </a:ext>
            </a:extLst>
          </p:cNvPr>
          <p:cNvCxnSpPr>
            <a:cxnSpLocks/>
            <a:stCxn id="18" idx="2"/>
          </p:cNvCxnSpPr>
          <p:nvPr/>
        </p:nvCxnSpPr>
        <p:spPr bwMode="auto">
          <a:xfrm rot="5400000">
            <a:off x="6000489" y="3656695"/>
            <a:ext cx="12700" cy="1560834"/>
          </a:xfrm>
          <a:prstGeom prst="bentConnector4">
            <a:avLst>
              <a:gd name="adj1" fmla="val 1654055"/>
              <a:gd name="adj2" fmla="val 100108"/>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E9AA3EC-1487-8D4C-AD32-8A489008EA5B}"/>
              </a:ext>
            </a:extLst>
          </p:cNvPr>
          <p:cNvSpPr txBox="1"/>
          <p:nvPr/>
        </p:nvSpPr>
        <p:spPr>
          <a:xfrm>
            <a:off x="5004066" y="4664169"/>
            <a:ext cx="2005550" cy="584775"/>
          </a:xfrm>
          <a:prstGeom prst="rect">
            <a:avLst/>
          </a:prstGeom>
          <a:noFill/>
        </p:spPr>
        <p:txBody>
          <a:bodyPr wrap="none" rtlCol="0">
            <a:spAutoFit/>
          </a:bodyPr>
          <a:lstStyle/>
          <a:p>
            <a:r>
              <a:rPr lang="en-US" sz="1600" strike="sngStrike" dirty="0"/>
              <a:t>Offline retraining</a:t>
            </a:r>
          </a:p>
          <a:p>
            <a:r>
              <a:rPr lang="en-US" sz="1600" dirty="0">
                <a:solidFill>
                  <a:srgbClr val="00B050"/>
                </a:solidFill>
              </a:rPr>
              <a:t>Continuous Training</a:t>
            </a:r>
          </a:p>
        </p:txBody>
      </p:sp>
      <p:cxnSp>
        <p:nvCxnSpPr>
          <p:cNvPr id="22" name="Straight Arrow Connector 21">
            <a:extLst>
              <a:ext uri="{FF2B5EF4-FFF2-40B4-BE49-F238E27FC236}">
                <a16:creationId xmlns:a16="http://schemas.microsoft.com/office/drawing/2014/main" id="{4A9D0F06-3F64-754B-A517-86B79B8F14C3}"/>
              </a:ext>
            </a:extLst>
          </p:cNvPr>
          <p:cNvCxnSpPr>
            <a:cxnSpLocks/>
          </p:cNvCxnSpPr>
          <p:nvPr/>
        </p:nvCxnSpPr>
        <p:spPr bwMode="auto">
          <a:xfrm flipH="1">
            <a:off x="7884368" y="4509120"/>
            <a:ext cx="936104"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a:extLst>
              <a:ext uri="{FF2B5EF4-FFF2-40B4-BE49-F238E27FC236}">
                <a16:creationId xmlns:a16="http://schemas.microsoft.com/office/drawing/2014/main" id="{D7F55003-6EB2-8C46-B90E-8E3B9D1DFD75}"/>
              </a:ext>
            </a:extLst>
          </p:cNvPr>
          <p:cNvCxnSpPr>
            <a:cxnSpLocks/>
          </p:cNvCxnSpPr>
          <p:nvPr/>
        </p:nvCxnSpPr>
        <p:spPr bwMode="auto">
          <a:xfrm flipH="1">
            <a:off x="7884368" y="3501008"/>
            <a:ext cx="936104"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4" name="TextBox 23">
            <a:extLst>
              <a:ext uri="{FF2B5EF4-FFF2-40B4-BE49-F238E27FC236}">
                <a16:creationId xmlns:a16="http://schemas.microsoft.com/office/drawing/2014/main" id="{A60E9210-9ECA-D541-98F5-A5526D8EAC98}"/>
              </a:ext>
            </a:extLst>
          </p:cNvPr>
          <p:cNvSpPr txBox="1"/>
          <p:nvPr/>
        </p:nvSpPr>
        <p:spPr>
          <a:xfrm>
            <a:off x="7884368" y="3039343"/>
            <a:ext cx="865943" cy="461665"/>
          </a:xfrm>
          <a:prstGeom prst="rect">
            <a:avLst/>
          </a:prstGeom>
          <a:noFill/>
        </p:spPr>
        <p:txBody>
          <a:bodyPr wrap="none" rtlCol="0">
            <a:spAutoFit/>
          </a:bodyPr>
          <a:lstStyle/>
          <a:p>
            <a:r>
              <a:rPr lang="en-US" dirty="0"/>
              <a:t>Prediction</a:t>
            </a:r>
          </a:p>
          <a:p>
            <a:r>
              <a:rPr lang="en-US" dirty="0"/>
              <a:t>queries</a:t>
            </a:r>
          </a:p>
        </p:txBody>
      </p:sp>
      <p:sp>
        <p:nvSpPr>
          <p:cNvPr id="25" name="TextBox 24">
            <a:extLst>
              <a:ext uri="{FF2B5EF4-FFF2-40B4-BE49-F238E27FC236}">
                <a16:creationId xmlns:a16="http://schemas.microsoft.com/office/drawing/2014/main" id="{BBF0F389-3F63-554D-8066-0FFFABF4EA4B}"/>
              </a:ext>
            </a:extLst>
          </p:cNvPr>
          <p:cNvSpPr txBox="1"/>
          <p:nvPr/>
        </p:nvSpPr>
        <p:spPr>
          <a:xfrm>
            <a:off x="7951341" y="4040801"/>
            <a:ext cx="731995" cy="461665"/>
          </a:xfrm>
          <a:prstGeom prst="rect">
            <a:avLst/>
          </a:prstGeom>
          <a:noFill/>
        </p:spPr>
        <p:txBody>
          <a:bodyPr wrap="none" rtlCol="0">
            <a:spAutoFit/>
          </a:bodyPr>
          <a:lstStyle/>
          <a:p>
            <a:r>
              <a:rPr lang="en-US" dirty="0"/>
              <a:t>Training</a:t>
            </a:r>
          </a:p>
          <a:p>
            <a:r>
              <a:rPr lang="en-US" dirty="0"/>
              <a:t>data</a:t>
            </a:r>
          </a:p>
        </p:txBody>
      </p:sp>
    </p:spTree>
    <p:extLst>
      <p:ext uri="{BB962C8B-B14F-4D97-AF65-F5344CB8AC3E}">
        <p14:creationId xmlns:p14="http://schemas.microsoft.com/office/powerpoint/2010/main" val="332666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6FF3F94-72FE-1A42-B926-FD02280598A7}"/>
              </a:ext>
            </a:extLst>
          </p:cNvPr>
          <p:cNvSpPr>
            <a:spLocks noGrp="1"/>
          </p:cNvSpPr>
          <p:nvPr>
            <p:ph type="title"/>
          </p:nvPr>
        </p:nvSpPr>
        <p:spPr>
          <a:xfrm>
            <a:off x="539750" y="1740115"/>
            <a:ext cx="8061325" cy="358560"/>
          </a:xfrm>
        </p:spPr>
        <p:txBody>
          <a:bodyPr/>
          <a:lstStyle/>
          <a:p>
            <a:r>
              <a:rPr lang="en-US" dirty="0"/>
              <a:t>Current Deployment Process</a:t>
            </a:r>
          </a:p>
        </p:txBody>
      </p:sp>
      <p:sp>
        <p:nvSpPr>
          <p:cNvPr id="13" name="Content Placeholder 12">
            <a:extLst>
              <a:ext uri="{FF2B5EF4-FFF2-40B4-BE49-F238E27FC236}">
                <a16:creationId xmlns:a16="http://schemas.microsoft.com/office/drawing/2014/main" id="{453B314F-9AF3-C04F-BD2F-C6C682F20BC9}"/>
              </a:ext>
            </a:extLst>
          </p:cNvPr>
          <p:cNvSpPr>
            <a:spLocks noGrp="1"/>
          </p:cNvSpPr>
          <p:nvPr>
            <p:ph sz="half" idx="2"/>
          </p:nvPr>
        </p:nvSpPr>
        <p:spPr/>
        <p:txBody>
          <a:bodyPr/>
          <a:lstStyle/>
          <a:p>
            <a:pPr marL="514350" indent="-514350">
              <a:lnSpc>
                <a:spcPct val="200000"/>
              </a:lnSpc>
              <a:buFont typeface="+mj-lt"/>
              <a:buAutoNum type="arabicPeriod"/>
            </a:pPr>
            <a:r>
              <a:rPr lang="en-US" sz="1800" dirty="0"/>
              <a:t>Train the model</a:t>
            </a:r>
          </a:p>
          <a:p>
            <a:pPr marL="514350" indent="-514350">
              <a:lnSpc>
                <a:spcPct val="200000"/>
              </a:lnSpc>
              <a:buFont typeface="+mj-lt"/>
              <a:buAutoNum type="arabicPeriod"/>
            </a:pPr>
            <a:r>
              <a:rPr lang="en-US" sz="1800" dirty="0"/>
              <a:t>Deploy the model (and pipeline)</a:t>
            </a:r>
          </a:p>
          <a:p>
            <a:pPr marL="514350" indent="-514350">
              <a:lnSpc>
                <a:spcPct val="200000"/>
              </a:lnSpc>
              <a:buFont typeface="+mj-lt"/>
              <a:buAutoNum type="arabicPeriod"/>
            </a:pPr>
            <a:r>
              <a:rPr lang="en-US" sz="1800" dirty="0"/>
              <a:t>Receive Prediction Queries</a:t>
            </a:r>
          </a:p>
          <a:p>
            <a:pPr marL="514350" indent="-514350">
              <a:lnSpc>
                <a:spcPct val="200000"/>
              </a:lnSpc>
              <a:buFont typeface="+mj-lt"/>
              <a:buAutoNum type="arabicPeriod"/>
            </a:pPr>
            <a:r>
              <a:rPr lang="en-US" sz="1800" dirty="0"/>
              <a:t>Answer Prediction Queries</a:t>
            </a:r>
          </a:p>
          <a:p>
            <a:pPr marL="514350" indent="-514350">
              <a:lnSpc>
                <a:spcPct val="200000"/>
              </a:lnSpc>
              <a:buFont typeface="+mj-lt"/>
              <a:buAutoNum type="arabicPeriod"/>
            </a:pPr>
            <a:r>
              <a:rPr lang="en-US" sz="1800" dirty="0"/>
              <a:t>Serve Ads</a:t>
            </a:r>
          </a:p>
          <a:p>
            <a:pPr marL="514350" indent="-514350">
              <a:lnSpc>
                <a:spcPct val="200000"/>
              </a:lnSpc>
              <a:buFont typeface="+mj-lt"/>
              <a:buAutoNum type="arabicPeriod"/>
            </a:pPr>
            <a:r>
              <a:rPr lang="en-US" sz="1800" dirty="0"/>
              <a:t>Extend the dataset with new data</a:t>
            </a:r>
          </a:p>
          <a:p>
            <a:endParaRPr lang="en-US" sz="1800" dirty="0"/>
          </a:p>
          <a:p>
            <a:pPr marL="0" indent="0">
              <a:lnSpc>
                <a:spcPct val="200000"/>
              </a:lnSpc>
            </a:pPr>
            <a:endParaRPr lang="en-US" sz="1800" dirty="0"/>
          </a:p>
        </p:txBody>
      </p:sp>
      <p:sp>
        <p:nvSpPr>
          <p:cNvPr id="3" name="Footer Placeholder 2">
            <a:extLst>
              <a:ext uri="{FF2B5EF4-FFF2-40B4-BE49-F238E27FC236}">
                <a16:creationId xmlns:a16="http://schemas.microsoft.com/office/drawing/2014/main" id="{E0999123-4B8A-E443-BA2F-83609855AABC}"/>
              </a:ext>
            </a:extLst>
          </p:cNvPr>
          <p:cNvSpPr>
            <a:spLocks noGrp="1"/>
          </p:cNvSpPr>
          <p:nvPr>
            <p:ph type="ftr" sz="quarter" idx="10"/>
          </p:nvPr>
        </p:nvSpPr>
        <p:spPr/>
        <p:txBody>
          <a:bodyPr/>
          <a:lstStyle/>
          <a:p>
            <a:r>
              <a:rPr lang="de-DE"/>
              <a:t>Continuous Deployment of Machine Learning Pipelines | B.Derakhshan, T.Rabl</a:t>
            </a:r>
            <a:endParaRPr lang="de-DE" b="0" dirty="0"/>
          </a:p>
        </p:txBody>
      </p:sp>
      <p:sp>
        <p:nvSpPr>
          <p:cNvPr id="4" name="Slide Number Placeholder 3">
            <a:extLst>
              <a:ext uri="{FF2B5EF4-FFF2-40B4-BE49-F238E27FC236}">
                <a16:creationId xmlns:a16="http://schemas.microsoft.com/office/drawing/2014/main" id="{E0B2333E-F2F7-8C43-ABFD-47A6A946A2F0}"/>
              </a:ext>
            </a:extLst>
          </p:cNvPr>
          <p:cNvSpPr>
            <a:spLocks noGrp="1"/>
          </p:cNvSpPr>
          <p:nvPr>
            <p:ph type="sldNum" sz="quarter" idx="11"/>
          </p:nvPr>
        </p:nvSpPr>
        <p:spPr/>
        <p:txBody>
          <a:bodyPr/>
          <a:lstStyle/>
          <a:p>
            <a:fld id="{6F903123-4CC2-4E08-BF04-132B6B4D8D3D}" type="slidenum">
              <a:rPr lang="de-DE" smtClean="0"/>
              <a:pPr/>
              <a:t>9</a:t>
            </a:fld>
            <a:endParaRPr lang="de-DE" dirty="0"/>
          </a:p>
        </p:txBody>
      </p:sp>
      <p:pic>
        <p:nvPicPr>
          <p:cNvPr id="14" name="Content Placeholder 9">
            <a:extLst>
              <a:ext uri="{FF2B5EF4-FFF2-40B4-BE49-F238E27FC236}">
                <a16:creationId xmlns:a16="http://schemas.microsoft.com/office/drawing/2014/main" id="{1E6FEB64-F187-C947-8F9F-B0268A427F7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96119" y="2349500"/>
            <a:ext cx="3641725" cy="3641725"/>
          </a:xfrm>
        </p:spPr>
      </p:pic>
    </p:spTree>
    <p:extLst>
      <p:ext uri="{BB962C8B-B14F-4D97-AF65-F5344CB8AC3E}">
        <p14:creationId xmlns:p14="http://schemas.microsoft.com/office/powerpoint/2010/main" val="907622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7"/>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heme/theme1.xml><?xml version="1.0" encoding="utf-8"?>
<a:theme xmlns:a="http://schemas.openxmlformats.org/drawingml/2006/main" name="TU_PPT_Master_mitBild_V02_Aussicht">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chemeClr val="tx1"/>
            </a:solidFill>
            <a:effectLst/>
            <a:latin typeface="Arial"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4" id="{DFF8B836-04A7-0344-888D-60B50B03BA7D}" vid="{CD5173C9-E43A-8A4F-B1A1-714C8C5C5477}"/>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TU_PPT_Master_mitBild_V02_Aussicht</Template>
  <TotalTime>490</TotalTime>
  <Words>1747</Words>
  <Application>Microsoft Macintosh PowerPoint</Application>
  <PresentationFormat>On-screen Show (4:3)</PresentationFormat>
  <Paragraphs>324</Paragraphs>
  <Slides>24</Slides>
  <Notes>16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8" baseType="lpstr">
      <vt:lpstr>Arial</vt:lpstr>
      <vt:lpstr>Wingdings</vt:lpstr>
      <vt:lpstr>TU_PPT_Master_mitBild_V02_Aussicht</vt:lpstr>
      <vt:lpstr>TCLayout.ActiveDocument.1</vt:lpstr>
      <vt:lpstr>Continuous Deployment of Machine Learning Pipelines</vt:lpstr>
      <vt:lpstr>Life Cycle of Machine Learning Applications</vt:lpstr>
      <vt:lpstr>Life Cycle of Machine Learning Applications</vt:lpstr>
      <vt:lpstr>Life Cycle of Machine Learning Applications</vt:lpstr>
      <vt:lpstr>Life Cycle of Machine Learning Applications</vt:lpstr>
      <vt:lpstr>Deployment of Machine Learning Pipelines</vt:lpstr>
      <vt:lpstr>Deployment of Machine Learning Pipelines</vt:lpstr>
      <vt:lpstr>Continuous Deployment</vt:lpstr>
      <vt:lpstr>Current Deployment Process</vt:lpstr>
      <vt:lpstr>Continuous Deployment Process</vt:lpstr>
      <vt:lpstr>Continuous Deployment Process</vt:lpstr>
      <vt:lpstr>Stochastic Gradient Descent</vt:lpstr>
      <vt:lpstr>Stochastic Gradient Descent</vt:lpstr>
      <vt:lpstr>Proactive Training</vt:lpstr>
      <vt:lpstr>Continuous Deployment</vt:lpstr>
      <vt:lpstr>Evaluations</vt:lpstr>
      <vt:lpstr>Error Rate and Total Deployment Cost</vt:lpstr>
      <vt:lpstr>Quality/Time trade-off</vt:lpstr>
      <vt:lpstr>Optimization Effects</vt:lpstr>
      <vt:lpstr>Hyperparameter Tuning</vt:lpstr>
      <vt:lpstr>Effect of Sampling strategy</vt:lpstr>
      <vt:lpstr>Related Work</vt:lpstr>
      <vt:lpstr>Summary</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Behrouz Derakhshan</dc:creator>
  <cp:lastModifiedBy>Behrouz Derakhshan</cp:lastModifiedBy>
  <cp:revision>186</cp:revision>
  <cp:lastPrinted>2018-07-11T08:59:45Z</cp:lastPrinted>
  <dcterms:created xsi:type="dcterms:W3CDTF">2018-07-09T08:49:21Z</dcterms:created>
  <dcterms:modified xsi:type="dcterms:W3CDTF">2018-07-11T11:39:50Z</dcterms:modified>
</cp:coreProperties>
</file>