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sldIdLst>
    <p:sldId id="256" r:id="rId2"/>
    <p:sldId id="267" r:id="rId3"/>
    <p:sldId id="269" r:id="rId4"/>
    <p:sldId id="257" r:id="rId5"/>
    <p:sldId id="258" r:id="rId6"/>
    <p:sldId id="259" r:id="rId7"/>
    <p:sldId id="260" r:id="rId8"/>
    <p:sldId id="262" r:id="rId9"/>
    <p:sldId id="261" r:id="rId10"/>
    <p:sldId id="264" r:id="rId11"/>
    <p:sldId id="270" r:id="rId12"/>
    <p:sldId id="271" r:id="rId13"/>
    <p:sldId id="265" r:id="rId14"/>
    <p:sldId id="266" r:id="rId15"/>
    <p:sldId id="268" r:id="rId16"/>
    <p:sldId id="272"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p:restoredTop sz="94725"/>
  </p:normalViewPr>
  <p:slideViewPr>
    <p:cSldViewPr snapToGrid="0" snapToObjects="1">
      <p:cViewPr varScale="1">
        <p:scale>
          <a:sx n="102" d="100"/>
          <a:sy n="102" d="100"/>
        </p:scale>
        <p:origin x="10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bg>
      <p:bgPr>
        <a:solidFill>
          <a:schemeClr val="bg1"/>
        </a:solidFill>
        <a:effectLst/>
      </p:bgPr>
    </p:bg>
    <p:spTree>
      <p:nvGrpSpPr>
        <p:cNvPr id="1" name=""/>
        <p:cNvGrpSpPr/>
        <p:nvPr/>
      </p:nvGrpSpPr>
      <p:grpSpPr>
        <a:xfrm>
          <a:off x="0" y="0"/>
          <a:ext cx="0" cy="0"/>
          <a:chOff x="0" y="0"/>
          <a:chExt cx="0" cy="0"/>
        </a:xfrm>
      </p:grpSpPr>
      <p:sp>
        <p:nvSpPr>
          <p:cNvPr id="11" name="Rechteck 10"/>
          <p:cNvSpPr/>
          <p:nvPr/>
        </p:nvSpPr>
        <p:spPr>
          <a:xfrm>
            <a:off x="-43" y="2071688"/>
            <a:ext cx="12192000" cy="47863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13" name="Textfeld 12"/>
          <p:cNvSpPr txBox="1"/>
          <p:nvPr/>
        </p:nvSpPr>
        <p:spPr>
          <a:xfrm>
            <a:off x="1590352" y="5481121"/>
            <a:ext cx="4123732" cy="1323439"/>
          </a:xfrm>
          <a:prstGeom prst="rect">
            <a:avLst/>
          </a:prstGeom>
          <a:noFill/>
        </p:spPr>
        <p:txBody>
          <a:bodyPr wrap="square">
            <a:spAutoFit/>
          </a:bodyPr>
          <a:lstStyle/>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Database Systems </a:t>
            </a:r>
            <a:r>
              <a:rPr lang="de-DE" sz="1600" dirty="0" err="1">
                <a:solidFill>
                  <a:srgbClr val="002060"/>
                </a:solidFill>
                <a:latin typeface="Verdana" pitchFamily="34" charset="0"/>
                <a:ea typeface="Verdana" pitchFamily="34" charset="0"/>
                <a:cs typeface="Verdana" pitchFamily="34" charset="0"/>
              </a:rPr>
              <a:t>and</a:t>
            </a:r>
            <a:r>
              <a:rPr lang="de-DE" sz="1600" dirty="0">
                <a:solidFill>
                  <a:srgbClr val="002060"/>
                </a:solidFill>
                <a:latin typeface="Verdana" pitchFamily="34" charset="0"/>
                <a:ea typeface="Verdana" pitchFamily="34" charset="0"/>
                <a:cs typeface="Verdana" pitchFamily="34" charset="0"/>
              </a:rPr>
              <a:t> Information Management Group</a:t>
            </a: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TU Berlin</a:t>
            </a:r>
          </a:p>
          <a:p>
            <a:pPr algn="ctr" fontAlgn="auto">
              <a:spcBef>
                <a:spcPts val="0"/>
              </a:spcBef>
              <a:spcAft>
                <a:spcPts val="0"/>
              </a:spcAft>
              <a:defRPr/>
            </a:pPr>
            <a:endParaRPr lang="de-DE" sz="160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de-DE" sz="1600" dirty="0">
                <a:solidFill>
                  <a:srgbClr val="002060"/>
                </a:solidFill>
                <a:latin typeface="Verdana" pitchFamily="34" charset="0"/>
                <a:ea typeface="Verdana" pitchFamily="34" charset="0"/>
                <a:cs typeface="Verdana" pitchFamily="34" charset="0"/>
              </a:rPr>
              <a:t>https://</a:t>
            </a:r>
            <a:r>
              <a:rPr lang="de-DE" sz="1600" dirty="0" err="1">
                <a:solidFill>
                  <a:srgbClr val="002060"/>
                </a:solidFill>
                <a:latin typeface="Verdana" pitchFamily="34" charset="0"/>
                <a:ea typeface="Verdana" pitchFamily="34" charset="0"/>
                <a:cs typeface="Verdana" pitchFamily="34" charset="0"/>
              </a:rPr>
              <a:t>www.dima.tu-berlin.de</a:t>
            </a:r>
            <a:r>
              <a:rPr lang="de-DE" sz="1600" dirty="0">
                <a:solidFill>
                  <a:srgbClr val="002060"/>
                </a:solidFill>
                <a:latin typeface="Verdana" pitchFamily="34" charset="0"/>
                <a:ea typeface="Verdana" pitchFamily="34" charset="0"/>
                <a:cs typeface="Verdana" pitchFamily="34" charset="0"/>
              </a:rPr>
              <a:t>/</a:t>
            </a:r>
          </a:p>
        </p:txBody>
      </p:sp>
      <p:cxnSp>
        <p:nvCxnSpPr>
          <p:cNvPr id="14" name="Gerade Verbindung 13"/>
          <p:cNvCxnSpPr/>
          <p:nvPr/>
        </p:nvCxnSpPr>
        <p:spPr>
          <a:xfrm>
            <a:off x="2" y="2071689"/>
            <a:ext cx="12382500"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Grafik 17" descr="DIMA_Logo_blau_de.png"/>
          <p:cNvPicPr>
            <a:picLocks noChangeAspect="1"/>
          </p:cNvPicPr>
          <p:nvPr/>
        </p:nvPicPr>
        <p:blipFill>
          <a:blip r:embed="rId2" cstate="print"/>
          <a:stretch>
            <a:fillRect/>
          </a:stretch>
        </p:blipFill>
        <p:spPr>
          <a:xfrm>
            <a:off x="2413960" y="3628154"/>
            <a:ext cx="2476517" cy="1857388"/>
          </a:xfrm>
          <a:prstGeom prst="rect">
            <a:avLst/>
          </a:prstGeom>
        </p:spPr>
      </p:pic>
      <p:sp>
        <p:nvSpPr>
          <p:cNvPr id="21" name="Titel 1"/>
          <p:cNvSpPr>
            <a:spLocks noGrp="1"/>
          </p:cNvSpPr>
          <p:nvPr>
            <p:ph type="ctrTitle" hasCustomPrompt="1"/>
          </p:nvPr>
        </p:nvSpPr>
        <p:spPr>
          <a:xfrm>
            <a:off x="914400" y="306389"/>
            <a:ext cx="10363200" cy="1470025"/>
          </a:xfrm>
        </p:spPr>
        <p:txBody>
          <a:bodyPr/>
          <a:lstStyle>
            <a:lvl1pPr algn="ctr">
              <a:defRPr b="1">
                <a:latin typeface="Verdana" pitchFamily="34" charset="0"/>
                <a:ea typeface="Verdana" pitchFamily="34" charset="0"/>
                <a:cs typeface="Verdana" pitchFamily="34" charset="0"/>
              </a:defRPr>
            </a:lvl1pPr>
          </a:lstStyle>
          <a:p>
            <a:r>
              <a:rPr lang="de-DE" dirty="0"/>
              <a:t>Thema des Vortrags</a:t>
            </a:r>
          </a:p>
        </p:txBody>
      </p:sp>
      <p:sp>
        <p:nvSpPr>
          <p:cNvPr id="22" name="Untertitel 2"/>
          <p:cNvSpPr>
            <a:spLocks noGrp="1"/>
          </p:cNvSpPr>
          <p:nvPr>
            <p:ph type="subTitle" idx="1" hasCustomPrompt="1"/>
          </p:nvPr>
        </p:nvSpPr>
        <p:spPr>
          <a:xfrm>
            <a:off x="1828800" y="2176466"/>
            <a:ext cx="8534400" cy="1538286"/>
          </a:xfrm>
        </p:spPr>
        <p:txBody>
          <a:bodyPr anchor="ctr" anchorCtr="0">
            <a:normAutofit/>
          </a:bodyPr>
          <a:lstStyle>
            <a:lvl1pPr marL="0" indent="0" algn="ctr">
              <a:buNone/>
              <a:defRPr sz="1800" baseline="0">
                <a:solidFill>
                  <a:srgbClr val="002060"/>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 </a:t>
            </a:r>
          </a:p>
          <a:p>
            <a:r>
              <a:rPr lang="de-DE" dirty="0"/>
              <a:t>Datum: </a:t>
            </a:r>
          </a:p>
        </p:txBody>
      </p:sp>
      <p:pic>
        <p:nvPicPr>
          <p:cNvPr id="8" name="Picture 7">
            <a:extLst>
              <a:ext uri="{FF2B5EF4-FFF2-40B4-BE49-F238E27FC236}">
                <a16:creationId xmlns:a16="http://schemas.microsoft.com/office/drawing/2014/main" id="{39256D00-4DFC-C243-97C5-6FAF2FE3A832}"/>
              </a:ext>
            </a:extLst>
          </p:cNvPr>
          <p:cNvPicPr>
            <a:picLocks noChangeAspect="1"/>
          </p:cNvPicPr>
          <p:nvPr userDrawn="1"/>
        </p:nvPicPr>
        <p:blipFill>
          <a:blip r:embed="rId3"/>
          <a:stretch>
            <a:fillRect/>
          </a:stretch>
        </p:blipFill>
        <p:spPr>
          <a:xfrm>
            <a:off x="7120156" y="3962586"/>
            <a:ext cx="2842122" cy="1188524"/>
          </a:xfrm>
          <a:prstGeom prst="rect">
            <a:avLst/>
          </a:prstGeom>
        </p:spPr>
      </p:pic>
      <p:sp>
        <p:nvSpPr>
          <p:cNvPr id="9" name="Textfeld 12">
            <a:extLst>
              <a:ext uri="{FF2B5EF4-FFF2-40B4-BE49-F238E27FC236}">
                <a16:creationId xmlns:a16="http://schemas.microsoft.com/office/drawing/2014/main" id="{02E2A2B2-568C-B243-A177-DBC366146863}"/>
              </a:ext>
            </a:extLst>
          </p:cNvPr>
          <p:cNvSpPr txBox="1"/>
          <p:nvPr userDrawn="1"/>
        </p:nvSpPr>
        <p:spPr>
          <a:xfrm>
            <a:off x="6479351" y="5481120"/>
            <a:ext cx="4123732" cy="1323439"/>
          </a:xfrm>
          <a:prstGeom prst="rect">
            <a:avLst/>
          </a:prstGeom>
          <a:noFill/>
        </p:spPr>
        <p:txBody>
          <a:bodyPr wrap="square">
            <a:spAutoFit/>
          </a:bodyPr>
          <a:lstStyle/>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Intelligent Analytics for Massive Data </a:t>
            </a: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German Research Center for Artificial Intelligence</a:t>
            </a:r>
          </a:p>
          <a:p>
            <a:pPr algn="ctr" fontAlgn="auto">
              <a:spcBef>
                <a:spcPts val="0"/>
              </a:spcBef>
              <a:spcAft>
                <a:spcPts val="0"/>
              </a:spcAft>
              <a:defRPr/>
            </a:pPr>
            <a:endParaRPr lang="en-US" sz="1600" noProof="0" dirty="0">
              <a:solidFill>
                <a:srgbClr val="002060"/>
              </a:solidFill>
              <a:latin typeface="Verdana" pitchFamily="34" charset="0"/>
              <a:ea typeface="Verdana" pitchFamily="34" charset="0"/>
              <a:cs typeface="Verdana" pitchFamily="34" charset="0"/>
            </a:endParaRPr>
          </a:p>
          <a:p>
            <a:pPr algn="ctr" fontAlgn="auto">
              <a:spcBef>
                <a:spcPts val="0"/>
              </a:spcBef>
              <a:spcAft>
                <a:spcPts val="0"/>
              </a:spcAft>
              <a:defRPr/>
            </a:pPr>
            <a:r>
              <a:rPr lang="en-US" sz="1600" noProof="0" dirty="0">
                <a:solidFill>
                  <a:srgbClr val="002060"/>
                </a:solidFill>
                <a:latin typeface="Verdana" pitchFamily="34" charset="0"/>
                <a:ea typeface="Verdana" pitchFamily="34" charset="0"/>
                <a:cs typeface="Verdana" pitchFamily="34" charset="0"/>
              </a:rPr>
              <a:t>https://www.dfki.de/</a:t>
            </a:r>
          </a:p>
        </p:txBody>
      </p:sp>
    </p:spTree>
    <p:extLst>
      <p:ext uri="{BB962C8B-B14F-4D97-AF65-F5344CB8AC3E}">
        <p14:creationId xmlns:p14="http://schemas.microsoft.com/office/powerpoint/2010/main" val="358351820"/>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lstStyle>
            <a:lvl1pPr>
              <a:defRPr sz="2000"/>
            </a:lvl1pPr>
            <a:lvl2pPr>
              <a:defRPr sz="1600"/>
            </a:lvl2pPr>
            <a:lvl3pPr>
              <a:defRPr sz="1400"/>
            </a:lvl3pPr>
            <a:lvl4pPr>
              <a:buClr>
                <a:schemeClr val="tx2"/>
              </a:buClr>
              <a:buFont typeface="Arial" pitchFamily="34" charset="0"/>
              <a:buChar char="»"/>
              <a:defRPr sz="1400"/>
            </a:lvl4pPr>
            <a:lvl5pPr>
              <a:buClr>
                <a:schemeClr val="tx2"/>
              </a:buCl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2" name="Titel 1"/>
          <p:cNvSpPr>
            <a:spLocks noGrp="1"/>
          </p:cNvSpPr>
          <p:nvPr>
            <p:ph type="title" hasCustomPrompt="1"/>
          </p:nvPr>
        </p:nvSpPr>
        <p:spPr>
          <a:xfrm>
            <a:off x="1619220" y="71414"/>
            <a:ext cx="9144064" cy="642942"/>
          </a:xfrm>
        </p:spPr>
        <p:txBody>
          <a:bodyPr/>
          <a:lstStyle>
            <a:lvl1pPr>
              <a:defRPr baseline="0"/>
            </a:lvl1pPr>
          </a:lstStyle>
          <a:p>
            <a:r>
              <a:rPr lang="de-DE" dirty="0"/>
              <a:t>Titel und Inhalt Layout</a:t>
            </a:r>
          </a:p>
        </p:txBody>
      </p:sp>
      <p:pic>
        <p:nvPicPr>
          <p:cNvPr id="8" name="Grafik 7" descr="DIMA_Logo_blau_de.png"/>
          <p:cNvPicPr>
            <a:picLocks noChangeAspect="1"/>
          </p:cNvPicPr>
          <p:nvPr/>
        </p:nvPicPr>
        <p:blipFill>
          <a:blip r:embed="rId2" cstate="print"/>
          <a:stretch>
            <a:fillRect/>
          </a:stretch>
        </p:blipFill>
        <p:spPr>
          <a:xfrm>
            <a:off x="95208" y="-120040"/>
            <a:ext cx="1328453" cy="996340"/>
          </a:xfrm>
          <a:prstGeom prst="rect">
            <a:avLst/>
          </a:prstGeom>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6" name="Picture 5">
            <a:extLst>
              <a:ext uri="{FF2B5EF4-FFF2-40B4-BE49-F238E27FC236}">
                <a16:creationId xmlns:a16="http://schemas.microsoft.com/office/drawing/2014/main" id="{3CE71BA6-52D7-DF4E-A020-2C70C7197C7D}"/>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147799773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63084" y="4406901"/>
            <a:ext cx="10363200" cy="1362075"/>
          </a:xfrm>
        </p:spPr>
        <p:txBody>
          <a:bodyPr anchor="t">
            <a:normAutofit/>
          </a:bodyPr>
          <a:lstStyle>
            <a:lvl1pPr algn="l">
              <a:defRPr sz="3600" b="1" cap="all"/>
            </a:lvl1pPr>
          </a:lstStyle>
          <a:p>
            <a:r>
              <a:rPr lang="de-DE" dirty="0"/>
              <a:t>Abschnittsüberschrift</a:t>
            </a:r>
          </a:p>
        </p:txBody>
      </p:sp>
      <p:sp>
        <p:nvSpPr>
          <p:cNvPr id="3" name="Textplatzhalter 2"/>
          <p:cNvSpPr>
            <a:spLocks noGrp="1"/>
          </p:cNvSpPr>
          <p:nvPr>
            <p:ph type="body" idx="1" hasCustomPrompt="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Abschnittsüberschrift</a:t>
            </a:r>
          </a:p>
        </p:txBody>
      </p:sp>
      <p:pic>
        <p:nvPicPr>
          <p:cNvPr id="6" name="Grafik 5" descr="DIMA_Logo_blau_de.png"/>
          <p:cNvPicPr>
            <a:picLocks noChangeAspect="1"/>
          </p:cNvPicPr>
          <p:nvPr/>
        </p:nvPicPr>
        <p:blipFill>
          <a:blip r:embed="rId2" cstate="print"/>
          <a:stretch>
            <a:fillRect/>
          </a:stretch>
        </p:blipFill>
        <p:spPr>
          <a:xfrm>
            <a:off x="95208" y="-120040"/>
            <a:ext cx="1328453" cy="996340"/>
          </a:xfrm>
          <a:prstGeom prst="rect">
            <a:avLst/>
          </a:prstGeom>
        </p:spPr>
      </p:pic>
      <p:sp>
        <p:nvSpPr>
          <p:cNvPr id="7" name="Titel 6"/>
          <p:cNvSpPr txBox="1">
            <a:spLocks/>
          </p:cNvSpPr>
          <p:nvPr/>
        </p:nvSpPr>
        <p:spPr>
          <a:xfrm>
            <a:off x="1619219" y="71414"/>
            <a:ext cx="9239316" cy="642942"/>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sz="2400" b="0" i="0" u="none" strike="noStrike" kern="1200" cap="none" spc="0" normalizeH="0" baseline="0" noProof="0" dirty="0">
                <a:ln>
                  <a:noFill/>
                </a:ln>
                <a:solidFill>
                  <a:schemeClr val="tx2"/>
                </a:solidFill>
                <a:effectLst/>
                <a:uLnTx/>
                <a:uFillTx/>
                <a:latin typeface="Verdana" pitchFamily="34" charset="0"/>
                <a:ea typeface="Verdana" pitchFamily="34" charset="0"/>
                <a:cs typeface="Verdana" pitchFamily="34" charset="0"/>
              </a:rPr>
              <a:t>Abschnittsübersicht</a:t>
            </a: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9" name="Picture 8">
            <a:extLst>
              <a:ext uri="{FF2B5EF4-FFF2-40B4-BE49-F238E27FC236}">
                <a16:creationId xmlns:a16="http://schemas.microsoft.com/office/drawing/2014/main" id="{CFB40D4A-E2D2-2446-BABE-75E7CF66438F}"/>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1845811567"/>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09600" y="1081072"/>
            <a:ext cx="5384800" cy="4525963"/>
          </a:xfrm>
        </p:spPr>
        <p:txBody>
          <a:bodyPr/>
          <a:lstStyle>
            <a:lvl1pPr>
              <a:defRPr sz="2000" baseline="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1, Erste Ebene</a:t>
            </a:r>
          </a:p>
          <a:p>
            <a:pPr lvl="1"/>
            <a:r>
              <a:rPr lang="de-DE" dirty="0"/>
              <a:t>Zweite Ebene</a:t>
            </a:r>
          </a:p>
          <a:p>
            <a:pPr lvl="2"/>
            <a:r>
              <a:rPr lang="de-DE" dirty="0"/>
              <a:t>Dritte Ebene</a:t>
            </a:r>
          </a:p>
          <a:p>
            <a:pPr lvl="3"/>
            <a:r>
              <a:rPr lang="de-DE" dirty="0"/>
              <a:t>Vierte Ebene</a:t>
            </a:r>
          </a:p>
        </p:txBody>
      </p:sp>
      <p:sp>
        <p:nvSpPr>
          <p:cNvPr id="4" name="Inhaltsplatzhalter 3"/>
          <p:cNvSpPr>
            <a:spLocks noGrp="1"/>
          </p:cNvSpPr>
          <p:nvPr>
            <p:ph sz="half" idx="2" hasCustomPrompt="1"/>
          </p:nvPr>
        </p:nvSpPr>
        <p:spPr>
          <a:xfrm>
            <a:off x="6197600" y="1081072"/>
            <a:ext cx="5384800" cy="4525963"/>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Font typeface="Arial" pitchFamily="34" charset="0"/>
              <a:buChar char="»"/>
              <a:defRPr sz="1400">
                <a:latin typeface="Verdana" pitchFamily="34" charset="0"/>
                <a:ea typeface="Verdana" pitchFamily="34" charset="0"/>
                <a:cs typeface="Verdana" pitchFamily="34" charset="0"/>
              </a:defRPr>
            </a:lvl4pPr>
            <a:lvl5pPr>
              <a:defRPr sz="1800">
                <a:latin typeface="Verdana" pitchFamily="34" charset="0"/>
                <a:ea typeface="Verdana" pitchFamily="34" charset="0"/>
                <a:cs typeface="Verdana" pitchFamily="34" charset="0"/>
              </a:defRPr>
            </a:lvl5pPr>
            <a:lvl6pPr>
              <a:defRPr sz="1800"/>
            </a:lvl6pPr>
            <a:lvl7pPr>
              <a:defRPr sz="1800"/>
            </a:lvl7pPr>
            <a:lvl8pPr>
              <a:defRPr sz="1800"/>
            </a:lvl8pPr>
            <a:lvl9pPr>
              <a:defRPr sz="1800"/>
            </a:lvl9pPr>
          </a:lstStyle>
          <a:p>
            <a:pPr lvl="0"/>
            <a:r>
              <a:rPr lang="de-DE" dirty="0"/>
              <a:t>Inhalt 2, Erste Ebene</a:t>
            </a:r>
          </a:p>
          <a:p>
            <a:pPr lvl="1"/>
            <a:r>
              <a:rPr lang="de-DE" dirty="0"/>
              <a:t>Zweite Ebene</a:t>
            </a:r>
          </a:p>
          <a:p>
            <a:pPr lvl="2"/>
            <a:r>
              <a:rPr lang="de-DE" dirty="0"/>
              <a:t>Dritte Ebene</a:t>
            </a:r>
          </a:p>
          <a:p>
            <a:pPr lvl="3"/>
            <a:r>
              <a:rPr lang="de-DE" dirty="0"/>
              <a:t>Vierte Ebene</a:t>
            </a:r>
          </a:p>
        </p:txBody>
      </p:sp>
      <p:sp>
        <p:nvSpPr>
          <p:cNvPr id="7" name="Titel 6"/>
          <p:cNvSpPr>
            <a:spLocks noGrp="1"/>
          </p:cNvSpPr>
          <p:nvPr>
            <p:ph type="title" hasCustomPrompt="1"/>
          </p:nvPr>
        </p:nvSpPr>
        <p:spPr/>
        <p:txBody>
          <a:bodyPr/>
          <a:lstStyle>
            <a:lvl1pPr>
              <a:defRPr/>
            </a:lvl1pPr>
          </a:lstStyle>
          <a:p>
            <a:r>
              <a:rPr lang="de-DE" dirty="0"/>
              <a:t>2 Inhalte Layout</a:t>
            </a:r>
          </a:p>
        </p:txBody>
      </p:sp>
      <p:pic>
        <p:nvPicPr>
          <p:cNvPr id="9" name="Grafik 8" descr="DIMA_Logo_blau_de.png"/>
          <p:cNvPicPr>
            <a:picLocks noChangeAspect="1"/>
          </p:cNvPicPr>
          <p:nvPr/>
        </p:nvPicPr>
        <p:blipFill>
          <a:blip r:embed="rId2" cstate="print"/>
          <a:stretch>
            <a:fillRect/>
          </a:stretch>
        </p:blipFill>
        <p:spPr>
          <a:xfrm>
            <a:off x="95208" y="-120040"/>
            <a:ext cx="1328453" cy="996340"/>
          </a:xfrm>
          <a:prstGeom prst="rect">
            <a:avLst/>
          </a:prstGeo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10" name="Picture 9">
            <a:extLst>
              <a:ext uri="{FF2B5EF4-FFF2-40B4-BE49-F238E27FC236}">
                <a16:creationId xmlns:a16="http://schemas.microsoft.com/office/drawing/2014/main" id="{A6D5DE38-3DF3-4B41-A8C4-E0807B6408B0}"/>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688530877"/>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Vergleich Layout</a:t>
            </a:r>
          </a:p>
        </p:txBody>
      </p:sp>
      <p:sp>
        <p:nvSpPr>
          <p:cNvPr id="3" name="Textplatzhalter 2"/>
          <p:cNvSpPr>
            <a:spLocks noGrp="1"/>
          </p:cNvSpPr>
          <p:nvPr>
            <p:ph type="body" idx="1" hasCustomPrompt="1"/>
          </p:nvPr>
        </p:nvSpPr>
        <p:spPr>
          <a:xfrm>
            <a:off x="609602" y="1081071"/>
            <a:ext cx="5386917" cy="750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1</a:t>
            </a:r>
          </a:p>
        </p:txBody>
      </p:sp>
      <p:sp>
        <p:nvSpPr>
          <p:cNvPr id="4" name="Inhaltsplatzhalter 3"/>
          <p:cNvSpPr>
            <a:spLocks noGrp="1"/>
          </p:cNvSpPr>
          <p:nvPr>
            <p:ph sz="half" idx="2" hasCustomPrompt="1"/>
          </p:nvPr>
        </p:nvSpPr>
        <p:spPr>
          <a:xfrm>
            <a:off x="609602" y="1831952"/>
            <a:ext cx="5386917"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5" name="Textplatzhalter 4"/>
          <p:cNvSpPr>
            <a:spLocks noGrp="1"/>
          </p:cNvSpPr>
          <p:nvPr>
            <p:ph type="body" sz="quarter" idx="3" hasCustomPrompt="1"/>
          </p:nvPr>
        </p:nvSpPr>
        <p:spPr>
          <a:xfrm>
            <a:off x="6193369" y="1081072"/>
            <a:ext cx="5389033" cy="7508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Überschrift 2</a:t>
            </a:r>
          </a:p>
        </p:txBody>
      </p:sp>
      <p:sp>
        <p:nvSpPr>
          <p:cNvPr id="6" name="Inhaltsplatzhalter 5"/>
          <p:cNvSpPr>
            <a:spLocks noGrp="1"/>
          </p:cNvSpPr>
          <p:nvPr>
            <p:ph sz="quarter" idx="4" hasCustomPrompt="1"/>
          </p:nvPr>
        </p:nvSpPr>
        <p:spPr>
          <a:xfrm>
            <a:off x="6193369" y="1831952"/>
            <a:ext cx="5389033" cy="3840171"/>
          </a:xfrm>
        </p:spPr>
        <p:txBody>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1600">
                <a:latin typeface="Verdana" pitchFamily="34" charset="0"/>
                <a:ea typeface="Verdana" pitchFamily="34" charset="0"/>
                <a:cs typeface="Verdana" pitchFamily="34" charset="0"/>
              </a:defRPr>
            </a:lvl5pPr>
            <a:lvl6pPr>
              <a:defRPr sz="1600"/>
            </a:lvl6pPr>
            <a:lvl7pPr>
              <a:defRPr sz="1600"/>
            </a:lvl7pPr>
            <a:lvl8pPr>
              <a:defRPr sz="1600"/>
            </a:lvl8pPr>
            <a:lvl9pPr>
              <a:defRPr sz="1600"/>
            </a:lvl9pPr>
          </a:lstStyle>
          <a:p>
            <a:pPr lvl="0"/>
            <a:r>
              <a:rPr lang="de-DE" dirty="0"/>
              <a:t>Erste Ebene</a:t>
            </a:r>
          </a:p>
          <a:p>
            <a:pPr lvl="1"/>
            <a:r>
              <a:rPr lang="de-DE" dirty="0"/>
              <a:t>Zweite Ebene</a:t>
            </a:r>
          </a:p>
          <a:p>
            <a:pPr lvl="2"/>
            <a:r>
              <a:rPr lang="de-DE" dirty="0"/>
              <a:t>Dritte Ebene</a:t>
            </a:r>
          </a:p>
          <a:p>
            <a:pPr lvl="3"/>
            <a:r>
              <a:rPr lang="de-DE" dirty="0"/>
              <a:t>Vierte Ebene</a:t>
            </a:r>
          </a:p>
        </p:txBody>
      </p:sp>
      <p:pic>
        <p:nvPicPr>
          <p:cNvPr id="9" name="Grafik 8" descr="DIMA_Logo_blau_de.png"/>
          <p:cNvPicPr>
            <a:picLocks noChangeAspect="1"/>
          </p:cNvPicPr>
          <p:nvPr/>
        </p:nvPicPr>
        <p:blipFill>
          <a:blip r:embed="rId2" cstate="print"/>
          <a:stretch>
            <a:fillRect/>
          </a:stretch>
        </p:blipFill>
        <p:spPr>
          <a:xfrm>
            <a:off x="95208" y="-120040"/>
            <a:ext cx="1328453" cy="996340"/>
          </a:xfrm>
          <a:prstGeom prst="rect">
            <a:avLst/>
          </a:prstGeom>
        </p:spPr>
      </p:pic>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11" name="Picture 10">
            <a:extLst>
              <a:ext uri="{FF2B5EF4-FFF2-40B4-BE49-F238E27FC236}">
                <a16:creationId xmlns:a16="http://schemas.microsoft.com/office/drawing/2014/main" id="{25DB0B70-A057-8549-8F7B-D360D7376C32}"/>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64276112"/>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nhalt mit Überschrif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191252" y="1081073"/>
            <a:ext cx="5715040" cy="5054617"/>
          </a:xfrm>
        </p:spPr>
        <p:txBody>
          <a:bodyPr>
            <a:normAutofit/>
          </a:bodyPr>
          <a:lstStyle>
            <a:lvl1pPr>
              <a:defRPr sz="2000">
                <a:latin typeface="Verdana" pitchFamily="34" charset="0"/>
                <a:ea typeface="Verdana" pitchFamily="34" charset="0"/>
                <a:cs typeface="Verdana" pitchFamily="34" charset="0"/>
              </a:defRPr>
            </a:lvl1pPr>
            <a:lvl2pPr>
              <a:defRPr sz="1800">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sz="2000">
                <a:latin typeface="Verdana" pitchFamily="34" charset="0"/>
                <a:ea typeface="Verdana" pitchFamily="34" charset="0"/>
                <a:cs typeface="Verdana" pitchFamily="34" charset="0"/>
              </a:defRPr>
            </a:lvl5pPr>
            <a:lvl6pPr>
              <a:defRPr sz="2000"/>
            </a:lvl6pPr>
            <a:lvl7pPr>
              <a:defRPr sz="2000"/>
            </a:lvl7pPr>
            <a:lvl8pPr>
              <a:defRPr sz="2000"/>
            </a:lvl8pPr>
            <a:lvl9pPr>
              <a:defRPr sz="2000"/>
            </a:lvl9p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4" name="Textplatzhalter 3"/>
          <p:cNvSpPr>
            <a:spLocks noGrp="1"/>
          </p:cNvSpPr>
          <p:nvPr>
            <p:ph type="body" sz="half" idx="2"/>
          </p:nvPr>
        </p:nvSpPr>
        <p:spPr>
          <a:xfrm>
            <a:off x="1809723" y="1081073"/>
            <a:ext cx="4011084" cy="50546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7" name="Grafik 6" descr="DIMA_Logo_blau_de.png"/>
          <p:cNvPicPr>
            <a:picLocks noChangeAspect="1"/>
          </p:cNvPicPr>
          <p:nvPr/>
        </p:nvPicPr>
        <p:blipFill>
          <a:blip r:embed="rId2" cstate="print"/>
          <a:stretch>
            <a:fillRect/>
          </a:stretch>
        </p:blipFill>
        <p:spPr>
          <a:xfrm>
            <a:off x="95208" y="-120040"/>
            <a:ext cx="1328453" cy="996340"/>
          </a:xfrm>
          <a:prstGeom prst="rect">
            <a:avLst/>
          </a:prstGeom>
        </p:spPr>
      </p:pic>
      <p:sp>
        <p:nvSpPr>
          <p:cNvPr id="8" name="Titel 6"/>
          <p:cNvSpPr>
            <a:spLocks noGrp="1"/>
          </p:cNvSpPr>
          <p:nvPr>
            <p:ph type="title" hasCustomPrompt="1"/>
          </p:nvPr>
        </p:nvSpPr>
        <p:spPr>
          <a:xfrm>
            <a:off x="1619219" y="71414"/>
            <a:ext cx="9239316" cy="642942"/>
          </a:xfrm>
        </p:spPr>
        <p:txBody>
          <a:bodyPr/>
          <a:lstStyle>
            <a:lvl1pPr>
              <a:defRPr/>
            </a:lvl1pPr>
          </a:lstStyle>
          <a:p>
            <a:r>
              <a:rPr lang="de-DE" dirty="0"/>
              <a:t>Inhalt mit Überschrift</a:t>
            </a: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10" name="Picture 9">
            <a:extLst>
              <a:ext uri="{FF2B5EF4-FFF2-40B4-BE49-F238E27FC236}">
                <a16:creationId xmlns:a16="http://schemas.microsoft.com/office/drawing/2014/main" id="{DA097F70-8D49-DA4C-A7D6-893B6AF99F93}"/>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407701634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389717" y="5076841"/>
            <a:ext cx="7315200" cy="566738"/>
          </a:xfrm>
        </p:spPr>
        <p:txBody>
          <a:bodyPr anchor="b"/>
          <a:lstStyle>
            <a:lvl1pPr algn="l">
              <a:defRPr sz="2000" b="1" baseline="0"/>
            </a:lvl1pPr>
          </a:lstStyle>
          <a:p>
            <a:r>
              <a:rPr lang="de-DE" dirty="0"/>
              <a:t>Bild mit Überschrift Layout</a:t>
            </a:r>
          </a:p>
        </p:txBody>
      </p:sp>
      <p:sp>
        <p:nvSpPr>
          <p:cNvPr id="3" name="Bildplatzhalter 2"/>
          <p:cNvSpPr>
            <a:spLocks noGrp="1"/>
          </p:cNvSpPr>
          <p:nvPr>
            <p:ph type="pic" idx="1"/>
          </p:nvPr>
        </p:nvSpPr>
        <p:spPr>
          <a:xfrm>
            <a:off x="2389717" y="928671"/>
            <a:ext cx="7315200" cy="407196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dirty="0"/>
          </a:p>
        </p:txBody>
      </p:sp>
      <p:sp>
        <p:nvSpPr>
          <p:cNvPr id="4" name="Textplatzhalter 3"/>
          <p:cNvSpPr>
            <a:spLocks noGrp="1"/>
          </p:cNvSpPr>
          <p:nvPr>
            <p:ph type="body" sz="half" idx="2"/>
          </p:nvPr>
        </p:nvSpPr>
        <p:spPr>
          <a:xfrm>
            <a:off x="2389717" y="5624535"/>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7" name="Grafik 6" descr="DIMA_Logo_blau_de.png"/>
          <p:cNvPicPr>
            <a:picLocks noChangeAspect="1"/>
          </p:cNvPicPr>
          <p:nvPr/>
        </p:nvPicPr>
        <p:blipFill>
          <a:blip r:embed="rId2" cstate="print"/>
          <a:stretch>
            <a:fillRect/>
          </a:stretch>
        </p:blipFill>
        <p:spPr>
          <a:xfrm>
            <a:off x="95208" y="-120040"/>
            <a:ext cx="1328453" cy="996340"/>
          </a:xfrm>
          <a:prstGeom prst="rect">
            <a:avLst/>
          </a:prstGeom>
        </p:spPr>
      </p:pic>
      <p:sp>
        <p:nvSpPr>
          <p:cNvPr id="8" name="Titel 6"/>
          <p:cNvSpPr txBox="1">
            <a:spLocks/>
          </p:cNvSpPr>
          <p:nvPr/>
        </p:nvSpPr>
        <p:spPr>
          <a:xfrm>
            <a:off x="1619219" y="71414"/>
            <a:ext cx="9239316" cy="642942"/>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sz="2400" b="0" i="0" u="none" strike="noStrike" kern="1200" cap="none" spc="0" normalizeH="0" baseline="0" noProof="0" dirty="0">
                <a:ln>
                  <a:noFill/>
                </a:ln>
                <a:solidFill>
                  <a:schemeClr val="tx2"/>
                </a:solidFill>
                <a:effectLst/>
                <a:uLnTx/>
                <a:uFillTx/>
                <a:latin typeface="Verdana" pitchFamily="34" charset="0"/>
                <a:ea typeface="Verdana" pitchFamily="34" charset="0"/>
                <a:cs typeface="Verdana" pitchFamily="34" charset="0"/>
              </a:rPr>
              <a:t>Bild mit Überschrift</a:t>
            </a: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534" y="90130"/>
            <a:ext cx="1032949" cy="576000"/>
          </a:xfrm>
          <a:prstGeom prst="rect">
            <a:avLst/>
          </a:prstGeom>
        </p:spPr>
      </p:pic>
      <p:pic>
        <p:nvPicPr>
          <p:cNvPr id="6" name="Picture 5">
            <a:extLst>
              <a:ext uri="{FF2B5EF4-FFF2-40B4-BE49-F238E27FC236}">
                <a16:creationId xmlns:a16="http://schemas.microsoft.com/office/drawing/2014/main" id="{62CD933E-6403-264B-8E9E-5C6C59F56FFC}"/>
              </a:ext>
            </a:extLst>
          </p:cNvPr>
          <p:cNvPicPr>
            <a:picLocks noChangeAspect="1"/>
          </p:cNvPicPr>
          <p:nvPr userDrawn="1"/>
        </p:nvPicPr>
        <p:blipFill>
          <a:blip r:embed="rId4"/>
          <a:stretch>
            <a:fillRect/>
          </a:stretch>
        </p:blipFill>
        <p:spPr>
          <a:xfrm>
            <a:off x="9416178" y="105701"/>
            <a:ext cx="1302919" cy="544857"/>
          </a:xfrm>
          <a:prstGeom prst="rect">
            <a:avLst/>
          </a:prstGeom>
        </p:spPr>
      </p:pic>
    </p:spTree>
    <p:extLst>
      <p:ext uri="{BB962C8B-B14F-4D97-AF65-F5344CB8AC3E}">
        <p14:creationId xmlns:p14="http://schemas.microsoft.com/office/powerpoint/2010/main" val="151233699"/>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Pr>
        <a:blipFill dpi="0" rotWithShape="1">
          <a:blip r:embed="rId2" cstate="print">
            <a:lum/>
          </a:blip>
          <a:srcRect/>
          <a:stretch>
            <a:fillRect t="-43000" b="-43000"/>
          </a:stretch>
        </a:blip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rot="5400000">
            <a:off x="9203576" y="2893237"/>
            <a:ext cx="4643470" cy="1142965"/>
          </a:xfrm>
        </p:spPr>
        <p:txBody>
          <a:bodyPr/>
          <a:lstStyle>
            <a:lvl1pPr>
              <a:defRPr/>
            </a:lvl1pPr>
          </a:lstStyle>
          <a:p>
            <a:r>
              <a:rPr lang="de-DE" dirty="0"/>
              <a:t>Überschrift</a:t>
            </a:r>
          </a:p>
        </p:txBody>
      </p:sp>
      <p:sp>
        <p:nvSpPr>
          <p:cNvPr id="3" name="Vertikaler Textplatzhalter 2"/>
          <p:cNvSpPr>
            <a:spLocks noGrp="1"/>
          </p:cNvSpPr>
          <p:nvPr>
            <p:ph type="body" orient="vert" idx="1" hasCustomPrompt="1"/>
          </p:nvPr>
        </p:nvSpPr>
        <p:spPr>
          <a:xfrm>
            <a:off x="857215" y="500043"/>
            <a:ext cx="9715568" cy="5857916"/>
          </a:xfrm>
        </p:spPr>
        <p:txBody>
          <a:bodyPr vert="eaVert"/>
          <a:lstStyle>
            <a:lvl1pPr>
              <a:defRPr sz="2000">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sz="1600">
                <a:latin typeface="Verdana" pitchFamily="34" charset="0"/>
                <a:ea typeface="Verdana" pitchFamily="34" charset="0"/>
                <a:cs typeface="Verdana" pitchFamily="34" charset="0"/>
              </a:defRPr>
            </a:lvl3pPr>
            <a:lvl4pPr>
              <a:buClr>
                <a:schemeClr val="tx2"/>
              </a:buClr>
              <a:buFont typeface="Arial" pitchFamily="34" charset="0"/>
              <a:buChar char="»"/>
              <a:defRPr sz="1400">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de-DE" dirty="0"/>
              <a:t>Erste Ebene</a:t>
            </a:r>
          </a:p>
          <a:p>
            <a:pPr lvl="1"/>
            <a:r>
              <a:rPr lang="de-DE" dirty="0"/>
              <a:t>Zweite Ebene</a:t>
            </a:r>
          </a:p>
          <a:p>
            <a:pPr lvl="2"/>
            <a:r>
              <a:rPr lang="de-DE" dirty="0"/>
              <a:t>Dritte Ebene</a:t>
            </a:r>
          </a:p>
          <a:p>
            <a:pPr lvl="3"/>
            <a:r>
              <a:rPr lang="de-DE" dirty="0"/>
              <a:t>Vierte Ebene</a:t>
            </a:r>
          </a:p>
        </p:txBody>
      </p:sp>
      <p:pic>
        <p:nvPicPr>
          <p:cNvPr id="6" name="Grafik 5" descr="DIMA_Logo_blau_de.png"/>
          <p:cNvPicPr>
            <a:picLocks noChangeAspect="1"/>
          </p:cNvPicPr>
          <p:nvPr/>
        </p:nvPicPr>
        <p:blipFill>
          <a:blip r:embed="rId3" cstate="print"/>
          <a:stretch>
            <a:fillRect/>
          </a:stretch>
        </p:blipFill>
        <p:spPr>
          <a:xfrm rot="5400000">
            <a:off x="11004465" y="-94643"/>
            <a:ext cx="996340" cy="1328453"/>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1018796" y="5905721"/>
            <a:ext cx="774712" cy="768000"/>
          </a:xfrm>
          <a:prstGeom prst="rect">
            <a:avLst/>
          </a:prstGeom>
        </p:spPr>
      </p:pic>
    </p:spTree>
    <p:extLst>
      <p:ext uri="{BB962C8B-B14F-4D97-AF65-F5344CB8AC3E}">
        <p14:creationId xmlns:p14="http://schemas.microsoft.com/office/powerpoint/2010/main" val="418542267"/>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619219" y="71414"/>
            <a:ext cx="9239316" cy="642942"/>
          </a:xfrm>
          <a:prstGeom prst="rect">
            <a:avLst/>
          </a:prstGeom>
        </p:spPr>
        <p:txBody>
          <a:bodyPr vert="horz" lIns="91440" tIns="45720" rIns="91440" bIns="45720" rtlCol="0" anchor="ctr">
            <a:normAutofit/>
          </a:bodyPr>
          <a:lstStyle/>
          <a:p>
            <a:r>
              <a:rPr lang="de-DE" dirty="0"/>
              <a:t>Überschrift</a:t>
            </a:r>
          </a:p>
        </p:txBody>
      </p:sp>
      <p:sp>
        <p:nvSpPr>
          <p:cNvPr id="3" name="Textplatzhalter 2"/>
          <p:cNvSpPr>
            <a:spLocks noGrp="1"/>
          </p:cNvSpPr>
          <p:nvPr>
            <p:ph type="body" idx="1"/>
          </p:nvPr>
        </p:nvSpPr>
        <p:spPr>
          <a:xfrm>
            <a:off x="571462" y="857232"/>
            <a:ext cx="11049077" cy="550072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p:txBody>
      </p:sp>
      <p:sp>
        <p:nvSpPr>
          <p:cNvPr id="8" name="Textfeld 7"/>
          <p:cNvSpPr txBox="1"/>
          <p:nvPr/>
        </p:nvSpPr>
        <p:spPr>
          <a:xfrm>
            <a:off x="571461" y="6448251"/>
            <a:ext cx="1809763" cy="276999"/>
          </a:xfrm>
          <a:prstGeom prst="rect">
            <a:avLst/>
          </a:prstGeom>
          <a:noFill/>
        </p:spPr>
        <p:txBody>
          <a:bodyPr wrap="square" rtlCol="0" anchor="ctr" anchorCtr="0">
            <a:spAutoFit/>
          </a:bodyPr>
          <a:lstStyle/>
          <a:p>
            <a:pPr algn="ctr"/>
            <a:fld id="{28528B96-7568-41D8-96CE-502631A70B8A}" type="datetime1">
              <a:rPr lang="de-DE" sz="1200" smtClean="0"/>
              <a:pPr algn="ctr"/>
              <a:t>07.01.19</a:t>
            </a:fld>
            <a:endParaRPr lang="de-DE" sz="1200" dirty="0"/>
          </a:p>
        </p:txBody>
      </p:sp>
      <p:sp>
        <p:nvSpPr>
          <p:cNvPr id="9" name="Textfeld 8"/>
          <p:cNvSpPr txBox="1"/>
          <p:nvPr/>
        </p:nvSpPr>
        <p:spPr>
          <a:xfrm>
            <a:off x="4476739" y="6448251"/>
            <a:ext cx="3048021" cy="276999"/>
          </a:xfrm>
          <a:prstGeom prst="rect">
            <a:avLst/>
          </a:prstGeom>
          <a:noFill/>
        </p:spPr>
        <p:txBody>
          <a:bodyPr wrap="square" rtlCol="0" anchor="ctr" anchorCtr="0">
            <a:spAutoFit/>
          </a:bodyPr>
          <a:lstStyle/>
          <a:p>
            <a:pPr algn="ctr"/>
            <a:r>
              <a:rPr lang="de-DE" sz="1200" dirty="0"/>
              <a:t>DIMA</a:t>
            </a:r>
            <a:r>
              <a:rPr lang="de-DE" sz="1200" baseline="0" dirty="0"/>
              <a:t> – TU Berlin</a:t>
            </a:r>
            <a:endParaRPr lang="de-DE" sz="1200" dirty="0"/>
          </a:p>
        </p:txBody>
      </p:sp>
      <p:sp>
        <p:nvSpPr>
          <p:cNvPr id="10" name="Textfeld 9"/>
          <p:cNvSpPr txBox="1"/>
          <p:nvPr/>
        </p:nvSpPr>
        <p:spPr>
          <a:xfrm>
            <a:off x="9525024" y="6448251"/>
            <a:ext cx="2095515" cy="276999"/>
          </a:xfrm>
          <a:prstGeom prst="rect">
            <a:avLst/>
          </a:prstGeom>
          <a:noFill/>
        </p:spPr>
        <p:txBody>
          <a:bodyPr wrap="square" rtlCol="0" anchor="ctr" anchorCtr="0">
            <a:spAutoFit/>
          </a:bodyPr>
          <a:lstStyle/>
          <a:p>
            <a:pPr algn="ctr"/>
            <a:fld id="{E69E5221-C149-45B5-AFC7-4C62B9AA2252}" type="slidenum">
              <a:rPr lang="de-DE" sz="1200" smtClean="0"/>
              <a:pPr algn="ctr"/>
              <a:t>‹#›</a:t>
            </a:fld>
            <a:endParaRPr lang="de-DE" sz="1200" dirty="0"/>
          </a:p>
        </p:txBody>
      </p:sp>
    </p:spTree>
    <p:extLst>
      <p:ext uri="{BB962C8B-B14F-4D97-AF65-F5344CB8AC3E}">
        <p14:creationId xmlns:p14="http://schemas.microsoft.com/office/powerpoint/2010/main" val="78883764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transition>
    <p:fade thruBlk="1"/>
  </p:transition>
  <p:txStyles>
    <p:titleStyle>
      <a:lvl1pPr algn="l" defTabSz="914400" rtl="0" eaLnBrk="1" latinLnBrk="0" hangingPunct="1">
        <a:spcBef>
          <a:spcPct val="0"/>
        </a:spcBef>
        <a:buNone/>
        <a:defRPr sz="2400" kern="1200">
          <a:solidFill>
            <a:schemeClr val="tx2"/>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chemeClr val="tx2"/>
        </a:buClr>
        <a:buFont typeface="Times New Roman" pitchFamily="18" charset="0"/>
        <a:buChar char="□"/>
        <a:defRPr sz="1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chemeClr val="tx2"/>
        </a:buClr>
        <a:buFont typeface="Symbol" pitchFamily="18" charset="2"/>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data.world/" TargetMode="External"/><Relationship Id="rId1" Type="http://schemas.openxmlformats.org/officeDocument/2006/relationships/slideLayout" Target="../slideLayouts/slideLayout2.xml"/><Relationship Id="rId4" Type="http://schemas.openxmlformats.org/officeDocument/2006/relationships/hyperlink" Target="https://www.kagg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763B-36F9-CD44-A95C-3EE5AF01127B}"/>
              </a:ext>
            </a:extLst>
          </p:cNvPr>
          <p:cNvSpPr>
            <a:spLocks noGrp="1"/>
          </p:cNvSpPr>
          <p:nvPr>
            <p:ph type="ctrTitle"/>
          </p:nvPr>
        </p:nvSpPr>
        <p:spPr/>
        <p:txBody>
          <a:bodyPr>
            <a:normAutofit/>
          </a:bodyPr>
          <a:lstStyle/>
          <a:p>
            <a:r>
              <a:rPr lang="en-US" dirty="0"/>
              <a:t>Optimizing Machine Learning Workloads with Experiment Databases</a:t>
            </a:r>
          </a:p>
        </p:txBody>
      </p:sp>
      <p:sp>
        <p:nvSpPr>
          <p:cNvPr id="3" name="Subtitle 2">
            <a:extLst>
              <a:ext uri="{FF2B5EF4-FFF2-40B4-BE49-F238E27FC236}">
                <a16:creationId xmlns:a16="http://schemas.microsoft.com/office/drawing/2014/main" id="{4A9C0F61-92C6-C14E-A4AF-C26B88B7D9CC}"/>
              </a:ext>
            </a:extLst>
          </p:cNvPr>
          <p:cNvSpPr>
            <a:spLocks noGrp="1"/>
          </p:cNvSpPr>
          <p:nvPr>
            <p:ph type="subTitle" idx="1"/>
          </p:nvPr>
        </p:nvSpPr>
        <p:spPr/>
        <p:txBody>
          <a:bodyPr/>
          <a:lstStyle/>
          <a:p>
            <a:r>
              <a:rPr lang="en-US" dirty="0"/>
              <a:t>Behrouz Derakhshan</a:t>
            </a:r>
          </a:p>
          <a:p>
            <a:r>
              <a:rPr lang="en-US" dirty="0" err="1"/>
              <a:t>behrouz.derakhshan@dfki.de</a:t>
            </a:r>
            <a:endParaRPr lang="en-US" dirty="0"/>
          </a:p>
        </p:txBody>
      </p:sp>
    </p:spTree>
    <p:extLst>
      <p:ext uri="{BB962C8B-B14F-4D97-AF65-F5344CB8AC3E}">
        <p14:creationId xmlns:p14="http://schemas.microsoft.com/office/powerpoint/2010/main" val="2736096664"/>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B100E-B750-F44F-BFB1-E2127C58CFF4}"/>
              </a:ext>
            </a:extLst>
          </p:cNvPr>
          <p:cNvSpPr>
            <a:spLocks noGrp="1"/>
          </p:cNvSpPr>
          <p:nvPr>
            <p:ph idx="1"/>
          </p:nvPr>
        </p:nvSpPr>
        <p:spPr/>
        <p:txBody>
          <a:bodyPr>
            <a:normAutofit/>
          </a:bodyPr>
          <a:lstStyle/>
          <a:p>
            <a:pPr>
              <a:buFont typeface="Arial" panose="020B0604020202020204" pitchFamily="34" charset="0"/>
              <a:buChar char="•"/>
            </a:pPr>
            <a:r>
              <a:rPr lang="en-US" dirty="0"/>
              <a:t>On 5 </a:t>
            </a:r>
            <a:r>
              <a:rPr lang="en-US" dirty="0" err="1"/>
              <a:t>OpenML</a:t>
            </a:r>
            <a:r>
              <a:rPr lang="en-US" dirty="0"/>
              <a:t> pipelines:</a:t>
            </a:r>
          </a:p>
          <a:p>
            <a:pPr lvl="1">
              <a:buFont typeface="Arial" panose="020B0604020202020204" pitchFamily="34" charset="0"/>
              <a:buChar char="•"/>
            </a:pPr>
            <a:endParaRPr lang="en-US" dirty="0"/>
          </a:p>
          <a:p>
            <a:pPr lvl="1">
              <a:buFont typeface="Arial" panose="020B0604020202020204" pitchFamily="34" charset="0"/>
              <a:buChar char="•"/>
            </a:pPr>
            <a:r>
              <a:rPr lang="en-US" sz="2000" dirty="0"/>
              <a:t>5981: imputer </a:t>
            </a:r>
            <a:r>
              <a:rPr lang="en-US" sz="2000" dirty="0">
                <a:sym typeface="Wingdings" pitchFamily="2" charset="2"/>
              </a:rPr>
              <a:t> scaler  logistic regression </a:t>
            </a:r>
            <a:endParaRPr lang="en-US" sz="2000" dirty="0"/>
          </a:p>
          <a:p>
            <a:pPr lvl="1">
              <a:buFont typeface="Arial" panose="020B0604020202020204" pitchFamily="34" charset="0"/>
              <a:buChar char="•"/>
            </a:pPr>
            <a:r>
              <a:rPr lang="en-US" sz="2000" dirty="0"/>
              <a:t>7707: imputer </a:t>
            </a:r>
            <a:r>
              <a:rPr lang="en-US" sz="2000" dirty="0">
                <a:sym typeface="Wingdings" pitchFamily="2" charset="2"/>
              </a:rPr>
              <a:t> </a:t>
            </a:r>
            <a:r>
              <a:rPr lang="en-US" sz="2000" dirty="0" err="1">
                <a:sym typeface="Wingdings" pitchFamily="2" charset="2"/>
              </a:rPr>
              <a:t>onehot</a:t>
            </a:r>
            <a:r>
              <a:rPr lang="en-US" sz="2000" dirty="0">
                <a:sym typeface="Wingdings" pitchFamily="2" charset="2"/>
              </a:rPr>
              <a:t> encoder  scaler  variance thresholder  </a:t>
            </a:r>
            <a:r>
              <a:rPr lang="en-US" sz="2000" dirty="0" err="1">
                <a:sym typeface="Wingdings" pitchFamily="2" charset="2"/>
              </a:rPr>
              <a:t>svm</a:t>
            </a:r>
            <a:r>
              <a:rPr lang="en-US" sz="2000" dirty="0">
                <a:sym typeface="Wingdings" pitchFamily="2" charset="2"/>
              </a:rPr>
              <a:t> classifier</a:t>
            </a:r>
            <a:endParaRPr lang="en-US" sz="2000" dirty="0"/>
          </a:p>
          <a:p>
            <a:pPr lvl="1">
              <a:buFont typeface="Arial" panose="020B0604020202020204" pitchFamily="34" charset="0"/>
              <a:buChar char="•"/>
            </a:pPr>
            <a:r>
              <a:rPr lang="en-US" sz="2000" dirty="0"/>
              <a:t>8315: imputer </a:t>
            </a:r>
            <a:r>
              <a:rPr lang="en-US" sz="2000" dirty="0">
                <a:sym typeface="Wingdings" pitchFamily="2" charset="2"/>
              </a:rPr>
              <a:t> </a:t>
            </a:r>
            <a:r>
              <a:rPr lang="en-US" sz="2000" dirty="0" err="1">
                <a:sym typeface="Wingdings" pitchFamily="2" charset="2"/>
              </a:rPr>
              <a:t>onehot</a:t>
            </a:r>
            <a:r>
              <a:rPr lang="en-US" sz="2000" dirty="0">
                <a:sym typeface="Wingdings" pitchFamily="2" charset="2"/>
              </a:rPr>
              <a:t> encoder  variance thresholder  random forest</a:t>
            </a:r>
            <a:endParaRPr lang="en-US" sz="2000" dirty="0"/>
          </a:p>
          <a:p>
            <a:pPr lvl="1">
              <a:buFont typeface="Arial" panose="020B0604020202020204" pitchFamily="34" charset="0"/>
              <a:buChar char="•"/>
            </a:pPr>
            <a:r>
              <a:rPr lang="en-US" sz="2000" dirty="0"/>
              <a:t>8353: imputer </a:t>
            </a:r>
            <a:r>
              <a:rPr lang="en-US" sz="2000" dirty="0">
                <a:sym typeface="Wingdings" pitchFamily="2" charset="2"/>
              </a:rPr>
              <a:t> </a:t>
            </a:r>
            <a:r>
              <a:rPr lang="en-US" sz="2000" dirty="0" err="1">
                <a:sym typeface="Wingdings" pitchFamily="2" charset="2"/>
              </a:rPr>
              <a:t>onehot</a:t>
            </a:r>
            <a:r>
              <a:rPr lang="en-US" sz="2000" dirty="0">
                <a:sym typeface="Wingdings" pitchFamily="2" charset="2"/>
              </a:rPr>
              <a:t> encoder  variance thresholder  </a:t>
            </a:r>
            <a:r>
              <a:rPr lang="en-US" sz="2000" dirty="0" err="1">
                <a:sym typeface="Wingdings" pitchFamily="2" charset="2"/>
              </a:rPr>
              <a:t>svm</a:t>
            </a:r>
            <a:r>
              <a:rPr lang="en-US" sz="2000" dirty="0">
                <a:sym typeface="Wingdings" pitchFamily="2" charset="2"/>
              </a:rPr>
              <a:t> classifier</a:t>
            </a:r>
            <a:endParaRPr lang="en-US" sz="2000" dirty="0"/>
          </a:p>
          <a:p>
            <a:pPr lvl="1">
              <a:buFont typeface="Arial" panose="020B0604020202020204" pitchFamily="34" charset="0"/>
              <a:buChar char="•"/>
            </a:pPr>
            <a:r>
              <a:rPr lang="en-US" sz="2000" dirty="0"/>
              <a:t>8568: imputer </a:t>
            </a:r>
            <a:r>
              <a:rPr lang="en-US" sz="2000" dirty="0">
                <a:sym typeface="Wingdings" pitchFamily="2" charset="2"/>
              </a:rPr>
              <a:t> </a:t>
            </a:r>
            <a:r>
              <a:rPr lang="en-US" sz="2000" dirty="0" err="1">
                <a:sym typeface="Wingdings" pitchFamily="2" charset="2"/>
              </a:rPr>
              <a:t>onehot</a:t>
            </a:r>
            <a:r>
              <a:rPr lang="en-US" sz="2000" dirty="0">
                <a:sym typeface="Wingdings" pitchFamily="2" charset="2"/>
              </a:rPr>
              <a:t> encoder  variance thresholder  random forest</a:t>
            </a:r>
            <a:endParaRPr lang="en-US" sz="2400" dirty="0">
              <a:sym typeface="Wingdings" pitchFamily="2" charset="2"/>
            </a:endParaRPr>
          </a:p>
          <a:p>
            <a:pPr>
              <a:buFont typeface="Arial" panose="020B0604020202020204" pitchFamily="34" charset="0"/>
              <a:buChar char="•"/>
            </a:pPr>
            <a:endParaRPr lang="en-US" sz="2600" dirty="0">
              <a:solidFill>
                <a:schemeClr val="tx1">
                  <a:lumMod val="50000"/>
                  <a:lumOff val="50000"/>
                </a:schemeClr>
              </a:solidFill>
              <a:sym typeface="Wingdings" pitchFamily="2" charset="2"/>
            </a:endParaRPr>
          </a:p>
          <a:p>
            <a:pPr>
              <a:buFont typeface="Arial" panose="020B0604020202020204" pitchFamily="34" charset="0"/>
              <a:buChar char="•"/>
            </a:pPr>
            <a:r>
              <a:rPr lang="en-US" sz="2600" dirty="0">
                <a:solidFill>
                  <a:schemeClr val="tx1">
                    <a:lumMod val="50000"/>
                    <a:lumOff val="50000"/>
                  </a:schemeClr>
                </a:solidFill>
                <a:sym typeface="Wingdings" pitchFamily="2" charset="2"/>
              </a:rPr>
              <a:t>On Kaggle Competitions (In progress)</a:t>
            </a:r>
          </a:p>
          <a:p>
            <a:pPr lvl="1">
              <a:buFont typeface="Arial" panose="020B0604020202020204" pitchFamily="34" charset="0"/>
              <a:buChar char="•"/>
            </a:pPr>
            <a:r>
              <a:rPr lang="en-US" dirty="0">
                <a:solidFill>
                  <a:schemeClr val="tx1">
                    <a:lumMod val="50000"/>
                    <a:lumOff val="50000"/>
                  </a:schemeClr>
                </a:solidFill>
                <a:sym typeface="Wingdings" pitchFamily="2" charset="2"/>
              </a:rPr>
              <a:t>Home Credit Default Risk</a:t>
            </a:r>
            <a:r>
              <a:rPr lang="en-US" baseline="30000" dirty="0">
                <a:solidFill>
                  <a:schemeClr val="tx1">
                    <a:lumMod val="50000"/>
                    <a:lumOff val="50000"/>
                  </a:schemeClr>
                </a:solidFill>
                <a:sym typeface="Wingdings" pitchFamily="2" charset="2"/>
              </a:rPr>
              <a:t>1 </a:t>
            </a:r>
            <a:r>
              <a:rPr lang="en-US" dirty="0">
                <a:solidFill>
                  <a:schemeClr val="tx1">
                    <a:lumMod val="50000"/>
                    <a:lumOff val="50000"/>
                  </a:schemeClr>
                </a:solidFill>
                <a:sym typeface="Wingdings" pitchFamily="2" charset="2"/>
              </a:rPr>
              <a:t>(size of the data ≈ 2.7GB)</a:t>
            </a:r>
          </a:p>
          <a:p>
            <a:pPr lvl="1">
              <a:buFont typeface="Arial" panose="020B0604020202020204" pitchFamily="34" charset="0"/>
              <a:buChar char="•"/>
            </a:pPr>
            <a:r>
              <a:rPr lang="en-US" dirty="0">
                <a:solidFill>
                  <a:schemeClr val="tx1">
                    <a:lumMod val="50000"/>
                    <a:lumOff val="50000"/>
                  </a:schemeClr>
                </a:solidFill>
                <a:sym typeface="Wingdings" pitchFamily="2" charset="2"/>
              </a:rPr>
              <a:t>One other</a:t>
            </a:r>
            <a:endParaRPr lang="en-US" dirty="0">
              <a:solidFill>
                <a:schemeClr val="tx1">
                  <a:lumMod val="50000"/>
                  <a:lumOff val="50000"/>
                </a:schemeClr>
              </a:solidFill>
            </a:endParaRPr>
          </a:p>
          <a:p>
            <a:pPr lvl="1">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C1D103B7-B3B5-2141-B3B4-FF24FA6CE40F}"/>
              </a:ext>
            </a:extLst>
          </p:cNvPr>
          <p:cNvSpPr>
            <a:spLocks noGrp="1"/>
          </p:cNvSpPr>
          <p:nvPr>
            <p:ph type="title"/>
          </p:nvPr>
        </p:nvSpPr>
        <p:spPr/>
        <p:txBody>
          <a:bodyPr/>
          <a:lstStyle/>
          <a:p>
            <a:r>
              <a:rPr lang="en-US" dirty="0"/>
              <a:t>Initial Experiments</a:t>
            </a:r>
          </a:p>
        </p:txBody>
      </p:sp>
      <p:sp>
        <p:nvSpPr>
          <p:cNvPr id="4" name="TextBox 3">
            <a:extLst>
              <a:ext uri="{FF2B5EF4-FFF2-40B4-BE49-F238E27FC236}">
                <a16:creationId xmlns:a16="http://schemas.microsoft.com/office/drawing/2014/main" id="{02368708-22E0-4147-9513-237190FA6777}"/>
              </a:ext>
            </a:extLst>
          </p:cNvPr>
          <p:cNvSpPr txBox="1"/>
          <p:nvPr/>
        </p:nvSpPr>
        <p:spPr>
          <a:xfrm>
            <a:off x="571462" y="6162280"/>
            <a:ext cx="4751044" cy="338554"/>
          </a:xfrm>
          <a:prstGeom prst="rect">
            <a:avLst/>
          </a:prstGeom>
          <a:noFill/>
        </p:spPr>
        <p:txBody>
          <a:bodyPr wrap="none" rtlCol="0">
            <a:spAutoFit/>
          </a:bodyPr>
          <a:lstStyle/>
          <a:p>
            <a:r>
              <a:rPr lang="en-US" sz="1600" dirty="0"/>
              <a:t>1. https://</a:t>
            </a:r>
            <a:r>
              <a:rPr lang="en-US" sz="1600" dirty="0" err="1"/>
              <a:t>www.kaggle.com</a:t>
            </a:r>
            <a:r>
              <a:rPr lang="en-US" sz="1600" dirty="0"/>
              <a:t>/c/home-credit-default-risk </a:t>
            </a:r>
          </a:p>
        </p:txBody>
      </p:sp>
    </p:spTree>
    <p:extLst>
      <p:ext uri="{BB962C8B-B14F-4D97-AF65-F5344CB8AC3E}">
        <p14:creationId xmlns:p14="http://schemas.microsoft.com/office/powerpoint/2010/main" val="309365484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95B43A3-AD73-8E41-89FB-4E6AB19A74F6}"/>
              </a:ext>
            </a:extLst>
          </p:cNvPr>
          <p:cNvPicPr>
            <a:picLocks noGrp="1" noChangeAspect="1"/>
          </p:cNvPicPr>
          <p:nvPr>
            <p:ph sz="half" idx="1"/>
          </p:nvPr>
        </p:nvPicPr>
        <p:blipFill>
          <a:blip r:embed="rId2"/>
          <a:stretch>
            <a:fillRect/>
          </a:stretch>
        </p:blipFill>
        <p:spPr>
          <a:xfrm>
            <a:off x="609600" y="1535018"/>
            <a:ext cx="5384800" cy="3618101"/>
          </a:xfrm>
        </p:spPr>
      </p:pic>
      <p:pic>
        <p:nvPicPr>
          <p:cNvPr id="9" name="Content Placeholder 8">
            <a:extLst>
              <a:ext uri="{FF2B5EF4-FFF2-40B4-BE49-F238E27FC236}">
                <a16:creationId xmlns:a16="http://schemas.microsoft.com/office/drawing/2014/main" id="{C2CEB382-BE54-1745-8289-075144245B6A}"/>
              </a:ext>
            </a:extLst>
          </p:cNvPr>
          <p:cNvPicPr>
            <a:picLocks noGrp="1" noChangeAspect="1"/>
          </p:cNvPicPr>
          <p:nvPr>
            <p:ph sz="half" idx="2"/>
          </p:nvPr>
        </p:nvPicPr>
        <p:blipFill>
          <a:blip r:embed="rId3"/>
          <a:stretch>
            <a:fillRect/>
          </a:stretch>
        </p:blipFill>
        <p:spPr>
          <a:xfrm>
            <a:off x="6197600" y="1535018"/>
            <a:ext cx="5384800" cy="3618101"/>
          </a:xfrm>
        </p:spPr>
      </p:pic>
      <p:sp>
        <p:nvSpPr>
          <p:cNvPr id="2" name="Title 1">
            <a:extLst>
              <a:ext uri="{FF2B5EF4-FFF2-40B4-BE49-F238E27FC236}">
                <a16:creationId xmlns:a16="http://schemas.microsoft.com/office/drawing/2014/main" id="{9B9A0C88-8D6F-E745-AAFE-CE303C547F01}"/>
              </a:ext>
            </a:extLst>
          </p:cNvPr>
          <p:cNvSpPr>
            <a:spLocks noGrp="1"/>
          </p:cNvSpPr>
          <p:nvPr>
            <p:ph type="title"/>
          </p:nvPr>
        </p:nvSpPr>
        <p:spPr/>
        <p:txBody>
          <a:bodyPr/>
          <a:lstStyle/>
          <a:p>
            <a:r>
              <a:rPr lang="en-US" dirty="0"/>
              <a:t>Reuse Optimization</a:t>
            </a:r>
          </a:p>
        </p:txBody>
      </p:sp>
      <p:sp>
        <p:nvSpPr>
          <p:cNvPr id="10" name="TextBox 9">
            <a:extLst>
              <a:ext uri="{FF2B5EF4-FFF2-40B4-BE49-F238E27FC236}">
                <a16:creationId xmlns:a16="http://schemas.microsoft.com/office/drawing/2014/main" id="{F2C75F33-5291-504E-BE5D-DB35166265D0}"/>
              </a:ext>
            </a:extLst>
          </p:cNvPr>
          <p:cNvSpPr txBox="1"/>
          <p:nvPr/>
        </p:nvSpPr>
        <p:spPr>
          <a:xfrm>
            <a:off x="1870077" y="5153119"/>
            <a:ext cx="8737600" cy="646331"/>
          </a:xfrm>
          <a:prstGeom prst="rect">
            <a:avLst/>
          </a:prstGeom>
          <a:noFill/>
        </p:spPr>
        <p:txBody>
          <a:bodyPr wrap="square" rtlCol="0">
            <a:spAutoFit/>
          </a:bodyPr>
          <a:lstStyle/>
          <a:p>
            <a:pPr algn="ctr"/>
            <a:r>
              <a:rPr lang="en-US" dirty="0"/>
              <a:t>Effect of the reuse optimization on the total number of executed transformations (left) and the total execution time for every </a:t>
            </a:r>
            <a:r>
              <a:rPr lang="en-US" dirty="0" err="1"/>
              <a:t>OpenML</a:t>
            </a:r>
            <a:r>
              <a:rPr lang="en-US" dirty="0"/>
              <a:t> pipeline</a:t>
            </a:r>
          </a:p>
        </p:txBody>
      </p:sp>
    </p:spTree>
    <p:extLst>
      <p:ext uri="{BB962C8B-B14F-4D97-AF65-F5344CB8AC3E}">
        <p14:creationId xmlns:p14="http://schemas.microsoft.com/office/powerpoint/2010/main" val="3523914068"/>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870-2439-3B4C-A1F4-8335CDA0458A}"/>
              </a:ext>
            </a:extLst>
          </p:cNvPr>
          <p:cNvSpPr>
            <a:spLocks noGrp="1"/>
          </p:cNvSpPr>
          <p:nvPr>
            <p:ph type="title"/>
          </p:nvPr>
        </p:nvSpPr>
        <p:spPr/>
        <p:txBody>
          <a:bodyPr/>
          <a:lstStyle/>
          <a:p>
            <a:r>
              <a:rPr lang="en-US" dirty="0"/>
              <a:t>Model warm-starting Optimizations</a:t>
            </a:r>
          </a:p>
        </p:txBody>
      </p:sp>
      <p:pic>
        <p:nvPicPr>
          <p:cNvPr id="6" name="Picture 5">
            <a:extLst>
              <a:ext uri="{FF2B5EF4-FFF2-40B4-BE49-F238E27FC236}">
                <a16:creationId xmlns:a16="http://schemas.microsoft.com/office/drawing/2014/main" id="{A8133179-B783-2E47-A789-D100D303706B}"/>
              </a:ext>
            </a:extLst>
          </p:cNvPr>
          <p:cNvPicPr>
            <a:picLocks noChangeAspect="1"/>
          </p:cNvPicPr>
          <p:nvPr/>
        </p:nvPicPr>
        <p:blipFill>
          <a:blip r:embed="rId2"/>
          <a:stretch>
            <a:fillRect/>
          </a:stretch>
        </p:blipFill>
        <p:spPr>
          <a:xfrm>
            <a:off x="261257" y="1553647"/>
            <a:ext cx="3757605" cy="2550783"/>
          </a:xfrm>
          <a:prstGeom prst="rect">
            <a:avLst/>
          </a:prstGeom>
        </p:spPr>
      </p:pic>
      <p:pic>
        <p:nvPicPr>
          <p:cNvPr id="8" name="Picture 7">
            <a:extLst>
              <a:ext uri="{FF2B5EF4-FFF2-40B4-BE49-F238E27FC236}">
                <a16:creationId xmlns:a16="http://schemas.microsoft.com/office/drawing/2014/main" id="{6D0679E3-D140-5F4E-93C8-9D5C9B5E8FA0}"/>
              </a:ext>
            </a:extLst>
          </p:cNvPr>
          <p:cNvPicPr>
            <a:picLocks noChangeAspect="1"/>
          </p:cNvPicPr>
          <p:nvPr/>
        </p:nvPicPr>
        <p:blipFill>
          <a:blip r:embed="rId3"/>
          <a:stretch>
            <a:fillRect/>
          </a:stretch>
        </p:blipFill>
        <p:spPr>
          <a:xfrm>
            <a:off x="3993284" y="1553647"/>
            <a:ext cx="3849032" cy="2550783"/>
          </a:xfrm>
          <a:prstGeom prst="rect">
            <a:avLst/>
          </a:prstGeom>
        </p:spPr>
      </p:pic>
      <p:pic>
        <p:nvPicPr>
          <p:cNvPr id="10" name="Picture 9">
            <a:extLst>
              <a:ext uri="{FF2B5EF4-FFF2-40B4-BE49-F238E27FC236}">
                <a16:creationId xmlns:a16="http://schemas.microsoft.com/office/drawing/2014/main" id="{E876366D-EAA7-2F4E-A6F8-642EA908F360}"/>
              </a:ext>
            </a:extLst>
          </p:cNvPr>
          <p:cNvPicPr>
            <a:picLocks noChangeAspect="1"/>
          </p:cNvPicPr>
          <p:nvPr/>
        </p:nvPicPr>
        <p:blipFill>
          <a:blip r:embed="rId4"/>
          <a:stretch>
            <a:fillRect/>
          </a:stretch>
        </p:blipFill>
        <p:spPr>
          <a:xfrm>
            <a:off x="7842316" y="1551392"/>
            <a:ext cx="3980543" cy="2553038"/>
          </a:xfrm>
          <a:prstGeom prst="rect">
            <a:avLst/>
          </a:prstGeom>
        </p:spPr>
      </p:pic>
      <p:sp>
        <p:nvSpPr>
          <p:cNvPr id="11" name="TextBox 10">
            <a:extLst>
              <a:ext uri="{FF2B5EF4-FFF2-40B4-BE49-F238E27FC236}">
                <a16:creationId xmlns:a16="http://schemas.microsoft.com/office/drawing/2014/main" id="{57EE051D-2E39-7E44-9A8B-64E8B17A4C61}"/>
              </a:ext>
            </a:extLst>
          </p:cNvPr>
          <p:cNvSpPr txBox="1"/>
          <p:nvPr/>
        </p:nvSpPr>
        <p:spPr>
          <a:xfrm>
            <a:off x="838200" y="4104430"/>
            <a:ext cx="2974660" cy="369332"/>
          </a:xfrm>
          <a:prstGeom prst="rect">
            <a:avLst/>
          </a:prstGeom>
          <a:noFill/>
        </p:spPr>
        <p:txBody>
          <a:bodyPr wrap="none" rtlCol="0">
            <a:spAutoFit/>
          </a:bodyPr>
          <a:lstStyle/>
          <a:p>
            <a:r>
              <a:rPr lang="en-US" dirty="0"/>
              <a:t>(a) Total training time (#5981)</a:t>
            </a:r>
          </a:p>
        </p:txBody>
      </p:sp>
      <p:sp>
        <p:nvSpPr>
          <p:cNvPr id="12" name="TextBox 11">
            <a:extLst>
              <a:ext uri="{FF2B5EF4-FFF2-40B4-BE49-F238E27FC236}">
                <a16:creationId xmlns:a16="http://schemas.microsoft.com/office/drawing/2014/main" id="{5A5EEF45-1045-744D-9888-11EC2BA427C9}"/>
              </a:ext>
            </a:extLst>
          </p:cNvPr>
          <p:cNvSpPr txBox="1"/>
          <p:nvPr/>
        </p:nvSpPr>
        <p:spPr>
          <a:xfrm>
            <a:off x="4516016" y="4104430"/>
            <a:ext cx="3159968" cy="369332"/>
          </a:xfrm>
          <a:prstGeom prst="rect">
            <a:avLst/>
          </a:prstGeom>
          <a:noFill/>
        </p:spPr>
        <p:txBody>
          <a:bodyPr wrap="none" rtlCol="0">
            <a:spAutoFit/>
          </a:bodyPr>
          <a:lstStyle/>
          <a:p>
            <a:r>
              <a:rPr lang="en-US" dirty="0"/>
              <a:t>(a) Total iteration count (#5981)</a:t>
            </a:r>
          </a:p>
        </p:txBody>
      </p:sp>
      <p:sp>
        <p:nvSpPr>
          <p:cNvPr id="13" name="TextBox 12">
            <a:extLst>
              <a:ext uri="{FF2B5EF4-FFF2-40B4-BE49-F238E27FC236}">
                <a16:creationId xmlns:a16="http://schemas.microsoft.com/office/drawing/2014/main" id="{3C79FD34-EE47-844E-BD81-E04CDFCDC3AF}"/>
              </a:ext>
            </a:extLst>
          </p:cNvPr>
          <p:cNvSpPr txBox="1"/>
          <p:nvPr/>
        </p:nvSpPr>
        <p:spPr>
          <a:xfrm>
            <a:off x="8252603" y="4104430"/>
            <a:ext cx="2974660" cy="369332"/>
          </a:xfrm>
          <a:prstGeom prst="rect">
            <a:avLst/>
          </a:prstGeom>
          <a:noFill/>
        </p:spPr>
        <p:txBody>
          <a:bodyPr wrap="none" rtlCol="0">
            <a:spAutoFit/>
          </a:bodyPr>
          <a:lstStyle/>
          <a:p>
            <a:r>
              <a:rPr lang="en-US" dirty="0"/>
              <a:t>(a) Total training time (#8568)</a:t>
            </a:r>
          </a:p>
        </p:txBody>
      </p:sp>
      <p:sp>
        <p:nvSpPr>
          <p:cNvPr id="14" name="TextBox 13">
            <a:extLst>
              <a:ext uri="{FF2B5EF4-FFF2-40B4-BE49-F238E27FC236}">
                <a16:creationId xmlns:a16="http://schemas.microsoft.com/office/drawing/2014/main" id="{9061E232-1AED-4441-A75A-12DFF24B8860}"/>
              </a:ext>
            </a:extLst>
          </p:cNvPr>
          <p:cNvSpPr txBox="1"/>
          <p:nvPr/>
        </p:nvSpPr>
        <p:spPr>
          <a:xfrm>
            <a:off x="895857" y="4829032"/>
            <a:ext cx="10043886" cy="923330"/>
          </a:xfrm>
          <a:prstGeom prst="rect">
            <a:avLst/>
          </a:prstGeom>
          <a:noFill/>
        </p:spPr>
        <p:txBody>
          <a:bodyPr wrap="square" rtlCol="0">
            <a:spAutoFit/>
          </a:bodyPr>
          <a:lstStyle/>
          <a:p>
            <a:pPr algn="ctr"/>
            <a:r>
              <a:rPr lang="en-US" dirty="0"/>
              <a:t>Effect of the warm-starting optimization on the total training time and iteration count.  In (a) and (b) we train 11 logistic regression models and in (c) we train 555 random forest model from the configurations that exist in the experiment data.</a:t>
            </a:r>
          </a:p>
        </p:txBody>
      </p:sp>
    </p:spTree>
    <p:extLst>
      <p:ext uri="{BB962C8B-B14F-4D97-AF65-F5344CB8AC3E}">
        <p14:creationId xmlns:p14="http://schemas.microsoft.com/office/powerpoint/2010/main" val="1305065287"/>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8C28DDCC-53C2-784B-A889-A862C2ED3ADB}"/>
              </a:ext>
            </a:extLst>
          </p:cNvPr>
          <p:cNvSpPr>
            <a:spLocks noGrp="1"/>
          </p:cNvSpPr>
          <p:nvPr>
            <p:ph sz="half" idx="1"/>
          </p:nvPr>
        </p:nvSpPr>
        <p:spPr>
          <a:xfrm>
            <a:off x="435429" y="1052043"/>
            <a:ext cx="5384800" cy="4525963"/>
          </a:xfrm>
        </p:spPr>
        <p:txBody>
          <a:bodyPr/>
          <a:lstStyle/>
          <a:p>
            <a:pPr>
              <a:buFont typeface="Arial" panose="020B0604020202020204" pitchFamily="34" charset="0"/>
              <a:buChar char="•"/>
            </a:pPr>
            <a:r>
              <a:rPr lang="en-US" dirty="0"/>
              <a:t>Initialize Bayesian search with values from the experiment database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 figure shows the loss value of 100 trials of the Bayesian hyperparameter search (with/without initialization)</a:t>
            </a:r>
          </a:p>
        </p:txBody>
      </p:sp>
      <p:pic>
        <p:nvPicPr>
          <p:cNvPr id="14" name="Content Placeholder 13">
            <a:extLst>
              <a:ext uri="{FF2B5EF4-FFF2-40B4-BE49-F238E27FC236}">
                <a16:creationId xmlns:a16="http://schemas.microsoft.com/office/drawing/2014/main" id="{7FBA26EE-6903-F24A-8323-67F1E6E825BC}"/>
              </a:ext>
            </a:extLst>
          </p:cNvPr>
          <p:cNvPicPr>
            <a:picLocks noGrp="1" noChangeAspect="1"/>
          </p:cNvPicPr>
          <p:nvPr>
            <p:ph sz="half" idx="2"/>
          </p:nvPr>
        </p:nvPicPr>
        <p:blipFill>
          <a:blip r:embed="rId2"/>
          <a:stretch>
            <a:fillRect/>
          </a:stretch>
        </p:blipFill>
        <p:spPr>
          <a:xfrm>
            <a:off x="5717388" y="904425"/>
            <a:ext cx="6354539" cy="5398970"/>
          </a:xfrm>
        </p:spPr>
      </p:pic>
      <p:sp>
        <p:nvSpPr>
          <p:cNvPr id="2" name="Title 1">
            <a:extLst>
              <a:ext uri="{FF2B5EF4-FFF2-40B4-BE49-F238E27FC236}">
                <a16:creationId xmlns:a16="http://schemas.microsoft.com/office/drawing/2014/main" id="{4D73A9AF-E0D4-0F4D-B0CF-4442E343FB7A}"/>
              </a:ext>
            </a:extLst>
          </p:cNvPr>
          <p:cNvSpPr>
            <a:spLocks noGrp="1"/>
          </p:cNvSpPr>
          <p:nvPr>
            <p:ph type="title"/>
          </p:nvPr>
        </p:nvSpPr>
        <p:spPr/>
        <p:txBody>
          <a:bodyPr/>
          <a:lstStyle/>
          <a:p>
            <a:r>
              <a:rPr lang="en-US" dirty="0"/>
              <a:t>Bayesian hyperparameter search</a:t>
            </a:r>
          </a:p>
        </p:txBody>
      </p:sp>
      <p:sp>
        <p:nvSpPr>
          <p:cNvPr id="17" name="Rectangle 16">
            <a:extLst>
              <a:ext uri="{FF2B5EF4-FFF2-40B4-BE49-F238E27FC236}">
                <a16:creationId xmlns:a16="http://schemas.microsoft.com/office/drawing/2014/main" id="{4603A140-31B3-BE47-A57E-F49129937869}"/>
              </a:ext>
            </a:extLst>
          </p:cNvPr>
          <p:cNvSpPr/>
          <p:nvPr/>
        </p:nvSpPr>
        <p:spPr>
          <a:xfrm>
            <a:off x="8466429" y="5828620"/>
            <a:ext cx="1156544" cy="151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Initialization</a:t>
            </a:r>
            <a:endParaRPr lang="en-US" sz="1600" dirty="0">
              <a:solidFill>
                <a:schemeClr val="tx1"/>
              </a:solidFill>
            </a:endParaRPr>
          </a:p>
        </p:txBody>
      </p:sp>
    </p:spTree>
    <p:extLst>
      <p:ext uri="{BB962C8B-B14F-4D97-AF65-F5344CB8AC3E}">
        <p14:creationId xmlns:p14="http://schemas.microsoft.com/office/powerpoint/2010/main" val="3312603477"/>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B636C-A1A7-4347-99C5-94E24253A2D1}"/>
              </a:ext>
            </a:extLst>
          </p:cNvPr>
          <p:cNvSpPr>
            <a:spLocks noGrp="1"/>
          </p:cNvSpPr>
          <p:nvPr>
            <p:ph idx="1"/>
          </p:nvPr>
        </p:nvSpPr>
        <p:spPr/>
        <p:txBody>
          <a:bodyPr>
            <a:normAutofit/>
          </a:bodyPr>
          <a:lstStyle/>
          <a:p>
            <a:pPr>
              <a:buFont typeface="Arial" panose="020B0604020202020204" pitchFamily="34" charset="0"/>
              <a:buChar char="•"/>
            </a:pPr>
            <a:r>
              <a:rPr lang="en-US" sz="2400" b="1" dirty="0"/>
              <a:t>Cost function for storing the artifacts</a:t>
            </a:r>
          </a:p>
          <a:p>
            <a:pPr>
              <a:buFont typeface="Arial" panose="020B0604020202020204" pitchFamily="34" charset="0"/>
              <a:buChar char="•"/>
            </a:pPr>
            <a:endParaRPr lang="en-US" sz="2400" b="1" dirty="0"/>
          </a:p>
          <a:p>
            <a:pPr>
              <a:buFont typeface="Arial" panose="020B0604020202020204" pitchFamily="34" charset="0"/>
              <a:buChar char="•"/>
            </a:pPr>
            <a:r>
              <a:rPr lang="en-US" sz="2400" b="1" dirty="0"/>
              <a:t>Should we always warms start the model? </a:t>
            </a:r>
          </a:p>
          <a:p>
            <a:pPr>
              <a:buFont typeface="Arial" panose="020B0604020202020204" pitchFamily="34" charset="0"/>
              <a:buChar char="•"/>
            </a:pPr>
            <a:endParaRPr lang="en-US" sz="2400" b="1" dirty="0"/>
          </a:p>
          <a:p>
            <a:pPr>
              <a:buFont typeface="Arial" panose="020B0604020202020204" pitchFamily="34" charset="0"/>
              <a:buChar char="•"/>
            </a:pPr>
            <a:r>
              <a:rPr lang="en-US" sz="2400" b="1" dirty="0"/>
              <a:t>Automatic search space definition for Bayesian search</a:t>
            </a:r>
          </a:p>
          <a:p>
            <a:pPr>
              <a:buFont typeface="Arial" panose="020B0604020202020204" pitchFamily="34" charset="0"/>
              <a:buChar char="•"/>
            </a:pPr>
            <a:endParaRPr lang="en-US" sz="2400" b="1" dirty="0"/>
          </a:p>
          <a:p>
            <a:pPr>
              <a:buFont typeface="Arial" panose="020B0604020202020204" pitchFamily="34" charset="0"/>
              <a:buChar char="•"/>
            </a:pPr>
            <a:r>
              <a:rPr lang="en-US" sz="2400" dirty="0"/>
              <a:t>Kaggle workloads and experiments (in progress)</a:t>
            </a:r>
          </a:p>
          <a:p>
            <a:pPr>
              <a:buFont typeface="Arial" panose="020B0604020202020204" pitchFamily="34" charset="0"/>
              <a:buChar char="•"/>
            </a:pPr>
            <a:endParaRPr lang="en-US" sz="2400" dirty="0"/>
          </a:p>
          <a:p>
            <a:pPr>
              <a:buFont typeface="Arial" panose="020B0604020202020204" pitchFamily="34" charset="0"/>
              <a:buChar char="•"/>
            </a:pPr>
            <a:r>
              <a:rPr lang="en-US" sz="2400" dirty="0"/>
              <a:t>Design a ‘DSL’ over Pandas, </a:t>
            </a:r>
            <a:r>
              <a:rPr lang="en-US" sz="2400" dirty="0" err="1"/>
              <a:t>numpy</a:t>
            </a:r>
            <a:r>
              <a:rPr lang="en-US" sz="2400" dirty="0"/>
              <a:t> and </a:t>
            </a:r>
            <a:r>
              <a:rPr lang="en-US" sz="2400" dirty="0" err="1"/>
              <a:t>scikit</a:t>
            </a:r>
            <a:r>
              <a:rPr lang="en-US" sz="2400" dirty="0"/>
              <a:t>-learn package (in progress)</a:t>
            </a:r>
          </a:p>
          <a:p>
            <a:pPr>
              <a:buFont typeface="Arial" panose="020B0604020202020204" pitchFamily="34" charset="0"/>
              <a:buChar char="•"/>
            </a:pPr>
            <a:endParaRPr lang="en-US" sz="2400" dirty="0"/>
          </a:p>
          <a:p>
            <a:pPr>
              <a:buFont typeface="Arial" panose="020B0604020202020204" pitchFamily="34" charset="0"/>
              <a:buChar char="•"/>
            </a:pPr>
            <a:r>
              <a:rPr lang="en-US" sz="2400" dirty="0"/>
              <a:t>DNN models? </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
        <p:nvSpPr>
          <p:cNvPr id="2" name="Title 1">
            <a:extLst>
              <a:ext uri="{FF2B5EF4-FFF2-40B4-BE49-F238E27FC236}">
                <a16:creationId xmlns:a16="http://schemas.microsoft.com/office/drawing/2014/main" id="{D5624B09-2DD5-E145-9F58-B94BF9EBCB03}"/>
              </a:ext>
            </a:extLst>
          </p:cNvPr>
          <p:cNvSpPr>
            <a:spLocks noGrp="1"/>
          </p:cNvSpPr>
          <p:nvPr>
            <p:ph type="title"/>
          </p:nvPr>
        </p:nvSpPr>
        <p:spPr/>
        <p:txBody>
          <a:bodyPr/>
          <a:lstStyle/>
          <a:p>
            <a:r>
              <a:rPr lang="en-US" dirty="0"/>
              <a:t>Next</a:t>
            </a:r>
          </a:p>
        </p:txBody>
      </p:sp>
    </p:spTree>
    <p:extLst>
      <p:ext uri="{BB962C8B-B14F-4D97-AF65-F5344CB8AC3E}">
        <p14:creationId xmlns:p14="http://schemas.microsoft.com/office/powerpoint/2010/main" val="2394874611"/>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7D2EC-45AF-334B-94FF-EB5BCB290981}"/>
              </a:ext>
            </a:extLst>
          </p:cNvPr>
          <p:cNvSpPr>
            <a:spLocks noGrp="1"/>
          </p:cNvSpPr>
          <p:nvPr>
            <p:ph idx="1"/>
          </p:nvPr>
        </p:nvSpPr>
        <p:spPr/>
        <p:txBody>
          <a:bodyPr>
            <a:normAutofit fontScale="92500" lnSpcReduction="20000"/>
          </a:bodyPr>
          <a:lstStyle/>
          <a:p>
            <a:pPr marL="514350" indent="-514350">
              <a:buFont typeface="+mj-lt"/>
              <a:buAutoNum type="arabicPeriod"/>
            </a:pPr>
            <a:r>
              <a:rPr lang="en-US" sz="2200" dirty="0">
                <a:hlinkClick r:id="rId2"/>
              </a:rPr>
              <a:t>https://data.world</a:t>
            </a:r>
            <a:endParaRPr lang="en-US" sz="2200" dirty="0"/>
          </a:p>
          <a:p>
            <a:pPr marL="514350" indent="-514350">
              <a:buFont typeface="+mj-lt"/>
              <a:buAutoNum type="arabicPeriod"/>
            </a:pPr>
            <a:r>
              <a:rPr lang="en-US" sz="2200" dirty="0">
                <a:hlinkClick r:id="rId3"/>
              </a:rPr>
              <a:t>https://colab.research.google.com</a:t>
            </a:r>
            <a:endParaRPr lang="en-US" sz="2200" dirty="0"/>
          </a:p>
          <a:p>
            <a:pPr marL="514350" indent="-514350">
              <a:buFont typeface="+mj-lt"/>
              <a:buAutoNum type="arabicPeriod"/>
            </a:pPr>
            <a:r>
              <a:rPr lang="en-US" sz="2200" dirty="0">
                <a:hlinkClick r:id="rId4"/>
              </a:rPr>
              <a:t>https://www.kaggle.com/</a:t>
            </a:r>
            <a:endParaRPr lang="en-US" sz="2200" dirty="0"/>
          </a:p>
          <a:p>
            <a:pPr marL="514350" indent="-514350">
              <a:buFont typeface="+mj-lt"/>
              <a:buAutoNum type="arabicPeriod"/>
            </a:pPr>
            <a:r>
              <a:rPr lang="de-DE" dirty="0" err="1"/>
              <a:t>Vanschoren</a:t>
            </a:r>
            <a:r>
              <a:rPr lang="de-DE" dirty="0"/>
              <a:t>, Joaquin, et al. "</a:t>
            </a:r>
            <a:r>
              <a:rPr lang="de-DE" dirty="0" err="1"/>
              <a:t>OpenML</a:t>
            </a:r>
            <a:r>
              <a:rPr lang="de-DE" dirty="0"/>
              <a:t>: </a:t>
            </a:r>
            <a:r>
              <a:rPr lang="de-DE" dirty="0" err="1"/>
              <a:t>networked</a:t>
            </a:r>
            <a:r>
              <a:rPr lang="de-DE" dirty="0"/>
              <a:t> </a:t>
            </a:r>
            <a:r>
              <a:rPr lang="de-DE" dirty="0" err="1"/>
              <a:t>science</a:t>
            </a:r>
            <a:r>
              <a:rPr lang="de-DE" dirty="0"/>
              <a:t> in </a:t>
            </a:r>
            <a:r>
              <a:rPr lang="de-DE" dirty="0" err="1"/>
              <a:t>machine</a:t>
            </a:r>
            <a:r>
              <a:rPr lang="de-DE" dirty="0"/>
              <a:t> </a:t>
            </a:r>
            <a:r>
              <a:rPr lang="de-DE" dirty="0" err="1"/>
              <a:t>learning</a:t>
            </a:r>
            <a:r>
              <a:rPr lang="de-DE" dirty="0"/>
              <a:t>." </a:t>
            </a:r>
            <a:r>
              <a:rPr lang="de-DE" i="1" dirty="0"/>
              <a:t>ACM SIGKDD </a:t>
            </a:r>
            <a:r>
              <a:rPr lang="de-DE" i="1" dirty="0" err="1"/>
              <a:t>Explorations</a:t>
            </a:r>
            <a:r>
              <a:rPr lang="de-DE" i="1" dirty="0"/>
              <a:t> Newsletter</a:t>
            </a:r>
            <a:r>
              <a:rPr lang="de-DE" dirty="0"/>
              <a:t>15.2 (2014): 49-60.</a:t>
            </a:r>
          </a:p>
          <a:p>
            <a:pPr marL="514350" indent="-514350">
              <a:buFont typeface="+mj-lt"/>
              <a:buAutoNum type="arabicPeriod"/>
            </a:pPr>
            <a:r>
              <a:rPr lang="de-DE" dirty="0" err="1"/>
              <a:t>Vartak</a:t>
            </a:r>
            <a:r>
              <a:rPr lang="de-DE" dirty="0"/>
              <a:t>, </a:t>
            </a:r>
            <a:r>
              <a:rPr lang="de-DE" dirty="0" err="1"/>
              <a:t>Manasi</a:t>
            </a:r>
            <a:r>
              <a:rPr lang="de-DE" dirty="0"/>
              <a:t>, et al. "M </a:t>
            </a:r>
            <a:r>
              <a:rPr lang="de-DE" dirty="0" err="1"/>
              <a:t>odel</a:t>
            </a:r>
            <a:r>
              <a:rPr lang="de-DE" dirty="0"/>
              <a:t> DB: a </a:t>
            </a:r>
            <a:r>
              <a:rPr lang="de-DE" dirty="0" err="1"/>
              <a:t>system</a:t>
            </a:r>
            <a:r>
              <a:rPr lang="de-DE" dirty="0"/>
              <a:t> </a:t>
            </a:r>
            <a:r>
              <a:rPr lang="de-DE" dirty="0" err="1"/>
              <a:t>for</a:t>
            </a:r>
            <a:r>
              <a:rPr lang="de-DE" dirty="0"/>
              <a:t> </a:t>
            </a:r>
            <a:r>
              <a:rPr lang="de-DE" dirty="0" err="1"/>
              <a:t>machine</a:t>
            </a:r>
            <a:r>
              <a:rPr lang="de-DE" dirty="0"/>
              <a:t> </a:t>
            </a:r>
            <a:r>
              <a:rPr lang="de-DE" dirty="0" err="1"/>
              <a:t>learning</a:t>
            </a:r>
            <a:r>
              <a:rPr lang="de-DE" dirty="0"/>
              <a:t> </a:t>
            </a:r>
            <a:r>
              <a:rPr lang="de-DE" dirty="0" err="1"/>
              <a:t>model</a:t>
            </a:r>
            <a:r>
              <a:rPr lang="de-DE" dirty="0"/>
              <a:t> </a:t>
            </a:r>
            <a:r>
              <a:rPr lang="de-DE" dirty="0" err="1"/>
              <a:t>management</a:t>
            </a:r>
            <a:r>
              <a:rPr lang="de-DE" dirty="0"/>
              <a:t>." </a:t>
            </a:r>
            <a:r>
              <a:rPr lang="de-DE" i="1" dirty="0" err="1"/>
              <a:t>Proceedings</a:t>
            </a:r>
            <a:r>
              <a:rPr lang="de-DE" i="1" dirty="0"/>
              <a:t> </a:t>
            </a:r>
            <a:r>
              <a:rPr lang="de-DE" i="1" dirty="0" err="1"/>
              <a:t>of</a:t>
            </a:r>
            <a:r>
              <a:rPr lang="de-DE" i="1" dirty="0"/>
              <a:t> </a:t>
            </a:r>
            <a:r>
              <a:rPr lang="de-DE" i="1" dirty="0" err="1"/>
              <a:t>the</a:t>
            </a:r>
            <a:r>
              <a:rPr lang="de-DE" i="1" dirty="0"/>
              <a:t> Workshop on Human-In-</a:t>
            </a:r>
            <a:r>
              <a:rPr lang="de-DE" i="1" dirty="0" err="1"/>
              <a:t>the</a:t>
            </a:r>
            <a:r>
              <a:rPr lang="de-DE" i="1" dirty="0"/>
              <a:t>-Loop Data Analytics</a:t>
            </a:r>
            <a:r>
              <a:rPr lang="de-DE" dirty="0"/>
              <a:t>. ACM, 2016.</a:t>
            </a:r>
          </a:p>
          <a:p>
            <a:pPr marL="514350" indent="-514350">
              <a:buFont typeface="+mj-lt"/>
              <a:buAutoNum type="arabicPeriod"/>
            </a:pPr>
            <a:r>
              <a:rPr lang="de-DE" dirty="0" err="1"/>
              <a:t>Bergstra</a:t>
            </a:r>
            <a:r>
              <a:rPr lang="de-DE" dirty="0"/>
              <a:t>, James, Daniel </a:t>
            </a:r>
            <a:r>
              <a:rPr lang="de-DE" dirty="0" err="1"/>
              <a:t>Yamins</a:t>
            </a:r>
            <a:r>
              <a:rPr lang="de-DE" dirty="0"/>
              <a:t>, </a:t>
            </a:r>
            <a:r>
              <a:rPr lang="de-DE" dirty="0" err="1"/>
              <a:t>and</a:t>
            </a:r>
            <a:r>
              <a:rPr lang="de-DE" dirty="0"/>
              <a:t> David Daniel Cox. "Making a </a:t>
            </a:r>
            <a:r>
              <a:rPr lang="de-DE" dirty="0" err="1"/>
              <a:t>science</a:t>
            </a:r>
            <a:r>
              <a:rPr lang="de-DE" dirty="0"/>
              <a:t> </a:t>
            </a:r>
            <a:r>
              <a:rPr lang="de-DE" dirty="0" err="1"/>
              <a:t>of</a:t>
            </a:r>
            <a:r>
              <a:rPr lang="de-DE" dirty="0"/>
              <a:t> </a:t>
            </a:r>
            <a:r>
              <a:rPr lang="de-DE" dirty="0" err="1"/>
              <a:t>model</a:t>
            </a:r>
            <a:r>
              <a:rPr lang="de-DE" dirty="0"/>
              <a:t> </a:t>
            </a:r>
            <a:r>
              <a:rPr lang="de-DE" dirty="0" err="1"/>
              <a:t>search</a:t>
            </a:r>
            <a:r>
              <a:rPr lang="de-DE" dirty="0"/>
              <a:t>: Hyperparameter </a:t>
            </a:r>
            <a:r>
              <a:rPr lang="de-DE" dirty="0" err="1"/>
              <a:t>optimization</a:t>
            </a:r>
            <a:r>
              <a:rPr lang="de-DE" dirty="0"/>
              <a:t> in </a:t>
            </a:r>
            <a:r>
              <a:rPr lang="de-DE" dirty="0" err="1"/>
              <a:t>hundreds</a:t>
            </a:r>
            <a:r>
              <a:rPr lang="de-DE" dirty="0"/>
              <a:t> </a:t>
            </a:r>
            <a:r>
              <a:rPr lang="de-DE" dirty="0" err="1"/>
              <a:t>of</a:t>
            </a:r>
            <a:r>
              <a:rPr lang="de-DE" dirty="0"/>
              <a:t> </a:t>
            </a:r>
            <a:r>
              <a:rPr lang="de-DE" dirty="0" err="1"/>
              <a:t>dimensions</a:t>
            </a:r>
            <a:r>
              <a:rPr lang="de-DE" dirty="0"/>
              <a:t> </a:t>
            </a:r>
            <a:r>
              <a:rPr lang="de-DE" dirty="0" err="1"/>
              <a:t>for</a:t>
            </a:r>
            <a:r>
              <a:rPr lang="de-DE" dirty="0"/>
              <a:t> </a:t>
            </a:r>
            <a:r>
              <a:rPr lang="de-DE" dirty="0" err="1"/>
              <a:t>vision</a:t>
            </a:r>
            <a:r>
              <a:rPr lang="de-DE" dirty="0"/>
              <a:t> </a:t>
            </a:r>
            <a:r>
              <a:rPr lang="de-DE" dirty="0" err="1"/>
              <a:t>architectures</a:t>
            </a:r>
            <a:r>
              <a:rPr lang="de-DE" dirty="0"/>
              <a:t>." (2013).</a:t>
            </a:r>
          </a:p>
          <a:p>
            <a:pPr marL="514350" indent="-514350">
              <a:buFont typeface="+mj-lt"/>
              <a:buAutoNum type="arabicPeriod"/>
            </a:pPr>
            <a:r>
              <a:rPr lang="de-DE" dirty="0"/>
              <a:t>Hutter, Frank, Holger H. </a:t>
            </a:r>
            <a:r>
              <a:rPr lang="de-DE" dirty="0" err="1"/>
              <a:t>Hoos</a:t>
            </a:r>
            <a:r>
              <a:rPr lang="de-DE" dirty="0"/>
              <a:t>, </a:t>
            </a:r>
            <a:r>
              <a:rPr lang="de-DE" dirty="0" err="1"/>
              <a:t>and</a:t>
            </a:r>
            <a:r>
              <a:rPr lang="de-DE" dirty="0"/>
              <a:t> Kevin </a:t>
            </a:r>
            <a:r>
              <a:rPr lang="de-DE" dirty="0" err="1"/>
              <a:t>Leyton</a:t>
            </a:r>
            <a:r>
              <a:rPr lang="de-DE" dirty="0"/>
              <a:t>-Brown. "</a:t>
            </a:r>
            <a:r>
              <a:rPr lang="de-DE" dirty="0" err="1"/>
              <a:t>Sequential</a:t>
            </a:r>
            <a:r>
              <a:rPr lang="de-DE" dirty="0"/>
              <a:t> model-</a:t>
            </a:r>
            <a:r>
              <a:rPr lang="de-DE" dirty="0" err="1"/>
              <a:t>based</a:t>
            </a:r>
            <a:r>
              <a:rPr lang="de-DE" dirty="0"/>
              <a:t> </a:t>
            </a:r>
            <a:r>
              <a:rPr lang="de-DE" dirty="0" err="1"/>
              <a:t>optimization</a:t>
            </a:r>
            <a:r>
              <a:rPr lang="de-DE" dirty="0"/>
              <a:t> </a:t>
            </a:r>
            <a:r>
              <a:rPr lang="de-DE" dirty="0" err="1"/>
              <a:t>for</a:t>
            </a:r>
            <a:r>
              <a:rPr lang="de-DE" dirty="0"/>
              <a:t> </a:t>
            </a:r>
            <a:r>
              <a:rPr lang="de-DE" dirty="0" err="1"/>
              <a:t>general</a:t>
            </a:r>
            <a:r>
              <a:rPr lang="de-DE" dirty="0"/>
              <a:t> </a:t>
            </a:r>
            <a:r>
              <a:rPr lang="de-DE" dirty="0" err="1"/>
              <a:t>algorithm</a:t>
            </a:r>
            <a:r>
              <a:rPr lang="de-DE" dirty="0"/>
              <a:t> </a:t>
            </a:r>
            <a:r>
              <a:rPr lang="de-DE" dirty="0" err="1"/>
              <a:t>configuration</a:t>
            </a:r>
            <a:r>
              <a:rPr lang="de-DE" dirty="0"/>
              <a:t>." </a:t>
            </a:r>
            <a:r>
              <a:rPr lang="de-DE" i="1" dirty="0"/>
              <a:t>International Conference on Learning </a:t>
            </a:r>
            <a:r>
              <a:rPr lang="de-DE" i="1" dirty="0" err="1"/>
              <a:t>and</a:t>
            </a:r>
            <a:r>
              <a:rPr lang="de-DE" i="1" dirty="0"/>
              <a:t> Intelligent </a:t>
            </a:r>
            <a:r>
              <a:rPr lang="de-DE" i="1" dirty="0" err="1"/>
              <a:t>Optimization</a:t>
            </a:r>
            <a:r>
              <a:rPr lang="de-DE" dirty="0"/>
              <a:t>. Springer, Berlin, Heidelberg, 2011.</a:t>
            </a:r>
          </a:p>
          <a:p>
            <a:pPr marL="514350" indent="-514350">
              <a:buFont typeface="+mj-lt"/>
              <a:buAutoNum type="arabicPeriod"/>
            </a:pPr>
            <a:r>
              <a:rPr lang="de-DE" dirty="0" err="1"/>
              <a:t>Feurer</a:t>
            </a:r>
            <a:r>
              <a:rPr lang="de-DE" dirty="0"/>
              <a:t>, Matthias, et al. "</a:t>
            </a:r>
            <a:r>
              <a:rPr lang="de-DE" dirty="0" err="1"/>
              <a:t>Efficient</a:t>
            </a:r>
            <a:r>
              <a:rPr lang="de-DE" dirty="0"/>
              <a:t> </a:t>
            </a:r>
            <a:r>
              <a:rPr lang="de-DE" dirty="0" err="1"/>
              <a:t>and</a:t>
            </a:r>
            <a:r>
              <a:rPr lang="de-DE" dirty="0"/>
              <a:t> robust </a:t>
            </a:r>
            <a:r>
              <a:rPr lang="de-DE" dirty="0" err="1"/>
              <a:t>automated</a:t>
            </a:r>
            <a:r>
              <a:rPr lang="de-DE" dirty="0"/>
              <a:t> </a:t>
            </a:r>
            <a:r>
              <a:rPr lang="de-DE" dirty="0" err="1"/>
              <a:t>machine</a:t>
            </a:r>
            <a:r>
              <a:rPr lang="de-DE" dirty="0"/>
              <a:t> </a:t>
            </a:r>
            <a:r>
              <a:rPr lang="de-DE" dirty="0" err="1"/>
              <a:t>learning</a:t>
            </a:r>
            <a:r>
              <a:rPr lang="de-DE" dirty="0"/>
              <a:t>." </a:t>
            </a:r>
            <a:r>
              <a:rPr lang="de-DE" i="1" dirty="0" err="1"/>
              <a:t>Advances</a:t>
            </a:r>
            <a:r>
              <a:rPr lang="de-DE" i="1" dirty="0"/>
              <a:t> in </a:t>
            </a:r>
            <a:r>
              <a:rPr lang="de-DE" i="1" dirty="0" err="1"/>
              <a:t>Neural</a:t>
            </a:r>
            <a:r>
              <a:rPr lang="de-DE" i="1" dirty="0"/>
              <a:t> Information Processing Systems</a:t>
            </a:r>
            <a:r>
              <a:rPr lang="de-DE" dirty="0"/>
              <a:t>. 2015.</a:t>
            </a:r>
          </a:p>
          <a:p>
            <a:pPr marL="514350" indent="-514350">
              <a:buFont typeface="+mj-lt"/>
              <a:buAutoNum type="arabicPeriod"/>
            </a:pPr>
            <a:r>
              <a:rPr lang="de-DE" dirty="0" err="1"/>
              <a:t>Vartak</a:t>
            </a:r>
            <a:r>
              <a:rPr lang="de-DE" dirty="0"/>
              <a:t>, </a:t>
            </a:r>
            <a:r>
              <a:rPr lang="de-DE" dirty="0" err="1"/>
              <a:t>Manasi</a:t>
            </a:r>
            <a:r>
              <a:rPr lang="de-DE" dirty="0"/>
              <a:t>, et al. "MISTIQUE: A System </a:t>
            </a:r>
            <a:r>
              <a:rPr lang="de-DE" dirty="0" err="1"/>
              <a:t>to</a:t>
            </a:r>
            <a:r>
              <a:rPr lang="de-DE" dirty="0"/>
              <a:t> Store </a:t>
            </a:r>
            <a:r>
              <a:rPr lang="de-DE" dirty="0" err="1"/>
              <a:t>and</a:t>
            </a:r>
            <a:r>
              <a:rPr lang="de-DE" dirty="0"/>
              <a:t> Query Model Intermediates </a:t>
            </a:r>
            <a:r>
              <a:rPr lang="de-DE" dirty="0" err="1"/>
              <a:t>for</a:t>
            </a:r>
            <a:r>
              <a:rPr lang="de-DE" dirty="0"/>
              <a:t> Model Diagnosis." </a:t>
            </a:r>
            <a:r>
              <a:rPr lang="de-DE" i="1" dirty="0" err="1"/>
              <a:t>Proceedings</a:t>
            </a:r>
            <a:r>
              <a:rPr lang="de-DE" i="1" dirty="0"/>
              <a:t> </a:t>
            </a:r>
            <a:r>
              <a:rPr lang="de-DE" i="1" dirty="0" err="1"/>
              <a:t>of</a:t>
            </a:r>
            <a:r>
              <a:rPr lang="de-DE" i="1" dirty="0"/>
              <a:t> </a:t>
            </a:r>
            <a:r>
              <a:rPr lang="de-DE" i="1" dirty="0" err="1"/>
              <a:t>the</a:t>
            </a:r>
            <a:r>
              <a:rPr lang="de-DE" i="1" dirty="0"/>
              <a:t> 2018 International Conference on Management </a:t>
            </a:r>
            <a:r>
              <a:rPr lang="de-DE" i="1" dirty="0" err="1"/>
              <a:t>of</a:t>
            </a:r>
            <a:r>
              <a:rPr lang="de-DE" i="1" dirty="0"/>
              <a:t> Data</a:t>
            </a:r>
            <a:r>
              <a:rPr lang="de-DE" dirty="0"/>
              <a:t>. ACM, 2018.</a:t>
            </a:r>
          </a:p>
          <a:p>
            <a:pPr marL="514350" indent="-514350">
              <a:buFont typeface="+mj-lt"/>
              <a:buAutoNum type="arabicPeriod"/>
            </a:pPr>
            <a:endParaRPr lang="de-DE" dirty="0"/>
          </a:p>
          <a:p>
            <a:pPr marL="514350" indent="-514350">
              <a:buFont typeface="+mj-lt"/>
              <a:buAutoNum type="arabicPeriod"/>
            </a:pPr>
            <a:endParaRPr lang="en-US" sz="2200" dirty="0"/>
          </a:p>
        </p:txBody>
      </p:sp>
      <p:sp>
        <p:nvSpPr>
          <p:cNvPr id="2" name="Title 1">
            <a:extLst>
              <a:ext uri="{FF2B5EF4-FFF2-40B4-BE49-F238E27FC236}">
                <a16:creationId xmlns:a16="http://schemas.microsoft.com/office/drawing/2014/main" id="{4E289BBD-77EC-FE4B-A7E2-BD98B85F85D1}"/>
              </a:ext>
            </a:extLst>
          </p:cNvPr>
          <p:cNvSpPr>
            <a:spLocks noGrp="1"/>
          </p:cNvSpPr>
          <p:nvPr>
            <p:ph type="title"/>
          </p:nvPr>
        </p:nvSpPr>
        <p:spPr/>
        <p:txBody>
          <a:bodyPr/>
          <a:lstStyle/>
          <a:p>
            <a:r>
              <a:rPr lang="en-US" dirty="0"/>
              <a:t>References</a:t>
            </a:r>
          </a:p>
        </p:txBody>
      </p:sp>
      <p:sp>
        <p:nvSpPr>
          <p:cNvPr id="5" name="Rectangle 1">
            <a:extLst>
              <a:ext uri="{FF2B5EF4-FFF2-40B4-BE49-F238E27FC236}">
                <a16:creationId xmlns:a16="http://schemas.microsoft.com/office/drawing/2014/main" id="{43D7ABE6-BFB6-5743-8507-01589C679463}"/>
              </a:ext>
            </a:extLst>
          </p:cNvPr>
          <p:cNvSpPr>
            <a:spLocks noChangeArrowheads="1"/>
          </p:cNvSpPr>
          <p:nvPr/>
        </p:nvSpPr>
        <p:spPr bwMode="auto">
          <a:xfrm>
            <a:off x="4010025" y="2297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339271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4D147-C637-E846-B4FB-6E5C050165CE}"/>
              </a:ext>
            </a:extLst>
          </p:cNvPr>
          <p:cNvSpPr>
            <a:spLocks noGrp="1"/>
          </p:cNvSpPr>
          <p:nvPr>
            <p:ph idx="1"/>
          </p:nvPr>
        </p:nvSpPr>
        <p:spPr/>
        <p:txBody>
          <a:bodyPr/>
          <a:lstStyle/>
          <a:p>
            <a:r>
              <a:rPr lang="en-US" dirty="0"/>
              <a:t>Improve incremental learning</a:t>
            </a:r>
          </a:p>
          <a:p>
            <a:pPr lvl="1"/>
            <a:r>
              <a:rPr lang="en-US" dirty="0"/>
              <a:t>Where datasets are updated periodically</a:t>
            </a:r>
          </a:p>
          <a:p>
            <a:r>
              <a:rPr lang="en-US" dirty="0"/>
              <a:t>Improve deployment</a:t>
            </a:r>
          </a:p>
          <a:p>
            <a:pPr lvl="1"/>
            <a:r>
              <a:rPr lang="en-US" dirty="0"/>
              <a:t>Synergy with the continuous deployment work</a:t>
            </a:r>
          </a:p>
          <a:p>
            <a:r>
              <a:rPr lang="en-US" dirty="0" err="1"/>
              <a:t>AutoML</a:t>
            </a:r>
            <a:endParaRPr lang="en-US" dirty="0"/>
          </a:p>
          <a:p>
            <a:pPr lvl="1"/>
            <a:r>
              <a:rPr lang="en-US" dirty="0"/>
              <a:t>(Semi-)Automatically designing machine learning pipelines</a:t>
            </a:r>
          </a:p>
          <a:p>
            <a:r>
              <a:rPr lang="en-US" dirty="0"/>
              <a:t>Ensure fairness and guarantee privacy</a:t>
            </a:r>
          </a:p>
          <a:p>
            <a:pPr lvl="1"/>
            <a:endParaRPr lang="en-US" dirty="0"/>
          </a:p>
          <a:p>
            <a:pPr lvl="1"/>
            <a:endParaRPr lang="en-US" dirty="0"/>
          </a:p>
        </p:txBody>
      </p:sp>
      <p:sp>
        <p:nvSpPr>
          <p:cNvPr id="3" name="Title 2">
            <a:extLst>
              <a:ext uri="{FF2B5EF4-FFF2-40B4-BE49-F238E27FC236}">
                <a16:creationId xmlns:a16="http://schemas.microsoft.com/office/drawing/2014/main" id="{81F50BAA-E80D-1B44-898C-0F2C46326598}"/>
              </a:ext>
            </a:extLst>
          </p:cNvPr>
          <p:cNvSpPr>
            <a:spLocks noGrp="1"/>
          </p:cNvSpPr>
          <p:nvPr>
            <p:ph type="title"/>
          </p:nvPr>
        </p:nvSpPr>
        <p:spPr/>
        <p:txBody>
          <a:bodyPr/>
          <a:lstStyle/>
          <a:p>
            <a:r>
              <a:rPr lang="en-US" dirty="0"/>
              <a:t>Ideas for Next Paper</a:t>
            </a:r>
          </a:p>
        </p:txBody>
      </p:sp>
    </p:spTree>
    <p:extLst>
      <p:ext uri="{BB962C8B-B14F-4D97-AF65-F5344CB8AC3E}">
        <p14:creationId xmlns:p14="http://schemas.microsoft.com/office/powerpoint/2010/main" val="3099321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2C809-E9B3-0D48-B137-56FBD635230C}"/>
              </a:ext>
            </a:extLst>
          </p:cNvPr>
          <p:cNvSpPr>
            <a:spLocks noGrp="1"/>
          </p:cNvSpPr>
          <p:nvPr>
            <p:ph idx="1"/>
          </p:nvPr>
        </p:nvSpPr>
        <p:spPr/>
        <p:txBody>
          <a:bodyPr>
            <a:normAutofit/>
          </a:bodyPr>
          <a:lstStyle/>
          <a:p>
            <a:pPr>
              <a:buFont typeface="Arial" panose="020B0604020202020204" pitchFamily="34" charset="0"/>
              <a:buChar char="•"/>
            </a:pPr>
            <a:r>
              <a:rPr lang="en-US" sz="2800" dirty="0"/>
              <a:t>Collaborative science and online platforms allow users to easily share their solutions, learn from each other, and work together to solve data-related problems</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r>
              <a:rPr lang="en-US" sz="3200" dirty="0"/>
              <a:t>Examples:</a:t>
            </a:r>
          </a:p>
          <a:p>
            <a:pPr lvl="1">
              <a:buFont typeface="Arial" panose="020B0604020202020204" pitchFamily="34" charset="0"/>
              <a:buChar char="•"/>
            </a:pPr>
            <a:r>
              <a:rPr lang="en-US" sz="2400" dirty="0"/>
              <a:t>Data World [1]</a:t>
            </a:r>
          </a:p>
          <a:p>
            <a:pPr lvl="1">
              <a:buFont typeface="Arial" panose="020B0604020202020204" pitchFamily="34" charset="0"/>
              <a:buChar char="•"/>
            </a:pPr>
            <a:r>
              <a:rPr lang="en-US" sz="2400" dirty="0"/>
              <a:t>Google Collaboratory [2]</a:t>
            </a:r>
          </a:p>
          <a:p>
            <a:pPr lvl="1">
              <a:buFont typeface="Arial" panose="020B0604020202020204" pitchFamily="34" charset="0"/>
              <a:buChar char="•"/>
            </a:pPr>
            <a:r>
              <a:rPr lang="en-US" sz="2400" dirty="0"/>
              <a:t>Kaggle [3]</a:t>
            </a:r>
          </a:p>
          <a:p>
            <a:pPr>
              <a:buFont typeface="Arial" panose="020B0604020202020204" pitchFamily="34" charset="0"/>
              <a:buChar char="•"/>
            </a:pPr>
            <a:endParaRPr lang="en-US" sz="1600" dirty="0"/>
          </a:p>
          <a:p>
            <a:pPr lvl="1">
              <a:buFont typeface="Arial" panose="020B0604020202020204" pitchFamily="34" charset="0"/>
              <a:buChar char="•"/>
            </a:pPr>
            <a:endParaRPr lang="en-US" sz="1200" dirty="0"/>
          </a:p>
        </p:txBody>
      </p:sp>
      <p:sp>
        <p:nvSpPr>
          <p:cNvPr id="2" name="Title 1">
            <a:extLst>
              <a:ext uri="{FF2B5EF4-FFF2-40B4-BE49-F238E27FC236}">
                <a16:creationId xmlns:a16="http://schemas.microsoft.com/office/drawing/2014/main" id="{79407C6C-ABDB-404E-8511-979351878FC2}"/>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439620099"/>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678E5-FD39-534A-AC34-4E3428E1A6A8}"/>
              </a:ext>
            </a:extLst>
          </p:cNvPr>
          <p:cNvSpPr>
            <a:spLocks noGrp="1"/>
          </p:cNvSpPr>
          <p:nvPr>
            <p:ph idx="1"/>
          </p:nvPr>
        </p:nvSpPr>
        <p:spPr/>
        <p:txBody>
          <a:bodyPr>
            <a:normAutofit/>
          </a:bodyPr>
          <a:lstStyle/>
          <a:p>
            <a:pPr>
              <a:buFont typeface="Arial" panose="020B0604020202020204" pitchFamily="34" charset="0"/>
              <a:buChar char="•"/>
            </a:pPr>
            <a:r>
              <a:rPr lang="en-US" sz="2800" dirty="0"/>
              <a:t>Users incorporate other users’ ideas in their own solutions</a:t>
            </a:r>
          </a:p>
          <a:p>
            <a:pPr>
              <a:buFont typeface="Arial" panose="020B0604020202020204" pitchFamily="34" charset="0"/>
              <a:buChar char="•"/>
            </a:pPr>
            <a:endParaRPr lang="en-US" sz="2800" dirty="0"/>
          </a:p>
          <a:p>
            <a:pPr>
              <a:buFont typeface="Arial" panose="020B0604020202020204" pitchFamily="34" charset="0"/>
              <a:buChar char="•"/>
            </a:pPr>
            <a:r>
              <a:rPr lang="en-US" sz="2800" dirty="0"/>
              <a:t>This results in repetition of (similar) operations</a:t>
            </a:r>
          </a:p>
        </p:txBody>
      </p:sp>
      <p:sp>
        <p:nvSpPr>
          <p:cNvPr id="2" name="Title 1">
            <a:extLst>
              <a:ext uri="{FF2B5EF4-FFF2-40B4-BE49-F238E27FC236}">
                <a16:creationId xmlns:a16="http://schemas.microsoft.com/office/drawing/2014/main" id="{2959011A-D8AE-E645-8995-CD23A93BA1C0}"/>
              </a:ext>
            </a:extLst>
          </p:cNvPr>
          <p:cNvSpPr>
            <a:spLocks noGrp="1"/>
          </p:cNvSpPr>
          <p:nvPr>
            <p:ph type="title"/>
          </p:nvPr>
        </p:nvSpPr>
        <p:spPr/>
        <p:txBody>
          <a:bodyPr/>
          <a:lstStyle/>
          <a:p>
            <a:r>
              <a:rPr lang="en-US" dirty="0"/>
              <a:t>Motivation</a:t>
            </a:r>
          </a:p>
        </p:txBody>
      </p:sp>
      <p:pic>
        <p:nvPicPr>
          <p:cNvPr id="5" name="Picture 4">
            <a:extLst>
              <a:ext uri="{FF2B5EF4-FFF2-40B4-BE49-F238E27FC236}">
                <a16:creationId xmlns:a16="http://schemas.microsoft.com/office/drawing/2014/main" id="{D4C1A31B-6267-3447-9A2E-6EFCF43F02EC}"/>
              </a:ext>
            </a:extLst>
          </p:cNvPr>
          <p:cNvPicPr>
            <a:picLocks noChangeAspect="1"/>
          </p:cNvPicPr>
          <p:nvPr/>
        </p:nvPicPr>
        <p:blipFill>
          <a:blip r:embed="rId2"/>
          <a:stretch>
            <a:fillRect/>
          </a:stretch>
        </p:blipFill>
        <p:spPr>
          <a:xfrm>
            <a:off x="1951462" y="3217643"/>
            <a:ext cx="7769767" cy="1924141"/>
          </a:xfrm>
          <a:prstGeom prst="rect">
            <a:avLst/>
          </a:prstGeom>
        </p:spPr>
      </p:pic>
      <p:sp>
        <p:nvSpPr>
          <p:cNvPr id="6" name="TextBox 5">
            <a:extLst>
              <a:ext uri="{FF2B5EF4-FFF2-40B4-BE49-F238E27FC236}">
                <a16:creationId xmlns:a16="http://schemas.microsoft.com/office/drawing/2014/main" id="{00A09D06-F667-FD4F-AC5B-79B1D22027C4}"/>
              </a:ext>
            </a:extLst>
          </p:cNvPr>
          <p:cNvSpPr txBox="1"/>
          <p:nvPr/>
        </p:nvSpPr>
        <p:spPr>
          <a:xfrm>
            <a:off x="2703724" y="5176309"/>
            <a:ext cx="6265241" cy="584775"/>
          </a:xfrm>
          <a:prstGeom prst="rect">
            <a:avLst/>
          </a:prstGeom>
          <a:noFill/>
        </p:spPr>
        <p:txBody>
          <a:bodyPr wrap="none" rtlCol="0">
            <a:spAutoFit/>
          </a:bodyPr>
          <a:lstStyle/>
          <a:p>
            <a:r>
              <a:rPr lang="en-US" sz="1600" dirty="0"/>
              <a:t>Figure 1: The fork hierarchy of some of the popular notebooks in Kaggle‘s</a:t>
            </a:r>
          </a:p>
          <a:p>
            <a:r>
              <a:rPr lang="en-US" sz="1600" dirty="0"/>
              <a:t> Titanic competition and how many times each notebook is forked</a:t>
            </a:r>
            <a:r>
              <a:rPr lang="en-US" sz="1600" baseline="30000" dirty="0"/>
              <a:t>1</a:t>
            </a:r>
            <a:endParaRPr lang="en-US" sz="1600" dirty="0"/>
          </a:p>
        </p:txBody>
      </p:sp>
      <p:sp>
        <p:nvSpPr>
          <p:cNvPr id="8" name="TextBox 7">
            <a:extLst>
              <a:ext uri="{FF2B5EF4-FFF2-40B4-BE49-F238E27FC236}">
                <a16:creationId xmlns:a16="http://schemas.microsoft.com/office/drawing/2014/main" id="{8A5BE9FD-C66C-0741-A4D4-7BAB17704538}"/>
              </a:ext>
            </a:extLst>
          </p:cNvPr>
          <p:cNvSpPr txBox="1"/>
          <p:nvPr/>
        </p:nvSpPr>
        <p:spPr>
          <a:xfrm>
            <a:off x="571462" y="6148564"/>
            <a:ext cx="3253198" cy="338554"/>
          </a:xfrm>
          <a:prstGeom prst="rect">
            <a:avLst/>
          </a:prstGeom>
          <a:noFill/>
        </p:spPr>
        <p:txBody>
          <a:bodyPr wrap="none" rtlCol="0">
            <a:spAutoFit/>
          </a:bodyPr>
          <a:lstStyle/>
          <a:p>
            <a:r>
              <a:rPr lang="en-US" sz="1600" dirty="0"/>
              <a:t>1. https://</a:t>
            </a:r>
            <a:r>
              <a:rPr lang="en-US" sz="1600" dirty="0" err="1"/>
              <a:t>www.kaggle.com</a:t>
            </a:r>
            <a:r>
              <a:rPr lang="en-US" sz="1600" dirty="0"/>
              <a:t>/c/titanic </a:t>
            </a:r>
          </a:p>
        </p:txBody>
      </p:sp>
    </p:spTree>
    <p:extLst>
      <p:ext uri="{BB962C8B-B14F-4D97-AF65-F5344CB8AC3E}">
        <p14:creationId xmlns:p14="http://schemas.microsoft.com/office/powerpoint/2010/main" val="104939937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EFE3A-D295-624E-A005-143E026D9C42}"/>
              </a:ext>
            </a:extLst>
          </p:cNvPr>
          <p:cNvSpPr>
            <a:spLocks noGrp="1"/>
          </p:cNvSpPr>
          <p:nvPr>
            <p:ph idx="1"/>
          </p:nvPr>
        </p:nvSpPr>
        <p:spPr/>
        <p:txBody>
          <a:bodyPr>
            <a:normAutofit/>
          </a:bodyPr>
          <a:lstStyle/>
          <a:p>
            <a:pPr marL="0" indent="0" algn="ctr">
              <a:buNone/>
            </a:pPr>
            <a:endParaRPr lang="en-US" sz="3600" dirty="0"/>
          </a:p>
          <a:p>
            <a:pPr marL="0" indent="0" algn="ctr">
              <a:lnSpc>
                <a:spcPct val="150000"/>
              </a:lnSpc>
              <a:buNone/>
            </a:pPr>
            <a:r>
              <a:rPr lang="en-US" sz="3400" dirty="0"/>
              <a:t>Speed up the </a:t>
            </a:r>
            <a:r>
              <a:rPr lang="en-US" sz="3400" dirty="0">
                <a:solidFill>
                  <a:srgbClr val="00B050"/>
                </a:solidFill>
              </a:rPr>
              <a:t>design</a:t>
            </a:r>
            <a:r>
              <a:rPr lang="en-US" sz="3400" dirty="0"/>
              <a:t> and </a:t>
            </a:r>
            <a:r>
              <a:rPr lang="en-US" sz="3400" dirty="0">
                <a:solidFill>
                  <a:srgbClr val="00B050"/>
                </a:solidFill>
              </a:rPr>
              <a:t>execution</a:t>
            </a:r>
            <a:r>
              <a:rPr lang="en-US" sz="3400" dirty="0"/>
              <a:t> of machine learning pipelines by levering </a:t>
            </a:r>
            <a:r>
              <a:rPr lang="en-US" sz="3400" dirty="0">
                <a:solidFill>
                  <a:srgbClr val="00B050"/>
                </a:solidFill>
              </a:rPr>
              <a:t>Experiment Databases </a:t>
            </a:r>
            <a:r>
              <a:rPr lang="en-US" sz="3400" dirty="0"/>
              <a:t>in collaborative environments</a:t>
            </a:r>
            <a:endParaRPr lang="en-US" sz="3400" dirty="0">
              <a:solidFill>
                <a:srgbClr val="00B050"/>
              </a:solidFill>
            </a:endParaRPr>
          </a:p>
          <a:p>
            <a:pPr marL="0" indent="0" algn="ctr">
              <a:buNone/>
            </a:pPr>
            <a:endParaRPr lang="en-US" sz="3600" dirty="0"/>
          </a:p>
          <a:p>
            <a:pPr marL="0" indent="0" algn="ctr">
              <a:buNone/>
            </a:pPr>
            <a:endParaRPr lang="en-US" sz="3600" dirty="0"/>
          </a:p>
          <a:p>
            <a:pPr algn="ctr"/>
            <a:endParaRPr lang="en-US" sz="3600" dirty="0"/>
          </a:p>
          <a:p>
            <a:pPr algn="ctr"/>
            <a:endParaRPr lang="en-US" sz="3600" dirty="0"/>
          </a:p>
        </p:txBody>
      </p:sp>
      <p:sp>
        <p:nvSpPr>
          <p:cNvPr id="2" name="Title 1">
            <a:extLst>
              <a:ext uri="{FF2B5EF4-FFF2-40B4-BE49-F238E27FC236}">
                <a16:creationId xmlns:a16="http://schemas.microsoft.com/office/drawing/2014/main" id="{768930E5-14AB-0B44-8E6A-8CD6E1829145}"/>
              </a:ext>
            </a:extLst>
          </p:cNvPr>
          <p:cNvSpPr>
            <a:spLocks noGrp="1"/>
          </p:cNvSpPr>
          <p:nvPr>
            <p:ph type="title"/>
          </p:nvPr>
        </p:nvSpPr>
        <p:spPr/>
        <p:txBody>
          <a:bodyPr/>
          <a:lstStyle/>
          <a:p>
            <a:r>
              <a:rPr lang="en-US" dirty="0"/>
              <a:t>Goal</a:t>
            </a:r>
          </a:p>
        </p:txBody>
      </p:sp>
    </p:spTree>
    <p:extLst>
      <p:ext uri="{BB962C8B-B14F-4D97-AF65-F5344CB8AC3E}">
        <p14:creationId xmlns:p14="http://schemas.microsoft.com/office/powerpoint/2010/main" val="2093021819"/>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7F510-2F10-6C44-B03F-ECC3E5D6F0F7}"/>
              </a:ext>
            </a:extLst>
          </p:cNvPr>
          <p:cNvSpPr>
            <a:spLocks noGrp="1"/>
          </p:cNvSpPr>
          <p:nvPr>
            <p:ph idx="1"/>
          </p:nvPr>
        </p:nvSpPr>
        <p:spPr/>
        <p:txBody>
          <a:bodyPr>
            <a:normAutofit/>
          </a:bodyPr>
          <a:lstStyle/>
          <a:p>
            <a:pPr marL="0" indent="0">
              <a:buNone/>
            </a:pPr>
            <a:r>
              <a:rPr lang="en-US" sz="2600" dirty="0"/>
              <a:t>Experiment databases are </a:t>
            </a:r>
            <a:r>
              <a:rPr lang="en-US" sz="2600" dirty="0">
                <a:solidFill>
                  <a:srgbClr val="C00000"/>
                </a:solidFill>
              </a:rPr>
              <a:t>manually</a:t>
            </a:r>
            <a:r>
              <a:rPr lang="en-US" sz="2600" dirty="0"/>
              <a:t> queried to gain insight into the performance of past machine learning experiments</a:t>
            </a:r>
          </a:p>
          <a:p>
            <a:pPr marL="0" indent="0">
              <a:buNone/>
            </a:pPr>
            <a:endParaRPr lang="en-US" sz="2600" dirty="0"/>
          </a:p>
          <a:p>
            <a:pPr marL="0" indent="0">
              <a:buNone/>
            </a:pPr>
            <a:endParaRPr lang="en-US" sz="2600" dirty="0"/>
          </a:p>
          <a:p>
            <a:pPr marL="0" indent="0">
              <a:buNone/>
            </a:pPr>
            <a:r>
              <a:rPr lang="en-US" sz="2600" dirty="0"/>
              <a:t>The </a:t>
            </a:r>
            <a:r>
              <a:rPr lang="en-US" sz="2600" dirty="0">
                <a:solidFill>
                  <a:srgbClr val="C00000"/>
                </a:solidFill>
              </a:rPr>
              <a:t>abundance of information</a:t>
            </a:r>
            <a:r>
              <a:rPr lang="en-US" sz="2600" dirty="0"/>
              <a:t> in the experiment databases makes querying the experiment databases difficult</a:t>
            </a:r>
          </a:p>
          <a:p>
            <a:pPr marL="0" indent="0">
              <a:buNone/>
            </a:pPr>
            <a:endParaRPr lang="en-US" sz="2600" dirty="0"/>
          </a:p>
          <a:p>
            <a:pPr marL="0" indent="0">
              <a:buNone/>
            </a:pPr>
            <a:endParaRPr lang="en-US" sz="2600" dirty="0"/>
          </a:p>
          <a:p>
            <a:pPr marL="0" indent="0">
              <a:buNone/>
            </a:pPr>
            <a:r>
              <a:rPr lang="en-US" sz="2600" dirty="0"/>
              <a:t>Existing experiment databases [4, 5] </a:t>
            </a:r>
            <a:r>
              <a:rPr lang="en-US" sz="2600" dirty="0">
                <a:solidFill>
                  <a:srgbClr val="C00000"/>
                </a:solidFill>
              </a:rPr>
              <a:t>only store the final </a:t>
            </a:r>
            <a:r>
              <a:rPr lang="en-US" sz="2600" dirty="0"/>
              <a:t>machine learning pipeline and skip the storage intermediate artifacts</a:t>
            </a:r>
            <a:r>
              <a:rPr lang="en-US" sz="2600" baseline="30000" dirty="0"/>
              <a:t>*</a:t>
            </a:r>
            <a:endParaRPr lang="en-US" sz="2600" dirty="0"/>
          </a:p>
        </p:txBody>
      </p:sp>
      <p:sp>
        <p:nvSpPr>
          <p:cNvPr id="2" name="Title 1">
            <a:extLst>
              <a:ext uri="{FF2B5EF4-FFF2-40B4-BE49-F238E27FC236}">
                <a16:creationId xmlns:a16="http://schemas.microsoft.com/office/drawing/2014/main" id="{C333D163-AA3F-B247-AF9A-A6D98E916763}"/>
              </a:ext>
            </a:extLst>
          </p:cNvPr>
          <p:cNvSpPr>
            <a:spLocks noGrp="1"/>
          </p:cNvSpPr>
          <p:nvPr>
            <p:ph type="title"/>
          </p:nvPr>
        </p:nvSpPr>
        <p:spPr/>
        <p:txBody>
          <a:bodyPr/>
          <a:lstStyle/>
          <a:p>
            <a:r>
              <a:rPr lang="en-US" dirty="0"/>
              <a:t>Problem(s)</a:t>
            </a:r>
          </a:p>
        </p:txBody>
      </p:sp>
      <p:sp>
        <p:nvSpPr>
          <p:cNvPr id="4" name="TextBox 3">
            <a:extLst>
              <a:ext uri="{FF2B5EF4-FFF2-40B4-BE49-F238E27FC236}">
                <a16:creationId xmlns:a16="http://schemas.microsoft.com/office/drawing/2014/main" id="{9D19E3A6-D1E0-0049-8BBE-FF700A63EA36}"/>
              </a:ext>
            </a:extLst>
          </p:cNvPr>
          <p:cNvSpPr txBox="1"/>
          <p:nvPr/>
        </p:nvSpPr>
        <p:spPr>
          <a:xfrm>
            <a:off x="571462" y="5854503"/>
            <a:ext cx="11194143" cy="646331"/>
          </a:xfrm>
          <a:prstGeom prst="rect">
            <a:avLst/>
          </a:prstGeom>
          <a:noFill/>
        </p:spPr>
        <p:txBody>
          <a:bodyPr wrap="square" rtlCol="0">
            <a:spAutoFit/>
          </a:bodyPr>
          <a:lstStyle/>
          <a:p>
            <a:r>
              <a:rPr lang="en-US" dirty="0"/>
              <a:t>* Artifacts are any preprocessed datasets, aggregates on datasets, model weights and hyperparameters that are generated during a session</a:t>
            </a:r>
          </a:p>
        </p:txBody>
      </p:sp>
    </p:spTree>
    <p:extLst>
      <p:ext uri="{BB962C8B-B14F-4D97-AF65-F5344CB8AC3E}">
        <p14:creationId xmlns:p14="http://schemas.microsoft.com/office/powerpoint/2010/main" val="1885880250"/>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C2596-D5B9-3A45-8757-00C9086201CF}"/>
              </a:ext>
            </a:extLst>
          </p:cNvPr>
          <p:cNvSpPr>
            <a:spLocks noGrp="1"/>
          </p:cNvSpPr>
          <p:nvPr>
            <p:ph idx="1"/>
          </p:nvPr>
        </p:nvSpPr>
        <p:spPr/>
        <p:txBody>
          <a:bodyPr>
            <a:normAutofit/>
          </a:bodyPr>
          <a:lstStyle/>
          <a:p>
            <a:pPr marL="0" indent="0">
              <a:buNone/>
            </a:pPr>
            <a:r>
              <a:rPr lang="en-US" sz="3400" b="1" i="1" dirty="0">
                <a:solidFill>
                  <a:srgbClr val="00B050"/>
                </a:solidFill>
              </a:rPr>
              <a:t>Store</a:t>
            </a:r>
            <a:r>
              <a:rPr lang="en-US" sz="3400" dirty="0"/>
              <a:t> every artifact generated during a session in the experiment database</a:t>
            </a:r>
          </a:p>
          <a:p>
            <a:pPr marL="0" indent="0">
              <a:buNone/>
            </a:pPr>
            <a:endParaRPr lang="en-US" sz="3400" dirty="0"/>
          </a:p>
          <a:p>
            <a:pPr marL="0" indent="0">
              <a:buNone/>
            </a:pPr>
            <a:r>
              <a:rPr lang="en-US" sz="3400" dirty="0"/>
              <a:t>Represent the experiment database using a </a:t>
            </a:r>
            <a:r>
              <a:rPr lang="en-US" sz="3400" dirty="0">
                <a:solidFill>
                  <a:srgbClr val="00B050"/>
                </a:solidFill>
              </a:rPr>
              <a:t>graph</a:t>
            </a:r>
          </a:p>
          <a:p>
            <a:pPr marL="0" indent="0">
              <a:buNone/>
            </a:pPr>
            <a:endParaRPr lang="en-US" sz="3400" dirty="0">
              <a:solidFill>
                <a:srgbClr val="00B050"/>
              </a:solidFill>
            </a:endParaRPr>
          </a:p>
          <a:p>
            <a:pPr marL="0" indent="0">
              <a:buNone/>
            </a:pPr>
            <a:r>
              <a:rPr lang="en-US" sz="3400" dirty="0"/>
              <a:t>Optimize the current workload by </a:t>
            </a:r>
            <a:r>
              <a:rPr lang="en-US" sz="3400" dirty="0">
                <a:solidFill>
                  <a:srgbClr val="00B050"/>
                </a:solidFill>
              </a:rPr>
              <a:t>automatically querying </a:t>
            </a:r>
            <a:r>
              <a:rPr lang="en-US" sz="3400" dirty="0"/>
              <a:t>the graph </a:t>
            </a:r>
          </a:p>
        </p:txBody>
      </p:sp>
      <p:sp>
        <p:nvSpPr>
          <p:cNvPr id="2" name="Title 1">
            <a:extLst>
              <a:ext uri="{FF2B5EF4-FFF2-40B4-BE49-F238E27FC236}">
                <a16:creationId xmlns:a16="http://schemas.microsoft.com/office/drawing/2014/main" id="{40EDDF82-28CF-AC45-8BEF-2CAE3527AFDD}"/>
              </a:ext>
            </a:extLst>
          </p:cNvPr>
          <p:cNvSpPr>
            <a:spLocks noGrp="1"/>
          </p:cNvSpPr>
          <p:nvPr>
            <p:ph type="title"/>
          </p:nvPr>
        </p:nvSpPr>
        <p:spPr/>
        <p:txBody>
          <a:bodyPr/>
          <a:lstStyle/>
          <a:p>
            <a:r>
              <a:rPr lang="en-US" dirty="0"/>
              <a:t>Solution</a:t>
            </a:r>
          </a:p>
        </p:txBody>
      </p:sp>
    </p:spTree>
    <p:extLst>
      <p:ext uri="{BB962C8B-B14F-4D97-AF65-F5344CB8AC3E}">
        <p14:creationId xmlns:p14="http://schemas.microsoft.com/office/powerpoint/2010/main" val="1844460318"/>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B742D-2574-1844-84FE-56E6C20105E5}"/>
              </a:ext>
            </a:extLst>
          </p:cNvPr>
          <p:cNvSpPr>
            <a:spLocks noGrp="1"/>
          </p:cNvSpPr>
          <p:nvPr>
            <p:ph idx="1"/>
          </p:nvPr>
        </p:nvSpPr>
        <p:spPr/>
        <p:txBody>
          <a:bodyPr>
            <a:normAutofit lnSpcReduction="10000"/>
          </a:bodyPr>
          <a:lstStyle/>
          <a:p>
            <a:pPr>
              <a:buFont typeface="Arial" panose="020B0604020202020204" pitchFamily="34" charset="0"/>
              <a:buChar char="•"/>
            </a:pPr>
            <a:r>
              <a:rPr lang="en-US" sz="2800" dirty="0"/>
              <a:t>A </a:t>
            </a:r>
            <a:r>
              <a:rPr lang="en-US" sz="2800" dirty="0">
                <a:solidFill>
                  <a:srgbClr val="00B050"/>
                </a:solidFill>
              </a:rPr>
              <a:t>speculative cost model </a:t>
            </a:r>
            <a:r>
              <a:rPr lang="en-US" sz="2800" dirty="0"/>
              <a:t>for storing machine learning artifacts</a:t>
            </a:r>
          </a:p>
          <a:p>
            <a:pPr>
              <a:buFont typeface="Arial" panose="020B0604020202020204" pitchFamily="34" charset="0"/>
              <a:buChar char="•"/>
            </a:pPr>
            <a:endParaRPr lang="en-US" sz="2800" dirty="0"/>
          </a:p>
          <a:p>
            <a:pPr>
              <a:buFont typeface="Arial" panose="020B0604020202020204" pitchFamily="34" charset="0"/>
              <a:buChar char="•"/>
            </a:pPr>
            <a:r>
              <a:rPr lang="en-US" sz="2800" dirty="0"/>
              <a:t>Apply </a:t>
            </a:r>
            <a:r>
              <a:rPr lang="en-US" sz="2800" dirty="0">
                <a:solidFill>
                  <a:srgbClr val="00B050"/>
                </a:solidFill>
              </a:rPr>
              <a:t>reuse optimization </a:t>
            </a:r>
            <a:r>
              <a:rPr lang="en-US" sz="2800" dirty="0"/>
              <a:t>for pipeline operation and </a:t>
            </a:r>
            <a:r>
              <a:rPr lang="en-US" sz="2800" dirty="0">
                <a:solidFill>
                  <a:srgbClr val="00B050"/>
                </a:solidFill>
              </a:rPr>
              <a:t>warm-starting optimization</a:t>
            </a:r>
            <a:r>
              <a:rPr lang="en-US" sz="2800" dirty="0"/>
              <a:t> for model training</a:t>
            </a:r>
          </a:p>
          <a:p>
            <a:pPr>
              <a:buFont typeface="Arial" panose="020B0604020202020204" pitchFamily="34" charset="0"/>
              <a:buChar char="•"/>
            </a:pPr>
            <a:endParaRPr lang="en-US" sz="2800" dirty="0"/>
          </a:p>
          <a:p>
            <a:pPr>
              <a:buFont typeface="Arial" panose="020B0604020202020204" pitchFamily="34" charset="0"/>
              <a:buChar char="•"/>
            </a:pPr>
            <a:r>
              <a:rPr lang="en-US" sz="2800" dirty="0"/>
              <a:t>Improve the efficiency of </a:t>
            </a:r>
            <a:r>
              <a:rPr lang="en-US" sz="2800" dirty="0">
                <a:solidFill>
                  <a:srgbClr val="00B050"/>
                </a:solidFill>
              </a:rPr>
              <a:t>Bayesian hyperparameter search [6, 7] </a:t>
            </a:r>
            <a:r>
              <a:rPr lang="en-US" sz="2800" dirty="0"/>
              <a:t>by initializing the search process using the experiment database</a:t>
            </a:r>
          </a:p>
          <a:p>
            <a:pPr>
              <a:buFont typeface="Arial" panose="020B0604020202020204" pitchFamily="34" charset="0"/>
              <a:buChar char="•"/>
            </a:pPr>
            <a:endParaRPr lang="en-US" sz="2800" dirty="0">
              <a:solidFill>
                <a:srgbClr val="00B050"/>
              </a:solidFill>
            </a:endParaRPr>
          </a:p>
          <a:p>
            <a:pPr>
              <a:buFont typeface="Arial" panose="020B0604020202020204" pitchFamily="34" charset="0"/>
              <a:buChar char="•"/>
            </a:pPr>
            <a:r>
              <a:rPr lang="en-US" sz="2800" dirty="0">
                <a:solidFill>
                  <a:schemeClr val="tx1">
                    <a:lumMod val="50000"/>
                    <a:lumOff val="50000"/>
                  </a:schemeClr>
                </a:solidFill>
              </a:rPr>
              <a:t>Improve the efficiency of </a:t>
            </a:r>
            <a:r>
              <a:rPr lang="en-US" sz="2800" dirty="0" err="1">
                <a:solidFill>
                  <a:schemeClr val="tx1">
                    <a:lumMod val="50000"/>
                    <a:lumOff val="50000"/>
                  </a:schemeClr>
                </a:solidFill>
              </a:rPr>
              <a:t>AutoML</a:t>
            </a:r>
            <a:r>
              <a:rPr lang="en-US" sz="2800" dirty="0">
                <a:solidFill>
                  <a:schemeClr val="tx1">
                    <a:lumMod val="50000"/>
                    <a:lumOff val="50000"/>
                  </a:schemeClr>
                </a:solidFill>
              </a:rPr>
              <a:t> [8] for automatically designing machine learning pipelines</a:t>
            </a:r>
          </a:p>
          <a:p>
            <a:pPr>
              <a:buFont typeface="Arial" panose="020B0604020202020204" pitchFamily="34" charset="0"/>
              <a:buChar char="•"/>
            </a:pPr>
            <a:endParaRPr lang="en-US" sz="2800" dirty="0"/>
          </a:p>
        </p:txBody>
      </p:sp>
      <p:sp>
        <p:nvSpPr>
          <p:cNvPr id="2" name="Title 1">
            <a:extLst>
              <a:ext uri="{FF2B5EF4-FFF2-40B4-BE49-F238E27FC236}">
                <a16:creationId xmlns:a16="http://schemas.microsoft.com/office/drawing/2014/main" id="{2B4F48EE-3D34-614E-90F2-3F81277497BC}"/>
              </a:ext>
            </a:extLst>
          </p:cNvPr>
          <p:cNvSpPr>
            <a:spLocks noGrp="1"/>
          </p:cNvSpPr>
          <p:nvPr>
            <p:ph type="title"/>
          </p:nvPr>
        </p:nvSpPr>
        <p:spPr/>
        <p:txBody>
          <a:bodyPr/>
          <a:lstStyle/>
          <a:p>
            <a:r>
              <a:rPr lang="en-US" dirty="0"/>
              <a:t>Contributions</a:t>
            </a:r>
          </a:p>
        </p:txBody>
      </p:sp>
    </p:spTree>
    <p:extLst>
      <p:ext uri="{BB962C8B-B14F-4D97-AF65-F5344CB8AC3E}">
        <p14:creationId xmlns:p14="http://schemas.microsoft.com/office/powerpoint/2010/main" val="1976613635"/>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9402-1C3C-3249-B890-409914A06624}"/>
              </a:ext>
            </a:extLst>
          </p:cNvPr>
          <p:cNvSpPr>
            <a:spLocks noGrp="1"/>
          </p:cNvSpPr>
          <p:nvPr>
            <p:ph type="title"/>
          </p:nvPr>
        </p:nvSpPr>
        <p:spPr/>
        <p:txBody>
          <a:bodyPr/>
          <a:lstStyle/>
          <a:p>
            <a:r>
              <a:rPr lang="en-US" dirty="0"/>
              <a:t>Graph Representation</a:t>
            </a:r>
          </a:p>
        </p:txBody>
      </p:sp>
      <p:sp>
        <p:nvSpPr>
          <p:cNvPr id="9" name="Text Placeholder 8">
            <a:extLst>
              <a:ext uri="{FF2B5EF4-FFF2-40B4-BE49-F238E27FC236}">
                <a16:creationId xmlns:a16="http://schemas.microsoft.com/office/drawing/2014/main" id="{BC108F3F-7138-644D-99F7-156580F9CE1A}"/>
              </a:ext>
            </a:extLst>
          </p:cNvPr>
          <p:cNvSpPr>
            <a:spLocks noGrp="1"/>
          </p:cNvSpPr>
          <p:nvPr>
            <p:ph type="body" idx="1"/>
          </p:nvPr>
        </p:nvSpPr>
        <p:spPr>
          <a:xfrm>
            <a:off x="449496" y="1681163"/>
            <a:ext cx="5157787" cy="404115"/>
          </a:xfrm>
        </p:spPr>
        <p:txBody>
          <a:bodyPr>
            <a:normAutofit fontScale="92500" lnSpcReduction="10000"/>
          </a:bodyPr>
          <a:lstStyle/>
          <a:p>
            <a:pPr algn="ctr"/>
            <a:r>
              <a:rPr lang="en-US" dirty="0"/>
              <a:t>Example script</a:t>
            </a:r>
          </a:p>
        </p:txBody>
      </p:sp>
      <p:pic>
        <p:nvPicPr>
          <p:cNvPr id="7" name="Content Placeholder 6">
            <a:extLst>
              <a:ext uri="{FF2B5EF4-FFF2-40B4-BE49-F238E27FC236}">
                <a16:creationId xmlns:a16="http://schemas.microsoft.com/office/drawing/2014/main" id="{E16364E6-A00F-9D46-BD74-9EAA1D28CC61}"/>
              </a:ext>
            </a:extLst>
          </p:cNvPr>
          <p:cNvPicPr>
            <a:picLocks noGrp="1" noChangeAspect="1"/>
          </p:cNvPicPr>
          <p:nvPr>
            <p:ph sz="half" idx="2"/>
          </p:nvPr>
        </p:nvPicPr>
        <p:blipFill>
          <a:blip r:embed="rId2"/>
          <a:stretch>
            <a:fillRect/>
          </a:stretch>
        </p:blipFill>
        <p:spPr>
          <a:xfrm>
            <a:off x="282690" y="2085278"/>
            <a:ext cx="5714885" cy="3256156"/>
          </a:xfrm>
        </p:spPr>
      </p:pic>
      <p:sp>
        <p:nvSpPr>
          <p:cNvPr id="10" name="Text Placeholder 9">
            <a:extLst>
              <a:ext uri="{FF2B5EF4-FFF2-40B4-BE49-F238E27FC236}">
                <a16:creationId xmlns:a16="http://schemas.microsoft.com/office/drawing/2014/main" id="{80FAE05B-CB5F-2A45-B02A-3F6B969E9639}"/>
              </a:ext>
            </a:extLst>
          </p:cNvPr>
          <p:cNvSpPr>
            <a:spLocks noGrp="1"/>
          </p:cNvSpPr>
          <p:nvPr>
            <p:ph type="body" sz="quarter" idx="3"/>
          </p:nvPr>
        </p:nvSpPr>
        <p:spPr>
          <a:xfrm>
            <a:off x="6172200" y="1681163"/>
            <a:ext cx="5183188" cy="404115"/>
          </a:xfrm>
        </p:spPr>
        <p:txBody>
          <a:bodyPr>
            <a:normAutofit fontScale="92500" lnSpcReduction="10000"/>
          </a:bodyPr>
          <a:lstStyle/>
          <a:p>
            <a:pPr algn="ctr"/>
            <a:r>
              <a:rPr lang="en-US" dirty="0"/>
              <a:t>Graph Representation</a:t>
            </a:r>
          </a:p>
        </p:txBody>
      </p:sp>
      <p:sp>
        <p:nvSpPr>
          <p:cNvPr id="13" name="Oval 12">
            <a:extLst>
              <a:ext uri="{FF2B5EF4-FFF2-40B4-BE49-F238E27FC236}">
                <a16:creationId xmlns:a16="http://schemas.microsoft.com/office/drawing/2014/main" id="{028964B4-AC8F-EF4A-96FA-DE8A32462D45}"/>
              </a:ext>
            </a:extLst>
          </p:cNvPr>
          <p:cNvSpPr/>
          <p:nvPr/>
        </p:nvSpPr>
        <p:spPr>
          <a:xfrm>
            <a:off x="8819503" y="2296085"/>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E785D5E-9BFD-1342-82EA-67375C7D8449}"/>
              </a:ext>
            </a:extLst>
          </p:cNvPr>
          <p:cNvSpPr/>
          <p:nvPr/>
        </p:nvSpPr>
        <p:spPr>
          <a:xfrm>
            <a:off x="9020057" y="3309421"/>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C00E0-2824-944D-9E38-15C6EEFCC757}"/>
              </a:ext>
            </a:extLst>
          </p:cNvPr>
          <p:cNvSpPr/>
          <p:nvPr/>
        </p:nvSpPr>
        <p:spPr>
          <a:xfrm>
            <a:off x="7048210" y="3309422"/>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8B01E0A-C5D4-594D-818B-54F80AB12893}"/>
              </a:ext>
            </a:extLst>
          </p:cNvPr>
          <p:cNvSpPr/>
          <p:nvPr/>
        </p:nvSpPr>
        <p:spPr>
          <a:xfrm>
            <a:off x="9032710" y="3990057"/>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F90FFD-A5DF-F244-9402-A88013E33811}"/>
              </a:ext>
            </a:extLst>
          </p:cNvPr>
          <p:cNvSpPr/>
          <p:nvPr/>
        </p:nvSpPr>
        <p:spPr>
          <a:xfrm>
            <a:off x="10188874" y="3248669"/>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FD5471-FB15-BC45-869E-906C19FBC318}"/>
              </a:ext>
            </a:extLst>
          </p:cNvPr>
          <p:cNvSpPr/>
          <p:nvPr/>
        </p:nvSpPr>
        <p:spPr>
          <a:xfrm>
            <a:off x="7469134" y="3930876"/>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CF92364-75ED-5240-A81A-EBB8855930B3}"/>
              </a:ext>
            </a:extLst>
          </p:cNvPr>
          <p:cNvSpPr/>
          <p:nvPr/>
        </p:nvSpPr>
        <p:spPr>
          <a:xfrm>
            <a:off x="8680870" y="5052088"/>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A19EDD3-9EE4-B946-8A90-4088DF69F3B1}"/>
              </a:ext>
            </a:extLst>
          </p:cNvPr>
          <p:cNvSpPr/>
          <p:nvPr/>
        </p:nvSpPr>
        <p:spPr>
          <a:xfrm>
            <a:off x="8672995" y="5988572"/>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AB58D5E8-06B0-124F-95A5-741AFDEFBAC6}"/>
              </a:ext>
            </a:extLst>
          </p:cNvPr>
          <p:cNvCxnSpPr>
            <a:stCxn id="13" idx="4"/>
            <a:endCxn id="14" idx="0"/>
          </p:cNvCxnSpPr>
          <p:nvPr/>
        </p:nvCxnSpPr>
        <p:spPr>
          <a:xfrm>
            <a:off x="8944397" y="2530261"/>
            <a:ext cx="200554" cy="779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FBA8AB7-C307-1948-80CC-95D901255BD6}"/>
              </a:ext>
            </a:extLst>
          </p:cNvPr>
          <p:cNvCxnSpPr>
            <a:cxnSpLocks/>
            <a:stCxn id="14" idx="4"/>
            <a:endCxn id="16" idx="0"/>
          </p:cNvCxnSpPr>
          <p:nvPr/>
        </p:nvCxnSpPr>
        <p:spPr>
          <a:xfrm>
            <a:off x="9144951" y="3543597"/>
            <a:ext cx="12653" cy="446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F7DA2EB-5A04-214A-A87C-71F1B1BD0EA7}"/>
              </a:ext>
            </a:extLst>
          </p:cNvPr>
          <p:cNvCxnSpPr>
            <a:cxnSpLocks/>
            <a:stCxn id="13" idx="5"/>
            <a:endCxn id="17" idx="1"/>
          </p:cNvCxnSpPr>
          <p:nvPr/>
        </p:nvCxnSpPr>
        <p:spPr>
          <a:xfrm>
            <a:off x="9032710" y="2495967"/>
            <a:ext cx="1192744" cy="786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A816127-0476-F744-8FEF-6748DEF893C4}"/>
              </a:ext>
            </a:extLst>
          </p:cNvPr>
          <p:cNvCxnSpPr>
            <a:cxnSpLocks/>
            <a:stCxn id="17" idx="4"/>
            <a:endCxn id="19" idx="7"/>
          </p:cNvCxnSpPr>
          <p:nvPr/>
        </p:nvCxnSpPr>
        <p:spPr>
          <a:xfrm flipH="1">
            <a:off x="8894077" y="3482845"/>
            <a:ext cx="1419691" cy="1603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042ED08-94B8-E345-8ED1-1B7EFBBCF426}"/>
              </a:ext>
            </a:extLst>
          </p:cNvPr>
          <p:cNvCxnSpPr>
            <a:cxnSpLocks/>
            <a:stCxn id="16" idx="4"/>
            <a:endCxn id="46" idx="7"/>
          </p:cNvCxnSpPr>
          <p:nvPr/>
        </p:nvCxnSpPr>
        <p:spPr>
          <a:xfrm flipH="1">
            <a:off x="8387333" y="4224233"/>
            <a:ext cx="770271" cy="387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3485C53-04FA-194B-BA53-BF8DD93A1CD8}"/>
              </a:ext>
            </a:extLst>
          </p:cNvPr>
          <p:cNvCxnSpPr>
            <a:cxnSpLocks/>
            <a:stCxn id="13" idx="3"/>
            <a:endCxn id="15" idx="7"/>
          </p:cNvCxnSpPr>
          <p:nvPr/>
        </p:nvCxnSpPr>
        <p:spPr>
          <a:xfrm flipH="1">
            <a:off x="7261417" y="2495967"/>
            <a:ext cx="1594666" cy="847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40D595-6146-BF47-8B9E-ACC2744F9036}"/>
              </a:ext>
            </a:extLst>
          </p:cNvPr>
          <p:cNvCxnSpPr>
            <a:cxnSpLocks/>
            <a:stCxn id="15" idx="4"/>
            <a:endCxn id="18" idx="1"/>
          </p:cNvCxnSpPr>
          <p:nvPr/>
        </p:nvCxnSpPr>
        <p:spPr>
          <a:xfrm>
            <a:off x="7173104" y="3543598"/>
            <a:ext cx="332610" cy="421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6BBE6A7-3F59-DC4F-AB04-DED37AD9372A}"/>
              </a:ext>
            </a:extLst>
          </p:cNvPr>
          <p:cNvSpPr/>
          <p:nvPr/>
        </p:nvSpPr>
        <p:spPr>
          <a:xfrm>
            <a:off x="8174126" y="4577166"/>
            <a:ext cx="249787" cy="2341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B788299-A474-C046-A8E8-C3F6A9DE1DC8}"/>
              </a:ext>
            </a:extLst>
          </p:cNvPr>
          <p:cNvCxnSpPr>
            <a:cxnSpLocks/>
            <a:stCxn id="18" idx="5"/>
            <a:endCxn id="46" idx="1"/>
          </p:cNvCxnSpPr>
          <p:nvPr/>
        </p:nvCxnSpPr>
        <p:spPr>
          <a:xfrm>
            <a:off x="7682341" y="4130758"/>
            <a:ext cx="528365" cy="4807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6E0CA4D-3FE0-234D-82D3-0F05EEA8F7E7}"/>
              </a:ext>
            </a:extLst>
          </p:cNvPr>
          <p:cNvCxnSpPr>
            <a:cxnSpLocks/>
            <a:stCxn id="46" idx="5"/>
            <a:endCxn id="19" idx="1"/>
          </p:cNvCxnSpPr>
          <p:nvPr/>
        </p:nvCxnSpPr>
        <p:spPr>
          <a:xfrm>
            <a:off x="8387333" y="4777048"/>
            <a:ext cx="330117" cy="309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01485C5-8C3C-2F42-9135-3AEC6C5FDCBE}"/>
              </a:ext>
            </a:extLst>
          </p:cNvPr>
          <p:cNvCxnSpPr>
            <a:cxnSpLocks/>
            <a:stCxn id="19" idx="4"/>
            <a:endCxn id="20" idx="0"/>
          </p:cNvCxnSpPr>
          <p:nvPr/>
        </p:nvCxnSpPr>
        <p:spPr>
          <a:xfrm flipH="1">
            <a:off x="8797889" y="5286264"/>
            <a:ext cx="7875" cy="702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EE146D1-1443-8F49-86E3-14F0DD8B30F6}"/>
              </a:ext>
            </a:extLst>
          </p:cNvPr>
          <p:cNvSpPr txBox="1"/>
          <p:nvPr/>
        </p:nvSpPr>
        <p:spPr>
          <a:xfrm>
            <a:off x="8690612" y="2004654"/>
            <a:ext cx="527260" cy="307777"/>
          </a:xfrm>
          <a:prstGeom prst="rect">
            <a:avLst/>
          </a:prstGeom>
          <a:noFill/>
        </p:spPr>
        <p:txBody>
          <a:bodyPr wrap="none" rtlCol="0">
            <a:spAutoFit/>
          </a:bodyPr>
          <a:lstStyle/>
          <a:p>
            <a:r>
              <a:rPr lang="en-US" sz="1400" dirty="0"/>
              <a:t>train</a:t>
            </a:r>
          </a:p>
        </p:txBody>
      </p:sp>
      <p:sp>
        <p:nvSpPr>
          <p:cNvPr id="90" name="TextBox 89">
            <a:extLst>
              <a:ext uri="{FF2B5EF4-FFF2-40B4-BE49-F238E27FC236}">
                <a16:creationId xmlns:a16="http://schemas.microsoft.com/office/drawing/2014/main" id="{F99BB769-8D38-8E4A-94AF-BFF798CA1500}"/>
              </a:ext>
            </a:extLst>
          </p:cNvPr>
          <p:cNvSpPr txBox="1"/>
          <p:nvPr/>
        </p:nvSpPr>
        <p:spPr>
          <a:xfrm rot="20036181">
            <a:off x="7569989" y="2667623"/>
            <a:ext cx="894695" cy="307777"/>
          </a:xfrm>
          <a:prstGeom prst="rect">
            <a:avLst/>
          </a:prstGeom>
          <a:noFill/>
        </p:spPr>
        <p:txBody>
          <a:bodyPr wrap="square" rtlCol="0">
            <a:spAutoFit/>
          </a:bodyPr>
          <a:lstStyle/>
          <a:p>
            <a:r>
              <a:rPr lang="en-US" sz="1400" i="1" dirty="0"/>
              <a:t>project</a:t>
            </a:r>
          </a:p>
        </p:txBody>
      </p:sp>
      <p:sp>
        <p:nvSpPr>
          <p:cNvPr id="97" name="TextBox 96">
            <a:extLst>
              <a:ext uri="{FF2B5EF4-FFF2-40B4-BE49-F238E27FC236}">
                <a16:creationId xmlns:a16="http://schemas.microsoft.com/office/drawing/2014/main" id="{1AEF7135-1726-1840-851B-BAF48F5AB814}"/>
              </a:ext>
            </a:extLst>
          </p:cNvPr>
          <p:cNvSpPr txBox="1"/>
          <p:nvPr/>
        </p:nvSpPr>
        <p:spPr>
          <a:xfrm rot="2111869">
            <a:off x="9349513" y="2639345"/>
            <a:ext cx="894695" cy="307777"/>
          </a:xfrm>
          <a:prstGeom prst="rect">
            <a:avLst/>
          </a:prstGeom>
          <a:noFill/>
        </p:spPr>
        <p:txBody>
          <a:bodyPr wrap="square" rtlCol="0">
            <a:spAutoFit/>
          </a:bodyPr>
          <a:lstStyle/>
          <a:p>
            <a:r>
              <a:rPr lang="en-US" sz="1400" i="1" dirty="0"/>
              <a:t>project</a:t>
            </a:r>
          </a:p>
        </p:txBody>
      </p:sp>
      <p:sp>
        <p:nvSpPr>
          <p:cNvPr id="98" name="TextBox 97">
            <a:extLst>
              <a:ext uri="{FF2B5EF4-FFF2-40B4-BE49-F238E27FC236}">
                <a16:creationId xmlns:a16="http://schemas.microsoft.com/office/drawing/2014/main" id="{3DC7D591-24F9-084F-97AC-2CE47CD8153D}"/>
              </a:ext>
            </a:extLst>
          </p:cNvPr>
          <p:cNvSpPr txBox="1"/>
          <p:nvPr/>
        </p:nvSpPr>
        <p:spPr>
          <a:xfrm rot="4720480">
            <a:off x="8508844" y="2858268"/>
            <a:ext cx="894695" cy="307777"/>
          </a:xfrm>
          <a:prstGeom prst="rect">
            <a:avLst/>
          </a:prstGeom>
          <a:noFill/>
        </p:spPr>
        <p:txBody>
          <a:bodyPr wrap="square" rtlCol="0">
            <a:spAutoFit/>
          </a:bodyPr>
          <a:lstStyle/>
          <a:p>
            <a:r>
              <a:rPr lang="en-US" sz="1400" i="1" dirty="0"/>
              <a:t>project</a:t>
            </a:r>
          </a:p>
        </p:txBody>
      </p:sp>
      <p:sp>
        <p:nvSpPr>
          <p:cNvPr id="99" name="TextBox 98">
            <a:extLst>
              <a:ext uri="{FF2B5EF4-FFF2-40B4-BE49-F238E27FC236}">
                <a16:creationId xmlns:a16="http://schemas.microsoft.com/office/drawing/2014/main" id="{A9E57E17-A968-D74B-8111-FD7C4617A53C}"/>
              </a:ext>
            </a:extLst>
          </p:cNvPr>
          <p:cNvSpPr txBox="1"/>
          <p:nvPr/>
        </p:nvSpPr>
        <p:spPr>
          <a:xfrm>
            <a:off x="5726564" y="3272621"/>
            <a:ext cx="1384546" cy="307777"/>
          </a:xfrm>
          <a:prstGeom prst="rect">
            <a:avLst/>
          </a:prstGeom>
          <a:noFill/>
        </p:spPr>
        <p:txBody>
          <a:bodyPr wrap="none" rtlCol="0">
            <a:spAutoFit/>
          </a:bodyPr>
          <a:lstStyle/>
          <a:p>
            <a:r>
              <a:rPr lang="en-US" sz="1400" dirty="0"/>
              <a:t>[</a:t>
            </a:r>
            <a:r>
              <a:rPr lang="en-US" sz="1400" dirty="0" err="1"/>
              <a:t>ad_description</a:t>
            </a:r>
            <a:r>
              <a:rPr lang="en-US" sz="1400" dirty="0"/>
              <a:t>]</a:t>
            </a:r>
          </a:p>
        </p:txBody>
      </p:sp>
      <p:sp>
        <p:nvSpPr>
          <p:cNvPr id="100" name="TextBox 99">
            <a:extLst>
              <a:ext uri="{FF2B5EF4-FFF2-40B4-BE49-F238E27FC236}">
                <a16:creationId xmlns:a16="http://schemas.microsoft.com/office/drawing/2014/main" id="{551B043D-8D3D-EE4C-966E-48811472EF88}"/>
              </a:ext>
            </a:extLst>
          </p:cNvPr>
          <p:cNvSpPr txBox="1"/>
          <p:nvPr/>
        </p:nvSpPr>
        <p:spPr>
          <a:xfrm>
            <a:off x="6388921" y="3916456"/>
            <a:ext cx="1063112" cy="307777"/>
          </a:xfrm>
          <a:prstGeom prst="rect">
            <a:avLst/>
          </a:prstGeom>
          <a:noFill/>
        </p:spPr>
        <p:txBody>
          <a:bodyPr wrap="none" rtlCol="0">
            <a:spAutoFit/>
          </a:bodyPr>
          <a:lstStyle/>
          <a:p>
            <a:r>
              <a:rPr lang="en-US" sz="1400" dirty="0"/>
              <a:t>[c1, ..., c10]</a:t>
            </a:r>
          </a:p>
        </p:txBody>
      </p:sp>
      <p:sp>
        <p:nvSpPr>
          <p:cNvPr id="101" name="TextBox 100">
            <a:extLst>
              <a:ext uri="{FF2B5EF4-FFF2-40B4-BE49-F238E27FC236}">
                <a16:creationId xmlns:a16="http://schemas.microsoft.com/office/drawing/2014/main" id="{7A95CB47-CE0F-CD4D-A685-3238D8F21099}"/>
              </a:ext>
            </a:extLst>
          </p:cNvPr>
          <p:cNvSpPr txBox="1"/>
          <p:nvPr/>
        </p:nvSpPr>
        <p:spPr>
          <a:xfrm>
            <a:off x="6445548" y="4491275"/>
            <a:ext cx="1688283" cy="307777"/>
          </a:xfrm>
          <a:prstGeom prst="rect">
            <a:avLst/>
          </a:prstGeom>
          <a:noFill/>
        </p:spPr>
        <p:txBody>
          <a:bodyPr wrap="none" rtlCol="0">
            <a:spAutoFit/>
          </a:bodyPr>
          <a:lstStyle/>
          <a:p>
            <a:r>
              <a:rPr lang="en-US" sz="1400" dirty="0"/>
              <a:t>[c1, ..., c10, </a:t>
            </a:r>
            <a:r>
              <a:rPr lang="en-US" sz="1400" dirty="0" err="1"/>
              <a:t>ts</a:t>
            </a:r>
            <a:r>
              <a:rPr lang="en-US" sz="1400" dirty="0"/>
              <a:t>, price]</a:t>
            </a:r>
          </a:p>
        </p:txBody>
      </p:sp>
      <p:sp>
        <p:nvSpPr>
          <p:cNvPr id="102" name="TextBox 101">
            <a:extLst>
              <a:ext uri="{FF2B5EF4-FFF2-40B4-BE49-F238E27FC236}">
                <a16:creationId xmlns:a16="http://schemas.microsoft.com/office/drawing/2014/main" id="{60798909-0930-FF41-A828-C25836C43EE5}"/>
              </a:ext>
            </a:extLst>
          </p:cNvPr>
          <p:cNvSpPr txBox="1"/>
          <p:nvPr/>
        </p:nvSpPr>
        <p:spPr>
          <a:xfrm>
            <a:off x="8879437" y="5021440"/>
            <a:ext cx="1854995" cy="307777"/>
          </a:xfrm>
          <a:prstGeom prst="rect">
            <a:avLst/>
          </a:prstGeom>
          <a:noFill/>
        </p:spPr>
        <p:txBody>
          <a:bodyPr wrap="none" rtlCol="0">
            <a:spAutoFit/>
          </a:bodyPr>
          <a:lstStyle/>
          <a:p>
            <a:r>
              <a:rPr lang="en-US" sz="1400" dirty="0"/>
              <a:t>[c1, ..., c10, </a:t>
            </a:r>
            <a:r>
              <a:rPr lang="en-US" sz="1400" dirty="0" err="1"/>
              <a:t>ts</a:t>
            </a:r>
            <a:r>
              <a:rPr lang="en-US" sz="1400" dirty="0"/>
              <a:t>, price, y]</a:t>
            </a:r>
          </a:p>
        </p:txBody>
      </p:sp>
      <p:sp>
        <p:nvSpPr>
          <p:cNvPr id="103" name="TextBox 102">
            <a:extLst>
              <a:ext uri="{FF2B5EF4-FFF2-40B4-BE49-F238E27FC236}">
                <a16:creationId xmlns:a16="http://schemas.microsoft.com/office/drawing/2014/main" id="{83AA25CD-2203-F04B-BF53-6C348D648EE6}"/>
              </a:ext>
            </a:extLst>
          </p:cNvPr>
          <p:cNvSpPr txBox="1"/>
          <p:nvPr/>
        </p:nvSpPr>
        <p:spPr>
          <a:xfrm>
            <a:off x="10483956" y="3211869"/>
            <a:ext cx="375424" cy="307777"/>
          </a:xfrm>
          <a:prstGeom prst="rect">
            <a:avLst/>
          </a:prstGeom>
          <a:noFill/>
        </p:spPr>
        <p:txBody>
          <a:bodyPr wrap="none" rtlCol="0">
            <a:spAutoFit/>
          </a:bodyPr>
          <a:lstStyle/>
          <a:p>
            <a:r>
              <a:rPr lang="en-US" sz="1400" dirty="0"/>
              <a:t>[y]</a:t>
            </a:r>
          </a:p>
        </p:txBody>
      </p:sp>
      <p:sp>
        <p:nvSpPr>
          <p:cNvPr id="104" name="TextBox 103">
            <a:extLst>
              <a:ext uri="{FF2B5EF4-FFF2-40B4-BE49-F238E27FC236}">
                <a16:creationId xmlns:a16="http://schemas.microsoft.com/office/drawing/2014/main" id="{549400C2-EB4F-3B4F-A605-9A8232B5121F}"/>
              </a:ext>
            </a:extLst>
          </p:cNvPr>
          <p:cNvSpPr txBox="1"/>
          <p:nvPr/>
        </p:nvSpPr>
        <p:spPr>
          <a:xfrm>
            <a:off x="7463408" y="3310717"/>
            <a:ext cx="1446230" cy="307777"/>
          </a:xfrm>
          <a:prstGeom prst="rect">
            <a:avLst/>
          </a:prstGeom>
          <a:noFill/>
        </p:spPr>
        <p:txBody>
          <a:bodyPr wrap="none" rtlCol="0">
            <a:spAutoFit/>
          </a:bodyPr>
          <a:lstStyle/>
          <a:p>
            <a:r>
              <a:rPr lang="en-US" sz="1400" dirty="0"/>
              <a:t>[</a:t>
            </a:r>
            <a:r>
              <a:rPr lang="en-US" sz="1400" dirty="0" err="1"/>
              <a:t>ts</a:t>
            </a:r>
            <a:r>
              <a:rPr lang="en-US" sz="1400" dirty="0"/>
              <a:t>, </a:t>
            </a:r>
            <a:r>
              <a:rPr lang="en-US" sz="1400" dirty="0" err="1"/>
              <a:t>u_id</a:t>
            </a:r>
            <a:r>
              <a:rPr lang="en-US" sz="1400" dirty="0"/>
              <a:t>, price, y]</a:t>
            </a:r>
          </a:p>
        </p:txBody>
      </p:sp>
      <p:sp>
        <p:nvSpPr>
          <p:cNvPr id="112" name="TextBox 111">
            <a:extLst>
              <a:ext uri="{FF2B5EF4-FFF2-40B4-BE49-F238E27FC236}">
                <a16:creationId xmlns:a16="http://schemas.microsoft.com/office/drawing/2014/main" id="{59D6CBB9-18B3-F741-875E-DBE450AD8756}"/>
              </a:ext>
            </a:extLst>
          </p:cNvPr>
          <p:cNvSpPr txBox="1"/>
          <p:nvPr/>
        </p:nvSpPr>
        <p:spPr>
          <a:xfrm>
            <a:off x="8270993" y="3940729"/>
            <a:ext cx="873957" cy="307777"/>
          </a:xfrm>
          <a:prstGeom prst="rect">
            <a:avLst/>
          </a:prstGeom>
          <a:noFill/>
        </p:spPr>
        <p:txBody>
          <a:bodyPr wrap="none" rtlCol="0">
            <a:spAutoFit/>
          </a:bodyPr>
          <a:lstStyle/>
          <a:p>
            <a:r>
              <a:rPr lang="en-US" sz="1400" dirty="0"/>
              <a:t>[</a:t>
            </a:r>
            <a:r>
              <a:rPr lang="en-US" sz="1400" dirty="0" err="1"/>
              <a:t>ts</a:t>
            </a:r>
            <a:r>
              <a:rPr lang="en-US" sz="1400" dirty="0"/>
              <a:t>, price]</a:t>
            </a:r>
          </a:p>
        </p:txBody>
      </p:sp>
      <p:sp>
        <p:nvSpPr>
          <p:cNvPr id="113" name="TextBox 112">
            <a:extLst>
              <a:ext uri="{FF2B5EF4-FFF2-40B4-BE49-F238E27FC236}">
                <a16:creationId xmlns:a16="http://schemas.microsoft.com/office/drawing/2014/main" id="{F2B42D10-DB11-3B4C-A565-50395C91D060}"/>
              </a:ext>
            </a:extLst>
          </p:cNvPr>
          <p:cNvSpPr txBox="1"/>
          <p:nvPr/>
        </p:nvSpPr>
        <p:spPr>
          <a:xfrm>
            <a:off x="8464208" y="4703404"/>
            <a:ext cx="667362" cy="307777"/>
          </a:xfrm>
          <a:prstGeom prst="rect">
            <a:avLst/>
          </a:prstGeom>
          <a:noFill/>
        </p:spPr>
        <p:txBody>
          <a:bodyPr wrap="none" rtlCol="0">
            <a:spAutoFit/>
          </a:bodyPr>
          <a:lstStyle/>
          <a:p>
            <a:r>
              <a:rPr lang="en-US" sz="1400" i="1" dirty="0" err="1"/>
              <a:t>concat</a:t>
            </a:r>
            <a:endParaRPr lang="en-US" sz="1400" i="1" dirty="0"/>
          </a:p>
        </p:txBody>
      </p:sp>
      <p:sp>
        <p:nvSpPr>
          <p:cNvPr id="114" name="TextBox 113">
            <a:extLst>
              <a:ext uri="{FF2B5EF4-FFF2-40B4-BE49-F238E27FC236}">
                <a16:creationId xmlns:a16="http://schemas.microsoft.com/office/drawing/2014/main" id="{DCC8169C-3924-754A-865B-4A7C2C5E5B6F}"/>
              </a:ext>
            </a:extLst>
          </p:cNvPr>
          <p:cNvSpPr txBox="1"/>
          <p:nvPr/>
        </p:nvSpPr>
        <p:spPr>
          <a:xfrm>
            <a:off x="7973343" y="4281288"/>
            <a:ext cx="667362" cy="307777"/>
          </a:xfrm>
          <a:prstGeom prst="rect">
            <a:avLst/>
          </a:prstGeom>
          <a:noFill/>
        </p:spPr>
        <p:txBody>
          <a:bodyPr wrap="none" rtlCol="0">
            <a:spAutoFit/>
          </a:bodyPr>
          <a:lstStyle/>
          <a:p>
            <a:r>
              <a:rPr lang="en-US" sz="1400" i="1" dirty="0" err="1"/>
              <a:t>concat</a:t>
            </a:r>
            <a:endParaRPr lang="en-US" sz="1400" i="1" dirty="0"/>
          </a:p>
        </p:txBody>
      </p:sp>
      <p:sp>
        <p:nvSpPr>
          <p:cNvPr id="115" name="TextBox 114">
            <a:extLst>
              <a:ext uri="{FF2B5EF4-FFF2-40B4-BE49-F238E27FC236}">
                <a16:creationId xmlns:a16="http://schemas.microsoft.com/office/drawing/2014/main" id="{66C8C106-763F-2F45-8180-6008D7A09C61}"/>
              </a:ext>
            </a:extLst>
          </p:cNvPr>
          <p:cNvSpPr txBox="1"/>
          <p:nvPr/>
        </p:nvSpPr>
        <p:spPr>
          <a:xfrm>
            <a:off x="8467566" y="3588211"/>
            <a:ext cx="1372107" cy="307777"/>
          </a:xfrm>
          <a:prstGeom prst="rect">
            <a:avLst/>
          </a:prstGeom>
          <a:noFill/>
        </p:spPr>
        <p:txBody>
          <a:bodyPr wrap="none" rtlCol="0">
            <a:spAutoFit/>
          </a:bodyPr>
          <a:lstStyle/>
          <a:p>
            <a:r>
              <a:rPr lang="en-US" sz="1400" i="1" dirty="0" err="1"/>
              <a:t>select_k_best</a:t>
            </a:r>
            <a:r>
              <a:rPr lang="en-US" sz="1400" i="1" dirty="0"/>
              <a:t>(2)</a:t>
            </a:r>
          </a:p>
        </p:txBody>
      </p:sp>
      <p:sp>
        <p:nvSpPr>
          <p:cNvPr id="116" name="TextBox 115">
            <a:extLst>
              <a:ext uri="{FF2B5EF4-FFF2-40B4-BE49-F238E27FC236}">
                <a16:creationId xmlns:a16="http://schemas.microsoft.com/office/drawing/2014/main" id="{003D2467-6AD5-444B-BD0F-AAF7A49DA925}"/>
              </a:ext>
            </a:extLst>
          </p:cNvPr>
          <p:cNvSpPr txBox="1"/>
          <p:nvPr/>
        </p:nvSpPr>
        <p:spPr>
          <a:xfrm rot="5400000">
            <a:off x="8585236" y="5475257"/>
            <a:ext cx="768544" cy="307777"/>
          </a:xfrm>
          <a:prstGeom prst="rect">
            <a:avLst/>
          </a:prstGeom>
          <a:noFill/>
        </p:spPr>
        <p:txBody>
          <a:bodyPr wrap="none" rtlCol="0">
            <a:spAutoFit/>
          </a:bodyPr>
          <a:lstStyle/>
          <a:p>
            <a:r>
              <a:rPr lang="en-US" sz="1400" i="1" dirty="0" err="1"/>
              <a:t>fit_SVM</a:t>
            </a:r>
            <a:endParaRPr lang="en-US" sz="1400" i="1" dirty="0"/>
          </a:p>
        </p:txBody>
      </p:sp>
      <p:sp>
        <p:nvSpPr>
          <p:cNvPr id="117" name="TextBox 116">
            <a:extLst>
              <a:ext uri="{FF2B5EF4-FFF2-40B4-BE49-F238E27FC236}">
                <a16:creationId xmlns:a16="http://schemas.microsoft.com/office/drawing/2014/main" id="{A8475545-F951-9C48-9927-DB9C8F2F4342}"/>
              </a:ext>
            </a:extLst>
          </p:cNvPr>
          <p:cNvSpPr txBox="1"/>
          <p:nvPr/>
        </p:nvSpPr>
        <p:spPr>
          <a:xfrm>
            <a:off x="8307024" y="6231407"/>
            <a:ext cx="1036246" cy="307777"/>
          </a:xfrm>
          <a:prstGeom prst="rect">
            <a:avLst/>
          </a:prstGeom>
          <a:noFill/>
        </p:spPr>
        <p:txBody>
          <a:bodyPr wrap="none" rtlCol="0">
            <a:spAutoFit/>
          </a:bodyPr>
          <a:lstStyle/>
          <a:p>
            <a:r>
              <a:rPr lang="en-US" sz="1400" dirty="0"/>
              <a:t>SVM Model</a:t>
            </a:r>
          </a:p>
        </p:txBody>
      </p:sp>
      <p:sp>
        <p:nvSpPr>
          <p:cNvPr id="136" name="TextBox 135">
            <a:extLst>
              <a:ext uri="{FF2B5EF4-FFF2-40B4-BE49-F238E27FC236}">
                <a16:creationId xmlns:a16="http://schemas.microsoft.com/office/drawing/2014/main" id="{2EADD77B-0192-4B4B-9615-1970623ABD27}"/>
              </a:ext>
            </a:extLst>
          </p:cNvPr>
          <p:cNvSpPr txBox="1"/>
          <p:nvPr/>
        </p:nvSpPr>
        <p:spPr>
          <a:xfrm>
            <a:off x="6324769" y="3576138"/>
            <a:ext cx="1413144" cy="307777"/>
          </a:xfrm>
          <a:prstGeom prst="rect">
            <a:avLst/>
          </a:prstGeom>
          <a:noFill/>
        </p:spPr>
        <p:txBody>
          <a:bodyPr wrap="none" rtlCol="0">
            <a:spAutoFit/>
          </a:bodyPr>
          <a:lstStyle/>
          <a:p>
            <a:r>
              <a:rPr lang="en-US" sz="1400" i="1" dirty="0" err="1"/>
              <a:t>count_vectorizer</a:t>
            </a:r>
            <a:endParaRPr lang="en-US" sz="1400" i="1" dirty="0"/>
          </a:p>
        </p:txBody>
      </p:sp>
    </p:spTree>
    <p:extLst>
      <p:ext uri="{BB962C8B-B14F-4D97-AF65-F5344CB8AC3E}">
        <p14:creationId xmlns:p14="http://schemas.microsoft.com/office/powerpoint/2010/main" val="748407397"/>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4CE07-51C2-F94B-86A5-B3F65F11B980}"/>
              </a:ext>
            </a:extLst>
          </p:cNvPr>
          <p:cNvSpPr>
            <a:spLocks noGrp="1"/>
          </p:cNvSpPr>
          <p:nvPr>
            <p:ph idx="1"/>
          </p:nvPr>
        </p:nvSpPr>
        <p:spPr>
          <a:xfrm>
            <a:off x="838200" y="1825626"/>
            <a:ext cx="10515600" cy="596024"/>
          </a:xfrm>
        </p:spPr>
        <p:txBody>
          <a:bodyPr/>
          <a:lstStyle/>
          <a:p>
            <a:pPr>
              <a:buFont typeface="Arial" panose="020B0604020202020204" pitchFamily="34" charset="0"/>
              <a:buChar char="•"/>
            </a:pPr>
            <a:r>
              <a:rPr lang="en-US" dirty="0"/>
              <a:t>Function of 4 parameters:</a:t>
            </a:r>
          </a:p>
          <a:p>
            <a:pPr lvl="1">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40B79507-D686-FE42-8F1C-0AF1F1F3F003}"/>
              </a:ext>
            </a:extLst>
          </p:cNvPr>
          <p:cNvSpPr>
            <a:spLocks noGrp="1"/>
          </p:cNvSpPr>
          <p:nvPr>
            <p:ph type="title"/>
          </p:nvPr>
        </p:nvSpPr>
        <p:spPr/>
        <p:txBody>
          <a:bodyPr/>
          <a:lstStyle/>
          <a:p>
            <a:r>
              <a:rPr lang="en-US" dirty="0"/>
              <a:t>Cost model</a:t>
            </a:r>
          </a:p>
        </p:txBody>
      </p:sp>
      <p:sp>
        <p:nvSpPr>
          <p:cNvPr id="4" name="TextBox 3">
            <a:extLst>
              <a:ext uri="{FF2B5EF4-FFF2-40B4-BE49-F238E27FC236}">
                <a16:creationId xmlns:a16="http://schemas.microsoft.com/office/drawing/2014/main" id="{1C2E0DF8-E362-C84A-AE0B-546D6A92B8F7}"/>
              </a:ext>
            </a:extLst>
          </p:cNvPr>
          <p:cNvSpPr txBox="1"/>
          <p:nvPr/>
        </p:nvSpPr>
        <p:spPr>
          <a:xfrm>
            <a:off x="6096000" y="2393103"/>
            <a:ext cx="5040351" cy="830997"/>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t>Frequency of the operation</a:t>
            </a:r>
          </a:p>
          <a:p>
            <a:pPr marL="742950" lvl="1" indent="-285750">
              <a:buFont typeface="Arial" panose="020B0604020202020204" pitchFamily="34" charset="0"/>
              <a:buChar char="•"/>
            </a:pPr>
            <a:r>
              <a:rPr lang="en-US" sz="2400" b="1" i="1" dirty="0"/>
              <a:t>Quality</a:t>
            </a:r>
          </a:p>
        </p:txBody>
      </p:sp>
      <p:sp>
        <p:nvSpPr>
          <p:cNvPr id="5" name="TextBox 4">
            <a:extLst>
              <a:ext uri="{FF2B5EF4-FFF2-40B4-BE49-F238E27FC236}">
                <a16:creationId xmlns:a16="http://schemas.microsoft.com/office/drawing/2014/main" id="{23DCB290-9340-B143-B2AF-72D7FDF6BFD8}"/>
              </a:ext>
            </a:extLst>
          </p:cNvPr>
          <p:cNvSpPr txBox="1"/>
          <p:nvPr/>
        </p:nvSpPr>
        <p:spPr>
          <a:xfrm>
            <a:off x="709961" y="2393103"/>
            <a:ext cx="5991922" cy="830997"/>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t>Storage size of the artifact</a:t>
            </a:r>
          </a:p>
          <a:p>
            <a:pPr marL="800100" lvl="1" indent="-342900">
              <a:buFont typeface="Arial" panose="020B0604020202020204" pitchFamily="34" charset="0"/>
              <a:buChar char="•"/>
            </a:pPr>
            <a:r>
              <a:rPr lang="en-US" sz="2400" dirty="0"/>
              <a:t>Complexity of the operation (run time)</a:t>
            </a:r>
          </a:p>
        </p:txBody>
      </p:sp>
      <p:cxnSp>
        <p:nvCxnSpPr>
          <p:cNvPr id="13" name="Straight Arrow Connector 12">
            <a:extLst>
              <a:ext uri="{FF2B5EF4-FFF2-40B4-BE49-F238E27FC236}">
                <a16:creationId xmlns:a16="http://schemas.microsoft.com/office/drawing/2014/main" id="{231E3F9C-134C-844F-AFE5-E124524C5DDE}"/>
              </a:ext>
            </a:extLst>
          </p:cNvPr>
          <p:cNvCxnSpPr>
            <a:cxnSpLocks/>
          </p:cNvCxnSpPr>
          <p:nvPr/>
        </p:nvCxnSpPr>
        <p:spPr>
          <a:xfrm>
            <a:off x="1959428" y="4963886"/>
            <a:ext cx="234157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FC874DC-ECED-5744-9F6F-B6150516DF48}"/>
              </a:ext>
            </a:extLst>
          </p:cNvPr>
          <p:cNvCxnSpPr>
            <a:cxnSpLocks/>
          </p:cNvCxnSpPr>
          <p:nvPr/>
        </p:nvCxnSpPr>
        <p:spPr>
          <a:xfrm flipV="1">
            <a:off x="1959428" y="3468914"/>
            <a:ext cx="14514" cy="14949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65DCCBB-5DFC-BC4F-8AA0-A10C4C2FF1D3}"/>
              </a:ext>
            </a:extLst>
          </p:cNvPr>
          <p:cNvSpPr txBox="1"/>
          <p:nvPr/>
        </p:nvSpPr>
        <p:spPr>
          <a:xfrm>
            <a:off x="2430080" y="4963886"/>
            <a:ext cx="1234377" cy="369332"/>
          </a:xfrm>
          <a:prstGeom prst="rect">
            <a:avLst/>
          </a:prstGeom>
          <a:noFill/>
        </p:spPr>
        <p:txBody>
          <a:bodyPr wrap="none" rtlCol="0">
            <a:spAutoFit/>
          </a:bodyPr>
          <a:lstStyle/>
          <a:p>
            <a:r>
              <a:rPr lang="en-US" dirty="0"/>
              <a:t>Complexity</a:t>
            </a:r>
          </a:p>
        </p:txBody>
      </p:sp>
      <p:sp>
        <p:nvSpPr>
          <p:cNvPr id="18" name="TextBox 17">
            <a:extLst>
              <a:ext uri="{FF2B5EF4-FFF2-40B4-BE49-F238E27FC236}">
                <a16:creationId xmlns:a16="http://schemas.microsoft.com/office/drawing/2014/main" id="{940650B0-8A1F-1040-9B42-601E79447710}"/>
              </a:ext>
            </a:extLst>
          </p:cNvPr>
          <p:cNvSpPr txBox="1"/>
          <p:nvPr/>
        </p:nvSpPr>
        <p:spPr>
          <a:xfrm rot="16200000">
            <a:off x="1142946" y="4019779"/>
            <a:ext cx="1292662" cy="369332"/>
          </a:xfrm>
          <a:prstGeom prst="rect">
            <a:avLst/>
          </a:prstGeom>
          <a:noFill/>
        </p:spPr>
        <p:txBody>
          <a:bodyPr wrap="none" rtlCol="0">
            <a:spAutoFit/>
          </a:bodyPr>
          <a:lstStyle/>
          <a:p>
            <a:r>
              <a:rPr lang="en-US" dirty="0"/>
              <a:t>Storage size</a:t>
            </a:r>
          </a:p>
        </p:txBody>
      </p:sp>
      <p:sp>
        <p:nvSpPr>
          <p:cNvPr id="20" name="Freeform 19">
            <a:extLst>
              <a:ext uri="{FF2B5EF4-FFF2-40B4-BE49-F238E27FC236}">
                <a16:creationId xmlns:a16="http://schemas.microsoft.com/office/drawing/2014/main" id="{1FB16FC4-7523-0141-A955-BB790BA8C742}"/>
              </a:ext>
            </a:extLst>
          </p:cNvPr>
          <p:cNvSpPr/>
          <p:nvPr/>
        </p:nvSpPr>
        <p:spPr>
          <a:xfrm>
            <a:off x="1973942" y="3744686"/>
            <a:ext cx="1741714" cy="1204686"/>
          </a:xfrm>
          <a:custGeom>
            <a:avLst/>
            <a:gdLst>
              <a:gd name="connsiteX0" fmla="*/ 0 w 1741714"/>
              <a:gd name="connsiteY0" fmla="*/ 1190172 h 1204686"/>
              <a:gd name="connsiteX1" fmla="*/ 101600 w 1741714"/>
              <a:gd name="connsiteY1" fmla="*/ 1204686 h 1204686"/>
              <a:gd name="connsiteX2" fmla="*/ 203200 w 1741714"/>
              <a:gd name="connsiteY2" fmla="*/ 1175657 h 1204686"/>
              <a:gd name="connsiteX3" fmla="*/ 391886 w 1741714"/>
              <a:gd name="connsiteY3" fmla="*/ 1161143 h 1204686"/>
              <a:gd name="connsiteX4" fmla="*/ 580572 w 1741714"/>
              <a:gd name="connsiteY4" fmla="*/ 1117600 h 1204686"/>
              <a:gd name="connsiteX5" fmla="*/ 624114 w 1741714"/>
              <a:gd name="connsiteY5" fmla="*/ 1103086 h 1204686"/>
              <a:gd name="connsiteX6" fmla="*/ 725714 w 1741714"/>
              <a:gd name="connsiteY6" fmla="*/ 1059543 h 1204686"/>
              <a:gd name="connsiteX7" fmla="*/ 769257 w 1741714"/>
              <a:gd name="connsiteY7" fmla="*/ 1030515 h 1204686"/>
              <a:gd name="connsiteX8" fmla="*/ 856343 w 1741714"/>
              <a:gd name="connsiteY8" fmla="*/ 1001486 h 1204686"/>
              <a:gd name="connsiteX9" fmla="*/ 943429 w 1741714"/>
              <a:gd name="connsiteY9" fmla="*/ 943429 h 1204686"/>
              <a:gd name="connsiteX10" fmla="*/ 986972 w 1741714"/>
              <a:gd name="connsiteY10" fmla="*/ 899886 h 1204686"/>
              <a:gd name="connsiteX11" fmla="*/ 1074057 w 1741714"/>
              <a:gd name="connsiteY11" fmla="*/ 841829 h 1204686"/>
              <a:gd name="connsiteX12" fmla="*/ 1175657 w 1741714"/>
              <a:gd name="connsiteY12" fmla="*/ 754743 h 1204686"/>
              <a:gd name="connsiteX13" fmla="*/ 1262743 w 1741714"/>
              <a:gd name="connsiteY13" fmla="*/ 667657 h 1204686"/>
              <a:gd name="connsiteX14" fmla="*/ 1349829 w 1741714"/>
              <a:gd name="connsiteY14" fmla="*/ 580572 h 1204686"/>
              <a:gd name="connsiteX15" fmla="*/ 1407886 w 1741714"/>
              <a:gd name="connsiteY15" fmla="*/ 493486 h 1204686"/>
              <a:gd name="connsiteX16" fmla="*/ 1436914 w 1741714"/>
              <a:gd name="connsiteY16" fmla="*/ 449943 h 1204686"/>
              <a:gd name="connsiteX17" fmla="*/ 1480457 w 1741714"/>
              <a:gd name="connsiteY17" fmla="*/ 406400 h 1204686"/>
              <a:gd name="connsiteX18" fmla="*/ 1538514 w 1741714"/>
              <a:gd name="connsiteY18" fmla="*/ 319315 h 1204686"/>
              <a:gd name="connsiteX19" fmla="*/ 1596572 w 1741714"/>
              <a:gd name="connsiteY19" fmla="*/ 232229 h 1204686"/>
              <a:gd name="connsiteX20" fmla="*/ 1625600 w 1741714"/>
              <a:gd name="connsiteY20" fmla="*/ 188686 h 1204686"/>
              <a:gd name="connsiteX21" fmla="*/ 1669143 w 1741714"/>
              <a:gd name="connsiteY21" fmla="*/ 101600 h 1204686"/>
              <a:gd name="connsiteX22" fmla="*/ 1712686 w 1741714"/>
              <a:gd name="connsiteY22" fmla="*/ 14515 h 1204686"/>
              <a:gd name="connsiteX23" fmla="*/ 1741714 w 1741714"/>
              <a:gd name="connsiteY23" fmla="*/ 0 h 120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41714" h="1204686">
                <a:moveTo>
                  <a:pt x="0" y="1190172"/>
                </a:moveTo>
                <a:cubicBezTo>
                  <a:pt x="33867" y="1195010"/>
                  <a:pt x="67390" y="1204686"/>
                  <a:pt x="101600" y="1204686"/>
                </a:cubicBezTo>
                <a:cubicBezTo>
                  <a:pt x="164456" y="1204686"/>
                  <a:pt x="148436" y="1182503"/>
                  <a:pt x="203200" y="1175657"/>
                </a:cubicBezTo>
                <a:cubicBezTo>
                  <a:pt x="265794" y="1167833"/>
                  <a:pt x="328991" y="1165981"/>
                  <a:pt x="391886" y="1161143"/>
                </a:cubicBezTo>
                <a:cubicBezTo>
                  <a:pt x="449458" y="1149629"/>
                  <a:pt x="528050" y="1135107"/>
                  <a:pt x="580572" y="1117600"/>
                </a:cubicBezTo>
                <a:lnTo>
                  <a:pt x="624114" y="1103086"/>
                </a:lnTo>
                <a:cubicBezTo>
                  <a:pt x="733427" y="1030210"/>
                  <a:pt x="594504" y="1115775"/>
                  <a:pt x="725714" y="1059543"/>
                </a:cubicBezTo>
                <a:cubicBezTo>
                  <a:pt x="741748" y="1052672"/>
                  <a:pt x="753317" y="1037600"/>
                  <a:pt x="769257" y="1030515"/>
                </a:cubicBezTo>
                <a:cubicBezTo>
                  <a:pt x="797219" y="1018088"/>
                  <a:pt x="856343" y="1001486"/>
                  <a:pt x="856343" y="1001486"/>
                </a:cubicBezTo>
                <a:cubicBezTo>
                  <a:pt x="885372" y="982134"/>
                  <a:pt x="918759" y="968099"/>
                  <a:pt x="943429" y="943429"/>
                </a:cubicBezTo>
                <a:cubicBezTo>
                  <a:pt x="957943" y="928915"/>
                  <a:pt x="970769" y="912488"/>
                  <a:pt x="986972" y="899886"/>
                </a:cubicBezTo>
                <a:cubicBezTo>
                  <a:pt x="1014511" y="878467"/>
                  <a:pt x="1049388" y="866498"/>
                  <a:pt x="1074057" y="841829"/>
                </a:cubicBezTo>
                <a:cubicBezTo>
                  <a:pt x="1229501" y="686385"/>
                  <a:pt x="989461" y="922320"/>
                  <a:pt x="1175657" y="754743"/>
                </a:cubicBezTo>
                <a:cubicBezTo>
                  <a:pt x="1206171" y="727280"/>
                  <a:pt x="1233714" y="696686"/>
                  <a:pt x="1262743" y="667657"/>
                </a:cubicBezTo>
                <a:lnTo>
                  <a:pt x="1349829" y="580572"/>
                </a:lnTo>
                <a:lnTo>
                  <a:pt x="1407886" y="493486"/>
                </a:lnTo>
                <a:cubicBezTo>
                  <a:pt x="1417562" y="478972"/>
                  <a:pt x="1424579" y="462278"/>
                  <a:pt x="1436914" y="449943"/>
                </a:cubicBezTo>
                <a:cubicBezTo>
                  <a:pt x="1451428" y="435429"/>
                  <a:pt x="1467855" y="422603"/>
                  <a:pt x="1480457" y="406400"/>
                </a:cubicBezTo>
                <a:cubicBezTo>
                  <a:pt x="1501876" y="378861"/>
                  <a:pt x="1519162" y="348343"/>
                  <a:pt x="1538514" y="319315"/>
                </a:cubicBezTo>
                <a:lnTo>
                  <a:pt x="1596572" y="232229"/>
                </a:lnTo>
                <a:cubicBezTo>
                  <a:pt x="1606248" y="217715"/>
                  <a:pt x="1620084" y="205235"/>
                  <a:pt x="1625600" y="188686"/>
                </a:cubicBezTo>
                <a:cubicBezTo>
                  <a:pt x="1645630" y="128594"/>
                  <a:pt x="1631627" y="157873"/>
                  <a:pt x="1669143" y="101600"/>
                </a:cubicBezTo>
                <a:cubicBezTo>
                  <a:pt x="1680948" y="66183"/>
                  <a:pt x="1684548" y="42653"/>
                  <a:pt x="1712686" y="14515"/>
                </a:cubicBezTo>
                <a:cubicBezTo>
                  <a:pt x="1720336" y="6865"/>
                  <a:pt x="1732038" y="4838"/>
                  <a:pt x="1741714" y="0"/>
                </a:cubicBezTo>
              </a:path>
            </a:pathLst>
          </a:cu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8C1D2D5-CE6A-7B42-951D-F7558E5DD26F}"/>
              </a:ext>
            </a:extLst>
          </p:cNvPr>
          <p:cNvCxnSpPr>
            <a:cxnSpLocks/>
          </p:cNvCxnSpPr>
          <p:nvPr/>
        </p:nvCxnSpPr>
        <p:spPr>
          <a:xfrm>
            <a:off x="4945655" y="4963886"/>
            <a:ext cx="234157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1AEB56C-4FF0-6F4E-BC12-311F79085387}"/>
              </a:ext>
            </a:extLst>
          </p:cNvPr>
          <p:cNvCxnSpPr>
            <a:cxnSpLocks/>
          </p:cNvCxnSpPr>
          <p:nvPr/>
        </p:nvCxnSpPr>
        <p:spPr>
          <a:xfrm flipV="1">
            <a:off x="4945655" y="3468914"/>
            <a:ext cx="14514" cy="14949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B328D0E-36A9-914B-81E2-04E89CD2A243}"/>
              </a:ext>
            </a:extLst>
          </p:cNvPr>
          <p:cNvSpPr txBox="1"/>
          <p:nvPr/>
        </p:nvSpPr>
        <p:spPr>
          <a:xfrm>
            <a:off x="5488877" y="4963886"/>
            <a:ext cx="1234377" cy="369332"/>
          </a:xfrm>
          <a:prstGeom prst="rect">
            <a:avLst/>
          </a:prstGeom>
          <a:noFill/>
        </p:spPr>
        <p:txBody>
          <a:bodyPr wrap="none" rtlCol="0">
            <a:spAutoFit/>
          </a:bodyPr>
          <a:lstStyle/>
          <a:p>
            <a:r>
              <a:rPr lang="en-US" dirty="0"/>
              <a:t>Complexity</a:t>
            </a:r>
          </a:p>
        </p:txBody>
      </p:sp>
      <p:sp>
        <p:nvSpPr>
          <p:cNvPr id="31" name="TextBox 30">
            <a:extLst>
              <a:ext uri="{FF2B5EF4-FFF2-40B4-BE49-F238E27FC236}">
                <a16:creationId xmlns:a16="http://schemas.microsoft.com/office/drawing/2014/main" id="{0101EF7A-E375-0B4F-BAB7-82B29314DADD}"/>
              </a:ext>
            </a:extLst>
          </p:cNvPr>
          <p:cNvSpPr txBox="1"/>
          <p:nvPr/>
        </p:nvSpPr>
        <p:spPr>
          <a:xfrm rot="16200000">
            <a:off x="4345739" y="4019779"/>
            <a:ext cx="859531" cy="369332"/>
          </a:xfrm>
          <a:prstGeom prst="rect">
            <a:avLst/>
          </a:prstGeom>
          <a:noFill/>
        </p:spPr>
        <p:txBody>
          <a:bodyPr wrap="none" rtlCol="0">
            <a:spAutoFit/>
          </a:bodyPr>
          <a:lstStyle/>
          <a:p>
            <a:r>
              <a:rPr lang="en-US" dirty="0"/>
              <a:t>Quality</a:t>
            </a:r>
          </a:p>
        </p:txBody>
      </p:sp>
      <p:cxnSp>
        <p:nvCxnSpPr>
          <p:cNvPr id="33" name="Straight Arrow Connector 32">
            <a:extLst>
              <a:ext uri="{FF2B5EF4-FFF2-40B4-BE49-F238E27FC236}">
                <a16:creationId xmlns:a16="http://schemas.microsoft.com/office/drawing/2014/main" id="{195C3FA7-CF09-5C47-A108-38D0C4485A95}"/>
              </a:ext>
            </a:extLst>
          </p:cNvPr>
          <p:cNvCxnSpPr>
            <a:cxnSpLocks/>
          </p:cNvCxnSpPr>
          <p:nvPr/>
        </p:nvCxnSpPr>
        <p:spPr>
          <a:xfrm>
            <a:off x="8002384" y="4963886"/>
            <a:ext cx="234157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0DFAE04-6986-7E41-8C59-10E3B94D4A1C}"/>
              </a:ext>
            </a:extLst>
          </p:cNvPr>
          <p:cNvCxnSpPr>
            <a:cxnSpLocks/>
          </p:cNvCxnSpPr>
          <p:nvPr/>
        </p:nvCxnSpPr>
        <p:spPr>
          <a:xfrm flipV="1">
            <a:off x="8002384" y="3468914"/>
            <a:ext cx="14514" cy="14949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49D7BBE-3041-8649-A71C-50C90E590442}"/>
              </a:ext>
            </a:extLst>
          </p:cNvPr>
          <p:cNvSpPr txBox="1"/>
          <p:nvPr/>
        </p:nvSpPr>
        <p:spPr>
          <a:xfrm>
            <a:off x="8516578" y="4963886"/>
            <a:ext cx="1165897" cy="369332"/>
          </a:xfrm>
          <a:prstGeom prst="rect">
            <a:avLst/>
          </a:prstGeom>
          <a:noFill/>
        </p:spPr>
        <p:txBody>
          <a:bodyPr wrap="none" rtlCol="0">
            <a:spAutoFit/>
          </a:bodyPr>
          <a:lstStyle/>
          <a:p>
            <a:r>
              <a:rPr lang="en-US" dirty="0"/>
              <a:t>Frequency</a:t>
            </a:r>
          </a:p>
        </p:txBody>
      </p:sp>
      <p:sp>
        <p:nvSpPr>
          <p:cNvPr id="36" name="TextBox 35">
            <a:extLst>
              <a:ext uri="{FF2B5EF4-FFF2-40B4-BE49-F238E27FC236}">
                <a16:creationId xmlns:a16="http://schemas.microsoft.com/office/drawing/2014/main" id="{3D09545A-1430-8549-A752-02AAAD399B52}"/>
              </a:ext>
            </a:extLst>
          </p:cNvPr>
          <p:cNvSpPr txBox="1"/>
          <p:nvPr/>
        </p:nvSpPr>
        <p:spPr>
          <a:xfrm rot="16200000">
            <a:off x="7402468" y="4019779"/>
            <a:ext cx="859531" cy="369332"/>
          </a:xfrm>
          <a:prstGeom prst="rect">
            <a:avLst/>
          </a:prstGeom>
          <a:noFill/>
        </p:spPr>
        <p:txBody>
          <a:bodyPr wrap="none" rtlCol="0">
            <a:spAutoFit/>
          </a:bodyPr>
          <a:lstStyle/>
          <a:p>
            <a:r>
              <a:rPr lang="en-US" dirty="0"/>
              <a:t>Quality</a:t>
            </a:r>
          </a:p>
        </p:txBody>
      </p:sp>
      <p:sp>
        <p:nvSpPr>
          <p:cNvPr id="38" name="Freeform 37">
            <a:extLst>
              <a:ext uri="{FF2B5EF4-FFF2-40B4-BE49-F238E27FC236}">
                <a16:creationId xmlns:a16="http://schemas.microsoft.com/office/drawing/2014/main" id="{E0122366-0B4E-DF49-A09C-82839C048605}"/>
              </a:ext>
            </a:extLst>
          </p:cNvPr>
          <p:cNvSpPr/>
          <p:nvPr/>
        </p:nvSpPr>
        <p:spPr>
          <a:xfrm>
            <a:off x="4949371" y="3699404"/>
            <a:ext cx="2481943" cy="1278996"/>
          </a:xfrm>
          <a:custGeom>
            <a:avLst/>
            <a:gdLst>
              <a:gd name="connsiteX0" fmla="*/ 0 w 2481943"/>
              <a:gd name="connsiteY0" fmla="*/ 1278996 h 1278996"/>
              <a:gd name="connsiteX1" fmla="*/ 130629 w 2481943"/>
              <a:gd name="connsiteY1" fmla="*/ 1119339 h 1278996"/>
              <a:gd name="connsiteX2" fmla="*/ 174172 w 2481943"/>
              <a:gd name="connsiteY2" fmla="*/ 1090310 h 1278996"/>
              <a:gd name="connsiteX3" fmla="*/ 319315 w 2481943"/>
              <a:gd name="connsiteY3" fmla="*/ 930653 h 1278996"/>
              <a:gd name="connsiteX4" fmla="*/ 362858 w 2481943"/>
              <a:gd name="connsiteY4" fmla="*/ 887110 h 1278996"/>
              <a:gd name="connsiteX5" fmla="*/ 406400 w 2481943"/>
              <a:gd name="connsiteY5" fmla="*/ 858082 h 1278996"/>
              <a:gd name="connsiteX6" fmla="*/ 449943 w 2481943"/>
              <a:gd name="connsiteY6" fmla="*/ 814539 h 1278996"/>
              <a:gd name="connsiteX7" fmla="*/ 508000 w 2481943"/>
              <a:gd name="connsiteY7" fmla="*/ 770996 h 1278996"/>
              <a:gd name="connsiteX8" fmla="*/ 638629 w 2481943"/>
              <a:gd name="connsiteY8" fmla="*/ 654882 h 1278996"/>
              <a:gd name="connsiteX9" fmla="*/ 711200 w 2481943"/>
              <a:gd name="connsiteY9" fmla="*/ 582310 h 1278996"/>
              <a:gd name="connsiteX10" fmla="*/ 740229 w 2481943"/>
              <a:gd name="connsiteY10" fmla="*/ 538767 h 1278996"/>
              <a:gd name="connsiteX11" fmla="*/ 827315 w 2481943"/>
              <a:gd name="connsiteY11" fmla="*/ 480710 h 1278996"/>
              <a:gd name="connsiteX12" fmla="*/ 870858 w 2481943"/>
              <a:gd name="connsiteY12" fmla="*/ 451682 h 1278996"/>
              <a:gd name="connsiteX13" fmla="*/ 957943 w 2481943"/>
              <a:gd name="connsiteY13" fmla="*/ 393625 h 1278996"/>
              <a:gd name="connsiteX14" fmla="*/ 1117600 w 2481943"/>
              <a:gd name="connsiteY14" fmla="*/ 292025 h 1278996"/>
              <a:gd name="connsiteX15" fmla="*/ 1175658 w 2481943"/>
              <a:gd name="connsiteY15" fmla="*/ 277510 h 1278996"/>
              <a:gd name="connsiteX16" fmla="*/ 1219200 w 2481943"/>
              <a:gd name="connsiteY16" fmla="*/ 248482 h 1278996"/>
              <a:gd name="connsiteX17" fmla="*/ 1422400 w 2481943"/>
              <a:gd name="connsiteY17" fmla="*/ 190425 h 1278996"/>
              <a:gd name="connsiteX18" fmla="*/ 1509486 w 2481943"/>
              <a:gd name="connsiteY18" fmla="*/ 161396 h 1278996"/>
              <a:gd name="connsiteX19" fmla="*/ 1567543 w 2481943"/>
              <a:gd name="connsiteY19" fmla="*/ 146882 h 1278996"/>
              <a:gd name="connsiteX20" fmla="*/ 1654629 w 2481943"/>
              <a:gd name="connsiteY20" fmla="*/ 117853 h 1278996"/>
              <a:gd name="connsiteX21" fmla="*/ 1712686 w 2481943"/>
              <a:gd name="connsiteY21" fmla="*/ 103339 h 1278996"/>
              <a:gd name="connsiteX22" fmla="*/ 1799772 w 2481943"/>
              <a:gd name="connsiteY22" fmla="*/ 74310 h 1278996"/>
              <a:gd name="connsiteX23" fmla="*/ 1872343 w 2481943"/>
              <a:gd name="connsiteY23" fmla="*/ 59796 h 1278996"/>
              <a:gd name="connsiteX24" fmla="*/ 2061029 w 2481943"/>
              <a:gd name="connsiteY24" fmla="*/ 16253 h 1278996"/>
              <a:gd name="connsiteX25" fmla="*/ 2481943 w 2481943"/>
              <a:gd name="connsiteY25" fmla="*/ 1739 h 127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81943" h="1278996">
                <a:moveTo>
                  <a:pt x="0" y="1278996"/>
                </a:moveTo>
                <a:cubicBezTo>
                  <a:pt x="53469" y="1204140"/>
                  <a:pt x="66166" y="1174593"/>
                  <a:pt x="130629" y="1119339"/>
                </a:cubicBezTo>
                <a:cubicBezTo>
                  <a:pt x="143874" y="1107986"/>
                  <a:pt x="159658" y="1099986"/>
                  <a:pt x="174172" y="1090310"/>
                </a:cubicBezTo>
                <a:cubicBezTo>
                  <a:pt x="233562" y="1001223"/>
                  <a:pt x="190865" y="1059103"/>
                  <a:pt x="319315" y="930653"/>
                </a:cubicBezTo>
                <a:cubicBezTo>
                  <a:pt x="333829" y="916139"/>
                  <a:pt x="345779" y="898496"/>
                  <a:pt x="362858" y="887110"/>
                </a:cubicBezTo>
                <a:cubicBezTo>
                  <a:pt x="377372" y="877434"/>
                  <a:pt x="392999" y="869249"/>
                  <a:pt x="406400" y="858082"/>
                </a:cubicBezTo>
                <a:cubicBezTo>
                  <a:pt x="422169" y="844941"/>
                  <a:pt x="434358" y="827897"/>
                  <a:pt x="449943" y="814539"/>
                </a:cubicBezTo>
                <a:cubicBezTo>
                  <a:pt x="468310" y="798796"/>
                  <a:pt x="490019" y="787179"/>
                  <a:pt x="508000" y="770996"/>
                </a:cubicBezTo>
                <a:cubicBezTo>
                  <a:pt x="650026" y="643173"/>
                  <a:pt x="542824" y="718750"/>
                  <a:pt x="638629" y="654882"/>
                </a:cubicBezTo>
                <a:cubicBezTo>
                  <a:pt x="716040" y="538766"/>
                  <a:pt x="614438" y="679073"/>
                  <a:pt x="711200" y="582310"/>
                </a:cubicBezTo>
                <a:cubicBezTo>
                  <a:pt x="723535" y="569975"/>
                  <a:pt x="727101" y="550254"/>
                  <a:pt x="740229" y="538767"/>
                </a:cubicBezTo>
                <a:cubicBezTo>
                  <a:pt x="766485" y="515793"/>
                  <a:pt x="798286" y="500062"/>
                  <a:pt x="827315" y="480710"/>
                </a:cubicBezTo>
                <a:cubicBezTo>
                  <a:pt x="841829" y="471034"/>
                  <a:pt x="858523" y="464017"/>
                  <a:pt x="870858" y="451682"/>
                </a:cubicBezTo>
                <a:cubicBezTo>
                  <a:pt x="925218" y="397321"/>
                  <a:pt x="894927" y="414630"/>
                  <a:pt x="957943" y="393625"/>
                </a:cubicBezTo>
                <a:cubicBezTo>
                  <a:pt x="1007439" y="356502"/>
                  <a:pt x="1058800" y="314075"/>
                  <a:pt x="1117600" y="292025"/>
                </a:cubicBezTo>
                <a:cubicBezTo>
                  <a:pt x="1136278" y="285021"/>
                  <a:pt x="1156305" y="282348"/>
                  <a:pt x="1175658" y="277510"/>
                </a:cubicBezTo>
                <a:cubicBezTo>
                  <a:pt x="1190172" y="267834"/>
                  <a:pt x="1203260" y="255567"/>
                  <a:pt x="1219200" y="248482"/>
                </a:cubicBezTo>
                <a:cubicBezTo>
                  <a:pt x="1303078" y="211203"/>
                  <a:pt x="1330131" y="221182"/>
                  <a:pt x="1422400" y="190425"/>
                </a:cubicBezTo>
                <a:cubicBezTo>
                  <a:pt x="1451429" y="180749"/>
                  <a:pt x="1479801" y="168817"/>
                  <a:pt x="1509486" y="161396"/>
                </a:cubicBezTo>
                <a:cubicBezTo>
                  <a:pt x="1528838" y="156558"/>
                  <a:pt x="1548436" y="152614"/>
                  <a:pt x="1567543" y="146882"/>
                </a:cubicBezTo>
                <a:cubicBezTo>
                  <a:pt x="1596851" y="138089"/>
                  <a:pt x="1624944" y="125274"/>
                  <a:pt x="1654629" y="117853"/>
                </a:cubicBezTo>
                <a:cubicBezTo>
                  <a:pt x="1673981" y="113015"/>
                  <a:pt x="1693579" y="109071"/>
                  <a:pt x="1712686" y="103339"/>
                </a:cubicBezTo>
                <a:cubicBezTo>
                  <a:pt x="1741994" y="94546"/>
                  <a:pt x="1769767" y="80311"/>
                  <a:pt x="1799772" y="74310"/>
                </a:cubicBezTo>
                <a:cubicBezTo>
                  <a:pt x="1823962" y="69472"/>
                  <a:pt x="1848305" y="65343"/>
                  <a:pt x="1872343" y="59796"/>
                </a:cubicBezTo>
                <a:cubicBezTo>
                  <a:pt x="1916447" y="49618"/>
                  <a:pt x="2008663" y="23235"/>
                  <a:pt x="2061029" y="16253"/>
                </a:cubicBezTo>
                <a:cubicBezTo>
                  <a:pt x="2238486" y="-7408"/>
                  <a:pt x="2269382" y="1739"/>
                  <a:pt x="2481943" y="1739"/>
                </a:cubicBezTo>
              </a:path>
            </a:pathLst>
          </a:cu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F1FB6206-CA67-C343-9A83-8E15AC22AEE4}"/>
              </a:ext>
            </a:extLst>
          </p:cNvPr>
          <p:cNvSpPr/>
          <p:nvPr/>
        </p:nvSpPr>
        <p:spPr>
          <a:xfrm>
            <a:off x="8113487" y="3614057"/>
            <a:ext cx="2119086" cy="1132902"/>
          </a:xfrm>
          <a:custGeom>
            <a:avLst/>
            <a:gdLst>
              <a:gd name="connsiteX0" fmla="*/ 0 w 2119086"/>
              <a:gd name="connsiteY0" fmla="*/ 0 h 1132902"/>
              <a:gd name="connsiteX1" fmla="*/ 29029 w 2119086"/>
              <a:gd name="connsiteY1" fmla="*/ 203200 h 1132902"/>
              <a:gd name="connsiteX2" fmla="*/ 43543 w 2119086"/>
              <a:gd name="connsiteY2" fmla="*/ 304800 h 1132902"/>
              <a:gd name="connsiteX3" fmla="*/ 58057 w 2119086"/>
              <a:gd name="connsiteY3" fmla="*/ 362857 h 1132902"/>
              <a:gd name="connsiteX4" fmla="*/ 87086 w 2119086"/>
              <a:gd name="connsiteY4" fmla="*/ 478972 h 1132902"/>
              <a:gd name="connsiteX5" fmla="*/ 145143 w 2119086"/>
              <a:gd name="connsiteY5" fmla="*/ 566057 h 1132902"/>
              <a:gd name="connsiteX6" fmla="*/ 174172 w 2119086"/>
              <a:gd name="connsiteY6" fmla="*/ 609600 h 1132902"/>
              <a:gd name="connsiteX7" fmla="*/ 217714 w 2119086"/>
              <a:gd name="connsiteY7" fmla="*/ 653143 h 1132902"/>
              <a:gd name="connsiteX8" fmla="*/ 246743 w 2119086"/>
              <a:gd name="connsiteY8" fmla="*/ 696686 h 1132902"/>
              <a:gd name="connsiteX9" fmla="*/ 333829 w 2119086"/>
              <a:gd name="connsiteY9" fmla="*/ 769257 h 1132902"/>
              <a:gd name="connsiteX10" fmla="*/ 377372 w 2119086"/>
              <a:gd name="connsiteY10" fmla="*/ 783772 h 1132902"/>
              <a:gd name="connsiteX11" fmla="*/ 420914 w 2119086"/>
              <a:gd name="connsiteY11" fmla="*/ 827314 h 1132902"/>
              <a:gd name="connsiteX12" fmla="*/ 464457 w 2119086"/>
              <a:gd name="connsiteY12" fmla="*/ 841829 h 1132902"/>
              <a:gd name="connsiteX13" fmla="*/ 566057 w 2119086"/>
              <a:gd name="connsiteY13" fmla="*/ 885372 h 1132902"/>
              <a:gd name="connsiteX14" fmla="*/ 609600 w 2119086"/>
              <a:gd name="connsiteY14" fmla="*/ 914400 h 1132902"/>
              <a:gd name="connsiteX15" fmla="*/ 754743 w 2119086"/>
              <a:gd name="connsiteY15" fmla="*/ 957943 h 1132902"/>
              <a:gd name="connsiteX16" fmla="*/ 798286 w 2119086"/>
              <a:gd name="connsiteY16" fmla="*/ 972457 h 1132902"/>
              <a:gd name="connsiteX17" fmla="*/ 928914 w 2119086"/>
              <a:gd name="connsiteY17" fmla="*/ 1001486 h 1132902"/>
              <a:gd name="connsiteX18" fmla="*/ 1045029 w 2119086"/>
              <a:gd name="connsiteY18" fmla="*/ 1030514 h 1132902"/>
              <a:gd name="connsiteX19" fmla="*/ 1103086 w 2119086"/>
              <a:gd name="connsiteY19" fmla="*/ 1045029 h 1132902"/>
              <a:gd name="connsiteX20" fmla="*/ 1306286 w 2119086"/>
              <a:gd name="connsiteY20" fmla="*/ 1074057 h 1132902"/>
              <a:gd name="connsiteX21" fmla="*/ 1494972 w 2119086"/>
              <a:gd name="connsiteY21" fmla="*/ 1103086 h 1132902"/>
              <a:gd name="connsiteX22" fmla="*/ 1959429 w 2119086"/>
              <a:gd name="connsiteY22" fmla="*/ 1132114 h 1132902"/>
              <a:gd name="connsiteX23" fmla="*/ 2119086 w 2119086"/>
              <a:gd name="connsiteY23" fmla="*/ 1132114 h 11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19086" h="1132902">
                <a:moveTo>
                  <a:pt x="0" y="0"/>
                </a:moveTo>
                <a:lnTo>
                  <a:pt x="29029" y="203200"/>
                </a:lnTo>
                <a:cubicBezTo>
                  <a:pt x="33867" y="237067"/>
                  <a:pt x="35246" y="271611"/>
                  <a:pt x="43543" y="304800"/>
                </a:cubicBezTo>
                <a:cubicBezTo>
                  <a:pt x="48381" y="324152"/>
                  <a:pt x="53730" y="343384"/>
                  <a:pt x="58057" y="362857"/>
                </a:cubicBezTo>
                <a:cubicBezTo>
                  <a:pt x="62822" y="384299"/>
                  <a:pt x="72678" y="453038"/>
                  <a:pt x="87086" y="478972"/>
                </a:cubicBezTo>
                <a:cubicBezTo>
                  <a:pt x="104029" y="509469"/>
                  <a:pt x="125791" y="537029"/>
                  <a:pt x="145143" y="566057"/>
                </a:cubicBezTo>
                <a:cubicBezTo>
                  <a:pt x="154819" y="580571"/>
                  <a:pt x="161837" y="597265"/>
                  <a:pt x="174172" y="609600"/>
                </a:cubicBezTo>
                <a:cubicBezTo>
                  <a:pt x="188686" y="624114"/>
                  <a:pt x="204574" y="637374"/>
                  <a:pt x="217714" y="653143"/>
                </a:cubicBezTo>
                <a:cubicBezTo>
                  <a:pt x="228881" y="666544"/>
                  <a:pt x="235576" y="683285"/>
                  <a:pt x="246743" y="696686"/>
                </a:cubicBezTo>
                <a:cubicBezTo>
                  <a:pt x="269673" y="724202"/>
                  <a:pt x="301207" y="752946"/>
                  <a:pt x="333829" y="769257"/>
                </a:cubicBezTo>
                <a:cubicBezTo>
                  <a:pt x="347513" y="776099"/>
                  <a:pt x="362858" y="778934"/>
                  <a:pt x="377372" y="783772"/>
                </a:cubicBezTo>
                <a:cubicBezTo>
                  <a:pt x="391886" y="798286"/>
                  <a:pt x="403835" y="815928"/>
                  <a:pt x="420914" y="827314"/>
                </a:cubicBezTo>
                <a:cubicBezTo>
                  <a:pt x="433644" y="835801"/>
                  <a:pt x="450773" y="834987"/>
                  <a:pt x="464457" y="841829"/>
                </a:cubicBezTo>
                <a:cubicBezTo>
                  <a:pt x="564690" y="891946"/>
                  <a:pt x="445229" y="855164"/>
                  <a:pt x="566057" y="885372"/>
                </a:cubicBezTo>
                <a:cubicBezTo>
                  <a:pt x="580571" y="895048"/>
                  <a:pt x="593660" y="907315"/>
                  <a:pt x="609600" y="914400"/>
                </a:cubicBezTo>
                <a:cubicBezTo>
                  <a:pt x="671690" y="941995"/>
                  <a:pt x="695633" y="941055"/>
                  <a:pt x="754743" y="957943"/>
                </a:cubicBezTo>
                <a:cubicBezTo>
                  <a:pt x="769454" y="962146"/>
                  <a:pt x="783575" y="968254"/>
                  <a:pt x="798286" y="972457"/>
                </a:cubicBezTo>
                <a:cubicBezTo>
                  <a:pt x="868714" y="992580"/>
                  <a:pt x="851081" y="983525"/>
                  <a:pt x="928914" y="1001486"/>
                </a:cubicBezTo>
                <a:cubicBezTo>
                  <a:pt x="967788" y="1010457"/>
                  <a:pt x="1006324" y="1020838"/>
                  <a:pt x="1045029" y="1030514"/>
                </a:cubicBezTo>
                <a:cubicBezTo>
                  <a:pt x="1064381" y="1035352"/>
                  <a:pt x="1083409" y="1041750"/>
                  <a:pt x="1103086" y="1045029"/>
                </a:cubicBezTo>
                <a:cubicBezTo>
                  <a:pt x="1310915" y="1079666"/>
                  <a:pt x="1051930" y="1037720"/>
                  <a:pt x="1306286" y="1074057"/>
                </a:cubicBezTo>
                <a:cubicBezTo>
                  <a:pt x="1381806" y="1084846"/>
                  <a:pt x="1416911" y="1095280"/>
                  <a:pt x="1494972" y="1103086"/>
                </a:cubicBezTo>
                <a:cubicBezTo>
                  <a:pt x="1611153" y="1114704"/>
                  <a:pt x="1860396" y="1128813"/>
                  <a:pt x="1959429" y="1132114"/>
                </a:cubicBezTo>
                <a:cubicBezTo>
                  <a:pt x="2012618" y="1133887"/>
                  <a:pt x="2065867" y="1132114"/>
                  <a:pt x="2119086" y="1132114"/>
                </a:cubicBezTo>
              </a:path>
            </a:pathLst>
          </a:cu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a:extLst>
              <a:ext uri="{FF2B5EF4-FFF2-40B4-BE49-F238E27FC236}">
                <a16:creationId xmlns:a16="http://schemas.microsoft.com/office/drawing/2014/main" id="{EC75ABE1-0C61-5F44-992A-F50547404FE1}"/>
              </a:ext>
            </a:extLst>
          </p:cNvPr>
          <p:cNvSpPr/>
          <p:nvPr/>
        </p:nvSpPr>
        <p:spPr>
          <a:xfrm>
            <a:off x="4223961" y="5529943"/>
            <a:ext cx="551543" cy="319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a:extLst>
              <a:ext uri="{FF2B5EF4-FFF2-40B4-BE49-F238E27FC236}">
                <a16:creationId xmlns:a16="http://schemas.microsoft.com/office/drawing/2014/main" id="{7DCCEC56-09F4-E54D-B6C7-733E3BACEAB4}"/>
              </a:ext>
            </a:extLst>
          </p:cNvPr>
          <p:cNvSpPr/>
          <p:nvPr/>
        </p:nvSpPr>
        <p:spPr>
          <a:xfrm>
            <a:off x="5812798" y="5529943"/>
            <a:ext cx="551543" cy="319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a:extLst>
              <a:ext uri="{FF2B5EF4-FFF2-40B4-BE49-F238E27FC236}">
                <a16:creationId xmlns:a16="http://schemas.microsoft.com/office/drawing/2014/main" id="{28DCC043-7B8C-5B42-ACC3-233D587442EF}"/>
              </a:ext>
            </a:extLst>
          </p:cNvPr>
          <p:cNvSpPr/>
          <p:nvPr/>
        </p:nvSpPr>
        <p:spPr>
          <a:xfrm>
            <a:off x="7547431" y="5529943"/>
            <a:ext cx="551543" cy="319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3466C94D-0730-5D46-B8D1-B8A95DD22102}"/>
              </a:ext>
            </a:extLst>
          </p:cNvPr>
          <p:cNvSpPr txBox="1"/>
          <p:nvPr/>
        </p:nvSpPr>
        <p:spPr>
          <a:xfrm>
            <a:off x="0" y="5849257"/>
            <a:ext cx="12388776" cy="707886"/>
          </a:xfrm>
          <a:prstGeom prst="rect">
            <a:avLst/>
          </a:prstGeom>
          <a:noFill/>
        </p:spPr>
        <p:txBody>
          <a:bodyPr wrap="none" rtlCol="0">
            <a:spAutoFit/>
          </a:bodyPr>
          <a:lstStyle/>
          <a:p>
            <a:r>
              <a:rPr lang="en-US" sz="2000" dirty="0"/>
              <a:t>Desired Cost Model </a:t>
            </a:r>
            <a:r>
              <a:rPr lang="en-US" sz="2000" dirty="0">
                <a:sym typeface="Wingdings" pitchFamily="2" charset="2"/>
              </a:rPr>
              <a:t> A good trade-off between quality and frequency while minimizing Storage size and complexity</a:t>
            </a:r>
          </a:p>
          <a:p>
            <a:pPr algn="ctr"/>
            <a:r>
              <a:rPr lang="en-US" sz="2000" dirty="0"/>
              <a:t>inspired by </a:t>
            </a:r>
            <a:r>
              <a:rPr lang="de-DE" sz="2000" dirty="0"/>
              <a:t>MISTIQUE </a:t>
            </a:r>
            <a:r>
              <a:rPr lang="en-US" sz="2000" dirty="0"/>
              <a:t>[9]</a:t>
            </a:r>
          </a:p>
        </p:txBody>
      </p:sp>
    </p:spTree>
    <p:extLst>
      <p:ext uri="{BB962C8B-B14F-4D97-AF65-F5344CB8AC3E}">
        <p14:creationId xmlns:p14="http://schemas.microsoft.com/office/powerpoint/2010/main" val="1319438017"/>
      </p:ext>
    </p:extLst>
  </p:cSld>
  <p:clrMapOvr>
    <a:masterClrMapping/>
  </p:clrMapOvr>
  <p:transition>
    <p:fade thruBlk="1"/>
  </p:transition>
</p:sld>
</file>

<file path=ppt/theme/theme1.xml><?xml version="1.0" encoding="utf-8"?>
<a:theme xmlns:a="http://schemas.openxmlformats.org/drawingml/2006/main" name="dima_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ima_1" id="{4E944CD7-737B-C945-8F0B-91DE71226224}" vid="{4D8074D7-B19C-2D4C-8B16-4D06F43A5F85}"/>
    </a:ext>
  </a:extLst>
</a:theme>
</file>

<file path=docProps/app.xml><?xml version="1.0" encoding="utf-8"?>
<Properties xmlns="http://schemas.openxmlformats.org/officeDocument/2006/extended-properties" xmlns:vt="http://schemas.openxmlformats.org/officeDocument/2006/docPropsVTypes">
  <Template>dima_1</Template>
  <TotalTime>286</TotalTime>
  <Words>792</Words>
  <Application>Microsoft Macintosh PowerPoint</Application>
  <PresentationFormat>Widescreen</PresentationFormat>
  <Paragraphs>141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Symbol</vt:lpstr>
      <vt:lpstr>Times New Roman</vt:lpstr>
      <vt:lpstr>Verdana</vt:lpstr>
      <vt:lpstr>Wingdings</vt:lpstr>
      <vt:lpstr>dima_1</vt:lpstr>
      <vt:lpstr>Optimizing Machine Learning Workloads with Experiment Databases</vt:lpstr>
      <vt:lpstr>Motivation</vt:lpstr>
      <vt:lpstr>Motivation</vt:lpstr>
      <vt:lpstr>Goal</vt:lpstr>
      <vt:lpstr>Problem(s)</vt:lpstr>
      <vt:lpstr>Solution</vt:lpstr>
      <vt:lpstr>Contributions</vt:lpstr>
      <vt:lpstr>Graph Representation</vt:lpstr>
      <vt:lpstr>Cost model</vt:lpstr>
      <vt:lpstr>Initial Experiments</vt:lpstr>
      <vt:lpstr>Reuse Optimization</vt:lpstr>
      <vt:lpstr>Model warm-starting Optimizations</vt:lpstr>
      <vt:lpstr>Bayesian hyperparameter search</vt:lpstr>
      <vt:lpstr>Next</vt:lpstr>
      <vt:lpstr>References</vt:lpstr>
      <vt:lpstr>Ideas for Next Paper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Machine Learning Workloads with Experiment Databases</dc:title>
  <dc:creator>Behrouz Derakhshan</dc:creator>
  <cp:lastModifiedBy>Behrouz Derakhshan</cp:lastModifiedBy>
  <cp:revision>150</cp:revision>
  <dcterms:created xsi:type="dcterms:W3CDTF">2019-01-04T11:44:23Z</dcterms:created>
  <dcterms:modified xsi:type="dcterms:W3CDTF">2019-01-07T09:08:04Z</dcterms:modified>
</cp:coreProperties>
</file>