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33"/>
  </p:notesMasterIdLst>
  <p:sldIdLst>
    <p:sldId id="256" r:id="rId2"/>
    <p:sldId id="267" r:id="rId3"/>
    <p:sldId id="269" r:id="rId4"/>
    <p:sldId id="257" r:id="rId5"/>
    <p:sldId id="273" r:id="rId6"/>
    <p:sldId id="259" r:id="rId7"/>
    <p:sldId id="277" r:id="rId8"/>
    <p:sldId id="278" r:id="rId9"/>
    <p:sldId id="279" r:id="rId10"/>
    <p:sldId id="294" r:id="rId11"/>
    <p:sldId id="295" r:id="rId12"/>
    <p:sldId id="280" r:id="rId13"/>
    <p:sldId id="268" r:id="rId14"/>
    <p:sldId id="276" r:id="rId15"/>
    <p:sldId id="264" r:id="rId16"/>
    <p:sldId id="271" r:id="rId17"/>
    <p:sldId id="265" r:id="rId18"/>
    <p:sldId id="282" r:id="rId19"/>
    <p:sldId id="293" r:id="rId20"/>
    <p:sldId id="262" r:id="rId21"/>
    <p:sldId id="274" r:id="rId22"/>
    <p:sldId id="281" r:id="rId23"/>
    <p:sldId id="284" r:id="rId24"/>
    <p:sldId id="286" r:id="rId25"/>
    <p:sldId id="285" r:id="rId26"/>
    <p:sldId id="287" r:id="rId27"/>
    <p:sldId id="288" r:id="rId28"/>
    <p:sldId id="289" r:id="rId29"/>
    <p:sldId id="290" r:id="rId30"/>
    <p:sldId id="291" r:id="rId31"/>
    <p:sldId id="292"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9"/>
    <p:restoredTop sz="82412"/>
  </p:normalViewPr>
  <p:slideViewPr>
    <p:cSldViewPr snapToGrid="0" snapToObjects="1">
      <p:cViewPr varScale="1">
        <p:scale>
          <a:sx n="87" d="100"/>
          <a:sy n="87" d="100"/>
        </p:scale>
        <p:origin x="1552" y="192"/>
      </p:cViewPr>
      <p:guideLst/>
    </p:cSldViewPr>
  </p:slideViewPr>
  <p:outlineViewPr>
    <p:cViewPr>
      <p:scale>
        <a:sx n="33" d="100"/>
        <a:sy n="33" d="100"/>
      </p:scale>
      <p:origin x="0" y="-23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7502D-E475-0B4D-B46C-CDA6C6A68685}" type="datetimeFigureOut">
              <a:rPr lang="en-US" smtClean="0"/>
              <a:t>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33C64-8130-354F-A012-C72550E8DA11}" type="slidenum">
              <a:rPr lang="en-US" smtClean="0"/>
              <a:t>‹#›</a:t>
            </a:fld>
            <a:endParaRPr lang="en-US"/>
          </a:p>
        </p:txBody>
      </p:sp>
    </p:spTree>
    <p:extLst>
      <p:ext uri="{BB962C8B-B14F-4D97-AF65-F5344CB8AC3E}">
        <p14:creationId xmlns:p14="http://schemas.microsoft.com/office/powerpoint/2010/main" val="54324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1</a:t>
            </a:fld>
            <a:endParaRPr lang="en-US"/>
          </a:p>
        </p:txBody>
      </p:sp>
    </p:spTree>
    <p:extLst>
      <p:ext uri="{BB962C8B-B14F-4D97-AF65-F5344CB8AC3E}">
        <p14:creationId xmlns:p14="http://schemas.microsoft.com/office/powerpoint/2010/main" val="153941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12</a:t>
            </a:fld>
            <a:endParaRPr lang="en-US"/>
          </a:p>
        </p:txBody>
      </p:sp>
    </p:spTree>
    <p:extLst>
      <p:ext uri="{BB962C8B-B14F-4D97-AF65-F5344CB8AC3E}">
        <p14:creationId xmlns:p14="http://schemas.microsoft.com/office/powerpoint/2010/main" val="1380493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de-DE" dirty="0">
                <a:solidFill>
                  <a:srgbClr val="000000"/>
                </a:solidFill>
                <a:latin typeface="Arial Unicode MS" panose="020B0604020202020204" pitchFamily="34" charset="-128"/>
              </a:rPr>
              <a:t>Task specifies the collective goal of all the parties involved in the collaborative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de-DE" dirty="0">
                <a:solidFill>
                  <a:srgbClr val="000000"/>
                </a:solidFill>
                <a:latin typeface="Arial Unicode MS" panose="020B0604020202020204" pitchFamily="34" charset="-128"/>
              </a:rPr>
              <a:t>So in the rest of this talk, when I mention experiment graph, I essentially mean the connected component that is associated for the specific task and workloads we are trying to optimize</a:t>
            </a:r>
            <a:endParaRPr lang="en-US" altLang="de-DE" sz="2800"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14</a:t>
            </a:fld>
            <a:endParaRPr lang="en-US"/>
          </a:p>
        </p:txBody>
      </p:sp>
    </p:spTree>
    <p:extLst>
      <p:ext uri="{BB962C8B-B14F-4D97-AF65-F5344CB8AC3E}">
        <p14:creationId xmlns:p14="http://schemas.microsoft.com/office/powerpoint/2010/main" val="1138533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 of the reuse optimization on the total number of executed transformations (top) and the total execution time (bottom) for every </a:t>
            </a:r>
            <a:r>
              <a:rPr lang="en-US" dirty="0" err="1"/>
              <a:t>OpenML</a:t>
            </a:r>
            <a:r>
              <a:rPr lang="en-US" dirty="0"/>
              <a:t> pipeline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15</a:t>
            </a:fld>
            <a:endParaRPr lang="en-US"/>
          </a:p>
        </p:txBody>
      </p:sp>
    </p:spTree>
    <p:extLst>
      <p:ext uri="{BB962C8B-B14F-4D97-AF65-F5344CB8AC3E}">
        <p14:creationId xmlns:p14="http://schemas.microsoft.com/office/powerpoint/2010/main" val="241992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I see the the </a:t>
            </a:r>
            <a:r>
              <a:rPr lang="en-US" dirty="0" err="1"/>
              <a:t>worklflow</a:t>
            </a:r>
            <a:r>
              <a:rPr lang="en-US" dirty="0"/>
              <a:t> in platforms like Kaggle, is users are given a docker container or a virtual machine with a limited memory and computation power and they can run their scripts. And my current assumption is individual workloads are not big enough that require a cluster of nodes you have max 2-3 </a:t>
            </a:r>
            <a:r>
              <a:rPr lang="en-US" dirty="0" err="1"/>
              <a:t>gb</a:t>
            </a:r>
            <a:r>
              <a:rPr lang="en-US" dirty="0"/>
              <a:t> of data and would like to train a machine learning model on it</a:t>
            </a:r>
          </a:p>
          <a:p>
            <a:r>
              <a:rPr lang="en-US" dirty="0"/>
              <a:t>Two ways to do the experiments are, </a:t>
            </a:r>
          </a:p>
          <a:p>
            <a:pPr marL="228600" indent="-228600">
              <a:buAutoNum type="arabicPeriod"/>
            </a:pPr>
            <a:r>
              <a:rPr lang="en-US" dirty="0"/>
              <a:t>Either use one single node with a large memory and where the experiment graph resizes on the node memory</a:t>
            </a:r>
          </a:p>
          <a:p>
            <a:pPr marL="228600" indent="-228600">
              <a:buAutoNum type="arabicPeriod"/>
            </a:pPr>
            <a:r>
              <a:rPr lang="en-US" dirty="0"/>
              <a:t>Or use a cluster of nodes for storing the graph, but each individual script is still executed on one node </a:t>
            </a:r>
          </a:p>
          <a:p>
            <a:pPr marL="0" indent="0">
              <a:buNone/>
            </a:pPr>
            <a:r>
              <a:rPr lang="en-US" dirty="0"/>
              <a:t>Method 1 is much easier since I don’t need to use a distributed graph database, and I can simply use the existing python code that I have.</a:t>
            </a:r>
          </a:p>
        </p:txBody>
      </p:sp>
      <p:sp>
        <p:nvSpPr>
          <p:cNvPr id="4" name="Slide Number Placeholder 3"/>
          <p:cNvSpPr>
            <a:spLocks noGrp="1"/>
          </p:cNvSpPr>
          <p:nvPr>
            <p:ph type="sldNum" sz="quarter" idx="5"/>
          </p:nvPr>
        </p:nvSpPr>
        <p:spPr/>
        <p:txBody>
          <a:bodyPr/>
          <a:lstStyle/>
          <a:p>
            <a:fld id="{60D33C64-8130-354F-A012-C72550E8DA11}" type="slidenum">
              <a:rPr lang="en-US" smtClean="0"/>
              <a:t>18</a:t>
            </a:fld>
            <a:endParaRPr lang="en-US"/>
          </a:p>
        </p:txBody>
      </p:sp>
    </p:spTree>
    <p:extLst>
      <p:ext uri="{BB962C8B-B14F-4D97-AF65-F5344CB8AC3E}">
        <p14:creationId xmlns:p14="http://schemas.microsoft.com/office/powerpoint/2010/main" val="201308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20</a:t>
            </a:fld>
            <a:endParaRPr lang="en-US"/>
          </a:p>
        </p:txBody>
      </p:sp>
    </p:spTree>
    <p:extLst>
      <p:ext uri="{BB962C8B-B14F-4D97-AF65-F5344CB8AC3E}">
        <p14:creationId xmlns:p14="http://schemas.microsoft.com/office/powerpoint/2010/main" val="2368817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22</a:t>
            </a:fld>
            <a:endParaRPr lang="en-US"/>
          </a:p>
        </p:txBody>
      </p:sp>
    </p:spTree>
    <p:extLst>
      <p:ext uri="{BB962C8B-B14F-4D97-AF65-F5344CB8AC3E}">
        <p14:creationId xmlns:p14="http://schemas.microsoft.com/office/powerpoint/2010/main" val="643990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23</a:t>
            </a:fld>
            <a:endParaRPr lang="en-US"/>
          </a:p>
        </p:txBody>
      </p:sp>
    </p:spTree>
    <p:extLst>
      <p:ext uri="{BB962C8B-B14F-4D97-AF65-F5344CB8AC3E}">
        <p14:creationId xmlns:p14="http://schemas.microsoft.com/office/powerpoint/2010/main" val="3925201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24</a:t>
            </a:fld>
            <a:endParaRPr lang="en-US"/>
          </a:p>
        </p:txBody>
      </p:sp>
    </p:spTree>
    <p:extLst>
      <p:ext uri="{BB962C8B-B14F-4D97-AF65-F5344CB8AC3E}">
        <p14:creationId xmlns:p14="http://schemas.microsoft.com/office/powerpoint/2010/main" val="1270762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25</a:t>
            </a:fld>
            <a:endParaRPr lang="en-US"/>
          </a:p>
        </p:txBody>
      </p:sp>
    </p:spTree>
    <p:extLst>
      <p:ext uri="{BB962C8B-B14F-4D97-AF65-F5344CB8AC3E}">
        <p14:creationId xmlns:p14="http://schemas.microsoft.com/office/powerpoint/2010/main" val="1570218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26</a:t>
            </a:fld>
            <a:endParaRPr lang="en-US"/>
          </a:p>
        </p:txBody>
      </p:sp>
    </p:spTree>
    <p:extLst>
      <p:ext uri="{BB962C8B-B14F-4D97-AF65-F5344CB8AC3E}">
        <p14:creationId xmlns:p14="http://schemas.microsoft.com/office/powerpoint/2010/main" val="41929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online platforms that provide users with tools to perform data science. They allow users to write scripts (Jupiter notebooks), execute them on the platform, share them and learn from other peoples solutions.</a:t>
            </a:r>
          </a:p>
          <a:p>
            <a:r>
              <a:rPr lang="en-US" dirty="0"/>
              <a:t>Some examples are</a:t>
            </a:r>
          </a:p>
          <a:p>
            <a:endParaRPr lang="en-US" dirty="0"/>
          </a:p>
          <a:p>
            <a:r>
              <a:rPr lang="en-US" dirty="0"/>
              <a:t>Collaboratory is an online platform that allows users to write data analysis scripts, it is specifically tailored for </a:t>
            </a:r>
            <a:r>
              <a:rPr lang="en-US" dirty="0" err="1"/>
              <a:t>tensorflow</a:t>
            </a:r>
            <a:r>
              <a:rPr lang="en-US" dirty="0"/>
              <a:t> as it offers GPUs and TPU units for data processing</a:t>
            </a:r>
          </a:p>
          <a:p>
            <a:r>
              <a:rPr lang="en-US" dirty="0"/>
              <a:t>Kaggle, online data science challenge platform that allows data science competitions to be published the goal of which are typically a machine learning pipeline that should maximize a given evaluation metric. But it also allows users to share their scripts with each other</a:t>
            </a:r>
          </a:p>
          <a:p>
            <a:r>
              <a:rPr lang="en-US" dirty="0"/>
              <a:t>Lastly, Coursera has assignment submission systems that are also based on </a:t>
            </a:r>
            <a:r>
              <a:rPr lang="en-US" dirty="0" err="1"/>
              <a:t>Jupyter</a:t>
            </a:r>
            <a:r>
              <a:rPr lang="en-US" dirty="0"/>
              <a:t> notebooks where students write the assignments and submit them online</a:t>
            </a:r>
          </a:p>
        </p:txBody>
      </p:sp>
      <p:sp>
        <p:nvSpPr>
          <p:cNvPr id="4" name="Slide Number Placeholder 3"/>
          <p:cNvSpPr>
            <a:spLocks noGrp="1"/>
          </p:cNvSpPr>
          <p:nvPr>
            <p:ph type="sldNum" sz="quarter" idx="5"/>
          </p:nvPr>
        </p:nvSpPr>
        <p:spPr/>
        <p:txBody>
          <a:bodyPr/>
          <a:lstStyle/>
          <a:p>
            <a:fld id="{60D33C64-8130-354F-A012-C72550E8DA11}" type="slidenum">
              <a:rPr lang="en-US" smtClean="0"/>
              <a:t>2</a:t>
            </a:fld>
            <a:endParaRPr lang="en-US"/>
          </a:p>
        </p:txBody>
      </p:sp>
    </p:spTree>
    <p:extLst>
      <p:ext uri="{BB962C8B-B14F-4D97-AF65-F5344CB8AC3E}">
        <p14:creationId xmlns:p14="http://schemas.microsoft.com/office/powerpoint/2010/main" val="68335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27</a:t>
            </a:fld>
            <a:endParaRPr lang="en-US"/>
          </a:p>
        </p:txBody>
      </p:sp>
    </p:spTree>
    <p:extLst>
      <p:ext uri="{BB962C8B-B14F-4D97-AF65-F5344CB8AC3E}">
        <p14:creationId xmlns:p14="http://schemas.microsoft.com/office/powerpoint/2010/main" val="99525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28</a:t>
            </a:fld>
            <a:endParaRPr lang="en-US"/>
          </a:p>
        </p:txBody>
      </p:sp>
    </p:spTree>
    <p:extLst>
      <p:ext uri="{BB962C8B-B14F-4D97-AF65-F5344CB8AC3E}">
        <p14:creationId xmlns:p14="http://schemas.microsoft.com/office/powerpoint/2010/main" val="3042923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29</a:t>
            </a:fld>
            <a:endParaRPr lang="en-US"/>
          </a:p>
        </p:txBody>
      </p:sp>
    </p:spTree>
    <p:extLst>
      <p:ext uri="{BB962C8B-B14F-4D97-AF65-F5344CB8AC3E}">
        <p14:creationId xmlns:p14="http://schemas.microsoft.com/office/powerpoint/2010/main" val="559655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30</a:t>
            </a:fld>
            <a:endParaRPr lang="en-US"/>
          </a:p>
        </p:txBody>
      </p:sp>
    </p:spTree>
    <p:extLst>
      <p:ext uri="{BB962C8B-B14F-4D97-AF65-F5344CB8AC3E}">
        <p14:creationId xmlns:p14="http://schemas.microsoft.com/office/powerpoint/2010/main" val="3416946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vertex, we assume the vertex is not materialized and how much time do we save by materializing, which how many time has it been accessed multiplied by how long does it take to recreate it all the way from the root node.</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31</a:t>
            </a:fld>
            <a:endParaRPr lang="en-US"/>
          </a:p>
        </p:txBody>
      </p:sp>
    </p:spTree>
    <p:extLst>
      <p:ext uri="{BB962C8B-B14F-4D97-AF65-F5344CB8AC3E}">
        <p14:creationId xmlns:p14="http://schemas.microsoft.com/office/powerpoint/2010/main" val="164046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idea of all of these platforms is to ease the share of knowledge</a:t>
            </a:r>
          </a:p>
          <a:p>
            <a:r>
              <a:rPr lang="en-US" dirty="0"/>
              <a:t>As a result of this knowledge sharing and working toward solving a common problem, there is going to be a lot of data processing repetition</a:t>
            </a:r>
          </a:p>
          <a:p>
            <a:r>
              <a:rPr lang="en-US" dirty="0"/>
              <a:t>Example the Kaggle figure</a:t>
            </a:r>
          </a:p>
        </p:txBody>
      </p:sp>
      <p:sp>
        <p:nvSpPr>
          <p:cNvPr id="4" name="Slide Number Placeholder 3"/>
          <p:cNvSpPr>
            <a:spLocks noGrp="1"/>
          </p:cNvSpPr>
          <p:nvPr>
            <p:ph type="sldNum" sz="quarter" idx="5"/>
          </p:nvPr>
        </p:nvSpPr>
        <p:spPr/>
        <p:txBody>
          <a:bodyPr/>
          <a:lstStyle/>
          <a:p>
            <a:fld id="{60D33C64-8130-354F-A012-C72550E8DA11}" type="slidenum">
              <a:rPr lang="en-US" smtClean="0"/>
              <a:t>3</a:t>
            </a:fld>
            <a:endParaRPr lang="en-US"/>
          </a:p>
        </p:txBody>
      </p:sp>
    </p:spTree>
    <p:extLst>
      <p:ext uri="{BB962C8B-B14F-4D97-AF65-F5344CB8AC3E}">
        <p14:creationId xmlns:p14="http://schemas.microsoft.com/office/powerpoint/2010/main" val="2565210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goal is to make the process of design and execution of machine learning and data science workloads in general, in these collaborative environments efficient.</a:t>
            </a:r>
          </a:p>
        </p:txBody>
      </p:sp>
      <p:sp>
        <p:nvSpPr>
          <p:cNvPr id="4" name="Slide Number Placeholder 3"/>
          <p:cNvSpPr>
            <a:spLocks noGrp="1"/>
          </p:cNvSpPr>
          <p:nvPr>
            <p:ph type="sldNum" sz="quarter" idx="5"/>
          </p:nvPr>
        </p:nvSpPr>
        <p:spPr/>
        <p:txBody>
          <a:bodyPr/>
          <a:lstStyle/>
          <a:p>
            <a:fld id="{60D33C64-8130-354F-A012-C72550E8DA11}" type="slidenum">
              <a:rPr lang="en-US" smtClean="0"/>
              <a:t>4</a:t>
            </a:fld>
            <a:endParaRPr lang="en-US"/>
          </a:p>
        </p:txBody>
      </p:sp>
    </p:spTree>
    <p:extLst>
      <p:ext uri="{BB962C8B-B14F-4D97-AF65-F5344CB8AC3E}">
        <p14:creationId xmlns:p14="http://schemas.microsoft.com/office/powerpoint/2010/main" val="2387749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2600" dirty="0"/>
              <a:t>Currently there are three ways of approaching this:</a:t>
            </a:r>
          </a:p>
          <a:p>
            <a:pPr>
              <a:buFont typeface="Arial" panose="020B0604020202020204" pitchFamily="34" charset="0"/>
              <a:buChar char="•"/>
            </a:pPr>
            <a:r>
              <a:rPr lang="en-US" sz="2600" dirty="0"/>
              <a:t>Ignore everything</a:t>
            </a:r>
          </a:p>
          <a:p>
            <a:pPr>
              <a:buFont typeface="Arial" panose="020B0604020202020204" pitchFamily="34" charset="0"/>
              <a:buChar char="•"/>
            </a:pPr>
            <a:r>
              <a:rPr lang="en-US" sz="2600" dirty="0"/>
              <a:t>Learn by reading</a:t>
            </a:r>
          </a:p>
          <a:p>
            <a:pPr lvl="1">
              <a:buFont typeface="Arial" panose="020B0604020202020204" pitchFamily="34" charset="0"/>
              <a:buChar char="•"/>
            </a:pPr>
            <a:r>
              <a:rPr lang="en-US" sz="2600" dirty="0"/>
              <a:t>Time consuming</a:t>
            </a:r>
          </a:p>
          <a:p>
            <a:pPr>
              <a:buFont typeface="Arial" panose="020B0604020202020204" pitchFamily="34" charset="0"/>
              <a:buChar char="•"/>
            </a:pPr>
            <a:r>
              <a:rPr lang="en-US" sz="2600" dirty="0"/>
              <a:t>Experiment databases</a:t>
            </a:r>
          </a:p>
          <a:p>
            <a:pPr lvl="1">
              <a:buFont typeface="Arial" panose="020B0604020202020204" pitchFamily="34" charset="0"/>
              <a:buChar char="•"/>
            </a:pPr>
            <a:r>
              <a:rPr lang="en-US" sz="2600" dirty="0"/>
              <a:t>Slightly time consuming</a:t>
            </a:r>
          </a:p>
          <a:p>
            <a:pPr lvl="1">
              <a:buFont typeface="Arial" panose="020B0604020202020204" pitchFamily="34" charset="0"/>
              <a:buChar char="•"/>
            </a:pPr>
            <a:r>
              <a:rPr lang="en-US" sz="2600" dirty="0"/>
              <a:t>Ignores intermediate artifacts</a:t>
            </a:r>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5</a:t>
            </a:fld>
            <a:endParaRPr lang="en-US"/>
          </a:p>
        </p:txBody>
      </p:sp>
    </p:spTree>
    <p:extLst>
      <p:ext uri="{BB962C8B-B14F-4D97-AF65-F5344CB8AC3E}">
        <p14:creationId xmlns:p14="http://schemas.microsoft.com/office/powerpoint/2010/main" val="2985497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Use the experiment database to automatically optimize the workload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 we do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We represent the information in the experiment database as a graph, which we call an experiment graph, where each node is an artifact, and each edge is an operation and its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When workloads are designed, we first transform them to a graph, nodes are vertices and edges are operations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Then apply these three optimizations, which I will explain next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p>
        </p:txBody>
      </p:sp>
      <p:sp>
        <p:nvSpPr>
          <p:cNvPr id="4" name="Slide Number Placeholder 3"/>
          <p:cNvSpPr>
            <a:spLocks noGrp="1"/>
          </p:cNvSpPr>
          <p:nvPr>
            <p:ph type="sldNum" sz="quarter" idx="5"/>
          </p:nvPr>
        </p:nvSpPr>
        <p:spPr/>
        <p:txBody>
          <a:bodyPr/>
          <a:lstStyle/>
          <a:p>
            <a:fld id="{60D33C64-8130-354F-A012-C72550E8DA11}" type="slidenum">
              <a:rPr lang="en-US" smtClean="0"/>
              <a:t>6</a:t>
            </a:fld>
            <a:endParaRPr lang="en-US"/>
          </a:p>
        </p:txBody>
      </p:sp>
    </p:spTree>
    <p:extLst>
      <p:ext uri="{BB962C8B-B14F-4D97-AF65-F5344CB8AC3E}">
        <p14:creationId xmlns:p14="http://schemas.microsoft.com/office/powerpoint/2010/main" val="96293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reuse, for a given workload we check if any of the operations in the workload has exist in the experiment graph and we use the result of them instead of executing the workload.</a:t>
            </a:r>
          </a:p>
        </p:txBody>
      </p:sp>
      <p:sp>
        <p:nvSpPr>
          <p:cNvPr id="4" name="Slide Number Placeholder 3"/>
          <p:cNvSpPr>
            <a:spLocks noGrp="1"/>
          </p:cNvSpPr>
          <p:nvPr>
            <p:ph type="sldNum" sz="quarter" idx="5"/>
          </p:nvPr>
        </p:nvSpPr>
        <p:spPr/>
        <p:txBody>
          <a:bodyPr/>
          <a:lstStyle/>
          <a:p>
            <a:fld id="{60D33C64-8130-354F-A012-C72550E8DA11}" type="slidenum">
              <a:rPr lang="en-US" smtClean="0"/>
              <a:t>7</a:t>
            </a:fld>
            <a:endParaRPr lang="en-US"/>
          </a:p>
        </p:txBody>
      </p:sp>
    </p:spTree>
    <p:extLst>
      <p:ext uri="{BB962C8B-B14F-4D97-AF65-F5344CB8AC3E}">
        <p14:creationId xmlns:p14="http://schemas.microsoft.com/office/powerpoint/2010/main" val="502358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warmstarting</a:t>
            </a:r>
            <a:r>
              <a:rPr lang="en-US" dirty="0"/>
              <a:t> means to initialize the weight parameters </a:t>
            </a:r>
          </a:p>
          <a:p>
            <a:endParaRPr lang="en-US" dirty="0"/>
          </a:p>
          <a:p>
            <a:r>
              <a:rPr lang="en-US" dirty="0"/>
              <a:t>One Pattern that I saw in many of the workloads in Kaggle and </a:t>
            </a:r>
            <a:r>
              <a:rPr lang="en-US" dirty="0" err="1"/>
              <a:t>OpenML</a:t>
            </a:r>
            <a:r>
              <a:rPr lang="en-US" dirty="0"/>
              <a:t> is that they reuse the same preprocessed data to train models with different hyperparameters.</a:t>
            </a:r>
          </a:p>
          <a:p>
            <a:r>
              <a:rPr lang="en-US" dirty="0"/>
              <a:t>We call this a model group, which essentially refers to all the models that are the result of different training operations on a node.</a:t>
            </a:r>
          </a:p>
          <a:p>
            <a:endParaRPr lang="en-US" dirty="0"/>
          </a:p>
          <a:p>
            <a:r>
              <a:rPr lang="en-US" dirty="0"/>
              <a:t>However, I’m currently studying in what situation </a:t>
            </a:r>
            <a:r>
              <a:rPr lang="en-US" dirty="0" err="1"/>
              <a:t>warmstarting</a:t>
            </a:r>
            <a:r>
              <a:rPr lang="en-US" dirty="0"/>
              <a:t> is not suitable, since it may lead to local </a:t>
            </a:r>
            <a:r>
              <a:rPr lang="en-US" dirty="0" err="1"/>
              <a:t>minimas</a:t>
            </a:r>
            <a:endParaRPr lang="en-US" dirty="0"/>
          </a:p>
          <a:p>
            <a:r>
              <a:rPr lang="en-US" dirty="0"/>
              <a:t>Another very common pattern is to first analyze the data on a sample and train a model and then move to the original data and do the same analysis. Here we can also do model </a:t>
            </a:r>
            <a:r>
              <a:rPr lang="en-US" dirty="0" err="1"/>
              <a:t>warmstarting</a:t>
            </a:r>
            <a:r>
              <a:rPr lang="en-US" dirty="0"/>
              <a:t>, though the solution is slightly different.</a:t>
            </a:r>
          </a:p>
          <a:p>
            <a:r>
              <a:rPr lang="en-US" dirty="0"/>
              <a:t>If we have time I can talk about that as well.</a:t>
            </a:r>
          </a:p>
          <a:p>
            <a:endParaRPr lang="en-US" dirty="0"/>
          </a:p>
        </p:txBody>
      </p:sp>
      <p:sp>
        <p:nvSpPr>
          <p:cNvPr id="4" name="Slide Number Placeholder 3"/>
          <p:cNvSpPr>
            <a:spLocks noGrp="1"/>
          </p:cNvSpPr>
          <p:nvPr>
            <p:ph type="sldNum" sz="quarter" idx="5"/>
          </p:nvPr>
        </p:nvSpPr>
        <p:spPr/>
        <p:txBody>
          <a:bodyPr/>
          <a:lstStyle/>
          <a:p>
            <a:fld id="{60D33C64-8130-354F-A012-C72550E8DA11}" type="slidenum">
              <a:rPr lang="en-US" smtClean="0"/>
              <a:t>8</a:t>
            </a:fld>
            <a:endParaRPr lang="en-US"/>
          </a:p>
        </p:txBody>
      </p:sp>
    </p:spTree>
    <p:extLst>
      <p:ext uri="{BB962C8B-B14F-4D97-AF65-F5344CB8AC3E}">
        <p14:creationId xmlns:p14="http://schemas.microsoft.com/office/powerpoint/2010/main" val="3492178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hyperparameter tuning, several models with different hyperparameters are trained and the best performing model is returned as the final solution.</a:t>
            </a:r>
          </a:p>
          <a:p>
            <a:r>
              <a:rPr lang="en-US" dirty="0"/>
              <a:t>There are two challenges in hyperparameter tuning:</a:t>
            </a:r>
          </a:p>
          <a:p>
            <a:pPr marL="228600" indent="-228600">
              <a:buAutoNum type="arabicPeriod"/>
            </a:pPr>
            <a:r>
              <a:rPr lang="en-US" dirty="0"/>
              <a:t>The search space of the </a:t>
            </a:r>
            <a:r>
              <a:rPr lang="en-US" dirty="0" err="1"/>
              <a:t>hyperaprameters</a:t>
            </a:r>
            <a:r>
              <a:rPr lang="en-US" dirty="0"/>
              <a:t> have to be specified beforehand, however, there is no golden rule for defining the appropriate space and typically they proper values are defined through trial and error or experience</a:t>
            </a:r>
          </a:p>
          <a:p>
            <a:pPr marL="228600" indent="-228600">
              <a:buAutoNum type="arabicPeriod"/>
            </a:pPr>
            <a:r>
              <a:rPr lang="en-US" dirty="0"/>
              <a:t>The second issue, which is specific to the Bayesian hyperparameter tuning, is that it requires many initial steps until it starts to provide promising hyperparameter values. Which increase the execution time of an already long process.</a:t>
            </a:r>
          </a:p>
          <a:p>
            <a:pPr marL="228600" indent="-228600">
              <a:buAutoNum type="arabicPeriod"/>
            </a:pPr>
            <a:endParaRPr lang="en-US" dirty="0"/>
          </a:p>
          <a:p>
            <a:pPr marL="0" indent="0">
              <a:buNone/>
            </a:pPr>
            <a:r>
              <a:rPr lang="en-US" dirty="0"/>
              <a:t>We utilize the experiment graph to address these two challenges. </a:t>
            </a:r>
          </a:p>
          <a:p>
            <a:pPr marL="0" indent="0">
              <a:buNone/>
            </a:pPr>
            <a:r>
              <a:rPr lang="en-US" dirty="0"/>
              <a:t>With enough time passed, we have access to hundred or thousands of models with hyperparameter values and how each one has performed. </a:t>
            </a:r>
          </a:p>
          <a:p>
            <a:pPr marL="0" indent="0">
              <a:buNone/>
            </a:pPr>
            <a:r>
              <a:rPr lang="en-US" dirty="0"/>
              <a:t>For each model group, we extract all the hyperparameters and the performance of the model using those hyperparameters. Moreover, for every model group we start a Bayesian tuning process in the background and update it whenever a new model is trained.</a:t>
            </a:r>
          </a:p>
          <a:p>
            <a:pPr marL="0" indent="0">
              <a:buNone/>
            </a:pPr>
            <a:endParaRPr lang="en-US" dirty="0"/>
          </a:p>
          <a:p>
            <a:pPr marL="0" indent="0">
              <a:buNone/>
            </a:pPr>
            <a:r>
              <a:rPr lang="en-US" dirty="0"/>
              <a:t>The users can interact with these components using three different methods.</a:t>
            </a:r>
          </a:p>
          <a:p>
            <a:pPr marL="171450" indent="-171450">
              <a:buFont typeface="Arial" panose="020B0604020202020204" pitchFamily="34" charset="0"/>
              <a:buChar char="•"/>
            </a:pPr>
            <a:r>
              <a:rPr lang="en-US" dirty="0"/>
              <a:t>Propose search space</a:t>
            </a:r>
          </a:p>
          <a:p>
            <a:pPr marL="171450" indent="-171450">
              <a:buFont typeface="Arial" panose="020B0604020202020204" pitchFamily="34" charset="0"/>
              <a:buChar char="•"/>
            </a:pPr>
            <a:r>
              <a:rPr lang="en-US" dirty="0"/>
              <a:t>Propose a new hyperparameter or the best existing one</a:t>
            </a:r>
          </a:p>
          <a:p>
            <a:pPr marL="171450" indent="-171450">
              <a:buFont typeface="Arial" panose="020B0604020202020204" pitchFamily="34" charset="0"/>
              <a:buChar char="•"/>
            </a:pPr>
            <a:r>
              <a:rPr lang="en-US" dirty="0"/>
              <a:t>If user is doing Bayesian tuning, we can initialize the process so it starts providing promising results faster</a:t>
            </a:r>
          </a:p>
        </p:txBody>
      </p:sp>
      <p:sp>
        <p:nvSpPr>
          <p:cNvPr id="4" name="Slide Number Placeholder 3"/>
          <p:cNvSpPr>
            <a:spLocks noGrp="1"/>
          </p:cNvSpPr>
          <p:nvPr>
            <p:ph type="sldNum" sz="quarter" idx="5"/>
          </p:nvPr>
        </p:nvSpPr>
        <p:spPr/>
        <p:txBody>
          <a:bodyPr/>
          <a:lstStyle/>
          <a:p>
            <a:fld id="{60D33C64-8130-354F-A012-C72550E8DA11}" type="slidenum">
              <a:rPr lang="en-US" smtClean="0"/>
              <a:t>9</a:t>
            </a:fld>
            <a:endParaRPr lang="en-US"/>
          </a:p>
        </p:txBody>
      </p:sp>
    </p:spTree>
    <p:extLst>
      <p:ext uri="{BB962C8B-B14F-4D97-AF65-F5344CB8AC3E}">
        <p14:creationId xmlns:p14="http://schemas.microsoft.com/office/powerpoint/2010/main" val="1349125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solidFill>
          <a:schemeClr val="bg1"/>
        </a:solidFill>
        <a:effectLst/>
      </p:bgPr>
    </p:bg>
    <p:spTree>
      <p:nvGrpSpPr>
        <p:cNvPr id="1" name=""/>
        <p:cNvGrpSpPr/>
        <p:nvPr/>
      </p:nvGrpSpPr>
      <p:grpSpPr>
        <a:xfrm>
          <a:off x="0" y="0"/>
          <a:ext cx="0" cy="0"/>
          <a:chOff x="0" y="0"/>
          <a:chExt cx="0" cy="0"/>
        </a:xfrm>
      </p:grpSpPr>
      <p:sp>
        <p:nvSpPr>
          <p:cNvPr id="11" name="Rechteck 10"/>
          <p:cNvSpPr/>
          <p:nvPr/>
        </p:nvSpPr>
        <p:spPr>
          <a:xfrm>
            <a:off x="-43" y="2071688"/>
            <a:ext cx="12192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13" name="Textfeld 12"/>
          <p:cNvSpPr txBox="1"/>
          <p:nvPr/>
        </p:nvSpPr>
        <p:spPr>
          <a:xfrm>
            <a:off x="1590352" y="5481121"/>
            <a:ext cx="4123732" cy="1323439"/>
          </a:xfrm>
          <a:prstGeom prst="rect">
            <a:avLst/>
          </a:prstGeom>
          <a:noFill/>
        </p:spPr>
        <p:txBody>
          <a:bodyPr wrap="square">
            <a:spAutoFit/>
          </a:bodyPr>
          <a:lstStyle/>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Database Systems </a:t>
            </a:r>
            <a:r>
              <a:rPr lang="de-DE" sz="1600" dirty="0" err="1">
                <a:solidFill>
                  <a:srgbClr val="002060"/>
                </a:solidFill>
                <a:latin typeface="Verdana" pitchFamily="34" charset="0"/>
                <a:ea typeface="Verdana" pitchFamily="34" charset="0"/>
                <a:cs typeface="Verdana" pitchFamily="34" charset="0"/>
              </a:rPr>
              <a:t>and</a:t>
            </a:r>
            <a:r>
              <a:rPr lang="de-DE" sz="1600" dirty="0">
                <a:solidFill>
                  <a:srgbClr val="002060"/>
                </a:solidFill>
                <a:latin typeface="Verdana" pitchFamily="34" charset="0"/>
                <a:ea typeface="Verdana" pitchFamily="34" charset="0"/>
                <a:cs typeface="Verdana" pitchFamily="34" charset="0"/>
              </a:rPr>
              <a:t> Information Management Group</a:t>
            </a: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TU Berlin</a:t>
            </a:r>
          </a:p>
          <a:p>
            <a:pPr algn="ctr" fontAlgn="auto">
              <a:spcBef>
                <a:spcPts val="0"/>
              </a:spcBef>
              <a:spcAft>
                <a:spcPts val="0"/>
              </a:spcAft>
              <a:defRPr/>
            </a:pPr>
            <a:endParaRPr lang="de-DE" sz="160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https://</a:t>
            </a:r>
            <a:r>
              <a:rPr lang="de-DE" sz="1600" dirty="0" err="1">
                <a:solidFill>
                  <a:srgbClr val="002060"/>
                </a:solidFill>
                <a:latin typeface="Verdana" pitchFamily="34" charset="0"/>
                <a:ea typeface="Verdana" pitchFamily="34" charset="0"/>
                <a:cs typeface="Verdana" pitchFamily="34" charset="0"/>
              </a:rPr>
              <a:t>www.dima.tu-berlin.de</a:t>
            </a:r>
            <a:r>
              <a:rPr lang="de-DE" sz="1600" dirty="0">
                <a:solidFill>
                  <a:srgbClr val="002060"/>
                </a:solidFill>
                <a:latin typeface="Verdana" pitchFamily="34" charset="0"/>
                <a:ea typeface="Verdana" pitchFamily="34" charset="0"/>
                <a:cs typeface="Verdana" pitchFamily="34" charset="0"/>
              </a:rPr>
              <a:t>/</a:t>
            </a:r>
          </a:p>
        </p:txBody>
      </p:sp>
      <p:cxnSp>
        <p:nvCxnSpPr>
          <p:cNvPr id="14" name="Gerade Verbindung 13"/>
          <p:cNvCxnSpPr/>
          <p:nvPr/>
        </p:nvCxnSpPr>
        <p:spPr>
          <a:xfrm>
            <a:off x="2" y="2071689"/>
            <a:ext cx="123825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fik 17" descr="DIMA_Logo_blau_de.png"/>
          <p:cNvPicPr>
            <a:picLocks noChangeAspect="1"/>
          </p:cNvPicPr>
          <p:nvPr/>
        </p:nvPicPr>
        <p:blipFill>
          <a:blip r:embed="rId2" cstate="print"/>
          <a:stretch>
            <a:fillRect/>
          </a:stretch>
        </p:blipFill>
        <p:spPr>
          <a:xfrm>
            <a:off x="2413960" y="3628154"/>
            <a:ext cx="2476517" cy="1857388"/>
          </a:xfrm>
          <a:prstGeom prst="rect">
            <a:avLst/>
          </a:prstGeom>
        </p:spPr>
      </p:pic>
      <p:sp>
        <p:nvSpPr>
          <p:cNvPr id="21" name="Titel 1"/>
          <p:cNvSpPr>
            <a:spLocks noGrp="1"/>
          </p:cNvSpPr>
          <p:nvPr>
            <p:ph type="ctrTitle" hasCustomPrompt="1"/>
          </p:nvPr>
        </p:nvSpPr>
        <p:spPr>
          <a:xfrm>
            <a:off x="914400" y="306389"/>
            <a:ext cx="10363200" cy="1470025"/>
          </a:xfrm>
        </p:spPr>
        <p:txBody>
          <a:bodyPr/>
          <a:lstStyle>
            <a:lvl1pPr algn="ctr">
              <a:defRPr b="1">
                <a:latin typeface="Verdana" pitchFamily="34" charset="0"/>
                <a:ea typeface="Verdana" pitchFamily="34" charset="0"/>
                <a:cs typeface="Verdana" pitchFamily="34" charset="0"/>
              </a:defRPr>
            </a:lvl1pPr>
          </a:lstStyle>
          <a:p>
            <a:r>
              <a:rPr lang="de-DE" dirty="0"/>
              <a:t>Thema des Vortrags</a:t>
            </a:r>
          </a:p>
        </p:txBody>
      </p:sp>
      <p:sp>
        <p:nvSpPr>
          <p:cNvPr id="22" name="Untertitel 2"/>
          <p:cNvSpPr>
            <a:spLocks noGrp="1"/>
          </p:cNvSpPr>
          <p:nvPr>
            <p:ph type="subTitle" idx="1" hasCustomPrompt="1"/>
          </p:nvPr>
        </p:nvSpPr>
        <p:spPr>
          <a:xfrm>
            <a:off x="1828800" y="2176466"/>
            <a:ext cx="8534400" cy="1538286"/>
          </a:xfrm>
        </p:spPr>
        <p:txBody>
          <a:bodyPr anchor="ctr" anchorCtr="0">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 </a:t>
            </a:r>
          </a:p>
          <a:p>
            <a:r>
              <a:rPr lang="de-DE" dirty="0"/>
              <a:t>Datum: </a:t>
            </a:r>
          </a:p>
        </p:txBody>
      </p:sp>
      <p:pic>
        <p:nvPicPr>
          <p:cNvPr id="8" name="Picture 7">
            <a:extLst>
              <a:ext uri="{FF2B5EF4-FFF2-40B4-BE49-F238E27FC236}">
                <a16:creationId xmlns:a16="http://schemas.microsoft.com/office/drawing/2014/main" id="{39256D00-4DFC-C243-97C5-6FAF2FE3A832}"/>
              </a:ext>
            </a:extLst>
          </p:cNvPr>
          <p:cNvPicPr>
            <a:picLocks noChangeAspect="1"/>
          </p:cNvPicPr>
          <p:nvPr userDrawn="1"/>
        </p:nvPicPr>
        <p:blipFill>
          <a:blip r:embed="rId3"/>
          <a:stretch>
            <a:fillRect/>
          </a:stretch>
        </p:blipFill>
        <p:spPr>
          <a:xfrm>
            <a:off x="7120156" y="3962586"/>
            <a:ext cx="2842122" cy="1188524"/>
          </a:xfrm>
          <a:prstGeom prst="rect">
            <a:avLst/>
          </a:prstGeom>
        </p:spPr>
      </p:pic>
      <p:sp>
        <p:nvSpPr>
          <p:cNvPr id="9" name="Textfeld 12">
            <a:extLst>
              <a:ext uri="{FF2B5EF4-FFF2-40B4-BE49-F238E27FC236}">
                <a16:creationId xmlns:a16="http://schemas.microsoft.com/office/drawing/2014/main" id="{02E2A2B2-568C-B243-A177-DBC366146863}"/>
              </a:ext>
            </a:extLst>
          </p:cNvPr>
          <p:cNvSpPr txBox="1"/>
          <p:nvPr userDrawn="1"/>
        </p:nvSpPr>
        <p:spPr>
          <a:xfrm>
            <a:off x="6479351" y="5481120"/>
            <a:ext cx="4123732" cy="1323439"/>
          </a:xfrm>
          <a:prstGeom prst="rect">
            <a:avLst/>
          </a:prstGeom>
          <a:noFill/>
        </p:spPr>
        <p:txBody>
          <a:bodyPr wrap="square">
            <a:spAutoFit/>
          </a:bodyPr>
          <a:lstStyle/>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Intelligent Analytics for Massive Data </a:t>
            </a: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German Research Center for Artificial Intelligence</a:t>
            </a:r>
          </a:p>
          <a:p>
            <a:pPr algn="ctr" fontAlgn="auto">
              <a:spcBef>
                <a:spcPts val="0"/>
              </a:spcBef>
              <a:spcAft>
                <a:spcPts val="0"/>
              </a:spcAft>
              <a:defRPr/>
            </a:pPr>
            <a:endParaRPr lang="en-US" sz="1600" noProof="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https://www.dfki.de/</a:t>
            </a:r>
          </a:p>
        </p:txBody>
      </p:sp>
    </p:spTree>
    <p:extLst>
      <p:ext uri="{BB962C8B-B14F-4D97-AF65-F5344CB8AC3E}">
        <p14:creationId xmlns:p14="http://schemas.microsoft.com/office/powerpoint/2010/main" val="35835182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2" name="Titel 1"/>
          <p:cNvSpPr>
            <a:spLocks noGrp="1"/>
          </p:cNvSpPr>
          <p:nvPr>
            <p:ph type="title" hasCustomPrompt="1"/>
          </p:nvPr>
        </p:nvSpPr>
        <p:spPr>
          <a:xfrm>
            <a:off x="1619220" y="71414"/>
            <a:ext cx="9144064" cy="642942"/>
          </a:xfrm>
        </p:spPr>
        <p:txBody>
          <a:bodyPr/>
          <a:lstStyle>
            <a:lvl1pPr>
              <a:defRPr baseline="0"/>
            </a:lvl1pPr>
          </a:lstStyle>
          <a:p>
            <a:r>
              <a:rPr lang="de-DE" dirty="0"/>
              <a:t>Titel und Inhalt Layout</a:t>
            </a:r>
          </a:p>
        </p:txBody>
      </p:sp>
      <p:pic>
        <p:nvPicPr>
          <p:cNvPr id="8" name="Grafik 7" descr="DIMA_Logo_blau_de.png"/>
          <p:cNvPicPr>
            <a:picLocks noChangeAspect="1"/>
          </p:cNvPicPr>
          <p:nvPr/>
        </p:nvPicPr>
        <p:blipFill>
          <a:blip r:embed="rId2" cstate="print"/>
          <a:stretch>
            <a:fillRect/>
          </a:stretch>
        </p:blipFill>
        <p:spPr>
          <a:xfrm>
            <a:off x="95208" y="-120040"/>
            <a:ext cx="1328453" cy="996340"/>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6" name="Picture 5">
            <a:extLst>
              <a:ext uri="{FF2B5EF4-FFF2-40B4-BE49-F238E27FC236}">
                <a16:creationId xmlns:a16="http://schemas.microsoft.com/office/drawing/2014/main" id="{3CE71BA6-52D7-DF4E-A020-2C70C7197C7D}"/>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147799773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normAutofit/>
          </a:bodyPr>
          <a:lstStyle>
            <a:lvl1pPr algn="l">
              <a:defRPr sz="3600" b="1" cap="all"/>
            </a:lvl1pPr>
          </a:lstStyle>
          <a:p>
            <a:r>
              <a:rPr lang="de-DE" dirty="0"/>
              <a:t>Abschnittsüberschrift</a:t>
            </a:r>
          </a:p>
        </p:txBody>
      </p:sp>
      <p:sp>
        <p:nvSpPr>
          <p:cNvPr id="3" name="Textplatzhalter 2"/>
          <p:cNvSpPr>
            <a:spLocks noGrp="1"/>
          </p:cNvSpPr>
          <p:nvPr>
            <p:ph type="body" idx="1" hasCustomPrompt="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Abschnittsüberschrift</a:t>
            </a:r>
          </a:p>
        </p:txBody>
      </p:sp>
      <p:pic>
        <p:nvPicPr>
          <p:cNvPr id="6" name="Grafik 5" descr="DIMA_Logo_blau_de.png"/>
          <p:cNvPicPr>
            <a:picLocks noChangeAspect="1"/>
          </p:cNvPicPr>
          <p:nvPr/>
        </p:nvPicPr>
        <p:blipFill>
          <a:blip r:embed="rId2" cstate="print"/>
          <a:stretch>
            <a:fillRect/>
          </a:stretch>
        </p:blipFill>
        <p:spPr>
          <a:xfrm>
            <a:off x="95208" y="-120040"/>
            <a:ext cx="1328453" cy="996340"/>
          </a:xfrm>
          <a:prstGeom prst="rect">
            <a:avLst/>
          </a:prstGeom>
        </p:spPr>
      </p:pic>
      <p:sp>
        <p:nvSpPr>
          <p:cNvPr id="7" name="Titel 6"/>
          <p:cNvSpPr txBox="1">
            <a:spLocks/>
          </p:cNvSpPr>
          <p:nvPr/>
        </p:nvSpPr>
        <p:spPr>
          <a:xfrm>
            <a:off x="1619219" y="71414"/>
            <a:ext cx="9239316" cy="642942"/>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sz="2400" b="0" i="0" u="none" strike="noStrike" kern="1200" cap="none" spc="0" normalizeH="0" baseline="0" noProof="0" dirty="0">
                <a:ln>
                  <a:noFill/>
                </a:ln>
                <a:solidFill>
                  <a:schemeClr val="tx2"/>
                </a:solidFill>
                <a:effectLst/>
                <a:uLnTx/>
                <a:uFillTx/>
                <a:latin typeface="Verdana" pitchFamily="34" charset="0"/>
                <a:ea typeface="Verdana" pitchFamily="34" charset="0"/>
                <a:cs typeface="Verdana" pitchFamily="34" charset="0"/>
              </a:rPr>
              <a:t>Abschnittsübersicht</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9" name="Picture 8">
            <a:extLst>
              <a:ext uri="{FF2B5EF4-FFF2-40B4-BE49-F238E27FC236}">
                <a16:creationId xmlns:a16="http://schemas.microsoft.com/office/drawing/2014/main" id="{CFB40D4A-E2D2-2446-BABE-75E7CF66438F}"/>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1845811567"/>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600" y="1081072"/>
            <a:ext cx="53848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1, Erste Ebene</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197600" y="1081072"/>
            <a:ext cx="53848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2, Erste Ebene</a:t>
            </a:r>
          </a:p>
          <a:p>
            <a:pPr lvl="1"/>
            <a:r>
              <a:rPr lang="de-DE" dirty="0"/>
              <a:t>Zweite Ebene</a:t>
            </a:r>
          </a:p>
          <a:p>
            <a:pPr lvl="2"/>
            <a:r>
              <a:rPr lang="de-DE" dirty="0"/>
              <a:t>Dritte Ebene</a:t>
            </a:r>
          </a:p>
          <a:p>
            <a:pPr lvl="3"/>
            <a:r>
              <a:rPr lang="de-DE" dirty="0"/>
              <a:t>Vierte Ebene</a:t>
            </a:r>
          </a:p>
        </p:txBody>
      </p:sp>
      <p:sp>
        <p:nvSpPr>
          <p:cNvPr id="7" name="Titel 6"/>
          <p:cNvSpPr>
            <a:spLocks noGrp="1"/>
          </p:cNvSpPr>
          <p:nvPr>
            <p:ph type="title" hasCustomPrompt="1"/>
          </p:nvPr>
        </p:nvSpPr>
        <p:spPr/>
        <p:txBody>
          <a:bodyPr/>
          <a:lstStyle>
            <a:lvl1pPr>
              <a:defRPr/>
            </a:lvl1pPr>
          </a:lstStyle>
          <a:p>
            <a:r>
              <a:rPr lang="de-DE" dirty="0"/>
              <a:t>2 Inhalte Layout</a:t>
            </a:r>
          </a:p>
        </p:txBody>
      </p:sp>
      <p:pic>
        <p:nvPicPr>
          <p:cNvPr id="9" name="Grafik 8" descr="DIMA_Logo_blau_de.png"/>
          <p:cNvPicPr>
            <a:picLocks noChangeAspect="1"/>
          </p:cNvPicPr>
          <p:nvPr/>
        </p:nvPicPr>
        <p:blipFill>
          <a:blip r:embed="rId2" cstate="print"/>
          <a:stretch>
            <a:fillRect/>
          </a:stretch>
        </p:blipFill>
        <p:spPr>
          <a:xfrm>
            <a:off x="95208" y="-120040"/>
            <a:ext cx="1328453" cy="996340"/>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10" name="Picture 9">
            <a:extLst>
              <a:ext uri="{FF2B5EF4-FFF2-40B4-BE49-F238E27FC236}">
                <a16:creationId xmlns:a16="http://schemas.microsoft.com/office/drawing/2014/main" id="{A6D5DE38-3DF3-4B41-A8C4-E0807B6408B0}"/>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688530877"/>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Vergleich Layout</a:t>
            </a:r>
          </a:p>
        </p:txBody>
      </p:sp>
      <p:sp>
        <p:nvSpPr>
          <p:cNvPr id="3" name="Textplatzhalter 2"/>
          <p:cNvSpPr>
            <a:spLocks noGrp="1"/>
          </p:cNvSpPr>
          <p:nvPr>
            <p:ph type="body" idx="1" hasCustomPrompt="1"/>
          </p:nvPr>
        </p:nvSpPr>
        <p:spPr>
          <a:xfrm>
            <a:off x="609602" y="1081071"/>
            <a:ext cx="5386917"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1</a:t>
            </a:r>
          </a:p>
        </p:txBody>
      </p:sp>
      <p:sp>
        <p:nvSpPr>
          <p:cNvPr id="4" name="Inhaltsplatzhalter 3"/>
          <p:cNvSpPr>
            <a:spLocks noGrp="1"/>
          </p:cNvSpPr>
          <p:nvPr>
            <p:ph sz="half" idx="2" hasCustomPrompt="1"/>
          </p:nvPr>
        </p:nvSpPr>
        <p:spPr>
          <a:xfrm>
            <a:off x="609602" y="1831952"/>
            <a:ext cx="5386917"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5" name="Textplatzhalter 4"/>
          <p:cNvSpPr>
            <a:spLocks noGrp="1"/>
          </p:cNvSpPr>
          <p:nvPr>
            <p:ph type="body" sz="quarter" idx="3" hasCustomPrompt="1"/>
          </p:nvPr>
        </p:nvSpPr>
        <p:spPr>
          <a:xfrm>
            <a:off x="6193369" y="1081072"/>
            <a:ext cx="5389033"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2</a:t>
            </a:r>
          </a:p>
        </p:txBody>
      </p:sp>
      <p:sp>
        <p:nvSpPr>
          <p:cNvPr id="6" name="Inhaltsplatzhalter 5"/>
          <p:cNvSpPr>
            <a:spLocks noGrp="1"/>
          </p:cNvSpPr>
          <p:nvPr>
            <p:ph sz="quarter" idx="4" hasCustomPrompt="1"/>
          </p:nvPr>
        </p:nvSpPr>
        <p:spPr>
          <a:xfrm>
            <a:off x="6193369" y="1831952"/>
            <a:ext cx="5389033"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9" name="Grafik 8" descr="DIMA_Logo_blau_de.png"/>
          <p:cNvPicPr>
            <a:picLocks noChangeAspect="1"/>
          </p:cNvPicPr>
          <p:nvPr/>
        </p:nvPicPr>
        <p:blipFill>
          <a:blip r:embed="rId2" cstate="print"/>
          <a:stretch>
            <a:fillRect/>
          </a:stretch>
        </p:blipFill>
        <p:spPr>
          <a:xfrm>
            <a:off x="95208" y="-120040"/>
            <a:ext cx="1328453" cy="996340"/>
          </a:xfrm>
          <a:prstGeom prst="rect">
            <a:avLst/>
          </a:prstGeom>
        </p:spPr>
      </p:pic>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11" name="Picture 10">
            <a:extLst>
              <a:ext uri="{FF2B5EF4-FFF2-40B4-BE49-F238E27FC236}">
                <a16:creationId xmlns:a16="http://schemas.microsoft.com/office/drawing/2014/main" id="{25DB0B70-A057-8549-8F7B-D360D7376C32}"/>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64276112"/>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91252" y="1081073"/>
            <a:ext cx="571504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4" name="Textplatzhalter 3"/>
          <p:cNvSpPr>
            <a:spLocks noGrp="1"/>
          </p:cNvSpPr>
          <p:nvPr>
            <p:ph type="body" sz="half" idx="2"/>
          </p:nvPr>
        </p:nvSpPr>
        <p:spPr>
          <a:xfrm>
            <a:off x="1809723" y="1081073"/>
            <a:ext cx="4011084"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7" name="Grafik 6" descr="DIMA_Logo_blau_de.png"/>
          <p:cNvPicPr>
            <a:picLocks noChangeAspect="1"/>
          </p:cNvPicPr>
          <p:nvPr/>
        </p:nvPicPr>
        <p:blipFill>
          <a:blip r:embed="rId2" cstate="print"/>
          <a:stretch>
            <a:fillRect/>
          </a:stretch>
        </p:blipFill>
        <p:spPr>
          <a:xfrm>
            <a:off x="95208" y="-120040"/>
            <a:ext cx="1328453" cy="996340"/>
          </a:xfrm>
          <a:prstGeom prst="rect">
            <a:avLst/>
          </a:prstGeom>
        </p:spPr>
      </p:pic>
      <p:sp>
        <p:nvSpPr>
          <p:cNvPr id="8" name="Titel 6"/>
          <p:cNvSpPr>
            <a:spLocks noGrp="1"/>
          </p:cNvSpPr>
          <p:nvPr>
            <p:ph type="title" hasCustomPrompt="1"/>
          </p:nvPr>
        </p:nvSpPr>
        <p:spPr>
          <a:xfrm>
            <a:off x="1619219" y="71414"/>
            <a:ext cx="9239316" cy="642942"/>
          </a:xfrm>
        </p:spPr>
        <p:txBody>
          <a:bodyPr/>
          <a:lstStyle>
            <a:lvl1pPr>
              <a:defRPr/>
            </a:lvl1pPr>
          </a:lstStyle>
          <a:p>
            <a:r>
              <a:rPr lang="de-DE" dirty="0"/>
              <a:t>Inhalt mit Überschrift</a:t>
            </a: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10" name="Picture 9">
            <a:extLst>
              <a:ext uri="{FF2B5EF4-FFF2-40B4-BE49-F238E27FC236}">
                <a16:creationId xmlns:a16="http://schemas.microsoft.com/office/drawing/2014/main" id="{DA097F70-8D49-DA4C-A7D6-893B6AF99F93}"/>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407701634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5076841"/>
            <a:ext cx="7315200" cy="566738"/>
          </a:xfrm>
        </p:spPr>
        <p:txBody>
          <a:bodyPr anchor="b"/>
          <a:lstStyle>
            <a:lvl1pPr algn="l">
              <a:defRPr sz="2000" b="1" baseline="0"/>
            </a:lvl1pPr>
          </a:lstStyle>
          <a:p>
            <a:r>
              <a:rPr lang="de-DE" dirty="0"/>
              <a:t>Bild mit Überschrift Layout</a:t>
            </a:r>
          </a:p>
        </p:txBody>
      </p:sp>
      <p:sp>
        <p:nvSpPr>
          <p:cNvPr id="3" name="Bildplatzhalter 2"/>
          <p:cNvSpPr>
            <a:spLocks noGrp="1"/>
          </p:cNvSpPr>
          <p:nvPr>
            <p:ph type="pic" idx="1"/>
          </p:nvPr>
        </p:nvSpPr>
        <p:spPr>
          <a:xfrm>
            <a:off x="2389717" y="928671"/>
            <a:ext cx="7315200" cy="407196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platzhalter 3"/>
          <p:cNvSpPr>
            <a:spLocks noGrp="1"/>
          </p:cNvSpPr>
          <p:nvPr>
            <p:ph type="body" sz="half" idx="2"/>
          </p:nvPr>
        </p:nvSpPr>
        <p:spPr>
          <a:xfrm>
            <a:off x="2389717" y="562453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7" name="Grafik 6" descr="DIMA_Logo_blau_de.png"/>
          <p:cNvPicPr>
            <a:picLocks noChangeAspect="1"/>
          </p:cNvPicPr>
          <p:nvPr/>
        </p:nvPicPr>
        <p:blipFill>
          <a:blip r:embed="rId2" cstate="print"/>
          <a:stretch>
            <a:fillRect/>
          </a:stretch>
        </p:blipFill>
        <p:spPr>
          <a:xfrm>
            <a:off x="95208" y="-120040"/>
            <a:ext cx="1328453" cy="996340"/>
          </a:xfrm>
          <a:prstGeom prst="rect">
            <a:avLst/>
          </a:prstGeom>
        </p:spPr>
      </p:pic>
      <p:sp>
        <p:nvSpPr>
          <p:cNvPr id="8" name="Titel 6"/>
          <p:cNvSpPr txBox="1">
            <a:spLocks/>
          </p:cNvSpPr>
          <p:nvPr/>
        </p:nvSpPr>
        <p:spPr>
          <a:xfrm>
            <a:off x="1619219" y="71414"/>
            <a:ext cx="9239316" cy="642942"/>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sz="2400" b="0" i="0" u="none" strike="noStrike" kern="1200" cap="none" spc="0" normalizeH="0" baseline="0" noProof="0" dirty="0">
                <a:ln>
                  <a:noFill/>
                </a:ln>
                <a:solidFill>
                  <a:schemeClr val="tx2"/>
                </a:solidFill>
                <a:effectLst/>
                <a:uLnTx/>
                <a:uFillTx/>
                <a:latin typeface="Verdana" pitchFamily="34" charset="0"/>
                <a:ea typeface="Verdana" pitchFamily="34" charset="0"/>
                <a:cs typeface="Verdana" pitchFamily="34" charset="0"/>
              </a:rPr>
              <a:t>Bild mit Überschrift</a:t>
            </a: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6" name="Picture 5">
            <a:extLst>
              <a:ext uri="{FF2B5EF4-FFF2-40B4-BE49-F238E27FC236}">
                <a16:creationId xmlns:a16="http://schemas.microsoft.com/office/drawing/2014/main" id="{62CD933E-6403-264B-8E9E-5C6C59F56FFC}"/>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151233699"/>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rot="5400000">
            <a:off x="9203576" y="2893237"/>
            <a:ext cx="4643470" cy="1142965"/>
          </a:xfrm>
        </p:spPr>
        <p:txBody>
          <a:bodyPr/>
          <a:lstStyle>
            <a:lvl1pPr>
              <a:defRPr/>
            </a:lvl1pPr>
          </a:lstStyle>
          <a:p>
            <a:r>
              <a:rPr lang="de-DE" dirty="0"/>
              <a:t>Überschrift</a:t>
            </a:r>
          </a:p>
        </p:txBody>
      </p:sp>
      <p:sp>
        <p:nvSpPr>
          <p:cNvPr id="3" name="Vertikaler Textplatzhalter 2"/>
          <p:cNvSpPr>
            <a:spLocks noGrp="1"/>
          </p:cNvSpPr>
          <p:nvPr>
            <p:ph type="body" orient="vert" idx="1" hasCustomPrompt="1"/>
          </p:nvPr>
        </p:nvSpPr>
        <p:spPr>
          <a:xfrm>
            <a:off x="857215" y="500043"/>
            <a:ext cx="9715568"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6" name="Grafik 5" descr="DIMA_Logo_blau_de.png"/>
          <p:cNvPicPr>
            <a:picLocks noChangeAspect="1"/>
          </p:cNvPicPr>
          <p:nvPr/>
        </p:nvPicPr>
        <p:blipFill>
          <a:blip r:embed="rId3" cstate="print"/>
          <a:stretch>
            <a:fillRect/>
          </a:stretch>
        </p:blipFill>
        <p:spPr>
          <a:xfrm rot="5400000">
            <a:off x="11004465" y="-94643"/>
            <a:ext cx="996340" cy="1328453"/>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018796" y="5905721"/>
            <a:ext cx="774712" cy="768000"/>
          </a:xfrm>
          <a:prstGeom prst="rect">
            <a:avLst/>
          </a:prstGeom>
        </p:spPr>
      </p:pic>
    </p:spTree>
    <p:extLst>
      <p:ext uri="{BB962C8B-B14F-4D97-AF65-F5344CB8AC3E}">
        <p14:creationId xmlns:p14="http://schemas.microsoft.com/office/powerpoint/2010/main" val="418542267"/>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619219" y="71414"/>
            <a:ext cx="9239316" cy="642942"/>
          </a:xfrm>
          <a:prstGeom prst="rect">
            <a:avLst/>
          </a:prstGeom>
        </p:spPr>
        <p:txBody>
          <a:bodyPr vert="horz" lIns="91440" tIns="45720" rIns="91440" bIns="45720" rtlCol="0" anchor="ctr">
            <a:normAutofit/>
          </a:bodyPr>
          <a:lstStyle/>
          <a:p>
            <a:r>
              <a:rPr lang="de-DE" dirty="0"/>
              <a:t>Überschrift</a:t>
            </a:r>
          </a:p>
        </p:txBody>
      </p:sp>
      <p:sp>
        <p:nvSpPr>
          <p:cNvPr id="3" name="Textplatzhalter 2"/>
          <p:cNvSpPr>
            <a:spLocks noGrp="1"/>
          </p:cNvSpPr>
          <p:nvPr>
            <p:ph type="body" idx="1"/>
          </p:nvPr>
        </p:nvSpPr>
        <p:spPr>
          <a:xfrm>
            <a:off x="571462" y="857232"/>
            <a:ext cx="11049077" cy="550072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8" name="Textfeld 7"/>
          <p:cNvSpPr txBox="1"/>
          <p:nvPr/>
        </p:nvSpPr>
        <p:spPr>
          <a:xfrm>
            <a:off x="571461" y="6448251"/>
            <a:ext cx="1809763" cy="276999"/>
          </a:xfrm>
          <a:prstGeom prst="rect">
            <a:avLst/>
          </a:prstGeom>
          <a:noFill/>
        </p:spPr>
        <p:txBody>
          <a:bodyPr wrap="square" rtlCol="0" anchor="ctr" anchorCtr="0">
            <a:spAutoFit/>
          </a:bodyPr>
          <a:lstStyle/>
          <a:p>
            <a:pPr algn="ctr"/>
            <a:fld id="{28528B96-7568-41D8-96CE-502631A70B8A}" type="datetime1">
              <a:rPr lang="de-DE" sz="1200" smtClean="0"/>
              <a:pPr algn="ctr"/>
              <a:t>20.02.19</a:t>
            </a:fld>
            <a:endParaRPr lang="de-DE" sz="1200" dirty="0"/>
          </a:p>
        </p:txBody>
      </p:sp>
      <p:sp>
        <p:nvSpPr>
          <p:cNvPr id="9" name="Textfeld 8"/>
          <p:cNvSpPr txBox="1"/>
          <p:nvPr/>
        </p:nvSpPr>
        <p:spPr>
          <a:xfrm>
            <a:off x="4476739" y="6448251"/>
            <a:ext cx="3048021" cy="276999"/>
          </a:xfrm>
          <a:prstGeom prst="rect">
            <a:avLst/>
          </a:prstGeom>
          <a:noFill/>
        </p:spPr>
        <p:txBody>
          <a:bodyPr wrap="square" rtlCol="0" anchor="ctr" anchorCtr="0">
            <a:spAutoFit/>
          </a:bodyPr>
          <a:lstStyle/>
          <a:p>
            <a:pPr algn="ctr"/>
            <a:r>
              <a:rPr lang="de-DE" sz="1200" dirty="0"/>
              <a:t>DIMA</a:t>
            </a:r>
            <a:r>
              <a:rPr lang="de-DE" sz="1200" baseline="0" dirty="0"/>
              <a:t> – TU Berlin</a:t>
            </a:r>
            <a:endParaRPr lang="de-DE" sz="1200" dirty="0"/>
          </a:p>
        </p:txBody>
      </p:sp>
      <p:sp>
        <p:nvSpPr>
          <p:cNvPr id="10" name="Textfeld 9"/>
          <p:cNvSpPr txBox="1"/>
          <p:nvPr/>
        </p:nvSpPr>
        <p:spPr>
          <a:xfrm>
            <a:off x="9525024" y="6448251"/>
            <a:ext cx="2095515" cy="276999"/>
          </a:xfrm>
          <a:prstGeom prst="rect">
            <a:avLst/>
          </a:prstGeom>
          <a:noFill/>
        </p:spPr>
        <p:txBody>
          <a:bodyPr wrap="square" rtlCol="0" anchor="ctr" anchorCtr="0">
            <a:spAutoFit/>
          </a:bodyPr>
          <a:lstStyle/>
          <a:p>
            <a:pPr algn="ctr"/>
            <a:fld id="{E69E5221-C149-45B5-AFC7-4C62B9AA2252}" type="slidenum">
              <a:rPr lang="de-DE" sz="1200" smtClean="0"/>
              <a:pPr algn="ctr"/>
              <a:t>‹#›</a:t>
            </a:fld>
            <a:endParaRPr lang="de-DE" sz="1200" dirty="0"/>
          </a:p>
        </p:txBody>
      </p:sp>
    </p:spTree>
    <p:extLst>
      <p:ext uri="{BB962C8B-B14F-4D97-AF65-F5344CB8AC3E}">
        <p14:creationId xmlns:p14="http://schemas.microsoft.com/office/powerpoint/2010/main" val="7888376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transition>
    <p:fade thruBlk="1"/>
  </p:transition>
  <p:txStyles>
    <p:titleStyle>
      <a:lvl1pPr algn="l" defTabSz="914400" rtl="0" eaLnBrk="1" latinLnBrk="0" hangingPunct="1">
        <a:spcBef>
          <a:spcPct val="0"/>
        </a:spcBef>
        <a:buNone/>
        <a:defRPr sz="2400" kern="1200">
          <a:solidFill>
            <a:schemeClr val="tx2"/>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data.world/" TargetMode="External"/><Relationship Id="rId1" Type="http://schemas.openxmlformats.org/officeDocument/2006/relationships/slideLayout" Target="../slideLayouts/slideLayout2.xml"/><Relationship Id="rId5" Type="http://schemas.openxmlformats.org/officeDocument/2006/relationships/hyperlink" Target="https://www.coursera.org/" TargetMode="External"/><Relationship Id="rId4" Type="http://schemas.openxmlformats.org/officeDocument/2006/relationships/hyperlink" Target="https://www.kaggle.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50.png"/><Relationship Id="rId7" Type="http://schemas.openxmlformats.org/officeDocument/2006/relationships/image" Target="../media/image190.png"/><Relationship Id="rId12"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0.png"/><Relationship Id="rId11" Type="http://schemas.openxmlformats.org/officeDocument/2006/relationships/image" Target="../media/image23.png"/><Relationship Id="rId5" Type="http://schemas.openxmlformats.org/officeDocument/2006/relationships/image" Target="../media/image170.png"/><Relationship Id="rId10" Type="http://schemas.openxmlformats.org/officeDocument/2006/relationships/image" Target="../media/image22.png"/><Relationship Id="rId4" Type="http://schemas.openxmlformats.org/officeDocument/2006/relationships/image" Target="../media/image160.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7.png"/><Relationship Id="rId18" Type="http://schemas.openxmlformats.org/officeDocument/2006/relationships/image" Target="../media/image31.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25.png"/><Relationship Id="rId17" Type="http://schemas.openxmlformats.org/officeDocument/2006/relationships/image" Target="../media/image26.png"/><Relationship Id="rId2" Type="http://schemas.openxmlformats.org/officeDocument/2006/relationships/notesSlide" Target="../notesSlides/notesSlide17.xm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29.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 Id="rId14"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3.png"/><Relationship Id="rId18" Type="http://schemas.openxmlformats.org/officeDocument/2006/relationships/image" Target="../media/image31.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32.png"/><Relationship Id="rId17" Type="http://schemas.openxmlformats.org/officeDocument/2006/relationships/image" Target="../media/image36.png"/><Relationship Id="rId2" Type="http://schemas.openxmlformats.org/officeDocument/2006/relationships/notesSlide" Target="../notesSlides/notesSlide18.xml"/><Relationship Id="rId16"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35.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 Id="rId14"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8.png"/><Relationship Id="rId18" Type="http://schemas.openxmlformats.org/officeDocument/2006/relationships/image" Target="../media/image31.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37.png"/><Relationship Id="rId17" Type="http://schemas.openxmlformats.org/officeDocument/2006/relationships/image" Target="../media/image41.png"/><Relationship Id="rId2" Type="http://schemas.openxmlformats.org/officeDocument/2006/relationships/notesSlide" Target="../notesSlides/notesSlide19.xml"/><Relationship Id="rId16"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40.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 Id="rId14" Type="http://schemas.openxmlformats.org/officeDocument/2006/relationships/image" Target="../media/image39.png"/></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3.png"/><Relationship Id="rId18" Type="http://schemas.openxmlformats.org/officeDocument/2006/relationships/image" Target="../media/image31.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42.png"/><Relationship Id="rId17" Type="http://schemas.openxmlformats.org/officeDocument/2006/relationships/image" Target="../media/image46.png"/><Relationship Id="rId2" Type="http://schemas.openxmlformats.org/officeDocument/2006/relationships/notesSlide" Target="../notesSlides/notesSlide20.xml"/><Relationship Id="rId16"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45.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 Id="rId14"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8.png"/><Relationship Id="rId18" Type="http://schemas.openxmlformats.org/officeDocument/2006/relationships/image" Target="../media/image31.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47.png"/><Relationship Id="rId17" Type="http://schemas.openxmlformats.org/officeDocument/2006/relationships/image" Target="../media/image51.png"/><Relationship Id="rId2" Type="http://schemas.openxmlformats.org/officeDocument/2006/relationships/notesSlide" Target="../notesSlides/notesSlide21.xml"/><Relationship Id="rId16"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50.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 Id="rId14" Type="http://schemas.openxmlformats.org/officeDocument/2006/relationships/image" Target="../media/image49.png"/></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2.png"/><Relationship Id="rId18" Type="http://schemas.openxmlformats.org/officeDocument/2006/relationships/image" Target="../media/image31.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47.png"/><Relationship Id="rId17" Type="http://schemas.openxmlformats.org/officeDocument/2006/relationships/image" Target="../media/image55.png"/><Relationship Id="rId2" Type="http://schemas.openxmlformats.org/officeDocument/2006/relationships/notesSlide" Target="../notesSlides/notesSlide22.xml"/><Relationship Id="rId16"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54.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 Id="rId1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6.png"/><Relationship Id="rId18" Type="http://schemas.openxmlformats.org/officeDocument/2006/relationships/image" Target="../media/image31.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47.png"/><Relationship Id="rId17" Type="http://schemas.openxmlformats.org/officeDocument/2006/relationships/image" Target="../media/image27.png"/><Relationship Id="rId2" Type="http://schemas.openxmlformats.org/officeDocument/2006/relationships/notesSlide" Target="../notesSlides/notesSlide23.xml"/><Relationship Id="rId16"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58.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 Id="rId14" Type="http://schemas.openxmlformats.org/officeDocument/2006/relationships/image" Target="../media/image57.png"/></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6.png"/><Relationship Id="rId18" Type="http://schemas.openxmlformats.org/officeDocument/2006/relationships/image" Target="../media/image31.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59.png"/><Relationship Id="rId17" Type="http://schemas.openxmlformats.org/officeDocument/2006/relationships/image" Target="../media/image62.png"/><Relationship Id="rId2" Type="http://schemas.openxmlformats.org/officeDocument/2006/relationships/notesSlide" Target="../notesSlides/notesSlide24.xml"/><Relationship Id="rId16"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61.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 Id="rId1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763B-36F9-CD44-A95C-3EE5AF01127B}"/>
              </a:ext>
            </a:extLst>
          </p:cNvPr>
          <p:cNvSpPr>
            <a:spLocks noGrp="1"/>
          </p:cNvSpPr>
          <p:nvPr>
            <p:ph type="ctrTitle"/>
          </p:nvPr>
        </p:nvSpPr>
        <p:spPr/>
        <p:txBody>
          <a:bodyPr>
            <a:normAutofit/>
          </a:bodyPr>
          <a:lstStyle/>
          <a:p>
            <a:r>
              <a:rPr lang="en-US" dirty="0"/>
              <a:t>Optimizing Machine Learning Workloads with Experiment Databases</a:t>
            </a:r>
          </a:p>
        </p:txBody>
      </p:sp>
      <p:sp>
        <p:nvSpPr>
          <p:cNvPr id="3" name="Subtitle 2">
            <a:extLst>
              <a:ext uri="{FF2B5EF4-FFF2-40B4-BE49-F238E27FC236}">
                <a16:creationId xmlns:a16="http://schemas.microsoft.com/office/drawing/2014/main" id="{4A9C0F61-92C6-C14E-A4AF-C26B88B7D9CC}"/>
              </a:ext>
            </a:extLst>
          </p:cNvPr>
          <p:cNvSpPr>
            <a:spLocks noGrp="1"/>
          </p:cNvSpPr>
          <p:nvPr>
            <p:ph type="subTitle" idx="1"/>
          </p:nvPr>
        </p:nvSpPr>
        <p:spPr/>
        <p:txBody>
          <a:bodyPr/>
          <a:lstStyle/>
          <a:p>
            <a:r>
              <a:rPr lang="en-US" dirty="0"/>
              <a:t>Behrouz Derakhshan</a:t>
            </a:r>
          </a:p>
          <a:p>
            <a:r>
              <a:rPr lang="en-US" dirty="0" err="1"/>
              <a:t>behrouz.derakhshan@dfki.de</a:t>
            </a:r>
            <a:endParaRPr lang="en-US" dirty="0"/>
          </a:p>
        </p:txBody>
      </p:sp>
    </p:spTree>
    <p:extLst>
      <p:ext uri="{BB962C8B-B14F-4D97-AF65-F5344CB8AC3E}">
        <p14:creationId xmlns:p14="http://schemas.microsoft.com/office/powerpoint/2010/main" val="273609666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798DFD-5FB4-CE40-8BB0-25E3B9369844}"/>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2400" dirty="0"/>
              <a:t>Mar18–Aug18: Initial experiments and first draft of Experiment Databases paper</a:t>
            </a:r>
          </a:p>
          <a:p>
            <a:pPr>
              <a:lnSpc>
                <a:spcPct val="150000"/>
              </a:lnSpc>
              <a:buFont typeface="Arial" panose="020B0604020202020204" pitchFamily="34" charset="0"/>
              <a:buChar char="•"/>
            </a:pPr>
            <a:r>
              <a:rPr lang="en-US" sz="2400" dirty="0"/>
              <a:t>Aug18-Oct18: Submission of Continuous Deployment Paper to EBDT 2019</a:t>
            </a:r>
          </a:p>
          <a:p>
            <a:pPr>
              <a:lnSpc>
                <a:spcPct val="150000"/>
              </a:lnSpc>
              <a:buFont typeface="Arial" panose="020B0604020202020204" pitchFamily="34" charset="0"/>
              <a:buChar char="•"/>
            </a:pPr>
            <a:r>
              <a:rPr lang="en-US" sz="2400" dirty="0">
                <a:solidFill>
                  <a:srgbClr val="00B050"/>
                </a:solidFill>
              </a:rPr>
              <a:t>Dec19: Acceptance of Continuous Deployment paper at EDBT 2019</a:t>
            </a:r>
          </a:p>
          <a:p>
            <a:pPr>
              <a:lnSpc>
                <a:spcPct val="150000"/>
              </a:lnSpc>
              <a:buFont typeface="Arial" panose="020B0604020202020204" pitchFamily="34" charset="0"/>
              <a:buChar char="•"/>
            </a:pPr>
            <a:r>
              <a:rPr lang="en-US" sz="2400" dirty="0"/>
              <a:t>Nov19-Feb19: Prototype including Pandas and </a:t>
            </a:r>
            <a:r>
              <a:rPr lang="en-US" sz="2400" dirty="0" err="1"/>
              <a:t>Scikit</a:t>
            </a:r>
            <a:r>
              <a:rPr lang="en-US" sz="2400" dirty="0"/>
              <a:t>-learn </a:t>
            </a:r>
          </a:p>
          <a:p>
            <a:pPr marL="5715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69C23A79-0CFD-9A4F-87BE-1D752225BA76}"/>
              </a:ext>
            </a:extLst>
          </p:cNvPr>
          <p:cNvSpPr>
            <a:spLocks noGrp="1"/>
          </p:cNvSpPr>
          <p:nvPr>
            <p:ph type="title"/>
          </p:nvPr>
        </p:nvSpPr>
        <p:spPr/>
        <p:txBody>
          <a:bodyPr>
            <a:normAutofit/>
          </a:bodyPr>
          <a:lstStyle/>
          <a:p>
            <a:r>
              <a:rPr lang="en-US" b="1" dirty="0"/>
              <a:t>Progress</a:t>
            </a:r>
            <a:endParaRPr lang="en-US" dirty="0"/>
          </a:p>
        </p:txBody>
      </p:sp>
    </p:spTree>
    <p:extLst>
      <p:ext uri="{BB962C8B-B14F-4D97-AF65-F5344CB8AC3E}">
        <p14:creationId xmlns:p14="http://schemas.microsoft.com/office/powerpoint/2010/main" val="376168953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A5944B-605F-CF4C-8F52-C3A686D8A3F6}"/>
              </a:ext>
            </a:extLst>
          </p:cNvPr>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en-US" sz="2400" dirty="0"/>
              <a:t>Feb19-May19: Finalize the paper</a:t>
            </a:r>
          </a:p>
          <a:p>
            <a:pPr lvl="1">
              <a:lnSpc>
                <a:spcPct val="150000"/>
              </a:lnSpc>
              <a:buFont typeface="Arial" panose="020B0604020202020204" pitchFamily="34" charset="0"/>
              <a:buChar char="•"/>
            </a:pPr>
            <a:r>
              <a:rPr lang="en-US" sz="2000" dirty="0"/>
              <a:t>When to reuse</a:t>
            </a:r>
          </a:p>
          <a:p>
            <a:pPr lvl="1">
              <a:lnSpc>
                <a:spcPct val="150000"/>
              </a:lnSpc>
              <a:buFont typeface="Arial" panose="020B0604020202020204" pitchFamily="34" charset="0"/>
              <a:buChar char="•"/>
            </a:pPr>
            <a:r>
              <a:rPr lang="en-US" sz="2000" dirty="0"/>
              <a:t>When to </a:t>
            </a:r>
            <a:r>
              <a:rPr lang="en-US" sz="2000" dirty="0" err="1"/>
              <a:t>warmstart</a:t>
            </a:r>
            <a:endParaRPr lang="en-US" sz="2000" dirty="0"/>
          </a:p>
          <a:p>
            <a:pPr>
              <a:lnSpc>
                <a:spcPct val="150000"/>
              </a:lnSpc>
              <a:buFont typeface="Arial" panose="020B0604020202020204" pitchFamily="34" charset="0"/>
              <a:buChar char="•"/>
            </a:pPr>
            <a:r>
              <a:rPr lang="en-US" sz="2400" dirty="0"/>
              <a:t>Feb19-May19: Finalize the experiments</a:t>
            </a:r>
          </a:p>
          <a:p>
            <a:pPr lvl="1">
              <a:lnSpc>
                <a:spcPct val="150000"/>
              </a:lnSpc>
              <a:buFont typeface="Arial" panose="020B0604020202020204" pitchFamily="34" charset="0"/>
              <a:buChar char="•"/>
            </a:pPr>
            <a:r>
              <a:rPr lang="en-US" sz="2000" dirty="0"/>
              <a:t>2 Kaggle Challenges</a:t>
            </a:r>
          </a:p>
          <a:p>
            <a:pPr lvl="1">
              <a:lnSpc>
                <a:spcPct val="150000"/>
              </a:lnSpc>
              <a:buFont typeface="Arial" panose="020B0604020202020204" pitchFamily="34" charset="0"/>
              <a:buChar char="•"/>
            </a:pPr>
            <a:r>
              <a:rPr lang="en-US" sz="2000" dirty="0"/>
              <a:t>Entire </a:t>
            </a:r>
            <a:r>
              <a:rPr lang="en-US" sz="2000" dirty="0" err="1"/>
              <a:t>OpenML</a:t>
            </a:r>
            <a:r>
              <a:rPr lang="en-US" sz="2000" dirty="0"/>
              <a:t> (</a:t>
            </a:r>
            <a:r>
              <a:rPr lang="en-US" sz="2000" dirty="0" err="1"/>
              <a:t>scikit</a:t>
            </a:r>
            <a:r>
              <a:rPr lang="en-US" sz="2000" dirty="0"/>
              <a:t>-learn pipelines)</a:t>
            </a:r>
          </a:p>
          <a:p>
            <a:pPr>
              <a:lnSpc>
                <a:spcPct val="150000"/>
              </a:lnSpc>
              <a:buFont typeface="Arial" panose="020B0604020202020204" pitchFamily="34" charset="0"/>
              <a:buChar char="•"/>
            </a:pPr>
            <a:r>
              <a:rPr lang="en-US" sz="2400" b="1" dirty="0"/>
              <a:t>May19 or Jul19: Submit to VLDB 2020</a:t>
            </a:r>
          </a:p>
          <a:p>
            <a:pPr>
              <a:lnSpc>
                <a:spcPct val="150000"/>
              </a:lnSpc>
              <a:buFont typeface="Arial" panose="020B0604020202020204" pitchFamily="34" charset="0"/>
              <a:buChar char="•"/>
            </a:pPr>
            <a:r>
              <a:rPr lang="en-US" sz="2400" dirty="0"/>
              <a:t>Aug19-Oct19: On leave</a:t>
            </a:r>
          </a:p>
          <a:p>
            <a:pPr>
              <a:lnSpc>
                <a:spcPct val="150000"/>
              </a:lnSpc>
              <a:buFont typeface="Arial" panose="020B0604020202020204" pitchFamily="34" charset="0"/>
              <a:buChar char="•"/>
            </a:pPr>
            <a:r>
              <a:rPr lang="en-US" sz="2400" dirty="0"/>
              <a:t>Oct19-Jun20: Distributed Experiment Graph and Automatic Machine Learning</a:t>
            </a:r>
          </a:p>
          <a:p>
            <a:pPr>
              <a:lnSpc>
                <a:spcPct val="150000"/>
              </a:lnSpc>
              <a:buFont typeface="Arial" panose="020B0604020202020204" pitchFamily="34" charset="0"/>
              <a:buChar char="•"/>
            </a:pPr>
            <a:r>
              <a:rPr lang="en-US" sz="2400" b="1" i="1" dirty="0"/>
              <a:t>Jul20: Submit the next work to VLDB/SIGMOD 2021</a:t>
            </a:r>
          </a:p>
          <a:p>
            <a:endParaRPr lang="en-US" dirty="0"/>
          </a:p>
        </p:txBody>
      </p:sp>
      <p:sp>
        <p:nvSpPr>
          <p:cNvPr id="3" name="Title 2">
            <a:extLst>
              <a:ext uri="{FF2B5EF4-FFF2-40B4-BE49-F238E27FC236}">
                <a16:creationId xmlns:a16="http://schemas.microsoft.com/office/drawing/2014/main" id="{A2442145-268C-AC41-9A11-3059103C04AE}"/>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3444755855"/>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130CB-9276-424C-948E-4F7E3C84EE1A}"/>
              </a:ext>
            </a:extLst>
          </p:cNvPr>
          <p:cNvSpPr>
            <a:spLocks noGrp="1"/>
          </p:cNvSpPr>
          <p:nvPr>
            <p:ph type="title"/>
          </p:nvPr>
        </p:nvSpPr>
        <p:spPr/>
        <p:txBody>
          <a:bodyPr/>
          <a:lstStyle/>
          <a:p>
            <a:r>
              <a:rPr lang="en-US" dirty="0"/>
              <a:t>Summary</a:t>
            </a:r>
          </a:p>
        </p:txBody>
      </p:sp>
      <p:grpSp>
        <p:nvGrpSpPr>
          <p:cNvPr id="132" name="Group 131">
            <a:extLst>
              <a:ext uri="{FF2B5EF4-FFF2-40B4-BE49-F238E27FC236}">
                <a16:creationId xmlns:a16="http://schemas.microsoft.com/office/drawing/2014/main" id="{97102C8A-F6AA-0D42-B600-DF20B85A03A4}"/>
              </a:ext>
            </a:extLst>
          </p:cNvPr>
          <p:cNvGrpSpPr/>
          <p:nvPr/>
        </p:nvGrpSpPr>
        <p:grpSpPr>
          <a:xfrm>
            <a:off x="138896" y="934123"/>
            <a:ext cx="6620044" cy="2184071"/>
            <a:chOff x="1171817" y="1475333"/>
            <a:chExt cx="10653389" cy="4113315"/>
          </a:xfrm>
        </p:grpSpPr>
        <p:pic>
          <p:nvPicPr>
            <p:cNvPr id="70" name="Picture 69">
              <a:extLst>
                <a:ext uri="{FF2B5EF4-FFF2-40B4-BE49-F238E27FC236}">
                  <a16:creationId xmlns:a16="http://schemas.microsoft.com/office/drawing/2014/main" id="{2E5FF594-4DBB-8944-B168-8097AC163E0B}"/>
                </a:ext>
              </a:extLst>
            </p:cNvPr>
            <p:cNvPicPr>
              <a:picLocks noChangeAspect="1"/>
            </p:cNvPicPr>
            <p:nvPr/>
          </p:nvPicPr>
          <p:blipFill>
            <a:blip r:embed="rId3"/>
            <a:stretch>
              <a:fillRect/>
            </a:stretch>
          </p:blipFill>
          <p:spPr>
            <a:xfrm>
              <a:off x="1171817" y="1656777"/>
              <a:ext cx="894805" cy="894805"/>
            </a:xfrm>
            <a:prstGeom prst="rect">
              <a:avLst/>
            </a:prstGeom>
          </p:spPr>
        </p:pic>
        <p:sp>
          <p:nvSpPr>
            <p:cNvPr id="71" name="Magnetic Disk 70">
              <a:extLst>
                <a:ext uri="{FF2B5EF4-FFF2-40B4-BE49-F238E27FC236}">
                  <a16:creationId xmlns:a16="http://schemas.microsoft.com/office/drawing/2014/main" id="{57CA48E6-C79C-A642-A0EC-8987D7A376D4}"/>
                </a:ext>
              </a:extLst>
            </p:cNvPr>
            <p:cNvSpPr/>
            <p:nvPr/>
          </p:nvSpPr>
          <p:spPr>
            <a:xfrm>
              <a:off x="6295073" y="1475333"/>
              <a:ext cx="1375550" cy="126614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Experiment Database</a:t>
              </a:r>
            </a:p>
          </p:txBody>
        </p:sp>
        <p:cxnSp>
          <p:nvCxnSpPr>
            <p:cNvPr id="72" name="Straight Arrow Connector 71">
              <a:extLst>
                <a:ext uri="{FF2B5EF4-FFF2-40B4-BE49-F238E27FC236}">
                  <a16:creationId xmlns:a16="http://schemas.microsoft.com/office/drawing/2014/main" id="{25162D6C-2FAD-C448-870F-5A9BA0EFEF8E}"/>
                </a:ext>
              </a:extLst>
            </p:cNvPr>
            <p:cNvCxnSpPr>
              <a:cxnSpLocks/>
              <a:stCxn id="70" idx="3"/>
              <a:endCxn id="130" idx="1"/>
            </p:cNvCxnSpPr>
            <p:nvPr/>
          </p:nvCxnSpPr>
          <p:spPr>
            <a:xfrm>
              <a:off x="2066622" y="2104180"/>
              <a:ext cx="1558100" cy="678"/>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B8AFDFBB-0451-7C44-B795-8D4044AB7C14}"/>
                </a:ext>
              </a:extLst>
            </p:cNvPr>
            <p:cNvCxnSpPr>
              <a:cxnSpLocks/>
              <a:stCxn id="71" idx="4"/>
              <a:endCxn id="129" idx="1"/>
            </p:cNvCxnSpPr>
            <p:nvPr/>
          </p:nvCxnSpPr>
          <p:spPr>
            <a:xfrm flipV="1">
              <a:off x="7670623" y="2106995"/>
              <a:ext cx="2910534" cy="141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8E84D328-193E-A84C-A967-3374273FF451}"/>
                </a:ext>
              </a:extLst>
            </p:cNvPr>
            <p:cNvSpPr txBox="1"/>
            <p:nvPr/>
          </p:nvSpPr>
          <p:spPr>
            <a:xfrm>
              <a:off x="2537279" y="1657204"/>
              <a:ext cx="893541" cy="403155"/>
            </a:xfrm>
            <a:prstGeom prst="rect">
              <a:avLst/>
            </a:prstGeom>
            <a:noFill/>
          </p:spPr>
          <p:txBody>
            <a:bodyPr wrap="none" rtlCol="0">
              <a:spAutoFit/>
            </a:bodyPr>
            <a:lstStyle/>
            <a:p>
              <a:r>
                <a:rPr lang="en-US" sz="1050" dirty="0"/>
                <a:t>design</a:t>
              </a:r>
            </a:p>
          </p:txBody>
        </p:sp>
        <p:sp>
          <p:nvSpPr>
            <p:cNvPr id="75" name="TextBox 74">
              <a:extLst>
                <a:ext uri="{FF2B5EF4-FFF2-40B4-BE49-F238E27FC236}">
                  <a16:creationId xmlns:a16="http://schemas.microsoft.com/office/drawing/2014/main" id="{3189C662-7476-B144-9EB8-47A9644E52E5}"/>
                </a:ext>
              </a:extLst>
            </p:cNvPr>
            <p:cNvSpPr txBox="1"/>
            <p:nvPr/>
          </p:nvSpPr>
          <p:spPr>
            <a:xfrm>
              <a:off x="5135325" y="1648253"/>
              <a:ext cx="929675" cy="403155"/>
            </a:xfrm>
            <a:prstGeom prst="rect">
              <a:avLst/>
            </a:prstGeom>
            <a:noFill/>
          </p:spPr>
          <p:txBody>
            <a:bodyPr wrap="none" rtlCol="0">
              <a:spAutoFit/>
            </a:bodyPr>
            <a:lstStyle/>
            <a:p>
              <a:r>
                <a:rPr lang="en-US" sz="1050" dirty="0"/>
                <a:t>submit</a:t>
              </a:r>
            </a:p>
          </p:txBody>
        </p:sp>
        <p:sp>
          <p:nvSpPr>
            <p:cNvPr id="76" name="TextBox 75">
              <a:extLst>
                <a:ext uri="{FF2B5EF4-FFF2-40B4-BE49-F238E27FC236}">
                  <a16:creationId xmlns:a16="http://schemas.microsoft.com/office/drawing/2014/main" id="{3D544128-6D26-DD44-BF06-E16C25AB3EB9}"/>
                </a:ext>
              </a:extLst>
            </p:cNvPr>
            <p:cNvSpPr txBox="1"/>
            <p:nvPr/>
          </p:nvSpPr>
          <p:spPr>
            <a:xfrm>
              <a:off x="8486347" y="1646759"/>
              <a:ext cx="1097440" cy="403155"/>
            </a:xfrm>
            <a:prstGeom prst="rect">
              <a:avLst/>
            </a:prstGeom>
            <a:noFill/>
          </p:spPr>
          <p:txBody>
            <a:bodyPr wrap="none" rtlCol="0">
              <a:spAutoFit/>
            </a:bodyPr>
            <a:lstStyle/>
            <a:p>
              <a:r>
                <a:rPr lang="en-US" sz="1050" dirty="0"/>
                <a:t>optimize</a:t>
              </a:r>
            </a:p>
          </p:txBody>
        </p:sp>
        <p:grpSp>
          <p:nvGrpSpPr>
            <p:cNvPr id="77" name="Group 76">
              <a:extLst>
                <a:ext uri="{FF2B5EF4-FFF2-40B4-BE49-F238E27FC236}">
                  <a16:creationId xmlns:a16="http://schemas.microsoft.com/office/drawing/2014/main" id="{67A5BEE7-317A-5947-857C-EA4F2E26D92E}"/>
                </a:ext>
              </a:extLst>
            </p:cNvPr>
            <p:cNvGrpSpPr/>
            <p:nvPr/>
          </p:nvGrpSpPr>
          <p:grpSpPr>
            <a:xfrm>
              <a:off x="6239205" y="2856454"/>
              <a:ext cx="1509947" cy="2273847"/>
              <a:chOff x="6610249" y="2858828"/>
              <a:chExt cx="1509947" cy="2273847"/>
            </a:xfrm>
          </p:grpSpPr>
          <p:sp>
            <p:nvSpPr>
              <p:cNvPr id="78" name="Striped Right Arrow 77">
                <a:extLst>
                  <a:ext uri="{FF2B5EF4-FFF2-40B4-BE49-F238E27FC236}">
                    <a16:creationId xmlns:a16="http://schemas.microsoft.com/office/drawing/2014/main" id="{E92ED8B6-7F66-6345-84D9-E5B0E6D6DCFB}"/>
                  </a:ext>
                </a:extLst>
              </p:cNvPr>
              <p:cNvSpPr/>
              <p:nvPr/>
            </p:nvSpPr>
            <p:spPr>
              <a:xfrm rot="5400000">
                <a:off x="6919249" y="2549828"/>
                <a:ext cx="891947" cy="1509947"/>
              </a:xfrm>
              <a:prstGeom prst="stripedRightArrow">
                <a:avLst/>
              </a:prstGeom>
              <a:noFill/>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1050" dirty="0">
                    <a:solidFill>
                      <a:schemeClr val="tx1"/>
                    </a:solidFill>
                  </a:rPr>
                  <a:t>Graph</a:t>
                </a:r>
              </a:p>
            </p:txBody>
          </p:sp>
          <p:sp>
            <p:nvSpPr>
              <p:cNvPr id="79" name="Oval 78">
                <a:extLst>
                  <a:ext uri="{FF2B5EF4-FFF2-40B4-BE49-F238E27FC236}">
                    <a16:creationId xmlns:a16="http://schemas.microsoft.com/office/drawing/2014/main" id="{D1597109-3FEE-1946-A9A6-A7750F0DCE34}"/>
                  </a:ext>
                </a:extLst>
              </p:cNvPr>
              <p:cNvSpPr/>
              <p:nvPr/>
            </p:nvSpPr>
            <p:spPr>
              <a:xfrm>
                <a:off x="7191214" y="4091553"/>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0" name="Oval 79">
                <a:extLst>
                  <a:ext uri="{FF2B5EF4-FFF2-40B4-BE49-F238E27FC236}">
                    <a16:creationId xmlns:a16="http://schemas.microsoft.com/office/drawing/2014/main" id="{7D901976-5BE2-EC47-B6DB-34E379D77C6D}"/>
                  </a:ext>
                </a:extLst>
              </p:cNvPr>
              <p:cNvSpPr/>
              <p:nvPr/>
            </p:nvSpPr>
            <p:spPr>
              <a:xfrm>
                <a:off x="6938401" y="4257032"/>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1" name="Oval 80">
                <a:extLst>
                  <a:ext uri="{FF2B5EF4-FFF2-40B4-BE49-F238E27FC236}">
                    <a16:creationId xmlns:a16="http://schemas.microsoft.com/office/drawing/2014/main" id="{D1B2E574-BEFF-0847-A1CD-8AAB43F67D2D}"/>
                  </a:ext>
                </a:extLst>
              </p:cNvPr>
              <p:cNvSpPr/>
              <p:nvPr/>
            </p:nvSpPr>
            <p:spPr>
              <a:xfrm>
                <a:off x="7456688" y="4328545"/>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2" name="Oval 81">
                <a:extLst>
                  <a:ext uri="{FF2B5EF4-FFF2-40B4-BE49-F238E27FC236}">
                    <a16:creationId xmlns:a16="http://schemas.microsoft.com/office/drawing/2014/main" id="{AC1F98B4-BEA0-C941-9271-4401E2A0E432}"/>
                  </a:ext>
                </a:extLst>
              </p:cNvPr>
              <p:cNvSpPr/>
              <p:nvPr/>
            </p:nvSpPr>
            <p:spPr>
              <a:xfrm>
                <a:off x="7227214" y="4329032"/>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3" name="Oval 82">
                <a:extLst>
                  <a:ext uri="{FF2B5EF4-FFF2-40B4-BE49-F238E27FC236}">
                    <a16:creationId xmlns:a16="http://schemas.microsoft.com/office/drawing/2014/main" id="{1F4791A8-66A0-F44A-B8D0-688E6DE6FF97}"/>
                  </a:ext>
                </a:extLst>
              </p:cNvPr>
              <p:cNvSpPr/>
              <p:nvPr/>
            </p:nvSpPr>
            <p:spPr>
              <a:xfrm>
                <a:off x="7013147" y="4492152"/>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4" name="Oval 83">
                <a:extLst>
                  <a:ext uri="{FF2B5EF4-FFF2-40B4-BE49-F238E27FC236}">
                    <a16:creationId xmlns:a16="http://schemas.microsoft.com/office/drawing/2014/main" id="{EA88C0FB-BECD-EF4E-B3C7-BB6A142CAAF6}"/>
                  </a:ext>
                </a:extLst>
              </p:cNvPr>
              <p:cNvSpPr/>
              <p:nvPr/>
            </p:nvSpPr>
            <p:spPr>
              <a:xfrm>
                <a:off x="7365654" y="4543551"/>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5" name="Oval 84">
                <a:extLst>
                  <a:ext uri="{FF2B5EF4-FFF2-40B4-BE49-F238E27FC236}">
                    <a16:creationId xmlns:a16="http://schemas.microsoft.com/office/drawing/2014/main" id="{1251F4AD-61BC-0F42-8FC2-2567670DF238}"/>
                  </a:ext>
                </a:extLst>
              </p:cNvPr>
              <p:cNvSpPr/>
              <p:nvPr/>
            </p:nvSpPr>
            <p:spPr>
              <a:xfrm>
                <a:off x="6853323" y="4626083"/>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6" name="Oval 85">
                <a:extLst>
                  <a:ext uri="{FF2B5EF4-FFF2-40B4-BE49-F238E27FC236}">
                    <a16:creationId xmlns:a16="http://schemas.microsoft.com/office/drawing/2014/main" id="{BF6DEF7A-860A-C548-B6CE-12CB86BD792C}"/>
                  </a:ext>
                </a:extLst>
              </p:cNvPr>
              <p:cNvSpPr/>
              <p:nvPr/>
            </p:nvSpPr>
            <p:spPr>
              <a:xfrm>
                <a:off x="7119052" y="4698083"/>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7" name="Oval 86">
                <a:extLst>
                  <a:ext uri="{FF2B5EF4-FFF2-40B4-BE49-F238E27FC236}">
                    <a16:creationId xmlns:a16="http://schemas.microsoft.com/office/drawing/2014/main" id="{9522DD7F-7A3D-FF43-A171-B8B442626F9F}"/>
                  </a:ext>
                </a:extLst>
              </p:cNvPr>
              <p:cNvSpPr/>
              <p:nvPr/>
            </p:nvSpPr>
            <p:spPr>
              <a:xfrm>
                <a:off x="7464599" y="4807385"/>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8" name="Oval 87">
                <a:extLst>
                  <a:ext uri="{FF2B5EF4-FFF2-40B4-BE49-F238E27FC236}">
                    <a16:creationId xmlns:a16="http://schemas.microsoft.com/office/drawing/2014/main" id="{0A21D279-F7B8-B545-96CA-EF5331B4D8EA}"/>
                  </a:ext>
                </a:extLst>
              </p:cNvPr>
              <p:cNvSpPr/>
              <p:nvPr/>
            </p:nvSpPr>
            <p:spPr>
              <a:xfrm>
                <a:off x="7714929" y="4494799"/>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89" name="Oval 88">
                <a:extLst>
                  <a:ext uri="{FF2B5EF4-FFF2-40B4-BE49-F238E27FC236}">
                    <a16:creationId xmlns:a16="http://schemas.microsoft.com/office/drawing/2014/main" id="{81CD5DC1-BA79-5F4E-B2F2-3C5DE5F049DE}"/>
                  </a:ext>
                </a:extLst>
              </p:cNvPr>
              <p:cNvSpPr/>
              <p:nvPr/>
            </p:nvSpPr>
            <p:spPr>
              <a:xfrm>
                <a:off x="7548436" y="4530897"/>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90" name="Oval 89">
                <a:extLst>
                  <a:ext uri="{FF2B5EF4-FFF2-40B4-BE49-F238E27FC236}">
                    <a16:creationId xmlns:a16="http://schemas.microsoft.com/office/drawing/2014/main" id="{49C4ABB5-D268-5A4B-BDED-491E3B364636}"/>
                  </a:ext>
                </a:extLst>
              </p:cNvPr>
              <p:cNvSpPr/>
              <p:nvPr/>
            </p:nvSpPr>
            <p:spPr>
              <a:xfrm>
                <a:off x="7713424" y="4184462"/>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cxnSp>
            <p:nvCxnSpPr>
              <p:cNvPr id="91" name="Straight Arrow Connector 90">
                <a:extLst>
                  <a:ext uri="{FF2B5EF4-FFF2-40B4-BE49-F238E27FC236}">
                    <a16:creationId xmlns:a16="http://schemas.microsoft.com/office/drawing/2014/main" id="{B09D9F9F-D0FE-8A48-BBF1-F16CE78EB502}"/>
                  </a:ext>
                </a:extLst>
              </p:cNvPr>
              <p:cNvCxnSpPr>
                <a:cxnSpLocks/>
                <a:stCxn id="79" idx="3"/>
                <a:endCxn id="80" idx="7"/>
              </p:cNvCxnSpPr>
              <p:nvPr/>
            </p:nvCxnSpPr>
            <p:spPr>
              <a:xfrm flipH="1">
                <a:off x="6999857" y="4153009"/>
                <a:ext cx="201901" cy="114567"/>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259C52C8-177A-9947-89A3-89F15C27D21C}"/>
                  </a:ext>
                </a:extLst>
              </p:cNvPr>
              <p:cNvCxnSpPr>
                <a:cxnSpLocks/>
                <a:stCxn id="79" idx="5"/>
                <a:endCxn id="82" idx="0"/>
              </p:cNvCxnSpPr>
              <p:nvPr/>
            </p:nvCxnSpPr>
            <p:spPr>
              <a:xfrm>
                <a:off x="7252670" y="4153009"/>
                <a:ext cx="10544" cy="17602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8E90AFD7-5165-9342-ACD2-89ADAECC1E97}"/>
                  </a:ext>
                </a:extLst>
              </p:cNvPr>
              <p:cNvCxnSpPr>
                <a:cxnSpLocks/>
                <a:stCxn id="90" idx="2"/>
                <a:endCxn id="81" idx="0"/>
              </p:cNvCxnSpPr>
              <p:nvPr/>
            </p:nvCxnSpPr>
            <p:spPr>
              <a:xfrm flipH="1">
                <a:off x="7492688" y="4220462"/>
                <a:ext cx="220736" cy="10808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2861E7B8-43FE-F041-9F9E-F4B33DCA23D7}"/>
                  </a:ext>
                </a:extLst>
              </p:cNvPr>
              <p:cNvCxnSpPr>
                <a:cxnSpLocks/>
                <a:stCxn id="79" idx="6"/>
                <a:endCxn id="81" idx="1"/>
              </p:cNvCxnSpPr>
              <p:nvPr/>
            </p:nvCxnSpPr>
            <p:spPr>
              <a:xfrm>
                <a:off x="7263214" y="4127553"/>
                <a:ext cx="204018" cy="21153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B95F78EB-35CD-894B-BF40-AC846E2EB507}"/>
                  </a:ext>
                </a:extLst>
              </p:cNvPr>
              <p:cNvCxnSpPr>
                <a:cxnSpLocks/>
                <a:stCxn id="81" idx="4"/>
                <a:endCxn id="84" idx="7"/>
              </p:cNvCxnSpPr>
              <p:nvPr/>
            </p:nvCxnSpPr>
            <p:spPr>
              <a:xfrm flipH="1">
                <a:off x="7427110" y="4400545"/>
                <a:ext cx="65578" cy="15355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EE621230-6435-D240-83C8-35F3A850884A}"/>
                  </a:ext>
                </a:extLst>
              </p:cNvPr>
              <p:cNvCxnSpPr>
                <a:cxnSpLocks/>
                <a:stCxn id="82" idx="3"/>
                <a:endCxn id="83" idx="7"/>
              </p:cNvCxnSpPr>
              <p:nvPr/>
            </p:nvCxnSpPr>
            <p:spPr>
              <a:xfrm flipH="1">
                <a:off x="7074603" y="4390488"/>
                <a:ext cx="163155" cy="11220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A65661AC-F8AD-EA42-A94E-7039BA1C4FE1}"/>
                  </a:ext>
                </a:extLst>
              </p:cNvPr>
              <p:cNvCxnSpPr>
                <a:cxnSpLocks/>
                <a:stCxn id="81" idx="4"/>
                <a:endCxn id="89" idx="2"/>
              </p:cNvCxnSpPr>
              <p:nvPr/>
            </p:nvCxnSpPr>
            <p:spPr>
              <a:xfrm>
                <a:off x="7492688" y="4400545"/>
                <a:ext cx="55748" cy="16635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1789E866-DA98-8641-A33E-4100A72B82A9}"/>
                  </a:ext>
                </a:extLst>
              </p:cNvPr>
              <p:cNvCxnSpPr>
                <a:cxnSpLocks/>
                <a:stCxn id="90" idx="5"/>
                <a:endCxn id="88" idx="0"/>
              </p:cNvCxnSpPr>
              <p:nvPr/>
            </p:nvCxnSpPr>
            <p:spPr>
              <a:xfrm flipH="1">
                <a:off x="7750929" y="4245918"/>
                <a:ext cx="23951" cy="24888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0D453235-FC60-1C41-8A8A-34D3323C5B6C}"/>
                  </a:ext>
                </a:extLst>
              </p:cNvPr>
              <p:cNvCxnSpPr>
                <a:cxnSpLocks/>
                <a:stCxn id="88" idx="4"/>
                <a:endCxn id="87" idx="7"/>
              </p:cNvCxnSpPr>
              <p:nvPr/>
            </p:nvCxnSpPr>
            <p:spPr>
              <a:xfrm flipH="1">
                <a:off x="7526055" y="4566799"/>
                <a:ext cx="224874" cy="25113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1AA0C95-1C93-1A48-92FB-C1176DDC939B}"/>
                  </a:ext>
                </a:extLst>
              </p:cNvPr>
              <p:cNvCxnSpPr>
                <a:cxnSpLocks/>
                <a:stCxn id="84" idx="3"/>
              </p:cNvCxnSpPr>
              <p:nvPr/>
            </p:nvCxnSpPr>
            <p:spPr>
              <a:xfrm flipH="1">
                <a:off x="7188606" y="4605007"/>
                <a:ext cx="187592" cy="11435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50CD1009-0A34-BF41-97AF-498D79D872E5}"/>
                  </a:ext>
                </a:extLst>
              </p:cNvPr>
              <p:cNvCxnSpPr>
                <a:cxnSpLocks/>
                <a:stCxn id="83" idx="5"/>
                <a:endCxn id="86" idx="0"/>
              </p:cNvCxnSpPr>
              <p:nvPr/>
            </p:nvCxnSpPr>
            <p:spPr>
              <a:xfrm>
                <a:off x="7074603" y="4553608"/>
                <a:ext cx="80449" cy="14447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9F677F78-925E-2141-9C3F-BAD2EB01B2C9}"/>
                  </a:ext>
                </a:extLst>
              </p:cNvPr>
              <p:cNvCxnSpPr>
                <a:cxnSpLocks/>
                <a:stCxn id="83" idx="3"/>
                <a:endCxn id="85" idx="7"/>
              </p:cNvCxnSpPr>
              <p:nvPr/>
            </p:nvCxnSpPr>
            <p:spPr>
              <a:xfrm flipH="1">
                <a:off x="6914779" y="4553608"/>
                <a:ext cx="108912" cy="8301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0A61BEF8-09F4-3742-8C3A-94B4029E16EC}"/>
                  </a:ext>
                </a:extLst>
              </p:cNvPr>
              <p:cNvCxnSpPr>
                <a:cxnSpLocks/>
                <a:stCxn id="84" idx="4"/>
                <a:endCxn id="87" idx="1"/>
              </p:cNvCxnSpPr>
              <p:nvPr/>
            </p:nvCxnSpPr>
            <p:spPr>
              <a:xfrm>
                <a:off x="7401654" y="4615551"/>
                <a:ext cx="73489" cy="20237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04" name="Oval 103">
                <a:extLst>
                  <a:ext uri="{FF2B5EF4-FFF2-40B4-BE49-F238E27FC236}">
                    <a16:creationId xmlns:a16="http://schemas.microsoft.com/office/drawing/2014/main" id="{44CE38A3-1378-1548-AE9F-3467263EE15A}"/>
                  </a:ext>
                </a:extLst>
              </p:cNvPr>
              <p:cNvSpPr/>
              <p:nvPr/>
            </p:nvSpPr>
            <p:spPr>
              <a:xfrm>
                <a:off x="7442239" y="5060675"/>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105" name="Oval 104">
                <a:extLst>
                  <a:ext uri="{FF2B5EF4-FFF2-40B4-BE49-F238E27FC236}">
                    <a16:creationId xmlns:a16="http://schemas.microsoft.com/office/drawing/2014/main" id="{F97E8879-97DE-4B4A-AE2C-2D310CA08BC9}"/>
                  </a:ext>
                </a:extLst>
              </p:cNvPr>
              <p:cNvSpPr/>
              <p:nvPr/>
            </p:nvSpPr>
            <p:spPr>
              <a:xfrm>
                <a:off x="7085147" y="4959785"/>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cxnSp>
            <p:nvCxnSpPr>
              <p:cNvPr id="106" name="Straight Arrow Connector 105">
                <a:extLst>
                  <a:ext uri="{FF2B5EF4-FFF2-40B4-BE49-F238E27FC236}">
                    <a16:creationId xmlns:a16="http://schemas.microsoft.com/office/drawing/2014/main" id="{948251F6-4CFA-6D45-883E-2132EDD83C1D}"/>
                  </a:ext>
                </a:extLst>
              </p:cNvPr>
              <p:cNvCxnSpPr>
                <a:cxnSpLocks/>
                <a:stCxn id="87" idx="4"/>
                <a:endCxn id="104" idx="0"/>
              </p:cNvCxnSpPr>
              <p:nvPr/>
            </p:nvCxnSpPr>
            <p:spPr>
              <a:xfrm flipH="1">
                <a:off x="7478239" y="4879385"/>
                <a:ext cx="22360" cy="18129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031544E0-DEBE-0E4D-AE67-C37B47C6AAD4}"/>
                  </a:ext>
                </a:extLst>
              </p:cNvPr>
              <p:cNvCxnSpPr>
                <a:cxnSpLocks/>
                <a:stCxn id="86" idx="4"/>
                <a:endCxn id="105" idx="0"/>
              </p:cNvCxnSpPr>
              <p:nvPr/>
            </p:nvCxnSpPr>
            <p:spPr>
              <a:xfrm flipH="1">
                <a:off x="7121147" y="4770083"/>
                <a:ext cx="33905" cy="18970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grpSp>
          <p:nvGrpSpPr>
            <p:cNvPr id="109" name="Group 108">
              <a:extLst>
                <a:ext uri="{FF2B5EF4-FFF2-40B4-BE49-F238E27FC236}">
                  <a16:creationId xmlns:a16="http://schemas.microsoft.com/office/drawing/2014/main" id="{D3D7FF70-F913-994C-8DF5-2D52A2376AF0}"/>
                </a:ext>
              </a:extLst>
            </p:cNvPr>
            <p:cNvGrpSpPr/>
            <p:nvPr/>
          </p:nvGrpSpPr>
          <p:grpSpPr>
            <a:xfrm>
              <a:off x="3983390" y="2640605"/>
              <a:ext cx="2022555" cy="2181243"/>
              <a:chOff x="3983390" y="2640605"/>
              <a:chExt cx="2022555" cy="2181243"/>
            </a:xfrm>
          </p:grpSpPr>
          <p:sp>
            <p:nvSpPr>
              <p:cNvPr id="110" name="Oval 109">
                <a:extLst>
                  <a:ext uri="{FF2B5EF4-FFF2-40B4-BE49-F238E27FC236}">
                    <a16:creationId xmlns:a16="http://schemas.microsoft.com/office/drawing/2014/main" id="{5C3471E2-6AA8-044B-8219-97C14DF2C353}"/>
                  </a:ext>
                </a:extLst>
              </p:cNvPr>
              <p:cNvSpPr/>
              <p:nvPr/>
            </p:nvSpPr>
            <p:spPr>
              <a:xfrm>
                <a:off x="4236203" y="4189599"/>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111" name="Oval 110">
                <a:extLst>
                  <a:ext uri="{FF2B5EF4-FFF2-40B4-BE49-F238E27FC236}">
                    <a16:creationId xmlns:a16="http://schemas.microsoft.com/office/drawing/2014/main" id="{C561D9FC-0FAF-F140-A468-480A77A6D289}"/>
                  </a:ext>
                </a:extLst>
              </p:cNvPr>
              <p:cNvSpPr/>
              <p:nvPr/>
            </p:nvSpPr>
            <p:spPr>
              <a:xfrm>
                <a:off x="3983390" y="4355078"/>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112" name="Oval 111">
                <a:extLst>
                  <a:ext uri="{FF2B5EF4-FFF2-40B4-BE49-F238E27FC236}">
                    <a16:creationId xmlns:a16="http://schemas.microsoft.com/office/drawing/2014/main" id="{2DE18EAF-8EF2-9B46-B509-854CDB0574A1}"/>
                  </a:ext>
                </a:extLst>
              </p:cNvPr>
              <p:cNvSpPr/>
              <p:nvPr/>
            </p:nvSpPr>
            <p:spPr>
              <a:xfrm>
                <a:off x="4272203" y="4427078"/>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cxnSp>
            <p:nvCxnSpPr>
              <p:cNvPr id="113" name="Straight Arrow Connector 112">
                <a:extLst>
                  <a:ext uri="{FF2B5EF4-FFF2-40B4-BE49-F238E27FC236}">
                    <a16:creationId xmlns:a16="http://schemas.microsoft.com/office/drawing/2014/main" id="{DCC7D73C-8F75-C14B-98C3-1BEE97985ABE}"/>
                  </a:ext>
                </a:extLst>
              </p:cNvPr>
              <p:cNvCxnSpPr>
                <a:cxnSpLocks/>
                <a:stCxn id="110" idx="3"/>
                <a:endCxn id="111" idx="7"/>
              </p:cNvCxnSpPr>
              <p:nvPr/>
            </p:nvCxnSpPr>
            <p:spPr>
              <a:xfrm flipH="1">
                <a:off x="4044846" y="4251055"/>
                <a:ext cx="201901" cy="114567"/>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A0A0ACDA-90A7-6144-AB73-7421A4436E68}"/>
                  </a:ext>
                </a:extLst>
              </p:cNvPr>
              <p:cNvCxnSpPr>
                <a:cxnSpLocks/>
                <a:stCxn id="112" idx="5"/>
                <a:endCxn id="115" idx="1"/>
              </p:cNvCxnSpPr>
              <p:nvPr/>
            </p:nvCxnSpPr>
            <p:spPr>
              <a:xfrm>
                <a:off x="4333659" y="4488534"/>
                <a:ext cx="101488" cy="10148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B9D531D8-49CD-744B-8C99-74E3D0C42D36}"/>
                  </a:ext>
                </a:extLst>
              </p:cNvPr>
              <p:cNvSpPr/>
              <p:nvPr/>
            </p:nvSpPr>
            <p:spPr>
              <a:xfrm>
                <a:off x="4424603" y="4579478"/>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cxnSp>
            <p:nvCxnSpPr>
              <p:cNvPr id="116" name="Straight Arrow Connector 115">
                <a:extLst>
                  <a:ext uri="{FF2B5EF4-FFF2-40B4-BE49-F238E27FC236}">
                    <a16:creationId xmlns:a16="http://schemas.microsoft.com/office/drawing/2014/main" id="{2595BB1C-C22A-6B42-9C6B-944C1798281A}"/>
                  </a:ext>
                </a:extLst>
              </p:cNvPr>
              <p:cNvCxnSpPr>
                <a:cxnSpLocks/>
                <a:stCxn id="110" idx="5"/>
                <a:endCxn id="112" idx="0"/>
              </p:cNvCxnSpPr>
              <p:nvPr/>
            </p:nvCxnSpPr>
            <p:spPr>
              <a:xfrm>
                <a:off x="4297659" y="4251055"/>
                <a:ext cx="10544" cy="17602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17" name="Oval 116">
                <a:extLst>
                  <a:ext uri="{FF2B5EF4-FFF2-40B4-BE49-F238E27FC236}">
                    <a16:creationId xmlns:a16="http://schemas.microsoft.com/office/drawing/2014/main" id="{D8F4D315-4D34-EA45-8906-F50F3CB011F5}"/>
                  </a:ext>
                </a:extLst>
              </p:cNvPr>
              <p:cNvSpPr/>
              <p:nvPr/>
            </p:nvSpPr>
            <p:spPr>
              <a:xfrm>
                <a:off x="4261339" y="4749848"/>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cxnSp>
            <p:nvCxnSpPr>
              <p:cNvPr id="118" name="Straight Arrow Connector 117">
                <a:extLst>
                  <a:ext uri="{FF2B5EF4-FFF2-40B4-BE49-F238E27FC236}">
                    <a16:creationId xmlns:a16="http://schemas.microsoft.com/office/drawing/2014/main" id="{37E7C42A-0028-A640-95AD-AF7C1C689DB4}"/>
                  </a:ext>
                </a:extLst>
              </p:cNvPr>
              <p:cNvCxnSpPr>
                <a:cxnSpLocks/>
                <a:stCxn id="115" idx="4"/>
                <a:endCxn id="117" idx="7"/>
              </p:cNvCxnSpPr>
              <p:nvPr/>
            </p:nvCxnSpPr>
            <p:spPr>
              <a:xfrm flipH="1">
                <a:off x="4322795" y="4651478"/>
                <a:ext cx="137808" cy="10891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29C7A6C6-99E8-BB4E-82F8-63CD94B303FB}"/>
                  </a:ext>
                </a:extLst>
              </p:cNvPr>
              <p:cNvCxnSpPr>
                <a:cxnSpLocks/>
              </p:cNvCxnSpPr>
              <p:nvPr/>
            </p:nvCxnSpPr>
            <p:spPr>
              <a:xfrm>
                <a:off x="4643744" y="4698000"/>
                <a:ext cx="1362201"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20" name="TextBox 119">
                <a:extLst>
                  <a:ext uri="{FF2B5EF4-FFF2-40B4-BE49-F238E27FC236}">
                    <a16:creationId xmlns:a16="http://schemas.microsoft.com/office/drawing/2014/main" id="{22F9CC2F-AD21-1B43-9D33-A41721C104A8}"/>
                  </a:ext>
                </a:extLst>
              </p:cNvPr>
              <p:cNvSpPr txBox="1"/>
              <p:nvPr/>
            </p:nvSpPr>
            <p:spPr>
              <a:xfrm>
                <a:off x="4787614" y="4272129"/>
                <a:ext cx="929675" cy="403154"/>
              </a:xfrm>
              <a:prstGeom prst="rect">
                <a:avLst/>
              </a:prstGeom>
              <a:noFill/>
            </p:spPr>
            <p:txBody>
              <a:bodyPr wrap="none" rtlCol="0">
                <a:spAutoFit/>
              </a:bodyPr>
              <a:lstStyle/>
              <a:p>
                <a:r>
                  <a:rPr lang="en-US" sz="1050" dirty="0"/>
                  <a:t>submit</a:t>
                </a:r>
              </a:p>
            </p:txBody>
          </p:sp>
          <p:cxnSp>
            <p:nvCxnSpPr>
              <p:cNvPr id="121" name="Straight Arrow Connector 120">
                <a:extLst>
                  <a:ext uri="{FF2B5EF4-FFF2-40B4-BE49-F238E27FC236}">
                    <a16:creationId xmlns:a16="http://schemas.microsoft.com/office/drawing/2014/main" id="{650D22F9-D726-3347-BE95-61D8340E7CB7}"/>
                  </a:ext>
                </a:extLst>
              </p:cNvPr>
              <p:cNvCxnSpPr>
                <a:cxnSpLocks/>
                <a:stCxn id="130" idx="2"/>
              </p:cNvCxnSpPr>
              <p:nvPr/>
            </p:nvCxnSpPr>
            <p:spPr>
              <a:xfrm flipH="1">
                <a:off x="4246746" y="2640605"/>
                <a:ext cx="1" cy="1383515"/>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grpSp>
          <p:nvGrpSpPr>
            <p:cNvPr id="122" name="Group 121">
              <a:extLst>
                <a:ext uri="{FF2B5EF4-FFF2-40B4-BE49-F238E27FC236}">
                  <a16:creationId xmlns:a16="http://schemas.microsoft.com/office/drawing/2014/main" id="{14EFDF3D-C2A8-A448-956C-9309B504B36A}"/>
                </a:ext>
              </a:extLst>
            </p:cNvPr>
            <p:cNvGrpSpPr/>
            <p:nvPr/>
          </p:nvGrpSpPr>
          <p:grpSpPr>
            <a:xfrm>
              <a:off x="7577569" y="3807351"/>
              <a:ext cx="3547045" cy="1781297"/>
              <a:chOff x="7532352" y="3799341"/>
              <a:chExt cx="3547045" cy="1781297"/>
            </a:xfrm>
          </p:grpSpPr>
          <p:sp>
            <p:nvSpPr>
              <p:cNvPr id="123" name="Oval 122">
                <a:extLst>
                  <a:ext uri="{FF2B5EF4-FFF2-40B4-BE49-F238E27FC236}">
                    <a16:creationId xmlns:a16="http://schemas.microsoft.com/office/drawing/2014/main" id="{EC0743D1-1A68-8C46-83F2-3DCC2449C14B}"/>
                  </a:ext>
                </a:extLst>
              </p:cNvPr>
              <p:cNvSpPr/>
              <p:nvPr/>
            </p:nvSpPr>
            <p:spPr>
              <a:xfrm>
                <a:off x="11007397" y="4729472"/>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cxnSp>
            <p:nvCxnSpPr>
              <p:cNvPr id="124" name="Straight Arrow Connector 123">
                <a:extLst>
                  <a:ext uri="{FF2B5EF4-FFF2-40B4-BE49-F238E27FC236}">
                    <a16:creationId xmlns:a16="http://schemas.microsoft.com/office/drawing/2014/main" id="{2CA468E2-E743-3143-BC2C-C421A19CFB1F}"/>
                  </a:ext>
                </a:extLst>
              </p:cNvPr>
              <p:cNvCxnSpPr>
                <a:cxnSpLocks/>
                <a:endCxn id="123" idx="0"/>
              </p:cNvCxnSpPr>
              <p:nvPr/>
            </p:nvCxnSpPr>
            <p:spPr>
              <a:xfrm>
                <a:off x="11032853" y="4553449"/>
                <a:ext cx="10544" cy="17602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25" name="Oval 124">
                <a:extLst>
                  <a:ext uri="{FF2B5EF4-FFF2-40B4-BE49-F238E27FC236}">
                    <a16:creationId xmlns:a16="http://schemas.microsoft.com/office/drawing/2014/main" id="{FFCB1D15-806E-5346-A489-BE814223DB76}"/>
                  </a:ext>
                </a:extLst>
              </p:cNvPr>
              <p:cNvSpPr/>
              <p:nvPr/>
            </p:nvSpPr>
            <p:spPr>
              <a:xfrm>
                <a:off x="10983988" y="4481449"/>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126" name="Rectangle 125">
                <a:extLst>
                  <a:ext uri="{FF2B5EF4-FFF2-40B4-BE49-F238E27FC236}">
                    <a16:creationId xmlns:a16="http://schemas.microsoft.com/office/drawing/2014/main" id="{6319529F-2C8C-8C4F-ACAF-975F7C77EC9A}"/>
                  </a:ext>
                </a:extLst>
              </p:cNvPr>
              <p:cNvSpPr/>
              <p:nvPr/>
            </p:nvSpPr>
            <p:spPr>
              <a:xfrm>
                <a:off x="8091294" y="3799341"/>
                <a:ext cx="2180883" cy="178129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Optimizations:</a:t>
                </a:r>
              </a:p>
              <a:p>
                <a:pPr marL="342900" indent="-342900">
                  <a:buAutoNum type="arabicPeriod"/>
                </a:pPr>
                <a:r>
                  <a:rPr lang="en-US" sz="900" b="1" dirty="0">
                    <a:solidFill>
                      <a:schemeClr val="tx1"/>
                    </a:solidFill>
                  </a:rPr>
                  <a:t>Reuse</a:t>
                </a:r>
              </a:p>
              <a:p>
                <a:pPr marL="342900" indent="-342900">
                  <a:buAutoNum type="arabicPeriod"/>
                </a:pPr>
                <a:r>
                  <a:rPr lang="en-US" sz="900" b="1" dirty="0" err="1">
                    <a:solidFill>
                      <a:schemeClr val="tx1"/>
                    </a:solidFill>
                  </a:rPr>
                  <a:t>Warmstarting</a:t>
                </a:r>
                <a:endParaRPr lang="en-US" sz="900" b="1" dirty="0">
                  <a:solidFill>
                    <a:schemeClr val="tx1"/>
                  </a:solidFill>
                </a:endParaRPr>
              </a:p>
              <a:p>
                <a:pPr marL="342900" indent="-342900">
                  <a:buAutoNum type="arabicPeriod"/>
                </a:pPr>
                <a:r>
                  <a:rPr lang="en-US" sz="900" b="1" dirty="0">
                    <a:solidFill>
                      <a:schemeClr val="tx1"/>
                    </a:solidFill>
                  </a:rPr>
                  <a:t>Improved</a:t>
                </a:r>
                <a:r>
                  <a:rPr lang="en-US" sz="900" dirty="0">
                    <a:solidFill>
                      <a:schemeClr val="tx1"/>
                    </a:solidFill>
                  </a:rPr>
                  <a:t> </a:t>
                </a:r>
                <a:r>
                  <a:rPr lang="en-US" sz="900" b="1" dirty="0">
                    <a:solidFill>
                      <a:schemeClr val="tx1"/>
                    </a:solidFill>
                  </a:rPr>
                  <a:t>Hyperparameter</a:t>
                </a:r>
                <a:r>
                  <a:rPr lang="en-US" sz="900" dirty="0">
                    <a:solidFill>
                      <a:schemeClr val="tx1"/>
                    </a:solidFill>
                  </a:rPr>
                  <a:t> </a:t>
                </a:r>
                <a:r>
                  <a:rPr lang="en-US" sz="900" b="1" dirty="0">
                    <a:solidFill>
                      <a:schemeClr val="tx1"/>
                    </a:solidFill>
                  </a:rPr>
                  <a:t>tuning</a:t>
                </a:r>
              </a:p>
            </p:txBody>
          </p:sp>
          <p:cxnSp>
            <p:nvCxnSpPr>
              <p:cNvPr id="127" name="Straight Arrow Connector 126">
                <a:extLst>
                  <a:ext uri="{FF2B5EF4-FFF2-40B4-BE49-F238E27FC236}">
                    <a16:creationId xmlns:a16="http://schemas.microsoft.com/office/drawing/2014/main" id="{6DE546F9-3365-C84E-B23F-93CC44B20109}"/>
                  </a:ext>
                </a:extLst>
              </p:cNvPr>
              <p:cNvCxnSpPr>
                <a:cxnSpLocks/>
              </p:cNvCxnSpPr>
              <p:nvPr/>
            </p:nvCxnSpPr>
            <p:spPr>
              <a:xfrm>
                <a:off x="7532352" y="4698000"/>
                <a:ext cx="568800"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E9A38750-A45D-B84D-806C-B54761EFC516}"/>
                  </a:ext>
                </a:extLst>
              </p:cNvPr>
              <p:cNvCxnSpPr>
                <a:cxnSpLocks/>
                <a:stCxn id="126" idx="3"/>
              </p:cNvCxnSpPr>
              <p:nvPr/>
            </p:nvCxnSpPr>
            <p:spPr>
              <a:xfrm flipV="1">
                <a:off x="10272177" y="4681980"/>
                <a:ext cx="488003"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sp>
          <p:nvSpPr>
            <p:cNvPr id="129" name="Rounded Rectangle 128">
              <a:extLst>
                <a:ext uri="{FF2B5EF4-FFF2-40B4-BE49-F238E27FC236}">
                  <a16:creationId xmlns:a16="http://schemas.microsoft.com/office/drawing/2014/main" id="{78147166-AC74-5344-AC29-0613B1C72FA7}"/>
                </a:ext>
              </a:extLst>
            </p:cNvPr>
            <p:cNvSpPr/>
            <p:nvPr/>
          </p:nvSpPr>
          <p:spPr>
            <a:xfrm>
              <a:off x="10581157" y="1571248"/>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50" dirty="0">
                  <a:solidFill>
                    <a:schemeClr val="tx1"/>
                  </a:solidFill>
                </a:rPr>
                <a:t>Optimized</a:t>
              </a:r>
            </a:p>
            <a:p>
              <a:pPr algn="ctr"/>
              <a:r>
                <a:rPr lang="en-US" sz="1050" dirty="0">
                  <a:solidFill>
                    <a:schemeClr val="tx1"/>
                  </a:solidFill>
                </a:rPr>
                <a:t>workload</a:t>
              </a:r>
              <a:endParaRPr lang="en-US" sz="800" dirty="0">
                <a:solidFill>
                  <a:schemeClr val="tx1"/>
                </a:solidFill>
              </a:endParaRPr>
            </a:p>
          </p:txBody>
        </p:sp>
        <p:sp>
          <p:nvSpPr>
            <p:cNvPr id="130" name="Rounded Rectangle 129">
              <a:extLst>
                <a:ext uri="{FF2B5EF4-FFF2-40B4-BE49-F238E27FC236}">
                  <a16:creationId xmlns:a16="http://schemas.microsoft.com/office/drawing/2014/main" id="{91651252-EA1A-2E4D-A831-1875B4609D7F}"/>
                </a:ext>
              </a:extLst>
            </p:cNvPr>
            <p:cNvSpPr/>
            <p:nvPr/>
          </p:nvSpPr>
          <p:spPr>
            <a:xfrm>
              <a:off x="3624722" y="1569111"/>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Workload</a:t>
              </a:r>
              <a:endParaRPr lang="en-US" sz="800" dirty="0">
                <a:solidFill>
                  <a:schemeClr val="tx1"/>
                </a:solidFill>
              </a:endParaRPr>
            </a:p>
          </p:txBody>
        </p:sp>
        <p:cxnSp>
          <p:nvCxnSpPr>
            <p:cNvPr id="131" name="Straight Arrow Connector 130">
              <a:extLst>
                <a:ext uri="{FF2B5EF4-FFF2-40B4-BE49-F238E27FC236}">
                  <a16:creationId xmlns:a16="http://schemas.microsoft.com/office/drawing/2014/main" id="{0B326193-1D56-8C4E-BEA9-6EE16F8D1152}"/>
                </a:ext>
              </a:extLst>
            </p:cNvPr>
            <p:cNvCxnSpPr>
              <a:cxnSpLocks/>
              <a:stCxn id="130" idx="3"/>
              <a:endCxn id="71" idx="2"/>
            </p:cNvCxnSpPr>
            <p:nvPr/>
          </p:nvCxnSpPr>
          <p:spPr>
            <a:xfrm>
              <a:off x="4868771" y="2104858"/>
              <a:ext cx="1426302"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grpSp>
        <p:nvGrpSpPr>
          <p:cNvPr id="5" name="Group 4">
            <a:extLst>
              <a:ext uri="{FF2B5EF4-FFF2-40B4-BE49-F238E27FC236}">
                <a16:creationId xmlns:a16="http://schemas.microsoft.com/office/drawing/2014/main" id="{57766ABA-C360-0242-928D-178ACD79A835}"/>
              </a:ext>
            </a:extLst>
          </p:cNvPr>
          <p:cNvGrpSpPr/>
          <p:nvPr/>
        </p:nvGrpSpPr>
        <p:grpSpPr>
          <a:xfrm>
            <a:off x="1037764" y="3451831"/>
            <a:ext cx="5551998" cy="2708028"/>
            <a:chOff x="712305" y="3464172"/>
            <a:chExt cx="5716555" cy="2779748"/>
          </a:xfrm>
        </p:grpSpPr>
        <p:sp>
          <p:nvSpPr>
            <p:cNvPr id="222" name="Oval 221">
              <a:extLst>
                <a:ext uri="{FF2B5EF4-FFF2-40B4-BE49-F238E27FC236}">
                  <a16:creationId xmlns:a16="http://schemas.microsoft.com/office/drawing/2014/main" id="{CD51A150-4C28-D84E-BA84-368B27F2A3D0}"/>
                </a:ext>
              </a:extLst>
            </p:cNvPr>
            <p:cNvSpPr/>
            <p:nvPr/>
          </p:nvSpPr>
          <p:spPr>
            <a:xfrm>
              <a:off x="1259704" y="4047714"/>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3" name="Oval 222">
              <a:extLst>
                <a:ext uri="{FF2B5EF4-FFF2-40B4-BE49-F238E27FC236}">
                  <a16:creationId xmlns:a16="http://schemas.microsoft.com/office/drawing/2014/main" id="{9E22175D-D1FB-C548-BF6E-4E2108F79987}"/>
                </a:ext>
              </a:extLst>
            </p:cNvPr>
            <p:cNvSpPr/>
            <p:nvPr/>
          </p:nvSpPr>
          <p:spPr>
            <a:xfrm>
              <a:off x="1251391" y="4386681"/>
              <a:ext cx="126712" cy="114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4" name="Oval 223">
              <a:extLst>
                <a:ext uri="{FF2B5EF4-FFF2-40B4-BE49-F238E27FC236}">
                  <a16:creationId xmlns:a16="http://schemas.microsoft.com/office/drawing/2014/main" id="{D8C1ABE7-3651-A34C-A1E4-4AA167EDBBF0}"/>
                </a:ext>
              </a:extLst>
            </p:cNvPr>
            <p:cNvSpPr/>
            <p:nvPr/>
          </p:nvSpPr>
          <p:spPr>
            <a:xfrm>
              <a:off x="999931" y="4775385"/>
              <a:ext cx="126712" cy="114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5" name="Oval 224">
              <a:extLst>
                <a:ext uri="{FF2B5EF4-FFF2-40B4-BE49-F238E27FC236}">
                  <a16:creationId xmlns:a16="http://schemas.microsoft.com/office/drawing/2014/main" id="{35C3A2A0-0619-B54A-AE45-40B9488FF9AA}"/>
                </a:ext>
              </a:extLst>
            </p:cNvPr>
            <p:cNvSpPr/>
            <p:nvPr/>
          </p:nvSpPr>
          <p:spPr>
            <a:xfrm>
              <a:off x="936575" y="5220425"/>
              <a:ext cx="126712" cy="114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6" name="Oval 225">
              <a:extLst>
                <a:ext uri="{FF2B5EF4-FFF2-40B4-BE49-F238E27FC236}">
                  <a16:creationId xmlns:a16="http://schemas.microsoft.com/office/drawing/2014/main" id="{9405598A-9DD5-2049-9CD7-BAE7EDF4491D}"/>
                </a:ext>
              </a:extLst>
            </p:cNvPr>
            <p:cNvSpPr/>
            <p:nvPr/>
          </p:nvSpPr>
          <p:spPr>
            <a:xfrm>
              <a:off x="743101" y="5589490"/>
              <a:ext cx="126712" cy="114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7" name="Oval 226">
              <a:extLst>
                <a:ext uri="{FF2B5EF4-FFF2-40B4-BE49-F238E27FC236}">
                  <a16:creationId xmlns:a16="http://schemas.microsoft.com/office/drawing/2014/main" id="{3EA5E97A-8C4A-0B4A-B97C-C01848CA802A}"/>
                </a:ext>
              </a:extLst>
            </p:cNvPr>
            <p:cNvSpPr/>
            <p:nvPr/>
          </p:nvSpPr>
          <p:spPr>
            <a:xfrm>
              <a:off x="1408335" y="4819140"/>
              <a:ext cx="126712" cy="114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8" name="Oval 227">
              <a:extLst>
                <a:ext uri="{FF2B5EF4-FFF2-40B4-BE49-F238E27FC236}">
                  <a16:creationId xmlns:a16="http://schemas.microsoft.com/office/drawing/2014/main" id="{E23B6B01-7F84-CA4D-A00B-DD415FA94310}"/>
                </a:ext>
              </a:extLst>
            </p:cNvPr>
            <p:cNvSpPr/>
            <p:nvPr/>
          </p:nvSpPr>
          <p:spPr>
            <a:xfrm>
              <a:off x="1465674" y="5160715"/>
              <a:ext cx="126712" cy="114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9" name="Oval 228">
              <a:extLst>
                <a:ext uri="{FF2B5EF4-FFF2-40B4-BE49-F238E27FC236}">
                  <a16:creationId xmlns:a16="http://schemas.microsoft.com/office/drawing/2014/main" id="{F558A5F2-9749-AC40-8AFF-8FD27C41E5EA}"/>
                </a:ext>
              </a:extLst>
            </p:cNvPr>
            <p:cNvSpPr/>
            <p:nvPr/>
          </p:nvSpPr>
          <p:spPr>
            <a:xfrm>
              <a:off x="1711589" y="5532295"/>
              <a:ext cx="126712" cy="114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230" name="Straight Arrow Connector 229">
              <a:extLst>
                <a:ext uri="{FF2B5EF4-FFF2-40B4-BE49-F238E27FC236}">
                  <a16:creationId xmlns:a16="http://schemas.microsoft.com/office/drawing/2014/main" id="{53FF62E3-06C6-244B-B6DD-649FF3C2000C}"/>
                </a:ext>
              </a:extLst>
            </p:cNvPr>
            <p:cNvCxnSpPr>
              <a:cxnSpLocks/>
              <a:stCxn id="222" idx="4"/>
              <a:endCxn id="223" idx="0"/>
            </p:cNvCxnSpPr>
            <p:nvPr/>
          </p:nvCxnSpPr>
          <p:spPr>
            <a:xfrm flipH="1">
              <a:off x="1314747" y="4162105"/>
              <a:ext cx="8314" cy="224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E902E288-ED78-DE43-884C-FBFB9609D5DE}"/>
                </a:ext>
              </a:extLst>
            </p:cNvPr>
            <p:cNvCxnSpPr>
              <a:cxnSpLocks/>
              <a:stCxn id="223" idx="4"/>
              <a:endCxn id="224" idx="7"/>
            </p:cNvCxnSpPr>
            <p:nvPr/>
          </p:nvCxnSpPr>
          <p:spPr>
            <a:xfrm flipH="1">
              <a:off x="1108087" y="4501073"/>
              <a:ext cx="206660" cy="291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BFA1B22-67B6-1246-92E4-BC4F4EA499AD}"/>
                </a:ext>
              </a:extLst>
            </p:cNvPr>
            <p:cNvCxnSpPr>
              <a:cxnSpLocks/>
              <a:stCxn id="223" idx="4"/>
              <a:endCxn id="227" idx="0"/>
            </p:cNvCxnSpPr>
            <p:nvPr/>
          </p:nvCxnSpPr>
          <p:spPr>
            <a:xfrm>
              <a:off x="1314747" y="4501073"/>
              <a:ext cx="156944" cy="318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2CE4E5C-7716-384F-8389-2772B6270C1C}"/>
                </a:ext>
              </a:extLst>
            </p:cNvPr>
            <p:cNvCxnSpPr>
              <a:cxnSpLocks/>
              <a:stCxn id="227" idx="4"/>
              <a:endCxn id="228" idx="0"/>
            </p:cNvCxnSpPr>
            <p:nvPr/>
          </p:nvCxnSpPr>
          <p:spPr>
            <a:xfrm>
              <a:off x="1471691" y="4933532"/>
              <a:ext cx="57339" cy="227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3C5038F6-2608-F54B-9B86-4DF6A9087768}"/>
                </a:ext>
              </a:extLst>
            </p:cNvPr>
            <p:cNvCxnSpPr>
              <a:cxnSpLocks/>
              <a:stCxn id="228" idx="4"/>
              <a:endCxn id="229" idx="1"/>
            </p:cNvCxnSpPr>
            <p:nvPr/>
          </p:nvCxnSpPr>
          <p:spPr>
            <a:xfrm>
              <a:off x="1529030" y="5275107"/>
              <a:ext cx="201116" cy="273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989DB28A-E85D-E942-87AF-A03F1A94EEAD}"/>
                </a:ext>
              </a:extLst>
            </p:cNvPr>
            <p:cNvCxnSpPr>
              <a:cxnSpLocks/>
              <a:stCxn id="224" idx="4"/>
              <a:endCxn id="225" idx="0"/>
            </p:cNvCxnSpPr>
            <p:nvPr/>
          </p:nvCxnSpPr>
          <p:spPr>
            <a:xfrm flipH="1">
              <a:off x="999931" y="4889777"/>
              <a:ext cx="63356" cy="330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979C2FF5-3F03-C442-BCA6-F99815F35B24}"/>
                </a:ext>
              </a:extLst>
            </p:cNvPr>
            <p:cNvCxnSpPr>
              <a:cxnSpLocks/>
              <a:stCxn id="225" idx="4"/>
              <a:endCxn id="226" idx="0"/>
            </p:cNvCxnSpPr>
            <p:nvPr/>
          </p:nvCxnSpPr>
          <p:spPr>
            <a:xfrm flipH="1">
              <a:off x="806457" y="5334817"/>
              <a:ext cx="193474" cy="254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BDCD68A7-418E-2444-852E-061F633F6FF5}"/>
                </a:ext>
              </a:extLst>
            </p:cNvPr>
            <p:cNvSpPr txBox="1"/>
            <p:nvPr/>
          </p:nvSpPr>
          <p:spPr>
            <a:xfrm rot="18392732">
              <a:off x="1252666" y="4134979"/>
              <a:ext cx="283580" cy="224555"/>
            </a:xfrm>
            <a:prstGeom prst="rect">
              <a:avLst/>
            </a:prstGeom>
            <a:noFill/>
          </p:spPr>
          <p:txBody>
            <a:bodyPr wrap="none" rtlCol="0">
              <a:spAutoFit/>
            </a:bodyPr>
            <a:lstStyle/>
            <a:p>
              <a:r>
                <a:rPr lang="en-US" sz="1000" i="1" dirty="0"/>
                <a:t>e</a:t>
              </a:r>
              <a:r>
                <a:rPr lang="en-US" sz="1000" i="1" baseline="-25000" dirty="0"/>
                <a:t>1</a:t>
              </a:r>
              <a:endParaRPr lang="en-US" sz="1000" i="1" dirty="0"/>
            </a:p>
          </p:txBody>
        </p:sp>
        <p:sp>
          <p:nvSpPr>
            <p:cNvPr id="238" name="TextBox 237">
              <a:extLst>
                <a:ext uri="{FF2B5EF4-FFF2-40B4-BE49-F238E27FC236}">
                  <a16:creationId xmlns:a16="http://schemas.microsoft.com/office/drawing/2014/main" id="{702658B1-FBFC-DB47-875F-1AA4675A522E}"/>
                </a:ext>
              </a:extLst>
            </p:cNvPr>
            <p:cNvSpPr txBox="1"/>
            <p:nvPr/>
          </p:nvSpPr>
          <p:spPr>
            <a:xfrm rot="18392732">
              <a:off x="968450" y="4497167"/>
              <a:ext cx="283580" cy="224555"/>
            </a:xfrm>
            <a:prstGeom prst="rect">
              <a:avLst/>
            </a:prstGeom>
            <a:noFill/>
          </p:spPr>
          <p:txBody>
            <a:bodyPr wrap="none" rtlCol="0">
              <a:spAutoFit/>
            </a:bodyPr>
            <a:lstStyle/>
            <a:p>
              <a:r>
                <a:rPr lang="en-US" sz="1000" i="1" dirty="0"/>
                <a:t>e</a:t>
              </a:r>
              <a:r>
                <a:rPr lang="en-US" sz="1000" i="1" baseline="-25000" dirty="0"/>
                <a:t>3</a:t>
              </a:r>
              <a:endParaRPr lang="en-US" sz="1000" i="1" dirty="0"/>
            </a:p>
          </p:txBody>
        </p:sp>
        <p:sp>
          <p:nvSpPr>
            <p:cNvPr id="239" name="TextBox 238">
              <a:extLst>
                <a:ext uri="{FF2B5EF4-FFF2-40B4-BE49-F238E27FC236}">
                  <a16:creationId xmlns:a16="http://schemas.microsoft.com/office/drawing/2014/main" id="{8CDB9A46-0491-F54E-A40B-6B26DD065D9E}"/>
                </a:ext>
              </a:extLst>
            </p:cNvPr>
            <p:cNvSpPr txBox="1"/>
            <p:nvPr/>
          </p:nvSpPr>
          <p:spPr>
            <a:xfrm rot="3686115">
              <a:off x="1335950" y="4486435"/>
              <a:ext cx="283580" cy="224555"/>
            </a:xfrm>
            <a:prstGeom prst="rect">
              <a:avLst/>
            </a:prstGeom>
            <a:noFill/>
          </p:spPr>
          <p:txBody>
            <a:bodyPr wrap="none" rtlCol="0">
              <a:spAutoFit/>
            </a:bodyPr>
            <a:lstStyle/>
            <a:p>
              <a:r>
                <a:rPr lang="en-US" sz="1000" i="1" dirty="0"/>
                <a:t>e</a:t>
              </a:r>
              <a:r>
                <a:rPr lang="en-US" sz="1000" i="1" baseline="-25000" dirty="0"/>
                <a:t>4</a:t>
              </a:r>
              <a:endParaRPr lang="en-US" sz="1000" i="1" dirty="0"/>
            </a:p>
          </p:txBody>
        </p:sp>
        <p:sp>
          <p:nvSpPr>
            <p:cNvPr id="240" name="TextBox 239">
              <a:extLst>
                <a:ext uri="{FF2B5EF4-FFF2-40B4-BE49-F238E27FC236}">
                  <a16:creationId xmlns:a16="http://schemas.microsoft.com/office/drawing/2014/main" id="{A8489337-4436-AE40-8096-5569ACA3496F}"/>
                </a:ext>
              </a:extLst>
            </p:cNvPr>
            <p:cNvSpPr txBox="1"/>
            <p:nvPr/>
          </p:nvSpPr>
          <p:spPr>
            <a:xfrm rot="16656034">
              <a:off x="810980" y="4896665"/>
              <a:ext cx="283580" cy="224555"/>
            </a:xfrm>
            <a:prstGeom prst="rect">
              <a:avLst/>
            </a:prstGeom>
            <a:noFill/>
          </p:spPr>
          <p:txBody>
            <a:bodyPr wrap="none" rtlCol="0">
              <a:spAutoFit/>
            </a:bodyPr>
            <a:lstStyle/>
            <a:p>
              <a:r>
                <a:rPr lang="en-US" sz="1000" i="1" dirty="0"/>
                <a:t>e</a:t>
              </a:r>
              <a:r>
                <a:rPr lang="en-US" sz="1000" i="1" baseline="-25000" dirty="0"/>
                <a:t>5</a:t>
              </a:r>
              <a:endParaRPr lang="en-US" sz="1000" i="1" dirty="0"/>
            </a:p>
          </p:txBody>
        </p:sp>
        <p:sp>
          <p:nvSpPr>
            <p:cNvPr id="241" name="TextBox 240">
              <a:extLst>
                <a:ext uri="{FF2B5EF4-FFF2-40B4-BE49-F238E27FC236}">
                  <a16:creationId xmlns:a16="http://schemas.microsoft.com/office/drawing/2014/main" id="{C9A74F29-D792-0B48-A5F9-85F8F5A1D93B}"/>
                </a:ext>
              </a:extLst>
            </p:cNvPr>
            <p:cNvSpPr txBox="1"/>
            <p:nvPr/>
          </p:nvSpPr>
          <p:spPr>
            <a:xfrm rot="4751003">
              <a:off x="1468956" y="4906557"/>
              <a:ext cx="283580" cy="224555"/>
            </a:xfrm>
            <a:prstGeom prst="rect">
              <a:avLst/>
            </a:prstGeom>
            <a:noFill/>
          </p:spPr>
          <p:txBody>
            <a:bodyPr wrap="none" rtlCol="0">
              <a:spAutoFit/>
            </a:bodyPr>
            <a:lstStyle/>
            <a:p>
              <a:r>
                <a:rPr lang="en-US" sz="1000" i="1" dirty="0"/>
                <a:t>e</a:t>
              </a:r>
              <a:r>
                <a:rPr lang="en-US" sz="1000" i="1" baseline="-25000" dirty="0"/>
                <a:t>9</a:t>
              </a:r>
              <a:endParaRPr lang="en-US" sz="1000" i="1" dirty="0"/>
            </a:p>
          </p:txBody>
        </p:sp>
        <p:sp>
          <p:nvSpPr>
            <p:cNvPr id="242" name="TextBox 241">
              <a:extLst>
                <a:ext uri="{FF2B5EF4-FFF2-40B4-BE49-F238E27FC236}">
                  <a16:creationId xmlns:a16="http://schemas.microsoft.com/office/drawing/2014/main" id="{78512314-4ABE-794D-91E6-7DB6339C1D7B}"/>
                </a:ext>
              </a:extLst>
            </p:cNvPr>
            <p:cNvSpPr txBox="1"/>
            <p:nvPr/>
          </p:nvSpPr>
          <p:spPr>
            <a:xfrm rot="3049156">
              <a:off x="1537016" y="5251946"/>
              <a:ext cx="326069" cy="224555"/>
            </a:xfrm>
            <a:prstGeom prst="rect">
              <a:avLst/>
            </a:prstGeom>
            <a:noFill/>
          </p:spPr>
          <p:txBody>
            <a:bodyPr wrap="none" rtlCol="0">
              <a:spAutoFit/>
            </a:bodyPr>
            <a:lstStyle/>
            <a:p>
              <a:r>
                <a:rPr lang="en-US" sz="1000" i="1" dirty="0"/>
                <a:t>e</a:t>
              </a:r>
              <a:r>
                <a:rPr lang="en-US" sz="1000" i="1" baseline="-25000" dirty="0"/>
                <a:t>10</a:t>
              </a:r>
              <a:endParaRPr lang="en-US" sz="1000" i="1" dirty="0"/>
            </a:p>
          </p:txBody>
        </p:sp>
        <p:sp>
          <p:nvSpPr>
            <p:cNvPr id="243" name="TextBox 242">
              <a:extLst>
                <a:ext uri="{FF2B5EF4-FFF2-40B4-BE49-F238E27FC236}">
                  <a16:creationId xmlns:a16="http://schemas.microsoft.com/office/drawing/2014/main" id="{54D2314A-4C2C-2942-AD15-DD850A2841A6}"/>
                </a:ext>
              </a:extLst>
            </p:cNvPr>
            <p:cNvSpPr txBox="1"/>
            <p:nvPr/>
          </p:nvSpPr>
          <p:spPr>
            <a:xfrm rot="18526644">
              <a:off x="661548" y="5289086"/>
              <a:ext cx="326069" cy="224555"/>
            </a:xfrm>
            <a:prstGeom prst="rect">
              <a:avLst/>
            </a:prstGeom>
            <a:noFill/>
          </p:spPr>
          <p:txBody>
            <a:bodyPr wrap="none" rtlCol="0">
              <a:spAutoFit/>
            </a:bodyPr>
            <a:lstStyle/>
            <a:p>
              <a:r>
                <a:rPr lang="en-US" sz="1000" i="1" dirty="0"/>
                <a:t>e</a:t>
              </a:r>
              <a:r>
                <a:rPr lang="en-US" sz="1000" i="1" baseline="-25000" dirty="0"/>
                <a:t>11</a:t>
              </a:r>
              <a:endParaRPr lang="en-US" sz="1000" i="1" dirty="0"/>
            </a:p>
          </p:txBody>
        </p:sp>
        <p:sp>
          <p:nvSpPr>
            <p:cNvPr id="244" name="TextBox 243">
              <a:extLst>
                <a:ext uri="{FF2B5EF4-FFF2-40B4-BE49-F238E27FC236}">
                  <a16:creationId xmlns:a16="http://schemas.microsoft.com/office/drawing/2014/main" id="{2BD9B4CB-F587-A54E-BE67-0FCEAA213E30}"/>
                </a:ext>
              </a:extLst>
            </p:cNvPr>
            <p:cNvSpPr txBox="1"/>
            <p:nvPr/>
          </p:nvSpPr>
          <p:spPr>
            <a:xfrm>
              <a:off x="1077569" y="3856085"/>
              <a:ext cx="487122" cy="226612"/>
            </a:xfrm>
            <a:prstGeom prst="rect">
              <a:avLst/>
            </a:prstGeom>
            <a:noFill/>
          </p:spPr>
          <p:txBody>
            <a:bodyPr wrap="none" rtlCol="0">
              <a:spAutoFit/>
            </a:bodyPr>
            <a:lstStyle/>
            <a:p>
              <a:r>
                <a:rPr lang="en-US" sz="900" dirty="0"/>
                <a:t>dataset</a:t>
              </a:r>
            </a:p>
          </p:txBody>
        </p:sp>
        <p:sp>
          <p:nvSpPr>
            <p:cNvPr id="245" name="TextBox 244">
              <a:extLst>
                <a:ext uri="{FF2B5EF4-FFF2-40B4-BE49-F238E27FC236}">
                  <a16:creationId xmlns:a16="http://schemas.microsoft.com/office/drawing/2014/main" id="{C8BD686E-02A1-D342-A7F0-DC8D09BB5216}"/>
                </a:ext>
              </a:extLst>
            </p:cNvPr>
            <p:cNvSpPr txBox="1"/>
            <p:nvPr/>
          </p:nvSpPr>
          <p:spPr>
            <a:xfrm>
              <a:off x="948884" y="3671766"/>
              <a:ext cx="760144" cy="261610"/>
            </a:xfrm>
            <a:prstGeom prst="rect">
              <a:avLst/>
            </a:prstGeom>
            <a:noFill/>
          </p:spPr>
          <p:txBody>
            <a:bodyPr wrap="none" rtlCol="0">
              <a:spAutoFit/>
            </a:bodyPr>
            <a:lstStyle/>
            <a:p>
              <a:r>
                <a:rPr lang="en-US" sz="1100" b="1" dirty="0"/>
                <a:t>Workload</a:t>
              </a:r>
            </a:p>
          </p:txBody>
        </p:sp>
        <p:sp>
          <p:nvSpPr>
            <p:cNvPr id="246" name="Oval 245">
              <a:extLst>
                <a:ext uri="{FF2B5EF4-FFF2-40B4-BE49-F238E27FC236}">
                  <a16:creationId xmlns:a16="http://schemas.microsoft.com/office/drawing/2014/main" id="{7BB3DBCF-4A20-EC4F-8A39-935F49E69642}"/>
                </a:ext>
              </a:extLst>
            </p:cNvPr>
            <p:cNvSpPr/>
            <p:nvPr/>
          </p:nvSpPr>
          <p:spPr>
            <a:xfrm>
              <a:off x="3615399" y="3838559"/>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7" name="Oval 246">
              <a:extLst>
                <a:ext uri="{FF2B5EF4-FFF2-40B4-BE49-F238E27FC236}">
                  <a16:creationId xmlns:a16="http://schemas.microsoft.com/office/drawing/2014/main" id="{4DD4C7F6-8E24-7D4B-A395-1B4F7F43BAAE}"/>
                </a:ext>
              </a:extLst>
            </p:cNvPr>
            <p:cNvSpPr/>
            <p:nvPr/>
          </p:nvSpPr>
          <p:spPr>
            <a:xfrm>
              <a:off x="3341542" y="4181747"/>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8" name="Oval 247">
              <a:extLst>
                <a:ext uri="{FF2B5EF4-FFF2-40B4-BE49-F238E27FC236}">
                  <a16:creationId xmlns:a16="http://schemas.microsoft.com/office/drawing/2014/main" id="{583C6012-0811-8C42-92A3-43F719520717}"/>
                </a:ext>
              </a:extLst>
            </p:cNvPr>
            <p:cNvSpPr/>
            <p:nvPr/>
          </p:nvSpPr>
          <p:spPr>
            <a:xfrm>
              <a:off x="3090082" y="4570450"/>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9" name="Oval 248">
              <a:extLst>
                <a:ext uri="{FF2B5EF4-FFF2-40B4-BE49-F238E27FC236}">
                  <a16:creationId xmlns:a16="http://schemas.microsoft.com/office/drawing/2014/main" id="{6684F97F-4A59-3F41-A698-9E1ED8440620}"/>
                </a:ext>
              </a:extLst>
            </p:cNvPr>
            <p:cNvSpPr/>
            <p:nvPr/>
          </p:nvSpPr>
          <p:spPr>
            <a:xfrm>
              <a:off x="3026726" y="5015491"/>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0" name="Oval 249">
              <a:extLst>
                <a:ext uri="{FF2B5EF4-FFF2-40B4-BE49-F238E27FC236}">
                  <a16:creationId xmlns:a16="http://schemas.microsoft.com/office/drawing/2014/main" id="{ACE6F203-D454-3E44-A6C1-F35306C4FEDF}"/>
                </a:ext>
              </a:extLst>
            </p:cNvPr>
            <p:cNvSpPr/>
            <p:nvPr/>
          </p:nvSpPr>
          <p:spPr>
            <a:xfrm>
              <a:off x="3155023" y="5366502"/>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1" name="Oval 250">
              <a:extLst>
                <a:ext uri="{FF2B5EF4-FFF2-40B4-BE49-F238E27FC236}">
                  <a16:creationId xmlns:a16="http://schemas.microsoft.com/office/drawing/2014/main" id="{193C1BC9-AFAA-B047-877B-BBD6DFD0E4A7}"/>
                </a:ext>
              </a:extLst>
            </p:cNvPr>
            <p:cNvSpPr/>
            <p:nvPr/>
          </p:nvSpPr>
          <p:spPr>
            <a:xfrm>
              <a:off x="3498486" y="4614206"/>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2" name="Oval 251">
              <a:extLst>
                <a:ext uri="{FF2B5EF4-FFF2-40B4-BE49-F238E27FC236}">
                  <a16:creationId xmlns:a16="http://schemas.microsoft.com/office/drawing/2014/main" id="{4E4D3A56-4AFD-1143-B3A8-8E9D5C8B7577}"/>
                </a:ext>
              </a:extLst>
            </p:cNvPr>
            <p:cNvSpPr/>
            <p:nvPr/>
          </p:nvSpPr>
          <p:spPr>
            <a:xfrm>
              <a:off x="3368039" y="4952765"/>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253" name="Straight Arrow Connector 252">
              <a:extLst>
                <a:ext uri="{FF2B5EF4-FFF2-40B4-BE49-F238E27FC236}">
                  <a16:creationId xmlns:a16="http://schemas.microsoft.com/office/drawing/2014/main" id="{47CFE2FD-2757-3341-91B8-3D57ED2A2F8B}"/>
                </a:ext>
              </a:extLst>
            </p:cNvPr>
            <p:cNvCxnSpPr>
              <a:cxnSpLocks/>
              <a:stCxn id="246" idx="4"/>
              <a:endCxn id="247" idx="7"/>
            </p:cNvCxnSpPr>
            <p:nvPr/>
          </p:nvCxnSpPr>
          <p:spPr>
            <a:xfrm flipH="1">
              <a:off x="3449698" y="3952950"/>
              <a:ext cx="229057" cy="245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70EF2A3-5C0E-7941-B007-970300598CD7}"/>
                </a:ext>
              </a:extLst>
            </p:cNvPr>
            <p:cNvCxnSpPr>
              <a:cxnSpLocks/>
              <a:stCxn id="247" idx="4"/>
              <a:endCxn id="248" idx="7"/>
            </p:cNvCxnSpPr>
            <p:nvPr/>
          </p:nvCxnSpPr>
          <p:spPr>
            <a:xfrm flipH="1">
              <a:off x="3198238" y="4296139"/>
              <a:ext cx="206660" cy="291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1FAAF16F-5FDD-8E4D-B96D-1FD9E9793EF2}"/>
                </a:ext>
              </a:extLst>
            </p:cNvPr>
            <p:cNvCxnSpPr>
              <a:cxnSpLocks/>
              <a:stCxn id="247" idx="4"/>
              <a:endCxn id="251" idx="0"/>
            </p:cNvCxnSpPr>
            <p:nvPr/>
          </p:nvCxnSpPr>
          <p:spPr>
            <a:xfrm>
              <a:off x="3404898" y="4296139"/>
              <a:ext cx="156944" cy="318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AE8EDBB-F3CD-004C-82FD-3332C05097AB}"/>
                </a:ext>
              </a:extLst>
            </p:cNvPr>
            <p:cNvCxnSpPr>
              <a:cxnSpLocks/>
              <a:stCxn id="251" idx="4"/>
              <a:endCxn id="252" idx="0"/>
            </p:cNvCxnSpPr>
            <p:nvPr/>
          </p:nvCxnSpPr>
          <p:spPr>
            <a:xfrm flipH="1">
              <a:off x="3431395" y="4728597"/>
              <a:ext cx="130447" cy="224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169F0B63-2AB8-074C-A788-6B8C3714FBA4}"/>
                </a:ext>
              </a:extLst>
            </p:cNvPr>
            <p:cNvCxnSpPr>
              <a:cxnSpLocks/>
              <a:stCxn id="248" idx="4"/>
              <a:endCxn id="249" idx="0"/>
            </p:cNvCxnSpPr>
            <p:nvPr/>
          </p:nvCxnSpPr>
          <p:spPr>
            <a:xfrm flipH="1">
              <a:off x="3090082" y="4684842"/>
              <a:ext cx="63356" cy="330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60CB79BE-02FE-1B4B-AD9B-932BF21F01A0}"/>
                </a:ext>
              </a:extLst>
            </p:cNvPr>
            <p:cNvCxnSpPr>
              <a:cxnSpLocks/>
              <a:stCxn id="249" idx="4"/>
            </p:cNvCxnSpPr>
            <p:nvPr/>
          </p:nvCxnSpPr>
          <p:spPr>
            <a:xfrm>
              <a:off x="3090082" y="5129882"/>
              <a:ext cx="128297" cy="248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9" name="TextBox 258">
              <a:extLst>
                <a:ext uri="{FF2B5EF4-FFF2-40B4-BE49-F238E27FC236}">
                  <a16:creationId xmlns:a16="http://schemas.microsoft.com/office/drawing/2014/main" id="{08A78569-E004-2642-A8F1-65312C184E01}"/>
                </a:ext>
              </a:extLst>
            </p:cNvPr>
            <p:cNvSpPr txBox="1"/>
            <p:nvPr/>
          </p:nvSpPr>
          <p:spPr>
            <a:xfrm rot="18392732">
              <a:off x="3342817" y="3930043"/>
              <a:ext cx="283580" cy="224555"/>
            </a:xfrm>
            <a:prstGeom prst="rect">
              <a:avLst/>
            </a:prstGeom>
            <a:noFill/>
          </p:spPr>
          <p:txBody>
            <a:bodyPr wrap="none" rtlCol="0">
              <a:spAutoFit/>
            </a:bodyPr>
            <a:lstStyle/>
            <a:p>
              <a:r>
                <a:rPr lang="en-US" sz="1000" i="1" dirty="0"/>
                <a:t>e</a:t>
              </a:r>
              <a:r>
                <a:rPr lang="en-US" sz="1000" i="1" baseline="-25000" dirty="0"/>
                <a:t>1</a:t>
              </a:r>
              <a:endParaRPr lang="en-US" sz="1000" i="1" dirty="0"/>
            </a:p>
          </p:txBody>
        </p:sp>
        <p:sp>
          <p:nvSpPr>
            <p:cNvPr id="260" name="TextBox 259">
              <a:extLst>
                <a:ext uri="{FF2B5EF4-FFF2-40B4-BE49-F238E27FC236}">
                  <a16:creationId xmlns:a16="http://schemas.microsoft.com/office/drawing/2014/main" id="{E06FBACF-0E8C-E141-8EB7-1461CD573E4D}"/>
                </a:ext>
              </a:extLst>
            </p:cNvPr>
            <p:cNvSpPr txBox="1"/>
            <p:nvPr/>
          </p:nvSpPr>
          <p:spPr>
            <a:xfrm rot="18392732">
              <a:off x="3058602" y="4292232"/>
              <a:ext cx="283580" cy="224555"/>
            </a:xfrm>
            <a:prstGeom prst="rect">
              <a:avLst/>
            </a:prstGeom>
            <a:noFill/>
          </p:spPr>
          <p:txBody>
            <a:bodyPr wrap="none" rtlCol="0">
              <a:spAutoFit/>
            </a:bodyPr>
            <a:lstStyle/>
            <a:p>
              <a:r>
                <a:rPr lang="en-US" sz="1000" i="1" dirty="0"/>
                <a:t>e</a:t>
              </a:r>
              <a:r>
                <a:rPr lang="en-US" sz="1000" i="1" baseline="-25000" dirty="0"/>
                <a:t>3</a:t>
              </a:r>
              <a:endParaRPr lang="en-US" sz="1000" i="1" dirty="0"/>
            </a:p>
          </p:txBody>
        </p:sp>
        <p:sp>
          <p:nvSpPr>
            <p:cNvPr id="261" name="TextBox 260">
              <a:extLst>
                <a:ext uri="{FF2B5EF4-FFF2-40B4-BE49-F238E27FC236}">
                  <a16:creationId xmlns:a16="http://schemas.microsoft.com/office/drawing/2014/main" id="{64578053-766B-3843-A99E-8002D953ABB1}"/>
                </a:ext>
              </a:extLst>
            </p:cNvPr>
            <p:cNvSpPr txBox="1"/>
            <p:nvPr/>
          </p:nvSpPr>
          <p:spPr>
            <a:xfrm rot="3686115">
              <a:off x="3435713" y="4315219"/>
              <a:ext cx="283580" cy="224555"/>
            </a:xfrm>
            <a:prstGeom prst="rect">
              <a:avLst/>
            </a:prstGeom>
            <a:noFill/>
          </p:spPr>
          <p:txBody>
            <a:bodyPr wrap="none" rtlCol="0">
              <a:spAutoFit/>
            </a:bodyPr>
            <a:lstStyle/>
            <a:p>
              <a:r>
                <a:rPr lang="en-US" sz="1000" i="1" dirty="0"/>
                <a:t>e</a:t>
              </a:r>
              <a:r>
                <a:rPr lang="en-US" sz="1000" i="1" baseline="-25000" dirty="0"/>
                <a:t>4</a:t>
              </a:r>
              <a:endParaRPr lang="en-US" sz="1000" i="1" dirty="0"/>
            </a:p>
          </p:txBody>
        </p:sp>
        <p:sp>
          <p:nvSpPr>
            <p:cNvPr id="262" name="TextBox 261">
              <a:extLst>
                <a:ext uri="{FF2B5EF4-FFF2-40B4-BE49-F238E27FC236}">
                  <a16:creationId xmlns:a16="http://schemas.microsoft.com/office/drawing/2014/main" id="{41794C26-27FB-4B43-BF48-0175F7F616BD}"/>
                </a:ext>
              </a:extLst>
            </p:cNvPr>
            <p:cNvSpPr txBox="1"/>
            <p:nvPr/>
          </p:nvSpPr>
          <p:spPr>
            <a:xfrm rot="16656034">
              <a:off x="2901131" y="4691730"/>
              <a:ext cx="283580" cy="224555"/>
            </a:xfrm>
            <a:prstGeom prst="rect">
              <a:avLst/>
            </a:prstGeom>
            <a:noFill/>
          </p:spPr>
          <p:txBody>
            <a:bodyPr wrap="none" rtlCol="0">
              <a:spAutoFit/>
            </a:bodyPr>
            <a:lstStyle/>
            <a:p>
              <a:r>
                <a:rPr lang="en-US" sz="1000" i="1" dirty="0"/>
                <a:t>e</a:t>
              </a:r>
              <a:r>
                <a:rPr lang="en-US" sz="1000" i="1" baseline="-25000" dirty="0"/>
                <a:t>5</a:t>
              </a:r>
              <a:endParaRPr lang="en-US" sz="1000" i="1" dirty="0"/>
            </a:p>
          </p:txBody>
        </p:sp>
        <p:sp>
          <p:nvSpPr>
            <p:cNvPr id="263" name="TextBox 262">
              <a:extLst>
                <a:ext uri="{FF2B5EF4-FFF2-40B4-BE49-F238E27FC236}">
                  <a16:creationId xmlns:a16="http://schemas.microsoft.com/office/drawing/2014/main" id="{F2E1C876-5B0F-9E44-B4FB-656691934DFE}"/>
                </a:ext>
              </a:extLst>
            </p:cNvPr>
            <p:cNvSpPr txBox="1"/>
            <p:nvPr/>
          </p:nvSpPr>
          <p:spPr>
            <a:xfrm rot="18083866">
              <a:off x="3276816" y="4680317"/>
              <a:ext cx="283580" cy="224555"/>
            </a:xfrm>
            <a:prstGeom prst="rect">
              <a:avLst/>
            </a:prstGeom>
            <a:noFill/>
          </p:spPr>
          <p:txBody>
            <a:bodyPr wrap="none" rtlCol="0">
              <a:spAutoFit/>
            </a:bodyPr>
            <a:lstStyle/>
            <a:p>
              <a:r>
                <a:rPr lang="en-US" sz="1000" i="1" dirty="0"/>
                <a:t>e</a:t>
              </a:r>
              <a:r>
                <a:rPr lang="en-US" sz="1000" i="1" baseline="-25000" dirty="0"/>
                <a:t>6</a:t>
              </a:r>
              <a:endParaRPr lang="en-US" sz="1000" i="1" dirty="0"/>
            </a:p>
          </p:txBody>
        </p:sp>
        <p:sp>
          <p:nvSpPr>
            <p:cNvPr id="264" name="TextBox 263">
              <a:extLst>
                <a:ext uri="{FF2B5EF4-FFF2-40B4-BE49-F238E27FC236}">
                  <a16:creationId xmlns:a16="http://schemas.microsoft.com/office/drawing/2014/main" id="{5B75CC2E-08E7-0846-BC5E-4AEF935769C9}"/>
                </a:ext>
              </a:extLst>
            </p:cNvPr>
            <p:cNvSpPr txBox="1"/>
            <p:nvPr/>
          </p:nvSpPr>
          <p:spPr>
            <a:xfrm rot="3710162">
              <a:off x="3077075" y="5096546"/>
              <a:ext cx="283580" cy="224555"/>
            </a:xfrm>
            <a:prstGeom prst="rect">
              <a:avLst/>
            </a:prstGeom>
            <a:noFill/>
          </p:spPr>
          <p:txBody>
            <a:bodyPr wrap="none" rtlCol="0">
              <a:spAutoFit/>
            </a:bodyPr>
            <a:lstStyle/>
            <a:p>
              <a:r>
                <a:rPr lang="en-US" sz="1000" i="1" dirty="0"/>
                <a:t>e</a:t>
              </a:r>
              <a:r>
                <a:rPr lang="en-US" sz="1000" i="1" baseline="-25000" dirty="0"/>
                <a:t>7</a:t>
              </a:r>
              <a:endParaRPr lang="en-US" sz="1000" i="1" dirty="0"/>
            </a:p>
          </p:txBody>
        </p:sp>
        <p:sp>
          <p:nvSpPr>
            <p:cNvPr id="265" name="Oval 264">
              <a:extLst>
                <a:ext uri="{FF2B5EF4-FFF2-40B4-BE49-F238E27FC236}">
                  <a16:creationId xmlns:a16="http://schemas.microsoft.com/office/drawing/2014/main" id="{117DA979-9226-C045-972B-01448BBF152A}"/>
                </a:ext>
              </a:extLst>
            </p:cNvPr>
            <p:cNvSpPr/>
            <p:nvPr/>
          </p:nvSpPr>
          <p:spPr>
            <a:xfrm>
              <a:off x="3775677" y="4191705"/>
              <a:ext cx="126712" cy="114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266" name="Straight Arrow Connector 265">
              <a:extLst>
                <a:ext uri="{FF2B5EF4-FFF2-40B4-BE49-F238E27FC236}">
                  <a16:creationId xmlns:a16="http://schemas.microsoft.com/office/drawing/2014/main" id="{56E3535E-17E5-0C46-ACE3-79A9501FF05B}"/>
                </a:ext>
              </a:extLst>
            </p:cNvPr>
            <p:cNvCxnSpPr>
              <a:cxnSpLocks/>
              <a:stCxn id="246" idx="4"/>
              <a:endCxn id="265" idx="1"/>
            </p:cNvCxnSpPr>
            <p:nvPr/>
          </p:nvCxnSpPr>
          <p:spPr>
            <a:xfrm>
              <a:off x="3678755" y="3952950"/>
              <a:ext cx="115478" cy="255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1D45C69A-0637-2B41-BD31-5A26109BC0BD}"/>
                </a:ext>
              </a:extLst>
            </p:cNvPr>
            <p:cNvSpPr txBox="1"/>
            <p:nvPr/>
          </p:nvSpPr>
          <p:spPr>
            <a:xfrm rot="3704999">
              <a:off x="3685575" y="3947237"/>
              <a:ext cx="283580" cy="224555"/>
            </a:xfrm>
            <a:prstGeom prst="rect">
              <a:avLst/>
            </a:prstGeom>
            <a:noFill/>
          </p:spPr>
          <p:txBody>
            <a:bodyPr wrap="none" rtlCol="0">
              <a:spAutoFit/>
            </a:bodyPr>
            <a:lstStyle/>
            <a:p>
              <a:r>
                <a:rPr lang="en-US" sz="1000" i="1" dirty="0"/>
                <a:t>e</a:t>
              </a:r>
              <a:r>
                <a:rPr lang="en-US" sz="1000" i="1" baseline="-25000" dirty="0"/>
                <a:t>2</a:t>
              </a:r>
              <a:endParaRPr lang="en-US" sz="1000" i="1" dirty="0"/>
            </a:p>
          </p:txBody>
        </p:sp>
        <p:sp>
          <p:nvSpPr>
            <p:cNvPr id="268" name="TextBox 267">
              <a:extLst>
                <a:ext uri="{FF2B5EF4-FFF2-40B4-BE49-F238E27FC236}">
                  <a16:creationId xmlns:a16="http://schemas.microsoft.com/office/drawing/2014/main" id="{89B7C74E-703A-0E40-8BAB-0E2AC02AAE97}"/>
                </a:ext>
              </a:extLst>
            </p:cNvPr>
            <p:cNvSpPr txBox="1"/>
            <p:nvPr/>
          </p:nvSpPr>
          <p:spPr>
            <a:xfrm>
              <a:off x="3021898" y="3464172"/>
              <a:ext cx="1140613" cy="256827"/>
            </a:xfrm>
            <a:prstGeom prst="rect">
              <a:avLst/>
            </a:prstGeom>
            <a:noFill/>
          </p:spPr>
          <p:txBody>
            <a:bodyPr wrap="none" rtlCol="0">
              <a:spAutoFit/>
            </a:bodyPr>
            <a:lstStyle/>
            <a:p>
              <a:r>
                <a:rPr lang="en-US" sz="1100" b="1" dirty="0"/>
                <a:t>Experiment Graph</a:t>
              </a:r>
            </a:p>
          </p:txBody>
        </p:sp>
        <p:sp>
          <p:nvSpPr>
            <p:cNvPr id="269" name="TextBox 268">
              <a:extLst>
                <a:ext uri="{FF2B5EF4-FFF2-40B4-BE49-F238E27FC236}">
                  <a16:creationId xmlns:a16="http://schemas.microsoft.com/office/drawing/2014/main" id="{F59CFBAF-5350-574C-B16D-1DA17FEF44E4}"/>
                </a:ext>
              </a:extLst>
            </p:cNvPr>
            <p:cNvSpPr txBox="1"/>
            <p:nvPr/>
          </p:nvSpPr>
          <p:spPr>
            <a:xfrm>
              <a:off x="3419821" y="3660119"/>
              <a:ext cx="487122" cy="226612"/>
            </a:xfrm>
            <a:prstGeom prst="rect">
              <a:avLst/>
            </a:prstGeom>
            <a:noFill/>
          </p:spPr>
          <p:txBody>
            <a:bodyPr wrap="none" rtlCol="0">
              <a:spAutoFit/>
            </a:bodyPr>
            <a:lstStyle/>
            <a:p>
              <a:r>
                <a:rPr lang="en-US" sz="900" dirty="0"/>
                <a:t>dataset</a:t>
              </a:r>
            </a:p>
          </p:txBody>
        </p:sp>
        <p:sp>
          <p:nvSpPr>
            <p:cNvPr id="270" name="TextBox 269">
              <a:extLst>
                <a:ext uri="{FF2B5EF4-FFF2-40B4-BE49-F238E27FC236}">
                  <a16:creationId xmlns:a16="http://schemas.microsoft.com/office/drawing/2014/main" id="{7B52B94A-A95A-BD4E-9469-607F7AC60A68}"/>
                </a:ext>
              </a:extLst>
            </p:cNvPr>
            <p:cNvSpPr txBox="1"/>
            <p:nvPr/>
          </p:nvSpPr>
          <p:spPr>
            <a:xfrm>
              <a:off x="2959776" y="4124883"/>
              <a:ext cx="257596" cy="256827"/>
            </a:xfrm>
            <a:prstGeom prst="rect">
              <a:avLst/>
            </a:prstGeom>
            <a:noFill/>
          </p:spPr>
          <p:txBody>
            <a:bodyPr wrap="none" rtlCol="0">
              <a:spAutoFit/>
            </a:bodyPr>
            <a:lstStyle/>
            <a:p>
              <a:r>
                <a:rPr lang="en-US" sz="1050" dirty="0"/>
                <a:t>…</a:t>
              </a:r>
            </a:p>
          </p:txBody>
        </p:sp>
        <p:sp>
          <p:nvSpPr>
            <p:cNvPr id="271" name="TextBox 270">
              <a:extLst>
                <a:ext uri="{FF2B5EF4-FFF2-40B4-BE49-F238E27FC236}">
                  <a16:creationId xmlns:a16="http://schemas.microsoft.com/office/drawing/2014/main" id="{F2CFE021-792E-0541-AA04-362B97CD3AD3}"/>
                </a:ext>
              </a:extLst>
            </p:cNvPr>
            <p:cNvSpPr txBox="1"/>
            <p:nvPr/>
          </p:nvSpPr>
          <p:spPr>
            <a:xfrm>
              <a:off x="4069619" y="4110742"/>
              <a:ext cx="257596" cy="256827"/>
            </a:xfrm>
            <a:prstGeom prst="rect">
              <a:avLst/>
            </a:prstGeom>
            <a:noFill/>
          </p:spPr>
          <p:txBody>
            <a:bodyPr wrap="none" rtlCol="0">
              <a:spAutoFit/>
            </a:bodyPr>
            <a:lstStyle/>
            <a:p>
              <a:r>
                <a:rPr lang="en-US" sz="1050" dirty="0"/>
                <a:t>…</a:t>
              </a:r>
            </a:p>
          </p:txBody>
        </p:sp>
        <p:sp>
          <p:nvSpPr>
            <p:cNvPr id="272" name="TextBox 271">
              <a:extLst>
                <a:ext uri="{FF2B5EF4-FFF2-40B4-BE49-F238E27FC236}">
                  <a16:creationId xmlns:a16="http://schemas.microsoft.com/office/drawing/2014/main" id="{BAC8AE26-5306-1B4D-B1CD-08B4E55C5F27}"/>
                </a:ext>
              </a:extLst>
            </p:cNvPr>
            <p:cNvSpPr txBox="1"/>
            <p:nvPr/>
          </p:nvSpPr>
          <p:spPr>
            <a:xfrm>
              <a:off x="3647135" y="4888889"/>
              <a:ext cx="257596" cy="256827"/>
            </a:xfrm>
            <a:prstGeom prst="rect">
              <a:avLst/>
            </a:prstGeom>
            <a:noFill/>
          </p:spPr>
          <p:txBody>
            <a:bodyPr wrap="none" rtlCol="0">
              <a:spAutoFit/>
            </a:bodyPr>
            <a:lstStyle/>
            <a:p>
              <a:r>
                <a:rPr lang="en-US" sz="1050" dirty="0"/>
                <a:t>…</a:t>
              </a:r>
            </a:p>
          </p:txBody>
        </p:sp>
        <p:sp>
          <p:nvSpPr>
            <p:cNvPr id="273" name="TextBox 272">
              <a:extLst>
                <a:ext uri="{FF2B5EF4-FFF2-40B4-BE49-F238E27FC236}">
                  <a16:creationId xmlns:a16="http://schemas.microsoft.com/office/drawing/2014/main" id="{13C513CF-8868-4343-B4B5-B290CFEE9EAF}"/>
                </a:ext>
              </a:extLst>
            </p:cNvPr>
            <p:cNvSpPr txBox="1"/>
            <p:nvPr/>
          </p:nvSpPr>
          <p:spPr>
            <a:xfrm>
              <a:off x="2819869" y="5328489"/>
              <a:ext cx="257596" cy="256827"/>
            </a:xfrm>
            <a:prstGeom prst="rect">
              <a:avLst/>
            </a:prstGeom>
            <a:noFill/>
          </p:spPr>
          <p:txBody>
            <a:bodyPr wrap="none" rtlCol="0">
              <a:spAutoFit/>
            </a:bodyPr>
            <a:lstStyle/>
            <a:p>
              <a:r>
                <a:rPr lang="en-US" sz="1050" dirty="0"/>
                <a:t>…</a:t>
              </a:r>
            </a:p>
          </p:txBody>
        </p:sp>
        <p:cxnSp>
          <p:nvCxnSpPr>
            <p:cNvPr id="274" name="Straight Arrow Connector 273">
              <a:extLst>
                <a:ext uri="{FF2B5EF4-FFF2-40B4-BE49-F238E27FC236}">
                  <a16:creationId xmlns:a16="http://schemas.microsoft.com/office/drawing/2014/main" id="{E4874B2F-9D29-C747-9D9D-1776F7AD05CE}"/>
                </a:ext>
              </a:extLst>
            </p:cNvPr>
            <p:cNvCxnSpPr>
              <a:cxnSpLocks/>
              <a:stCxn id="246" idx="4"/>
              <a:endCxn id="270" idx="0"/>
            </p:cNvCxnSpPr>
            <p:nvPr/>
          </p:nvCxnSpPr>
          <p:spPr>
            <a:xfrm flipH="1">
              <a:off x="3088575" y="3952950"/>
              <a:ext cx="590181" cy="171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8F11867E-904B-B043-923A-66219C6A8839}"/>
                </a:ext>
              </a:extLst>
            </p:cNvPr>
            <p:cNvCxnSpPr>
              <a:cxnSpLocks/>
              <a:stCxn id="246" idx="4"/>
              <a:endCxn id="271" idx="0"/>
            </p:cNvCxnSpPr>
            <p:nvPr/>
          </p:nvCxnSpPr>
          <p:spPr>
            <a:xfrm>
              <a:off x="3678755" y="3952950"/>
              <a:ext cx="519661" cy="157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20F600BE-A7C7-F049-A6B8-9EDCD8B772A6}"/>
                </a:ext>
              </a:extLst>
            </p:cNvPr>
            <p:cNvCxnSpPr>
              <a:cxnSpLocks/>
            </p:cNvCxnSpPr>
            <p:nvPr/>
          </p:nvCxnSpPr>
          <p:spPr>
            <a:xfrm>
              <a:off x="3557064" y="4738459"/>
              <a:ext cx="179431" cy="232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A84C760B-54BD-DD48-B9D4-4B44BF11A1C9}"/>
                </a:ext>
              </a:extLst>
            </p:cNvPr>
            <p:cNvCxnSpPr>
              <a:cxnSpLocks/>
              <a:stCxn id="249" idx="4"/>
            </p:cNvCxnSpPr>
            <p:nvPr/>
          </p:nvCxnSpPr>
          <p:spPr>
            <a:xfrm flipH="1">
              <a:off x="2948667" y="5129882"/>
              <a:ext cx="141416" cy="210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BBB8CE83-CE79-D441-BBE8-B6C08757ACC6}"/>
                </a:ext>
              </a:extLst>
            </p:cNvPr>
            <p:cNvSpPr txBox="1"/>
            <p:nvPr/>
          </p:nvSpPr>
          <p:spPr>
            <a:xfrm>
              <a:off x="2707799" y="4952838"/>
              <a:ext cx="257596" cy="256827"/>
            </a:xfrm>
            <a:prstGeom prst="rect">
              <a:avLst/>
            </a:prstGeom>
            <a:noFill/>
          </p:spPr>
          <p:txBody>
            <a:bodyPr wrap="none" rtlCol="0">
              <a:spAutoFit/>
            </a:bodyPr>
            <a:lstStyle/>
            <a:p>
              <a:r>
                <a:rPr lang="en-US" sz="1050" dirty="0"/>
                <a:t>…</a:t>
              </a:r>
            </a:p>
          </p:txBody>
        </p:sp>
        <p:sp>
          <p:nvSpPr>
            <p:cNvPr id="279" name="TextBox 278">
              <a:extLst>
                <a:ext uri="{FF2B5EF4-FFF2-40B4-BE49-F238E27FC236}">
                  <a16:creationId xmlns:a16="http://schemas.microsoft.com/office/drawing/2014/main" id="{5E36B587-7104-274A-AE47-18D6C8C1B0FC}"/>
                </a:ext>
              </a:extLst>
            </p:cNvPr>
            <p:cNvSpPr txBox="1"/>
            <p:nvPr/>
          </p:nvSpPr>
          <p:spPr>
            <a:xfrm>
              <a:off x="2763764" y="4511095"/>
              <a:ext cx="257596" cy="256827"/>
            </a:xfrm>
            <a:prstGeom prst="rect">
              <a:avLst/>
            </a:prstGeom>
            <a:noFill/>
          </p:spPr>
          <p:txBody>
            <a:bodyPr wrap="none" rtlCol="0">
              <a:spAutoFit/>
            </a:bodyPr>
            <a:lstStyle/>
            <a:p>
              <a:r>
                <a:rPr lang="en-US" sz="1050" dirty="0"/>
                <a:t>…</a:t>
              </a:r>
            </a:p>
          </p:txBody>
        </p:sp>
        <p:sp>
          <p:nvSpPr>
            <p:cNvPr id="280" name="TextBox 279">
              <a:extLst>
                <a:ext uri="{FF2B5EF4-FFF2-40B4-BE49-F238E27FC236}">
                  <a16:creationId xmlns:a16="http://schemas.microsoft.com/office/drawing/2014/main" id="{7C616E53-23B4-3F4D-B5E0-5938124FF7E6}"/>
                </a:ext>
              </a:extLst>
            </p:cNvPr>
            <p:cNvSpPr txBox="1"/>
            <p:nvPr/>
          </p:nvSpPr>
          <p:spPr>
            <a:xfrm>
              <a:off x="3736496" y="4526195"/>
              <a:ext cx="257596" cy="256827"/>
            </a:xfrm>
            <a:prstGeom prst="rect">
              <a:avLst/>
            </a:prstGeom>
            <a:noFill/>
          </p:spPr>
          <p:txBody>
            <a:bodyPr wrap="none" rtlCol="0">
              <a:spAutoFit/>
            </a:bodyPr>
            <a:lstStyle/>
            <a:p>
              <a:r>
                <a:rPr lang="en-US" sz="1050" dirty="0"/>
                <a:t>…</a:t>
              </a:r>
            </a:p>
          </p:txBody>
        </p:sp>
        <p:cxnSp>
          <p:nvCxnSpPr>
            <p:cNvPr id="281" name="Straight Arrow Connector 280">
              <a:extLst>
                <a:ext uri="{FF2B5EF4-FFF2-40B4-BE49-F238E27FC236}">
                  <a16:creationId xmlns:a16="http://schemas.microsoft.com/office/drawing/2014/main" id="{3A487A52-A472-7948-BCB3-81E464401ADA}"/>
                </a:ext>
              </a:extLst>
            </p:cNvPr>
            <p:cNvCxnSpPr>
              <a:cxnSpLocks/>
              <a:stCxn id="247" idx="4"/>
              <a:endCxn id="279" idx="0"/>
            </p:cNvCxnSpPr>
            <p:nvPr/>
          </p:nvCxnSpPr>
          <p:spPr>
            <a:xfrm flipH="1">
              <a:off x="2892562" y="4296138"/>
              <a:ext cx="512336" cy="214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BD95F035-5E2C-724D-8C32-28C11AB1E693}"/>
                </a:ext>
              </a:extLst>
            </p:cNvPr>
            <p:cNvCxnSpPr>
              <a:cxnSpLocks/>
              <a:stCxn id="247" idx="4"/>
              <a:endCxn id="280" idx="0"/>
            </p:cNvCxnSpPr>
            <p:nvPr/>
          </p:nvCxnSpPr>
          <p:spPr>
            <a:xfrm>
              <a:off x="3404898" y="4296138"/>
              <a:ext cx="460396" cy="230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B069F0F-1712-634A-B4DB-DA8BC32F984B}"/>
                </a:ext>
              </a:extLst>
            </p:cNvPr>
            <p:cNvCxnSpPr>
              <a:cxnSpLocks/>
              <a:stCxn id="248" idx="4"/>
              <a:endCxn id="278" idx="0"/>
            </p:cNvCxnSpPr>
            <p:nvPr/>
          </p:nvCxnSpPr>
          <p:spPr>
            <a:xfrm flipH="1">
              <a:off x="2836598" y="4684842"/>
              <a:ext cx="316841" cy="267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B18894F8-836F-AF4B-B2EC-605285E8027C}"/>
                </a:ext>
              </a:extLst>
            </p:cNvPr>
            <p:cNvSpPr/>
            <p:nvPr/>
          </p:nvSpPr>
          <p:spPr>
            <a:xfrm>
              <a:off x="3415072" y="4514800"/>
              <a:ext cx="316780" cy="285979"/>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5" name="Oval 284">
              <a:extLst>
                <a:ext uri="{FF2B5EF4-FFF2-40B4-BE49-F238E27FC236}">
                  <a16:creationId xmlns:a16="http://schemas.microsoft.com/office/drawing/2014/main" id="{438C6F48-FD6E-C54F-A317-327B5D9690A7}"/>
                </a:ext>
              </a:extLst>
            </p:cNvPr>
            <p:cNvSpPr/>
            <p:nvPr/>
          </p:nvSpPr>
          <p:spPr>
            <a:xfrm>
              <a:off x="2926950" y="4934287"/>
              <a:ext cx="316780" cy="285979"/>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286" name="Straight Arrow Connector 285">
              <a:extLst>
                <a:ext uri="{FF2B5EF4-FFF2-40B4-BE49-F238E27FC236}">
                  <a16:creationId xmlns:a16="http://schemas.microsoft.com/office/drawing/2014/main" id="{237F55D3-8311-674F-A363-DB02A60BAFE3}"/>
                </a:ext>
              </a:extLst>
            </p:cNvPr>
            <p:cNvCxnSpPr>
              <a:cxnSpLocks/>
            </p:cNvCxnSpPr>
            <p:nvPr/>
          </p:nvCxnSpPr>
          <p:spPr>
            <a:xfrm flipH="1">
              <a:off x="3533707" y="4034954"/>
              <a:ext cx="139654" cy="154326"/>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9AAAF534-9EE9-A043-96F2-09D409B43393}"/>
                </a:ext>
              </a:extLst>
            </p:cNvPr>
            <p:cNvCxnSpPr>
              <a:cxnSpLocks/>
            </p:cNvCxnSpPr>
            <p:nvPr/>
          </p:nvCxnSpPr>
          <p:spPr>
            <a:xfrm>
              <a:off x="3401124" y="4373817"/>
              <a:ext cx="111930" cy="204644"/>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5E6ED59-1E86-5041-BD97-7AEF69BF1FAA}"/>
                </a:ext>
              </a:extLst>
            </p:cNvPr>
            <p:cNvCxnSpPr>
              <a:cxnSpLocks/>
            </p:cNvCxnSpPr>
            <p:nvPr/>
          </p:nvCxnSpPr>
          <p:spPr>
            <a:xfrm flipH="1">
              <a:off x="3267238" y="4366145"/>
              <a:ext cx="146910" cy="204961"/>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A3318E7B-4476-7840-9C3F-7BD951470F3A}"/>
                </a:ext>
              </a:extLst>
            </p:cNvPr>
            <p:cNvCxnSpPr>
              <a:cxnSpLocks/>
            </p:cNvCxnSpPr>
            <p:nvPr/>
          </p:nvCxnSpPr>
          <p:spPr>
            <a:xfrm flipH="1">
              <a:off x="3132716" y="4718848"/>
              <a:ext cx="45930" cy="267838"/>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0" name="Group 289">
              <a:extLst>
                <a:ext uri="{FF2B5EF4-FFF2-40B4-BE49-F238E27FC236}">
                  <a16:creationId xmlns:a16="http://schemas.microsoft.com/office/drawing/2014/main" id="{41536B9E-42C9-5244-9745-43652BF0BF70}"/>
                </a:ext>
              </a:extLst>
            </p:cNvPr>
            <p:cNvGrpSpPr/>
            <p:nvPr/>
          </p:nvGrpSpPr>
          <p:grpSpPr>
            <a:xfrm>
              <a:off x="4906230" y="3991456"/>
              <a:ext cx="1522630" cy="1731976"/>
              <a:chOff x="8412042" y="1915465"/>
              <a:chExt cx="2595553" cy="3270402"/>
            </a:xfrm>
          </p:grpSpPr>
          <p:sp>
            <p:nvSpPr>
              <p:cNvPr id="291" name="TextBox 290">
                <a:extLst>
                  <a:ext uri="{FF2B5EF4-FFF2-40B4-BE49-F238E27FC236}">
                    <a16:creationId xmlns:a16="http://schemas.microsoft.com/office/drawing/2014/main" id="{671ACC70-4F5D-6142-A862-DECDE5A30296}"/>
                  </a:ext>
                </a:extLst>
              </p:cNvPr>
              <p:cNvSpPr txBox="1"/>
              <p:nvPr/>
            </p:nvSpPr>
            <p:spPr>
              <a:xfrm>
                <a:off x="8863878" y="1915465"/>
                <a:ext cx="2143717" cy="484953"/>
              </a:xfrm>
              <a:prstGeom prst="rect">
                <a:avLst/>
              </a:prstGeom>
              <a:noFill/>
            </p:spPr>
            <p:txBody>
              <a:bodyPr wrap="none" rtlCol="0">
                <a:spAutoFit/>
              </a:bodyPr>
              <a:lstStyle/>
              <a:p>
                <a:r>
                  <a:rPr lang="en-US" sz="1100" b="1" dirty="0"/>
                  <a:t>Optimized workload</a:t>
                </a:r>
              </a:p>
            </p:txBody>
          </p:sp>
          <p:sp>
            <p:nvSpPr>
              <p:cNvPr id="292" name="Oval 291">
                <a:extLst>
                  <a:ext uri="{FF2B5EF4-FFF2-40B4-BE49-F238E27FC236}">
                    <a16:creationId xmlns:a16="http://schemas.microsoft.com/office/drawing/2014/main" id="{F238AC82-024D-4248-B62B-62FEC4C26CAF}"/>
                  </a:ext>
                </a:extLst>
              </p:cNvPr>
              <p:cNvSpPr/>
              <p:nvPr/>
            </p:nvSpPr>
            <p:spPr>
              <a:xfrm>
                <a:off x="9399555" y="369273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3" name="Oval 292">
                <a:extLst>
                  <a:ext uri="{FF2B5EF4-FFF2-40B4-BE49-F238E27FC236}">
                    <a16:creationId xmlns:a16="http://schemas.microsoft.com/office/drawing/2014/main" id="{C21CDDAC-758B-2A4C-B42C-BC4F7B3C87F9}"/>
                  </a:ext>
                </a:extLst>
              </p:cNvPr>
              <p:cNvSpPr/>
              <p:nvPr/>
            </p:nvSpPr>
            <p:spPr>
              <a:xfrm>
                <a:off x="8962041" y="4475171"/>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4" name="Oval 293">
                <a:extLst>
                  <a:ext uri="{FF2B5EF4-FFF2-40B4-BE49-F238E27FC236}">
                    <a16:creationId xmlns:a16="http://schemas.microsoft.com/office/drawing/2014/main" id="{135FC3A0-43A2-8E4B-AC16-EC1FEE400859}"/>
                  </a:ext>
                </a:extLst>
              </p:cNvPr>
              <p:cNvSpPr/>
              <p:nvPr/>
            </p:nvSpPr>
            <p:spPr>
              <a:xfrm>
                <a:off x="10049893" y="314058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5" name="Oval 294">
                <a:extLst>
                  <a:ext uri="{FF2B5EF4-FFF2-40B4-BE49-F238E27FC236}">
                    <a16:creationId xmlns:a16="http://schemas.microsoft.com/office/drawing/2014/main" id="{40BA6D61-3E2C-0D4F-B06E-EF539986D1FC}"/>
                  </a:ext>
                </a:extLst>
              </p:cNvPr>
              <p:cNvSpPr/>
              <p:nvPr/>
            </p:nvSpPr>
            <p:spPr>
              <a:xfrm>
                <a:off x="10147636" y="3785562"/>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6" name="Oval 295">
                <a:extLst>
                  <a:ext uri="{FF2B5EF4-FFF2-40B4-BE49-F238E27FC236}">
                    <a16:creationId xmlns:a16="http://schemas.microsoft.com/office/drawing/2014/main" id="{2E5B3E00-ECBE-8541-A5A3-0115C8708D7F}"/>
                  </a:ext>
                </a:extLst>
              </p:cNvPr>
              <p:cNvSpPr/>
              <p:nvPr/>
            </p:nvSpPr>
            <p:spPr>
              <a:xfrm>
                <a:off x="10566836" y="4487197"/>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297" name="Straight Arrow Connector 296">
                <a:extLst>
                  <a:ext uri="{FF2B5EF4-FFF2-40B4-BE49-F238E27FC236}">
                    <a16:creationId xmlns:a16="http://schemas.microsoft.com/office/drawing/2014/main" id="{34C2A9F0-483D-6341-86C7-DC9E44611E4E}"/>
                  </a:ext>
                </a:extLst>
              </p:cNvPr>
              <p:cNvCxnSpPr>
                <a:cxnSpLocks/>
                <a:stCxn id="294" idx="4"/>
                <a:endCxn id="295" idx="0"/>
              </p:cNvCxnSpPr>
              <p:nvPr/>
            </p:nvCxnSpPr>
            <p:spPr>
              <a:xfrm>
                <a:off x="10157893" y="3356584"/>
                <a:ext cx="97743" cy="428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D0277F26-9402-3D45-9A96-29DF0ECDE28A}"/>
                  </a:ext>
                </a:extLst>
              </p:cNvPr>
              <p:cNvCxnSpPr>
                <a:cxnSpLocks/>
                <a:stCxn id="295" idx="4"/>
                <a:endCxn id="296" idx="1"/>
              </p:cNvCxnSpPr>
              <p:nvPr/>
            </p:nvCxnSpPr>
            <p:spPr>
              <a:xfrm>
                <a:off x="10255636" y="4001562"/>
                <a:ext cx="342832" cy="517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933EEBC-0D46-BE49-9B43-19A80F45EBD9}"/>
                  </a:ext>
                </a:extLst>
              </p:cNvPr>
              <p:cNvCxnSpPr>
                <a:cxnSpLocks/>
                <a:stCxn id="292" idx="4"/>
                <a:endCxn id="293" idx="0"/>
              </p:cNvCxnSpPr>
              <p:nvPr/>
            </p:nvCxnSpPr>
            <p:spPr>
              <a:xfrm flipH="1">
                <a:off x="9070041" y="3908732"/>
                <a:ext cx="437514" cy="56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a:extLst>
                  <a:ext uri="{FF2B5EF4-FFF2-40B4-BE49-F238E27FC236}">
                    <a16:creationId xmlns:a16="http://schemas.microsoft.com/office/drawing/2014/main" id="{068F3B3E-E33E-AF46-8574-3D87017BB317}"/>
                  </a:ext>
                </a:extLst>
              </p:cNvPr>
              <p:cNvSpPr txBox="1"/>
              <p:nvPr/>
            </p:nvSpPr>
            <p:spPr>
              <a:xfrm rot="4751003">
                <a:off x="10127199" y="3326262"/>
                <a:ext cx="535470" cy="382788"/>
              </a:xfrm>
              <a:prstGeom prst="rect">
                <a:avLst/>
              </a:prstGeom>
              <a:noFill/>
            </p:spPr>
            <p:txBody>
              <a:bodyPr wrap="none" rtlCol="0">
                <a:spAutoFit/>
              </a:bodyPr>
              <a:lstStyle/>
              <a:p>
                <a:r>
                  <a:rPr lang="en-US" sz="1000" i="1" dirty="0"/>
                  <a:t>e</a:t>
                </a:r>
                <a:r>
                  <a:rPr lang="en-US" sz="1000" i="1" baseline="-25000" dirty="0"/>
                  <a:t>9</a:t>
                </a:r>
                <a:endParaRPr lang="en-US" sz="1000" i="1" dirty="0"/>
              </a:p>
            </p:txBody>
          </p:sp>
          <p:sp>
            <p:nvSpPr>
              <p:cNvPr id="301" name="TextBox 300">
                <a:extLst>
                  <a:ext uri="{FF2B5EF4-FFF2-40B4-BE49-F238E27FC236}">
                    <a16:creationId xmlns:a16="http://schemas.microsoft.com/office/drawing/2014/main" id="{9F37AAAE-0034-E34B-AD10-C752BA2C8C85}"/>
                  </a:ext>
                </a:extLst>
              </p:cNvPr>
              <p:cNvSpPr txBox="1"/>
              <p:nvPr/>
            </p:nvSpPr>
            <p:spPr>
              <a:xfrm rot="3049156">
                <a:off x="10239316" y="3978443"/>
                <a:ext cx="615700" cy="382788"/>
              </a:xfrm>
              <a:prstGeom prst="rect">
                <a:avLst/>
              </a:prstGeom>
              <a:noFill/>
            </p:spPr>
            <p:txBody>
              <a:bodyPr wrap="none" rtlCol="0">
                <a:spAutoFit/>
              </a:bodyPr>
              <a:lstStyle/>
              <a:p>
                <a:r>
                  <a:rPr lang="en-US" sz="1000" i="1" dirty="0"/>
                  <a:t>e</a:t>
                </a:r>
                <a:r>
                  <a:rPr lang="en-US" sz="1000" i="1" baseline="-25000" dirty="0"/>
                  <a:t>10</a:t>
                </a:r>
                <a:endParaRPr lang="en-US" sz="1000" i="1" dirty="0"/>
              </a:p>
            </p:txBody>
          </p:sp>
          <p:sp>
            <p:nvSpPr>
              <p:cNvPr id="302" name="TextBox 301">
                <a:extLst>
                  <a:ext uri="{FF2B5EF4-FFF2-40B4-BE49-F238E27FC236}">
                    <a16:creationId xmlns:a16="http://schemas.microsoft.com/office/drawing/2014/main" id="{EB5160B9-D4E3-0945-BD8F-41EDAC73F60B}"/>
                  </a:ext>
                </a:extLst>
              </p:cNvPr>
              <p:cNvSpPr txBox="1"/>
              <p:nvPr/>
            </p:nvSpPr>
            <p:spPr>
              <a:xfrm rot="17962764">
                <a:off x="8295586" y="4553849"/>
                <a:ext cx="615700" cy="382788"/>
              </a:xfrm>
              <a:prstGeom prst="rect">
                <a:avLst/>
              </a:prstGeom>
              <a:noFill/>
            </p:spPr>
            <p:txBody>
              <a:bodyPr wrap="none" rtlCol="0">
                <a:spAutoFit/>
              </a:bodyPr>
              <a:lstStyle/>
              <a:p>
                <a:r>
                  <a:rPr lang="en-US" sz="1000" i="1" dirty="0"/>
                  <a:t>e</a:t>
                </a:r>
                <a:r>
                  <a:rPr lang="en-US" sz="1000" i="1" baseline="-25000" dirty="0"/>
                  <a:t>11</a:t>
                </a:r>
                <a:endParaRPr lang="en-US" sz="1000" i="1" dirty="0"/>
              </a:p>
            </p:txBody>
          </p:sp>
          <p:sp>
            <p:nvSpPr>
              <p:cNvPr id="303" name="Oval 302">
                <a:extLst>
                  <a:ext uri="{FF2B5EF4-FFF2-40B4-BE49-F238E27FC236}">
                    <a16:creationId xmlns:a16="http://schemas.microsoft.com/office/drawing/2014/main" id="{36A4E573-4D52-F448-8C3F-A9E5257456CC}"/>
                  </a:ext>
                </a:extLst>
              </p:cNvPr>
              <p:cNvSpPr/>
              <p:nvPr/>
            </p:nvSpPr>
            <p:spPr>
              <a:xfrm>
                <a:off x="9781974" y="447184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04" name="Straight Arrow Connector 303">
                <a:extLst>
                  <a:ext uri="{FF2B5EF4-FFF2-40B4-BE49-F238E27FC236}">
                    <a16:creationId xmlns:a16="http://schemas.microsoft.com/office/drawing/2014/main" id="{402EEA81-CE1B-4543-BD9C-44D855CCF2F0}"/>
                  </a:ext>
                </a:extLst>
              </p:cNvPr>
              <p:cNvCxnSpPr>
                <a:cxnSpLocks/>
                <a:stCxn id="292" idx="4"/>
                <a:endCxn id="303" idx="0"/>
              </p:cNvCxnSpPr>
              <p:nvPr/>
            </p:nvCxnSpPr>
            <p:spPr>
              <a:xfrm>
                <a:off x="9507555" y="3908732"/>
                <a:ext cx="382419" cy="563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5" name="TextBox 304">
                <a:extLst>
                  <a:ext uri="{FF2B5EF4-FFF2-40B4-BE49-F238E27FC236}">
                    <a16:creationId xmlns:a16="http://schemas.microsoft.com/office/drawing/2014/main" id="{01B83446-B612-D343-8E37-A9604B6E13FF}"/>
                  </a:ext>
                </a:extLst>
              </p:cNvPr>
              <p:cNvSpPr txBox="1"/>
              <p:nvPr/>
            </p:nvSpPr>
            <p:spPr>
              <a:xfrm rot="2654399">
                <a:off x="9655009" y="3868219"/>
                <a:ext cx="496781" cy="464927"/>
              </a:xfrm>
              <a:prstGeom prst="rect">
                <a:avLst/>
              </a:prstGeom>
              <a:noFill/>
            </p:spPr>
            <p:txBody>
              <a:bodyPr wrap="square" rtlCol="0">
                <a:spAutoFit/>
              </a:bodyPr>
              <a:lstStyle/>
              <a:p>
                <a:r>
                  <a:rPr lang="en-US" sz="1000" i="1" dirty="0"/>
                  <a:t>e</a:t>
                </a:r>
                <a:r>
                  <a:rPr lang="en-US" sz="1000" i="1" baseline="-25000" dirty="0"/>
                  <a:t>7</a:t>
                </a:r>
                <a:endParaRPr lang="en-US" sz="1000" i="1" dirty="0"/>
              </a:p>
            </p:txBody>
          </p:sp>
          <p:cxnSp>
            <p:nvCxnSpPr>
              <p:cNvPr id="306" name="Straight Arrow Connector 305">
                <a:extLst>
                  <a:ext uri="{FF2B5EF4-FFF2-40B4-BE49-F238E27FC236}">
                    <a16:creationId xmlns:a16="http://schemas.microsoft.com/office/drawing/2014/main" id="{84AB4854-4794-5D4B-9E9A-C240607BF7FB}"/>
                  </a:ext>
                </a:extLst>
              </p:cNvPr>
              <p:cNvCxnSpPr>
                <a:cxnSpLocks/>
                <a:stCxn id="303" idx="2"/>
                <a:endCxn id="293" idx="6"/>
              </p:cNvCxnSpPr>
              <p:nvPr/>
            </p:nvCxnSpPr>
            <p:spPr>
              <a:xfrm flipH="1">
                <a:off x="9178041" y="4579842"/>
                <a:ext cx="60393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CF4490A5-E4C2-B642-92D2-FAD87DBD5560}"/>
                  </a:ext>
                </a:extLst>
              </p:cNvPr>
              <p:cNvCxnSpPr>
                <a:cxnSpLocks/>
                <a:stCxn id="293" idx="3"/>
              </p:cNvCxnSpPr>
              <p:nvPr/>
            </p:nvCxnSpPr>
            <p:spPr>
              <a:xfrm flipH="1">
                <a:off x="8662337" y="4659539"/>
                <a:ext cx="331336" cy="526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a:extLst>
                  <a:ext uri="{FF2B5EF4-FFF2-40B4-BE49-F238E27FC236}">
                    <a16:creationId xmlns:a16="http://schemas.microsoft.com/office/drawing/2014/main" id="{D10042C9-AC91-9F4F-89AB-9D5F6C5770E2}"/>
                  </a:ext>
                </a:extLst>
              </p:cNvPr>
              <p:cNvSpPr txBox="1"/>
              <p:nvPr/>
            </p:nvSpPr>
            <p:spPr>
              <a:xfrm>
                <a:off x="9014282" y="4615185"/>
                <a:ext cx="831246" cy="435868"/>
              </a:xfrm>
              <a:prstGeom prst="rect">
                <a:avLst/>
              </a:prstGeom>
              <a:noFill/>
            </p:spPr>
            <p:txBody>
              <a:bodyPr wrap="none" rtlCol="0">
                <a:spAutoFit/>
              </a:bodyPr>
              <a:lstStyle/>
              <a:p>
                <a:r>
                  <a:rPr lang="en-US" sz="900" dirty="0"/>
                  <a:t>merge</a:t>
                </a:r>
                <a:endParaRPr lang="en-US" sz="1050" dirty="0"/>
              </a:p>
            </p:txBody>
          </p:sp>
          <p:sp>
            <p:nvSpPr>
              <p:cNvPr id="310" name="TextBox 309">
                <a:extLst>
                  <a:ext uri="{FF2B5EF4-FFF2-40B4-BE49-F238E27FC236}">
                    <a16:creationId xmlns:a16="http://schemas.microsoft.com/office/drawing/2014/main" id="{D19D37F2-194F-A945-902A-13218FAECDDC}"/>
                  </a:ext>
                </a:extLst>
              </p:cNvPr>
              <p:cNvSpPr txBox="1"/>
              <p:nvPr/>
            </p:nvSpPr>
            <p:spPr>
              <a:xfrm rot="18550084">
                <a:off x="8680972" y="3940625"/>
                <a:ext cx="903939" cy="358864"/>
              </a:xfrm>
              <a:prstGeom prst="rect">
                <a:avLst/>
              </a:prstGeom>
              <a:noFill/>
            </p:spPr>
            <p:txBody>
              <a:bodyPr wrap="none" rtlCol="0">
                <a:spAutoFit/>
              </a:bodyPr>
              <a:lstStyle/>
              <a:p>
                <a:r>
                  <a:rPr lang="en-US" sz="900" dirty="0"/>
                  <a:t>merge</a:t>
                </a:r>
                <a:endParaRPr lang="en-US" sz="1050" dirty="0"/>
              </a:p>
            </p:txBody>
          </p:sp>
        </p:grpSp>
        <p:sp>
          <p:nvSpPr>
            <p:cNvPr id="314" name="Rectangle 313">
              <a:extLst>
                <a:ext uri="{FF2B5EF4-FFF2-40B4-BE49-F238E27FC236}">
                  <a16:creationId xmlns:a16="http://schemas.microsoft.com/office/drawing/2014/main" id="{64DAE5C8-03C3-C74E-8CB0-051F1590D8F1}"/>
                </a:ext>
              </a:extLst>
            </p:cNvPr>
            <p:cNvSpPr/>
            <p:nvPr/>
          </p:nvSpPr>
          <p:spPr>
            <a:xfrm>
              <a:off x="2825545" y="5598667"/>
              <a:ext cx="1296639" cy="31035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Hyperparameters</a:t>
              </a:r>
            </a:p>
          </p:txBody>
        </p:sp>
        <p:sp>
          <p:nvSpPr>
            <p:cNvPr id="315" name="Rectangle 314">
              <a:extLst>
                <a:ext uri="{FF2B5EF4-FFF2-40B4-BE49-F238E27FC236}">
                  <a16:creationId xmlns:a16="http://schemas.microsoft.com/office/drawing/2014/main" id="{AE8668C2-5F65-8344-B848-6089BBE24B6C}"/>
                </a:ext>
              </a:extLst>
            </p:cNvPr>
            <p:cNvSpPr/>
            <p:nvPr/>
          </p:nvSpPr>
          <p:spPr>
            <a:xfrm>
              <a:off x="2822752" y="5933566"/>
              <a:ext cx="1296639" cy="31035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Bayesian Models</a:t>
              </a:r>
            </a:p>
          </p:txBody>
        </p:sp>
        <p:sp>
          <p:nvSpPr>
            <p:cNvPr id="319" name="Right Arrow 318">
              <a:extLst>
                <a:ext uri="{FF2B5EF4-FFF2-40B4-BE49-F238E27FC236}">
                  <a16:creationId xmlns:a16="http://schemas.microsoft.com/office/drawing/2014/main" id="{98E595DE-01F7-1E42-9801-AE28F4D980C2}"/>
                </a:ext>
              </a:extLst>
            </p:cNvPr>
            <p:cNvSpPr/>
            <p:nvPr/>
          </p:nvSpPr>
          <p:spPr>
            <a:xfrm>
              <a:off x="1958606" y="4718848"/>
              <a:ext cx="587826" cy="23391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Right Arrow 319">
              <a:extLst>
                <a:ext uri="{FF2B5EF4-FFF2-40B4-BE49-F238E27FC236}">
                  <a16:creationId xmlns:a16="http://schemas.microsoft.com/office/drawing/2014/main" id="{97E35FC6-9702-E845-993B-0DF9A56E132C}"/>
                </a:ext>
              </a:extLst>
            </p:cNvPr>
            <p:cNvSpPr/>
            <p:nvPr/>
          </p:nvSpPr>
          <p:spPr>
            <a:xfrm>
              <a:off x="4379057" y="4706172"/>
              <a:ext cx="587826" cy="23391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65" name="Content Placeholder 1">
            <a:extLst>
              <a:ext uri="{FF2B5EF4-FFF2-40B4-BE49-F238E27FC236}">
                <a16:creationId xmlns:a16="http://schemas.microsoft.com/office/drawing/2014/main" id="{092CE3D9-5C93-0147-881F-262DF72A22F0}"/>
              </a:ext>
            </a:extLst>
          </p:cNvPr>
          <p:cNvSpPr>
            <a:spLocks noGrp="1"/>
          </p:cNvSpPr>
          <p:nvPr>
            <p:ph idx="1"/>
          </p:nvPr>
        </p:nvSpPr>
        <p:spPr>
          <a:xfrm>
            <a:off x="6934200" y="934123"/>
            <a:ext cx="5257800" cy="5225736"/>
          </a:xfrm>
        </p:spPr>
        <p:txBody>
          <a:bodyPr>
            <a:normAutofit/>
          </a:bodyPr>
          <a:lstStyle/>
          <a:p>
            <a:pPr>
              <a:lnSpc>
                <a:spcPct val="150000"/>
              </a:lnSpc>
              <a:buFont typeface="Arial" panose="020B0604020202020204" pitchFamily="34" charset="0"/>
              <a:buChar char="•"/>
            </a:pPr>
            <a:r>
              <a:rPr lang="en-US" dirty="0"/>
              <a:t>Optimizing machine learning workloads in collaborative environments by</a:t>
            </a:r>
          </a:p>
          <a:p>
            <a:pPr lvl="1">
              <a:lnSpc>
                <a:spcPct val="150000"/>
              </a:lnSpc>
              <a:buFont typeface="Arial" panose="020B0604020202020204" pitchFamily="34" charset="0"/>
              <a:buChar char="•"/>
            </a:pPr>
            <a:r>
              <a:rPr lang="en-US" dirty="0"/>
              <a:t>Reuse</a:t>
            </a:r>
          </a:p>
          <a:p>
            <a:pPr lvl="1">
              <a:lnSpc>
                <a:spcPct val="150000"/>
              </a:lnSpc>
              <a:buFont typeface="Arial" panose="020B0604020202020204" pitchFamily="34" charset="0"/>
              <a:buChar char="•"/>
            </a:pPr>
            <a:r>
              <a:rPr lang="en-US" dirty="0"/>
              <a:t>Model </a:t>
            </a:r>
            <a:r>
              <a:rPr lang="en-US" dirty="0" err="1"/>
              <a:t>warmstarting</a:t>
            </a:r>
            <a:endParaRPr lang="en-US" dirty="0"/>
          </a:p>
          <a:p>
            <a:pPr lvl="1">
              <a:lnSpc>
                <a:spcPct val="150000"/>
              </a:lnSpc>
              <a:buFont typeface="Arial" panose="020B0604020202020204" pitchFamily="34" charset="0"/>
              <a:buChar char="•"/>
            </a:pPr>
            <a:r>
              <a:rPr lang="en-US" dirty="0"/>
              <a:t>Improved Hyperparameter tuning</a:t>
            </a:r>
          </a:p>
          <a:p>
            <a:pPr>
              <a:lnSpc>
                <a:spcPct val="150000"/>
              </a:lnSpc>
              <a:buFont typeface="Arial" panose="020B0604020202020204" pitchFamily="34" charset="0"/>
              <a:buChar char="•"/>
            </a:pPr>
            <a:r>
              <a:rPr lang="en-US" dirty="0"/>
              <a:t>By using a graph representation of the database</a:t>
            </a:r>
          </a:p>
          <a:p>
            <a:pPr lvl="1">
              <a:lnSpc>
                <a:spcPct val="150000"/>
              </a:lnSpc>
              <a:buFont typeface="Arial" panose="020B0604020202020204" pitchFamily="34" charset="0"/>
              <a:buChar char="•"/>
            </a:pPr>
            <a:r>
              <a:rPr lang="en-US" i="1" dirty="0">
                <a:solidFill>
                  <a:schemeClr val="bg1">
                    <a:lumMod val="50000"/>
                  </a:schemeClr>
                </a:solidFill>
              </a:rPr>
              <a:t>Graph Construction</a:t>
            </a:r>
          </a:p>
          <a:p>
            <a:pPr lvl="1">
              <a:lnSpc>
                <a:spcPct val="150000"/>
              </a:lnSpc>
              <a:buFont typeface="Arial" panose="020B0604020202020204" pitchFamily="34" charset="0"/>
              <a:buChar char="•"/>
            </a:pPr>
            <a:r>
              <a:rPr lang="en-US" i="1" dirty="0">
                <a:solidFill>
                  <a:schemeClr val="bg1">
                    <a:lumMod val="50000"/>
                  </a:schemeClr>
                </a:solidFill>
              </a:rPr>
              <a:t>Materialization Strategy</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14547728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7D2EC-45AF-334B-94FF-EB5BCB290981}"/>
              </a:ext>
            </a:extLst>
          </p:cNvPr>
          <p:cNvSpPr>
            <a:spLocks noGrp="1"/>
          </p:cNvSpPr>
          <p:nvPr>
            <p:ph idx="1"/>
          </p:nvPr>
        </p:nvSpPr>
        <p:spPr/>
        <p:txBody>
          <a:bodyPr>
            <a:normAutofit/>
          </a:bodyPr>
          <a:lstStyle/>
          <a:p>
            <a:pPr marL="514350" indent="-514350">
              <a:buFont typeface="+mj-lt"/>
              <a:buAutoNum type="arabicPeriod"/>
            </a:pPr>
            <a:r>
              <a:rPr lang="en-US" sz="1600" dirty="0">
                <a:hlinkClick r:id="rId2"/>
              </a:rPr>
              <a:t>https://data.world</a:t>
            </a:r>
            <a:endParaRPr lang="en-US" sz="1600" dirty="0"/>
          </a:p>
          <a:p>
            <a:pPr marL="514350" indent="-514350">
              <a:buFont typeface="+mj-lt"/>
              <a:buAutoNum type="arabicPeriod"/>
            </a:pPr>
            <a:r>
              <a:rPr lang="en-US" sz="1600" dirty="0">
                <a:hlinkClick r:id="rId3"/>
              </a:rPr>
              <a:t>https://colab.research.google.com</a:t>
            </a:r>
            <a:endParaRPr lang="en-US" sz="1600" dirty="0"/>
          </a:p>
          <a:p>
            <a:pPr marL="514350" indent="-514350">
              <a:buFont typeface="+mj-lt"/>
              <a:buAutoNum type="arabicPeriod"/>
            </a:pPr>
            <a:r>
              <a:rPr lang="en-US" sz="1600" dirty="0">
                <a:hlinkClick r:id="rId4"/>
              </a:rPr>
              <a:t>https://www.kaggle.com/</a:t>
            </a:r>
            <a:endParaRPr lang="en-US" sz="1600" dirty="0"/>
          </a:p>
          <a:p>
            <a:pPr marL="514350" indent="-514350">
              <a:buFont typeface="+mj-lt"/>
              <a:buAutoNum type="arabicPeriod"/>
            </a:pPr>
            <a:r>
              <a:rPr lang="en-US" sz="1600" dirty="0">
                <a:hlinkClick r:id="rId5"/>
              </a:rPr>
              <a:t>https://www.coursera.org/</a:t>
            </a:r>
            <a:endParaRPr lang="en-US" sz="1600" dirty="0"/>
          </a:p>
          <a:p>
            <a:pPr marL="514350" indent="-514350">
              <a:buFont typeface="+mj-lt"/>
              <a:buAutoNum type="arabicPeriod"/>
            </a:pPr>
            <a:r>
              <a:rPr lang="de-DE" sz="1600" dirty="0" err="1"/>
              <a:t>Vanschoren</a:t>
            </a:r>
            <a:r>
              <a:rPr lang="de-DE" sz="1600" dirty="0"/>
              <a:t>, Joaquin, et al. "</a:t>
            </a:r>
            <a:r>
              <a:rPr lang="de-DE" sz="1600" dirty="0" err="1"/>
              <a:t>OpenML</a:t>
            </a:r>
            <a:r>
              <a:rPr lang="de-DE" sz="1600" dirty="0"/>
              <a:t>: </a:t>
            </a:r>
            <a:r>
              <a:rPr lang="de-DE" sz="1600" dirty="0" err="1"/>
              <a:t>networked</a:t>
            </a:r>
            <a:r>
              <a:rPr lang="de-DE" sz="1600" dirty="0"/>
              <a:t> </a:t>
            </a:r>
            <a:r>
              <a:rPr lang="de-DE" sz="1600" dirty="0" err="1"/>
              <a:t>science</a:t>
            </a:r>
            <a:r>
              <a:rPr lang="de-DE" sz="1600" dirty="0"/>
              <a:t> in </a:t>
            </a:r>
            <a:r>
              <a:rPr lang="de-DE" sz="1600" dirty="0" err="1"/>
              <a:t>machine</a:t>
            </a:r>
            <a:r>
              <a:rPr lang="de-DE" sz="1600" dirty="0"/>
              <a:t> </a:t>
            </a:r>
            <a:r>
              <a:rPr lang="de-DE" sz="1600" dirty="0" err="1"/>
              <a:t>learning</a:t>
            </a:r>
            <a:r>
              <a:rPr lang="de-DE" sz="1600" dirty="0"/>
              <a:t>." </a:t>
            </a:r>
            <a:r>
              <a:rPr lang="de-DE" sz="1600" i="1" dirty="0"/>
              <a:t>ACM SIGKDD </a:t>
            </a:r>
            <a:r>
              <a:rPr lang="de-DE" sz="1600" i="1" dirty="0" err="1"/>
              <a:t>Explorations</a:t>
            </a:r>
            <a:r>
              <a:rPr lang="de-DE" sz="1600" i="1" dirty="0"/>
              <a:t> Newsletter</a:t>
            </a:r>
            <a:r>
              <a:rPr lang="de-DE" sz="1600" dirty="0"/>
              <a:t>15.2 (2014): 49-60.</a:t>
            </a:r>
          </a:p>
          <a:p>
            <a:pPr marL="514350" indent="-514350">
              <a:buFont typeface="+mj-lt"/>
              <a:buAutoNum type="arabicPeriod"/>
            </a:pPr>
            <a:r>
              <a:rPr lang="de-DE" sz="1600" dirty="0" err="1"/>
              <a:t>Vartak</a:t>
            </a:r>
            <a:r>
              <a:rPr lang="de-DE" sz="1600" dirty="0"/>
              <a:t>, </a:t>
            </a:r>
            <a:r>
              <a:rPr lang="de-DE" sz="1600" dirty="0" err="1"/>
              <a:t>Manasi</a:t>
            </a:r>
            <a:r>
              <a:rPr lang="de-DE" sz="1600" dirty="0"/>
              <a:t>, et al. "Model DB: a </a:t>
            </a:r>
            <a:r>
              <a:rPr lang="de-DE" sz="1600" dirty="0" err="1"/>
              <a:t>system</a:t>
            </a:r>
            <a:r>
              <a:rPr lang="de-DE" sz="1600" dirty="0"/>
              <a:t> </a:t>
            </a:r>
            <a:r>
              <a:rPr lang="de-DE" sz="1600" dirty="0" err="1"/>
              <a:t>for</a:t>
            </a:r>
            <a:r>
              <a:rPr lang="de-DE" sz="1600" dirty="0"/>
              <a:t> </a:t>
            </a:r>
            <a:r>
              <a:rPr lang="de-DE" sz="1600" dirty="0" err="1"/>
              <a:t>machine</a:t>
            </a:r>
            <a:r>
              <a:rPr lang="de-DE" sz="1600" dirty="0"/>
              <a:t> </a:t>
            </a:r>
            <a:r>
              <a:rPr lang="de-DE" sz="1600" dirty="0" err="1"/>
              <a:t>learning</a:t>
            </a:r>
            <a:r>
              <a:rPr lang="de-DE" sz="1600" dirty="0"/>
              <a:t> </a:t>
            </a:r>
            <a:r>
              <a:rPr lang="de-DE" sz="1600" dirty="0" err="1"/>
              <a:t>model</a:t>
            </a:r>
            <a:r>
              <a:rPr lang="de-DE" sz="1600" dirty="0"/>
              <a:t> </a:t>
            </a:r>
            <a:r>
              <a:rPr lang="de-DE" sz="1600" dirty="0" err="1"/>
              <a:t>management</a:t>
            </a:r>
            <a:r>
              <a:rPr lang="de-DE" sz="1600" dirty="0"/>
              <a:t>." </a:t>
            </a:r>
            <a:r>
              <a:rPr lang="de-DE" sz="1600" i="1" dirty="0" err="1"/>
              <a:t>Proceedings</a:t>
            </a:r>
            <a:r>
              <a:rPr lang="de-DE" sz="1600" i="1" dirty="0"/>
              <a:t> </a:t>
            </a:r>
            <a:r>
              <a:rPr lang="de-DE" sz="1600" i="1" dirty="0" err="1"/>
              <a:t>of</a:t>
            </a:r>
            <a:r>
              <a:rPr lang="de-DE" sz="1600" i="1" dirty="0"/>
              <a:t> </a:t>
            </a:r>
            <a:r>
              <a:rPr lang="de-DE" sz="1600" i="1" dirty="0" err="1"/>
              <a:t>the</a:t>
            </a:r>
            <a:r>
              <a:rPr lang="de-DE" sz="1600" i="1" dirty="0"/>
              <a:t> Workshop on Human-In-</a:t>
            </a:r>
            <a:r>
              <a:rPr lang="de-DE" sz="1600" i="1" dirty="0" err="1"/>
              <a:t>the</a:t>
            </a:r>
            <a:r>
              <a:rPr lang="de-DE" sz="1600" i="1" dirty="0"/>
              <a:t>-Loop Data Analytics</a:t>
            </a:r>
            <a:r>
              <a:rPr lang="de-DE" sz="1600" dirty="0"/>
              <a:t>. ACM, 2016.</a:t>
            </a:r>
          </a:p>
          <a:p>
            <a:pPr marL="514350" indent="-514350">
              <a:buFont typeface="+mj-lt"/>
              <a:buAutoNum type="arabicPeriod"/>
            </a:pPr>
            <a:r>
              <a:rPr lang="de-DE" sz="1600" dirty="0"/>
              <a:t>Hutter, Frank, Holger H. </a:t>
            </a:r>
            <a:r>
              <a:rPr lang="de-DE" sz="1600" dirty="0" err="1"/>
              <a:t>Hoos</a:t>
            </a:r>
            <a:r>
              <a:rPr lang="de-DE" sz="1600" dirty="0"/>
              <a:t>, </a:t>
            </a:r>
            <a:r>
              <a:rPr lang="de-DE" sz="1600" dirty="0" err="1"/>
              <a:t>and</a:t>
            </a:r>
            <a:r>
              <a:rPr lang="de-DE" sz="1600" dirty="0"/>
              <a:t> Kevin </a:t>
            </a:r>
            <a:r>
              <a:rPr lang="de-DE" sz="1600" dirty="0" err="1"/>
              <a:t>Leyton</a:t>
            </a:r>
            <a:r>
              <a:rPr lang="de-DE" sz="1600" dirty="0"/>
              <a:t>-Brown. "</a:t>
            </a:r>
            <a:r>
              <a:rPr lang="de-DE" sz="1600" dirty="0" err="1"/>
              <a:t>Sequential</a:t>
            </a:r>
            <a:r>
              <a:rPr lang="de-DE" sz="1600" dirty="0"/>
              <a:t> model-</a:t>
            </a:r>
            <a:r>
              <a:rPr lang="de-DE" sz="1600" dirty="0" err="1"/>
              <a:t>based</a:t>
            </a:r>
            <a:r>
              <a:rPr lang="de-DE" sz="1600" dirty="0"/>
              <a:t> </a:t>
            </a:r>
            <a:r>
              <a:rPr lang="de-DE" sz="1600" dirty="0" err="1"/>
              <a:t>optimization</a:t>
            </a:r>
            <a:r>
              <a:rPr lang="de-DE" sz="1600" dirty="0"/>
              <a:t> </a:t>
            </a:r>
            <a:r>
              <a:rPr lang="de-DE" sz="1600" dirty="0" err="1"/>
              <a:t>for</a:t>
            </a:r>
            <a:r>
              <a:rPr lang="de-DE" sz="1600" dirty="0"/>
              <a:t> </a:t>
            </a:r>
            <a:r>
              <a:rPr lang="de-DE" sz="1600" dirty="0" err="1"/>
              <a:t>general</a:t>
            </a:r>
            <a:r>
              <a:rPr lang="de-DE" sz="1600" dirty="0"/>
              <a:t> </a:t>
            </a:r>
            <a:r>
              <a:rPr lang="de-DE" sz="1600" dirty="0" err="1"/>
              <a:t>algorithm</a:t>
            </a:r>
            <a:r>
              <a:rPr lang="de-DE" sz="1600" dirty="0"/>
              <a:t> </a:t>
            </a:r>
            <a:r>
              <a:rPr lang="de-DE" sz="1600" dirty="0" err="1"/>
              <a:t>configuration</a:t>
            </a:r>
            <a:r>
              <a:rPr lang="de-DE" sz="1600" dirty="0"/>
              <a:t>." </a:t>
            </a:r>
            <a:r>
              <a:rPr lang="de-DE" sz="1600" i="1" dirty="0"/>
              <a:t>International Conference on Learning </a:t>
            </a:r>
            <a:r>
              <a:rPr lang="de-DE" sz="1600" i="1" dirty="0" err="1"/>
              <a:t>and</a:t>
            </a:r>
            <a:r>
              <a:rPr lang="de-DE" sz="1600" i="1" dirty="0"/>
              <a:t> Intelligent </a:t>
            </a:r>
            <a:r>
              <a:rPr lang="de-DE" sz="1600" i="1" dirty="0" err="1"/>
              <a:t>Optimization</a:t>
            </a:r>
            <a:r>
              <a:rPr lang="de-DE" sz="1600" dirty="0"/>
              <a:t>. Springer, Berlin, Heidelberg, 2011.</a:t>
            </a:r>
          </a:p>
          <a:p>
            <a:pPr marL="514350" indent="-514350">
              <a:buFont typeface="+mj-lt"/>
              <a:buAutoNum type="arabicPeriod"/>
            </a:pPr>
            <a:r>
              <a:rPr lang="de-DE" sz="1600" dirty="0"/>
              <a:t>Jasper </a:t>
            </a:r>
            <a:r>
              <a:rPr lang="de-DE" sz="1600" dirty="0" err="1"/>
              <a:t>Snoek</a:t>
            </a:r>
            <a:r>
              <a:rPr lang="de-DE" sz="1600" dirty="0"/>
              <a:t>, Hugo </a:t>
            </a:r>
            <a:r>
              <a:rPr lang="de-DE" sz="1600" dirty="0" err="1"/>
              <a:t>Larochelle</a:t>
            </a:r>
            <a:r>
              <a:rPr lang="de-DE" sz="1600" dirty="0"/>
              <a:t>, </a:t>
            </a:r>
            <a:r>
              <a:rPr lang="de-DE" sz="1600" dirty="0" err="1"/>
              <a:t>and</a:t>
            </a:r>
            <a:r>
              <a:rPr lang="de-DE" sz="1600" dirty="0"/>
              <a:t> Ryan P Adams. </a:t>
            </a:r>
            <a:r>
              <a:rPr lang="de-DE" sz="1600" dirty="0" err="1"/>
              <a:t>Practical</a:t>
            </a:r>
            <a:r>
              <a:rPr lang="de-DE" sz="1600" dirty="0"/>
              <a:t> </a:t>
            </a:r>
            <a:r>
              <a:rPr lang="de-DE" sz="1600" dirty="0" err="1"/>
              <a:t>bayesian</a:t>
            </a:r>
            <a:r>
              <a:rPr lang="de-DE" sz="1600" dirty="0"/>
              <a:t> </a:t>
            </a:r>
            <a:r>
              <a:rPr lang="de-DE" sz="1600" dirty="0" err="1"/>
              <a:t>optimization</a:t>
            </a:r>
            <a:r>
              <a:rPr lang="de-DE" sz="1600" dirty="0"/>
              <a:t> </a:t>
            </a:r>
            <a:r>
              <a:rPr lang="de-DE" sz="1600" dirty="0" err="1"/>
              <a:t>of</a:t>
            </a:r>
            <a:r>
              <a:rPr lang="de-DE" sz="1600" dirty="0"/>
              <a:t> </a:t>
            </a:r>
            <a:r>
              <a:rPr lang="de-DE" sz="1600" dirty="0" err="1"/>
              <a:t>machine</a:t>
            </a:r>
            <a:r>
              <a:rPr lang="de-DE" sz="1600" dirty="0"/>
              <a:t> </a:t>
            </a:r>
            <a:r>
              <a:rPr lang="de-DE" sz="1600" dirty="0" err="1"/>
              <a:t>learning</a:t>
            </a:r>
            <a:r>
              <a:rPr lang="de-DE" sz="1600" dirty="0"/>
              <a:t> </a:t>
            </a:r>
            <a:r>
              <a:rPr lang="de-DE" sz="1600" dirty="0" err="1"/>
              <a:t>algorithms</a:t>
            </a:r>
            <a:r>
              <a:rPr lang="de-DE" sz="1600" dirty="0"/>
              <a:t> In </a:t>
            </a:r>
            <a:r>
              <a:rPr lang="de-DE" sz="1600" dirty="0" err="1"/>
              <a:t>Advances</a:t>
            </a:r>
            <a:r>
              <a:rPr lang="de-DE" sz="1600" dirty="0"/>
              <a:t> in </a:t>
            </a:r>
            <a:r>
              <a:rPr lang="de-DE" sz="1600" dirty="0" err="1"/>
              <a:t>neural</a:t>
            </a:r>
            <a:r>
              <a:rPr lang="de-DE" sz="1600" dirty="0"/>
              <a:t> </a:t>
            </a:r>
            <a:r>
              <a:rPr lang="de-DE" sz="1600" dirty="0" err="1"/>
              <a:t>information</a:t>
            </a:r>
            <a:r>
              <a:rPr lang="de-DE" sz="1600" dirty="0"/>
              <a:t> </a:t>
            </a:r>
            <a:r>
              <a:rPr lang="de-DE" sz="1600" dirty="0" err="1"/>
              <a:t>processing</a:t>
            </a:r>
            <a:r>
              <a:rPr lang="de-DE" sz="1600" dirty="0"/>
              <a:t> </a:t>
            </a:r>
            <a:r>
              <a:rPr lang="de-DE" sz="1600" dirty="0" err="1"/>
              <a:t>systems</a:t>
            </a:r>
            <a:r>
              <a:rPr lang="de-DE" sz="1600" dirty="0"/>
              <a:t>, </a:t>
            </a:r>
            <a:r>
              <a:rPr lang="de-DE" sz="1600" dirty="0" err="1"/>
              <a:t>pages</a:t>
            </a:r>
            <a:r>
              <a:rPr lang="de-DE" sz="1600" dirty="0"/>
              <a:t> 2951–2959, 2012.</a:t>
            </a:r>
          </a:p>
          <a:p>
            <a:pPr marL="514350" indent="-514350">
              <a:buFont typeface="+mj-lt"/>
              <a:buAutoNum type="arabicPeriod"/>
            </a:pPr>
            <a:r>
              <a:rPr lang="de-DE" sz="1600" dirty="0" err="1"/>
              <a:t>Bergstra</a:t>
            </a:r>
            <a:r>
              <a:rPr lang="de-DE" sz="1600" dirty="0"/>
              <a:t>, James, </a:t>
            </a:r>
            <a:r>
              <a:rPr lang="de-DE" sz="1600" dirty="0" err="1"/>
              <a:t>and</a:t>
            </a:r>
            <a:r>
              <a:rPr lang="de-DE" sz="1600" dirty="0"/>
              <a:t> </a:t>
            </a:r>
            <a:r>
              <a:rPr lang="de-DE" sz="1600" dirty="0" err="1"/>
              <a:t>Yoshua</a:t>
            </a:r>
            <a:r>
              <a:rPr lang="de-DE" sz="1600" dirty="0"/>
              <a:t> </a:t>
            </a:r>
            <a:r>
              <a:rPr lang="de-DE" sz="1600" dirty="0" err="1"/>
              <a:t>Bengio</a:t>
            </a:r>
            <a:r>
              <a:rPr lang="de-DE" sz="1600" dirty="0"/>
              <a:t>. "Random </a:t>
            </a:r>
            <a:r>
              <a:rPr lang="de-DE" sz="1600" dirty="0" err="1"/>
              <a:t>search</a:t>
            </a:r>
            <a:r>
              <a:rPr lang="de-DE" sz="1600" dirty="0"/>
              <a:t> </a:t>
            </a:r>
            <a:r>
              <a:rPr lang="de-DE" sz="1600" dirty="0" err="1"/>
              <a:t>for</a:t>
            </a:r>
            <a:r>
              <a:rPr lang="de-DE" sz="1600" dirty="0"/>
              <a:t> hyper-parameter </a:t>
            </a:r>
            <a:r>
              <a:rPr lang="de-DE" sz="1600" dirty="0" err="1"/>
              <a:t>optimization</a:t>
            </a:r>
            <a:r>
              <a:rPr lang="de-DE" sz="1600" dirty="0"/>
              <a:t>." </a:t>
            </a:r>
            <a:r>
              <a:rPr lang="de-DE" sz="1600" i="1" dirty="0"/>
              <a:t>Journal </a:t>
            </a:r>
            <a:r>
              <a:rPr lang="de-DE" sz="1600" i="1" dirty="0" err="1"/>
              <a:t>of</a:t>
            </a:r>
            <a:r>
              <a:rPr lang="de-DE" sz="1600" i="1" dirty="0"/>
              <a:t> </a:t>
            </a:r>
            <a:r>
              <a:rPr lang="de-DE" sz="1600" i="1" dirty="0" err="1"/>
              <a:t>Machine</a:t>
            </a:r>
            <a:r>
              <a:rPr lang="de-DE" sz="1600" i="1" dirty="0"/>
              <a:t> Learning Research</a:t>
            </a:r>
            <a:r>
              <a:rPr lang="de-DE" sz="1600" dirty="0"/>
              <a:t> 13.Feb (2012): 281-305.</a:t>
            </a:r>
          </a:p>
          <a:p>
            <a:pPr marL="514350" indent="-514350">
              <a:buFont typeface="+mj-lt"/>
              <a:buAutoNum type="arabicPeriod"/>
            </a:pPr>
            <a:r>
              <a:rPr lang="de-DE" sz="1600" dirty="0" err="1"/>
              <a:t>Vartak</a:t>
            </a:r>
            <a:r>
              <a:rPr lang="de-DE" sz="1600" dirty="0"/>
              <a:t>, </a:t>
            </a:r>
            <a:r>
              <a:rPr lang="de-DE" sz="1600" dirty="0" err="1"/>
              <a:t>Manasi</a:t>
            </a:r>
            <a:r>
              <a:rPr lang="de-DE" sz="1600" dirty="0"/>
              <a:t>, et al. "MISTIQUE: A System </a:t>
            </a:r>
            <a:r>
              <a:rPr lang="de-DE" sz="1600" dirty="0" err="1"/>
              <a:t>to</a:t>
            </a:r>
            <a:r>
              <a:rPr lang="de-DE" sz="1600" dirty="0"/>
              <a:t> Store </a:t>
            </a:r>
            <a:r>
              <a:rPr lang="de-DE" sz="1600" dirty="0" err="1"/>
              <a:t>and</a:t>
            </a:r>
            <a:r>
              <a:rPr lang="de-DE" sz="1600" dirty="0"/>
              <a:t> Query Model Intermediates </a:t>
            </a:r>
            <a:r>
              <a:rPr lang="de-DE" sz="1600" dirty="0" err="1"/>
              <a:t>for</a:t>
            </a:r>
            <a:r>
              <a:rPr lang="de-DE" sz="1600" dirty="0"/>
              <a:t> Model Diagnosis." </a:t>
            </a:r>
            <a:r>
              <a:rPr lang="de-DE" sz="1600" i="1" dirty="0" err="1"/>
              <a:t>Proceedings</a:t>
            </a:r>
            <a:r>
              <a:rPr lang="de-DE" sz="1600" i="1" dirty="0"/>
              <a:t> </a:t>
            </a:r>
            <a:r>
              <a:rPr lang="de-DE" sz="1600" i="1" dirty="0" err="1"/>
              <a:t>of</a:t>
            </a:r>
            <a:r>
              <a:rPr lang="de-DE" sz="1600" i="1" dirty="0"/>
              <a:t> </a:t>
            </a:r>
            <a:r>
              <a:rPr lang="de-DE" sz="1600" i="1" dirty="0" err="1"/>
              <a:t>the</a:t>
            </a:r>
            <a:r>
              <a:rPr lang="de-DE" sz="1600" i="1" dirty="0"/>
              <a:t> 2018 International Conference on Management </a:t>
            </a:r>
            <a:r>
              <a:rPr lang="de-DE" sz="1600" i="1" dirty="0" err="1"/>
              <a:t>of</a:t>
            </a:r>
            <a:r>
              <a:rPr lang="de-DE" sz="1600" i="1" dirty="0"/>
              <a:t> Data</a:t>
            </a:r>
            <a:r>
              <a:rPr lang="de-DE" sz="1600" dirty="0"/>
              <a:t>. ACM, 2018.</a:t>
            </a:r>
          </a:p>
          <a:p>
            <a:pPr marL="514350" indent="-514350">
              <a:buFont typeface="+mj-lt"/>
              <a:buAutoNum type="arabicPeriod"/>
            </a:pPr>
            <a:r>
              <a:rPr lang="de-DE" sz="1600" dirty="0" err="1"/>
              <a:t>Souvik</a:t>
            </a:r>
            <a:r>
              <a:rPr lang="de-DE" sz="1600" dirty="0"/>
              <a:t> </a:t>
            </a:r>
            <a:r>
              <a:rPr lang="de-DE" sz="1600" dirty="0" err="1"/>
              <a:t>Bhattacherjee</a:t>
            </a:r>
            <a:r>
              <a:rPr lang="de-DE" sz="1600" dirty="0"/>
              <a:t>, Amit </a:t>
            </a:r>
            <a:r>
              <a:rPr lang="de-DE" sz="1600" dirty="0" err="1"/>
              <a:t>Chavan</a:t>
            </a:r>
            <a:r>
              <a:rPr lang="de-DE" sz="1600" dirty="0"/>
              <a:t>, </a:t>
            </a:r>
            <a:r>
              <a:rPr lang="de-DE" sz="1600" dirty="0" err="1"/>
              <a:t>Silu</a:t>
            </a:r>
            <a:r>
              <a:rPr lang="de-DE" sz="1600" dirty="0"/>
              <a:t> Huang, </a:t>
            </a:r>
            <a:r>
              <a:rPr lang="de-DE" sz="1600" dirty="0" err="1"/>
              <a:t>Amol</a:t>
            </a:r>
            <a:r>
              <a:rPr lang="de-DE" sz="1600" dirty="0"/>
              <a:t> </a:t>
            </a:r>
            <a:r>
              <a:rPr lang="de-DE" sz="1600" dirty="0" err="1"/>
              <a:t>Deshpande</a:t>
            </a:r>
            <a:r>
              <a:rPr lang="de-DE" sz="1600" dirty="0"/>
              <a:t>, </a:t>
            </a:r>
            <a:r>
              <a:rPr lang="de-DE" sz="1600" dirty="0" err="1"/>
              <a:t>and</a:t>
            </a:r>
            <a:r>
              <a:rPr lang="de-DE" sz="1600" dirty="0"/>
              <a:t> </a:t>
            </a:r>
            <a:r>
              <a:rPr lang="de-DE" sz="1600" dirty="0" err="1"/>
              <a:t>Aditya</a:t>
            </a:r>
            <a:r>
              <a:rPr lang="de-DE" sz="1600" dirty="0"/>
              <a:t> </a:t>
            </a:r>
            <a:r>
              <a:rPr lang="de-DE" sz="1600" dirty="0" err="1"/>
              <a:t>Parameswaran</a:t>
            </a:r>
            <a:r>
              <a:rPr lang="de-DE" sz="1600" dirty="0"/>
              <a:t>. </a:t>
            </a:r>
            <a:r>
              <a:rPr lang="de-DE" sz="1600" dirty="0" err="1"/>
              <a:t>Principles</a:t>
            </a:r>
            <a:r>
              <a:rPr lang="de-DE" sz="1600" dirty="0"/>
              <a:t> </a:t>
            </a:r>
            <a:r>
              <a:rPr lang="de-DE" sz="1600" dirty="0" err="1"/>
              <a:t>of</a:t>
            </a:r>
            <a:r>
              <a:rPr lang="de-DE" sz="1600" dirty="0"/>
              <a:t> </a:t>
            </a:r>
            <a:r>
              <a:rPr lang="de-DE" sz="1600" dirty="0" err="1"/>
              <a:t>dataset</a:t>
            </a:r>
            <a:r>
              <a:rPr lang="de-DE" sz="1600" dirty="0"/>
              <a:t> </a:t>
            </a:r>
            <a:r>
              <a:rPr lang="de-DE" sz="1600" dirty="0" err="1"/>
              <a:t>versioning</a:t>
            </a:r>
            <a:r>
              <a:rPr lang="de-DE" sz="1600" dirty="0"/>
              <a:t>: </a:t>
            </a:r>
            <a:r>
              <a:rPr lang="de-DE" sz="1600" dirty="0" err="1"/>
              <a:t>Exploring</a:t>
            </a:r>
            <a:r>
              <a:rPr lang="de-DE" sz="1600" dirty="0"/>
              <a:t> </a:t>
            </a:r>
            <a:r>
              <a:rPr lang="de-DE" sz="1600" dirty="0" err="1"/>
              <a:t>the</a:t>
            </a:r>
            <a:r>
              <a:rPr lang="de-DE" sz="1600" dirty="0"/>
              <a:t> </a:t>
            </a:r>
            <a:r>
              <a:rPr lang="de-DE" sz="1600" dirty="0" err="1"/>
              <a:t>recreation</a:t>
            </a:r>
            <a:r>
              <a:rPr lang="de-DE" sz="1600" dirty="0"/>
              <a:t>/</a:t>
            </a:r>
            <a:r>
              <a:rPr lang="de-DE" sz="1600" dirty="0" err="1"/>
              <a:t>storage</a:t>
            </a:r>
            <a:r>
              <a:rPr lang="de-DE" sz="1600" dirty="0"/>
              <a:t> </a:t>
            </a:r>
            <a:r>
              <a:rPr lang="de-DE" sz="1600" dirty="0" err="1"/>
              <a:t>tradeo</a:t>
            </a:r>
            <a:r>
              <a:rPr lang="de-DE" sz="1600" dirty="0"/>
              <a:t>. </a:t>
            </a:r>
            <a:r>
              <a:rPr lang="de-DE" sz="1600" dirty="0" err="1"/>
              <a:t>Proceedings</a:t>
            </a:r>
            <a:r>
              <a:rPr lang="de-DE" sz="1600" dirty="0"/>
              <a:t> </a:t>
            </a:r>
            <a:r>
              <a:rPr lang="de-DE" sz="1600" dirty="0" err="1"/>
              <a:t>of</a:t>
            </a:r>
            <a:r>
              <a:rPr lang="de-DE" sz="1600" dirty="0"/>
              <a:t> </a:t>
            </a:r>
            <a:r>
              <a:rPr lang="de-DE" sz="1600" dirty="0" err="1"/>
              <a:t>the</a:t>
            </a:r>
            <a:r>
              <a:rPr lang="de-DE" sz="1600" dirty="0"/>
              <a:t> VLDB </a:t>
            </a:r>
            <a:r>
              <a:rPr lang="de-DE" sz="1600" dirty="0" err="1"/>
              <a:t>Endowment</a:t>
            </a:r>
            <a:r>
              <a:rPr lang="de-DE" sz="1600" dirty="0"/>
              <a:t>, 8(12):1346–1357, 2015.</a:t>
            </a:r>
          </a:p>
        </p:txBody>
      </p:sp>
      <p:sp>
        <p:nvSpPr>
          <p:cNvPr id="2" name="Title 1">
            <a:extLst>
              <a:ext uri="{FF2B5EF4-FFF2-40B4-BE49-F238E27FC236}">
                <a16:creationId xmlns:a16="http://schemas.microsoft.com/office/drawing/2014/main" id="{4E289BBD-77EC-FE4B-A7E2-BD98B85F85D1}"/>
              </a:ext>
            </a:extLst>
          </p:cNvPr>
          <p:cNvSpPr>
            <a:spLocks noGrp="1"/>
          </p:cNvSpPr>
          <p:nvPr>
            <p:ph type="title"/>
          </p:nvPr>
        </p:nvSpPr>
        <p:spPr/>
        <p:txBody>
          <a:bodyPr/>
          <a:lstStyle/>
          <a:p>
            <a:r>
              <a:rPr lang="en-US" dirty="0"/>
              <a:t>References</a:t>
            </a:r>
          </a:p>
        </p:txBody>
      </p:sp>
      <p:sp>
        <p:nvSpPr>
          <p:cNvPr id="5" name="Rectangle 1">
            <a:extLst>
              <a:ext uri="{FF2B5EF4-FFF2-40B4-BE49-F238E27FC236}">
                <a16:creationId xmlns:a16="http://schemas.microsoft.com/office/drawing/2014/main" id="{43D7ABE6-BFB6-5743-8507-01589C679463}"/>
              </a:ext>
            </a:extLst>
          </p:cNvPr>
          <p:cNvSpPr>
            <a:spLocks noChangeArrowheads="1"/>
          </p:cNvSpPr>
          <p:nvPr/>
        </p:nvSpPr>
        <p:spPr bwMode="auto">
          <a:xfrm>
            <a:off x="4010025" y="2297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3392710"/>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3BAD0-4717-E84E-BD21-170906740E19}"/>
              </a:ext>
            </a:extLst>
          </p:cNvPr>
          <p:cNvSpPr>
            <a:spLocks noGrp="1"/>
          </p:cNvSpPr>
          <p:nvPr>
            <p:ph idx="1"/>
          </p:nvPr>
        </p:nvSpPr>
        <p:spPr>
          <a:xfrm>
            <a:off x="571461" y="905933"/>
            <a:ext cx="11049077" cy="5500726"/>
          </a:xfrm>
        </p:spPr>
        <p:txBody>
          <a:bodyPr>
            <a:normAutofit/>
          </a:bodyPr>
          <a:lstStyle/>
          <a:p>
            <a:pPr>
              <a:buFont typeface="Arial" panose="020B0604020202020204" pitchFamily="34" charset="0"/>
              <a:buChar char="•"/>
            </a:pPr>
            <a:r>
              <a:rPr lang="en-US" altLang="de-DE" sz="3200" dirty="0">
                <a:solidFill>
                  <a:srgbClr val="000000"/>
                </a:solidFill>
                <a:latin typeface="Arial Unicode MS" panose="020B0604020202020204" pitchFamily="34" charset="-128"/>
              </a:rPr>
              <a:t>Optimizations are limited to a task</a:t>
            </a:r>
          </a:p>
          <a:p>
            <a:pPr>
              <a:buFont typeface="Arial" panose="020B0604020202020204" pitchFamily="34" charset="0"/>
              <a:buChar char="•"/>
            </a:pPr>
            <a:r>
              <a:rPr lang="en-US" altLang="de-DE" sz="3200" dirty="0">
                <a:solidFill>
                  <a:srgbClr val="000000"/>
                </a:solidFill>
                <a:latin typeface="Arial Unicode MS" panose="020B0604020202020204" pitchFamily="34" charset="-128"/>
              </a:rPr>
              <a:t>A </a:t>
            </a:r>
            <a:r>
              <a:rPr lang="en-US" altLang="de-DE" sz="3200" dirty="0">
                <a:solidFill>
                  <a:srgbClr val="00B050"/>
                </a:solidFill>
                <a:latin typeface="Arial Unicode MS" panose="020B0604020202020204" pitchFamily="34" charset="-128"/>
              </a:rPr>
              <a:t>task</a:t>
            </a:r>
            <a:r>
              <a:rPr lang="en-US" altLang="de-DE" sz="3200" dirty="0">
                <a:solidFill>
                  <a:srgbClr val="000000"/>
                </a:solidFill>
                <a:latin typeface="Arial Unicode MS" panose="020B0604020202020204" pitchFamily="34" charset="-128"/>
              </a:rPr>
              <a:t> defines the goal of the machine learning or data science work</a:t>
            </a:r>
            <a:endParaRPr lang="en-US" altLang="de-DE" sz="3200" dirty="0">
              <a:solidFill>
                <a:srgbClr val="00B050"/>
              </a:solidFill>
              <a:latin typeface="Arial Unicode MS" panose="020B0604020202020204" pitchFamily="34" charset="-128"/>
            </a:endParaRPr>
          </a:p>
          <a:p>
            <a:pPr>
              <a:buFont typeface="Arial" panose="020B0604020202020204" pitchFamily="34" charset="0"/>
              <a:buChar char="•"/>
            </a:pPr>
            <a:r>
              <a:rPr lang="en-US" altLang="de-DE" sz="3200" dirty="0">
                <a:solidFill>
                  <a:srgbClr val="000000"/>
                </a:solidFill>
                <a:latin typeface="Arial Unicode MS" panose="020B0604020202020204" pitchFamily="34" charset="-128"/>
              </a:rPr>
              <a:t>Examples of tasks and workloads:</a:t>
            </a:r>
          </a:p>
          <a:p>
            <a:pPr lvl="1">
              <a:buFont typeface="Arial" panose="020B0604020202020204" pitchFamily="34" charset="0"/>
              <a:buChar char="•"/>
            </a:pPr>
            <a:r>
              <a:rPr lang="en-US" altLang="de-DE" sz="2400" dirty="0">
                <a:solidFill>
                  <a:srgbClr val="000000"/>
                </a:solidFill>
                <a:latin typeface="Arial Unicode MS" panose="020B0604020202020204" pitchFamily="34" charset="-128"/>
              </a:rPr>
              <a:t>A competition on the </a:t>
            </a:r>
            <a:r>
              <a:rPr lang="en-US" altLang="de-DE" sz="2400" dirty="0">
                <a:solidFill>
                  <a:srgbClr val="0070C0"/>
                </a:solidFill>
                <a:latin typeface="Arial Unicode MS" panose="020B0604020202020204" pitchFamily="34" charset="-128"/>
              </a:rPr>
              <a:t>Kaggle</a:t>
            </a:r>
            <a:r>
              <a:rPr lang="en-US" altLang="de-DE" sz="2400" dirty="0">
                <a:solidFill>
                  <a:srgbClr val="000000"/>
                </a:solidFill>
                <a:latin typeface="Arial Unicode MS" panose="020B0604020202020204" pitchFamily="34" charset="-128"/>
              </a:rPr>
              <a:t>,</a:t>
            </a:r>
          </a:p>
          <a:p>
            <a:pPr lvl="1">
              <a:buFont typeface="Arial" panose="020B0604020202020204" pitchFamily="34" charset="0"/>
              <a:buChar char="•"/>
            </a:pPr>
            <a:r>
              <a:rPr lang="en-US" altLang="de-DE" sz="2400" dirty="0">
                <a:solidFill>
                  <a:srgbClr val="000000"/>
                </a:solidFill>
                <a:latin typeface="Arial Unicode MS" panose="020B0604020202020204" pitchFamily="34" charset="-128"/>
              </a:rPr>
              <a:t>An assignment in </a:t>
            </a:r>
            <a:r>
              <a:rPr lang="en-US" altLang="de-DE" sz="2400" dirty="0">
                <a:solidFill>
                  <a:srgbClr val="0070C0"/>
                </a:solidFill>
                <a:latin typeface="Arial Unicode MS" panose="020B0604020202020204" pitchFamily="34" charset="-128"/>
              </a:rPr>
              <a:t>Coursera</a:t>
            </a:r>
          </a:p>
          <a:p>
            <a:pPr>
              <a:buFont typeface="Arial" panose="020B0604020202020204" pitchFamily="34" charset="0"/>
              <a:buChar char="•"/>
            </a:pPr>
            <a:r>
              <a:rPr lang="en-US" altLang="de-DE" sz="3200" dirty="0">
                <a:latin typeface="Arial Unicode MS" panose="020B0604020202020204" pitchFamily="34" charset="-128"/>
              </a:rPr>
              <a:t>Each task is associated with one connected component in the experiment graph</a:t>
            </a:r>
          </a:p>
          <a:p>
            <a:pPr>
              <a:buFont typeface="Arial" panose="020B0604020202020204" pitchFamily="34" charset="0"/>
              <a:buChar char="•"/>
            </a:pPr>
            <a:endParaRPr lang="en-US" altLang="de-DE" sz="2800" dirty="0">
              <a:solidFill>
                <a:srgbClr val="0070C0"/>
              </a:solidFill>
              <a:latin typeface="Arial Unicode MS" panose="020B0604020202020204" pitchFamily="34" charset="-128"/>
            </a:endParaRPr>
          </a:p>
          <a:p>
            <a:pPr lvl="1">
              <a:buFont typeface="Arial" panose="020B0604020202020204" pitchFamily="34" charset="0"/>
              <a:buChar char="•"/>
            </a:pPr>
            <a:endParaRPr lang="en-US" altLang="de-DE" sz="2400" dirty="0">
              <a:solidFill>
                <a:srgbClr val="000000"/>
              </a:solidFill>
              <a:latin typeface="Arial Unicode MS" panose="020B0604020202020204" pitchFamily="34" charset="-128"/>
            </a:endParaRPr>
          </a:p>
        </p:txBody>
      </p:sp>
      <p:sp>
        <p:nvSpPr>
          <p:cNvPr id="3" name="Title 2">
            <a:extLst>
              <a:ext uri="{FF2B5EF4-FFF2-40B4-BE49-F238E27FC236}">
                <a16:creationId xmlns:a16="http://schemas.microsoft.com/office/drawing/2014/main" id="{D24C2C7E-9B06-0C42-9F96-0C8ADBA89F12}"/>
              </a:ext>
            </a:extLst>
          </p:cNvPr>
          <p:cNvSpPr>
            <a:spLocks noGrp="1"/>
          </p:cNvSpPr>
          <p:nvPr>
            <p:ph type="title"/>
          </p:nvPr>
        </p:nvSpPr>
        <p:spPr/>
        <p:txBody>
          <a:bodyPr/>
          <a:lstStyle/>
          <a:p>
            <a:r>
              <a:rPr lang="en-US" dirty="0"/>
              <a:t>Scope of the optimizations</a:t>
            </a:r>
          </a:p>
        </p:txBody>
      </p:sp>
      <p:sp>
        <p:nvSpPr>
          <p:cNvPr id="8" name="Rectangle 5">
            <a:extLst>
              <a:ext uri="{FF2B5EF4-FFF2-40B4-BE49-F238E27FC236}">
                <a16:creationId xmlns:a16="http://schemas.microsoft.com/office/drawing/2014/main" id="{8052C01D-5C3D-274D-AB98-6F3E0CCD4DA8}"/>
              </a:ext>
            </a:extLst>
          </p:cNvPr>
          <p:cNvSpPr>
            <a:spLocks noChangeArrowheads="1"/>
          </p:cNvSpPr>
          <p:nvPr/>
        </p:nvSpPr>
        <p:spPr bwMode="auto">
          <a:xfrm>
            <a:off x="0" y="9059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9659428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03B7-B3B5-2141-B3B4-FF24FA6CE40F}"/>
              </a:ext>
            </a:extLst>
          </p:cNvPr>
          <p:cNvSpPr>
            <a:spLocks noGrp="1"/>
          </p:cNvSpPr>
          <p:nvPr>
            <p:ph type="title"/>
          </p:nvPr>
        </p:nvSpPr>
        <p:spPr/>
        <p:txBody>
          <a:bodyPr/>
          <a:lstStyle/>
          <a:p>
            <a:r>
              <a:rPr lang="en-US" dirty="0"/>
              <a:t>Initial Experiments</a:t>
            </a:r>
          </a:p>
        </p:txBody>
      </p:sp>
      <p:sp>
        <p:nvSpPr>
          <p:cNvPr id="8" name="Text Placeholder 7">
            <a:extLst>
              <a:ext uri="{FF2B5EF4-FFF2-40B4-BE49-F238E27FC236}">
                <a16:creationId xmlns:a16="http://schemas.microsoft.com/office/drawing/2014/main" id="{79E506D6-B2EA-2549-8823-74A664D2377B}"/>
              </a:ext>
            </a:extLst>
          </p:cNvPr>
          <p:cNvSpPr>
            <a:spLocks noGrp="1"/>
          </p:cNvSpPr>
          <p:nvPr>
            <p:ph type="body" idx="1"/>
          </p:nvPr>
        </p:nvSpPr>
        <p:spPr>
          <a:xfrm>
            <a:off x="609602" y="818602"/>
            <a:ext cx="5386917" cy="425996"/>
          </a:xfrm>
        </p:spPr>
        <p:txBody>
          <a:bodyPr>
            <a:normAutofit lnSpcReduction="10000"/>
          </a:bodyPr>
          <a:lstStyle/>
          <a:p>
            <a:pPr algn="ctr"/>
            <a:r>
              <a:rPr lang="en-US" b="0" dirty="0" err="1"/>
              <a:t>OpenML</a:t>
            </a:r>
            <a:r>
              <a:rPr lang="en-US" b="0" dirty="0"/>
              <a:t> Pipelines</a:t>
            </a:r>
          </a:p>
        </p:txBody>
      </p:sp>
      <p:graphicFrame>
        <p:nvGraphicFramePr>
          <p:cNvPr id="13" name="Content Placeholder 6">
            <a:extLst>
              <a:ext uri="{FF2B5EF4-FFF2-40B4-BE49-F238E27FC236}">
                <a16:creationId xmlns:a16="http://schemas.microsoft.com/office/drawing/2014/main" id="{134B2FA9-C238-C249-B192-B23543A71BDC}"/>
              </a:ext>
            </a:extLst>
          </p:cNvPr>
          <p:cNvGraphicFramePr>
            <a:graphicFrameLocks noGrp="1"/>
          </p:cNvGraphicFramePr>
          <p:nvPr>
            <p:ph sz="half" idx="2"/>
            <p:extLst>
              <p:ext uri="{D42A27DB-BD31-4B8C-83A1-F6EECF244321}">
                <p14:modId xmlns:p14="http://schemas.microsoft.com/office/powerpoint/2010/main" val="1249923744"/>
              </p:ext>
            </p:extLst>
          </p:nvPr>
        </p:nvGraphicFramePr>
        <p:xfrm>
          <a:off x="609602" y="2032000"/>
          <a:ext cx="5190065" cy="3400004"/>
        </p:xfrm>
        <a:graphic>
          <a:graphicData uri="http://schemas.openxmlformats.org/drawingml/2006/table">
            <a:tbl>
              <a:tblPr firstRow="1" bandRow="1">
                <a:tableStyleId>{2D5ABB26-0587-4C30-8999-92F81FD0307C}</a:tableStyleId>
              </a:tblPr>
              <a:tblGrid>
                <a:gridCol w="628357">
                  <a:extLst>
                    <a:ext uri="{9D8B030D-6E8A-4147-A177-3AD203B41FA5}">
                      <a16:colId xmlns:a16="http://schemas.microsoft.com/office/drawing/2014/main" val="4173503088"/>
                    </a:ext>
                  </a:extLst>
                </a:gridCol>
                <a:gridCol w="3494908">
                  <a:extLst>
                    <a:ext uri="{9D8B030D-6E8A-4147-A177-3AD203B41FA5}">
                      <a16:colId xmlns:a16="http://schemas.microsoft.com/office/drawing/2014/main" val="3882923269"/>
                    </a:ext>
                  </a:extLst>
                </a:gridCol>
                <a:gridCol w="1066800">
                  <a:extLst>
                    <a:ext uri="{9D8B030D-6E8A-4147-A177-3AD203B41FA5}">
                      <a16:colId xmlns:a16="http://schemas.microsoft.com/office/drawing/2014/main" val="2720704277"/>
                    </a:ext>
                  </a:extLst>
                </a:gridCol>
              </a:tblGrid>
              <a:tr h="429525">
                <a:tc>
                  <a:txBody>
                    <a:bodyPr/>
                    <a:lstStyle/>
                    <a:p>
                      <a:r>
                        <a:rPr lang="en-US" sz="2000" dirty="0"/>
                        <a:t>id</a:t>
                      </a:r>
                    </a:p>
                  </a:txBody>
                  <a:tcPr marL="88722" marR="88722">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operations</a:t>
                      </a:r>
                    </a:p>
                  </a:txBody>
                  <a:tcPr marL="88722" marR="8872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#exec</a:t>
                      </a:r>
                    </a:p>
                  </a:txBody>
                  <a:tcPr marL="88722" marR="8872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5788542"/>
                  </a:ext>
                </a:extLst>
              </a:tr>
              <a:tr h="409915">
                <a:tc>
                  <a:txBody>
                    <a:bodyPr/>
                    <a:lstStyle/>
                    <a:p>
                      <a:r>
                        <a:rPr lang="en-US" sz="1600" dirty="0"/>
                        <a:t>5981</a:t>
                      </a:r>
                    </a:p>
                  </a:txBody>
                  <a:tcPr marL="88722" marR="88722">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600" dirty="0"/>
                        <a:t>Impute</a:t>
                      </a:r>
                      <a:r>
                        <a:rPr lang="en-US" sz="1600" dirty="0">
                          <a:sym typeface="Wingdings" pitchFamily="2" charset="2"/>
                        </a:rPr>
                        <a:t> Scale  logistic regression</a:t>
                      </a:r>
                      <a:endParaRPr lang="en-US" sz="1600" dirty="0"/>
                    </a:p>
                  </a:txBody>
                  <a:tcPr marL="88722" marR="88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600" dirty="0"/>
                        <a:t>11</a:t>
                      </a:r>
                    </a:p>
                  </a:txBody>
                  <a:tcPr marL="88722" marR="8872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36348491"/>
                  </a:ext>
                </a:extLst>
              </a:tr>
              <a:tr h="640141">
                <a:tc>
                  <a:txBody>
                    <a:bodyPr/>
                    <a:lstStyle/>
                    <a:p>
                      <a:r>
                        <a:rPr lang="en-US" sz="1600" dirty="0"/>
                        <a:t>7707</a:t>
                      </a:r>
                    </a:p>
                  </a:txBody>
                  <a:tcPr marL="88722" marR="88722">
                    <a:lnR w="12700" cap="flat" cmpd="sng" algn="ctr">
                      <a:solidFill>
                        <a:schemeClr val="tx1"/>
                      </a:solidFill>
                      <a:prstDash val="solid"/>
                      <a:round/>
                      <a:headEnd type="none" w="med" len="med"/>
                      <a:tailEnd type="none" w="med" len="med"/>
                    </a:lnR>
                  </a:tcPr>
                </a:tc>
                <a:tc>
                  <a:txBody>
                    <a:bodyPr/>
                    <a:lstStyle/>
                    <a:p>
                      <a:r>
                        <a:rPr lang="en-US" sz="1600" dirty="0"/>
                        <a:t>Impute </a:t>
                      </a:r>
                      <a:r>
                        <a:rPr lang="en-US" sz="1600" dirty="0">
                          <a:sym typeface="Wingdings" pitchFamily="2" charset="2"/>
                        </a:rPr>
                        <a:t> </a:t>
                      </a:r>
                      <a:r>
                        <a:rPr lang="en-US" sz="1600" dirty="0" err="1">
                          <a:sym typeface="Wingdings" pitchFamily="2" charset="2"/>
                        </a:rPr>
                        <a:t>Onehot</a:t>
                      </a:r>
                      <a:r>
                        <a:rPr lang="en-US" sz="1600" dirty="0">
                          <a:sym typeface="Wingdings" pitchFamily="2" charset="2"/>
                        </a:rPr>
                        <a:t> encode  Scale  Variance Threshold  SVM</a:t>
                      </a:r>
                      <a:endParaRPr lang="en-US" sz="1600" dirty="0"/>
                    </a:p>
                  </a:txBody>
                  <a:tcPr marL="88722" marR="88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t>594</a:t>
                      </a:r>
                    </a:p>
                  </a:txBody>
                  <a:tcPr marL="88722" marR="88722">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55918275"/>
                  </a:ext>
                </a:extLst>
              </a:tr>
              <a:tr h="640141">
                <a:tc>
                  <a:txBody>
                    <a:bodyPr/>
                    <a:lstStyle/>
                    <a:p>
                      <a:r>
                        <a:rPr lang="en-US" sz="1600" dirty="0"/>
                        <a:t>8315</a:t>
                      </a:r>
                    </a:p>
                  </a:txBody>
                  <a:tcPr marL="88722" marR="88722">
                    <a:lnR w="12700" cap="flat" cmpd="sng" algn="ctr">
                      <a:solidFill>
                        <a:schemeClr val="tx1"/>
                      </a:solidFill>
                      <a:prstDash val="solid"/>
                      <a:round/>
                      <a:headEnd type="none" w="med" len="med"/>
                      <a:tailEnd type="none" w="med" len="med"/>
                    </a:lnR>
                  </a:tcPr>
                </a:tc>
                <a:tc>
                  <a:txBody>
                    <a:bodyPr/>
                    <a:lstStyle/>
                    <a:p>
                      <a:r>
                        <a:rPr lang="en-US" sz="1600" dirty="0"/>
                        <a:t>Impute </a:t>
                      </a:r>
                      <a:r>
                        <a:rPr lang="en-US" sz="1600" dirty="0">
                          <a:sym typeface="Wingdings" pitchFamily="2" charset="2"/>
                        </a:rPr>
                        <a:t> </a:t>
                      </a:r>
                      <a:r>
                        <a:rPr lang="en-US" sz="1600" dirty="0" err="1">
                          <a:sym typeface="Wingdings" pitchFamily="2" charset="2"/>
                        </a:rPr>
                        <a:t>Onehot</a:t>
                      </a:r>
                      <a:r>
                        <a:rPr lang="en-US" sz="1600" dirty="0">
                          <a:sym typeface="Wingdings" pitchFamily="2" charset="2"/>
                        </a:rPr>
                        <a:t> encode  Variance Threshold  Random Forest</a:t>
                      </a:r>
                      <a:endParaRPr lang="en-US" sz="1600" dirty="0"/>
                    </a:p>
                  </a:txBody>
                  <a:tcPr marL="88722" marR="88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t>1084</a:t>
                      </a:r>
                    </a:p>
                  </a:txBody>
                  <a:tcPr marL="88722" marR="88722">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77254715"/>
                  </a:ext>
                </a:extLst>
              </a:tr>
              <a:tr h="640141">
                <a:tc>
                  <a:txBody>
                    <a:bodyPr/>
                    <a:lstStyle/>
                    <a:p>
                      <a:r>
                        <a:rPr lang="en-US" sz="1600" dirty="0"/>
                        <a:t>8353</a:t>
                      </a:r>
                    </a:p>
                  </a:txBody>
                  <a:tcPr marL="88722" marR="88722">
                    <a:lnR w="12700" cap="flat" cmpd="sng" algn="ctr">
                      <a:solidFill>
                        <a:schemeClr val="tx1"/>
                      </a:solidFill>
                      <a:prstDash val="solid"/>
                      <a:round/>
                      <a:headEnd type="none" w="med" len="med"/>
                      <a:tailEnd type="none" w="med" len="med"/>
                    </a:lnR>
                  </a:tcPr>
                </a:tc>
                <a:tc>
                  <a:txBody>
                    <a:bodyPr/>
                    <a:lstStyle/>
                    <a:p>
                      <a:r>
                        <a:rPr lang="en-US" sz="1600" dirty="0"/>
                        <a:t>Impute </a:t>
                      </a:r>
                      <a:r>
                        <a:rPr lang="en-US" sz="1600" dirty="0">
                          <a:sym typeface="Wingdings" pitchFamily="2" charset="2"/>
                        </a:rPr>
                        <a:t> </a:t>
                      </a:r>
                      <a:r>
                        <a:rPr lang="en-US" sz="1600" dirty="0" err="1">
                          <a:sym typeface="Wingdings" pitchFamily="2" charset="2"/>
                        </a:rPr>
                        <a:t>Onehot</a:t>
                      </a:r>
                      <a:r>
                        <a:rPr lang="en-US" sz="1600" dirty="0">
                          <a:sym typeface="Wingdings" pitchFamily="2" charset="2"/>
                        </a:rPr>
                        <a:t> encode  Variance Threshold  SVM Forest</a:t>
                      </a:r>
                      <a:endParaRPr lang="en-US" sz="1600" dirty="0"/>
                    </a:p>
                  </a:txBody>
                  <a:tcPr marL="88722" marR="88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t>1000</a:t>
                      </a:r>
                    </a:p>
                  </a:txBody>
                  <a:tcPr marL="88722" marR="88722">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60963086"/>
                  </a:ext>
                </a:extLst>
              </a:tr>
              <a:tr h="640141">
                <a:tc>
                  <a:txBody>
                    <a:bodyPr/>
                    <a:lstStyle/>
                    <a:p>
                      <a:r>
                        <a:rPr lang="en-US" sz="1600" dirty="0"/>
                        <a:t>8568</a:t>
                      </a:r>
                    </a:p>
                  </a:txBody>
                  <a:tcPr marL="88722" marR="88722">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a:t>Impute </a:t>
                      </a:r>
                      <a:r>
                        <a:rPr lang="en-US" sz="1600" dirty="0">
                          <a:sym typeface="Wingdings" pitchFamily="2" charset="2"/>
                        </a:rPr>
                        <a:t> </a:t>
                      </a:r>
                      <a:r>
                        <a:rPr lang="en-US" sz="1600" dirty="0" err="1">
                          <a:sym typeface="Wingdings" pitchFamily="2" charset="2"/>
                        </a:rPr>
                        <a:t>Onehot</a:t>
                      </a:r>
                      <a:r>
                        <a:rPr lang="en-US" sz="1600" dirty="0">
                          <a:sym typeface="Wingdings" pitchFamily="2" charset="2"/>
                        </a:rPr>
                        <a:t> encode  Variance Threshold  Random Forest</a:t>
                      </a:r>
                      <a:endParaRPr lang="en-US" sz="1600" dirty="0"/>
                    </a:p>
                  </a:txBody>
                  <a:tcPr marL="88722" marR="88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a:t>555</a:t>
                      </a:r>
                    </a:p>
                  </a:txBody>
                  <a:tcPr marL="88722" marR="88722">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2535838"/>
                  </a:ext>
                </a:extLst>
              </a:tr>
            </a:tbl>
          </a:graphicData>
        </a:graphic>
      </p:graphicFrame>
      <p:pic>
        <p:nvPicPr>
          <p:cNvPr id="14" name="Content Placeholder 6">
            <a:extLst>
              <a:ext uri="{FF2B5EF4-FFF2-40B4-BE49-F238E27FC236}">
                <a16:creationId xmlns:a16="http://schemas.microsoft.com/office/drawing/2014/main" id="{96084076-9DA2-CF42-BF1E-EF37E1AABFD4}"/>
              </a:ext>
            </a:extLst>
          </p:cNvPr>
          <p:cNvPicPr>
            <a:picLocks noGrp="1" noChangeAspect="1"/>
          </p:cNvPicPr>
          <p:nvPr>
            <p:ph sz="quarter" idx="4"/>
          </p:nvPr>
        </p:nvPicPr>
        <p:blipFill>
          <a:blip r:embed="rId3"/>
          <a:stretch>
            <a:fillRect/>
          </a:stretch>
        </p:blipFill>
        <p:spPr>
          <a:xfrm>
            <a:off x="6883398" y="1456276"/>
            <a:ext cx="3911600" cy="2628243"/>
          </a:xfrm>
        </p:spPr>
      </p:pic>
      <p:pic>
        <p:nvPicPr>
          <p:cNvPr id="15" name="Content Placeholder 8">
            <a:extLst>
              <a:ext uri="{FF2B5EF4-FFF2-40B4-BE49-F238E27FC236}">
                <a16:creationId xmlns:a16="http://schemas.microsoft.com/office/drawing/2014/main" id="{5143BFE4-5514-964E-BB1D-4F3E89C9204C}"/>
              </a:ext>
            </a:extLst>
          </p:cNvPr>
          <p:cNvPicPr>
            <a:picLocks noChangeAspect="1"/>
          </p:cNvPicPr>
          <p:nvPr/>
        </p:nvPicPr>
        <p:blipFill>
          <a:blip r:embed="rId4"/>
          <a:stretch>
            <a:fillRect/>
          </a:stretch>
        </p:blipFill>
        <p:spPr>
          <a:xfrm>
            <a:off x="6883398" y="3838491"/>
            <a:ext cx="3911600" cy="2628243"/>
          </a:xfrm>
          <a:prstGeom prst="rect">
            <a:avLst/>
          </a:prstGeom>
        </p:spPr>
      </p:pic>
      <p:sp>
        <p:nvSpPr>
          <p:cNvPr id="16" name="Text Placeholder 7">
            <a:extLst>
              <a:ext uri="{FF2B5EF4-FFF2-40B4-BE49-F238E27FC236}">
                <a16:creationId xmlns:a16="http://schemas.microsoft.com/office/drawing/2014/main" id="{FBAEE78D-FD51-C141-B3C4-6E8A4D3EF5C1}"/>
              </a:ext>
            </a:extLst>
          </p:cNvPr>
          <p:cNvSpPr txBox="1">
            <a:spLocks/>
          </p:cNvSpPr>
          <p:nvPr/>
        </p:nvSpPr>
        <p:spPr>
          <a:xfrm>
            <a:off x="6238877" y="832871"/>
            <a:ext cx="5386917" cy="425996"/>
          </a:xfrm>
          <a:prstGeom prst="rect">
            <a:avLst/>
          </a:prstGeom>
        </p:spPr>
        <p:txBody>
          <a:bodyPr vert="horz" lIns="91440" tIns="45720" rIns="91440" bIns="45720" rtlCol="0" anchor="b">
            <a:normAutofit lnSpcReduction="10000"/>
          </a:bodyPr>
          <a:lstStyle>
            <a:lvl1pPr marL="0" indent="0" algn="l" defTabSz="914400" rtl="0" eaLnBrk="1" latinLnBrk="0" hangingPunct="1">
              <a:spcBef>
                <a:spcPct val="20000"/>
              </a:spcBef>
              <a:buClr>
                <a:schemeClr val="tx2"/>
              </a:buClr>
              <a:buFont typeface="Times New Roman" pitchFamily="18" charset="0"/>
              <a:buNone/>
              <a:defRPr sz="2400" b="1" kern="1200">
                <a:solidFill>
                  <a:schemeClr val="tx1"/>
                </a:solidFill>
                <a:latin typeface="Verdana" pitchFamily="34" charset="0"/>
                <a:ea typeface="Verdana" pitchFamily="34" charset="0"/>
                <a:cs typeface="Verdana" pitchFamily="34" charset="0"/>
              </a:defRPr>
            </a:lvl1pPr>
            <a:lvl2pPr marL="457200" indent="0" algn="l" defTabSz="914400" rtl="0" eaLnBrk="1" latinLnBrk="0" hangingPunct="1">
              <a:spcBef>
                <a:spcPct val="20000"/>
              </a:spcBef>
              <a:buClr>
                <a:schemeClr val="tx2"/>
              </a:buClr>
              <a:buFont typeface="Times New Roman" pitchFamily="18" charset="0"/>
              <a:buNone/>
              <a:defRPr sz="2000" b="1" kern="1200">
                <a:solidFill>
                  <a:schemeClr val="tx1"/>
                </a:solidFill>
                <a:latin typeface="Verdana" pitchFamily="34" charset="0"/>
                <a:ea typeface="Verdana" pitchFamily="34" charset="0"/>
                <a:cs typeface="Verdana" pitchFamily="34" charset="0"/>
              </a:defRPr>
            </a:lvl2pPr>
            <a:lvl3pPr marL="914400" indent="0" algn="l" defTabSz="914400" rtl="0" eaLnBrk="1" latinLnBrk="0" hangingPunct="1">
              <a:spcBef>
                <a:spcPct val="20000"/>
              </a:spcBef>
              <a:buClr>
                <a:schemeClr val="tx2"/>
              </a:buClr>
              <a:buFont typeface="Symbol" pitchFamily="18" charset="2"/>
              <a:buNone/>
              <a:defRPr sz="1800" b="1" kern="1200">
                <a:solidFill>
                  <a:schemeClr val="tx1"/>
                </a:solidFill>
                <a:latin typeface="Verdana" pitchFamily="34" charset="0"/>
                <a:ea typeface="Verdana" pitchFamily="34" charset="0"/>
                <a:cs typeface="Verdana" pitchFamily="34" charset="0"/>
              </a:defRPr>
            </a:lvl3pPr>
            <a:lvl4pPr marL="1371600" indent="0" algn="l" defTabSz="914400" rtl="0" eaLnBrk="1" latinLnBrk="0" hangingPunct="1">
              <a:spcBef>
                <a:spcPct val="20000"/>
              </a:spcBef>
              <a:buClr>
                <a:schemeClr val="tx2"/>
              </a:buClr>
              <a:buFont typeface="Arial" pitchFamily="34" charset="0"/>
              <a:buNone/>
              <a:defRPr sz="1600" b="1" kern="1200">
                <a:solidFill>
                  <a:schemeClr val="tx1"/>
                </a:solidFill>
                <a:latin typeface="Verdana" pitchFamily="34" charset="0"/>
                <a:ea typeface="Verdana" pitchFamily="34" charset="0"/>
                <a:cs typeface="Verdana" pitchFamily="34" charset="0"/>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b="0" dirty="0"/>
              <a:t>Reuse Optimization</a:t>
            </a:r>
          </a:p>
        </p:txBody>
      </p:sp>
    </p:spTree>
    <p:extLst>
      <p:ext uri="{BB962C8B-B14F-4D97-AF65-F5344CB8AC3E}">
        <p14:creationId xmlns:p14="http://schemas.microsoft.com/office/powerpoint/2010/main" val="309365484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870-2439-3B4C-A1F4-8335CDA0458A}"/>
              </a:ext>
            </a:extLst>
          </p:cNvPr>
          <p:cNvSpPr>
            <a:spLocks noGrp="1"/>
          </p:cNvSpPr>
          <p:nvPr>
            <p:ph type="title"/>
          </p:nvPr>
        </p:nvSpPr>
        <p:spPr/>
        <p:txBody>
          <a:bodyPr/>
          <a:lstStyle/>
          <a:p>
            <a:r>
              <a:rPr lang="en-US" dirty="0"/>
              <a:t>Model warm-starting Optimizations</a:t>
            </a:r>
          </a:p>
        </p:txBody>
      </p:sp>
      <p:pic>
        <p:nvPicPr>
          <p:cNvPr id="6" name="Picture 5">
            <a:extLst>
              <a:ext uri="{FF2B5EF4-FFF2-40B4-BE49-F238E27FC236}">
                <a16:creationId xmlns:a16="http://schemas.microsoft.com/office/drawing/2014/main" id="{A8133179-B783-2E47-A789-D100D303706B}"/>
              </a:ext>
            </a:extLst>
          </p:cNvPr>
          <p:cNvPicPr>
            <a:picLocks noChangeAspect="1"/>
          </p:cNvPicPr>
          <p:nvPr/>
        </p:nvPicPr>
        <p:blipFill>
          <a:blip r:embed="rId2"/>
          <a:stretch>
            <a:fillRect/>
          </a:stretch>
        </p:blipFill>
        <p:spPr>
          <a:xfrm>
            <a:off x="261257" y="1553647"/>
            <a:ext cx="3757605" cy="2550783"/>
          </a:xfrm>
          <a:prstGeom prst="rect">
            <a:avLst/>
          </a:prstGeom>
        </p:spPr>
      </p:pic>
      <p:pic>
        <p:nvPicPr>
          <p:cNvPr id="8" name="Picture 7">
            <a:extLst>
              <a:ext uri="{FF2B5EF4-FFF2-40B4-BE49-F238E27FC236}">
                <a16:creationId xmlns:a16="http://schemas.microsoft.com/office/drawing/2014/main" id="{6D0679E3-D140-5F4E-93C8-9D5C9B5E8FA0}"/>
              </a:ext>
            </a:extLst>
          </p:cNvPr>
          <p:cNvPicPr>
            <a:picLocks noChangeAspect="1"/>
          </p:cNvPicPr>
          <p:nvPr/>
        </p:nvPicPr>
        <p:blipFill>
          <a:blip r:embed="rId3"/>
          <a:stretch>
            <a:fillRect/>
          </a:stretch>
        </p:blipFill>
        <p:spPr>
          <a:xfrm>
            <a:off x="3993284" y="1553647"/>
            <a:ext cx="3849032" cy="2550783"/>
          </a:xfrm>
          <a:prstGeom prst="rect">
            <a:avLst/>
          </a:prstGeom>
        </p:spPr>
      </p:pic>
      <p:pic>
        <p:nvPicPr>
          <p:cNvPr id="10" name="Picture 9">
            <a:extLst>
              <a:ext uri="{FF2B5EF4-FFF2-40B4-BE49-F238E27FC236}">
                <a16:creationId xmlns:a16="http://schemas.microsoft.com/office/drawing/2014/main" id="{E876366D-EAA7-2F4E-A6F8-642EA908F360}"/>
              </a:ext>
            </a:extLst>
          </p:cNvPr>
          <p:cNvPicPr>
            <a:picLocks noChangeAspect="1"/>
          </p:cNvPicPr>
          <p:nvPr/>
        </p:nvPicPr>
        <p:blipFill>
          <a:blip r:embed="rId4"/>
          <a:stretch>
            <a:fillRect/>
          </a:stretch>
        </p:blipFill>
        <p:spPr>
          <a:xfrm>
            <a:off x="7842316" y="1551392"/>
            <a:ext cx="3980543" cy="2553038"/>
          </a:xfrm>
          <a:prstGeom prst="rect">
            <a:avLst/>
          </a:prstGeom>
        </p:spPr>
      </p:pic>
      <p:sp>
        <p:nvSpPr>
          <p:cNvPr id="11" name="TextBox 10">
            <a:extLst>
              <a:ext uri="{FF2B5EF4-FFF2-40B4-BE49-F238E27FC236}">
                <a16:creationId xmlns:a16="http://schemas.microsoft.com/office/drawing/2014/main" id="{57EE051D-2E39-7E44-9A8B-64E8B17A4C61}"/>
              </a:ext>
            </a:extLst>
          </p:cNvPr>
          <p:cNvSpPr txBox="1"/>
          <p:nvPr/>
        </p:nvSpPr>
        <p:spPr>
          <a:xfrm>
            <a:off x="838200" y="4104430"/>
            <a:ext cx="2974660" cy="369332"/>
          </a:xfrm>
          <a:prstGeom prst="rect">
            <a:avLst/>
          </a:prstGeom>
          <a:noFill/>
        </p:spPr>
        <p:txBody>
          <a:bodyPr wrap="none" rtlCol="0">
            <a:spAutoFit/>
          </a:bodyPr>
          <a:lstStyle/>
          <a:p>
            <a:r>
              <a:rPr lang="en-US" dirty="0"/>
              <a:t>(a) Total training time (#5981)</a:t>
            </a:r>
          </a:p>
        </p:txBody>
      </p:sp>
      <p:sp>
        <p:nvSpPr>
          <p:cNvPr id="12" name="TextBox 11">
            <a:extLst>
              <a:ext uri="{FF2B5EF4-FFF2-40B4-BE49-F238E27FC236}">
                <a16:creationId xmlns:a16="http://schemas.microsoft.com/office/drawing/2014/main" id="{5A5EEF45-1045-744D-9888-11EC2BA427C9}"/>
              </a:ext>
            </a:extLst>
          </p:cNvPr>
          <p:cNvSpPr txBox="1"/>
          <p:nvPr/>
        </p:nvSpPr>
        <p:spPr>
          <a:xfrm>
            <a:off x="4516016" y="4104430"/>
            <a:ext cx="3159968" cy="369332"/>
          </a:xfrm>
          <a:prstGeom prst="rect">
            <a:avLst/>
          </a:prstGeom>
          <a:noFill/>
        </p:spPr>
        <p:txBody>
          <a:bodyPr wrap="none" rtlCol="0">
            <a:spAutoFit/>
          </a:bodyPr>
          <a:lstStyle/>
          <a:p>
            <a:r>
              <a:rPr lang="en-US" dirty="0"/>
              <a:t>(a) Total iteration count (#5981)</a:t>
            </a:r>
          </a:p>
        </p:txBody>
      </p:sp>
      <p:sp>
        <p:nvSpPr>
          <p:cNvPr id="13" name="TextBox 12">
            <a:extLst>
              <a:ext uri="{FF2B5EF4-FFF2-40B4-BE49-F238E27FC236}">
                <a16:creationId xmlns:a16="http://schemas.microsoft.com/office/drawing/2014/main" id="{3C79FD34-EE47-844E-BD81-E04CDFCDC3AF}"/>
              </a:ext>
            </a:extLst>
          </p:cNvPr>
          <p:cNvSpPr txBox="1"/>
          <p:nvPr/>
        </p:nvSpPr>
        <p:spPr>
          <a:xfrm>
            <a:off x="8252603" y="4104430"/>
            <a:ext cx="2974660" cy="369332"/>
          </a:xfrm>
          <a:prstGeom prst="rect">
            <a:avLst/>
          </a:prstGeom>
          <a:noFill/>
        </p:spPr>
        <p:txBody>
          <a:bodyPr wrap="none" rtlCol="0">
            <a:spAutoFit/>
          </a:bodyPr>
          <a:lstStyle/>
          <a:p>
            <a:r>
              <a:rPr lang="en-US" dirty="0"/>
              <a:t>(a) Total training time (#8568)</a:t>
            </a:r>
          </a:p>
        </p:txBody>
      </p:sp>
      <p:sp>
        <p:nvSpPr>
          <p:cNvPr id="14" name="TextBox 13">
            <a:extLst>
              <a:ext uri="{FF2B5EF4-FFF2-40B4-BE49-F238E27FC236}">
                <a16:creationId xmlns:a16="http://schemas.microsoft.com/office/drawing/2014/main" id="{9061E232-1AED-4441-A75A-12DFF24B8860}"/>
              </a:ext>
            </a:extLst>
          </p:cNvPr>
          <p:cNvSpPr txBox="1"/>
          <p:nvPr/>
        </p:nvSpPr>
        <p:spPr>
          <a:xfrm>
            <a:off x="895857" y="4829032"/>
            <a:ext cx="10043886" cy="923330"/>
          </a:xfrm>
          <a:prstGeom prst="rect">
            <a:avLst/>
          </a:prstGeom>
          <a:noFill/>
        </p:spPr>
        <p:txBody>
          <a:bodyPr wrap="square" rtlCol="0">
            <a:spAutoFit/>
          </a:bodyPr>
          <a:lstStyle/>
          <a:p>
            <a:pPr algn="ctr"/>
            <a:r>
              <a:rPr lang="en-US" dirty="0"/>
              <a:t>Effect of the warm-starting optimization on the total training time and iteration count.  In (a) and (b) we train 11 logistic regression models and in (c) we train 555 random forest model from the configurations that exist in the experiment data.</a:t>
            </a:r>
          </a:p>
        </p:txBody>
      </p:sp>
    </p:spTree>
    <p:extLst>
      <p:ext uri="{BB962C8B-B14F-4D97-AF65-F5344CB8AC3E}">
        <p14:creationId xmlns:p14="http://schemas.microsoft.com/office/powerpoint/2010/main" val="1305065287"/>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8C28DDCC-53C2-784B-A889-A862C2ED3ADB}"/>
              </a:ext>
            </a:extLst>
          </p:cNvPr>
          <p:cNvSpPr>
            <a:spLocks noGrp="1"/>
          </p:cNvSpPr>
          <p:nvPr>
            <p:ph sz="half" idx="1"/>
          </p:nvPr>
        </p:nvSpPr>
        <p:spPr>
          <a:xfrm>
            <a:off x="435429" y="1052043"/>
            <a:ext cx="5384800" cy="4525963"/>
          </a:xfrm>
        </p:spPr>
        <p:txBody>
          <a:bodyPr/>
          <a:lstStyle/>
          <a:p>
            <a:pPr>
              <a:buFont typeface="Arial" panose="020B0604020202020204" pitchFamily="34" charset="0"/>
              <a:buChar char="•"/>
            </a:pPr>
            <a:r>
              <a:rPr lang="en-US" dirty="0"/>
              <a:t>Initialize Bayesian search with values from the experiment database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figure shows the loss value gained for a Bayesian tuning process with budget of 100 (with/without initialization)</a:t>
            </a:r>
          </a:p>
        </p:txBody>
      </p:sp>
      <p:pic>
        <p:nvPicPr>
          <p:cNvPr id="14" name="Content Placeholder 13">
            <a:extLst>
              <a:ext uri="{FF2B5EF4-FFF2-40B4-BE49-F238E27FC236}">
                <a16:creationId xmlns:a16="http://schemas.microsoft.com/office/drawing/2014/main" id="{7FBA26EE-6903-F24A-8323-67F1E6E825BC}"/>
              </a:ext>
            </a:extLst>
          </p:cNvPr>
          <p:cNvPicPr>
            <a:picLocks noGrp="1" noChangeAspect="1"/>
          </p:cNvPicPr>
          <p:nvPr>
            <p:ph sz="half" idx="2"/>
          </p:nvPr>
        </p:nvPicPr>
        <p:blipFill>
          <a:blip r:embed="rId2"/>
          <a:stretch>
            <a:fillRect/>
          </a:stretch>
        </p:blipFill>
        <p:spPr>
          <a:xfrm>
            <a:off x="5717388" y="904425"/>
            <a:ext cx="6354539" cy="5398970"/>
          </a:xfrm>
        </p:spPr>
      </p:pic>
      <p:sp>
        <p:nvSpPr>
          <p:cNvPr id="2" name="Title 1">
            <a:extLst>
              <a:ext uri="{FF2B5EF4-FFF2-40B4-BE49-F238E27FC236}">
                <a16:creationId xmlns:a16="http://schemas.microsoft.com/office/drawing/2014/main" id="{4D73A9AF-E0D4-0F4D-B0CF-4442E343FB7A}"/>
              </a:ext>
            </a:extLst>
          </p:cNvPr>
          <p:cNvSpPr>
            <a:spLocks noGrp="1"/>
          </p:cNvSpPr>
          <p:nvPr>
            <p:ph type="title"/>
          </p:nvPr>
        </p:nvSpPr>
        <p:spPr/>
        <p:txBody>
          <a:bodyPr/>
          <a:lstStyle/>
          <a:p>
            <a:r>
              <a:rPr lang="en-US" dirty="0"/>
              <a:t>Bayesian hyperparameter search</a:t>
            </a:r>
          </a:p>
        </p:txBody>
      </p:sp>
      <p:sp>
        <p:nvSpPr>
          <p:cNvPr id="17" name="Rectangle 16">
            <a:extLst>
              <a:ext uri="{FF2B5EF4-FFF2-40B4-BE49-F238E27FC236}">
                <a16:creationId xmlns:a16="http://schemas.microsoft.com/office/drawing/2014/main" id="{4603A140-31B3-BE47-A57E-F49129937869}"/>
              </a:ext>
            </a:extLst>
          </p:cNvPr>
          <p:cNvSpPr/>
          <p:nvPr/>
        </p:nvSpPr>
        <p:spPr>
          <a:xfrm>
            <a:off x="8466429" y="5828620"/>
            <a:ext cx="1156544" cy="151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Initialization</a:t>
            </a:r>
            <a:endParaRPr lang="en-US" sz="1600" dirty="0">
              <a:solidFill>
                <a:schemeClr val="tx1"/>
              </a:solidFill>
            </a:endParaRPr>
          </a:p>
        </p:txBody>
      </p:sp>
    </p:spTree>
    <p:extLst>
      <p:ext uri="{BB962C8B-B14F-4D97-AF65-F5344CB8AC3E}">
        <p14:creationId xmlns:p14="http://schemas.microsoft.com/office/powerpoint/2010/main" val="3312603477"/>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438798-D5F3-E140-B751-5E0F4EDB9950}"/>
              </a:ext>
            </a:extLst>
          </p:cNvPr>
          <p:cNvSpPr>
            <a:spLocks noGrp="1"/>
          </p:cNvSpPr>
          <p:nvPr>
            <p:ph type="title"/>
          </p:nvPr>
        </p:nvSpPr>
        <p:spPr/>
        <p:txBody>
          <a:bodyPr/>
          <a:lstStyle/>
          <a:p>
            <a:r>
              <a:rPr lang="en-US" dirty="0"/>
              <a:t>Progress</a:t>
            </a:r>
          </a:p>
        </p:txBody>
      </p:sp>
      <p:sp>
        <p:nvSpPr>
          <p:cNvPr id="5" name="Text Placeholder 4">
            <a:extLst>
              <a:ext uri="{FF2B5EF4-FFF2-40B4-BE49-F238E27FC236}">
                <a16:creationId xmlns:a16="http://schemas.microsoft.com/office/drawing/2014/main" id="{E7985440-2D88-224A-B24D-3F9314ACE5A2}"/>
              </a:ext>
            </a:extLst>
          </p:cNvPr>
          <p:cNvSpPr>
            <a:spLocks noGrp="1"/>
          </p:cNvSpPr>
          <p:nvPr>
            <p:ph type="body" idx="1"/>
          </p:nvPr>
        </p:nvSpPr>
        <p:spPr/>
        <p:txBody>
          <a:bodyPr/>
          <a:lstStyle/>
          <a:p>
            <a:r>
              <a:rPr lang="en-US" dirty="0"/>
              <a:t>Implementation</a:t>
            </a:r>
          </a:p>
          <a:p>
            <a:endParaRPr lang="en-US" dirty="0"/>
          </a:p>
        </p:txBody>
      </p:sp>
      <p:sp>
        <p:nvSpPr>
          <p:cNvPr id="2" name="Content Placeholder 1">
            <a:extLst>
              <a:ext uri="{FF2B5EF4-FFF2-40B4-BE49-F238E27FC236}">
                <a16:creationId xmlns:a16="http://schemas.microsoft.com/office/drawing/2014/main" id="{CBAD11D7-6FFB-DC4C-8769-AF077FD9FE43}"/>
              </a:ext>
            </a:extLst>
          </p:cNvPr>
          <p:cNvSpPr>
            <a:spLocks noGrp="1"/>
          </p:cNvSpPr>
          <p:nvPr>
            <p:ph sz="half" idx="2"/>
          </p:nvPr>
        </p:nvSpPr>
        <p:spPr/>
        <p:txBody>
          <a:bodyPr>
            <a:normAutofit/>
          </a:bodyPr>
          <a:lstStyle/>
          <a:p>
            <a:pPr>
              <a:buFont typeface="Arial" panose="020B0604020202020204" pitchFamily="34" charset="0"/>
              <a:buChar char="•"/>
            </a:pPr>
            <a:r>
              <a:rPr lang="en-US" sz="2400" dirty="0"/>
              <a:t>Promising initial experiment results</a:t>
            </a:r>
          </a:p>
          <a:p>
            <a:pPr>
              <a:buFont typeface="Arial" panose="020B0604020202020204" pitchFamily="34" charset="0"/>
              <a:buChar char="•"/>
            </a:pPr>
            <a:r>
              <a:rPr lang="en-US" sz="2400" dirty="0"/>
              <a:t>Prototype of Experiment Graph with Pandas </a:t>
            </a:r>
            <a:r>
              <a:rPr lang="en-US" sz="2400" dirty="0" err="1"/>
              <a:t>dataframes</a:t>
            </a:r>
            <a:r>
              <a:rPr lang="en-US" sz="2400" dirty="0"/>
              <a:t> and </a:t>
            </a:r>
            <a:r>
              <a:rPr lang="en-US" sz="2400" dirty="0" err="1"/>
              <a:t>scikit</a:t>
            </a:r>
            <a:r>
              <a:rPr lang="en-US" sz="2400" dirty="0"/>
              <a:t>-learn </a:t>
            </a:r>
          </a:p>
          <a:p>
            <a:pPr>
              <a:buFont typeface="Arial" panose="020B0604020202020204" pitchFamily="34" charset="0"/>
              <a:buChar char="•"/>
            </a:pPr>
            <a:r>
              <a:rPr lang="en-US" sz="2400" dirty="0"/>
              <a:t>Experiments on Kaggle use case</a:t>
            </a:r>
          </a:p>
          <a:p>
            <a:pPr lvl="1">
              <a:buFont typeface="Arial" panose="020B0604020202020204" pitchFamily="34" charset="0"/>
              <a:buChar char="•"/>
            </a:pPr>
            <a:r>
              <a:rPr lang="en-US" sz="2000" dirty="0"/>
              <a:t>Home Credit Default Risk</a:t>
            </a:r>
            <a:r>
              <a:rPr lang="en-US" sz="2000" baseline="30000" dirty="0"/>
              <a:t> </a:t>
            </a:r>
            <a:r>
              <a:rPr lang="en-US" sz="2000" dirty="0"/>
              <a:t>(In progress)</a:t>
            </a:r>
          </a:p>
          <a:p>
            <a:pPr lvl="1">
              <a:buFont typeface="Arial" panose="020B0604020202020204" pitchFamily="34" charset="0"/>
              <a:buChar char="•"/>
            </a:pPr>
            <a:r>
              <a:rPr lang="en-US" sz="2000" dirty="0"/>
              <a:t>Another competition</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EFEA7CC3-2BA0-CB41-8766-487F601D5B48}"/>
              </a:ext>
            </a:extLst>
          </p:cNvPr>
          <p:cNvSpPr>
            <a:spLocks noGrp="1"/>
          </p:cNvSpPr>
          <p:nvPr>
            <p:ph type="body" sz="quarter" idx="3"/>
          </p:nvPr>
        </p:nvSpPr>
        <p:spPr/>
        <p:txBody>
          <a:bodyPr/>
          <a:lstStyle/>
          <a:p>
            <a:r>
              <a:rPr lang="en-US" dirty="0"/>
              <a:t>Questions</a:t>
            </a:r>
          </a:p>
          <a:p>
            <a:endParaRPr lang="en-US" dirty="0"/>
          </a:p>
        </p:txBody>
      </p:sp>
      <p:sp>
        <p:nvSpPr>
          <p:cNvPr id="7" name="Content Placeholder 6">
            <a:extLst>
              <a:ext uri="{FF2B5EF4-FFF2-40B4-BE49-F238E27FC236}">
                <a16:creationId xmlns:a16="http://schemas.microsoft.com/office/drawing/2014/main" id="{2B8019F3-2B7F-0045-B237-F7D180DC736F}"/>
              </a:ext>
            </a:extLst>
          </p:cNvPr>
          <p:cNvSpPr>
            <a:spLocks noGrp="1"/>
          </p:cNvSpPr>
          <p:nvPr>
            <p:ph sz="quarter" idx="4"/>
          </p:nvPr>
        </p:nvSpPr>
        <p:spPr/>
        <p:txBody>
          <a:bodyPr>
            <a:normAutofit/>
          </a:bodyPr>
          <a:lstStyle/>
          <a:p>
            <a:pPr>
              <a:buFont typeface="Arial" panose="020B0604020202020204" pitchFamily="34" charset="0"/>
              <a:buChar char="•"/>
            </a:pPr>
            <a:r>
              <a:rPr lang="en-US" sz="2400" dirty="0"/>
              <a:t>Single node with a large memory or a cluster</a:t>
            </a:r>
          </a:p>
          <a:p>
            <a:pPr>
              <a:buFont typeface="Arial" panose="020B0604020202020204" pitchFamily="34" charset="0"/>
              <a:buChar char="•"/>
            </a:pPr>
            <a:r>
              <a:rPr lang="en-US" sz="2400" dirty="0"/>
              <a:t>Are these experiments adequate</a:t>
            </a:r>
          </a:p>
          <a:p>
            <a:pPr lvl="1">
              <a:buFont typeface="Arial" panose="020B0604020202020204" pitchFamily="34" charset="0"/>
              <a:buChar char="•"/>
            </a:pPr>
            <a:r>
              <a:rPr lang="en-US" sz="2000" dirty="0" err="1"/>
              <a:t>OpenML</a:t>
            </a:r>
            <a:endParaRPr lang="en-US" sz="2000" dirty="0"/>
          </a:p>
          <a:p>
            <a:pPr lvl="1">
              <a:buFont typeface="Arial" panose="020B0604020202020204" pitchFamily="34" charset="0"/>
              <a:buChar char="•"/>
            </a:pPr>
            <a:r>
              <a:rPr lang="en-US" sz="2000" dirty="0"/>
              <a:t>2 Kaggle competitions</a:t>
            </a:r>
          </a:p>
        </p:txBody>
      </p:sp>
    </p:spTree>
    <p:extLst>
      <p:ext uri="{BB962C8B-B14F-4D97-AF65-F5344CB8AC3E}">
        <p14:creationId xmlns:p14="http://schemas.microsoft.com/office/powerpoint/2010/main" val="355991893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57D8B2-6A00-144A-BBDA-5CB84BCC52C0}"/>
              </a:ext>
            </a:extLst>
          </p:cNvPr>
          <p:cNvSpPr>
            <a:spLocks noGrp="1"/>
          </p:cNvSpPr>
          <p:nvPr>
            <p:ph type="title"/>
          </p:nvPr>
        </p:nvSpPr>
        <p:spPr/>
        <p:txBody>
          <a:bodyPr/>
          <a:lstStyle/>
          <a:p>
            <a:r>
              <a:rPr lang="en-US" dirty="0"/>
              <a:t>Modes of Operation</a:t>
            </a:r>
          </a:p>
        </p:txBody>
      </p:sp>
      <p:sp>
        <p:nvSpPr>
          <p:cNvPr id="21" name="Text Placeholder 20">
            <a:extLst>
              <a:ext uri="{FF2B5EF4-FFF2-40B4-BE49-F238E27FC236}">
                <a16:creationId xmlns:a16="http://schemas.microsoft.com/office/drawing/2014/main" id="{F0EAE1FF-2373-5746-87A5-EF86AA7F9B90}"/>
              </a:ext>
            </a:extLst>
          </p:cNvPr>
          <p:cNvSpPr>
            <a:spLocks noGrp="1"/>
          </p:cNvSpPr>
          <p:nvPr>
            <p:ph type="body" idx="1"/>
          </p:nvPr>
        </p:nvSpPr>
        <p:spPr/>
        <p:txBody>
          <a:bodyPr/>
          <a:lstStyle/>
          <a:p>
            <a:pPr algn="ctr"/>
            <a:r>
              <a:rPr lang="en-US" dirty="0"/>
              <a:t>Remote Experiment Graph</a:t>
            </a:r>
          </a:p>
          <a:p>
            <a:endParaRPr lang="en-US" dirty="0"/>
          </a:p>
        </p:txBody>
      </p:sp>
      <p:sp>
        <p:nvSpPr>
          <p:cNvPr id="23" name="Text Placeholder 22">
            <a:extLst>
              <a:ext uri="{FF2B5EF4-FFF2-40B4-BE49-F238E27FC236}">
                <a16:creationId xmlns:a16="http://schemas.microsoft.com/office/drawing/2014/main" id="{8E1BAE02-F976-8849-8280-F317A836CB66}"/>
              </a:ext>
            </a:extLst>
          </p:cNvPr>
          <p:cNvSpPr>
            <a:spLocks noGrp="1"/>
          </p:cNvSpPr>
          <p:nvPr>
            <p:ph type="body" sz="quarter" idx="3"/>
          </p:nvPr>
        </p:nvSpPr>
        <p:spPr/>
        <p:txBody>
          <a:bodyPr/>
          <a:lstStyle/>
          <a:p>
            <a:pPr algn="ctr"/>
            <a:r>
              <a:rPr lang="en-US" dirty="0"/>
              <a:t>Single Node</a:t>
            </a:r>
          </a:p>
          <a:p>
            <a:pPr algn="ctr"/>
            <a:endParaRPr lang="en-US" dirty="0"/>
          </a:p>
        </p:txBody>
      </p:sp>
      <p:pic>
        <p:nvPicPr>
          <p:cNvPr id="25" name="Content Placeholder 6">
            <a:extLst>
              <a:ext uri="{FF2B5EF4-FFF2-40B4-BE49-F238E27FC236}">
                <a16:creationId xmlns:a16="http://schemas.microsoft.com/office/drawing/2014/main" id="{E6218948-60FE-A046-B45E-308B32C4B00E}"/>
              </a:ext>
            </a:extLst>
          </p:cNvPr>
          <p:cNvPicPr>
            <a:picLocks noChangeAspect="1"/>
          </p:cNvPicPr>
          <p:nvPr/>
        </p:nvPicPr>
        <p:blipFill>
          <a:blip r:embed="rId2"/>
          <a:stretch>
            <a:fillRect/>
          </a:stretch>
        </p:blipFill>
        <p:spPr>
          <a:xfrm>
            <a:off x="2859895" y="2557810"/>
            <a:ext cx="1422340" cy="1422340"/>
          </a:xfrm>
          <a:prstGeom prst="rect">
            <a:avLst/>
          </a:prstGeom>
        </p:spPr>
      </p:pic>
      <p:pic>
        <p:nvPicPr>
          <p:cNvPr id="26" name="Content Placeholder 9">
            <a:extLst>
              <a:ext uri="{FF2B5EF4-FFF2-40B4-BE49-F238E27FC236}">
                <a16:creationId xmlns:a16="http://schemas.microsoft.com/office/drawing/2014/main" id="{2B04AF2A-22AC-C84F-813D-4663B3FD025C}"/>
              </a:ext>
            </a:extLst>
          </p:cNvPr>
          <p:cNvPicPr>
            <a:picLocks noGrp="1" noChangeAspect="1"/>
          </p:cNvPicPr>
          <p:nvPr>
            <p:ph sz="half" idx="2"/>
          </p:nvPr>
        </p:nvPicPr>
        <p:blipFill>
          <a:blip r:embed="rId3"/>
          <a:stretch>
            <a:fillRect/>
          </a:stretch>
        </p:blipFill>
        <p:spPr>
          <a:xfrm>
            <a:off x="2765082" y="3268980"/>
            <a:ext cx="526546" cy="643556"/>
          </a:xfrm>
        </p:spPr>
      </p:pic>
      <p:pic>
        <p:nvPicPr>
          <p:cNvPr id="27" name="Picture 26">
            <a:extLst>
              <a:ext uri="{FF2B5EF4-FFF2-40B4-BE49-F238E27FC236}">
                <a16:creationId xmlns:a16="http://schemas.microsoft.com/office/drawing/2014/main" id="{A89810E4-0804-1041-9DBA-EB1650E79276}"/>
              </a:ext>
            </a:extLst>
          </p:cNvPr>
          <p:cNvPicPr>
            <a:picLocks noChangeAspect="1"/>
          </p:cNvPicPr>
          <p:nvPr/>
        </p:nvPicPr>
        <p:blipFill>
          <a:blip r:embed="rId4"/>
          <a:stretch>
            <a:fillRect/>
          </a:stretch>
        </p:blipFill>
        <p:spPr>
          <a:xfrm>
            <a:off x="1731044" y="4700903"/>
            <a:ext cx="1018540" cy="1018540"/>
          </a:xfrm>
          <a:prstGeom prst="rect">
            <a:avLst/>
          </a:prstGeom>
        </p:spPr>
      </p:pic>
      <p:pic>
        <p:nvPicPr>
          <p:cNvPr id="28" name="Picture 27">
            <a:extLst>
              <a:ext uri="{FF2B5EF4-FFF2-40B4-BE49-F238E27FC236}">
                <a16:creationId xmlns:a16="http://schemas.microsoft.com/office/drawing/2014/main" id="{461E2488-790D-F947-88DA-796E98304DF9}"/>
              </a:ext>
            </a:extLst>
          </p:cNvPr>
          <p:cNvPicPr>
            <a:picLocks noChangeAspect="1"/>
          </p:cNvPicPr>
          <p:nvPr/>
        </p:nvPicPr>
        <p:blipFill>
          <a:blip r:embed="rId4"/>
          <a:stretch>
            <a:fillRect/>
          </a:stretch>
        </p:blipFill>
        <p:spPr>
          <a:xfrm>
            <a:off x="3067545" y="4691320"/>
            <a:ext cx="1018540" cy="1018540"/>
          </a:xfrm>
          <a:prstGeom prst="rect">
            <a:avLst/>
          </a:prstGeom>
        </p:spPr>
      </p:pic>
      <p:pic>
        <p:nvPicPr>
          <p:cNvPr id="29" name="Picture 28">
            <a:extLst>
              <a:ext uri="{FF2B5EF4-FFF2-40B4-BE49-F238E27FC236}">
                <a16:creationId xmlns:a16="http://schemas.microsoft.com/office/drawing/2014/main" id="{098DE763-0ACF-3B44-ADC3-BBDB0DA0EF0A}"/>
              </a:ext>
            </a:extLst>
          </p:cNvPr>
          <p:cNvPicPr>
            <a:picLocks noChangeAspect="1"/>
          </p:cNvPicPr>
          <p:nvPr/>
        </p:nvPicPr>
        <p:blipFill>
          <a:blip r:embed="rId4"/>
          <a:stretch>
            <a:fillRect/>
          </a:stretch>
        </p:blipFill>
        <p:spPr>
          <a:xfrm>
            <a:off x="4353348" y="4691320"/>
            <a:ext cx="1018540" cy="1018540"/>
          </a:xfrm>
          <a:prstGeom prst="rect">
            <a:avLst/>
          </a:prstGeom>
        </p:spPr>
      </p:pic>
      <p:sp>
        <p:nvSpPr>
          <p:cNvPr id="30" name="TextBox 29">
            <a:extLst>
              <a:ext uri="{FF2B5EF4-FFF2-40B4-BE49-F238E27FC236}">
                <a16:creationId xmlns:a16="http://schemas.microsoft.com/office/drawing/2014/main" id="{12204CAC-6A2F-744B-9AC1-A71552B5EAB1}"/>
              </a:ext>
            </a:extLst>
          </p:cNvPr>
          <p:cNvSpPr txBox="1"/>
          <p:nvPr/>
        </p:nvSpPr>
        <p:spPr>
          <a:xfrm>
            <a:off x="393979" y="4930140"/>
            <a:ext cx="1150764" cy="369332"/>
          </a:xfrm>
          <a:prstGeom prst="rect">
            <a:avLst/>
          </a:prstGeom>
          <a:noFill/>
        </p:spPr>
        <p:txBody>
          <a:bodyPr wrap="none" rtlCol="0">
            <a:spAutoFit/>
          </a:bodyPr>
          <a:lstStyle/>
          <a:p>
            <a:r>
              <a:rPr lang="en-US" dirty="0"/>
              <a:t>workloads</a:t>
            </a:r>
          </a:p>
        </p:txBody>
      </p:sp>
      <p:sp>
        <p:nvSpPr>
          <p:cNvPr id="31" name="TextBox 30">
            <a:extLst>
              <a:ext uri="{FF2B5EF4-FFF2-40B4-BE49-F238E27FC236}">
                <a16:creationId xmlns:a16="http://schemas.microsoft.com/office/drawing/2014/main" id="{3AC7F690-24F1-0045-A11C-98E5137DF59F}"/>
              </a:ext>
            </a:extLst>
          </p:cNvPr>
          <p:cNvSpPr txBox="1"/>
          <p:nvPr/>
        </p:nvSpPr>
        <p:spPr>
          <a:xfrm>
            <a:off x="2561820" y="2335072"/>
            <a:ext cx="1891415" cy="369332"/>
          </a:xfrm>
          <a:prstGeom prst="rect">
            <a:avLst/>
          </a:prstGeom>
          <a:noFill/>
        </p:spPr>
        <p:txBody>
          <a:bodyPr wrap="none" rtlCol="0">
            <a:spAutoFit/>
          </a:bodyPr>
          <a:lstStyle/>
          <a:p>
            <a:r>
              <a:rPr lang="en-US" dirty="0"/>
              <a:t>Experiment Graph</a:t>
            </a:r>
          </a:p>
        </p:txBody>
      </p:sp>
      <p:cxnSp>
        <p:nvCxnSpPr>
          <p:cNvPr id="33" name="Straight Arrow Connector 32">
            <a:extLst>
              <a:ext uri="{FF2B5EF4-FFF2-40B4-BE49-F238E27FC236}">
                <a16:creationId xmlns:a16="http://schemas.microsoft.com/office/drawing/2014/main" id="{02FBA6F1-D655-B948-B5A0-EE114F754F22}"/>
              </a:ext>
            </a:extLst>
          </p:cNvPr>
          <p:cNvCxnSpPr>
            <a:cxnSpLocks/>
            <a:stCxn id="27" idx="0"/>
            <a:endCxn id="25" idx="2"/>
          </p:cNvCxnSpPr>
          <p:nvPr/>
        </p:nvCxnSpPr>
        <p:spPr>
          <a:xfrm flipV="1">
            <a:off x="2240314" y="3980150"/>
            <a:ext cx="1330751" cy="72075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1054EA6-7549-BF48-A26A-05C3EE6015FD}"/>
              </a:ext>
            </a:extLst>
          </p:cNvPr>
          <p:cNvCxnSpPr>
            <a:cxnSpLocks/>
            <a:stCxn id="28" idx="0"/>
            <a:endCxn id="25" idx="2"/>
          </p:cNvCxnSpPr>
          <p:nvPr/>
        </p:nvCxnSpPr>
        <p:spPr>
          <a:xfrm flipH="1" flipV="1">
            <a:off x="3571065" y="3980150"/>
            <a:ext cx="5750" cy="7111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7023BE3-E8AB-3641-A125-324831519614}"/>
              </a:ext>
            </a:extLst>
          </p:cNvPr>
          <p:cNvCxnSpPr>
            <a:cxnSpLocks/>
            <a:stCxn id="29" idx="0"/>
            <a:endCxn id="25" idx="2"/>
          </p:cNvCxnSpPr>
          <p:nvPr/>
        </p:nvCxnSpPr>
        <p:spPr>
          <a:xfrm flipH="1" flipV="1">
            <a:off x="3571065" y="3980150"/>
            <a:ext cx="1291553" cy="7111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2EF20215-A596-D94B-9BBB-CEF8C377ECC5}"/>
              </a:ext>
            </a:extLst>
          </p:cNvPr>
          <p:cNvSpPr txBox="1"/>
          <p:nvPr/>
        </p:nvSpPr>
        <p:spPr>
          <a:xfrm>
            <a:off x="2028853" y="5719443"/>
            <a:ext cx="2957348" cy="369332"/>
          </a:xfrm>
          <a:prstGeom prst="rect">
            <a:avLst/>
          </a:prstGeom>
          <a:noFill/>
        </p:spPr>
        <p:txBody>
          <a:bodyPr wrap="none" rtlCol="0">
            <a:spAutoFit/>
          </a:bodyPr>
          <a:lstStyle/>
          <a:p>
            <a:r>
              <a:rPr lang="en-US" dirty="0"/>
              <a:t>Compute nodes or containers</a:t>
            </a:r>
          </a:p>
        </p:txBody>
      </p:sp>
      <p:pic>
        <p:nvPicPr>
          <p:cNvPr id="51" name="Picture 50">
            <a:extLst>
              <a:ext uri="{FF2B5EF4-FFF2-40B4-BE49-F238E27FC236}">
                <a16:creationId xmlns:a16="http://schemas.microsoft.com/office/drawing/2014/main" id="{663BC3C5-555E-4B45-A7A2-DDAEB042B014}"/>
              </a:ext>
            </a:extLst>
          </p:cNvPr>
          <p:cNvPicPr>
            <a:picLocks noChangeAspect="1"/>
          </p:cNvPicPr>
          <p:nvPr/>
        </p:nvPicPr>
        <p:blipFill>
          <a:blip r:embed="rId5"/>
          <a:stretch>
            <a:fillRect/>
          </a:stretch>
        </p:blipFill>
        <p:spPr>
          <a:xfrm>
            <a:off x="8003667" y="2557810"/>
            <a:ext cx="1916727" cy="1916727"/>
          </a:xfrm>
          <a:prstGeom prst="rect">
            <a:avLst/>
          </a:prstGeom>
        </p:spPr>
      </p:pic>
      <p:sp>
        <p:nvSpPr>
          <p:cNvPr id="52" name="TextBox 51">
            <a:extLst>
              <a:ext uri="{FF2B5EF4-FFF2-40B4-BE49-F238E27FC236}">
                <a16:creationId xmlns:a16="http://schemas.microsoft.com/office/drawing/2014/main" id="{263A64DC-6CA4-484F-B236-13E80658C182}"/>
              </a:ext>
            </a:extLst>
          </p:cNvPr>
          <p:cNvSpPr txBox="1"/>
          <p:nvPr/>
        </p:nvSpPr>
        <p:spPr>
          <a:xfrm>
            <a:off x="8047374" y="2312633"/>
            <a:ext cx="1891415" cy="369332"/>
          </a:xfrm>
          <a:prstGeom prst="rect">
            <a:avLst/>
          </a:prstGeom>
          <a:noFill/>
        </p:spPr>
        <p:txBody>
          <a:bodyPr wrap="none" rtlCol="0">
            <a:spAutoFit/>
          </a:bodyPr>
          <a:lstStyle/>
          <a:p>
            <a:r>
              <a:rPr lang="en-US" dirty="0"/>
              <a:t>Experiment Graph</a:t>
            </a:r>
          </a:p>
        </p:txBody>
      </p:sp>
      <p:sp>
        <p:nvSpPr>
          <p:cNvPr id="53" name="Rounded Rectangle 52">
            <a:extLst>
              <a:ext uri="{FF2B5EF4-FFF2-40B4-BE49-F238E27FC236}">
                <a16:creationId xmlns:a16="http://schemas.microsoft.com/office/drawing/2014/main" id="{F5A659E5-64AB-DB46-BF04-0908BCD299D6}"/>
              </a:ext>
            </a:extLst>
          </p:cNvPr>
          <p:cNvSpPr/>
          <p:nvPr/>
        </p:nvSpPr>
        <p:spPr>
          <a:xfrm>
            <a:off x="7867770" y="3877943"/>
            <a:ext cx="716280" cy="8229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C143978E-0575-104C-885D-26F33802863A}"/>
              </a:ext>
            </a:extLst>
          </p:cNvPr>
          <p:cNvSpPr/>
          <p:nvPr/>
        </p:nvSpPr>
        <p:spPr>
          <a:xfrm>
            <a:off x="8634941" y="3868360"/>
            <a:ext cx="716280" cy="8229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a:extLst>
              <a:ext uri="{FF2B5EF4-FFF2-40B4-BE49-F238E27FC236}">
                <a16:creationId xmlns:a16="http://schemas.microsoft.com/office/drawing/2014/main" id="{75AB4255-8DAD-664F-A798-EAB1889902AE}"/>
              </a:ext>
            </a:extLst>
          </p:cNvPr>
          <p:cNvSpPr/>
          <p:nvPr/>
        </p:nvSpPr>
        <p:spPr>
          <a:xfrm>
            <a:off x="9402112" y="3868360"/>
            <a:ext cx="716280" cy="8229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B6E8BCA-A132-B64F-B02D-62B06450E785}"/>
              </a:ext>
            </a:extLst>
          </p:cNvPr>
          <p:cNvSpPr txBox="1"/>
          <p:nvPr/>
        </p:nvSpPr>
        <p:spPr>
          <a:xfrm>
            <a:off x="8380589" y="4727957"/>
            <a:ext cx="1162882" cy="369332"/>
          </a:xfrm>
          <a:prstGeom prst="rect">
            <a:avLst/>
          </a:prstGeom>
          <a:noFill/>
        </p:spPr>
        <p:txBody>
          <a:bodyPr wrap="none" rtlCol="0">
            <a:spAutoFit/>
          </a:bodyPr>
          <a:lstStyle/>
          <a:p>
            <a:r>
              <a:rPr lang="en-US" dirty="0"/>
              <a:t>containers</a:t>
            </a:r>
          </a:p>
        </p:txBody>
      </p:sp>
      <p:sp>
        <p:nvSpPr>
          <p:cNvPr id="57" name="TextBox 56">
            <a:extLst>
              <a:ext uri="{FF2B5EF4-FFF2-40B4-BE49-F238E27FC236}">
                <a16:creationId xmlns:a16="http://schemas.microsoft.com/office/drawing/2014/main" id="{4573F89C-FA40-8A4D-A32C-0881998F51B8}"/>
              </a:ext>
            </a:extLst>
          </p:cNvPr>
          <p:cNvSpPr txBox="1"/>
          <p:nvPr/>
        </p:nvSpPr>
        <p:spPr>
          <a:xfrm>
            <a:off x="6606281" y="4112334"/>
            <a:ext cx="1150764" cy="369332"/>
          </a:xfrm>
          <a:prstGeom prst="rect">
            <a:avLst/>
          </a:prstGeom>
          <a:noFill/>
        </p:spPr>
        <p:txBody>
          <a:bodyPr wrap="none" rtlCol="0">
            <a:spAutoFit/>
          </a:bodyPr>
          <a:lstStyle/>
          <a:p>
            <a:r>
              <a:rPr lang="en-US" dirty="0"/>
              <a:t>workloads</a:t>
            </a:r>
          </a:p>
        </p:txBody>
      </p:sp>
    </p:spTree>
    <p:extLst>
      <p:ext uri="{BB962C8B-B14F-4D97-AF65-F5344CB8AC3E}">
        <p14:creationId xmlns:p14="http://schemas.microsoft.com/office/powerpoint/2010/main" val="228841168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2C809-E9B3-0D48-B137-56FBD635230C}"/>
              </a:ext>
            </a:extLst>
          </p:cNvPr>
          <p:cNvSpPr>
            <a:spLocks noGrp="1"/>
          </p:cNvSpPr>
          <p:nvPr>
            <p:ph idx="1"/>
          </p:nvPr>
        </p:nvSpPr>
        <p:spPr>
          <a:xfrm>
            <a:off x="571462" y="857232"/>
            <a:ext cx="11049077" cy="2015508"/>
          </a:xfrm>
        </p:spPr>
        <p:txBody>
          <a:bodyPr>
            <a:normAutofit/>
          </a:bodyPr>
          <a:lstStyle/>
          <a:p>
            <a:pPr>
              <a:buFont typeface="Arial" panose="020B0604020202020204" pitchFamily="34" charset="0"/>
              <a:buChar char="•"/>
            </a:pPr>
            <a:r>
              <a:rPr lang="en-US" sz="2800" dirty="0"/>
              <a:t>Online data science platforms allow</a:t>
            </a:r>
          </a:p>
          <a:p>
            <a:pPr lvl="1">
              <a:buFont typeface="Arial" panose="020B0604020202020204" pitchFamily="34" charset="0"/>
              <a:buChar char="•"/>
            </a:pPr>
            <a:r>
              <a:rPr lang="en-US" sz="2400" dirty="0"/>
              <a:t>Write solutions (typically via </a:t>
            </a:r>
            <a:r>
              <a:rPr lang="en-US" sz="2400" dirty="0" err="1"/>
              <a:t>Jupyter</a:t>
            </a:r>
            <a:r>
              <a:rPr lang="en-US" sz="2400" dirty="0"/>
              <a:t> Notebooks)</a:t>
            </a:r>
          </a:p>
          <a:p>
            <a:pPr lvl="1">
              <a:buFont typeface="Arial" panose="020B0604020202020204" pitchFamily="34" charset="0"/>
              <a:buChar char="•"/>
            </a:pPr>
            <a:r>
              <a:rPr lang="en-US" sz="2400" dirty="0"/>
              <a:t>Share solutions</a:t>
            </a:r>
          </a:p>
          <a:p>
            <a:pPr lvl="1">
              <a:buFont typeface="Arial" panose="020B0604020202020204" pitchFamily="34" charset="0"/>
              <a:buChar char="•"/>
            </a:pPr>
            <a:r>
              <a:rPr lang="en-US" sz="2400" dirty="0"/>
              <a:t>Learn from existing solutions</a:t>
            </a:r>
            <a:endParaRPr lang="en-US" sz="2800" dirty="0"/>
          </a:p>
          <a:p>
            <a:pPr>
              <a:buFont typeface="Arial" panose="020B0604020202020204" pitchFamily="34" charset="0"/>
              <a:buChar char="•"/>
            </a:pPr>
            <a:endParaRPr lang="en-US" sz="1600" dirty="0"/>
          </a:p>
          <a:p>
            <a:pPr lvl="1">
              <a:buFont typeface="Arial" panose="020B0604020202020204" pitchFamily="34" charset="0"/>
              <a:buChar char="•"/>
            </a:pPr>
            <a:endParaRPr lang="en-US" sz="1200" dirty="0"/>
          </a:p>
        </p:txBody>
      </p:sp>
      <p:sp>
        <p:nvSpPr>
          <p:cNvPr id="2" name="Title 1">
            <a:extLst>
              <a:ext uri="{FF2B5EF4-FFF2-40B4-BE49-F238E27FC236}">
                <a16:creationId xmlns:a16="http://schemas.microsoft.com/office/drawing/2014/main" id="{79407C6C-ABDB-404E-8511-979351878FC2}"/>
              </a:ext>
            </a:extLst>
          </p:cNvPr>
          <p:cNvSpPr>
            <a:spLocks noGrp="1"/>
          </p:cNvSpPr>
          <p:nvPr>
            <p:ph type="title"/>
          </p:nvPr>
        </p:nvSpPr>
        <p:spPr/>
        <p:txBody>
          <a:bodyPr/>
          <a:lstStyle/>
          <a:p>
            <a:r>
              <a:rPr lang="en-US" dirty="0"/>
              <a:t>Motivation</a:t>
            </a:r>
          </a:p>
        </p:txBody>
      </p:sp>
      <p:grpSp>
        <p:nvGrpSpPr>
          <p:cNvPr id="13" name="Group 12">
            <a:extLst>
              <a:ext uri="{FF2B5EF4-FFF2-40B4-BE49-F238E27FC236}">
                <a16:creationId xmlns:a16="http://schemas.microsoft.com/office/drawing/2014/main" id="{6E6837F9-C176-9E49-8E2C-B4FE626341D2}"/>
              </a:ext>
            </a:extLst>
          </p:cNvPr>
          <p:cNvGrpSpPr/>
          <p:nvPr/>
        </p:nvGrpSpPr>
        <p:grpSpPr>
          <a:xfrm>
            <a:off x="571462" y="2738009"/>
            <a:ext cx="10191822" cy="2843766"/>
            <a:chOff x="571462" y="2738009"/>
            <a:chExt cx="10191822" cy="2843766"/>
          </a:xfrm>
        </p:grpSpPr>
        <p:pic>
          <p:nvPicPr>
            <p:cNvPr id="4" name="Picture 3">
              <a:extLst>
                <a:ext uri="{FF2B5EF4-FFF2-40B4-BE49-F238E27FC236}">
                  <a16:creationId xmlns:a16="http://schemas.microsoft.com/office/drawing/2014/main" id="{B2A25220-0005-7045-838A-189AE8A5D835}"/>
                </a:ext>
              </a:extLst>
            </p:cNvPr>
            <p:cNvPicPr>
              <a:picLocks noChangeAspect="1"/>
            </p:cNvPicPr>
            <p:nvPr/>
          </p:nvPicPr>
          <p:blipFill>
            <a:blip r:embed="rId3"/>
            <a:stretch>
              <a:fillRect/>
            </a:stretch>
          </p:blipFill>
          <p:spPr>
            <a:xfrm>
              <a:off x="6536830" y="2738009"/>
              <a:ext cx="1418450" cy="1418450"/>
            </a:xfrm>
            <a:prstGeom prst="rect">
              <a:avLst/>
            </a:prstGeom>
          </p:spPr>
        </p:pic>
        <p:pic>
          <p:nvPicPr>
            <p:cNvPr id="6" name="Picture 5">
              <a:extLst>
                <a:ext uri="{FF2B5EF4-FFF2-40B4-BE49-F238E27FC236}">
                  <a16:creationId xmlns:a16="http://schemas.microsoft.com/office/drawing/2014/main" id="{BEA98BE7-08D3-7B49-996D-0F64A2C4333B}"/>
                </a:ext>
              </a:extLst>
            </p:cNvPr>
            <p:cNvPicPr>
              <a:picLocks noChangeAspect="1"/>
            </p:cNvPicPr>
            <p:nvPr/>
          </p:nvPicPr>
          <p:blipFill>
            <a:blip r:embed="rId4"/>
            <a:stretch>
              <a:fillRect/>
            </a:stretch>
          </p:blipFill>
          <p:spPr>
            <a:xfrm>
              <a:off x="8652249" y="3658428"/>
              <a:ext cx="2111035" cy="815340"/>
            </a:xfrm>
            <a:prstGeom prst="rect">
              <a:avLst/>
            </a:prstGeom>
          </p:spPr>
        </p:pic>
        <p:pic>
          <p:nvPicPr>
            <p:cNvPr id="10" name="Picture 9">
              <a:extLst>
                <a:ext uri="{FF2B5EF4-FFF2-40B4-BE49-F238E27FC236}">
                  <a16:creationId xmlns:a16="http://schemas.microsoft.com/office/drawing/2014/main" id="{E2C723AA-1116-9941-903A-BE5168B87E01}"/>
                </a:ext>
              </a:extLst>
            </p:cNvPr>
            <p:cNvPicPr>
              <a:picLocks noChangeAspect="1"/>
            </p:cNvPicPr>
            <p:nvPr/>
          </p:nvPicPr>
          <p:blipFill>
            <a:blip r:embed="rId5"/>
            <a:stretch>
              <a:fillRect/>
            </a:stretch>
          </p:blipFill>
          <p:spPr>
            <a:xfrm>
              <a:off x="6294120" y="4791076"/>
              <a:ext cx="3939540" cy="790699"/>
            </a:xfrm>
            <a:prstGeom prst="rect">
              <a:avLst/>
            </a:prstGeom>
          </p:spPr>
        </p:pic>
        <p:sp>
          <p:nvSpPr>
            <p:cNvPr id="12" name="Content Placeholder 2">
              <a:extLst>
                <a:ext uri="{FF2B5EF4-FFF2-40B4-BE49-F238E27FC236}">
                  <a16:creationId xmlns:a16="http://schemas.microsoft.com/office/drawing/2014/main" id="{CA67B7C0-B9CD-194E-BA28-88E0458936B8}"/>
                </a:ext>
              </a:extLst>
            </p:cNvPr>
            <p:cNvSpPr txBox="1">
              <a:spLocks/>
            </p:cNvSpPr>
            <p:nvPr/>
          </p:nvSpPr>
          <p:spPr>
            <a:xfrm>
              <a:off x="571462" y="3314807"/>
              <a:ext cx="4769593" cy="20155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Times New Roman" pitchFamily="18" charset="0"/>
                <a:buChar char="■"/>
                <a:defRPr sz="20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6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800" dirty="0"/>
                <a:t>Examples</a:t>
              </a:r>
            </a:p>
            <a:p>
              <a:pPr lvl="1">
                <a:buFont typeface="Arial" panose="020B0604020202020204" pitchFamily="34" charset="0"/>
                <a:buChar char="•"/>
              </a:pPr>
              <a:r>
                <a:rPr lang="en-US" sz="2400" dirty="0"/>
                <a:t>Google Collaboratory</a:t>
              </a:r>
            </a:p>
            <a:p>
              <a:pPr lvl="1">
                <a:buFont typeface="Arial" panose="020B0604020202020204" pitchFamily="34" charset="0"/>
                <a:buChar char="•"/>
              </a:pPr>
              <a:r>
                <a:rPr lang="en-US" sz="2400" dirty="0"/>
                <a:t>Kaggle</a:t>
              </a:r>
            </a:p>
            <a:p>
              <a:pPr lvl="1">
                <a:buFont typeface="Arial" panose="020B0604020202020204" pitchFamily="34" charset="0"/>
                <a:buChar char="•"/>
              </a:pPr>
              <a:r>
                <a:rPr lang="en-US" sz="2400" dirty="0"/>
                <a:t>Coursera</a:t>
              </a:r>
              <a:endParaRPr lang="en-US" sz="1600" dirty="0"/>
            </a:p>
            <a:p>
              <a:pPr lvl="1">
                <a:buFont typeface="Arial" panose="020B0604020202020204" pitchFamily="34" charset="0"/>
                <a:buChar char="•"/>
              </a:pPr>
              <a:endParaRPr lang="en-US" sz="1200" dirty="0"/>
            </a:p>
          </p:txBody>
        </p:sp>
      </p:grpSp>
    </p:spTree>
    <p:extLst>
      <p:ext uri="{BB962C8B-B14F-4D97-AF65-F5344CB8AC3E}">
        <p14:creationId xmlns:p14="http://schemas.microsoft.com/office/powerpoint/2010/main" val="243962009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9402-1C3C-3249-B890-409914A06624}"/>
              </a:ext>
            </a:extLst>
          </p:cNvPr>
          <p:cNvSpPr>
            <a:spLocks noGrp="1"/>
          </p:cNvSpPr>
          <p:nvPr>
            <p:ph type="title"/>
          </p:nvPr>
        </p:nvSpPr>
        <p:spPr/>
        <p:txBody>
          <a:bodyPr/>
          <a:lstStyle/>
          <a:p>
            <a:r>
              <a:rPr lang="en-US" dirty="0"/>
              <a:t>Graph Representation</a:t>
            </a:r>
          </a:p>
        </p:txBody>
      </p:sp>
      <p:sp>
        <p:nvSpPr>
          <p:cNvPr id="9" name="Text Placeholder 8">
            <a:extLst>
              <a:ext uri="{FF2B5EF4-FFF2-40B4-BE49-F238E27FC236}">
                <a16:creationId xmlns:a16="http://schemas.microsoft.com/office/drawing/2014/main" id="{BC108F3F-7138-644D-99F7-156580F9CE1A}"/>
              </a:ext>
            </a:extLst>
          </p:cNvPr>
          <p:cNvSpPr>
            <a:spLocks noGrp="1"/>
          </p:cNvSpPr>
          <p:nvPr>
            <p:ph type="body" idx="1"/>
          </p:nvPr>
        </p:nvSpPr>
        <p:spPr>
          <a:xfrm>
            <a:off x="449496" y="1681163"/>
            <a:ext cx="5157787" cy="404115"/>
          </a:xfrm>
        </p:spPr>
        <p:txBody>
          <a:bodyPr>
            <a:normAutofit fontScale="92500" lnSpcReduction="10000"/>
          </a:bodyPr>
          <a:lstStyle/>
          <a:p>
            <a:pPr algn="ctr"/>
            <a:r>
              <a:rPr lang="en-US" dirty="0"/>
              <a:t>Example script</a:t>
            </a:r>
          </a:p>
        </p:txBody>
      </p:sp>
      <p:pic>
        <p:nvPicPr>
          <p:cNvPr id="7" name="Content Placeholder 6">
            <a:extLst>
              <a:ext uri="{FF2B5EF4-FFF2-40B4-BE49-F238E27FC236}">
                <a16:creationId xmlns:a16="http://schemas.microsoft.com/office/drawing/2014/main" id="{E16364E6-A00F-9D46-BD74-9EAA1D28CC61}"/>
              </a:ext>
            </a:extLst>
          </p:cNvPr>
          <p:cNvPicPr>
            <a:picLocks noGrp="1" noChangeAspect="1"/>
          </p:cNvPicPr>
          <p:nvPr>
            <p:ph sz="half" idx="2"/>
          </p:nvPr>
        </p:nvPicPr>
        <p:blipFill>
          <a:blip r:embed="rId3"/>
          <a:stretch>
            <a:fillRect/>
          </a:stretch>
        </p:blipFill>
        <p:spPr>
          <a:xfrm>
            <a:off x="282690" y="2085278"/>
            <a:ext cx="5714885" cy="3256156"/>
          </a:xfrm>
        </p:spPr>
      </p:pic>
      <p:sp>
        <p:nvSpPr>
          <p:cNvPr id="10" name="Text Placeholder 9">
            <a:extLst>
              <a:ext uri="{FF2B5EF4-FFF2-40B4-BE49-F238E27FC236}">
                <a16:creationId xmlns:a16="http://schemas.microsoft.com/office/drawing/2014/main" id="{80FAE05B-CB5F-2A45-B02A-3F6B969E9639}"/>
              </a:ext>
            </a:extLst>
          </p:cNvPr>
          <p:cNvSpPr>
            <a:spLocks noGrp="1"/>
          </p:cNvSpPr>
          <p:nvPr>
            <p:ph type="body" sz="quarter" idx="3"/>
          </p:nvPr>
        </p:nvSpPr>
        <p:spPr>
          <a:xfrm>
            <a:off x="6172200" y="1681163"/>
            <a:ext cx="5183188" cy="404115"/>
          </a:xfrm>
        </p:spPr>
        <p:txBody>
          <a:bodyPr>
            <a:normAutofit fontScale="92500" lnSpcReduction="10000"/>
          </a:bodyPr>
          <a:lstStyle/>
          <a:p>
            <a:pPr algn="ctr"/>
            <a:r>
              <a:rPr lang="en-US" dirty="0"/>
              <a:t>Graph Representation</a:t>
            </a:r>
          </a:p>
        </p:txBody>
      </p:sp>
      <p:sp>
        <p:nvSpPr>
          <p:cNvPr id="13" name="Oval 12">
            <a:extLst>
              <a:ext uri="{FF2B5EF4-FFF2-40B4-BE49-F238E27FC236}">
                <a16:creationId xmlns:a16="http://schemas.microsoft.com/office/drawing/2014/main" id="{028964B4-AC8F-EF4A-96FA-DE8A32462D45}"/>
              </a:ext>
            </a:extLst>
          </p:cNvPr>
          <p:cNvSpPr/>
          <p:nvPr/>
        </p:nvSpPr>
        <p:spPr>
          <a:xfrm>
            <a:off x="8819503" y="2296085"/>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E785D5E-9BFD-1342-82EA-67375C7D8449}"/>
              </a:ext>
            </a:extLst>
          </p:cNvPr>
          <p:cNvSpPr/>
          <p:nvPr/>
        </p:nvSpPr>
        <p:spPr>
          <a:xfrm>
            <a:off x="8834646" y="2955124"/>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C00E0-2824-944D-9E38-15C6EEFCC757}"/>
              </a:ext>
            </a:extLst>
          </p:cNvPr>
          <p:cNvSpPr/>
          <p:nvPr/>
        </p:nvSpPr>
        <p:spPr>
          <a:xfrm>
            <a:off x="7380820" y="3011714"/>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8B01E0A-C5D4-594D-818B-54F80AB12893}"/>
              </a:ext>
            </a:extLst>
          </p:cNvPr>
          <p:cNvSpPr/>
          <p:nvPr/>
        </p:nvSpPr>
        <p:spPr>
          <a:xfrm>
            <a:off x="8834646" y="3704109"/>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F90FFD-A5DF-F244-9402-A88013E33811}"/>
              </a:ext>
            </a:extLst>
          </p:cNvPr>
          <p:cNvSpPr/>
          <p:nvPr/>
        </p:nvSpPr>
        <p:spPr>
          <a:xfrm>
            <a:off x="10421881" y="2977420"/>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FD5471-FB15-BC45-869E-906C19FBC318}"/>
              </a:ext>
            </a:extLst>
          </p:cNvPr>
          <p:cNvSpPr/>
          <p:nvPr/>
        </p:nvSpPr>
        <p:spPr>
          <a:xfrm>
            <a:off x="7400720" y="3821197"/>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CF92364-75ED-5240-A81A-EBB8855930B3}"/>
              </a:ext>
            </a:extLst>
          </p:cNvPr>
          <p:cNvSpPr/>
          <p:nvPr/>
        </p:nvSpPr>
        <p:spPr>
          <a:xfrm>
            <a:off x="9019123" y="4721141"/>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A19EDD3-9EE4-B946-8A90-4088DF69F3B1}"/>
              </a:ext>
            </a:extLst>
          </p:cNvPr>
          <p:cNvSpPr/>
          <p:nvPr/>
        </p:nvSpPr>
        <p:spPr>
          <a:xfrm>
            <a:off x="9941367" y="5661856"/>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AB58D5E8-06B0-124F-95A5-741AFDEFBAC6}"/>
              </a:ext>
            </a:extLst>
          </p:cNvPr>
          <p:cNvCxnSpPr>
            <a:stCxn id="13" idx="4"/>
            <a:endCxn id="14" idx="0"/>
          </p:cNvCxnSpPr>
          <p:nvPr/>
        </p:nvCxnSpPr>
        <p:spPr>
          <a:xfrm>
            <a:off x="8944397" y="2530261"/>
            <a:ext cx="15143" cy="424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FBA8AB7-C307-1948-80CC-95D901255BD6}"/>
              </a:ext>
            </a:extLst>
          </p:cNvPr>
          <p:cNvCxnSpPr>
            <a:cxnSpLocks/>
            <a:stCxn id="14" idx="4"/>
            <a:endCxn id="16" idx="0"/>
          </p:cNvCxnSpPr>
          <p:nvPr/>
        </p:nvCxnSpPr>
        <p:spPr>
          <a:xfrm>
            <a:off x="8959540" y="3189300"/>
            <a:ext cx="0" cy="514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F7DA2EB-5A04-214A-A87C-71F1B1BD0EA7}"/>
              </a:ext>
            </a:extLst>
          </p:cNvPr>
          <p:cNvCxnSpPr>
            <a:cxnSpLocks/>
            <a:stCxn id="13" idx="5"/>
            <a:endCxn id="17" idx="1"/>
          </p:cNvCxnSpPr>
          <p:nvPr/>
        </p:nvCxnSpPr>
        <p:spPr>
          <a:xfrm>
            <a:off x="9032710" y="2495967"/>
            <a:ext cx="1425751" cy="515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A816127-0476-F744-8FEF-6748DEF893C4}"/>
              </a:ext>
            </a:extLst>
          </p:cNvPr>
          <p:cNvCxnSpPr>
            <a:cxnSpLocks/>
            <a:stCxn id="17" idx="4"/>
            <a:endCxn id="118" idx="0"/>
          </p:cNvCxnSpPr>
          <p:nvPr/>
        </p:nvCxnSpPr>
        <p:spPr>
          <a:xfrm flipH="1">
            <a:off x="10061047" y="3211596"/>
            <a:ext cx="485728" cy="1509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042ED08-94B8-E345-8ED1-1B7EFBBCF426}"/>
              </a:ext>
            </a:extLst>
          </p:cNvPr>
          <p:cNvCxnSpPr>
            <a:cxnSpLocks/>
            <a:stCxn id="16" idx="4"/>
            <a:endCxn id="46" idx="7"/>
          </p:cNvCxnSpPr>
          <p:nvPr/>
        </p:nvCxnSpPr>
        <p:spPr>
          <a:xfrm flipH="1">
            <a:off x="8369554" y="3938285"/>
            <a:ext cx="589986" cy="429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3485C53-04FA-194B-BA53-BF8DD93A1CD8}"/>
              </a:ext>
            </a:extLst>
          </p:cNvPr>
          <p:cNvCxnSpPr>
            <a:cxnSpLocks/>
            <a:stCxn id="13" idx="3"/>
            <a:endCxn id="15" idx="7"/>
          </p:cNvCxnSpPr>
          <p:nvPr/>
        </p:nvCxnSpPr>
        <p:spPr>
          <a:xfrm flipH="1">
            <a:off x="7594027" y="2495967"/>
            <a:ext cx="1262056" cy="550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40D595-6146-BF47-8B9E-ACC2744F9036}"/>
              </a:ext>
            </a:extLst>
          </p:cNvPr>
          <p:cNvCxnSpPr>
            <a:cxnSpLocks/>
            <a:stCxn id="15" idx="4"/>
            <a:endCxn id="18" idx="0"/>
          </p:cNvCxnSpPr>
          <p:nvPr/>
        </p:nvCxnSpPr>
        <p:spPr>
          <a:xfrm>
            <a:off x="7505714" y="3245890"/>
            <a:ext cx="19900" cy="575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6BBE6A7-3F59-DC4F-AB04-DED37AD9372A}"/>
              </a:ext>
            </a:extLst>
          </p:cNvPr>
          <p:cNvSpPr/>
          <p:nvPr/>
        </p:nvSpPr>
        <p:spPr>
          <a:xfrm>
            <a:off x="8156347" y="4333724"/>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B788299-A474-C046-A8E8-C3F6A9DE1DC8}"/>
              </a:ext>
            </a:extLst>
          </p:cNvPr>
          <p:cNvCxnSpPr>
            <a:cxnSpLocks/>
            <a:stCxn id="18" idx="5"/>
            <a:endCxn id="46" idx="1"/>
          </p:cNvCxnSpPr>
          <p:nvPr/>
        </p:nvCxnSpPr>
        <p:spPr>
          <a:xfrm>
            <a:off x="7613927" y="4021079"/>
            <a:ext cx="579000" cy="346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6E0CA4D-3FE0-234D-82D3-0F05EEA8F7E7}"/>
              </a:ext>
            </a:extLst>
          </p:cNvPr>
          <p:cNvCxnSpPr>
            <a:cxnSpLocks/>
            <a:stCxn id="46" idx="5"/>
            <a:endCxn id="19" idx="2"/>
          </p:cNvCxnSpPr>
          <p:nvPr/>
        </p:nvCxnSpPr>
        <p:spPr>
          <a:xfrm>
            <a:off x="8369554" y="4533606"/>
            <a:ext cx="649569" cy="304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01485C5-8C3C-2F42-9135-3AEC6C5FDCBE}"/>
              </a:ext>
            </a:extLst>
          </p:cNvPr>
          <p:cNvCxnSpPr>
            <a:cxnSpLocks/>
            <a:stCxn id="118" idx="4"/>
            <a:endCxn id="20" idx="0"/>
          </p:cNvCxnSpPr>
          <p:nvPr/>
        </p:nvCxnSpPr>
        <p:spPr>
          <a:xfrm>
            <a:off x="10061047" y="4955317"/>
            <a:ext cx="5214" cy="7065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EE146D1-1443-8F49-86E3-14F0DD8B30F6}"/>
              </a:ext>
            </a:extLst>
          </p:cNvPr>
          <p:cNvSpPr txBox="1"/>
          <p:nvPr/>
        </p:nvSpPr>
        <p:spPr>
          <a:xfrm>
            <a:off x="8690612" y="2004654"/>
            <a:ext cx="536557" cy="307777"/>
          </a:xfrm>
          <a:prstGeom prst="rect">
            <a:avLst/>
          </a:prstGeom>
          <a:noFill/>
        </p:spPr>
        <p:txBody>
          <a:bodyPr wrap="none" rtlCol="0">
            <a:spAutoFit/>
          </a:bodyPr>
          <a:lstStyle/>
          <a:p>
            <a:r>
              <a:rPr lang="en-US" sz="1400" b="1" dirty="0"/>
              <a:t>train</a:t>
            </a:r>
          </a:p>
        </p:txBody>
      </p:sp>
      <p:sp>
        <p:nvSpPr>
          <p:cNvPr id="90" name="TextBox 89">
            <a:extLst>
              <a:ext uri="{FF2B5EF4-FFF2-40B4-BE49-F238E27FC236}">
                <a16:creationId xmlns:a16="http://schemas.microsoft.com/office/drawing/2014/main" id="{F99BB769-8D38-8E4A-94AF-BFF798CA1500}"/>
              </a:ext>
            </a:extLst>
          </p:cNvPr>
          <p:cNvSpPr txBox="1"/>
          <p:nvPr/>
        </p:nvSpPr>
        <p:spPr>
          <a:xfrm rot="20351536">
            <a:off x="7720969" y="2473661"/>
            <a:ext cx="894695" cy="307777"/>
          </a:xfrm>
          <a:prstGeom prst="rect">
            <a:avLst/>
          </a:prstGeom>
          <a:noFill/>
        </p:spPr>
        <p:txBody>
          <a:bodyPr wrap="square" rtlCol="0">
            <a:spAutoFit/>
          </a:bodyPr>
          <a:lstStyle/>
          <a:p>
            <a:r>
              <a:rPr lang="en-US" sz="1400" b="1" i="1" dirty="0"/>
              <a:t>project</a:t>
            </a:r>
          </a:p>
        </p:txBody>
      </p:sp>
      <p:sp>
        <p:nvSpPr>
          <p:cNvPr id="97" name="TextBox 96">
            <a:extLst>
              <a:ext uri="{FF2B5EF4-FFF2-40B4-BE49-F238E27FC236}">
                <a16:creationId xmlns:a16="http://schemas.microsoft.com/office/drawing/2014/main" id="{1AEF7135-1726-1840-851B-BAF48F5AB814}"/>
              </a:ext>
            </a:extLst>
          </p:cNvPr>
          <p:cNvSpPr txBox="1"/>
          <p:nvPr/>
        </p:nvSpPr>
        <p:spPr>
          <a:xfrm rot="1221457">
            <a:off x="9366222" y="2514214"/>
            <a:ext cx="894695" cy="307777"/>
          </a:xfrm>
          <a:prstGeom prst="rect">
            <a:avLst/>
          </a:prstGeom>
          <a:noFill/>
        </p:spPr>
        <p:txBody>
          <a:bodyPr wrap="square" rtlCol="0">
            <a:spAutoFit/>
          </a:bodyPr>
          <a:lstStyle/>
          <a:p>
            <a:r>
              <a:rPr lang="en-US" sz="1400" b="1" i="1" dirty="0"/>
              <a:t>project</a:t>
            </a:r>
          </a:p>
        </p:txBody>
      </p:sp>
      <p:sp>
        <p:nvSpPr>
          <p:cNvPr id="98" name="TextBox 97">
            <a:extLst>
              <a:ext uri="{FF2B5EF4-FFF2-40B4-BE49-F238E27FC236}">
                <a16:creationId xmlns:a16="http://schemas.microsoft.com/office/drawing/2014/main" id="{3DC7D591-24F9-084F-97AC-2CE47CD8153D}"/>
              </a:ext>
            </a:extLst>
          </p:cNvPr>
          <p:cNvSpPr txBox="1"/>
          <p:nvPr/>
        </p:nvSpPr>
        <p:spPr>
          <a:xfrm rot="5201787">
            <a:off x="8710255" y="2741542"/>
            <a:ext cx="894695" cy="307777"/>
          </a:xfrm>
          <a:prstGeom prst="rect">
            <a:avLst/>
          </a:prstGeom>
          <a:noFill/>
        </p:spPr>
        <p:txBody>
          <a:bodyPr wrap="square" rtlCol="0">
            <a:spAutoFit/>
          </a:bodyPr>
          <a:lstStyle/>
          <a:p>
            <a:r>
              <a:rPr lang="en-US" sz="1400" b="1" i="1" dirty="0"/>
              <a:t>project</a:t>
            </a:r>
          </a:p>
        </p:txBody>
      </p:sp>
      <p:sp>
        <p:nvSpPr>
          <p:cNvPr id="114" name="TextBox 113">
            <a:extLst>
              <a:ext uri="{FF2B5EF4-FFF2-40B4-BE49-F238E27FC236}">
                <a16:creationId xmlns:a16="http://schemas.microsoft.com/office/drawing/2014/main" id="{DCC8169C-3924-754A-865B-4A7C2C5E5B6F}"/>
              </a:ext>
            </a:extLst>
          </p:cNvPr>
          <p:cNvSpPr txBox="1"/>
          <p:nvPr/>
        </p:nvSpPr>
        <p:spPr>
          <a:xfrm rot="19453563">
            <a:off x="8259549" y="3907122"/>
            <a:ext cx="651140" cy="307777"/>
          </a:xfrm>
          <a:prstGeom prst="rect">
            <a:avLst/>
          </a:prstGeom>
          <a:noFill/>
        </p:spPr>
        <p:txBody>
          <a:bodyPr wrap="none" rtlCol="0">
            <a:spAutoFit/>
          </a:bodyPr>
          <a:lstStyle/>
          <a:p>
            <a:r>
              <a:rPr lang="en-US" sz="1400" i="1" dirty="0"/>
              <a:t>merge</a:t>
            </a:r>
          </a:p>
        </p:txBody>
      </p:sp>
      <p:sp>
        <p:nvSpPr>
          <p:cNvPr id="115" name="TextBox 114">
            <a:extLst>
              <a:ext uri="{FF2B5EF4-FFF2-40B4-BE49-F238E27FC236}">
                <a16:creationId xmlns:a16="http://schemas.microsoft.com/office/drawing/2014/main" id="{66C8C106-763F-2F45-8180-6008D7A09C61}"/>
              </a:ext>
            </a:extLst>
          </p:cNvPr>
          <p:cNvSpPr txBox="1"/>
          <p:nvPr/>
        </p:nvSpPr>
        <p:spPr>
          <a:xfrm>
            <a:off x="8273485" y="3303269"/>
            <a:ext cx="1396023" cy="307777"/>
          </a:xfrm>
          <a:prstGeom prst="rect">
            <a:avLst/>
          </a:prstGeom>
          <a:noFill/>
        </p:spPr>
        <p:txBody>
          <a:bodyPr wrap="none" rtlCol="0">
            <a:spAutoFit/>
          </a:bodyPr>
          <a:lstStyle/>
          <a:p>
            <a:r>
              <a:rPr lang="en-US" sz="1400" b="1" i="1" dirty="0" err="1"/>
              <a:t>select_k_best</a:t>
            </a:r>
            <a:r>
              <a:rPr lang="en-US" sz="1400" b="1" i="1" dirty="0"/>
              <a:t>(2)</a:t>
            </a:r>
          </a:p>
        </p:txBody>
      </p:sp>
      <p:sp>
        <p:nvSpPr>
          <p:cNvPr id="116" name="TextBox 115">
            <a:extLst>
              <a:ext uri="{FF2B5EF4-FFF2-40B4-BE49-F238E27FC236}">
                <a16:creationId xmlns:a16="http://schemas.microsoft.com/office/drawing/2014/main" id="{003D2467-6AD5-444B-BD0F-AAF7A49DA925}"/>
              </a:ext>
            </a:extLst>
          </p:cNvPr>
          <p:cNvSpPr txBox="1"/>
          <p:nvPr/>
        </p:nvSpPr>
        <p:spPr>
          <a:xfrm rot="5400000">
            <a:off x="9830662" y="5151407"/>
            <a:ext cx="768544" cy="307777"/>
          </a:xfrm>
          <a:prstGeom prst="rect">
            <a:avLst/>
          </a:prstGeom>
          <a:noFill/>
        </p:spPr>
        <p:txBody>
          <a:bodyPr wrap="none" rtlCol="0">
            <a:spAutoFit/>
          </a:bodyPr>
          <a:lstStyle/>
          <a:p>
            <a:r>
              <a:rPr lang="en-US" sz="1400" i="1" dirty="0" err="1"/>
              <a:t>fit_SVM</a:t>
            </a:r>
            <a:endParaRPr lang="en-US" sz="1400" i="1" dirty="0"/>
          </a:p>
        </p:txBody>
      </p:sp>
      <p:sp>
        <p:nvSpPr>
          <p:cNvPr id="136" name="TextBox 135">
            <a:extLst>
              <a:ext uri="{FF2B5EF4-FFF2-40B4-BE49-F238E27FC236}">
                <a16:creationId xmlns:a16="http://schemas.microsoft.com/office/drawing/2014/main" id="{2EADD77B-0192-4B4B-9615-1970623ABD27}"/>
              </a:ext>
            </a:extLst>
          </p:cNvPr>
          <p:cNvSpPr txBox="1"/>
          <p:nvPr/>
        </p:nvSpPr>
        <p:spPr>
          <a:xfrm>
            <a:off x="6202078" y="3366823"/>
            <a:ext cx="1413144" cy="307777"/>
          </a:xfrm>
          <a:prstGeom prst="rect">
            <a:avLst/>
          </a:prstGeom>
          <a:noFill/>
        </p:spPr>
        <p:txBody>
          <a:bodyPr wrap="none" rtlCol="0">
            <a:spAutoFit/>
          </a:bodyPr>
          <a:lstStyle/>
          <a:p>
            <a:r>
              <a:rPr lang="en-US" sz="1400" b="1" i="1" dirty="0" err="1"/>
              <a:t>count_vectorizer</a:t>
            </a:r>
            <a:endParaRPr lang="en-US" sz="1400" b="1" i="1" dirty="0"/>
          </a:p>
        </p:txBody>
      </p:sp>
      <p:sp>
        <p:nvSpPr>
          <p:cNvPr id="95" name="TextBox 94">
            <a:extLst>
              <a:ext uri="{FF2B5EF4-FFF2-40B4-BE49-F238E27FC236}">
                <a16:creationId xmlns:a16="http://schemas.microsoft.com/office/drawing/2014/main" id="{7B23B5D9-E5E8-3449-BD80-33B95C0CF4B2}"/>
              </a:ext>
            </a:extLst>
          </p:cNvPr>
          <p:cNvSpPr txBox="1"/>
          <p:nvPr/>
        </p:nvSpPr>
        <p:spPr>
          <a:xfrm rot="1893730">
            <a:off x="7634223" y="3928568"/>
            <a:ext cx="651140" cy="307777"/>
          </a:xfrm>
          <a:prstGeom prst="rect">
            <a:avLst/>
          </a:prstGeom>
          <a:noFill/>
        </p:spPr>
        <p:txBody>
          <a:bodyPr wrap="none" rtlCol="0">
            <a:spAutoFit/>
          </a:bodyPr>
          <a:lstStyle/>
          <a:p>
            <a:r>
              <a:rPr lang="en-US" sz="1400" i="1" dirty="0"/>
              <a:t>merge</a:t>
            </a:r>
          </a:p>
        </p:txBody>
      </p:sp>
      <p:sp>
        <p:nvSpPr>
          <p:cNvPr id="96" name="TextBox 95">
            <a:extLst>
              <a:ext uri="{FF2B5EF4-FFF2-40B4-BE49-F238E27FC236}">
                <a16:creationId xmlns:a16="http://schemas.microsoft.com/office/drawing/2014/main" id="{B75A2094-9D65-DC46-A2A0-051E668F6218}"/>
              </a:ext>
            </a:extLst>
          </p:cNvPr>
          <p:cNvSpPr txBox="1"/>
          <p:nvPr/>
        </p:nvSpPr>
        <p:spPr>
          <a:xfrm rot="1381371">
            <a:off x="8378568" y="4387480"/>
            <a:ext cx="670953" cy="307777"/>
          </a:xfrm>
          <a:prstGeom prst="rect">
            <a:avLst/>
          </a:prstGeom>
          <a:noFill/>
        </p:spPr>
        <p:txBody>
          <a:bodyPr wrap="none" rtlCol="0">
            <a:spAutoFit/>
          </a:bodyPr>
          <a:lstStyle/>
          <a:p>
            <a:r>
              <a:rPr lang="en-US" sz="1400" b="1" i="1" dirty="0" err="1"/>
              <a:t>concat</a:t>
            </a:r>
            <a:endParaRPr lang="en-US" sz="1400" b="1" i="1" dirty="0"/>
          </a:p>
        </p:txBody>
      </p:sp>
      <p:sp>
        <p:nvSpPr>
          <p:cNvPr id="118" name="Oval 117">
            <a:extLst>
              <a:ext uri="{FF2B5EF4-FFF2-40B4-BE49-F238E27FC236}">
                <a16:creationId xmlns:a16="http://schemas.microsoft.com/office/drawing/2014/main" id="{9F5C06A8-F875-614D-B217-77B1DA9E6098}"/>
              </a:ext>
            </a:extLst>
          </p:cNvPr>
          <p:cNvSpPr/>
          <p:nvPr/>
        </p:nvSpPr>
        <p:spPr>
          <a:xfrm>
            <a:off x="9936153" y="4721141"/>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Arrow Connector 119">
            <a:extLst>
              <a:ext uri="{FF2B5EF4-FFF2-40B4-BE49-F238E27FC236}">
                <a16:creationId xmlns:a16="http://schemas.microsoft.com/office/drawing/2014/main" id="{ACE15698-3761-AC40-880D-DFA03857D6FE}"/>
              </a:ext>
            </a:extLst>
          </p:cNvPr>
          <p:cNvCxnSpPr>
            <a:cxnSpLocks/>
            <a:stCxn id="19" idx="6"/>
            <a:endCxn id="118" idx="2"/>
          </p:cNvCxnSpPr>
          <p:nvPr/>
        </p:nvCxnSpPr>
        <p:spPr>
          <a:xfrm>
            <a:off x="9268910" y="4838229"/>
            <a:ext cx="6672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05CF32CD-BD40-8841-8C2C-E23E7636FAB4}"/>
              </a:ext>
            </a:extLst>
          </p:cNvPr>
          <p:cNvSpPr txBox="1"/>
          <p:nvPr/>
        </p:nvSpPr>
        <p:spPr>
          <a:xfrm>
            <a:off x="9276961" y="4533606"/>
            <a:ext cx="651140" cy="307777"/>
          </a:xfrm>
          <a:prstGeom prst="rect">
            <a:avLst/>
          </a:prstGeom>
          <a:noFill/>
        </p:spPr>
        <p:txBody>
          <a:bodyPr wrap="none" rtlCol="0">
            <a:spAutoFit/>
          </a:bodyPr>
          <a:lstStyle/>
          <a:p>
            <a:r>
              <a:rPr lang="en-US" sz="1400" i="1" dirty="0"/>
              <a:t>merge</a:t>
            </a:r>
          </a:p>
        </p:txBody>
      </p:sp>
      <p:sp>
        <p:nvSpPr>
          <p:cNvPr id="141" name="TextBox 140">
            <a:extLst>
              <a:ext uri="{FF2B5EF4-FFF2-40B4-BE49-F238E27FC236}">
                <a16:creationId xmlns:a16="http://schemas.microsoft.com/office/drawing/2014/main" id="{668F2D8F-F860-B940-B4BB-DE477A929D79}"/>
              </a:ext>
            </a:extLst>
          </p:cNvPr>
          <p:cNvSpPr txBox="1"/>
          <p:nvPr/>
        </p:nvSpPr>
        <p:spPr>
          <a:xfrm rot="17270742">
            <a:off x="9850053" y="3803164"/>
            <a:ext cx="651140" cy="307777"/>
          </a:xfrm>
          <a:prstGeom prst="rect">
            <a:avLst/>
          </a:prstGeom>
          <a:noFill/>
        </p:spPr>
        <p:txBody>
          <a:bodyPr wrap="none" rtlCol="0">
            <a:spAutoFit/>
          </a:bodyPr>
          <a:lstStyle/>
          <a:p>
            <a:r>
              <a:rPr lang="en-US" sz="1400" i="1" dirty="0"/>
              <a:t>merge</a:t>
            </a:r>
          </a:p>
        </p:txBody>
      </p:sp>
      <p:sp>
        <p:nvSpPr>
          <p:cNvPr id="142" name="TextBox 141">
            <a:extLst>
              <a:ext uri="{FF2B5EF4-FFF2-40B4-BE49-F238E27FC236}">
                <a16:creationId xmlns:a16="http://schemas.microsoft.com/office/drawing/2014/main" id="{E9585FC9-7206-2544-88DC-A6B40191EADD}"/>
              </a:ext>
            </a:extLst>
          </p:cNvPr>
          <p:cNvSpPr txBox="1"/>
          <p:nvPr/>
        </p:nvSpPr>
        <p:spPr>
          <a:xfrm>
            <a:off x="474133" y="5664200"/>
            <a:ext cx="6423040" cy="646331"/>
          </a:xfrm>
          <a:prstGeom prst="rect">
            <a:avLst/>
          </a:prstGeom>
          <a:noFill/>
        </p:spPr>
        <p:txBody>
          <a:bodyPr wrap="none" rtlCol="0">
            <a:spAutoFit/>
          </a:bodyPr>
          <a:lstStyle/>
          <a:p>
            <a:r>
              <a:rPr lang="en-US" dirty="0"/>
              <a:t>merge operation: </a:t>
            </a:r>
          </a:p>
          <a:p>
            <a:pPr marL="285750" indent="-285750">
              <a:buFont typeface="Arial" panose="020B0604020202020204" pitchFamily="34" charset="0"/>
              <a:buChar char="•"/>
            </a:pPr>
            <a:r>
              <a:rPr lang="en-US" dirty="0"/>
              <a:t>Logical operation with a run time of 0 that combines two nodes</a:t>
            </a:r>
          </a:p>
        </p:txBody>
      </p:sp>
    </p:spTree>
    <p:extLst>
      <p:ext uri="{BB962C8B-B14F-4D97-AF65-F5344CB8AC3E}">
        <p14:creationId xmlns:p14="http://schemas.microsoft.com/office/powerpoint/2010/main" val="74840739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C8D93D2C-4D26-BD4E-9B15-B14A8F86D695}"/>
                  </a:ext>
                </a:extLst>
              </p:cNvPr>
              <p:cNvSpPr>
                <a:spLocks noGrp="1"/>
              </p:cNvSpPr>
              <p:nvPr>
                <p:ph idx="1"/>
              </p:nvPr>
            </p:nvSpPr>
            <p:spPr>
              <a:xfrm>
                <a:off x="571462" y="857231"/>
                <a:ext cx="11049077" cy="5450971"/>
              </a:xfrm>
            </p:spPr>
            <p:txBody>
              <a:bodyPr>
                <a:normAutofit fontScale="92500"/>
              </a:bodyPr>
              <a:lstStyle/>
              <a:p>
                <a:pPr>
                  <a:buFont typeface="Arial" panose="020B0604020202020204" pitchFamily="34" charset="0"/>
                  <a:buChar char="•"/>
                </a:pPr>
                <a:r>
                  <a:rPr lang="en-US" sz="2800" dirty="0"/>
                  <a:t>Problem statement: given a size budget, 𝑇(representing the total storage capacity), materialize the artifacts that result in the smallest weighted recreation cost of the experiment graph 𝓖(𝓥, 𝓔), where the weighted recreation cost is:</a:t>
                </a:r>
              </a:p>
              <a:p>
                <a:pPr marL="0" indent="0">
                  <a:buNone/>
                </a:pPr>
                <a:br>
                  <a:rPr lang="en-US" sz="2400" dirty="0"/>
                </a:br>
                <a14:m>
                  <m:oMathPara xmlns:m="http://schemas.openxmlformats.org/officeDocument/2006/math">
                    <m:oMathParaPr>
                      <m:jc m:val="center"/>
                    </m:oMathParaPr>
                    <m:oMath xmlns:m="http://schemas.openxmlformats.org/officeDocument/2006/math">
                      <m:r>
                        <m:rPr>
                          <m:nor/>
                        </m:rPr>
                        <a:rPr lang="en-US" sz="2400" dirty="0"/>
                        <m:t>𝒲</m:t>
                      </m:r>
                      <m:r>
                        <m:rPr>
                          <m:nor/>
                        </m:rPr>
                        <a:rPr lang="en-US" sz="2400" dirty="0"/>
                        <m:t>(</m:t>
                      </m:r>
                      <m:r>
                        <m:rPr>
                          <m:nor/>
                        </m:rPr>
                        <a:rPr lang="en-US" sz="2400" dirty="0"/>
                        <m:t>𝓖</m:t>
                      </m:r>
                      <m:r>
                        <m:rPr>
                          <m:nor/>
                        </m:rPr>
                        <a:rPr lang="en-US" sz="2400" dirty="0"/>
                        <m:t>) = </m:t>
                      </m:r>
                      <m:nary>
                        <m:naryPr>
                          <m:chr m:val="∑"/>
                          <m:supHide m:val="on"/>
                          <m:ctrlPr>
                            <a:rPr lang="en-US" sz="2400" b="0" i="1" dirty="0" smtClean="0">
                              <a:latin typeface="Cambria Math" panose="02040503050406030204" pitchFamily="18" charset="0"/>
                            </a:rPr>
                          </m:ctrlPr>
                        </m:naryPr>
                        <m:sub>
                          <m:r>
                            <a:rPr lang="en-US" sz="2400" i="1" dirty="0">
                              <a:latin typeface="Cambria Math" panose="02040503050406030204" pitchFamily="18" charset="0"/>
                              <a:ea typeface="Cambria Math" panose="02040503050406030204" pitchFamily="18" charset="0"/>
                            </a:rPr>
                            <m:t>𝑒</m:t>
                          </m:r>
                          <m:r>
                            <m:rPr>
                              <m:nor/>
                            </m:rPr>
                            <a:rPr lang="en-US" sz="2400" b="0" i="0" dirty="0" smtClean="0">
                              <a:latin typeface="Cambria Math" panose="02040503050406030204" pitchFamily="18" charset="0"/>
                              <a:ea typeface="Cambria Math" panose="02040503050406030204" pitchFamily="18" charset="0"/>
                            </a:rPr>
                            <m:t> </m:t>
                          </m:r>
                          <m:r>
                            <m:rPr>
                              <m:nor/>
                            </m:rPr>
                            <a:rPr lang="de-DE" sz="2400">
                              <a:latin typeface="Cambria Math" panose="02040503050406030204" pitchFamily="18" charset="0"/>
                              <a:ea typeface="Cambria Math" panose="02040503050406030204" pitchFamily="18" charset="0"/>
                            </a:rPr>
                            <m:t>∈</m:t>
                          </m:r>
                          <m:r>
                            <m:rPr>
                              <m:nor/>
                            </m:rPr>
                            <a:rPr lang="en-US" sz="2400" b="0" i="1" smtClean="0">
                              <a:latin typeface="Cambria Math" panose="02040503050406030204" pitchFamily="18" charset="0"/>
                              <a:ea typeface="Cambria Math" panose="02040503050406030204" pitchFamily="18" charset="0"/>
                            </a:rPr>
                            <m:t> </m:t>
                          </m:r>
                          <m:r>
                            <m:rPr>
                              <m:nor/>
                            </m:rPr>
                            <a:rPr lang="en-US" sz="2400" b="0" i="0" smtClean="0">
                              <a:latin typeface="Cambria Math" panose="02040503050406030204" pitchFamily="18" charset="0"/>
                              <a:ea typeface="Cambria Math" panose="02040503050406030204" pitchFamily="18" charset="0"/>
                            </a:rPr>
                            <m:t>{</m:t>
                          </m:r>
                          <m:sSup>
                            <m:sSupPr>
                              <m:ctrlPr>
                                <a:rPr lang="en-US" sz="2400" b="0" i="1" dirty="0" smtClean="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𝑒</m:t>
                              </m:r>
                            </m:e>
                            <m:sup>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 </m:t>
                          </m:r>
                          <m:r>
                            <m:rPr>
                              <m:nor/>
                            </m:rPr>
                            <a:rPr lang="de-DE" sz="2400" smtClean="0">
                              <a:latin typeface="Cambria Math" panose="02040503050406030204" pitchFamily="18" charset="0"/>
                              <a:ea typeface="Cambria Math" panose="02040503050406030204" pitchFamily="18" charset="0"/>
                            </a:rPr>
                            <m:t>∈</m:t>
                          </m:r>
                          <m:r>
                            <m:rPr>
                              <m:nor/>
                            </m:rPr>
                            <a:rPr lang="en-US" sz="2400" b="0" i="0" smtClean="0">
                              <a:latin typeface="Cambria Math" panose="02040503050406030204" pitchFamily="18" charset="0"/>
                              <a:ea typeface="Cambria Math" panose="02040503050406030204" pitchFamily="18" charset="0"/>
                            </a:rPr>
                            <m:t> </m:t>
                          </m:r>
                          <m:r>
                            <m:rPr>
                              <m:nor/>
                            </m:rPr>
                            <a:rPr lang="en-US" sz="2400" dirty="0"/>
                            <m:t>𝓔</m:t>
                          </m:r>
                          <m:r>
                            <m:rPr>
                              <m:nor/>
                            </m:rPr>
                            <a:rPr lang="en-US" sz="2400" b="0" i="0" dirty="0" smtClean="0"/>
                            <m:t> </m:t>
                          </m:r>
                          <m:r>
                            <m:rPr>
                              <m:nor/>
                            </m:rPr>
                            <a:rPr lang="en-US" sz="2400" b="0" i="0"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rPr>
                            <m:t>𝑑𝑒𝑠𝑡</m:t>
                          </m:r>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dirty="0">
                                      <a:latin typeface="Cambria Math" panose="02040503050406030204" pitchFamily="18" charset="0"/>
                                    </a:rPr>
                                    <m:t>′</m:t>
                                  </m:r>
                                </m:sup>
                              </m:sSup>
                            </m:e>
                          </m:d>
                          <m:r>
                            <m:rPr>
                              <m:nor/>
                            </m:rPr>
                            <a:rPr lang="de-DE" sz="2400" smtClean="0">
                              <a:latin typeface="Cambria Math" panose="02040503050406030204" pitchFamily="18" charset="0"/>
                              <a:ea typeface="Cambria Math" panose="02040503050406030204" pitchFamily="18" charset="0"/>
                            </a:rPr>
                            <m:t>∉</m:t>
                          </m:r>
                          <m:r>
                            <m:rPr>
                              <m:nor/>
                            </m:rPr>
                            <a:rPr lang="en-US" sz="2400" i="0" smtClean="0">
                              <a:latin typeface="Cambria Math" panose="02040503050406030204" pitchFamily="18" charset="0"/>
                              <a:ea typeface="Cambria Math" panose="02040503050406030204" pitchFamily="18" charset="0"/>
                            </a:rPr>
                            <m:t>ℳ</m:t>
                          </m:r>
                          <m:r>
                            <m:rPr>
                              <m:nor/>
                            </m:rPr>
                            <a:rPr lang="en-US" sz="2400" dirty="0">
                              <a:latin typeface="Cambria Math" panose="02040503050406030204" pitchFamily="18" charset="0"/>
                              <a:ea typeface="Cambria Math" panose="02040503050406030204" pitchFamily="18" charset="0"/>
                            </a:rPr>
                            <m:t>𝓥</m:t>
                          </m:r>
                          <m:r>
                            <m:rPr>
                              <m:nor/>
                            </m:rPr>
                            <a:rPr lang="en-US" sz="2400" b="0" i="0" smtClean="0">
                              <a:latin typeface="Cambria Math" panose="02040503050406030204" pitchFamily="18" charset="0"/>
                              <a:ea typeface="Cambria Math" panose="02040503050406030204" pitchFamily="18" charset="0"/>
                            </a:rPr>
                            <m:t>}</m:t>
                          </m:r>
                        </m:sub>
                        <m:sup/>
                        <m:e>
                          <m:r>
                            <a:rPr lang="en-US" sz="2400" b="0" i="1" dirty="0" smtClean="0">
                              <a:latin typeface="Cambria Math" panose="02040503050406030204" pitchFamily="18" charset="0"/>
                            </a:rPr>
                            <m:t>𝑒</m:t>
                          </m:r>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 × </m:t>
                          </m:r>
                          <m:r>
                            <a:rPr lang="en-US" sz="2400" b="0" i="1" dirty="0" smtClean="0">
                              <a:latin typeface="Cambria Math" panose="02040503050406030204" pitchFamily="18" charset="0"/>
                            </a:rPr>
                            <m:t>𝑒</m:t>
                          </m:r>
                          <m:r>
                            <a:rPr lang="en-US" sz="2400" b="0" i="1" dirty="0" smtClean="0">
                              <a:latin typeface="Cambria Math" panose="02040503050406030204" pitchFamily="18" charset="0"/>
                            </a:rPr>
                            <m:t>.</m:t>
                          </m:r>
                          <m:r>
                            <a:rPr lang="en-US" sz="2400" b="0" i="1" dirty="0" smtClean="0">
                              <a:latin typeface="Cambria Math" panose="02040503050406030204" pitchFamily="18" charset="0"/>
                            </a:rPr>
                            <m:t>𝑡</m:t>
                          </m:r>
                        </m:e>
                      </m:nary>
                    </m:oMath>
                  </m:oMathPara>
                </a14:m>
                <a:endParaRPr lang="en-US" sz="2400" dirty="0"/>
              </a:p>
              <a:p>
                <a:pPr>
                  <a:buFont typeface="Arial" panose="020B0604020202020204" pitchFamily="34" charset="0"/>
                  <a:buChar char="•"/>
                </a:pPr>
                <a:r>
                  <a:rPr lang="en-US" sz="2800" dirty="0"/>
                  <a:t>Where </a:t>
                </a:r>
                <a14:m>
                  <m:oMath xmlns:m="http://schemas.openxmlformats.org/officeDocument/2006/math">
                    <m:r>
                      <m:rPr>
                        <m:nor/>
                      </m:rPr>
                      <a:rPr lang="en-US" sz="2800">
                        <a:latin typeface="Cambria Math" panose="02040503050406030204" pitchFamily="18" charset="0"/>
                        <a:ea typeface="Cambria Math" panose="02040503050406030204" pitchFamily="18" charset="0"/>
                      </a:rPr>
                      <m:t>ℳ</m:t>
                    </m:r>
                    <m:r>
                      <m:rPr>
                        <m:nor/>
                      </m:rPr>
                      <a:rPr lang="en-US" sz="2800" dirty="0">
                        <a:latin typeface="Cambria Math" panose="02040503050406030204" pitchFamily="18" charset="0"/>
                        <a:ea typeface="Cambria Math" panose="02040503050406030204" pitchFamily="18" charset="0"/>
                      </a:rPr>
                      <m:t>𝓥</m:t>
                    </m:r>
                  </m:oMath>
                </a14:m>
                <a:r>
                  <a:rPr lang="en-US" sz="2800" dirty="0"/>
                  <a:t> represents the set of materialized artifacts</a:t>
                </a:r>
              </a:p>
              <a:p>
                <a:pPr>
                  <a:buFont typeface="Arial" panose="020B0604020202020204" pitchFamily="34" charset="0"/>
                  <a:buChar char="•"/>
                </a:pPr>
                <a:r>
                  <a:rPr lang="en-US" sz="2800" dirty="0"/>
                  <a:t>Each edge e is labeled with </a:t>
                </a:r>
                <a:r>
                  <a:rPr lang="en-US" sz="2800" i="1" dirty="0"/>
                  <a:t>&lt;</a:t>
                </a:r>
                <a:r>
                  <a:rPr lang="en-US" sz="2800" i="1" dirty="0" err="1"/>
                  <a:t>f,t</a:t>
                </a:r>
                <a:r>
                  <a:rPr lang="en-US" sz="2800" i="1" dirty="0"/>
                  <a:t>&gt;</a:t>
                </a:r>
                <a:r>
                  <a:rPr lang="en-US" sz="2800" dirty="0"/>
                  <a:t>, representing the frequency and the average execution time of the operation.</a:t>
                </a:r>
              </a:p>
              <a:p>
                <a:pPr>
                  <a:buFont typeface="Arial" panose="020B0604020202020204" pitchFamily="34" charset="0"/>
                  <a:buChar char="•"/>
                </a:pPr>
                <a:r>
                  <a:rPr lang="en-US" sz="2800" dirty="0"/>
                  <a:t>Vertices are are labeled with &lt;</a:t>
                </a:r>
                <a:r>
                  <a:rPr lang="en-US" sz="2800" i="1" dirty="0"/>
                  <a:t>s&gt;</a:t>
                </a:r>
                <a:r>
                  <a:rPr lang="en-US" sz="2800" dirty="0"/>
                  <a:t>, representing the size of the of the artifact</a:t>
                </a:r>
              </a:p>
            </p:txBody>
          </p:sp>
        </mc:Choice>
        <mc:Fallback xmlns="">
          <p:sp>
            <p:nvSpPr>
              <p:cNvPr id="11" name="Content Placeholder 10">
                <a:extLst>
                  <a:ext uri="{FF2B5EF4-FFF2-40B4-BE49-F238E27FC236}">
                    <a16:creationId xmlns:a16="http://schemas.microsoft.com/office/drawing/2014/main" id="{C8D93D2C-4D26-BD4E-9B15-B14A8F86D695}"/>
                  </a:ext>
                </a:extLst>
              </p:cNvPr>
              <p:cNvSpPr>
                <a:spLocks noGrp="1" noRot="1" noChangeAspect="1" noMove="1" noResize="1" noEditPoints="1" noAdjustHandles="1" noChangeArrowheads="1" noChangeShapeType="1" noTextEdit="1"/>
              </p:cNvSpPr>
              <p:nvPr>
                <p:ph idx="1"/>
              </p:nvPr>
            </p:nvSpPr>
            <p:spPr>
              <a:xfrm>
                <a:off x="571462" y="857231"/>
                <a:ext cx="11049077" cy="5450971"/>
              </a:xfrm>
              <a:blipFill>
                <a:blip r:embed="rId2"/>
                <a:stretch>
                  <a:fillRect l="-804" t="-1160" r="-68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680F85A-9AA8-8242-98DC-AE381F1070E9}"/>
              </a:ext>
            </a:extLst>
          </p:cNvPr>
          <p:cNvSpPr>
            <a:spLocks noGrp="1"/>
          </p:cNvSpPr>
          <p:nvPr>
            <p:ph type="title"/>
          </p:nvPr>
        </p:nvSpPr>
        <p:spPr/>
        <p:txBody>
          <a:bodyPr/>
          <a:lstStyle/>
          <a:p>
            <a:r>
              <a:rPr lang="en-US" dirty="0"/>
              <a:t>Materialization of Artifacts</a:t>
            </a:r>
          </a:p>
        </p:txBody>
      </p:sp>
    </p:spTree>
    <p:extLst>
      <p:ext uri="{BB962C8B-B14F-4D97-AF65-F5344CB8AC3E}">
        <p14:creationId xmlns:p14="http://schemas.microsoft.com/office/powerpoint/2010/main" val="4107690465"/>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AB00F4E-E639-2B4B-B592-E55768F6E83A}"/>
                  </a:ext>
                </a:extLst>
              </p:cNvPr>
              <p:cNvSpPr>
                <a:spLocks noGrp="1"/>
              </p:cNvSpPr>
              <p:nvPr>
                <p:ph sz="half" idx="1"/>
              </p:nvPr>
            </p:nvSpPr>
            <p:spPr>
              <a:xfrm>
                <a:off x="609600" y="1081073"/>
                <a:ext cx="5384800" cy="4012724"/>
              </a:xfrm>
            </p:spPr>
            <p:txBody>
              <a:bodyPr/>
              <a:lstStyle/>
              <a:p>
                <a:pPr>
                  <a:buFont typeface="Arial" panose="020B0604020202020204" pitchFamily="34" charset="0"/>
                  <a:buChar char="•"/>
                </a:pPr>
                <a:r>
                  <a:rPr lang="en-US" dirty="0"/>
                  <a:t>Materialize the root node</a:t>
                </a:r>
              </a:p>
              <a:p>
                <a:pPr>
                  <a:buFont typeface="Arial" panose="020B0604020202020204" pitchFamily="34" charset="0"/>
                  <a:buChar char="•"/>
                </a:pPr>
                <a:r>
                  <a:rPr lang="en-US" dirty="0"/>
                  <a:t>While storage limit is not reached:</a:t>
                </a:r>
              </a:p>
              <a:p>
                <a:pPr lvl="1">
                  <a:buFont typeface="Arial" panose="020B0604020202020204" pitchFamily="34" charset="0"/>
                  <a:buChar char="•"/>
                </a:pPr>
                <a:r>
                  <a:rPr lang="en-US" dirty="0"/>
                  <a:t>Find the vertex v, with maximum value of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 </m:t>
                        </m:r>
                        <m:r>
                          <a:rPr lang="en-US" i="1">
                            <a:latin typeface="Cambria Math" panose="02040503050406030204" pitchFamily="18" charset="0"/>
                          </a:rPr>
                          <m:t>𝝆</m:t>
                        </m:r>
                        <m:r>
                          <a:rPr lang="en-US" i="1">
                            <a:latin typeface="Cambria Math" panose="02040503050406030204" pitchFamily="18" charset="0"/>
                          </a:rPr>
                          <m:t>(</m:t>
                        </m:r>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r>
                          <a:rPr lang="en-US" i="1">
                            <a:latin typeface="Cambria Math" panose="02040503050406030204" pitchFamily="18" charset="0"/>
                          </a:rPr>
                          <m:t>)</m:t>
                        </m:r>
                      </m:num>
                      <m:den>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𝑠</m:t>
                        </m:r>
                      </m:den>
                    </m:f>
                  </m:oMath>
                </a14:m>
                <a:endParaRPr lang="en-US" dirty="0"/>
              </a:p>
              <a:p>
                <a:pPr lvl="1">
                  <a:buFont typeface="Arial" panose="020B0604020202020204" pitchFamily="34" charset="0"/>
                  <a:buChar char="•"/>
                </a:pPr>
                <a:endParaRPr lang="en-US" dirty="0"/>
              </a:p>
              <a:p>
                <a:pPr marL="457200" lvl="1" indent="0">
                  <a:buNone/>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𝑣</m:t>
                      </m:r>
                      <m:r>
                        <a:rPr lang="en-US" sz="2000" b="0" i="1" baseline="30000" smtClean="0">
                          <a:latin typeface="Cambria Math" panose="02040503050406030204" pitchFamily="18" charset="0"/>
                        </a:rPr>
                        <m:t>∗</m:t>
                      </m:r>
                      <m:func>
                        <m:funcPr>
                          <m:ctrlPr>
                            <a:rPr lang="en-US" sz="2000" i="1">
                              <a:latin typeface="Cambria Math" panose="02040503050406030204" pitchFamily="18" charset="0"/>
                            </a:rPr>
                          </m:ctrlPr>
                        </m:funcPr>
                        <m:fName>
                          <m:r>
                            <a:rPr lang="en-US" sz="2000" b="0" i="1" smtClean="0">
                              <a:latin typeface="Cambria Math" panose="02040503050406030204" pitchFamily="18" charset="0"/>
                            </a:rPr>
                            <m:t>=</m:t>
                          </m:r>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argmax</m:t>
                              </m:r>
                            </m:e>
                            <m:lim>
                              <m:r>
                                <a:rPr lang="en-US" sz="2000" i="1" dirty="0">
                                  <a:latin typeface="Cambria Math" panose="02040503050406030204" pitchFamily="18" charset="0"/>
                                </a:rPr>
                                <m:t>𝑣</m:t>
                              </m:r>
                              <m:r>
                                <m:rPr>
                                  <m:nor/>
                                </m:rPr>
                                <a:rPr lang="de-DE" sz="2000">
                                  <a:latin typeface="Cambria Math" panose="02040503050406030204" pitchFamily="18" charset="0"/>
                                  <a:ea typeface="Cambria Math" panose="02040503050406030204" pitchFamily="18" charset="0"/>
                                </a:rPr>
                                <m:t>∈</m:t>
                              </m:r>
                              <m:r>
                                <m:rPr>
                                  <m:nor/>
                                </m:rPr>
                                <a:rPr lang="en-US" sz="2000" dirty="0"/>
                                <m:t>𝓥</m:t>
                              </m:r>
                            </m:lim>
                          </m:limLow>
                        </m:fName>
                        <m:e>
                          <m:f>
                            <m:fPr>
                              <m:ctrlPr>
                                <a:rPr lang="en-US" sz="2000" i="1" smtClean="0">
                                  <a:latin typeface="Cambria Math" panose="02040503050406030204" pitchFamily="18" charset="0"/>
                                </a:rPr>
                              </m:ctrlPr>
                            </m:fPr>
                            <m:num>
                              <m:r>
                                <a:rPr lang="en-US" sz="2000" i="1">
                                  <a:latin typeface="Cambria Math" panose="02040503050406030204" pitchFamily="18" charset="0"/>
                                </a:rPr>
                                <m:t>𝝆</m:t>
                              </m:r>
                              <m:r>
                                <a:rPr lang="en-US" sz="2000" i="1">
                                  <a:latin typeface="Cambria Math" panose="02040503050406030204" pitchFamily="18" charset="0"/>
                                </a:rPr>
                                <m:t>(</m:t>
                              </m:r>
                              <m:r>
                                <m:rPr>
                                  <m:nor/>
                                </m:rPr>
                                <a:rPr lang="en-US" sz="2000" dirty="0"/>
                                <m:t>𝓖</m:t>
                              </m:r>
                              <m:r>
                                <a:rPr lang="en-US" sz="2000" i="1" dirty="0">
                                  <a:latin typeface="Cambria Math" panose="02040503050406030204" pitchFamily="18" charset="0"/>
                                </a:rPr>
                                <m:t>, </m:t>
                              </m:r>
                              <m:r>
                                <a:rPr lang="en-US" sz="2000" i="1" dirty="0">
                                  <a:latin typeface="Cambria Math" panose="02040503050406030204" pitchFamily="18" charset="0"/>
                                </a:rPr>
                                <m:t>𝑣</m:t>
                              </m:r>
                              <m:r>
                                <a:rPr lang="en-US" sz="2000" i="1">
                                  <a:latin typeface="Cambria Math" panose="02040503050406030204" pitchFamily="18" charset="0"/>
                                </a:rPr>
                                <m:t>)</m:t>
                              </m:r>
                            </m:num>
                            <m:den>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𝑠</m:t>
                              </m:r>
                            </m:den>
                          </m:f>
                        </m:e>
                      </m:func>
                    </m:oMath>
                  </m:oMathPara>
                </a14:m>
                <a:endParaRPr lang="en-US" dirty="0"/>
              </a:p>
              <a:p>
                <a:pPr marL="457200" lvl="1" indent="0">
                  <a:buNone/>
                </a:pPr>
                <a:r>
                  <a:rPr lang="en-US" dirty="0"/>
                  <a:t>Where, </a:t>
                </a:r>
              </a:p>
              <a:p>
                <a:pPr marL="457200" lvl="1" indent="0">
                  <a:buNone/>
                </a:pPr>
                <a:endParaRPr lang="en-US" dirty="0"/>
              </a:p>
              <a:p>
                <a:pPr marL="457200" lvl="1" indent="0">
                  <a:buNone/>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rPr>
                        <m:t>𝝆</m:t>
                      </m:r>
                      <m:d>
                        <m:dPr>
                          <m:ctrlPr>
                            <a:rPr lang="en-US" sz="2000" i="1">
                              <a:latin typeface="Cambria Math" panose="02040503050406030204" pitchFamily="18" charset="0"/>
                            </a:rPr>
                          </m:ctrlPr>
                        </m:dPr>
                        <m:e>
                          <m:r>
                            <m:rPr>
                              <m:nor/>
                            </m:rPr>
                            <a:rPr lang="en-US" sz="2000" dirty="0"/>
                            <m:t>𝓖</m:t>
                          </m:r>
                          <m:r>
                            <a:rPr lang="en-US" sz="2000" i="1" dirty="0">
                              <a:latin typeface="Cambria Math" panose="02040503050406030204" pitchFamily="18" charset="0"/>
                            </a:rPr>
                            <m:t>, </m:t>
                          </m:r>
                          <m:r>
                            <a:rPr lang="en-US" sz="2000" i="1" dirty="0">
                              <a:latin typeface="Cambria Math" panose="02040503050406030204" pitchFamily="18" charset="0"/>
                            </a:rPr>
                            <m:t>𝑣</m:t>
                          </m:r>
                        </m:e>
                      </m:d>
                      <m:r>
                        <a:rPr lang="en-US" sz="2000" b="0" i="1" dirty="0" smtClean="0">
                          <a:latin typeface="Cambria Math" panose="02040503050406030204" pitchFamily="18" charset="0"/>
                        </a:rPr>
                        <m:t>=⍺</m:t>
                      </m:r>
                      <m:d>
                        <m:dPr>
                          <m:ctrlPr>
                            <a:rPr lang="en-US" sz="2000" i="1">
                              <a:latin typeface="Cambria Math" panose="02040503050406030204" pitchFamily="18" charset="0"/>
                            </a:rPr>
                          </m:ctrlPr>
                        </m:dPr>
                        <m:e>
                          <m:r>
                            <m:rPr>
                              <m:nor/>
                            </m:rPr>
                            <a:rPr lang="en-US" sz="2000" dirty="0"/>
                            <m:t>𝓖</m:t>
                          </m:r>
                          <m:r>
                            <a:rPr lang="en-US" sz="2000" i="1" dirty="0">
                              <a:latin typeface="Cambria Math" panose="02040503050406030204" pitchFamily="18" charset="0"/>
                            </a:rPr>
                            <m:t>, </m:t>
                          </m:r>
                          <m:r>
                            <a:rPr lang="en-US" sz="2000" i="1" dirty="0">
                              <a:latin typeface="Cambria Math" panose="02040503050406030204" pitchFamily="18" charset="0"/>
                            </a:rPr>
                            <m:t>𝑣</m:t>
                          </m:r>
                        </m:e>
                      </m:d>
                      <m:r>
                        <a:rPr lang="en-US" sz="2000" b="0" i="1" dirty="0" smtClean="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 </m:t>
                      </m:r>
                      <m:nary>
                        <m:naryPr>
                          <m:chr m:val="∑"/>
                          <m:supHide m:val="on"/>
                          <m:ctrlPr>
                            <a:rPr lang="en-US" sz="2000" b="0" i="1" dirty="0" smtClean="0">
                              <a:latin typeface="Cambria Math" panose="02040503050406030204" pitchFamily="18" charset="0"/>
                            </a:rPr>
                          </m:ctrlPr>
                        </m:naryPr>
                        <m:sub>
                          <m:r>
                            <a:rPr lang="en-US" sz="2000" i="1" dirty="0">
                              <a:latin typeface="Cambria Math" panose="02040503050406030204" pitchFamily="18" charset="0"/>
                              <a:ea typeface="Cambria Math" panose="02040503050406030204" pitchFamily="18" charset="0"/>
                            </a:rPr>
                            <m:t>𝑒</m:t>
                          </m:r>
                          <m:r>
                            <m:rPr>
                              <m:nor/>
                            </m:rPr>
                            <a:rPr lang="en-US" sz="2000" b="0" i="0" dirty="0" smtClean="0">
                              <a:latin typeface="Cambria Math" panose="02040503050406030204" pitchFamily="18" charset="0"/>
                              <a:ea typeface="Cambria Math" panose="02040503050406030204" pitchFamily="18" charset="0"/>
                            </a:rPr>
                            <m:t> </m:t>
                          </m:r>
                          <m:r>
                            <m:rPr>
                              <m:sty m:val="p"/>
                            </m:rPr>
                            <a:rPr lang="el-GR" sz="2000" i="1" dirty="0" smtClean="0">
                              <a:latin typeface="Cambria Math" panose="02040503050406030204" pitchFamily="18" charset="0"/>
                              <a:ea typeface="Cambria Math" panose="02040503050406030204" pitchFamily="18" charset="0"/>
                            </a:rPr>
                            <m:t>ϵ</m:t>
                          </m:r>
                          <m:r>
                            <m:rPr>
                              <m:nor/>
                            </m:rPr>
                            <a:rPr lang="en-US" sz="2000" b="0" i="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𝑝𝑎𝑡h</m:t>
                          </m:r>
                          <m:r>
                            <a:rPr lang="en-US" sz="2000" b="0" i="1" smtClean="0">
                              <a:latin typeface="Cambria Math" panose="02040503050406030204" pitchFamily="18" charset="0"/>
                              <a:ea typeface="Cambria Math" panose="02040503050406030204" pitchFamily="18" charset="0"/>
                            </a:rPr>
                            <m:t>(</m:t>
                          </m:r>
                          <m:r>
                            <m:rPr>
                              <m:nor/>
                            </m:rPr>
                            <a:rPr lang="en-US" sz="2000" dirty="0"/>
                            <m:t>𝓖</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𝑣</m:t>
                          </m:r>
                          <m:r>
                            <a:rPr lang="en-US" sz="2000" b="0" i="1" baseline="-25000" dirty="0" smtClean="0">
                              <a:latin typeface="Cambria Math" panose="02040503050406030204" pitchFamily="18" charset="0"/>
                            </a:rPr>
                            <m:t>0</m:t>
                          </m:r>
                          <m:r>
                            <a:rPr lang="en-US" sz="2000" b="0" i="1" dirty="0" smtClean="0">
                              <a:latin typeface="Cambria Math" panose="02040503050406030204" pitchFamily="18" charset="0"/>
                            </a:rPr>
                            <m:t>,</m:t>
                          </m:r>
                          <m:r>
                            <a:rPr lang="en-US" sz="2000" b="0" i="1" dirty="0" smtClean="0">
                              <a:latin typeface="Cambria Math" panose="02040503050406030204" pitchFamily="18" charset="0"/>
                            </a:rPr>
                            <m:t>𝑣</m:t>
                          </m:r>
                          <m:r>
                            <a:rPr lang="en-US" sz="2000" b="0" i="1" dirty="0" smtClean="0">
                              <a:latin typeface="Cambria Math" panose="02040503050406030204" pitchFamily="18" charset="0"/>
                            </a:rPr>
                            <m:t>)</m:t>
                          </m:r>
                        </m:sub>
                        <m:sup/>
                        <m:e>
                          <m:r>
                            <a:rPr lang="en-US" sz="2000" i="1" dirty="0">
                              <a:latin typeface="Cambria Math" panose="02040503050406030204" pitchFamily="18" charset="0"/>
                            </a:rPr>
                            <m:t>𝑒</m:t>
                          </m:r>
                          <m:r>
                            <a:rPr lang="en-US" sz="2000" i="1" dirty="0">
                              <a:latin typeface="Cambria Math" panose="02040503050406030204" pitchFamily="18" charset="0"/>
                            </a:rPr>
                            <m:t>.</m:t>
                          </m:r>
                          <m:r>
                            <a:rPr lang="en-US" sz="2000" i="1" dirty="0">
                              <a:latin typeface="Cambria Math" panose="02040503050406030204" pitchFamily="18" charset="0"/>
                            </a:rPr>
                            <m:t>𝑡</m:t>
                          </m:r>
                        </m:e>
                      </m:nary>
                    </m:oMath>
                  </m:oMathPara>
                </a14:m>
                <a:endParaRPr lang="en-US" dirty="0"/>
              </a:p>
            </p:txBody>
          </p:sp>
        </mc:Choice>
        <mc:Fallback xmlns="">
          <p:sp>
            <p:nvSpPr>
              <p:cNvPr id="2" name="Content Placeholder 1">
                <a:extLst>
                  <a:ext uri="{FF2B5EF4-FFF2-40B4-BE49-F238E27FC236}">
                    <a16:creationId xmlns:a16="http://schemas.microsoft.com/office/drawing/2014/main" id="{0AB00F4E-E639-2B4B-B592-E55768F6E83A}"/>
                  </a:ext>
                </a:extLst>
              </p:cNvPr>
              <p:cNvSpPr>
                <a:spLocks noGrp="1" noRot="1" noChangeAspect="1" noMove="1" noResize="1" noEditPoints="1" noAdjustHandles="1" noChangeArrowheads="1" noChangeShapeType="1" noTextEdit="1"/>
              </p:cNvSpPr>
              <p:nvPr>
                <p:ph sz="half" idx="1"/>
              </p:nvPr>
            </p:nvSpPr>
            <p:spPr>
              <a:xfrm>
                <a:off x="609600" y="1081073"/>
                <a:ext cx="5384800" cy="4012724"/>
              </a:xfrm>
              <a:blipFill>
                <a:blip r:embed="rId3"/>
                <a:stretch>
                  <a:fillRect l="-943" t="-631" b="-3406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4"/>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5"/>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7"/>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8"/>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9"/>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10"/>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1"/>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2"/>
                <a:stretch>
                  <a:fillRect l="-2817" b="-5085"/>
                </a:stretch>
              </a:blipFill>
            </p:spPr>
            <p:txBody>
              <a:bodyPr/>
              <a:lstStyle/>
              <a:p>
                <a:r>
                  <a:rPr lang="en-US">
                    <a:noFill/>
                  </a:rPr>
                  <a:t> </a:t>
                </a:r>
              </a:p>
            </p:txBody>
          </p:sp>
        </mc:Fallback>
      </mc:AlternateContent>
    </p:spTree>
    <p:extLst>
      <p:ext uri="{BB962C8B-B14F-4D97-AF65-F5344CB8AC3E}">
        <p14:creationId xmlns:p14="http://schemas.microsoft.com/office/powerpoint/2010/main" val="1601845144"/>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0FB85594-13FD-F640-999A-44FDBCB55378}"/>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=10</m:t>
                      </m:r>
                    </m:oMath>
                  </m:oMathPara>
                </a14:m>
                <a:endParaRPr lang="en-US" dirty="0"/>
              </a:p>
            </p:txBody>
          </p:sp>
        </mc:Choice>
        <mc:Fallback xmlns="">
          <p:sp>
            <p:nvSpPr>
              <p:cNvPr id="53" name="Rectangle 52">
                <a:extLst>
                  <a:ext uri="{FF2B5EF4-FFF2-40B4-BE49-F238E27FC236}">
                    <a16:creationId xmlns:a16="http://schemas.microsoft.com/office/drawing/2014/main" id="{0FB85594-13FD-F640-999A-44FDBCB55378}"/>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05CD2E11-E068-5B41-80FC-FB4EE0735B10}"/>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8" name="Rectangle 57">
                <a:extLst>
                  <a:ext uri="{FF2B5EF4-FFF2-40B4-BE49-F238E27FC236}">
                    <a16:creationId xmlns:a16="http://schemas.microsoft.com/office/drawing/2014/main" id="{05CD2E11-E068-5B41-80FC-FB4EE0735B10}"/>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3"/>
                <a:stretch>
                  <a:fillRect b="-18919"/>
                </a:stretch>
              </a:blipFill>
            </p:spPr>
            <p:txBody>
              <a:bodyPr/>
              <a:lstStyle/>
              <a:p>
                <a:r>
                  <a:rPr lang="en-US">
                    <a:noFill/>
                  </a:rPr>
                  <a:t> </a:t>
                </a:r>
              </a:p>
            </p:txBody>
          </p:sp>
        </mc:Fallback>
      </mc:AlternateContent>
    </p:spTree>
    <p:extLst>
      <p:ext uri="{BB962C8B-B14F-4D97-AF65-F5344CB8AC3E}">
        <p14:creationId xmlns:p14="http://schemas.microsoft.com/office/powerpoint/2010/main" val="745463422"/>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8D857BD-81D2-F741-ABFC-C38701A5DB54}"/>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=10</m:t>
                      </m:r>
                    </m:oMath>
                  </m:oMathPara>
                </a14:m>
                <a:endParaRPr lang="en-US" dirty="0"/>
              </a:p>
            </p:txBody>
          </p:sp>
        </mc:Choice>
        <mc:Fallback xmlns="">
          <p:sp>
            <p:nvSpPr>
              <p:cNvPr id="35" name="Rectangle 34">
                <a:extLst>
                  <a:ext uri="{FF2B5EF4-FFF2-40B4-BE49-F238E27FC236}">
                    <a16:creationId xmlns:a16="http://schemas.microsoft.com/office/drawing/2014/main" id="{18D857BD-81D2-F741-ABFC-C38701A5DB54}"/>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F7274FA-C405-1E4C-97DB-FFD14B4C07F8}"/>
                  </a:ext>
                </a:extLst>
              </p:cNvPr>
              <p:cNvSpPr/>
              <p:nvPr/>
            </p:nvSpPr>
            <p:spPr>
              <a:xfrm>
                <a:off x="447902" y="1528388"/>
                <a:ext cx="12622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𝑣</m:t>
                      </m:r>
                      <m:r>
                        <a:rPr lang="en-US" sz="2400" i="1" smtClean="0">
                          <a:latin typeface="Cambria Math" panose="02040503050406030204" pitchFamily="18" charset="0"/>
                        </a:rPr>
                        <m:t>.</m:t>
                      </m:r>
                      <m:r>
                        <a:rPr lang="en-US" sz="2400" i="1" smtClean="0">
                          <a:latin typeface="Cambria Math" panose="02040503050406030204" pitchFamily="18" charset="0"/>
                        </a:rPr>
                        <m:t>𝑠</m:t>
                      </m:r>
                      <m:r>
                        <a:rPr lang="en-US" sz="2400" b="0" i="1" smtClean="0">
                          <a:latin typeface="Cambria Math" panose="02040503050406030204" pitchFamily="18" charset="0"/>
                        </a:rPr>
                        <m:t>=2</m:t>
                      </m:r>
                    </m:oMath>
                  </m:oMathPara>
                </a14:m>
                <a:endParaRPr lang="en-US" sz="2400" dirty="0"/>
              </a:p>
            </p:txBody>
          </p:sp>
        </mc:Choice>
        <mc:Fallback xmlns="">
          <p:sp>
            <p:nvSpPr>
              <p:cNvPr id="4" name="Rectangle 3">
                <a:extLst>
                  <a:ext uri="{FF2B5EF4-FFF2-40B4-BE49-F238E27FC236}">
                    <a16:creationId xmlns:a16="http://schemas.microsoft.com/office/drawing/2014/main" id="{CF7274FA-C405-1E4C-97DB-FFD14B4C07F8}"/>
                  </a:ext>
                </a:extLst>
              </p:cNvPr>
              <p:cNvSpPr>
                <a:spLocks noRot="1" noChangeAspect="1" noMove="1" noResize="1" noEditPoints="1" noAdjustHandles="1" noChangeArrowheads="1" noChangeShapeType="1" noTextEdit="1"/>
              </p:cNvSpPr>
              <p:nvPr/>
            </p:nvSpPr>
            <p:spPr>
              <a:xfrm>
                <a:off x="447902" y="1528388"/>
                <a:ext cx="1262205"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7C84BF-A740-4C4A-BB16-9BD751AB7966}"/>
                  </a:ext>
                </a:extLst>
              </p:cNvPr>
              <p:cNvSpPr/>
              <p:nvPr/>
            </p:nvSpPr>
            <p:spPr>
              <a:xfrm>
                <a:off x="516672" y="2709640"/>
                <a:ext cx="70003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𝝆</m:t>
                      </m:r>
                      <m:d>
                        <m:dPr>
                          <m:ctrlPr>
                            <a:rPr lang="en-US" sz="2400" i="1">
                              <a:latin typeface="Cambria Math" panose="02040503050406030204" pitchFamily="18" charset="0"/>
                            </a:rPr>
                          </m:ctrlPr>
                        </m:dPr>
                        <m:e>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e>
                      </m:d>
                      <m:r>
                        <a:rPr lang="en-US" sz="2400" b="0" i="1" dirty="0" smtClean="0">
                          <a:latin typeface="Cambria Math" panose="02040503050406030204" pitchFamily="18" charset="0"/>
                        </a:rPr>
                        <m:t>=1</m:t>
                      </m:r>
                      <m:r>
                        <a:rPr lang="en-US" sz="2400" i="1" dirty="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1+1+25+0+0+20+60</m:t>
                          </m:r>
                        </m:e>
                      </m:d>
                      <m:r>
                        <a:rPr lang="en-US" sz="2400" b="0" i="1" dirty="0" smtClean="0">
                          <a:latin typeface="Cambria Math" panose="02040503050406030204" pitchFamily="18" charset="0"/>
                        </a:rPr>
                        <m:t>=107</m:t>
                      </m:r>
                    </m:oMath>
                  </m:oMathPara>
                </a14:m>
                <a:endParaRPr lang="en-US" sz="2400" dirty="0"/>
              </a:p>
            </p:txBody>
          </p:sp>
        </mc:Choice>
        <mc:Fallback xmlns="">
          <p:sp>
            <p:nvSpPr>
              <p:cNvPr id="14" name="Rectangle 13">
                <a:extLst>
                  <a:ext uri="{FF2B5EF4-FFF2-40B4-BE49-F238E27FC236}">
                    <a16:creationId xmlns:a16="http://schemas.microsoft.com/office/drawing/2014/main" id="{427C84BF-A740-4C4A-BB16-9BD751AB7966}"/>
                  </a:ext>
                </a:extLst>
              </p:cNvPr>
              <p:cNvSpPr>
                <a:spLocks noRot="1" noChangeAspect="1" noMove="1" noResize="1" noEditPoints="1" noAdjustHandles="1" noChangeArrowheads="1" noChangeShapeType="1" noTextEdit="1"/>
              </p:cNvSpPr>
              <p:nvPr/>
            </p:nvSpPr>
            <p:spPr>
              <a:xfrm>
                <a:off x="516672" y="2709640"/>
                <a:ext cx="7000314" cy="461665"/>
              </a:xfrm>
              <a:prstGeom prst="rect">
                <a:avLst/>
              </a:prstGeom>
              <a:blipFill>
                <a:blip r:embed="rId14"/>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540EA96-5299-CA45-95D4-4C8B4016F176}"/>
                  </a:ext>
                </a:extLst>
              </p:cNvPr>
              <p:cNvSpPr/>
              <p:nvPr/>
            </p:nvSpPr>
            <p:spPr>
              <a:xfrm>
                <a:off x="487465" y="3297581"/>
                <a:ext cx="2160015" cy="795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𝝆</m:t>
                          </m:r>
                          <m:r>
                            <a:rPr lang="en-US" sz="2400" i="1">
                              <a:latin typeface="Cambria Math" panose="02040503050406030204" pitchFamily="18" charset="0"/>
                            </a:rPr>
                            <m:t>(</m:t>
                          </m:r>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𝑠</m:t>
                          </m:r>
                        </m:den>
                      </m:f>
                      <m:r>
                        <a:rPr lang="en-US" sz="2400" b="0" i="1" smtClean="0">
                          <a:latin typeface="Cambria Math" panose="02040503050406030204" pitchFamily="18" charset="0"/>
                        </a:rPr>
                        <m:t>=53.5</m:t>
                      </m:r>
                    </m:oMath>
                  </m:oMathPara>
                </a14:m>
                <a:endParaRPr lang="en-US" sz="2400" dirty="0"/>
              </a:p>
            </p:txBody>
          </p:sp>
        </mc:Choice>
        <mc:Fallback xmlns="">
          <p:sp>
            <p:nvSpPr>
              <p:cNvPr id="16" name="Rectangle 15">
                <a:extLst>
                  <a:ext uri="{FF2B5EF4-FFF2-40B4-BE49-F238E27FC236}">
                    <a16:creationId xmlns:a16="http://schemas.microsoft.com/office/drawing/2014/main" id="{C540EA96-5299-CA45-95D4-4C8B4016F176}"/>
                  </a:ext>
                </a:extLst>
              </p:cNvPr>
              <p:cNvSpPr>
                <a:spLocks noRot="1" noChangeAspect="1" noMove="1" noResize="1" noEditPoints="1" noAdjustHandles="1" noChangeArrowheads="1" noChangeShapeType="1" noTextEdit="1"/>
              </p:cNvSpPr>
              <p:nvPr/>
            </p:nvSpPr>
            <p:spPr>
              <a:xfrm>
                <a:off x="487465" y="3297581"/>
                <a:ext cx="2160015" cy="795987"/>
              </a:xfrm>
              <a:prstGeom prst="rect">
                <a:avLst/>
              </a:prstGeom>
              <a:blipFill>
                <a:blip r:embed="rId15"/>
                <a:stretch>
                  <a:fillRect b="-3175"/>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01A2A6FF-DCA9-C64A-B1E2-78F93D91B2B6}"/>
              </a:ext>
            </a:extLst>
          </p:cNvPr>
          <p:cNvSpPr/>
          <p:nvPr/>
        </p:nvSpPr>
        <p:spPr>
          <a:xfrm>
            <a:off x="8154581" y="5585218"/>
            <a:ext cx="684000" cy="684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9DDDD6-E740-DD4C-BFA2-AFD4A2EF559C}"/>
                  </a:ext>
                </a:extLst>
              </p:cNvPr>
              <p:cNvSpPr/>
              <p:nvPr/>
            </p:nvSpPr>
            <p:spPr>
              <a:xfrm>
                <a:off x="7219483" y="5001016"/>
                <a:ext cx="928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d>
                        <m:dPr>
                          <m:ctrlPr>
                            <a:rPr lang="en-US" i="1">
                              <a:latin typeface="Cambria Math" panose="02040503050406030204" pitchFamily="18" charset="0"/>
                            </a:rPr>
                          </m:ctrlPr>
                        </m:dPr>
                        <m:e>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e>
                      </m:d>
                    </m:oMath>
                  </m:oMathPara>
                </a14:m>
                <a:endParaRPr lang="en-US" dirty="0"/>
              </a:p>
            </p:txBody>
          </p:sp>
        </mc:Choice>
        <mc:Fallback xmlns="">
          <p:sp>
            <p:nvSpPr>
              <p:cNvPr id="22" name="Rectangle 21">
                <a:extLst>
                  <a:ext uri="{FF2B5EF4-FFF2-40B4-BE49-F238E27FC236}">
                    <a16:creationId xmlns:a16="http://schemas.microsoft.com/office/drawing/2014/main" id="{329DDDD6-E740-DD4C-BFA2-AFD4A2EF559C}"/>
                  </a:ext>
                </a:extLst>
              </p:cNvPr>
              <p:cNvSpPr>
                <a:spLocks noRot="1" noChangeAspect="1" noMove="1" noResize="1" noEditPoints="1" noAdjustHandles="1" noChangeArrowheads="1" noChangeShapeType="1" noTextEdit="1"/>
              </p:cNvSpPr>
              <p:nvPr/>
            </p:nvSpPr>
            <p:spPr>
              <a:xfrm>
                <a:off x="7219483" y="5001016"/>
                <a:ext cx="928011" cy="369332"/>
              </a:xfrm>
              <a:prstGeom prst="rect">
                <a:avLst/>
              </a:prstGeom>
              <a:blipFill>
                <a:blip r:embed="rId16"/>
                <a:stretch>
                  <a:fillRect b="-10000"/>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BC59138-B859-ED4B-A4B8-90EDE17E0706}"/>
              </a:ext>
            </a:extLst>
          </p:cNvPr>
          <p:cNvCxnSpPr>
            <a:cxnSpLocks/>
            <a:stCxn id="22" idx="3"/>
          </p:cNvCxnSpPr>
          <p:nvPr/>
        </p:nvCxnSpPr>
        <p:spPr>
          <a:xfrm>
            <a:off x="8147494" y="5185682"/>
            <a:ext cx="570534" cy="270101"/>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p:sp>
        <p:nvSpPr>
          <p:cNvPr id="52" name="Oval 51">
            <a:extLst>
              <a:ext uri="{FF2B5EF4-FFF2-40B4-BE49-F238E27FC236}">
                <a16:creationId xmlns:a16="http://schemas.microsoft.com/office/drawing/2014/main" id="{BBD43CC9-F6BD-F249-8A22-31C338FFF5B1}"/>
              </a:ext>
            </a:extLst>
          </p:cNvPr>
          <p:cNvSpPr/>
          <p:nvPr/>
        </p:nvSpPr>
        <p:spPr>
          <a:xfrm>
            <a:off x="8786911" y="1484088"/>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80BD4BDA-90CC-084D-900F-EEAD550EBB77}"/>
              </a:ext>
            </a:extLst>
          </p:cNvPr>
          <p:cNvSpPr/>
          <p:nvPr/>
        </p:nvSpPr>
        <p:spPr>
          <a:xfrm>
            <a:off x="8159247" y="2441595"/>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Oval 54">
            <a:extLst>
              <a:ext uri="{FF2B5EF4-FFF2-40B4-BE49-F238E27FC236}">
                <a16:creationId xmlns:a16="http://schemas.microsoft.com/office/drawing/2014/main" id="{7F4E8007-B196-CE42-8425-7059E8D27278}"/>
              </a:ext>
            </a:extLst>
          </p:cNvPr>
          <p:cNvSpPr/>
          <p:nvPr/>
        </p:nvSpPr>
        <p:spPr>
          <a:xfrm>
            <a:off x="8907192" y="3517807"/>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Oval 55">
            <a:extLst>
              <a:ext uri="{FF2B5EF4-FFF2-40B4-BE49-F238E27FC236}">
                <a16:creationId xmlns:a16="http://schemas.microsoft.com/office/drawing/2014/main" id="{713B636F-6839-A446-881E-0A64620F6CA1}"/>
              </a:ext>
            </a:extLst>
          </p:cNvPr>
          <p:cNvSpPr/>
          <p:nvPr/>
        </p:nvSpPr>
        <p:spPr>
          <a:xfrm>
            <a:off x="9052993" y="4457835"/>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Oval 56">
            <a:extLst>
              <a:ext uri="{FF2B5EF4-FFF2-40B4-BE49-F238E27FC236}">
                <a16:creationId xmlns:a16="http://schemas.microsoft.com/office/drawing/2014/main" id="{9CA33AB9-6B68-7744-838A-FE34D8E5B395}"/>
              </a:ext>
            </a:extLst>
          </p:cNvPr>
          <p:cNvSpPr/>
          <p:nvPr/>
        </p:nvSpPr>
        <p:spPr>
          <a:xfrm>
            <a:off x="8809744" y="5193849"/>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3E28D34-355C-DB44-BDE4-E5BA2FC41541}"/>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9" name="Rectangle 58">
                <a:extLst>
                  <a:ext uri="{FF2B5EF4-FFF2-40B4-BE49-F238E27FC236}">
                    <a16:creationId xmlns:a16="http://schemas.microsoft.com/office/drawing/2014/main" id="{A3E28D34-355C-DB44-BDE4-E5BA2FC41541}"/>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7"/>
                <a:stretch>
                  <a:fillRect b="-18919"/>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C26941DD-BA17-0046-84BE-88EEDAEF584A}"/>
              </a:ext>
            </a:extLst>
          </p:cNvPr>
          <p:cNvSpPr/>
          <p:nvPr/>
        </p:nvSpPr>
        <p:spPr>
          <a:xfrm>
            <a:off x="9691609" y="2709640"/>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E26A287C-C813-DF4B-973A-D051B13F8E26}"/>
              </a:ext>
            </a:extLst>
          </p:cNvPr>
          <p:cNvSpPr/>
          <p:nvPr/>
        </p:nvSpPr>
        <p:spPr>
          <a:xfrm>
            <a:off x="10023965" y="1711780"/>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FEF09550-2950-D94B-A9BE-0910B9FCB457}"/>
                  </a:ext>
                </a:extLst>
              </p:cNvPr>
              <p:cNvSpPr/>
              <p:nvPr/>
            </p:nvSpPr>
            <p:spPr>
              <a:xfrm>
                <a:off x="413273" y="2094329"/>
                <a:ext cx="2867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&lt;</m:t>
                      </m:r>
                      <m:r>
                        <a:rPr lang="en-US" sz="2400" i="1">
                          <a:latin typeface="Cambria Math" panose="02040503050406030204" pitchFamily="18" charset="0"/>
                        </a:rPr>
                        <m:t>𝑚𝑎𝑥</m:t>
                      </m:r>
                      <m:r>
                        <a:rPr lang="en-US" sz="2400" i="1">
                          <a:latin typeface="Cambria Math" panose="02040503050406030204" pitchFamily="18" charset="0"/>
                        </a:rPr>
                        <m:t> </m:t>
                      </m:r>
                      <m:r>
                        <a:rPr lang="en-US" sz="2400" i="1">
                          <a:latin typeface="Cambria Math" panose="02040503050406030204" pitchFamily="18" charset="0"/>
                        </a:rPr>
                        <m:t>𝑠𝑖𝑧𝑒</m:t>
                      </m:r>
                    </m:oMath>
                  </m:oMathPara>
                </a14:m>
                <a:endParaRPr lang="en-US" sz="2400" dirty="0"/>
              </a:p>
            </p:txBody>
          </p:sp>
        </mc:Choice>
        <mc:Fallback xmlns="">
          <p:sp>
            <p:nvSpPr>
              <p:cNvPr id="60" name="Rectangle 59">
                <a:extLst>
                  <a:ext uri="{FF2B5EF4-FFF2-40B4-BE49-F238E27FC236}">
                    <a16:creationId xmlns:a16="http://schemas.microsoft.com/office/drawing/2014/main" id="{FEF09550-2950-D94B-A9BE-0910B9FCB457}"/>
                  </a:ext>
                </a:extLst>
              </p:cNvPr>
              <p:cNvSpPr>
                <a:spLocks noRot="1" noChangeAspect="1" noMove="1" noResize="1" noEditPoints="1" noAdjustHandles="1" noChangeArrowheads="1" noChangeShapeType="1" noTextEdit="1"/>
              </p:cNvSpPr>
              <p:nvPr/>
            </p:nvSpPr>
            <p:spPr>
              <a:xfrm>
                <a:off x="413273" y="2094329"/>
                <a:ext cx="2867708" cy="461665"/>
              </a:xfrm>
              <a:prstGeom prst="rect">
                <a:avLst/>
              </a:prstGeom>
              <a:blipFill>
                <a:blip r:embed="rId18"/>
                <a:stretch>
                  <a:fillRect b="-21622"/>
                </a:stretch>
              </a:blipFill>
            </p:spPr>
            <p:txBody>
              <a:bodyPr/>
              <a:lstStyle/>
              <a:p>
                <a:r>
                  <a:rPr lang="en-US">
                    <a:noFill/>
                  </a:rPr>
                  <a:t> </a:t>
                </a:r>
              </a:p>
            </p:txBody>
          </p:sp>
        </mc:Fallback>
      </mc:AlternateContent>
    </p:spTree>
    <p:extLst>
      <p:ext uri="{BB962C8B-B14F-4D97-AF65-F5344CB8AC3E}">
        <p14:creationId xmlns:p14="http://schemas.microsoft.com/office/powerpoint/2010/main" val="3689338829"/>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8D857BD-81D2-F741-ABFC-C38701A5DB54}"/>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=12</m:t>
                      </m:r>
                    </m:oMath>
                  </m:oMathPara>
                </a14:m>
                <a:endParaRPr lang="en-US" dirty="0"/>
              </a:p>
            </p:txBody>
          </p:sp>
        </mc:Choice>
        <mc:Fallback xmlns="">
          <p:sp>
            <p:nvSpPr>
              <p:cNvPr id="35" name="Rectangle 34">
                <a:extLst>
                  <a:ext uri="{FF2B5EF4-FFF2-40B4-BE49-F238E27FC236}">
                    <a16:creationId xmlns:a16="http://schemas.microsoft.com/office/drawing/2014/main" id="{18D857BD-81D2-F741-ABFC-C38701A5DB54}"/>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7C84BF-A740-4C4A-BB16-9BD751AB7966}"/>
                  </a:ext>
                </a:extLst>
              </p:cNvPr>
              <p:cNvSpPr/>
              <p:nvPr/>
            </p:nvSpPr>
            <p:spPr>
              <a:xfrm>
                <a:off x="516672" y="2709640"/>
                <a:ext cx="3847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𝝆</m:t>
                      </m:r>
                      <m:d>
                        <m:dPr>
                          <m:ctrlPr>
                            <a:rPr lang="en-US" sz="2400" i="1">
                              <a:latin typeface="Cambria Math" panose="02040503050406030204" pitchFamily="18" charset="0"/>
                            </a:rPr>
                          </m:ctrlPr>
                        </m:dPr>
                        <m:e>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e>
                      </m:d>
                      <m:r>
                        <a:rPr lang="en-US" sz="2400" b="0" i="1" dirty="0" smtClean="0">
                          <a:latin typeface="Cambria Math" panose="02040503050406030204" pitchFamily="18" charset="0"/>
                        </a:rPr>
                        <m:t>=2</m:t>
                      </m:r>
                      <m:r>
                        <a:rPr lang="en-US" sz="2400" i="1" dirty="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1+25</m:t>
                          </m:r>
                        </m:e>
                      </m:d>
                      <m:r>
                        <a:rPr lang="en-US" sz="2400" b="0" i="1" dirty="0" smtClean="0">
                          <a:latin typeface="Cambria Math" panose="02040503050406030204" pitchFamily="18" charset="0"/>
                        </a:rPr>
                        <m:t>=52</m:t>
                      </m:r>
                    </m:oMath>
                  </m:oMathPara>
                </a14:m>
                <a:endParaRPr lang="en-US" sz="2400" dirty="0"/>
              </a:p>
            </p:txBody>
          </p:sp>
        </mc:Choice>
        <mc:Fallback xmlns="">
          <p:sp>
            <p:nvSpPr>
              <p:cNvPr id="14" name="Rectangle 13">
                <a:extLst>
                  <a:ext uri="{FF2B5EF4-FFF2-40B4-BE49-F238E27FC236}">
                    <a16:creationId xmlns:a16="http://schemas.microsoft.com/office/drawing/2014/main" id="{427C84BF-A740-4C4A-BB16-9BD751AB7966}"/>
                  </a:ext>
                </a:extLst>
              </p:cNvPr>
              <p:cNvSpPr>
                <a:spLocks noRot="1" noChangeAspect="1" noMove="1" noResize="1" noEditPoints="1" noAdjustHandles="1" noChangeArrowheads="1" noChangeShapeType="1" noTextEdit="1"/>
              </p:cNvSpPr>
              <p:nvPr/>
            </p:nvSpPr>
            <p:spPr>
              <a:xfrm>
                <a:off x="516672" y="2709640"/>
                <a:ext cx="3847528" cy="461665"/>
              </a:xfrm>
              <a:prstGeom prst="rect">
                <a:avLst/>
              </a:prstGeom>
              <a:blipFill>
                <a:blip r:embed="rId13"/>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540EA96-5299-CA45-95D4-4C8B4016F176}"/>
                  </a:ext>
                </a:extLst>
              </p:cNvPr>
              <p:cNvSpPr/>
              <p:nvPr/>
            </p:nvSpPr>
            <p:spPr>
              <a:xfrm>
                <a:off x="487465" y="3297581"/>
                <a:ext cx="1927579" cy="795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𝝆</m:t>
                          </m:r>
                          <m:r>
                            <a:rPr lang="en-US" sz="2400" i="1">
                              <a:latin typeface="Cambria Math" panose="02040503050406030204" pitchFamily="18" charset="0"/>
                            </a:rPr>
                            <m:t>(</m:t>
                          </m:r>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𝑠</m:t>
                          </m:r>
                        </m:den>
                      </m:f>
                      <m:r>
                        <a:rPr lang="en-US" sz="2400" b="0" i="1" smtClean="0">
                          <a:latin typeface="Cambria Math" panose="02040503050406030204" pitchFamily="18" charset="0"/>
                        </a:rPr>
                        <m:t>=52</m:t>
                      </m:r>
                    </m:oMath>
                  </m:oMathPara>
                </a14:m>
                <a:endParaRPr lang="en-US" sz="2400" dirty="0"/>
              </a:p>
            </p:txBody>
          </p:sp>
        </mc:Choice>
        <mc:Fallback xmlns="">
          <p:sp>
            <p:nvSpPr>
              <p:cNvPr id="16" name="Rectangle 15">
                <a:extLst>
                  <a:ext uri="{FF2B5EF4-FFF2-40B4-BE49-F238E27FC236}">
                    <a16:creationId xmlns:a16="http://schemas.microsoft.com/office/drawing/2014/main" id="{C540EA96-5299-CA45-95D4-4C8B4016F176}"/>
                  </a:ext>
                </a:extLst>
              </p:cNvPr>
              <p:cNvSpPr>
                <a:spLocks noRot="1" noChangeAspect="1" noMove="1" noResize="1" noEditPoints="1" noAdjustHandles="1" noChangeArrowheads="1" noChangeShapeType="1" noTextEdit="1"/>
              </p:cNvSpPr>
              <p:nvPr/>
            </p:nvSpPr>
            <p:spPr>
              <a:xfrm>
                <a:off x="487465" y="3297581"/>
                <a:ext cx="1927579" cy="795987"/>
              </a:xfrm>
              <a:prstGeom prst="rect">
                <a:avLst/>
              </a:prstGeom>
              <a:blipFill>
                <a:blip r:embed="rId14"/>
                <a:stretch>
                  <a:fillRect b="-3175"/>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01A2A6FF-DCA9-C64A-B1E2-78F93D91B2B6}"/>
              </a:ext>
            </a:extLst>
          </p:cNvPr>
          <p:cNvSpPr/>
          <p:nvPr/>
        </p:nvSpPr>
        <p:spPr>
          <a:xfrm>
            <a:off x="10102543" y="3068435"/>
            <a:ext cx="684000" cy="684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9DDDD6-E740-DD4C-BFA2-AFD4A2EF559C}"/>
                  </a:ext>
                </a:extLst>
              </p:cNvPr>
              <p:cNvSpPr/>
              <p:nvPr/>
            </p:nvSpPr>
            <p:spPr>
              <a:xfrm>
                <a:off x="11224942" y="2416400"/>
                <a:ext cx="928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d>
                        <m:dPr>
                          <m:ctrlPr>
                            <a:rPr lang="en-US" i="1">
                              <a:latin typeface="Cambria Math" panose="02040503050406030204" pitchFamily="18" charset="0"/>
                            </a:rPr>
                          </m:ctrlPr>
                        </m:dPr>
                        <m:e>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e>
                      </m:d>
                    </m:oMath>
                  </m:oMathPara>
                </a14:m>
                <a:endParaRPr lang="en-US" dirty="0"/>
              </a:p>
            </p:txBody>
          </p:sp>
        </mc:Choice>
        <mc:Fallback xmlns="">
          <p:sp>
            <p:nvSpPr>
              <p:cNvPr id="22" name="Rectangle 21">
                <a:extLst>
                  <a:ext uri="{FF2B5EF4-FFF2-40B4-BE49-F238E27FC236}">
                    <a16:creationId xmlns:a16="http://schemas.microsoft.com/office/drawing/2014/main" id="{329DDDD6-E740-DD4C-BFA2-AFD4A2EF559C}"/>
                  </a:ext>
                </a:extLst>
              </p:cNvPr>
              <p:cNvSpPr>
                <a:spLocks noRot="1" noChangeAspect="1" noMove="1" noResize="1" noEditPoints="1" noAdjustHandles="1" noChangeArrowheads="1" noChangeShapeType="1" noTextEdit="1"/>
              </p:cNvSpPr>
              <p:nvPr/>
            </p:nvSpPr>
            <p:spPr>
              <a:xfrm>
                <a:off x="11224942" y="2416400"/>
                <a:ext cx="928011" cy="369332"/>
              </a:xfrm>
              <a:prstGeom prst="rect">
                <a:avLst/>
              </a:prstGeom>
              <a:blipFill>
                <a:blip r:embed="rId15"/>
                <a:stretch>
                  <a:fillRect b="-13333"/>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BC59138-B859-ED4B-A4B8-90EDE17E0706}"/>
              </a:ext>
            </a:extLst>
          </p:cNvPr>
          <p:cNvCxnSpPr>
            <a:cxnSpLocks/>
            <a:stCxn id="22" idx="1"/>
          </p:cNvCxnSpPr>
          <p:nvPr/>
        </p:nvCxnSpPr>
        <p:spPr>
          <a:xfrm flipH="1">
            <a:off x="10707772" y="2601066"/>
            <a:ext cx="517170" cy="309774"/>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3E28D34-355C-DB44-BDE4-E5BA2FC41541}"/>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9" name="Rectangle 58">
                <a:extLst>
                  <a:ext uri="{FF2B5EF4-FFF2-40B4-BE49-F238E27FC236}">
                    <a16:creationId xmlns:a16="http://schemas.microsoft.com/office/drawing/2014/main" id="{A3E28D34-355C-DB44-BDE4-E5BA2FC41541}"/>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6"/>
                <a:stretch>
                  <a:fillRect b="-18919"/>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C26941DD-BA17-0046-84BE-88EEDAEF584A}"/>
              </a:ext>
            </a:extLst>
          </p:cNvPr>
          <p:cNvSpPr/>
          <p:nvPr/>
        </p:nvSpPr>
        <p:spPr>
          <a:xfrm>
            <a:off x="10445807" y="2477377"/>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E26A287C-C813-DF4B-973A-D051B13F8E26}"/>
              </a:ext>
            </a:extLst>
          </p:cNvPr>
          <p:cNvSpPr/>
          <p:nvPr/>
        </p:nvSpPr>
        <p:spPr>
          <a:xfrm>
            <a:off x="10023965" y="1711780"/>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56A3321B-EE31-284B-93FE-1A5F8643DAF2}"/>
                  </a:ext>
                </a:extLst>
              </p:cNvPr>
              <p:cNvSpPr/>
              <p:nvPr/>
            </p:nvSpPr>
            <p:spPr>
              <a:xfrm>
                <a:off x="447902" y="1528388"/>
                <a:ext cx="12622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𝑣</m:t>
                      </m:r>
                      <m:r>
                        <a:rPr lang="en-US" sz="2400" i="1" smtClean="0">
                          <a:latin typeface="Cambria Math" panose="02040503050406030204" pitchFamily="18" charset="0"/>
                        </a:rPr>
                        <m:t>.</m:t>
                      </m:r>
                      <m:r>
                        <a:rPr lang="en-US" sz="2400" i="1" smtClean="0">
                          <a:latin typeface="Cambria Math" panose="02040503050406030204" pitchFamily="18" charset="0"/>
                        </a:rPr>
                        <m:t>𝑠</m:t>
                      </m:r>
                      <m:r>
                        <a:rPr lang="en-US" sz="2400" b="0" i="1" smtClean="0">
                          <a:latin typeface="Cambria Math" panose="02040503050406030204" pitchFamily="18" charset="0"/>
                        </a:rPr>
                        <m:t>=1</m:t>
                      </m:r>
                    </m:oMath>
                  </m:oMathPara>
                </a14:m>
                <a:endParaRPr lang="en-US" sz="2400" dirty="0"/>
              </a:p>
            </p:txBody>
          </p:sp>
        </mc:Choice>
        <mc:Fallback xmlns="">
          <p:sp>
            <p:nvSpPr>
              <p:cNvPr id="61" name="Rectangle 60">
                <a:extLst>
                  <a:ext uri="{FF2B5EF4-FFF2-40B4-BE49-F238E27FC236}">
                    <a16:creationId xmlns:a16="http://schemas.microsoft.com/office/drawing/2014/main" id="{56A3321B-EE31-284B-93FE-1A5F8643DAF2}"/>
                  </a:ext>
                </a:extLst>
              </p:cNvPr>
              <p:cNvSpPr>
                <a:spLocks noRot="1" noChangeAspect="1" noMove="1" noResize="1" noEditPoints="1" noAdjustHandles="1" noChangeArrowheads="1" noChangeShapeType="1" noTextEdit="1"/>
              </p:cNvSpPr>
              <p:nvPr/>
            </p:nvSpPr>
            <p:spPr>
              <a:xfrm>
                <a:off x="447902" y="1528388"/>
                <a:ext cx="1262205"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E0630C45-0C3E-FC45-ADE9-96F2A2B7EFDF}"/>
                  </a:ext>
                </a:extLst>
              </p:cNvPr>
              <p:cNvSpPr/>
              <p:nvPr/>
            </p:nvSpPr>
            <p:spPr>
              <a:xfrm>
                <a:off x="413273" y="2094329"/>
                <a:ext cx="2867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&lt;</m:t>
                      </m:r>
                      <m:r>
                        <a:rPr lang="en-US" sz="2400" i="1">
                          <a:latin typeface="Cambria Math" panose="02040503050406030204" pitchFamily="18" charset="0"/>
                        </a:rPr>
                        <m:t>𝑚𝑎𝑥</m:t>
                      </m:r>
                      <m:r>
                        <a:rPr lang="en-US" sz="2400" i="1">
                          <a:latin typeface="Cambria Math" panose="02040503050406030204" pitchFamily="18" charset="0"/>
                        </a:rPr>
                        <m:t> </m:t>
                      </m:r>
                      <m:r>
                        <a:rPr lang="en-US" sz="2400" i="1">
                          <a:latin typeface="Cambria Math" panose="02040503050406030204" pitchFamily="18" charset="0"/>
                        </a:rPr>
                        <m:t>𝑠𝑖𝑧𝑒</m:t>
                      </m:r>
                    </m:oMath>
                  </m:oMathPara>
                </a14:m>
                <a:endParaRPr lang="en-US" sz="2400" dirty="0"/>
              </a:p>
            </p:txBody>
          </p:sp>
        </mc:Choice>
        <mc:Fallback xmlns="">
          <p:sp>
            <p:nvSpPr>
              <p:cNvPr id="62" name="Rectangle 61">
                <a:extLst>
                  <a:ext uri="{FF2B5EF4-FFF2-40B4-BE49-F238E27FC236}">
                    <a16:creationId xmlns:a16="http://schemas.microsoft.com/office/drawing/2014/main" id="{E0630C45-0C3E-FC45-ADE9-96F2A2B7EFDF}"/>
                  </a:ext>
                </a:extLst>
              </p:cNvPr>
              <p:cNvSpPr>
                <a:spLocks noRot="1" noChangeAspect="1" noMove="1" noResize="1" noEditPoints="1" noAdjustHandles="1" noChangeArrowheads="1" noChangeShapeType="1" noTextEdit="1"/>
              </p:cNvSpPr>
              <p:nvPr/>
            </p:nvSpPr>
            <p:spPr>
              <a:xfrm>
                <a:off x="413273" y="2094329"/>
                <a:ext cx="2867708" cy="461665"/>
              </a:xfrm>
              <a:prstGeom prst="rect">
                <a:avLst/>
              </a:prstGeom>
              <a:blipFill>
                <a:blip r:embed="rId18"/>
                <a:stretch>
                  <a:fillRect b="-21622"/>
                </a:stretch>
              </a:blipFill>
            </p:spPr>
            <p:txBody>
              <a:bodyPr/>
              <a:lstStyle/>
              <a:p>
                <a:r>
                  <a:rPr lang="en-US">
                    <a:noFill/>
                  </a:rPr>
                  <a:t> </a:t>
                </a:r>
              </a:p>
            </p:txBody>
          </p:sp>
        </mc:Fallback>
      </mc:AlternateContent>
    </p:spTree>
    <p:extLst>
      <p:ext uri="{BB962C8B-B14F-4D97-AF65-F5344CB8AC3E}">
        <p14:creationId xmlns:p14="http://schemas.microsoft.com/office/powerpoint/2010/main" val="223450055"/>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8D857BD-81D2-F741-ABFC-C38701A5DB54}"/>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=13</m:t>
                      </m:r>
                    </m:oMath>
                  </m:oMathPara>
                </a14:m>
                <a:endParaRPr lang="en-US" dirty="0"/>
              </a:p>
            </p:txBody>
          </p:sp>
        </mc:Choice>
        <mc:Fallback xmlns="">
          <p:sp>
            <p:nvSpPr>
              <p:cNvPr id="35" name="Rectangle 34">
                <a:extLst>
                  <a:ext uri="{FF2B5EF4-FFF2-40B4-BE49-F238E27FC236}">
                    <a16:creationId xmlns:a16="http://schemas.microsoft.com/office/drawing/2014/main" id="{18D857BD-81D2-F741-ABFC-C38701A5DB54}"/>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7C84BF-A740-4C4A-BB16-9BD751AB7966}"/>
                  </a:ext>
                </a:extLst>
              </p:cNvPr>
              <p:cNvSpPr/>
              <p:nvPr/>
            </p:nvSpPr>
            <p:spPr>
              <a:xfrm>
                <a:off x="516672" y="2709640"/>
                <a:ext cx="65012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𝝆</m:t>
                      </m:r>
                      <m:d>
                        <m:dPr>
                          <m:ctrlPr>
                            <a:rPr lang="en-US" sz="2400" i="1">
                              <a:latin typeface="Cambria Math" panose="02040503050406030204" pitchFamily="18" charset="0"/>
                            </a:rPr>
                          </m:ctrlPr>
                        </m:dPr>
                        <m:e>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e>
                      </m:d>
                      <m:r>
                        <a:rPr lang="en-US" sz="2400" b="0" i="1" dirty="0" smtClean="0">
                          <a:latin typeface="Cambria Math" panose="02040503050406030204" pitchFamily="18" charset="0"/>
                        </a:rPr>
                        <m:t>=2</m:t>
                      </m:r>
                      <m:r>
                        <a:rPr lang="en-US" sz="2400" i="1" dirty="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1+1+25+0+20+30</m:t>
                          </m:r>
                        </m:e>
                      </m:d>
                      <m:r>
                        <a:rPr lang="en-US" sz="2400" b="0" i="1" dirty="0" smtClean="0">
                          <a:latin typeface="Cambria Math" panose="02040503050406030204" pitchFamily="18" charset="0"/>
                        </a:rPr>
                        <m:t>=154</m:t>
                      </m:r>
                    </m:oMath>
                  </m:oMathPara>
                </a14:m>
                <a:endParaRPr lang="en-US" sz="2400" dirty="0"/>
              </a:p>
            </p:txBody>
          </p:sp>
        </mc:Choice>
        <mc:Fallback xmlns="">
          <p:sp>
            <p:nvSpPr>
              <p:cNvPr id="14" name="Rectangle 13">
                <a:extLst>
                  <a:ext uri="{FF2B5EF4-FFF2-40B4-BE49-F238E27FC236}">
                    <a16:creationId xmlns:a16="http://schemas.microsoft.com/office/drawing/2014/main" id="{427C84BF-A740-4C4A-BB16-9BD751AB7966}"/>
                  </a:ext>
                </a:extLst>
              </p:cNvPr>
              <p:cNvSpPr>
                <a:spLocks noRot="1" noChangeAspect="1" noMove="1" noResize="1" noEditPoints="1" noAdjustHandles="1" noChangeArrowheads="1" noChangeShapeType="1" noTextEdit="1"/>
              </p:cNvSpPr>
              <p:nvPr/>
            </p:nvSpPr>
            <p:spPr>
              <a:xfrm>
                <a:off x="516672" y="2709640"/>
                <a:ext cx="6501203" cy="461665"/>
              </a:xfrm>
              <a:prstGeom prst="rect">
                <a:avLst/>
              </a:prstGeom>
              <a:blipFill>
                <a:blip r:embed="rId13"/>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540EA96-5299-CA45-95D4-4C8B4016F176}"/>
                  </a:ext>
                </a:extLst>
              </p:cNvPr>
              <p:cNvSpPr/>
              <p:nvPr/>
            </p:nvSpPr>
            <p:spPr>
              <a:xfrm>
                <a:off x="487465" y="3297581"/>
                <a:ext cx="2160015" cy="795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𝝆</m:t>
                          </m:r>
                          <m:r>
                            <a:rPr lang="en-US" sz="2400" i="1">
                              <a:latin typeface="Cambria Math" panose="02040503050406030204" pitchFamily="18" charset="0"/>
                            </a:rPr>
                            <m:t>(</m:t>
                          </m:r>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𝑠</m:t>
                          </m:r>
                        </m:den>
                      </m:f>
                      <m:r>
                        <a:rPr lang="en-US" sz="2400" b="0" i="1" smtClean="0">
                          <a:latin typeface="Cambria Math" panose="02040503050406030204" pitchFamily="18" charset="0"/>
                        </a:rPr>
                        <m:t>=51.3</m:t>
                      </m:r>
                    </m:oMath>
                  </m:oMathPara>
                </a14:m>
                <a:endParaRPr lang="en-US" sz="2400" dirty="0"/>
              </a:p>
            </p:txBody>
          </p:sp>
        </mc:Choice>
        <mc:Fallback xmlns="">
          <p:sp>
            <p:nvSpPr>
              <p:cNvPr id="16" name="Rectangle 15">
                <a:extLst>
                  <a:ext uri="{FF2B5EF4-FFF2-40B4-BE49-F238E27FC236}">
                    <a16:creationId xmlns:a16="http://schemas.microsoft.com/office/drawing/2014/main" id="{C540EA96-5299-CA45-95D4-4C8B4016F176}"/>
                  </a:ext>
                </a:extLst>
              </p:cNvPr>
              <p:cNvSpPr>
                <a:spLocks noRot="1" noChangeAspect="1" noMove="1" noResize="1" noEditPoints="1" noAdjustHandles="1" noChangeArrowheads="1" noChangeShapeType="1" noTextEdit="1"/>
              </p:cNvSpPr>
              <p:nvPr/>
            </p:nvSpPr>
            <p:spPr>
              <a:xfrm>
                <a:off x="487465" y="3297581"/>
                <a:ext cx="2160015" cy="795987"/>
              </a:xfrm>
              <a:prstGeom prst="rect">
                <a:avLst/>
              </a:prstGeom>
              <a:blipFill>
                <a:blip r:embed="rId14"/>
                <a:stretch>
                  <a:fillRect b="-3175"/>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01A2A6FF-DCA9-C64A-B1E2-78F93D91B2B6}"/>
              </a:ext>
            </a:extLst>
          </p:cNvPr>
          <p:cNvSpPr/>
          <p:nvPr/>
        </p:nvSpPr>
        <p:spPr>
          <a:xfrm>
            <a:off x="10099809" y="5621676"/>
            <a:ext cx="684000" cy="684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9DDDD6-E740-DD4C-BFA2-AFD4A2EF559C}"/>
                  </a:ext>
                </a:extLst>
              </p:cNvPr>
              <p:cNvSpPr/>
              <p:nvPr/>
            </p:nvSpPr>
            <p:spPr>
              <a:xfrm>
                <a:off x="10394529" y="4762608"/>
                <a:ext cx="928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d>
                        <m:dPr>
                          <m:ctrlPr>
                            <a:rPr lang="en-US" i="1">
                              <a:latin typeface="Cambria Math" panose="02040503050406030204" pitchFamily="18" charset="0"/>
                            </a:rPr>
                          </m:ctrlPr>
                        </m:dPr>
                        <m:e>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e>
                      </m:d>
                    </m:oMath>
                  </m:oMathPara>
                </a14:m>
                <a:endParaRPr lang="en-US" dirty="0"/>
              </a:p>
            </p:txBody>
          </p:sp>
        </mc:Choice>
        <mc:Fallback xmlns="">
          <p:sp>
            <p:nvSpPr>
              <p:cNvPr id="22" name="Rectangle 21">
                <a:extLst>
                  <a:ext uri="{FF2B5EF4-FFF2-40B4-BE49-F238E27FC236}">
                    <a16:creationId xmlns:a16="http://schemas.microsoft.com/office/drawing/2014/main" id="{329DDDD6-E740-DD4C-BFA2-AFD4A2EF559C}"/>
                  </a:ext>
                </a:extLst>
              </p:cNvPr>
              <p:cNvSpPr>
                <a:spLocks noRot="1" noChangeAspect="1" noMove="1" noResize="1" noEditPoints="1" noAdjustHandles="1" noChangeArrowheads="1" noChangeShapeType="1" noTextEdit="1"/>
              </p:cNvSpPr>
              <p:nvPr/>
            </p:nvSpPr>
            <p:spPr>
              <a:xfrm>
                <a:off x="10394529" y="4762608"/>
                <a:ext cx="928011" cy="369332"/>
              </a:xfrm>
              <a:prstGeom prst="rect">
                <a:avLst/>
              </a:prstGeom>
              <a:blipFill>
                <a:blip r:embed="rId15"/>
                <a:stretch>
                  <a:fillRect b="-13333"/>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BC59138-B859-ED4B-A4B8-90EDE17E0706}"/>
              </a:ext>
            </a:extLst>
          </p:cNvPr>
          <p:cNvCxnSpPr>
            <a:cxnSpLocks/>
            <a:stCxn id="22" idx="1"/>
          </p:cNvCxnSpPr>
          <p:nvPr/>
        </p:nvCxnSpPr>
        <p:spPr>
          <a:xfrm flipH="1">
            <a:off x="9877359" y="4947274"/>
            <a:ext cx="517170" cy="309774"/>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3E28D34-355C-DB44-BDE4-E5BA2FC41541}"/>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9" name="Rectangle 58">
                <a:extLst>
                  <a:ext uri="{FF2B5EF4-FFF2-40B4-BE49-F238E27FC236}">
                    <a16:creationId xmlns:a16="http://schemas.microsoft.com/office/drawing/2014/main" id="{A3E28D34-355C-DB44-BDE4-E5BA2FC41541}"/>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6"/>
                <a:stretch>
                  <a:fillRect b="-18919"/>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C26941DD-BA17-0046-84BE-88EEDAEF584A}"/>
              </a:ext>
            </a:extLst>
          </p:cNvPr>
          <p:cNvSpPr/>
          <p:nvPr/>
        </p:nvSpPr>
        <p:spPr>
          <a:xfrm>
            <a:off x="9698828" y="2676747"/>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E26A287C-C813-DF4B-973A-D051B13F8E26}"/>
              </a:ext>
            </a:extLst>
          </p:cNvPr>
          <p:cNvSpPr/>
          <p:nvPr/>
        </p:nvSpPr>
        <p:spPr>
          <a:xfrm>
            <a:off x="10023965" y="1711780"/>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C6A28A57-5F51-5340-8617-90DB891D8DAC}"/>
              </a:ext>
            </a:extLst>
          </p:cNvPr>
          <p:cNvSpPr/>
          <p:nvPr/>
        </p:nvSpPr>
        <p:spPr>
          <a:xfrm>
            <a:off x="8761996" y="1465675"/>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Oval 51">
            <a:extLst>
              <a:ext uri="{FF2B5EF4-FFF2-40B4-BE49-F238E27FC236}">
                <a16:creationId xmlns:a16="http://schemas.microsoft.com/office/drawing/2014/main" id="{E5CC5A12-3374-394D-BDAF-89BA51723CC1}"/>
              </a:ext>
            </a:extLst>
          </p:cNvPr>
          <p:cNvSpPr/>
          <p:nvPr/>
        </p:nvSpPr>
        <p:spPr>
          <a:xfrm>
            <a:off x="8154580" y="2456179"/>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6CEBA024-1CA2-884C-A5BB-F41A202A13F8}"/>
              </a:ext>
            </a:extLst>
          </p:cNvPr>
          <p:cNvSpPr/>
          <p:nvPr/>
        </p:nvSpPr>
        <p:spPr>
          <a:xfrm>
            <a:off x="8933702" y="3515574"/>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Oval 54">
            <a:extLst>
              <a:ext uri="{FF2B5EF4-FFF2-40B4-BE49-F238E27FC236}">
                <a16:creationId xmlns:a16="http://schemas.microsoft.com/office/drawing/2014/main" id="{BE130747-B8FE-8342-8542-C8D7EB37F5F2}"/>
              </a:ext>
            </a:extLst>
          </p:cNvPr>
          <p:cNvSpPr/>
          <p:nvPr/>
        </p:nvSpPr>
        <p:spPr>
          <a:xfrm>
            <a:off x="9048900" y="4415821"/>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Oval 55">
            <a:extLst>
              <a:ext uri="{FF2B5EF4-FFF2-40B4-BE49-F238E27FC236}">
                <a16:creationId xmlns:a16="http://schemas.microsoft.com/office/drawing/2014/main" id="{7BC3DED4-8A70-3348-B788-7F9868695527}"/>
              </a:ext>
            </a:extLst>
          </p:cNvPr>
          <p:cNvSpPr/>
          <p:nvPr/>
        </p:nvSpPr>
        <p:spPr>
          <a:xfrm>
            <a:off x="9864431" y="5316012"/>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DF21ECFE-CF96-DD4E-90EE-8359E63F7507}"/>
                  </a:ext>
                </a:extLst>
              </p:cNvPr>
              <p:cNvSpPr/>
              <p:nvPr/>
            </p:nvSpPr>
            <p:spPr>
              <a:xfrm>
                <a:off x="447902" y="1528388"/>
                <a:ext cx="12622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𝑣</m:t>
                      </m:r>
                      <m:r>
                        <a:rPr lang="en-US" sz="2400" i="1" smtClean="0">
                          <a:latin typeface="Cambria Math" panose="02040503050406030204" pitchFamily="18" charset="0"/>
                        </a:rPr>
                        <m:t>.</m:t>
                      </m:r>
                      <m:r>
                        <a:rPr lang="en-US" sz="2400" i="1" smtClean="0">
                          <a:latin typeface="Cambria Math" panose="02040503050406030204" pitchFamily="18" charset="0"/>
                        </a:rPr>
                        <m:t>𝑠</m:t>
                      </m:r>
                      <m:r>
                        <a:rPr lang="en-US" sz="2400" b="0" i="1" smtClean="0">
                          <a:latin typeface="Cambria Math" panose="02040503050406030204" pitchFamily="18" charset="0"/>
                        </a:rPr>
                        <m:t>=3</m:t>
                      </m:r>
                    </m:oMath>
                  </m:oMathPara>
                </a14:m>
                <a:endParaRPr lang="en-US" sz="2400" dirty="0"/>
              </a:p>
            </p:txBody>
          </p:sp>
        </mc:Choice>
        <mc:Fallback xmlns="">
          <p:sp>
            <p:nvSpPr>
              <p:cNvPr id="60" name="Rectangle 59">
                <a:extLst>
                  <a:ext uri="{FF2B5EF4-FFF2-40B4-BE49-F238E27FC236}">
                    <a16:creationId xmlns:a16="http://schemas.microsoft.com/office/drawing/2014/main" id="{DF21ECFE-CF96-DD4E-90EE-8359E63F7507}"/>
                  </a:ext>
                </a:extLst>
              </p:cNvPr>
              <p:cNvSpPr>
                <a:spLocks noRot="1" noChangeAspect="1" noMove="1" noResize="1" noEditPoints="1" noAdjustHandles="1" noChangeArrowheads="1" noChangeShapeType="1" noTextEdit="1"/>
              </p:cNvSpPr>
              <p:nvPr/>
            </p:nvSpPr>
            <p:spPr>
              <a:xfrm>
                <a:off x="447902" y="1528388"/>
                <a:ext cx="1262205"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F2FAD9DE-28AB-7546-8602-C2A3D26B54EB}"/>
                  </a:ext>
                </a:extLst>
              </p:cNvPr>
              <p:cNvSpPr/>
              <p:nvPr/>
            </p:nvSpPr>
            <p:spPr>
              <a:xfrm>
                <a:off x="413273" y="2094329"/>
                <a:ext cx="2867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&lt;</m:t>
                      </m:r>
                      <m:r>
                        <a:rPr lang="en-US" sz="2400" i="1">
                          <a:latin typeface="Cambria Math" panose="02040503050406030204" pitchFamily="18" charset="0"/>
                        </a:rPr>
                        <m:t>𝑚𝑎𝑥</m:t>
                      </m:r>
                      <m:r>
                        <a:rPr lang="en-US" sz="2400" i="1">
                          <a:latin typeface="Cambria Math" panose="02040503050406030204" pitchFamily="18" charset="0"/>
                        </a:rPr>
                        <m:t> </m:t>
                      </m:r>
                      <m:r>
                        <a:rPr lang="en-US" sz="2400" i="1">
                          <a:latin typeface="Cambria Math" panose="02040503050406030204" pitchFamily="18" charset="0"/>
                        </a:rPr>
                        <m:t>𝑠𝑖𝑧𝑒</m:t>
                      </m:r>
                    </m:oMath>
                  </m:oMathPara>
                </a14:m>
                <a:endParaRPr lang="en-US" sz="2400" dirty="0"/>
              </a:p>
            </p:txBody>
          </p:sp>
        </mc:Choice>
        <mc:Fallback xmlns="">
          <p:sp>
            <p:nvSpPr>
              <p:cNvPr id="61" name="Rectangle 60">
                <a:extLst>
                  <a:ext uri="{FF2B5EF4-FFF2-40B4-BE49-F238E27FC236}">
                    <a16:creationId xmlns:a16="http://schemas.microsoft.com/office/drawing/2014/main" id="{F2FAD9DE-28AB-7546-8602-C2A3D26B54EB}"/>
                  </a:ext>
                </a:extLst>
              </p:cNvPr>
              <p:cNvSpPr>
                <a:spLocks noRot="1" noChangeAspect="1" noMove="1" noResize="1" noEditPoints="1" noAdjustHandles="1" noChangeArrowheads="1" noChangeShapeType="1" noTextEdit="1"/>
              </p:cNvSpPr>
              <p:nvPr/>
            </p:nvSpPr>
            <p:spPr>
              <a:xfrm>
                <a:off x="413273" y="2094329"/>
                <a:ext cx="2867708" cy="461665"/>
              </a:xfrm>
              <a:prstGeom prst="rect">
                <a:avLst/>
              </a:prstGeom>
              <a:blipFill>
                <a:blip r:embed="rId18"/>
                <a:stretch>
                  <a:fillRect b="-21622"/>
                </a:stretch>
              </a:blipFill>
            </p:spPr>
            <p:txBody>
              <a:bodyPr/>
              <a:lstStyle/>
              <a:p>
                <a:r>
                  <a:rPr lang="en-US">
                    <a:noFill/>
                  </a:rPr>
                  <a:t> </a:t>
                </a:r>
              </a:p>
            </p:txBody>
          </p:sp>
        </mc:Fallback>
      </mc:AlternateContent>
    </p:spTree>
    <p:extLst>
      <p:ext uri="{BB962C8B-B14F-4D97-AF65-F5344CB8AC3E}">
        <p14:creationId xmlns:p14="http://schemas.microsoft.com/office/powerpoint/2010/main" val="3797238671"/>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8D857BD-81D2-F741-ABFC-C38701A5DB54}"/>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=16</m:t>
                      </m:r>
                    </m:oMath>
                  </m:oMathPara>
                </a14:m>
                <a:endParaRPr lang="en-US" dirty="0"/>
              </a:p>
            </p:txBody>
          </p:sp>
        </mc:Choice>
        <mc:Fallback xmlns="">
          <p:sp>
            <p:nvSpPr>
              <p:cNvPr id="35" name="Rectangle 34">
                <a:extLst>
                  <a:ext uri="{FF2B5EF4-FFF2-40B4-BE49-F238E27FC236}">
                    <a16:creationId xmlns:a16="http://schemas.microsoft.com/office/drawing/2014/main" id="{18D857BD-81D2-F741-ABFC-C38701A5DB54}"/>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7C84BF-A740-4C4A-BB16-9BD751AB7966}"/>
                  </a:ext>
                </a:extLst>
              </p:cNvPr>
              <p:cNvSpPr/>
              <p:nvPr/>
            </p:nvSpPr>
            <p:spPr>
              <a:xfrm>
                <a:off x="516672" y="2709640"/>
                <a:ext cx="63323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𝝆</m:t>
                      </m:r>
                      <m:d>
                        <m:dPr>
                          <m:ctrlPr>
                            <a:rPr lang="en-US" sz="2400" i="1">
                              <a:latin typeface="Cambria Math" panose="02040503050406030204" pitchFamily="18" charset="0"/>
                            </a:rPr>
                          </m:ctrlPr>
                        </m:dPr>
                        <m:e>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e>
                      </m:d>
                      <m:r>
                        <a:rPr lang="en-US" sz="2400" b="0" i="1" dirty="0" smtClean="0">
                          <a:latin typeface="Cambria Math" panose="02040503050406030204" pitchFamily="18" charset="0"/>
                        </a:rPr>
                        <m:t>=3</m:t>
                      </m:r>
                      <m:r>
                        <a:rPr lang="en-US" sz="2400" i="1" dirty="0">
                          <a:latin typeface="Cambria Math" panose="02040503050406030204" pitchFamily="18" charset="0"/>
                        </a:rPr>
                        <m:t>×</m:t>
                      </m:r>
                      <m:r>
                        <a:rPr lang="en-US" sz="2400" b="0" i="1" dirty="0" smtClean="0">
                          <a:latin typeface="Cambria Math" panose="02040503050406030204" pitchFamily="18" charset="0"/>
                        </a:rPr>
                        <m:t>(1+1+25+0+0+20)=141</m:t>
                      </m:r>
                    </m:oMath>
                  </m:oMathPara>
                </a14:m>
                <a:endParaRPr lang="en-US" sz="2400" dirty="0"/>
              </a:p>
            </p:txBody>
          </p:sp>
        </mc:Choice>
        <mc:Fallback xmlns="">
          <p:sp>
            <p:nvSpPr>
              <p:cNvPr id="14" name="Rectangle 13">
                <a:extLst>
                  <a:ext uri="{FF2B5EF4-FFF2-40B4-BE49-F238E27FC236}">
                    <a16:creationId xmlns:a16="http://schemas.microsoft.com/office/drawing/2014/main" id="{427C84BF-A740-4C4A-BB16-9BD751AB7966}"/>
                  </a:ext>
                </a:extLst>
              </p:cNvPr>
              <p:cNvSpPr>
                <a:spLocks noRot="1" noChangeAspect="1" noMove="1" noResize="1" noEditPoints="1" noAdjustHandles="1" noChangeArrowheads="1" noChangeShapeType="1" noTextEdit="1"/>
              </p:cNvSpPr>
              <p:nvPr/>
            </p:nvSpPr>
            <p:spPr>
              <a:xfrm>
                <a:off x="516672" y="2709640"/>
                <a:ext cx="6332311" cy="461665"/>
              </a:xfrm>
              <a:prstGeom prst="rect">
                <a:avLst/>
              </a:prstGeom>
              <a:blipFill>
                <a:blip r:embed="rId13"/>
                <a:stretch>
                  <a:fillRect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540EA96-5299-CA45-95D4-4C8B4016F176}"/>
                  </a:ext>
                </a:extLst>
              </p:cNvPr>
              <p:cNvSpPr/>
              <p:nvPr/>
            </p:nvSpPr>
            <p:spPr>
              <a:xfrm>
                <a:off x="487465" y="3297581"/>
                <a:ext cx="1990097" cy="795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𝝆</m:t>
                          </m:r>
                          <m:r>
                            <a:rPr lang="en-US" sz="2400" i="1">
                              <a:latin typeface="Cambria Math" panose="02040503050406030204" pitchFamily="18" charset="0"/>
                            </a:rPr>
                            <m:t>(</m:t>
                          </m:r>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𝑠</m:t>
                          </m:r>
                        </m:den>
                      </m:f>
                      <m:r>
                        <a:rPr lang="en-US" sz="2400" b="0" i="1" smtClean="0">
                          <a:latin typeface="Cambria Math" panose="02040503050406030204" pitchFamily="18" charset="0"/>
                        </a:rPr>
                        <m:t>=4.7</m:t>
                      </m:r>
                    </m:oMath>
                  </m:oMathPara>
                </a14:m>
                <a:endParaRPr lang="en-US" sz="2400" dirty="0"/>
              </a:p>
            </p:txBody>
          </p:sp>
        </mc:Choice>
        <mc:Fallback xmlns="">
          <p:sp>
            <p:nvSpPr>
              <p:cNvPr id="16" name="Rectangle 15">
                <a:extLst>
                  <a:ext uri="{FF2B5EF4-FFF2-40B4-BE49-F238E27FC236}">
                    <a16:creationId xmlns:a16="http://schemas.microsoft.com/office/drawing/2014/main" id="{C540EA96-5299-CA45-95D4-4C8B4016F176}"/>
                  </a:ext>
                </a:extLst>
              </p:cNvPr>
              <p:cNvSpPr>
                <a:spLocks noRot="1" noChangeAspect="1" noMove="1" noResize="1" noEditPoints="1" noAdjustHandles="1" noChangeArrowheads="1" noChangeShapeType="1" noTextEdit="1"/>
              </p:cNvSpPr>
              <p:nvPr/>
            </p:nvSpPr>
            <p:spPr>
              <a:xfrm>
                <a:off x="487465" y="3297581"/>
                <a:ext cx="1990097" cy="795987"/>
              </a:xfrm>
              <a:prstGeom prst="rect">
                <a:avLst/>
              </a:prstGeom>
              <a:blipFill>
                <a:blip r:embed="rId14"/>
                <a:stretch>
                  <a:fillRect b="-3175"/>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01A2A6FF-DCA9-C64A-B1E2-78F93D91B2B6}"/>
              </a:ext>
            </a:extLst>
          </p:cNvPr>
          <p:cNvSpPr/>
          <p:nvPr/>
        </p:nvSpPr>
        <p:spPr>
          <a:xfrm>
            <a:off x="9094635" y="4928149"/>
            <a:ext cx="684000" cy="684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9DDDD6-E740-DD4C-BFA2-AFD4A2EF559C}"/>
                  </a:ext>
                </a:extLst>
              </p:cNvPr>
              <p:cNvSpPr/>
              <p:nvPr/>
            </p:nvSpPr>
            <p:spPr>
              <a:xfrm>
                <a:off x="7887719" y="4364042"/>
                <a:ext cx="928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d>
                        <m:dPr>
                          <m:ctrlPr>
                            <a:rPr lang="en-US" i="1">
                              <a:latin typeface="Cambria Math" panose="02040503050406030204" pitchFamily="18" charset="0"/>
                            </a:rPr>
                          </m:ctrlPr>
                        </m:dPr>
                        <m:e>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e>
                      </m:d>
                    </m:oMath>
                  </m:oMathPara>
                </a14:m>
                <a:endParaRPr lang="en-US" dirty="0"/>
              </a:p>
            </p:txBody>
          </p:sp>
        </mc:Choice>
        <mc:Fallback xmlns="">
          <p:sp>
            <p:nvSpPr>
              <p:cNvPr id="22" name="Rectangle 21">
                <a:extLst>
                  <a:ext uri="{FF2B5EF4-FFF2-40B4-BE49-F238E27FC236}">
                    <a16:creationId xmlns:a16="http://schemas.microsoft.com/office/drawing/2014/main" id="{329DDDD6-E740-DD4C-BFA2-AFD4A2EF559C}"/>
                  </a:ext>
                </a:extLst>
              </p:cNvPr>
              <p:cNvSpPr>
                <a:spLocks noRot="1" noChangeAspect="1" noMove="1" noResize="1" noEditPoints="1" noAdjustHandles="1" noChangeArrowheads="1" noChangeShapeType="1" noTextEdit="1"/>
              </p:cNvSpPr>
              <p:nvPr/>
            </p:nvSpPr>
            <p:spPr>
              <a:xfrm>
                <a:off x="7887719" y="4364042"/>
                <a:ext cx="928011" cy="369332"/>
              </a:xfrm>
              <a:prstGeom prst="rect">
                <a:avLst/>
              </a:prstGeom>
              <a:blipFill>
                <a:blip r:embed="rId15"/>
                <a:stretch>
                  <a:fillRect b="-10000"/>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BC59138-B859-ED4B-A4B8-90EDE17E0706}"/>
              </a:ext>
            </a:extLst>
          </p:cNvPr>
          <p:cNvCxnSpPr>
            <a:cxnSpLocks/>
            <a:stCxn id="22" idx="3"/>
          </p:cNvCxnSpPr>
          <p:nvPr/>
        </p:nvCxnSpPr>
        <p:spPr>
          <a:xfrm>
            <a:off x="8815730" y="4548708"/>
            <a:ext cx="278905" cy="305232"/>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3E28D34-355C-DB44-BDE4-E5BA2FC41541}"/>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9" name="Rectangle 58">
                <a:extLst>
                  <a:ext uri="{FF2B5EF4-FFF2-40B4-BE49-F238E27FC236}">
                    <a16:creationId xmlns:a16="http://schemas.microsoft.com/office/drawing/2014/main" id="{A3E28D34-355C-DB44-BDE4-E5BA2FC41541}"/>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6"/>
                <a:stretch>
                  <a:fillRect b="-18919"/>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C26941DD-BA17-0046-84BE-88EEDAEF584A}"/>
              </a:ext>
            </a:extLst>
          </p:cNvPr>
          <p:cNvSpPr/>
          <p:nvPr/>
        </p:nvSpPr>
        <p:spPr>
          <a:xfrm>
            <a:off x="9698828" y="2676747"/>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E26A287C-C813-DF4B-973A-D051B13F8E26}"/>
              </a:ext>
            </a:extLst>
          </p:cNvPr>
          <p:cNvSpPr/>
          <p:nvPr/>
        </p:nvSpPr>
        <p:spPr>
          <a:xfrm>
            <a:off x="10023965" y="1711780"/>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C6A28A57-5F51-5340-8617-90DB891D8DAC}"/>
              </a:ext>
            </a:extLst>
          </p:cNvPr>
          <p:cNvSpPr/>
          <p:nvPr/>
        </p:nvSpPr>
        <p:spPr>
          <a:xfrm>
            <a:off x="8761996" y="1465675"/>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Oval 51">
            <a:extLst>
              <a:ext uri="{FF2B5EF4-FFF2-40B4-BE49-F238E27FC236}">
                <a16:creationId xmlns:a16="http://schemas.microsoft.com/office/drawing/2014/main" id="{E5CC5A12-3374-394D-BDAF-89BA51723CC1}"/>
              </a:ext>
            </a:extLst>
          </p:cNvPr>
          <p:cNvSpPr/>
          <p:nvPr/>
        </p:nvSpPr>
        <p:spPr>
          <a:xfrm>
            <a:off x="8154580" y="2456179"/>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6CEBA024-1CA2-884C-A5BB-F41A202A13F8}"/>
              </a:ext>
            </a:extLst>
          </p:cNvPr>
          <p:cNvSpPr/>
          <p:nvPr/>
        </p:nvSpPr>
        <p:spPr>
          <a:xfrm>
            <a:off x="8933702" y="3515574"/>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Oval 54">
            <a:extLst>
              <a:ext uri="{FF2B5EF4-FFF2-40B4-BE49-F238E27FC236}">
                <a16:creationId xmlns:a16="http://schemas.microsoft.com/office/drawing/2014/main" id="{BE130747-B8FE-8342-8542-C8D7EB37F5F2}"/>
              </a:ext>
            </a:extLst>
          </p:cNvPr>
          <p:cNvSpPr/>
          <p:nvPr/>
        </p:nvSpPr>
        <p:spPr>
          <a:xfrm>
            <a:off x="9048900" y="4415821"/>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1317CD10-EB9A-ED44-98C2-E4454F3CEDA7}"/>
                  </a:ext>
                </a:extLst>
              </p:cNvPr>
              <p:cNvSpPr/>
              <p:nvPr/>
            </p:nvSpPr>
            <p:spPr>
              <a:xfrm>
                <a:off x="447902" y="1528388"/>
                <a:ext cx="14321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𝑣</m:t>
                      </m:r>
                      <m:r>
                        <a:rPr lang="en-US" sz="2400" i="1" smtClean="0">
                          <a:latin typeface="Cambria Math" panose="02040503050406030204" pitchFamily="18" charset="0"/>
                        </a:rPr>
                        <m:t>.</m:t>
                      </m:r>
                      <m:r>
                        <a:rPr lang="en-US" sz="2400" i="1" smtClean="0">
                          <a:latin typeface="Cambria Math" panose="02040503050406030204" pitchFamily="18" charset="0"/>
                        </a:rPr>
                        <m:t>𝑠</m:t>
                      </m:r>
                      <m:r>
                        <a:rPr lang="en-US" sz="2400" b="0" i="1" smtClean="0">
                          <a:latin typeface="Cambria Math" panose="02040503050406030204" pitchFamily="18" charset="0"/>
                        </a:rPr>
                        <m:t>=30</m:t>
                      </m:r>
                    </m:oMath>
                  </m:oMathPara>
                </a14:m>
                <a:endParaRPr lang="en-US" sz="2400" dirty="0"/>
              </a:p>
            </p:txBody>
          </p:sp>
        </mc:Choice>
        <mc:Fallback xmlns="">
          <p:sp>
            <p:nvSpPr>
              <p:cNvPr id="57" name="Rectangle 56">
                <a:extLst>
                  <a:ext uri="{FF2B5EF4-FFF2-40B4-BE49-F238E27FC236}">
                    <a16:creationId xmlns:a16="http://schemas.microsoft.com/office/drawing/2014/main" id="{1317CD10-EB9A-ED44-98C2-E4454F3CEDA7}"/>
                  </a:ext>
                </a:extLst>
              </p:cNvPr>
              <p:cNvSpPr>
                <a:spLocks noRot="1" noChangeAspect="1" noMove="1" noResize="1" noEditPoints="1" noAdjustHandles="1" noChangeArrowheads="1" noChangeShapeType="1" noTextEdit="1"/>
              </p:cNvSpPr>
              <p:nvPr/>
            </p:nvSpPr>
            <p:spPr>
              <a:xfrm>
                <a:off x="447902" y="1528388"/>
                <a:ext cx="143212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7F743137-4C5E-E44D-A989-8F68D829702E}"/>
                  </a:ext>
                </a:extLst>
              </p:cNvPr>
              <p:cNvSpPr/>
              <p:nvPr/>
            </p:nvSpPr>
            <p:spPr>
              <a:xfrm>
                <a:off x="413273" y="2094329"/>
                <a:ext cx="2867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&lt;</m:t>
                      </m:r>
                      <m:r>
                        <a:rPr lang="en-US" sz="2400" i="1">
                          <a:latin typeface="Cambria Math" panose="02040503050406030204" pitchFamily="18" charset="0"/>
                        </a:rPr>
                        <m:t>𝑚𝑎𝑥</m:t>
                      </m:r>
                      <m:r>
                        <a:rPr lang="en-US" sz="2400" i="1">
                          <a:latin typeface="Cambria Math" panose="02040503050406030204" pitchFamily="18" charset="0"/>
                        </a:rPr>
                        <m:t> </m:t>
                      </m:r>
                      <m:r>
                        <a:rPr lang="en-US" sz="2400" i="1">
                          <a:latin typeface="Cambria Math" panose="02040503050406030204" pitchFamily="18" charset="0"/>
                        </a:rPr>
                        <m:t>𝑠𝑖𝑧𝑒</m:t>
                      </m:r>
                    </m:oMath>
                  </m:oMathPara>
                </a14:m>
                <a:endParaRPr lang="en-US" sz="2400" dirty="0"/>
              </a:p>
            </p:txBody>
          </p:sp>
        </mc:Choice>
        <mc:Fallback xmlns="">
          <p:sp>
            <p:nvSpPr>
              <p:cNvPr id="60" name="Rectangle 59">
                <a:extLst>
                  <a:ext uri="{FF2B5EF4-FFF2-40B4-BE49-F238E27FC236}">
                    <a16:creationId xmlns:a16="http://schemas.microsoft.com/office/drawing/2014/main" id="{7F743137-4C5E-E44D-A989-8F68D829702E}"/>
                  </a:ext>
                </a:extLst>
              </p:cNvPr>
              <p:cNvSpPr>
                <a:spLocks noRot="1" noChangeAspect="1" noMove="1" noResize="1" noEditPoints="1" noAdjustHandles="1" noChangeArrowheads="1" noChangeShapeType="1" noTextEdit="1"/>
              </p:cNvSpPr>
              <p:nvPr/>
            </p:nvSpPr>
            <p:spPr>
              <a:xfrm>
                <a:off x="413273" y="2094329"/>
                <a:ext cx="2867708" cy="461665"/>
              </a:xfrm>
              <a:prstGeom prst="rect">
                <a:avLst/>
              </a:prstGeom>
              <a:blipFill>
                <a:blip r:embed="rId18"/>
                <a:stretch>
                  <a:fillRect b="-21622"/>
                </a:stretch>
              </a:blipFill>
            </p:spPr>
            <p:txBody>
              <a:bodyPr/>
              <a:lstStyle/>
              <a:p>
                <a:r>
                  <a:rPr lang="en-US">
                    <a:noFill/>
                  </a:rPr>
                  <a:t> </a:t>
                </a:r>
              </a:p>
            </p:txBody>
          </p:sp>
        </mc:Fallback>
      </mc:AlternateContent>
    </p:spTree>
    <p:extLst>
      <p:ext uri="{BB962C8B-B14F-4D97-AF65-F5344CB8AC3E}">
        <p14:creationId xmlns:p14="http://schemas.microsoft.com/office/powerpoint/2010/main" val="1933348267"/>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8D857BD-81D2-F741-ABFC-C38701A5DB54}"/>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=46</m:t>
                      </m:r>
                    </m:oMath>
                  </m:oMathPara>
                </a14:m>
                <a:endParaRPr lang="en-US" dirty="0"/>
              </a:p>
            </p:txBody>
          </p:sp>
        </mc:Choice>
        <mc:Fallback xmlns="">
          <p:sp>
            <p:nvSpPr>
              <p:cNvPr id="35" name="Rectangle 34">
                <a:extLst>
                  <a:ext uri="{FF2B5EF4-FFF2-40B4-BE49-F238E27FC236}">
                    <a16:creationId xmlns:a16="http://schemas.microsoft.com/office/drawing/2014/main" id="{18D857BD-81D2-F741-ABFC-C38701A5DB54}"/>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7C84BF-A740-4C4A-BB16-9BD751AB7966}"/>
                  </a:ext>
                </a:extLst>
              </p:cNvPr>
              <p:cNvSpPr/>
              <p:nvPr/>
            </p:nvSpPr>
            <p:spPr>
              <a:xfrm>
                <a:off x="516672" y="2709640"/>
                <a:ext cx="384855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𝝆</m:t>
                      </m:r>
                      <m:d>
                        <m:dPr>
                          <m:ctrlPr>
                            <a:rPr lang="en-US" sz="2400" i="1">
                              <a:latin typeface="Cambria Math" panose="02040503050406030204" pitchFamily="18" charset="0"/>
                            </a:rPr>
                          </m:ctrlPr>
                        </m:dPr>
                        <m:e>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e>
                      </m:d>
                      <m:r>
                        <a:rPr lang="en-US" sz="2400" b="0" i="1" dirty="0" smtClean="0">
                          <a:latin typeface="Cambria Math" panose="02040503050406030204" pitchFamily="18" charset="0"/>
                        </a:rPr>
                        <m:t>=3</m:t>
                      </m:r>
                      <m:r>
                        <a:rPr lang="en-US" sz="2400" i="1" dirty="0">
                          <a:latin typeface="Cambria Math" panose="02040503050406030204" pitchFamily="18" charset="0"/>
                        </a:rPr>
                        <m:t>×</m:t>
                      </m:r>
                      <m:r>
                        <a:rPr lang="en-US" sz="2400" b="0" i="1" dirty="0" smtClean="0">
                          <a:latin typeface="Cambria Math" panose="02040503050406030204" pitchFamily="18" charset="0"/>
                        </a:rPr>
                        <m:t>(1+25)=78</m:t>
                      </m:r>
                    </m:oMath>
                  </m:oMathPara>
                </a14:m>
                <a:endParaRPr lang="en-US" sz="2400" dirty="0"/>
              </a:p>
            </p:txBody>
          </p:sp>
        </mc:Choice>
        <mc:Fallback xmlns="">
          <p:sp>
            <p:nvSpPr>
              <p:cNvPr id="14" name="Rectangle 13">
                <a:extLst>
                  <a:ext uri="{FF2B5EF4-FFF2-40B4-BE49-F238E27FC236}">
                    <a16:creationId xmlns:a16="http://schemas.microsoft.com/office/drawing/2014/main" id="{427C84BF-A740-4C4A-BB16-9BD751AB7966}"/>
                  </a:ext>
                </a:extLst>
              </p:cNvPr>
              <p:cNvSpPr>
                <a:spLocks noRot="1" noChangeAspect="1" noMove="1" noResize="1" noEditPoints="1" noAdjustHandles="1" noChangeArrowheads="1" noChangeShapeType="1" noTextEdit="1"/>
              </p:cNvSpPr>
              <p:nvPr/>
            </p:nvSpPr>
            <p:spPr>
              <a:xfrm>
                <a:off x="516672" y="2709640"/>
                <a:ext cx="3848554" cy="461665"/>
              </a:xfrm>
              <a:prstGeom prst="rect">
                <a:avLst/>
              </a:prstGeom>
              <a:blipFill>
                <a:blip r:embed="rId13"/>
                <a:stretch>
                  <a:fillRect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540EA96-5299-CA45-95D4-4C8B4016F176}"/>
                  </a:ext>
                </a:extLst>
              </p:cNvPr>
              <p:cNvSpPr/>
              <p:nvPr/>
            </p:nvSpPr>
            <p:spPr>
              <a:xfrm>
                <a:off x="487465" y="3297581"/>
                <a:ext cx="2160015" cy="795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𝝆</m:t>
                          </m:r>
                          <m:r>
                            <a:rPr lang="en-US" sz="2400" i="1">
                              <a:latin typeface="Cambria Math" panose="02040503050406030204" pitchFamily="18" charset="0"/>
                            </a:rPr>
                            <m:t>(</m:t>
                          </m:r>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𝑠</m:t>
                          </m:r>
                        </m:den>
                      </m:f>
                      <m:r>
                        <a:rPr lang="en-US" sz="2400" b="0" i="1" smtClean="0">
                          <a:latin typeface="Cambria Math" panose="02040503050406030204" pitchFamily="18" charset="0"/>
                        </a:rPr>
                        <m:t>=1.95</m:t>
                      </m:r>
                    </m:oMath>
                  </m:oMathPara>
                </a14:m>
                <a:endParaRPr lang="en-US" sz="2400" dirty="0"/>
              </a:p>
            </p:txBody>
          </p:sp>
        </mc:Choice>
        <mc:Fallback xmlns="">
          <p:sp>
            <p:nvSpPr>
              <p:cNvPr id="16" name="Rectangle 15">
                <a:extLst>
                  <a:ext uri="{FF2B5EF4-FFF2-40B4-BE49-F238E27FC236}">
                    <a16:creationId xmlns:a16="http://schemas.microsoft.com/office/drawing/2014/main" id="{C540EA96-5299-CA45-95D4-4C8B4016F176}"/>
                  </a:ext>
                </a:extLst>
              </p:cNvPr>
              <p:cNvSpPr>
                <a:spLocks noRot="1" noChangeAspect="1" noMove="1" noResize="1" noEditPoints="1" noAdjustHandles="1" noChangeArrowheads="1" noChangeShapeType="1" noTextEdit="1"/>
              </p:cNvSpPr>
              <p:nvPr/>
            </p:nvSpPr>
            <p:spPr>
              <a:xfrm>
                <a:off x="487465" y="3297581"/>
                <a:ext cx="2160015" cy="795987"/>
              </a:xfrm>
              <a:prstGeom prst="rect">
                <a:avLst/>
              </a:prstGeom>
              <a:blipFill>
                <a:blip r:embed="rId14"/>
                <a:stretch>
                  <a:fillRect b="-3175"/>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01A2A6FF-DCA9-C64A-B1E2-78F93D91B2B6}"/>
              </a:ext>
            </a:extLst>
          </p:cNvPr>
          <p:cNvSpPr/>
          <p:nvPr/>
        </p:nvSpPr>
        <p:spPr>
          <a:xfrm>
            <a:off x="8120502" y="3053548"/>
            <a:ext cx="684000" cy="684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9DDDD6-E740-DD4C-BFA2-AFD4A2EF559C}"/>
                  </a:ext>
                </a:extLst>
              </p:cNvPr>
              <p:cNvSpPr/>
              <p:nvPr/>
            </p:nvSpPr>
            <p:spPr>
              <a:xfrm>
                <a:off x="7004286" y="2191607"/>
                <a:ext cx="928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d>
                        <m:dPr>
                          <m:ctrlPr>
                            <a:rPr lang="en-US" i="1">
                              <a:latin typeface="Cambria Math" panose="02040503050406030204" pitchFamily="18" charset="0"/>
                            </a:rPr>
                          </m:ctrlPr>
                        </m:dPr>
                        <m:e>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e>
                      </m:d>
                    </m:oMath>
                  </m:oMathPara>
                </a14:m>
                <a:endParaRPr lang="en-US" dirty="0"/>
              </a:p>
            </p:txBody>
          </p:sp>
        </mc:Choice>
        <mc:Fallback xmlns="">
          <p:sp>
            <p:nvSpPr>
              <p:cNvPr id="22" name="Rectangle 21">
                <a:extLst>
                  <a:ext uri="{FF2B5EF4-FFF2-40B4-BE49-F238E27FC236}">
                    <a16:creationId xmlns:a16="http://schemas.microsoft.com/office/drawing/2014/main" id="{329DDDD6-E740-DD4C-BFA2-AFD4A2EF559C}"/>
                  </a:ext>
                </a:extLst>
              </p:cNvPr>
              <p:cNvSpPr>
                <a:spLocks noRot="1" noChangeAspect="1" noMove="1" noResize="1" noEditPoints="1" noAdjustHandles="1" noChangeArrowheads="1" noChangeShapeType="1" noTextEdit="1"/>
              </p:cNvSpPr>
              <p:nvPr/>
            </p:nvSpPr>
            <p:spPr>
              <a:xfrm>
                <a:off x="7004286" y="2191607"/>
                <a:ext cx="928011" cy="369332"/>
              </a:xfrm>
              <a:prstGeom prst="rect">
                <a:avLst/>
              </a:prstGeom>
              <a:blipFill>
                <a:blip r:embed="rId15"/>
                <a:stretch>
                  <a:fillRect b="-10000"/>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BC59138-B859-ED4B-A4B8-90EDE17E0706}"/>
              </a:ext>
            </a:extLst>
          </p:cNvPr>
          <p:cNvCxnSpPr>
            <a:cxnSpLocks/>
          </p:cNvCxnSpPr>
          <p:nvPr/>
        </p:nvCxnSpPr>
        <p:spPr>
          <a:xfrm>
            <a:off x="7901717" y="2560401"/>
            <a:ext cx="278905" cy="305232"/>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3E28D34-355C-DB44-BDE4-E5BA2FC41541}"/>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9" name="Rectangle 58">
                <a:extLst>
                  <a:ext uri="{FF2B5EF4-FFF2-40B4-BE49-F238E27FC236}">
                    <a16:creationId xmlns:a16="http://schemas.microsoft.com/office/drawing/2014/main" id="{A3E28D34-355C-DB44-BDE4-E5BA2FC41541}"/>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6"/>
                <a:stretch>
                  <a:fillRect b="-18919"/>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C6A28A57-5F51-5340-8617-90DB891D8DAC}"/>
              </a:ext>
            </a:extLst>
          </p:cNvPr>
          <p:cNvSpPr/>
          <p:nvPr/>
        </p:nvSpPr>
        <p:spPr>
          <a:xfrm>
            <a:off x="8761996" y="1465675"/>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Oval 51">
            <a:extLst>
              <a:ext uri="{FF2B5EF4-FFF2-40B4-BE49-F238E27FC236}">
                <a16:creationId xmlns:a16="http://schemas.microsoft.com/office/drawing/2014/main" id="{E5CC5A12-3374-394D-BDAF-89BA51723CC1}"/>
              </a:ext>
            </a:extLst>
          </p:cNvPr>
          <p:cNvSpPr/>
          <p:nvPr/>
        </p:nvSpPr>
        <p:spPr>
          <a:xfrm>
            <a:off x="8154580" y="2456179"/>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55C8D68F-1138-174A-AC5C-614276A35373}"/>
                  </a:ext>
                </a:extLst>
              </p:cNvPr>
              <p:cNvSpPr/>
              <p:nvPr/>
            </p:nvSpPr>
            <p:spPr>
              <a:xfrm>
                <a:off x="447902" y="1528388"/>
                <a:ext cx="14321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𝑣</m:t>
                      </m:r>
                      <m:r>
                        <a:rPr lang="en-US" sz="2400" i="1" smtClean="0">
                          <a:latin typeface="Cambria Math" panose="02040503050406030204" pitchFamily="18" charset="0"/>
                        </a:rPr>
                        <m:t>.</m:t>
                      </m:r>
                      <m:r>
                        <a:rPr lang="en-US" sz="2400" i="1" smtClean="0">
                          <a:latin typeface="Cambria Math" panose="02040503050406030204" pitchFamily="18" charset="0"/>
                        </a:rPr>
                        <m:t>𝑠</m:t>
                      </m:r>
                      <m:r>
                        <a:rPr lang="en-US" sz="2400" b="0" i="1" smtClean="0">
                          <a:latin typeface="Cambria Math" panose="02040503050406030204" pitchFamily="18" charset="0"/>
                        </a:rPr>
                        <m:t>=40</m:t>
                      </m:r>
                    </m:oMath>
                  </m:oMathPara>
                </a14:m>
                <a:endParaRPr lang="en-US" sz="2400" dirty="0"/>
              </a:p>
            </p:txBody>
          </p:sp>
        </mc:Choice>
        <mc:Fallback xmlns="">
          <p:sp>
            <p:nvSpPr>
              <p:cNvPr id="56" name="Rectangle 55">
                <a:extLst>
                  <a:ext uri="{FF2B5EF4-FFF2-40B4-BE49-F238E27FC236}">
                    <a16:creationId xmlns:a16="http://schemas.microsoft.com/office/drawing/2014/main" id="{55C8D68F-1138-174A-AC5C-614276A35373}"/>
                  </a:ext>
                </a:extLst>
              </p:cNvPr>
              <p:cNvSpPr>
                <a:spLocks noRot="1" noChangeAspect="1" noMove="1" noResize="1" noEditPoints="1" noAdjustHandles="1" noChangeArrowheads="1" noChangeShapeType="1" noTextEdit="1"/>
              </p:cNvSpPr>
              <p:nvPr/>
            </p:nvSpPr>
            <p:spPr>
              <a:xfrm>
                <a:off x="447902" y="1528388"/>
                <a:ext cx="143212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FEF24371-B484-C841-BBEC-B2436C49D2E4}"/>
                  </a:ext>
                </a:extLst>
              </p:cNvPr>
              <p:cNvSpPr/>
              <p:nvPr/>
            </p:nvSpPr>
            <p:spPr>
              <a:xfrm>
                <a:off x="413273" y="2094329"/>
                <a:ext cx="2867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&lt;</m:t>
                      </m:r>
                      <m:r>
                        <a:rPr lang="en-US" sz="2400" i="1">
                          <a:latin typeface="Cambria Math" panose="02040503050406030204" pitchFamily="18" charset="0"/>
                        </a:rPr>
                        <m:t>𝑚𝑎𝑥</m:t>
                      </m:r>
                      <m:r>
                        <a:rPr lang="en-US" sz="2400" i="1">
                          <a:latin typeface="Cambria Math" panose="02040503050406030204" pitchFamily="18" charset="0"/>
                        </a:rPr>
                        <m:t> </m:t>
                      </m:r>
                      <m:r>
                        <a:rPr lang="en-US" sz="2400" i="1">
                          <a:latin typeface="Cambria Math" panose="02040503050406030204" pitchFamily="18" charset="0"/>
                        </a:rPr>
                        <m:t>𝑠𝑖𝑧𝑒</m:t>
                      </m:r>
                    </m:oMath>
                  </m:oMathPara>
                </a14:m>
                <a:endParaRPr lang="en-US" sz="2400" dirty="0"/>
              </a:p>
            </p:txBody>
          </p:sp>
        </mc:Choice>
        <mc:Fallback xmlns="">
          <p:sp>
            <p:nvSpPr>
              <p:cNvPr id="57" name="Rectangle 56">
                <a:extLst>
                  <a:ext uri="{FF2B5EF4-FFF2-40B4-BE49-F238E27FC236}">
                    <a16:creationId xmlns:a16="http://schemas.microsoft.com/office/drawing/2014/main" id="{FEF24371-B484-C841-BBEC-B2436C49D2E4}"/>
                  </a:ext>
                </a:extLst>
              </p:cNvPr>
              <p:cNvSpPr>
                <a:spLocks noRot="1" noChangeAspect="1" noMove="1" noResize="1" noEditPoints="1" noAdjustHandles="1" noChangeArrowheads="1" noChangeShapeType="1" noTextEdit="1"/>
              </p:cNvSpPr>
              <p:nvPr/>
            </p:nvSpPr>
            <p:spPr>
              <a:xfrm>
                <a:off x="413273" y="2094329"/>
                <a:ext cx="2867708" cy="461665"/>
              </a:xfrm>
              <a:prstGeom prst="rect">
                <a:avLst/>
              </a:prstGeom>
              <a:blipFill>
                <a:blip r:embed="rId18"/>
                <a:stretch>
                  <a:fillRect b="-21622"/>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3F016ACC-FD94-184A-B058-E6FD6EB3FB82}"/>
              </a:ext>
            </a:extLst>
          </p:cNvPr>
          <p:cNvCxnSpPr/>
          <p:nvPr/>
        </p:nvCxnSpPr>
        <p:spPr>
          <a:xfrm flipH="1">
            <a:off x="487465" y="2071780"/>
            <a:ext cx="2793516" cy="484214"/>
          </a:xfrm>
          <a:prstGeom prst="line">
            <a:avLst/>
          </a:prstGeom>
          <a:ln w="190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FDF9BEC8-506C-AA48-A1FB-9A11C3D52467}"/>
              </a:ext>
            </a:extLst>
          </p:cNvPr>
          <p:cNvCxnSpPr>
            <a:cxnSpLocks/>
          </p:cNvCxnSpPr>
          <p:nvPr/>
        </p:nvCxnSpPr>
        <p:spPr>
          <a:xfrm>
            <a:off x="507338" y="2130174"/>
            <a:ext cx="2809679" cy="425820"/>
          </a:xfrm>
          <a:prstGeom prst="line">
            <a:avLst/>
          </a:prstGeom>
          <a:ln w="190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01954845"/>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8D857BD-81D2-F741-ABFC-C38701A5DB54}"/>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=46</m:t>
                      </m:r>
                    </m:oMath>
                  </m:oMathPara>
                </a14:m>
                <a:endParaRPr lang="en-US" dirty="0"/>
              </a:p>
            </p:txBody>
          </p:sp>
        </mc:Choice>
        <mc:Fallback xmlns="">
          <p:sp>
            <p:nvSpPr>
              <p:cNvPr id="35" name="Rectangle 34">
                <a:extLst>
                  <a:ext uri="{FF2B5EF4-FFF2-40B4-BE49-F238E27FC236}">
                    <a16:creationId xmlns:a16="http://schemas.microsoft.com/office/drawing/2014/main" id="{18D857BD-81D2-F741-ABFC-C38701A5DB54}"/>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7C84BF-A740-4C4A-BB16-9BD751AB7966}"/>
                  </a:ext>
                </a:extLst>
              </p:cNvPr>
              <p:cNvSpPr/>
              <p:nvPr/>
            </p:nvSpPr>
            <p:spPr>
              <a:xfrm>
                <a:off x="516672" y="2709640"/>
                <a:ext cx="54564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𝝆</m:t>
                      </m:r>
                      <m:d>
                        <m:dPr>
                          <m:ctrlPr>
                            <a:rPr lang="en-US" sz="2400" i="1">
                              <a:latin typeface="Cambria Math" panose="02040503050406030204" pitchFamily="18" charset="0"/>
                            </a:rPr>
                          </m:ctrlPr>
                        </m:dPr>
                        <m:e>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e>
                      </m:d>
                      <m:r>
                        <a:rPr lang="en-US" sz="2400" b="0" i="1" dirty="0" smtClean="0">
                          <a:latin typeface="Cambria Math" panose="02040503050406030204" pitchFamily="18" charset="0"/>
                        </a:rPr>
                        <m:t>=3</m:t>
                      </m:r>
                      <m:r>
                        <a:rPr lang="en-US" sz="2400" i="1" dirty="0">
                          <a:latin typeface="Cambria Math" panose="02040503050406030204" pitchFamily="18" charset="0"/>
                        </a:rPr>
                        <m:t>×</m:t>
                      </m:r>
                      <m:r>
                        <a:rPr lang="en-US" sz="2400" b="0" i="1" dirty="0" smtClean="0">
                          <a:latin typeface="Cambria Math" panose="02040503050406030204" pitchFamily="18" charset="0"/>
                        </a:rPr>
                        <m:t>(1+1+25+0+0)=81</m:t>
                      </m:r>
                    </m:oMath>
                  </m:oMathPara>
                </a14:m>
                <a:endParaRPr lang="en-US" sz="2400" dirty="0"/>
              </a:p>
            </p:txBody>
          </p:sp>
        </mc:Choice>
        <mc:Fallback xmlns="">
          <p:sp>
            <p:nvSpPr>
              <p:cNvPr id="14" name="Rectangle 13">
                <a:extLst>
                  <a:ext uri="{FF2B5EF4-FFF2-40B4-BE49-F238E27FC236}">
                    <a16:creationId xmlns:a16="http://schemas.microsoft.com/office/drawing/2014/main" id="{427C84BF-A740-4C4A-BB16-9BD751AB7966}"/>
                  </a:ext>
                </a:extLst>
              </p:cNvPr>
              <p:cNvSpPr>
                <a:spLocks noRot="1" noChangeAspect="1" noMove="1" noResize="1" noEditPoints="1" noAdjustHandles="1" noChangeArrowheads="1" noChangeShapeType="1" noTextEdit="1"/>
              </p:cNvSpPr>
              <p:nvPr/>
            </p:nvSpPr>
            <p:spPr>
              <a:xfrm>
                <a:off x="516672" y="2709640"/>
                <a:ext cx="5456494" cy="461665"/>
              </a:xfrm>
              <a:prstGeom prst="rect">
                <a:avLst/>
              </a:prstGeom>
              <a:blipFill>
                <a:blip r:embed="rId13"/>
                <a:stretch>
                  <a:fillRect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540EA96-5299-CA45-95D4-4C8B4016F176}"/>
                  </a:ext>
                </a:extLst>
              </p:cNvPr>
              <p:cNvSpPr/>
              <p:nvPr/>
            </p:nvSpPr>
            <p:spPr>
              <a:xfrm>
                <a:off x="487465" y="3297581"/>
                <a:ext cx="2160015" cy="795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𝝆</m:t>
                          </m:r>
                          <m:r>
                            <a:rPr lang="en-US" sz="2400" i="1">
                              <a:latin typeface="Cambria Math" panose="02040503050406030204" pitchFamily="18" charset="0"/>
                            </a:rPr>
                            <m:t>(</m:t>
                          </m:r>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𝑠</m:t>
                          </m:r>
                        </m:den>
                      </m:f>
                      <m:r>
                        <a:rPr lang="en-US" sz="2400" b="0" i="1" smtClean="0">
                          <a:latin typeface="Cambria Math" panose="02040503050406030204" pitchFamily="18" charset="0"/>
                        </a:rPr>
                        <m:t>=1.93</m:t>
                      </m:r>
                    </m:oMath>
                  </m:oMathPara>
                </a14:m>
                <a:endParaRPr lang="en-US" sz="2400" dirty="0"/>
              </a:p>
            </p:txBody>
          </p:sp>
        </mc:Choice>
        <mc:Fallback xmlns="">
          <p:sp>
            <p:nvSpPr>
              <p:cNvPr id="16" name="Rectangle 15">
                <a:extLst>
                  <a:ext uri="{FF2B5EF4-FFF2-40B4-BE49-F238E27FC236}">
                    <a16:creationId xmlns:a16="http://schemas.microsoft.com/office/drawing/2014/main" id="{C540EA96-5299-CA45-95D4-4C8B4016F176}"/>
                  </a:ext>
                </a:extLst>
              </p:cNvPr>
              <p:cNvSpPr>
                <a:spLocks noRot="1" noChangeAspect="1" noMove="1" noResize="1" noEditPoints="1" noAdjustHandles="1" noChangeArrowheads="1" noChangeShapeType="1" noTextEdit="1"/>
              </p:cNvSpPr>
              <p:nvPr/>
            </p:nvSpPr>
            <p:spPr>
              <a:xfrm>
                <a:off x="487465" y="3297581"/>
                <a:ext cx="2160015" cy="795987"/>
              </a:xfrm>
              <a:prstGeom prst="rect">
                <a:avLst/>
              </a:prstGeom>
              <a:blipFill>
                <a:blip r:embed="rId14"/>
                <a:stretch>
                  <a:fillRect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9DDDD6-E740-DD4C-BFA2-AFD4A2EF559C}"/>
                  </a:ext>
                </a:extLst>
              </p:cNvPr>
              <p:cNvSpPr/>
              <p:nvPr/>
            </p:nvSpPr>
            <p:spPr>
              <a:xfrm>
                <a:off x="8678954" y="2546682"/>
                <a:ext cx="928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d>
                        <m:dPr>
                          <m:ctrlPr>
                            <a:rPr lang="en-US" i="1">
                              <a:latin typeface="Cambria Math" panose="02040503050406030204" pitchFamily="18" charset="0"/>
                            </a:rPr>
                          </m:ctrlPr>
                        </m:dPr>
                        <m:e>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e>
                      </m:d>
                    </m:oMath>
                  </m:oMathPara>
                </a14:m>
                <a:endParaRPr lang="en-US" dirty="0"/>
              </a:p>
            </p:txBody>
          </p:sp>
        </mc:Choice>
        <mc:Fallback xmlns="">
          <p:sp>
            <p:nvSpPr>
              <p:cNvPr id="22" name="Rectangle 21">
                <a:extLst>
                  <a:ext uri="{FF2B5EF4-FFF2-40B4-BE49-F238E27FC236}">
                    <a16:creationId xmlns:a16="http://schemas.microsoft.com/office/drawing/2014/main" id="{329DDDD6-E740-DD4C-BFA2-AFD4A2EF559C}"/>
                  </a:ext>
                </a:extLst>
              </p:cNvPr>
              <p:cNvSpPr>
                <a:spLocks noRot="1" noChangeAspect="1" noMove="1" noResize="1" noEditPoints="1" noAdjustHandles="1" noChangeArrowheads="1" noChangeShapeType="1" noTextEdit="1"/>
              </p:cNvSpPr>
              <p:nvPr/>
            </p:nvSpPr>
            <p:spPr>
              <a:xfrm>
                <a:off x="8678954" y="2546682"/>
                <a:ext cx="928011" cy="369332"/>
              </a:xfrm>
              <a:prstGeom prst="rect">
                <a:avLst/>
              </a:prstGeom>
              <a:blipFill>
                <a:blip r:embed="rId15"/>
                <a:stretch>
                  <a:fillRect b="-10000"/>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BC59138-B859-ED4B-A4B8-90EDE17E0706}"/>
              </a:ext>
            </a:extLst>
          </p:cNvPr>
          <p:cNvCxnSpPr>
            <a:cxnSpLocks/>
            <a:stCxn id="22" idx="2"/>
          </p:cNvCxnSpPr>
          <p:nvPr/>
        </p:nvCxnSpPr>
        <p:spPr>
          <a:xfrm flipH="1">
            <a:off x="8933702" y="2916014"/>
            <a:ext cx="209258" cy="575324"/>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3E28D34-355C-DB44-BDE4-E5BA2FC41541}"/>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9" name="Rectangle 58">
                <a:extLst>
                  <a:ext uri="{FF2B5EF4-FFF2-40B4-BE49-F238E27FC236}">
                    <a16:creationId xmlns:a16="http://schemas.microsoft.com/office/drawing/2014/main" id="{A3E28D34-355C-DB44-BDE4-E5BA2FC41541}"/>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6"/>
                <a:stretch>
                  <a:fillRect b="-18919"/>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C6A28A57-5F51-5340-8617-90DB891D8DAC}"/>
              </a:ext>
            </a:extLst>
          </p:cNvPr>
          <p:cNvSpPr/>
          <p:nvPr/>
        </p:nvSpPr>
        <p:spPr>
          <a:xfrm>
            <a:off x="8761996" y="1465675"/>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Oval 51">
            <a:extLst>
              <a:ext uri="{FF2B5EF4-FFF2-40B4-BE49-F238E27FC236}">
                <a16:creationId xmlns:a16="http://schemas.microsoft.com/office/drawing/2014/main" id="{E5CC5A12-3374-394D-BDAF-89BA51723CC1}"/>
              </a:ext>
            </a:extLst>
          </p:cNvPr>
          <p:cNvSpPr/>
          <p:nvPr/>
        </p:nvSpPr>
        <p:spPr>
          <a:xfrm>
            <a:off x="8154580" y="2456179"/>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55C8D68F-1138-174A-AC5C-614276A35373}"/>
                  </a:ext>
                </a:extLst>
              </p:cNvPr>
              <p:cNvSpPr/>
              <p:nvPr/>
            </p:nvSpPr>
            <p:spPr>
              <a:xfrm>
                <a:off x="447902" y="1528388"/>
                <a:ext cx="14321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𝑣</m:t>
                      </m:r>
                      <m:r>
                        <a:rPr lang="en-US" sz="2400" i="1" smtClean="0">
                          <a:latin typeface="Cambria Math" panose="02040503050406030204" pitchFamily="18" charset="0"/>
                        </a:rPr>
                        <m:t>.</m:t>
                      </m:r>
                      <m:r>
                        <a:rPr lang="en-US" sz="2400" i="1" smtClean="0">
                          <a:latin typeface="Cambria Math" panose="02040503050406030204" pitchFamily="18" charset="0"/>
                        </a:rPr>
                        <m:t>𝑠</m:t>
                      </m:r>
                      <m:r>
                        <a:rPr lang="en-US" sz="2400" b="0" i="1" smtClean="0">
                          <a:latin typeface="Cambria Math" panose="02040503050406030204" pitchFamily="18" charset="0"/>
                        </a:rPr>
                        <m:t>=42</m:t>
                      </m:r>
                    </m:oMath>
                  </m:oMathPara>
                </a14:m>
                <a:endParaRPr lang="en-US" sz="2400" dirty="0"/>
              </a:p>
            </p:txBody>
          </p:sp>
        </mc:Choice>
        <mc:Fallback xmlns="">
          <p:sp>
            <p:nvSpPr>
              <p:cNvPr id="56" name="Rectangle 55">
                <a:extLst>
                  <a:ext uri="{FF2B5EF4-FFF2-40B4-BE49-F238E27FC236}">
                    <a16:creationId xmlns:a16="http://schemas.microsoft.com/office/drawing/2014/main" id="{55C8D68F-1138-174A-AC5C-614276A35373}"/>
                  </a:ext>
                </a:extLst>
              </p:cNvPr>
              <p:cNvSpPr>
                <a:spLocks noRot="1" noChangeAspect="1" noMove="1" noResize="1" noEditPoints="1" noAdjustHandles="1" noChangeArrowheads="1" noChangeShapeType="1" noTextEdit="1"/>
              </p:cNvSpPr>
              <p:nvPr/>
            </p:nvSpPr>
            <p:spPr>
              <a:xfrm>
                <a:off x="447902" y="1528388"/>
                <a:ext cx="143212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FEF24371-B484-C841-BBEC-B2436C49D2E4}"/>
                  </a:ext>
                </a:extLst>
              </p:cNvPr>
              <p:cNvSpPr/>
              <p:nvPr/>
            </p:nvSpPr>
            <p:spPr>
              <a:xfrm>
                <a:off x="413273" y="2094329"/>
                <a:ext cx="2867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&lt;</m:t>
                      </m:r>
                      <m:r>
                        <a:rPr lang="en-US" sz="2400" i="1">
                          <a:latin typeface="Cambria Math" panose="02040503050406030204" pitchFamily="18" charset="0"/>
                        </a:rPr>
                        <m:t>𝑚𝑎𝑥</m:t>
                      </m:r>
                      <m:r>
                        <a:rPr lang="en-US" sz="2400" i="1">
                          <a:latin typeface="Cambria Math" panose="02040503050406030204" pitchFamily="18" charset="0"/>
                        </a:rPr>
                        <m:t> </m:t>
                      </m:r>
                      <m:r>
                        <a:rPr lang="en-US" sz="2400" i="1">
                          <a:latin typeface="Cambria Math" panose="02040503050406030204" pitchFamily="18" charset="0"/>
                        </a:rPr>
                        <m:t>𝑠𝑖𝑧𝑒</m:t>
                      </m:r>
                    </m:oMath>
                  </m:oMathPara>
                </a14:m>
                <a:endParaRPr lang="en-US" sz="2400" dirty="0"/>
              </a:p>
            </p:txBody>
          </p:sp>
        </mc:Choice>
        <mc:Fallback xmlns="">
          <p:sp>
            <p:nvSpPr>
              <p:cNvPr id="57" name="Rectangle 56">
                <a:extLst>
                  <a:ext uri="{FF2B5EF4-FFF2-40B4-BE49-F238E27FC236}">
                    <a16:creationId xmlns:a16="http://schemas.microsoft.com/office/drawing/2014/main" id="{FEF24371-B484-C841-BBEC-B2436C49D2E4}"/>
                  </a:ext>
                </a:extLst>
              </p:cNvPr>
              <p:cNvSpPr>
                <a:spLocks noRot="1" noChangeAspect="1" noMove="1" noResize="1" noEditPoints="1" noAdjustHandles="1" noChangeArrowheads="1" noChangeShapeType="1" noTextEdit="1"/>
              </p:cNvSpPr>
              <p:nvPr/>
            </p:nvSpPr>
            <p:spPr>
              <a:xfrm>
                <a:off x="413273" y="2094329"/>
                <a:ext cx="2867708" cy="461665"/>
              </a:xfrm>
              <a:prstGeom prst="rect">
                <a:avLst/>
              </a:prstGeom>
              <a:blipFill>
                <a:blip r:embed="rId18"/>
                <a:stretch>
                  <a:fillRect b="-21622"/>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3F016ACC-FD94-184A-B058-E6FD6EB3FB82}"/>
              </a:ext>
            </a:extLst>
          </p:cNvPr>
          <p:cNvCxnSpPr/>
          <p:nvPr/>
        </p:nvCxnSpPr>
        <p:spPr>
          <a:xfrm flipH="1">
            <a:off x="487465" y="2071780"/>
            <a:ext cx="2793516" cy="484214"/>
          </a:xfrm>
          <a:prstGeom prst="line">
            <a:avLst/>
          </a:prstGeom>
          <a:ln w="190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FDF9BEC8-506C-AA48-A1FB-9A11C3D52467}"/>
              </a:ext>
            </a:extLst>
          </p:cNvPr>
          <p:cNvCxnSpPr>
            <a:cxnSpLocks/>
          </p:cNvCxnSpPr>
          <p:nvPr/>
        </p:nvCxnSpPr>
        <p:spPr>
          <a:xfrm>
            <a:off x="507338" y="2130174"/>
            <a:ext cx="2809679" cy="425820"/>
          </a:xfrm>
          <a:prstGeom prst="line">
            <a:avLst/>
          </a:prstGeom>
          <a:ln w="19050">
            <a:solidFill>
              <a:srgbClr val="C00000"/>
            </a:solidFill>
          </a:ln>
        </p:spPr>
        <p:style>
          <a:lnRef idx="1">
            <a:schemeClr val="accent2"/>
          </a:lnRef>
          <a:fillRef idx="0">
            <a:schemeClr val="accent2"/>
          </a:fillRef>
          <a:effectRef idx="0">
            <a:schemeClr val="accent2"/>
          </a:effectRef>
          <a:fontRef idx="minor">
            <a:schemeClr val="tx1"/>
          </a:fontRef>
        </p:style>
      </p:cxnSp>
      <p:sp>
        <p:nvSpPr>
          <p:cNvPr id="53" name="Oval 52">
            <a:extLst>
              <a:ext uri="{FF2B5EF4-FFF2-40B4-BE49-F238E27FC236}">
                <a16:creationId xmlns:a16="http://schemas.microsoft.com/office/drawing/2014/main" id="{665CF20D-7B72-DC40-B27C-1FC8BE404CEB}"/>
              </a:ext>
            </a:extLst>
          </p:cNvPr>
          <p:cNvSpPr/>
          <p:nvPr/>
        </p:nvSpPr>
        <p:spPr>
          <a:xfrm>
            <a:off x="9051150" y="3840643"/>
            <a:ext cx="684000" cy="684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4579EB8B-E9C9-0547-9005-C40B251EF119}"/>
              </a:ext>
            </a:extLst>
          </p:cNvPr>
          <p:cNvCxnSpPr>
            <a:cxnSpLocks/>
            <a:stCxn id="22" idx="2"/>
          </p:cNvCxnSpPr>
          <p:nvPr/>
        </p:nvCxnSpPr>
        <p:spPr>
          <a:xfrm>
            <a:off x="9142960" y="2916014"/>
            <a:ext cx="592190" cy="97583"/>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p:sp>
        <p:nvSpPr>
          <p:cNvPr id="55" name="Oval 54">
            <a:extLst>
              <a:ext uri="{FF2B5EF4-FFF2-40B4-BE49-F238E27FC236}">
                <a16:creationId xmlns:a16="http://schemas.microsoft.com/office/drawing/2014/main" id="{40AB47CD-D0EF-254E-AE74-EDF5A42E9F99}"/>
              </a:ext>
            </a:extLst>
          </p:cNvPr>
          <p:cNvSpPr/>
          <p:nvPr/>
        </p:nvSpPr>
        <p:spPr>
          <a:xfrm>
            <a:off x="10046447" y="1722725"/>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4294B7A4-43F1-A542-9B72-1CCE184DA1EA}"/>
              </a:ext>
            </a:extLst>
          </p:cNvPr>
          <p:cNvSpPr/>
          <p:nvPr/>
        </p:nvSpPr>
        <p:spPr>
          <a:xfrm>
            <a:off x="9715210" y="2714180"/>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9109129"/>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678E5-FD39-534A-AC34-4E3428E1A6A8}"/>
              </a:ext>
            </a:extLst>
          </p:cNvPr>
          <p:cNvSpPr>
            <a:spLocks noGrp="1"/>
          </p:cNvSpPr>
          <p:nvPr>
            <p:ph idx="1"/>
          </p:nvPr>
        </p:nvSpPr>
        <p:spPr/>
        <p:txBody>
          <a:bodyPr>
            <a:normAutofit/>
          </a:bodyPr>
          <a:lstStyle/>
          <a:p>
            <a:pPr>
              <a:buFont typeface="Arial" panose="020B0604020202020204" pitchFamily="34" charset="0"/>
              <a:buChar char="•"/>
            </a:pPr>
            <a:r>
              <a:rPr lang="en-US" sz="2800" dirty="0"/>
              <a:t>Users incorporate existing solutions</a:t>
            </a:r>
          </a:p>
          <a:p>
            <a:pPr>
              <a:buFont typeface="Arial" panose="020B0604020202020204" pitchFamily="34" charset="0"/>
              <a:buChar char="•"/>
            </a:pPr>
            <a:endParaRPr lang="en-US" sz="2800" dirty="0"/>
          </a:p>
          <a:p>
            <a:pPr>
              <a:buFont typeface="Arial" panose="020B0604020202020204" pitchFamily="34" charset="0"/>
              <a:buChar char="•"/>
            </a:pPr>
            <a:r>
              <a:rPr lang="en-US" sz="2800" dirty="0"/>
              <a:t>Repetition of (similar) operations</a:t>
            </a:r>
          </a:p>
        </p:txBody>
      </p:sp>
      <p:sp>
        <p:nvSpPr>
          <p:cNvPr id="2" name="Title 1">
            <a:extLst>
              <a:ext uri="{FF2B5EF4-FFF2-40B4-BE49-F238E27FC236}">
                <a16:creationId xmlns:a16="http://schemas.microsoft.com/office/drawing/2014/main" id="{2959011A-D8AE-E645-8995-CD23A93BA1C0}"/>
              </a:ext>
            </a:extLst>
          </p:cNvPr>
          <p:cNvSpPr>
            <a:spLocks noGrp="1"/>
          </p:cNvSpPr>
          <p:nvPr>
            <p:ph type="title"/>
          </p:nvPr>
        </p:nvSpPr>
        <p:spPr/>
        <p:txBody>
          <a:bodyPr/>
          <a:lstStyle/>
          <a:p>
            <a:r>
              <a:rPr lang="en-US" dirty="0"/>
              <a:t>Motivation</a:t>
            </a:r>
          </a:p>
        </p:txBody>
      </p:sp>
      <p:sp>
        <p:nvSpPr>
          <p:cNvPr id="6" name="TextBox 5">
            <a:extLst>
              <a:ext uri="{FF2B5EF4-FFF2-40B4-BE49-F238E27FC236}">
                <a16:creationId xmlns:a16="http://schemas.microsoft.com/office/drawing/2014/main" id="{00A09D06-F667-FD4F-AC5B-79B1D22027C4}"/>
              </a:ext>
            </a:extLst>
          </p:cNvPr>
          <p:cNvSpPr txBox="1"/>
          <p:nvPr/>
        </p:nvSpPr>
        <p:spPr>
          <a:xfrm>
            <a:off x="4463694" y="5372610"/>
            <a:ext cx="3264612" cy="338554"/>
          </a:xfrm>
          <a:prstGeom prst="rect">
            <a:avLst/>
          </a:prstGeom>
          <a:noFill/>
        </p:spPr>
        <p:txBody>
          <a:bodyPr wrap="none" rtlCol="0">
            <a:spAutoFit/>
          </a:bodyPr>
          <a:lstStyle/>
          <a:p>
            <a:r>
              <a:rPr lang="en-US" sz="1600" dirty="0"/>
              <a:t>Figure 1: Kaggle’s notebook relation</a:t>
            </a:r>
            <a:r>
              <a:rPr lang="en-US" sz="1600" baseline="30000" dirty="0"/>
              <a:t>1</a:t>
            </a:r>
            <a:endParaRPr lang="en-US" sz="1600" dirty="0"/>
          </a:p>
        </p:txBody>
      </p:sp>
      <p:sp>
        <p:nvSpPr>
          <p:cNvPr id="8" name="TextBox 7">
            <a:extLst>
              <a:ext uri="{FF2B5EF4-FFF2-40B4-BE49-F238E27FC236}">
                <a16:creationId xmlns:a16="http://schemas.microsoft.com/office/drawing/2014/main" id="{8A5BE9FD-C66C-0741-A4D4-7BAB17704538}"/>
              </a:ext>
            </a:extLst>
          </p:cNvPr>
          <p:cNvSpPr txBox="1"/>
          <p:nvPr/>
        </p:nvSpPr>
        <p:spPr>
          <a:xfrm>
            <a:off x="571462" y="6219458"/>
            <a:ext cx="2493631" cy="276999"/>
          </a:xfrm>
          <a:prstGeom prst="rect">
            <a:avLst/>
          </a:prstGeom>
          <a:noFill/>
        </p:spPr>
        <p:txBody>
          <a:bodyPr wrap="none" rtlCol="0">
            <a:spAutoFit/>
          </a:bodyPr>
          <a:lstStyle/>
          <a:p>
            <a:r>
              <a:rPr lang="en-US" sz="1200" dirty="0"/>
              <a:t>1. https://</a:t>
            </a:r>
            <a:r>
              <a:rPr lang="en-US" sz="1200" dirty="0" err="1"/>
              <a:t>www.kaggle.com</a:t>
            </a:r>
            <a:r>
              <a:rPr lang="en-US" sz="1200" dirty="0"/>
              <a:t>/c/titanic </a:t>
            </a:r>
          </a:p>
        </p:txBody>
      </p:sp>
      <p:sp>
        <p:nvSpPr>
          <p:cNvPr id="4" name="Rounded Rectangle 3">
            <a:extLst>
              <a:ext uri="{FF2B5EF4-FFF2-40B4-BE49-F238E27FC236}">
                <a16:creationId xmlns:a16="http://schemas.microsoft.com/office/drawing/2014/main" id="{37C63445-F7B6-8F46-B455-BFEC3A8B8843}"/>
              </a:ext>
            </a:extLst>
          </p:cNvPr>
          <p:cNvSpPr/>
          <p:nvPr/>
        </p:nvSpPr>
        <p:spPr>
          <a:xfrm>
            <a:off x="1727252" y="3251387"/>
            <a:ext cx="1512000" cy="90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Exploring Survival</a:t>
            </a:r>
          </a:p>
          <a:p>
            <a:pPr algn="ctr"/>
            <a:r>
              <a:rPr lang="en-US" dirty="0">
                <a:solidFill>
                  <a:schemeClr val="tx1"/>
                </a:solidFill>
              </a:rPr>
              <a:t>(5060)</a:t>
            </a:r>
          </a:p>
        </p:txBody>
      </p:sp>
      <p:sp>
        <p:nvSpPr>
          <p:cNvPr id="15" name="Rounded Rectangle 14">
            <a:extLst>
              <a:ext uri="{FF2B5EF4-FFF2-40B4-BE49-F238E27FC236}">
                <a16:creationId xmlns:a16="http://schemas.microsoft.com/office/drawing/2014/main" id="{E0B7DF5A-CA4E-A747-98B4-CCFF0FBF89B9}"/>
              </a:ext>
            </a:extLst>
          </p:cNvPr>
          <p:cNvSpPr/>
          <p:nvPr/>
        </p:nvSpPr>
        <p:spPr>
          <a:xfrm>
            <a:off x="3959252" y="3251387"/>
            <a:ext cx="1512000" cy="90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Best Working Classifier</a:t>
            </a:r>
          </a:p>
          <a:p>
            <a:pPr algn="ctr"/>
            <a:r>
              <a:rPr lang="en-US" dirty="0">
                <a:solidFill>
                  <a:schemeClr val="tx1"/>
                </a:solidFill>
              </a:rPr>
              <a:t>(1154)</a:t>
            </a:r>
          </a:p>
        </p:txBody>
      </p:sp>
      <p:sp>
        <p:nvSpPr>
          <p:cNvPr id="17" name="Rounded Rectangle 16">
            <a:extLst>
              <a:ext uri="{FF2B5EF4-FFF2-40B4-BE49-F238E27FC236}">
                <a16:creationId xmlns:a16="http://schemas.microsoft.com/office/drawing/2014/main" id="{9FE11C33-24B8-DB4B-BB08-36732325175C}"/>
              </a:ext>
            </a:extLst>
          </p:cNvPr>
          <p:cNvSpPr/>
          <p:nvPr/>
        </p:nvSpPr>
        <p:spPr>
          <a:xfrm>
            <a:off x="3959252" y="4322466"/>
            <a:ext cx="1512000" cy="90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Stacking Starter</a:t>
            </a:r>
          </a:p>
          <a:p>
            <a:pPr algn="ctr"/>
            <a:r>
              <a:rPr lang="en-US" dirty="0">
                <a:solidFill>
                  <a:schemeClr val="tx1"/>
                </a:solidFill>
              </a:rPr>
              <a:t>(112)</a:t>
            </a:r>
          </a:p>
        </p:txBody>
      </p:sp>
      <p:sp>
        <p:nvSpPr>
          <p:cNvPr id="18" name="Rounded Rectangle 17">
            <a:extLst>
              <a:ext uri="{FF2B5EF4-FFF2-40B4-BE49-F238E27FC236}">
                <a16:creationId xmlns:a16="http://schemas.microsoft.com/office/drawing/2014/main" id="{2ACB50E8-2591-8549-88D1-DD9E8E10C9BF}"/>
              </a:ext>
            </a:extLst>
          </p:cNvPr>
          <p:cNvSpPr/>
          <p:nvPr/>
        </p:nvSpPr>
        <p:spPr>
          <a:xfrm>
            <a:off x="6191252" y="2822322"/>
            <a:ext cx="1512000" cy="90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Mixed Classifier</a:t>
            </a:r>
          </a:p>
          <a:p>
            <a:pPr algn="ctr"/>
            <a:r>
              <a:rPr lang="en-US" dirty="0">
                <a:solidFill>
                  <a:schemeClr val="tx1"/>
                </a:solidFill>
              </a:rPr>
              <a:t>(25)</a:t>
            </a:r>
          </a:p>
        </p:txBody>
      </p:sp>
      <p:sp>
        <p:nvSpPr>
          <p:cNvPr id="19" name="Rounded Rectangle 18">
            <a:extLst>
              <a:ext uri="{FF2B5EF4-FFF2-40B4-BE49-F238E27FC236}">
                <a16:creationId xmlns:a16="http://schemas.microsoft.com/office/drawing/2014/main" id="{EF156D63-6A06-2048-848F-A9478DE9CCD6}"/>
              </a:ext>
            </a:extLst>
          </p:cNvPr>
          <p:cNvSpPr/>
          <p:nvPr/>
        </p:nvSpPr>
        <p:spPr>
          <a:xfrm>
            <a:off x="8423252" y="3873991"/>
            <a:ext cx="1512000" cy="90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Step-by-step Intro</a:t>
            </a:r>
          </a:p>
          <a:p>
            <a:pPr algn="ctr"/>
            <a:r>
              <a:rPr lang="en-US" dirty="0">
                <a:solidFill>
                  <a:schemeClr val="tx1"/>
                </a:solidFill>
              </a:rPr>
              <a:t>(202)</a:t>
            </a:r>
          </a:p>
        </p:txBody>
      </p:sp>
      <p:sp>
        <p:nvSpPr>
          <p:cNvPr id="20" name="Rounded Rectangle 19">
            <a:extLst>
              <a:ext uri="{FF2B5EF4-FFF2-40B4-BE49-F238E27FC236}">
                <a16:creationId xmlns:a16="http://schemas.microsoft.com/office/drawing/2014/main" id="{54233A83-EF00-664C-856C-D92AC60EE222}"/>
              </a:ext>
            </a:extLst>
          </p:cNvPr>
          <p:cNvSpPr/>
          <p:nvPr/>
        </p:nvSpPr>
        <p:spPr>
          <a:xfrm>
            <a:off x="6191252" y="3872466"/>
            <a:ext cx="1512000" cy="90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Intro to </a:t>
            </a:r>
            <a:r>
              <a:rPr lang="en-US" dirty="0" err="1">
                <a:solidFill>
                  <a:schemeClr val="tx1"/>
                </a:solidFill>
              </a:rPr>
              <a:t>Ensembling</a:t>
            </a:r>
            <a:endParaRPr lang="en-US" dirty="0">
              <a:solidFill>
                <a:schemeClr val="tx1"/>
              </a:solidFill>
            </a:endParaRPr>
          </a:p>
          <a:p>
            <a:pPr algn="ctr"/>
            <a:r>
              <a:rPr lang="en-US" dirty="0">
                <a:solidFill>
                  <a:schemeClr val="tx1"/>
                </a:solidFill>
              </a:rPr>
              <a:t>(6254)</a:t>
            </a:r>
          </a:p>
        </p:txBody>
      </p:sp>
      <p:cxnSp>
        <p:nvCxnSpPr>
          <p:cNvPr id="22" name="Straight Arrow Connector 21">
            <a:extLst>
              <a:ext uri="{FF2B5EF4-FFF2-40B4-BE49-F238E27FC236}">
                <a16:creationId xmlns:a16="http://schemas.microsoft.com/office/drawing/2014/main" id="{84C84BD0-5CE9-7248-9F40-5ACA7DE747DE}"/>
              </a:ext>
            </a:extLst>
          </p:cNvPr>
          <p:cNvCxnSpPr>
            <a:stCxn id="4" idx="3"/>
            <a:endCxn id="15" idx="1"/>
          </p:cNvCxnSpPr>
          <p:nvPr/>
        </p:nvCxnSpPr>
        <p:spPr>
          <a:xfrm>
            <a:off x="3239252" y="3701387"/>
            <a:ext cx="720000"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0A9FE5A-6E20-F947-9717-817DC3725C3E}"/>
              </a:ext>
            </a:extLst>
          </p:cNvPr>
          <p:cNvCxnSpPr>
            <a:cxnSpLocks/>
            <a:stCxn id="15" idx="3"/>
            <a:endCxn id="18" idx="1"/>
          </p:cNvCxnSpPr>
          <p:nvPr/>
        </p:nvCxnSpPr>
        <p:spPr>
          <a:xfrm flipV="1">
            <a:off x="5471252" y="3272322"/>
            <a:ext cx="720000" cy="42906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22E953B-E60D-A740-8C69-EA4434D13BD7}"/>
              </a:ext>
            </a:extLst>
          </p:cNvPr>
          <p:cNvCxnSpPr>
            <a:cxnSpLocks/>
            <a:stCxn id="15" idx="3"/>
            <a:endCxn id="20" idx="1"/>
          </p:cNvCxnSpPr>
          <p:nvPr/>
        </p:nvCxnSpPr>
        <p:spPr>
          <a:xfrm>
            <a:off x="5471252" y="3701387"/>
            <a:ext cx="720000" cy="621079"/>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AC89FBA-0C23-134A-A4DE-D671FABFDD47}"/>
              </a:ext>
            </a:extLst>
          </p:cNvPr>
          <p:cNvCxnSpPr>
            <a:cxnSpLocks/>
            <a:stCxn id="17" idx="3"/>
            <a:endCxn id="20" idx="1"/>
          </p:cNvCxnSpPr>
          <p:nvPr/>
        </p:nvCxnSpPr>
        <p:spPr>
          <a:xfrm flipV="1">
            <a:off x="5471252" y="4322466"/>
            <a:ext cx="720000" cy="45000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214DF37-5660-E145-9221-C455E0E0C070}"/>
              </a:ext>
            </a:extLst>
          </p:cNvPr>
          <p:cNvCxnSpPr>
            <a:cxnSpLocks/>
            <a:stCxn id="20" idx="3"/>
            <a:endCxn id="19" idx="1"/>
          </p:cNvCxnSpPr>
          <p:nvPr/>
        </p:nvCxnSpPr>
        <p:spPr>
          <a:xfrm>
            <a:off x="7703252" y="4322466"/>
            <a:ext cx="720000" cy="152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399371"/>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8D857BD-81D2-F741-ABFC-C38701A5DB54}"/>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=46</m:t>
                      </m:r>
                    </m:oMath>
                  </m:oMathPara>
                </a14:m>
                <a:endParaRPr lang="en-US" dirty="0"/>
              </a:p>
            </p:txBody>
          </p:sp>
        </mc:Choice>
        <mc:Fallback xmlns="">
          <p:sp>
            <p:nvSpPr>
              <p:cNvPr id="35" name="Rectangle 34">
                <a:extLst>
                  <a:ext uri="{FF2B5EF4-FFF2-40B4-BE49-F238E27FC236}">
                    <a16:creationId xmlns:a16="http://schemas.microsoft.com/office/drawing/2014/main" id="{18D857BD-81D2-F741-ABFC-C38701A5DB54}"/>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7C84BF-A740-4C4A-BB16-9BD751AB7966}"/>
                  </a:ext>
                </a:extLst>
              </p:cNvPr>
              <p:cNvSpPr/>
              <p:nvPr/>
            </p:nvSpPr>
            <p:spPr>
              <a:xfrm>
                <a:off x="516672" y="2709640"/>
                <a:ext cx="29727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𝝆</m:t>
                      </m:r>
                      <m:d>
                        <m:dPr>
                          <m:ctrlPr>
                            <a:rPr lang="en-US" sz="2400" i="1">
                              <a:latin typeface="Cambria Math" panose="02040503050406030204" pitchFamily="18" charset="0"/>
                            </a:rPr>
                          </m:ctrlPr>
                        </m:dPr>
                        <m:e>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e>
                      </m:d>
                      <m:r>
                        <a:rPr lang="en-US" sz="2400" b="0" i="1" dirty="0" smtClean="0">
                          <a:latin typeface="Cambria Math" panose="02040503050406030204" pitchFamily="18" charset="0"/>
                        </a:rPr>
                        <m:t>=3</m:t>
                      </m:r>
                      <m:r>
                        <a:rPr lang="en-US" sz="2400" i="1" dirty="0">
                          <a:latin typeface="Cambria Math" panose="02040503050406030204" pitchFamily="18" charset="0"/>
                        </a:rPr>
                        <m:t>×</m:t>
                      </m:r>
                      <m:r>
                        <a:rPr lang="en-US" sz="2400" b="0" i="1" dirty="0" smtClean="0">
                          <a:latin typeface="Cambria Math" panose="02040503050406030204" pitchFamily="18" charset="0"/>
                        </a:rPr>
                        <m:t>(1)=3</m:t>
                      </m:r>
                    </m:oMath>
                  </m:oMathPara>
                </a14:m>
                <a:endParaRPr lang="en-US" sz="2400" dirty="0"/>
              </a:p>
            </p:txBody>
          </p:sp>
        </mc:Choice>
        <mc:Fallback xmlns="">
          <p:sp>
            <p:nvSpPr>
              <p:cNvPr id="14" name="Rectangle 13">
                <a:extLst>
                  <a:ext uri="{FF2B5EF4-FFF2-40B4-BE49-F238E27FC236}">
                    <a16:creationId xmlns:a16="http://schemas.microsoft.com/office/drawing/2014/main" id="{427C84BF-A740-4C4A-BB16-9BD751AB7966}"/>
                  </a:ext>
                </a:extLst>
              </p:cNvPr>
              <p:cNvSpPr>
                <a:spLocks noRot="1" noChangeAspect="1" noMove="1" noResize="1" noEditPoints="1" noAdjustHandles="1" noChangeArrowheads="1" noChangeShapeType="1" noTextEdit="1"/>
              </p:cNvSpPr>
              <p:nvPr/>
            </p:nvSpPr>
            <p:spPr>
              <a:xfrm>
                <a:off x="516672" y="2709640"/>
                <a:ext cx="2972737" cy="461665"/>
              </a:xfrm>
              <a:prstGeom prst="rect">
                <a:avLst/>
              </a:prstGeom>
              <a:blipFill>
                <a:blip r:embed="rId13"/>
                <a:stretch>
                  <a:fillRect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540EA96-5299-CA45-95D4-4C8B4016F176}"/>
                  </a:ext>
                </a:extLst>
              </p:cNvPr>
              <p:cNvSpPr/>
              <p:nvPr/>
            </p:nvSpPr>
            <p:spPr>
              <a:xfrm>
                <a:off x="487465" y="3297581"/>
                <a:ext cx="1990097" cy="795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𝝆</m:t>
                          </m:r>
                          <m:r>
                            <a:rPr lang="en-US" sz="2400" i="1">
                              <a:latin typeface="Cambria Math" panose="02040503050406030204" pitchFamily="18" charset="0"/>
                            </a:rPr>
                            <m:t>(</m:t>
                          </m:r>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𝑠</m:t>
                          </m:r>
                        </m:den>
                      </m:f>
                      <m:r>
                        <a:rPr lang="en-US" sz="2400" b="0" i="1" smtClean="0">
                          <a:latin typeface="Cambria Math" panose="02040503050406030204" pitchFamily="18" charset="0"/>
                        </a:rPr>
                        <m:t>=1.5</m:t>
                      </m:r>
                    </m:oMath>
                  </m:oMathPara>
                </a14:m>
                <a:endParaRPr lang="en-US" sz="2400" dirty="0"/>
              </a:p>
            </p:txBody>
          </p:sp>
        </mc:Choice>
        <mc:Fallback xmlns="">
          <p:sp>
            <p:nvSpPr>
              <p:cNvPr id="16" name="Rectangle 15">
                <a:extLst>
                  <a:ext uri="{FF2B5EF4-FFF2-40B4-BE49-F238E27FC236}">
                    <a16:creationId xmlns:a16="http://schemas.microsoft.com/office/drawing/2014/main" id="{C540EA96-5299-CA45-95D4-4C8B4016F176}"/>
                  </a:ext>
                </a:extLst>
              </p:cNvPr>
              <p:cNvSpPr>
                <a:spLocks noRot="1" noChangeAspect="1" noMove="1" noResize="1" noEditPoints="1" noAdjustHandles="1" noChangeArrowheads="1" noChangeShapeType="1" noTextEdit="1"/>
              </p:cNvSpPr>
              <p:nvPr/>
            </p:nvSpPr>
            <p:spPr>
              <a:xfrm>
                <a:off x="487465" y="3297581"/>
                <a:ext cx="1990097" cy="795987"/>
              </a:xfrm>
              <a:prstGeom prst="rect">
                <a:avLst/>
              </a:prstGeom>
              <a:blipFill>
                <a:blip r:embed="rId14"/>
                <a:stretch>
                  <a:fillRect b="-3175"/>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01A2A6FF-DCA9-C64A-B1E2-78F93D91B2B6}"/>
              </a:ext>
            </a:extLst>
          </p:cNvPr>
          <p:cNvSpPr/>
          <p:nvPr/>
        </p:nvSpPr>
        <p:spPr>
          <a:xfrm>
            <a:off x="10100618" y="1897658"/>
            <a:ext cx="684000" cy="684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9DDDD6-E740-DD4C-BFA2-AFD4A2EF559C}"/>
                  </a:ext>
                </a:extLst>
              </p:cNvPr>
              <p:cNvSpPr/>
              <p:nvPr/>
            </p:nvSpPr>
            <p:spPr>
              <a:xfrm>
                <a:off x="9636612" y="1079661"/>
                <a:ext cx="928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d>
                        <m:dPr>
                          <m:ctrlPr>
                            <a:rPr lang="en-US" i="1">
                              <a:latin typeface="Cambria Math" panose="02040503050406030204" pitchFamily="18" charset="0"/>
                            </a:rPr>
                          </m:ctrlPr>
                        </m:dPr>
                        <m:e>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e>
                      </m:d>
                    </m:oMath>
                  </m:oMathPara>
                </a14:m>
                <a:endParaRPr lang="en-US" dirty="0"/>
              </a:p>
            </p:txBody>
          </p:sp>
        </mc:Choice>
        <mc:Fallback xmlns="">
          <p:sp>
            <p:nvSpPr>
              <p:cNvPr id="22" name="Rectangle 21">
                <a:extLst>
                  <a:ext uri="{FF2B5EF4-FFF2-40B4-BE49-F238E27FC236}">
                    <a16:creationId xmlns:a16="http://schemas.microsoft.com/office/drawing/2014/main" id="{329DDDD6-E740-DD4C-BFA2-AFD4A2EF559C}"/>
                  </a:ext>
                </a:extLst>
              </p:cNvPr>
              <p:cNvSpPr>
                <a:spLocks noRot="1" noChangeAspect="1" noMove="1" noResize="1" noEditPoints="1" noAdjustHandles="1" noChangeArrowheads="1" noChangeShapeType="1" noTextEdit="1"/>
              </p:cNvSpPr>
              <p:nvPr/>
            </p:nvSpPr>
            <p:spPr>
              <a:xfrm>
                <a:off x="9636612" y="1079661"/>
                <a:ext cx="928011" cy="369332"/>
              </a:xfrm>
              <a:prstGeom prst="rect">
                <a:avLst/>
              </a:prstGeom>
              <a:blipFill>
                <a:blip r:embed="rId15"/>
                <a:stretch>
                  <a:fillRect b="-13333"/>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BC59138-B859-ED4B-A4B8-90EDE17E0706}"/>
              </a:ext>
            </a:extLst>
          </p:cNvPr>
          <p:cNvCxnSpPr>
            <a:cxnSpLocks/>
            <a:stCxn id="22" idx="2"/>
          </p:cNvCxnSpPr>
          <p:nvPr/>
        </p:nvCxnSpPr>
        <p:spPr>
          <a:xfrm flipH="1">
            <a:off x="10090151" y="1448993"/>
            <a:ext cx="10467" cy="204393"/>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3E28D34-355C-DB44-BDE4-E5BA2FC41541}"/>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9" name="Rectangle 58">
                <a:extLst>
                  <a:ext uri="{FF2B5EF4-FFF2-40B4-BE49-F238E27FC236}">
                    <a16:creationId xmlns:a16="http://schemas.microsoft.com/office/drawing/2014/main" id="{A3E28D34-355C-DB44-BDE4-E5BA2FC41541}"/>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6"/>
                <a:stretch>
                  <a:fillRect b="-18919"/>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E26A287C-C813-DF4B-973A-D051B13F8E26}"/>
              </a:ext>
            </a:extLst>
          </p:cNvPr>
          <p:cNvSpPr/>
          <p:nvPr/>
        </p:nvSpPr>
        <p:spPr>
          <a:xfrm>
            <a:off x="10023965" y="1711780"/>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1317CD10-EB9A-ED44-98C2-E4454F3CEDA7}"/>
                  </a:ext>
                </a:extLst>
              </p:cNvPr>
              <p:cNvSpPr/>
              <p:nvPr/>
            </p:nvSpPr>
            <p:spPr>
              <a:xfrm>
                <a:off x="447902" y="1528388"/>
                <a:ext cx="12622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𝑣</m:t>
                      </m:r>
                      <m:r>
                        <a:rPr lang="en-US" sz="2400" i="1" smtClean="0">
                          <a:latin typeface="Cambria Math" panose="02040503050406030204" pitchFamily="18" charset="0"/>
                        </a:rPr>
                        <m:t>.</m:t>
                      </m:r>
                      <m:r>
                        <a:rPr lang="en-US" sz="2400" i="1" smtClean="0">
                          <a:latin typeface="Cambria Math" panose="02040503050406030204" pitchFamily="18" charset="0"/>
                        </a:rPr>
                        <m:t>𝑠</m:t>
                      </m:r>
                      <m:r>
                        <a:rPr lang="en-US" sz="2400" b="0" i="1" smtClean="0">
                          <a:latin typeface="Cambria Math" panose="02040503050406030204" pitchFamily="18" charset="0"/>
                        </a:rPr>
                        <m:t>=2</m:t>
                      </m:r>
                    </m:oMath>
                  </m:oMathPara>
                </a14:m>
                <a:endParaRPr lang="en-US" sz="2400" dirty="0"/>
              </a:p>
            </p:txBody>
          </p:sp>
        </mc:Choice>
        <mc:Fallback xmlns="">
          <p:sp>
            <p:nvSpPr>
              <p:cNvPr id="57" name="Rectangle 56">
                <a:extLst>
                  <a:ext uri="{FF2B5EF4-FFF2-40B4-BE49-F238E27FC236}">
                    <a16:creationId xmlns:a16="http://schemas.microsoft.com/office/drawing/2014/main" id="{1317CD10-EB9A-ED44-98C2-E4454F3CEDA7}"/>
                  </a:ext>
                </a:extLst>
              </p:cNvPr>
              <p:cNvSpPr>
                <a:spLocks noRot="1" noChangeAspect="1" noMove="1" noResize="1" noEditPoints="1" noAdjustHandles="1" noChangeArrowheads="1" noChangeShapeType="1" noTextEdit="1"/>
              </p:cNvSpPr>
              <p:nvPr/>
            </p:nvSpPr>
            <p:spPr>
              <a:xfrm>
                <a:off x="447902" y="1528388"/>
                <a:ext cx="1262205"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7F743137-4C5E-E44D-A989-8F68D829702E}"/>
                  </a:ext>
                </a:extLst>
              </p:cNvPr>
              <p:cNvSpPr/>
              <p:nvPr/>
            </p:nvSpPr>
            <p:spPr>
              <a:xfrm>
                <a:off x="413273" y="2094329"/>
                <a:ext cx="2867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&lt;</m:t>
                      </m:r>
                      <m:r>
                        <a:rPr lang="en-US" sz="2400" i="1">
                          <a:latin typeface="Cambria Math" panose="02040503050406030204" pitchFamily="18" charset="0"/>
                        </a:rPr>
                        <m:t>𝑚𝑎𝑥</m:t>
                      </m:r>
                      <m:r>
                        <a:rPr lang="en-US" sz="2400" i="1">
                          <a:latin typeface="Cambria Math" panose="02040503050406030204" pitchFamily="18" charset="0"/>
                        </a:rPr>
                        <m:t> </m:t>
                      </m:r>
                      <m:r>
                        <a:rPr lang="en-US" sz="2400" i="1">
                          <a:latin typeface="Cambria Math" panose="02040503050406030204" pitchFamily="18" charset="0"/>
                        </a:rPr>
                        <m:t>𝑠𝑖𝑧𝑒</m:t>
                      </m:r>
                    </m:oMath>
                  </m:oMathPara>
                </a14:m>
                <a:endParaRPr lang="en-US" sz="2400" dirty="0"/>
              </a:p>
            </p:txBody>
          </p:sp>
        </mc:Choice>
        <mc:Fallback xmlns="">
          <p:sp>
            <p:nvSpPr>
              <p:cNvPr id="60" name="Rectangle 59">
                <a:extLst>
                  <a:ext uri="{FF2B5EF4-FFF2-40B4-BE49-F238E27FC236}">
                    <a16:creationId xmlns:a16="http://schemas.microsoft.com/office/drawing/2014/main" id="{7F743137-4C5E-E44D-A989-8F68D829702E}"/>
                  </a:ext>
                </a:extLst>
              </p:cNvPr>
              <p:cNvSpPr>
                <a:spLocks noRot="1" noChangeAspect="1" noMove="1" noResize="1" noEditPoints="1" noAdjustHandles="1" noChangeArrowheads="1" noChangeShapeType="1" noTextEdit="1"/>
              </p:cNvSpPr>
              <p:nvPr/>
            </p:nvSpPr>
            <p:spPr>
              <a:xfrm>
                <a:off x="413273" y="2094329"/>
                <a:ext cx="2867708" cy="461665"/>
              </a:xfrm>
              <a:prstGeom prst="rect">
                <a:avLst/>
              </a:prstGeom>
              <a:blipFill>
                <a:blip r:embed="rId18"/>
                <a:stretch>
                  <a:fillRect b="-21622"/>
                </a:stretch>
              </a:blipFill>
            </p:spPr>
            <p:txBody>
              <a:bodyPr/>
              <a:lstStyle/>
              <a:p>
                <a:r>
                  <a:rPr lang="en-US">
                    <a:noFill/>
                  </a:rPr>
                  <a:t> </a:t>
                </a:r>
              </a:p>
            </p:txBody>
          </p:sp>
        </mc:Fallback>
      </mc:AlternateContent>
    </p:spTree>
    <p:extLst>
      <p:ext uri="{BB962C8B-B14F-4D97-AF65-F5344CB8AC3E}">
        <p14:creationId xmlns:p14="http://schemas.microsoft.com/office/powerpoint/2010/main" val="1625741823"/>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5346-EA52-8E4B-8AED-26579AB85BDB}"/>
              </a:ext>
            </a:extLst>
          </p:cNvPr>
          <p:cNvSpPr>
            <a:spLocks noGrp="1"/>
          </p:cNvSpPr>
          <p:nvPr>
            <p:ph type="title"/>
          </p:nvPr>
        </p:nvSpPr>
        <p:spPr/>
        <p:txBody>
          <a:bodyPr/>
          <a:lstStyle/>
          <a:p>
            <a:r>
              <a:rPr lang="en-US" dirty="0"/>
              <a:t>Materialization of Artifacts</a:t>
            </a:r>
          </a:p>
        </p:txBody>
      </p:sp>
      <p:sp>
        <p:nvSpPr>
          <p:cNvPr id="5" name="Oval 4">
            <a:extLst>
              <a:ext uri="{FF2B5EF4-FFF2-40B4-BE49-F238E27FC236}">
                <a16:creationId xmlns:a16="http://schemas.microsoft.com/office/drawing/2014/main" id="{1438EBC3-8EC6-0945-AB6E-5D978DCA045C}"/>
              </a:ext>
            </a:extLst>
          </p:cNvPr>
          <p:cNvSpPr/>
          <p:nvPr/>
        </p:nvSpPr>
        <p:spPr>
          <a:xfrm>
            <a:off x="9261462" y="128145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10</a:t>
            </a:r>
          </a:p>
        </p:txBody>
      </p:sp>
      <p:sp>
        <p:nvSpPr>
          <p:cNvPr id="6" name="Oval 5">
            <a:extLst>
              <a:ext uri="{FF2B5EF4-FFF2-40B4-BE49-F238E27FC236}">
                <a16:creationId xmlns:a16="http://schemas.microsoft.com/office/drawing/2014/main" id="{717413BC-99E3-FD46-A17E-085F34EA989B}"/>
              </a:ext>
            </a:extLst>
          </p:cNvPr>
          <p:cNvSpPr/>
          <p:nvPr/>
        </p:nvSpPr>
        <p:spPr>
          <a:xfrm>
            <a:off x="8316582" y="208272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8</a:t>
            </a:r>
          </a:p>
        </p:txBody>
      </p:sp>
      <p:sp>
        <p:nvSpPr>
          <p:cNvPr id="7" name="Oval 6">
            <a:extLst>
              <a:ext uri="{FF2B5EF4-FFF2-40B4-BE49-F238E27FC236}">
                <a16:creationId xmlns:a16="http://schemas.microsoft.com/office/drawing/2014/main" id="{61714D59-208E-A64D-8384-2308A3E03C3A}"/>
              </a:ext>
            </a:extLst>
          </p:cNvPr>
          <p:cNvSpPr/>
          <p:nvPr/>
        </p:nvSpPr>
        <p:spPr>
          <a:xfrm>
            <a:off x="10282542" y="2082725"/>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F2E0F43D-80F2-AB46-A9BA-5176A3686457}"/>
              </a:ext>
            </a:extLst>
          </p:cNvPr>
          <p:cNvSpPr/>
          <p:nvPr/>
        </p:nvSpPr>
        <p:spPr>
          <a:xfrm>
            <a:off x="10282542" y="3226965"/>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1</a:t>
            </a:r>
          </a:p>
        </p:txBody>
      </p:sp>
      <p:sp>
        <p:nvSpPr>
          <p:cNvPr id="9" name="Oval 8">
            <a:extLst>
              <a:ext uri="{FF2B5EF4-FFF2-40B4-BE49-F238E27FC236}">
                <a16:creationId xmlns:a16="http://schemas.microsoft.com/office/drawing/2014/main" id="{C907130D-EBCC-5F48-BD8E-FE0620B7353D}"/>
              </a:ext>
            </a:extLst>
          </p:cNvPr>
          <p:cNvSpPr/>
          <p:nvPr/>
        </p:nvSpPr>
        <p:spPr>
          <a:xfrm>
            <a:off x="8316581" y="3226965"/>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40</a:t>
            </a:r>
          </a:p>
        </p:txBody>
      </p:sp>
      <p:sp>
        <p:nvSpPr>
          <p:cNvPr id="10" name="Oval 9">
            <a:extLst>
              <a:ext uri="{FF2B5EF4-FFF2-40B4-BE49-F238E27FC236}">
                <a16:creationId xmlns:a16="http://schemas.microsoft.com/office/drawing/2014/main" id="{FF801046-5EA1-0046-A58E-7FC40548C74D}"/>
              </a:ext>
            </a:extLst>
          </p:cNvPr>
          <p:cNvSpPr/>
          <p:nvPr/>
        </p:nvSpPr>
        <p:spPr>
          <a:xfrm>
            <a:off x="9258982" y="4040701"/>
            <a:ext cx="324000" cy="32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42</a:t>
            </a:r>
          </a:p>
        </p:txBody>
      </p:sp>
      <p:sp>
        <p:nvSpPr>
          <p:cNvPr id="11" name="Oval 10">
            <a:extLst>
              <a:ext uri="{FF2B5EF4-FFF2-40B4-BE49-F238E27FC236}">
                <a16:creationId xmlns:a16="http://schemas.microsoft.com/office/drawing/2014/main" id="{434E1ED8-AA5B-6246-9CEC-934039E62AFB}"/>
              </a:ext>
            </a:extLst>
          </p:cNvPr>
          <p:cNvSpPr/>
          <p:nvPr/>
        </p:nvSpPr>
        <p:spPr>
          <a:xfrm>
            <a:off x="9261461" y="5093797"/>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30</a:t>
            </a:r>
          </a:p>
        </p:txBody>
      </p:sp>
      <p:sp>
        <p:nvSpPr>
          <p:cNvPr id="12" name="Oval 11">
            <a:extLst>
              <a:ext uri="{FF2B5EF4-FFF2-40B4-BE49-F238E27FC236}">
                <a16:creationId xmlns:a16="http://schemas.microsoft.com/office/drawing/2014/main" id="{5E57CEF4-F8F9-ED4B-A4BF-C356FDC26013}"/>
              </a:ext>
            </a:extLst>
          </p:cNvPr>
          <p:cNvSpPr/>
          <p:nvPr/>
        </p:nvSpPr>
        <p:spPr>
          <a:xfrm>
            <a:off x="831658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2</a:t>
            </a:r>
          </a:p>
        </p:txBody>
      </p:sp>
      <p:sp>
        <p:nvSpPr>
          <p:cNvPr id="13" name="Oval 12">
            <a:extLst>
              <a:ext uri="{FF2B5EF4-FFF2-40B4-BE49-F238E27FC236}">
                <a16:creationId xmlns:a16="http://schemas.microsoft.com/office/drawing/2014/main" id="{EB73B196-C5AE-0542-8F70-E83841D062E7}"/>
              </a:ext>
            </a:extLst>
          </p:cNvPr>
          <p:cNvSpPr/>
          <p:nvPr/>
        </p:nvSpPr>
        <p:spPr>
          <a:xfrm>
            <a:off x="10282541" y="5768122"/>
            <a:ext cx="324000" cy="324000"/>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rPr>
              <a:t>3</a:t>
            </a:r>
          </a:p>
        </p:txBody>
      </p:sp>
      <p:cxnSp>
        <p:nvCxnSpPr>
          <p:cNvPr id="15" name="Straight Arrow Connector 14">
            <a:extLst>
              <a:ext uri="{FF2B5EF4-FFF2-40B4-BE49-F238E27FC236}">
                <a16:creationId xmlns:a16="http://schemas.microsoft.com/office/drawing/2014/main" id="{676385B3-7AB0-7541-96BF-03D88B1FB0F1}"/>
              </a:ext>
            </a:extLst>
          </p:cNvPr>
          <p:cNvCxnSpPr>
            <a:cxnSpLocks/>
            <a:stCxn id="5" idx="3"/>
            <a:endCxn id="6" idx="7"/>
          </p:cNvCxnSpPr>
          <p:nvPr/>
        </p:nvCxnSpPr>
        <p:spPr>
          <a:xfrm flipH="1">
            <a:off x="8593133" y="1558003"/>
            <a:ext cx="7157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A891E6-A17E-7441-9BD9-35AB19E2A1AB}"/>
              </a:ext>
            </a:extLst>
          </p:cNvPr>
          <p:cNvCxnSpPr>
            <a:cxnSpLocks/>
            <a:stCxn id="5" idx="5"/>
            <a:endCxn id="7" idx="1"/>
          </p:cNvCxnSpPr>
          <p:nvPr/>
        </p:nvCxnSpPr>
        <p:spPr>
          <a:xfrm>
            <a:off x="9538013" y="1558003"/>
            <a:ext cx="791978" cy="57217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66EAE6-C9D1-0D47-B4E4-F6C93EF5888C}"/>
              </a:ext>
            </a:extLst>
          </p:cNvPr>
          <p:cNvCxnSpPr>
            <a:cxnSpLocks/>
            <a:stCxn id="6" idx="4"/>
            <a:endCxn id="9" idx="0"/>
          </p:cNvCxnSpPr>
          <p:nvPr/>
        </p:nvCxnSpPr>
        <p:spPr>
          <a:xfrm flipH="1">
            <a:off x="8478581" y="2406725"/>
            <a:ext cx="1"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66DCE4-CD3E-564C-9085-A310E5FB52C2}"/>
              </a:ext>
            </a:extLst>
          </p:cNvPr>
          <p:cNvCxnSpPr>
            <a:cxnSpLocks/>
            <a:stCxn id="7" idx="4"/>
            <a:endCxn id="8" idx="0"/>
          </p:cNvCxnSpPr>
          <p:nvPr/>
        </p:nvCxnSpPr>
        <p:spPr>
          <a:xfrm>
            <a:off x="10444542" y="2406725"/>
            <a:ext cx="0" cy="82024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1F9B5-08C9-B44D-AC22-401A85E255C8}"/>
              </a:ext>
            </a:extLst>
          </p:cNvPr>
          <p:cNvCxnSpPr>
            <a:cxnSpLocks/>
            <a:stCxn id="7" idx="4"/>
            <a:endCxn id="10" idx="0"/>
          </p:cNvCxnSpPr>
          <p:nvPr/>
        </p:nvCxnSpPr>
        <p:spPr>
          <a:xfrm flipH="1">
            <a:off x="9420982" y="2406725"/>
            <a:ext cx="1023560" cy="163397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A3B25A-E8B7-A047-B170-AD8F43DE1C7D}"/>
              </a:ext>
            </a:extLst>
          </p:cNvPr>
          <p:cNvCxnSpPr>
            <a:cxnSpLocks/>
            <a:stCxn id="9" idx="4"/>
            <a:endCxn id="10" idx="0"/>
          </p:cNvCxnSpPr>
          <p:nvPr/>
        </p:nvCxnSpPr>
        <p:spPr>
          <a:xfrm>
            <a:off x="8478581" y="3550965"/>
            <a:ext cx="942401" cy="4897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C9A610-7098-DB46-BCA8-EAAFB86AF9D4}"/>
              </a:ext>
            </a:extLst>
          </p:cNvPr>
          <p:cNvCxnSpPr>
            <a:cxnSpLocks/>
            <a:stCxn id="10" idx="4"/>
            <a:endCxn id="11" idx="0"/>
          </p:cNvCxnSpPr>
          <p:nvPr/>
        </p:nvCxnSpPr>
        <p:spPr>
          <a:xfrm>
            <a:off x="9420982" y="4364701"/>
            <a:ext cx="2479" cy="72909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A3B0F6-DD8D-5441-8F55-E993F85BE7C5}"/>
              </a:ext>
            </a:extLst>
          </p:cNvPr>
          <p:cNvCxnSpPr>
            <a:cxnSpLocks/>
            <a:stCxn id="11" idx="3"/>
            <a:endCxn id="12" idx="7"/>
          </p:cNvCxnSpPr>
          <p:nvPr/>
        </p:nvCxnSpPr>
        <p:spPr>
          <a:xfrm flipH="1">
            <a:off x="8593132" y="5370348"/>
            <a:ext cx="7157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4662E8-1F2D-7349-B0F5-D02B8B39093A}"/>
              </a:ext>
            </a:extLst>
          </p:cNvPr>
          <p:cNvCxnSpPr>
            <a:cxnSpLocks/>
            <a:stCxn id="11" idx="5"/>
            <a:endCxn id="13" idx="1"/>
          </p:cNvCxnSpPr>
          <p:nvPr/>
        </p:nvCxnSpPr>
        <p:spPr>
          <a:xfrm>
            <a:off x="9538012" y="5370348"/>
            <a:ext cx="791978" cy="4452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31BE69F-F9EC-074E-8D6C-6E4D1E725669}"/>
                  </a:ext>
                </a:extLst>
              </p:cNvPr>
              <p:cNvSpPr txBox="1"/>
              <p:nvPr/>
            </p:nvSpPr>
            <p:spPr>
              <a:xfrm rot="19403252">
                <a:off x="8518141" y="1528093"/>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3,1</m:t>
                      </m:r>
                      <m:r>
                        <a:rPr lang="en-US" b="0" i="1" dirty="0"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631BE69F-F9EC-074E-8D6C-6E4D1E725669}"/>
                  </a:ext>
                </a:extLst>
              </p:cNvPr>
              <p:cNvSpPr txBox="1">
                <a:spLocks noRot="1" noChangeAspect="1" noMove="1" noResize="1" noEditPoints="1" noAdjustHandles="1" noChangeArrowheads="1" noChangeShapeType="1" noTextEdit="1"/>
              </p:cNvSpPr>
              <p:nvPr/>
            </p:nvSpPr>
            <p:spPr>
              <a:xfrm rot="19403252">
                <a:off x="8518141" y="1528093"/>
                <a:ext cx="708848" cy="369332"/>
              </a:xfrm>
              <a:prstGeom prst="rect">
                <a:avLst/>
              </a:prstGeom>
              <a:blipFill>
                <a:blip r:embed="rId3"/>
                <a:stretch>
                  <a:fillRect r="-158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72BECC6-3E33-904C-8622-31E1937D62B6}"/>
                  </a:ext>
                </a:extLst>
              </p:cNvPr>
              <p:cNvSpPr/>
              <p:nvPr/>
            </p:nvSpPr>
            <p:spPr>
              <a:xfrm rot="18122541">
                <a:off x="9479583" y="278915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4" name="Rectangle 43">
                <a:extLst>
                  <a:ext uri="{FF2B5EF4-FFF2-40B4-BE49-F238E27FC236}">
                    <a16:creationId xmlns:a16="http://schemas.microsoft.com/office/drawing/2014/main" id="{372BECC6-3E33-904C-8622-31E1937D62B6}"/>
                  </a:ext>
                </a:extLst>
              </p:cNvPr>
              <p:cNvSpPr>
                <a:spLocks noRot="1" noChangeAspect="1" noMove="1" noResize="1" noEditPoints="1" noAdjustHandles="1" noChangeArrowheads="1" noChangeShapeType="1" noTextEdit="1"/>
              </p:cNvSpPr>
              <p:nvPr/>
            </p:nvSpPr>
            <p:spPr>
              <a:xfrm rot="18122541">
                <a:off x="9479583" y="2789155"/>
                <a:ext cx="708848" cy="369332"/>
              </a:xfrm>
              <a:prstGeom prst="rect">
                <a:avLst/>
              </a:prstGeom>
              <a:blipFill>
                <a:blip r:embed="rId4"/>
                <a:stretch>
                  <a:fillRect r="-5455"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E59BD1D3-09B8-054D-A678-86D142B4691C}"/>
                  </a:ext>
                </a:extLst>
              </p:cNvPr>
              <p:cNvSpPr/>
              <p:nvPr/>
            </p:nvSpPr>
            <p:spPr>
              <a:xfrm rot="16200000">
                <a:off x="7920703" y="25460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3,25</m:t>
                      </m:r>
                      <m:r>
                        <a:rPr lang="en-US" i="1" dirty="0"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E59BD1D3-09B8-054D-A678-86D142B4691C}"/>
                  </a:ext>
                </a:extLst>
              </p:cNvPr>
              <p:cNvSpPr>
                <a:spLocks noRot="1" noChangeAspect="1" noMove="1" noResize="1" noEditPoints="1" noAdjustHandles="1" noChangeArrowheads="1" noChangeShapeType="1" noTextEdit="1"/>
              </p:cNvSpPr>
              <p:nvPr/>
            </p:nvSpPr>
            <p:spPr>
              <a:xfrm rot="16200000">
                <a:off x="7920703" y="2546058"/>
                <a:ext cx="837089" cy="369332"/>
              </a:xfrm>
              <a:prstGeom prst="rect">
                <a:avLst/>
              </a:prstGeom>
              <a:blipFill>
                <a:blip r:embed="rId5"/>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63B73B7-50C5-384C-A908-3B0FA8620DDB}"/>
                  </a:ext>
                </a:extLst>
              </p:cNvPr>
              <p:cNvSpPr/>
              <p:nvPr/>
            </p:nvSpPr>
            <p:spPr>
              <a:xfrm rot="16200000">
                <a:off x="10207931" y="257256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2,25</m:t>
                      </m:r>
                      <m:r>
                        <a:rPr lang="en-US" i="1" dirty="0" smtClean="0">
                          <a:latin typeface="Cambria Math" panose="02040503050406030204" pitchFamily="18" charset="0"/>
                        </a:rPr>
                        <m:t>⟩</m:t>
                      </m:r>
                    </m:oMath>
                  </m:oMathPara>
                </a14:m>
                <a:endParaRPr lang="en-US" dirty="0"/>
              </a:p>
            </p:txBody>
          </p:sp>
        </mc:Choice>
        <mc:Fallback xmlns="">
          <p:sp>
            <p:nvSpPr>
              <p:cNvPr id="46" name="Rectangle 45">
                <a:extLst>
                  <a:ext uri="{FF2B5EF4-FFF2-40B4-BE49-F238E27FC236}">
                    <a16:creationId xmlns:a16="http://schemas.microsoft.com/office/drawing/2014/main" id="{E63B73B7-50C5-384C-A908-3B0FA8620DDB}"/>
                  </a:ext>
                </a:extLst>
              </p:cNvPr>
              <p:cNvSpPr>
                <a:spLocks noRot="1" noChangeAspect="1" noMove="1" noResize="1" noEditPoints="1" noAdjustHandles="1" noChangeArrowheads="1" noChangeShapeType="1" noTextEdit="1"/>
              </p:cNvSpPr>
              <p:nvPr/>
            </p:nvSpPr>
            <p:spPr>
              <a:xfrm rot="16200000">
                <a:off x="10207931" y="2572568"/>
                <a:ext cx="837089" cy="369332"/>
              </a:xfrm>
              <a:prstGeom prst="rect">
                <a:avLst/>
              </a:prstGeom>
              <a:blipFill>
                <a:blip r:embed="rId6"/>
                <a:stretch>
                  <a:fillRect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FFDBFA2-EEE6-9A49-82D2-BCEA920BEFC6}"/>
                  </a:ext>
                </a:extLst>
              </p:cNvPr>
              <p:cNvSpPr/>
              <p:nvPr/>
            </p:nvSpPr>
            <p:spPr>
              <a:xfrm rot="2476875">
                <a:off x="9778787" y="1667495"/>
                <a:ext cx="7088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〈3,1⟩</m:t>
                      </m:r>
                    </m:oMath>
                  </m:oMathPara>
                </a14:m>
                <a:endParaRPr lang="en-US" dirty="0"/>
              </a:p>
            </p:txBody>
          </p:sp>
        </mc:Choice>
        <mc:Fallback xmlns="">
          <p:sp>
            <p:nvSpPr>
              <p:cNvPr id="47" name="Rectangle 46">
                <a:extLst>
                  <a:ext uri="{FF2B5EF4-FFF2-40B4-BE49-F238E27FC236}">
                    <a16:creationId xmlns:a16="http://schemas.microsoft.com/office/drawing/2014/main" id="{0FFDBFA2-EEE6-9A49-82D2-BCEA920BEFC6}"/>
                  </a:ext>
                </a:extLst>
              </p:cNvPr>
              <p:cNvSpPr>
                <a:spLocks noRot="1" noChangeAspect="1" noMove="1" noResize="1" noEditPoints="1" noAdjustHandles="1" noChangeArrowheads="1" noChangeShapeType="1" noTextEdit="1"/>
              </p:cNvSpPr>
              <p:nvPr/>
            </p:nvSpPr>
            <p:spPr>
              <a:xfrm rot="2476875">
                <a:off x="9778787" y="1667495"/>
                <a:ext cx="708847" cy="369332"/>
              </a:xfrm>
              <a:prstGeom prst="rect">
                <a:avLst/>
              </a:prstGeom>
              <a:blipFill>
                <a:blip r:embed="rId7"/>
                <a:stretch>
                  <a:fillRect l="-3279" b="-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6E56329F-6542-A449-89E7-BC9E800DD1A4}"/>
                  </a:ext>
                </a:extLst>
              </p:cNvPr>
              <p:cNvSpPr/>
              <p:nvPr/>
            </p:nvSpPr>
            <p:spPr>
              <a:xfrm rot="1705005">
                <a:off x="8654877" y="3443995"/>
                <a:ext cx="708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0</m:t>
                      </m:r>
                      <m:r>
                        <a:rPr lang="en-US" i="1" dirty="0" smtClean="0">
                          <a:latin typeface="Cambria Math" panose="02040503050406030204" pitchFamily="18" charset="0"/>
                        </a:rPr>
                        <m:t>⟩</m:t>
                      </m:r>
                    </m:oMath>
                  </m:oMathPara>
                </a14:m>
                <a:endParaRPr lang="en-US" dirty="0"/>
              </a:p>
            </p:txBody>
          </p:sp>
        </mc:Choice>
        <mc:Fallback xmlns="">
          <p:sp>
            <p:nvSpPr>
              <p:cNvPr id="48" name="Rectangle 47">
                <a:extLst>
                  <a:ext uri="{FF2B5EF4-FFF2-40B4-BE49-F238E27FC236}">
                    <a16:creationId xmlns:a16="http://schemas.microsoft.com/office/drawing/2014/main" id="{6E56329F-6542-A449-89E7-BC9E800DD1A4}"/>
                  </a:ext>
                </a:extLst>
              </p:cNvPr>
              <p:cNvSpPr>
                <a:spLocks noRot="1" noChangeAspect="1" noMove="1" noResize="1" noEditPoints="1" noAdjustHandles="1" noChangeArrowheads="1" noChangeShapeType="1" noTextEdit="1"/>
              </p:cNvSpPr>
              <p:nvPr/>
            </p:nvSpPr>
            <p:spPr>
              <a:xfrm rot="1705005">
                <a:off x="8654877" y="3443995"/>
                <a:ext cx="708848" cy="369332"/>
              </a:xfrm>
              <a:prstGeom prst="rect">
                <a:avLst/>
              </a:prstGeom>
              <a:blipFill>
                <a:blip r:embed="rId8"/>
                <a:stretch>
                  <a:fillRect l="-1563"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ADA0A15-32D7-2F4B-86F7-4415AAFBE58A}"/>
                  </a:ext>
                </a:extLst>
              </p:cNvPr>
              <p:cNvSpPr/>
              <p:nvPr/>
            </p:nvSpPr>
            <p:spPr>
              <a:xfrm rot="16200000">
                <a:off x="8817771" y="4520858"/>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3,20</m:t>
                      </m:r>
                      <m:r>
                        <a:rPr lang="en-US" i="1" dirty="0"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7ADA0A15-32D7-2F4B-86F7-4415AAFBE58A}"/>
                  </a:ext>
                </a:extLst>
              </p:cNvPr>
              <p:cNvSpPr>
                <a:spLocks noRot="1" noChangeAspect="1" noMove="1" noResize="1" noEditPoints="1" noAdjustHandles="1" noChangeArrowheads="1" noChangeShapeType="1" noTextEdit="1"/>
              </p:cNvSpPr>
              <p:nvPr/>
            </p:nvSpPr>
            <p:spPr>
              <a:xfrm rot="16200000">
                <a:off x="8817771" y="4520858"/>
                <a:ext cx="837089" cy="369332"/>
              </a:xfrm>
              <a:prstGeom prst="rect">
                <a:avLst/>
              </a:prstGeom>
              <a:blipFill>
                <a:blip r:embed="rId9"/>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5CC7B3B-ACD0-D443-B0A0-ECE4E3539446}"/>
                  </a:ext>
                </a:extLst>
              </p:cNvPr>
              <p:cNvSpPr/>
              <p:nvPr/>
            </p:nvSpPr>
            <p:spPr>
              <a:xfrm rot="19557199">
                <a:off x="8480522"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1,60</m:t>
                      </m:r>
                      <m:r>
                        <a:rPr lang="en-US" i="1" dirty="0" smtClean="0">
                          <a:latin typeface="Cambria Math" panose="020405030504060302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45CC7B3B-ACD0-D443-B0A0-ECE4E3539446}"/>
                  </a:ext>
                </a:extLst>
              </p:cNvPr>
              <p:cNvSpPr>
                <a:spLocks noRot="1" noChangeAspect="1" noMove="1" noResize="1" noEditPoints="1" noAdjustHandles="1" noChangeArrowheads="1" noChangeShapeType="1" noTextEdit="1"/>
              </p:cNvSpPr>
              <p:nvPr/>
            </p:nvSpPr>
            <p:spPr>
              <a:xfrm rot="19557199">
                <a:off x="8480522" y="5249682"/>
                <a:ext cx="837089" cy="369332"/>
              </a:xfrm>
              <a:prstGeom prst="rect">
                <a:avLst/>
              </a:prstGeom>
              <a:blipFill>
                <a:blip r:embed="rId10"/>
                <a:stretch>
                  <a:fillRect r="-1389"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6D8DCC7-27A5-A046-80D2-0BC0E861BAF4}"/>
                  </a:ext>
                </a:extLst>
              </p:cNvPr>
              <p:cNvSpPr/>
              <p:nvPr/>
            </p:nvSpPr>
            <p:spPr>
              <a:xfrm rot="1860436">
                <a:off x="9539183" y="5249682"/>
                <a:ext cx="837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2,30</m:t>
                      </m:r>
                      <m:r>
                        <a:rPr lang="en-US" i="1" dirty="0" smtClean="0">
                          <a:latin typeface="Cambria Math" panose="02040503050406030204" pitchFamily="18" charset="0"/>
                        </a:rPr>
                        <m:t>⟩</m:t>
                      </m:r>
                    </m:oMath>
                  </m:oMathPara>
                </a14:m>
                <a:endParaRPr lang="en-US" dirty="0"/>
              </a:p>
            </p:txBody>
          </p:sp>
        </mc:Choice>
        <mc:Fallback xmlns="">
          <p:sp>
            <p:nvSpPr>
              <p:cNvPr id="51" name="Rectangle 50">
                <a:extLst>
                  <a:ext uri="{FF2B5EF4-FFF2-40B4-BE49-F238E27FC236}">
                    <a16:creationId xmlns:a16="http://schemas.microsoft.com/office/drawing/2014/main" id="{96D8DCC7-27A5-A046-80D2-0BC0E861BAF4}"/>
                  </a:ext>
                </a:extLst>
              </p:cNvPr>
              <p:cNvSpPr>
                <a:spLocks noRot="1" noChangeAspect="1" noMove="1" noResize="1" noEditPoints="1" noAdjustHandles="1" noChangeArrowheads="1" noChangeShapeType="1" noTextEdit="1"/>
              </p:cNvSpPr>
              <p:nvPr/>
            </p:nvSpPr>
            <p:spPr>
              <a:xfrm rot="1860436">
                <a:off x="9539183" y="5249682"/>
                <a:ext cx="837089" cy="369332"/>
              </a:xfrm>
              <a:prstGeom prst="rect">
                <a:avLst/>
              </a:prstGeom>
              <a:blipFill>
                <a:blip r:embed="rId11"/>
                <a:stretch>
                  <a:fillRect l="-2817"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8D857BD-81D2-F741-ABFC-C38701A5DB54}"/>
                  </a:ext>
                </a:extLst>
              </p:cNvPr>
              <p:cNvSpPr/>
              <p:nvPr/>
            </p:nvSpPr>
            <p:spPr>
              <a:xfrm>
                <a:off x="487465" y="972278"/>
                <a:ext cx="1183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=48</m:t>
                      </m:r>
                    </m:oMath>
                  </m:oMathPara>
                </a14:m>
                <a:endParaRPr lang="en-US" dirty="0"/>
              </a:p>
            </p:txBody>
          </p:sp>
        </mc:Choice>
        <mc:Fallback xmlns="">
          <p:sp>
            <p:nvSpPr>
              <p:cNvPr id="35" name="Rectangle 34">
                <a:extLst>
                  <a:ext uri="{FF2B5EF4-FFF2-40B4-BE49-F238E27FC236}">
                    <a16:creationId xmlns:a16="http://schemas.microsoft.com/office/drawing/2014/main" id="{18D857BD-81D2-F741-ABFC-C38701A5DB54}"/>
                  </a:ext>
                </a:extLst>
              </p:cNvPr>
              <p:cNvSpPr>
                <a:spLocks noRot="1" noChangeAspect="1" noMove="1" noResize="1" noEditPoints="1" noAdjustHandles="1" noChangeArrowheads="1" noChangeShapeType="1" noTextEdit="1"/>
              </p:cNvSpPr>
              <p:nvPr/>
            </p:nvSpPr>
            <p:spPr>
              <a:xfrm>
                <a:off x="487465" y="972278"/>
                <a:ext cx="118308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7C84BF-A740-4C4A-BB16-9BD751AB7966}"/>
                  </a:ext>
                </a:extLst>
              </p:cNvPr>
              <p:cNvSpPr/>
              <p:nvPr/>
            </p:nvSpPr>
            <p:spPr>
              <a:xfrm>
                <a:off x="516672" y="2709640"/>
                <a:ext cx="29727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𝝆</m:t>
                      </m:r>
                      <m:d>
                        <m:dPr>
                          <m:ctrlPr>
                            <a:rPr lang="en-US" sz="2400" i="1">
                              <a:latin typeface="Cambria Math" panose="02040503050406030204" pitchFamily="18" charset="0"/>
                            </a:rPr>
                          </m:ctrlPr>
                        </m:dPr>
                        <m:e>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e>
                      </m:d>
                      <m:r>
                        <a:rPr lang="en-US" sz="2400" b="0" i="1" dirty="0" smtClean="0">
                          <a:latin typeface="Cambria Math" panose="02040503050406030204" pitchFamily="18" charset="0"/>
                        </a:rPr>
                        <m:t>=3</m:t>
                      </m:r>
                      <m:r>
                        <a:rPr lang="en-US" sz="2400" i="1" dirty="0">
                          <a:latin typeface="Cambria Math" panose="02040503050406030204" pitchFamily="18" charset="0"/>
                        </a:rPr>
                        <m:t>×</m:t>
                      </m:r>
                      <m:r>
                        <a:rPr lang="en-US" sz="2400" b="0" i="1" dirty="0" smtClean="0">
                          <a:latin typeface="Cambria Math" panose="02040503050406030204" pitchFamily="18" charset="0"/>
                        </a:rPr>
                        <m:t>(1)=3</m:t>
                      </m:r>
                    </m:oMath>
                  </m:oMathPara>
                </a14:m>
                <a:endParaRPr lang="en-US" sz="2400" dirty="0"/>
              </a:p>
            </p:txBody>
          </p:sp>
        </mc:Choice>
        <mc:Fallback xmlns="">
          <p:sp>
            <p:nvSpPr>
              <p:cNvPr id="14" name="Rectangle 13">
                <a:extLst>
                  <a:ext uri="{FF2B5EF4-FFF2-40B4-BE49-F238E27FC236}">
                    <a16:creationId xmlns:a16="http://schemas.microsoft.com/office/drawing/2014/main" id="{427C84BF-A740-4C4A-BB16-9BD751AB7966}"/>
                  </a:ext>
                </a:extLst>
              </p:cNvPr>
              <p:cNvSpPr>
                <a:spLocks noRot="1" noChangeAspect="1" noMove="1" noResize="1" noEditPoints="1" noAdjustHandles="1" noChangeArrowheads="1" noChangeShapeType="1" noTextEdit="1"/>
              </p:cNvSpPr>
              <p:nvPr/>
            </p:nvSpPr>
            <p:spPr>
              <a:xfrm>
                <a:off x="516672" y="2709640"/>
                <a:ext cx="2972737" cy="461665"/>
              </a:xfrm>
              <a:prstGeom prst="rect">
                <a:avLst/>
              </a:prstGeom>
              <a:blipFill>
                <a:blip r:embed="rId13"/>
                <a:stretch>
                  <a:fillRect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540EA96-5299-CA45-95D4-4C8B4016F176}"/>
                  </a:ext>
                </a:extLst>
              </p:cNvPr>
              <p:cNvSpPr/>
              <p:nvPr/>
            </p:nvSpPr>
            <p:spPr>
              <a:xfrm>
                <a:off x="487465" y="3297581"/>
                <a:ext cx="2329933" cy="795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𝝆</m:t>
                          </m:r>
                          <m:r>
                            <a:rPr lang="en-US" sz="2400" i="1">
                              <a:latin typeface="Cambria Math" panose="02040503050406030204" pitchFamily="18" charset="0"/>
                            </a:rPr>
                            <m:t>(</m:t>
                          </m:r>
                          <m:r>
                            <m:rPr>
                              <m:nor/>
                            </m:rPr>
                            <a:rPr lang="en-US" sz="2400" dirty="0"/>
                            <m:t>𝓖</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𝑠</m:t>
                          </m:r>
                        </m:den>
                      </m:f>
                      <m:r>
                        <a:rPr lang="en-US" sz="2400" b="0" i="1" smtClean="0">
                          <a:latin typeface="Cambria Math" panose="02040503050406030204" pitchFamily="18" charset="0"/>
                        </a:rPr>
                        <m:t>=0.375</m:t>
                      </m:r>
                    </m:oMath>
                  </m:oMathPara>
                </a14:m>
                <a:endParaRPr lang="en-US" sz="2400" dirty="0"/>
              </a:p>
            </p:txBody>
          </p:sp>
        </mc:Choice>
        <mc:Fallback xmlns="">
          <p:sp>
            <p:nvSpPr>
              <p:cNvPr id="16" name="Rectangle 15">
                <a:extLst>
                  <a:ext uri="{FF2B5EF4-FFF2-40B4-BE49-F238E27FC236}">
                    <a16:creationId xmlns:a16="http://schemas.microsoft.com/office/drawing/2014/main" id="{C540EA96-5299-CA45-95D4-4C8B4016F176}"/>
                  </a:ext>
                </a:extLst>
              </p:cNvPr>
              <p:cNvSpPr>
                <a:spLocks noRot="1" noChangeAspect="1" noMove="1" noResize="1" noEditPoints="1" noAdjustHandles="1" noChangeArrowheads="1" noChangeShapeType="1" noTextEdit="1"/>
              </p:cNvSpPr>
              <p:nvPr/>
            </p:nvSpPr>
            <p:spPr>
              <a:xfrm>
                <a:off x="487465" y="3297581"/>
                <a:ext cx="2329933" cy="795987"/>
              </a:xfrm>
              <a:prstGeom prst="rect">
                <a:avLst/>
              </a:prstGeom>
              <a:blipFill>
                <a:blip r:embed="rId14"/>
                <a:stretch>
                  <a:fillRect b="-3175"/>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01A2A6FF-DCA9-C64A-B1E2-78F93D91B2B6}"/>
              </a:ext>
            </a:extLst>
          </p:cNvPr>
          <p:cNvSpPr/>
          <p:nvPr/>
        </p:nvSpPr>
        <p:spPr>
          <a:xfrm>
            <a:off x="8118152" y="1922906"/>
            <a:ext cx="684000" cy="684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9DDDD6-E740-DD4C-BFA2-AFD4A2EF559C}"/>
                  </a:ext>
                </a:extLst>
              </p:cNvPr>
              <p:cNvSpPr/>
              <p:nvPr/>
            </p:nvSpPr>
            <p:spPr>
              <a:xfrm>
                <a:off x="7996895" y="1064963"/>
                <a:ext cx="928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d>
                        <m:dPr>
                          <m:ctrlPr>
                            <a:rPr lang="en-US" i="1">
                              <a:latin typeface="Cambria Math" panose="02040503050406030204" pitchFamily="18" charset="0"/>
                            </a:rPr>
                          </m:ctrlPr>
                        </m:dPr>
                        <m:e>
                          <m:r>
                            <m:rPr>
                              <m:nor/>
                            </m:rPr>
                            <a:rPr lang="en-US" dirty="0"/>
                            <m:t>𝓖</m:t>
                          </m:r>
                          <m:r>
                            <a:rPr lang="en-US" i="1" dirty="0">
                              <a:latin typeface="Cambria Math" panose="02040503050406030204" pitchFamily="18" charset="0"/>
                            </a:rPr>
                            <m:t>, </m:t>
                          </m:r>
                          <m:r>
                            <a:rPr lang="en-US" i="1" dirty="0">
                              <a:latin typeface="Cambria Math" panose="02040503050406030204" pitchFamily="18" charset="0"/>
                            </a:rPr>
                            <m:t>𝑣</m:t>
                          </m:r>
                        </m:e>
                      </m:d>
                    </m:oMath>
                  </m:oMathPara>
                </a14:m>
                <a:endParaRPr lang="en-US" dirty="0"/>
              </a:p>
            </p:txBody>
          </p:sp>
        </mc:Choice>
        <mc:Fallback xmlns="">
          <p:sp>
            <p:nvSpPr>
              <p:cNvPr id="22" name="Rectangle 21">
                <a:extLst>
                  <a:ext uri="{FF2B5EF4-FFF2-40B4-BE49-F238E27FC236}">
                    <a16:creationId xmlns:a16="http://schemas.microsoft.com/office/drawing/2014/main" id="{329DDDD6-E740-DD4C-BFA2-AFD4A2EF559C}"/>
                  </a:ext>
                </a:extLst>
              </p:cNvPr>
              <p:cNvSpPr>
                <a:spLocks noRot="1" noChangeAspect="1" noMove="1" noResize="1" noEditPoints="1" noAdjustHandles="1" noChangeArrowheads="1" noChangeShapeType="1" noTextEdit="1"/>
              </p:cNvSpPr>
              <p:nvPr/>
            </p:nvSpPr>
            <p:spPr>
              <a:xfrm>
                <a:off x="7996895" y="1064963"/>
                <a:ext cx="928011" cy="369332"/>
              </a:xfrm>
              <a:prstGeom prst="rect">
                <a:avLst/>
              </a:prstGeom>
              <a:blipFill>
                <a:blip r:embed="rId15"/>
                <a:stretch>
                  <a:fillRect b="-10345"/>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BC59138-B859-ED4B-A4B8-90EDE17E0706}"/>
              </a:ext>
            </a:extLst>
          </p:cNvPr>
          <p:cNvCxnSpPr>
            <a:cxnSpLocks/>
            <a:stCxn id="22" idx="2"/>
          </p:cNvCxnSpPr>
          <p:nvPr/>
        </p:nvCxnSpPr>
        <p:spPr>
          <a:xfrm>
            <a:off x="8460901" y="1434295"/>
            <a:ext cx="291866" cy="286367"/>
          </a:xfrm>
          <a:prstGeom prst="straightConnector1">
            <a:avLst/>
          </a:prstGeom>
          <a:ln w="22225">
            <a:solidFill>
              <a:schemeClr val="accent6">
                <a:lumMod val="75000"/>
              </a:schemeClr>
            </a:solidFill>
            <a:tailEnd type="triangl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3E28D34-355C-DB44-BDE4-E5BA2FC41541}"/>
                  </a:ext>
                </a:extLst>
              </p:cNvPr>
              <p:cNvSpPr/>
              <p:nvPr/>
            </p:nvSpPr>
            <p:spPr>
              <a:xfrm>
                <a:off x="2864905" y="972277"/>
                <a:ext cx="2211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𝑚𝑎𝑥</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=55</m:t>
                      </m:r>
                    </m:oMath>
                  </m:oMathPara>
                </a14:m>
                <a:endParaRPr lang="en-US" dirty="0"/>
              </a:p>
            </p:txBody>
          </p:sp>
        </mc:Choice>
        <mc:Fallback xmlns="">
          <p:sp>
            <p:nvSpPr>
              <p:cNvPr id="59" name="Rectangle 58">
                <a:extLst>
                  <a:ext uri="{FF2B5EF4-FFF2-40B4-BE49-F238E27FC236}">
                    <a16:creationId xmlns:a16="http://schemas.microsoft.com/office/drawing/2014/main" id="{A3E28D34-355C-DB44-BDE4-E5BA2FC41541}"/>
                  </a:ext>
                </a:extLst>
              </p:cNvPr>
              <p:cNvSpPr>
                <a:spLocks noRot="1" noChangeAspect="1" noMove="1" noResize="1" noEditPoints="1" noAdjustHandles="1" noChangeArrowheads="1" noChangeShapeType="1" noTextEdit="1"/>
              </p:cNvSpPr>
              <p:nvPr/>
            </p:nvSpPr>
            <p:spPr>
              <a:xfrm>
                <a:off x="2864905" y="972277"/>
                <a:ext cx="2211888" cy="461665"/>
              </a:xfrm>
              <a:prstGeom prst="rect">
                <a:avLst/>
              </a:prstGeom>
              <a:blipFill>
                <a:blip r:embed="rId16"/>
                <a:stretch>
                  <a:fillRect b="-18919"/>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E26A287C-C813-DF4B-973A-D051B13F8E26}"/>
              </a:ext>
            </a:extLst>
          </p:cNvPr>
          <p:cNvSpPr/>
          <p:nvPr/>
        </p:nvSpPr>
        <p:spPr>
          <a:xfrm>
            <a:off x="8789771" y="1431630"/>
            <a:ext cx="360000" cy="360000"/>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1317CD10-EB9A-ED44-98C2-E4454F3CEDA7}"/>
                  </a:ext>
                </a:extLst>
              </p:cNvPr>
              <p:cNvSpPr/>
              <p:nvPr/>
            </p:nvSpPr>
            <p:spPr>
              <a:xfrm>
                <a:off x="447902" y="1528388"/>
                <a:ext cx="12622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𝑣</m:t>
                      </m:r>
                      <m:r>
                        <a:rPr lang="en-US" sz="2400" i="1" smtClean="0">
                          <a:latin typeface="Cambria Math" panose="02040503050406030204" pitchFamily="18" charset="0"/>
                        </a:rPr>
                        <m:t>.</m:t>
                      </m:r>
                      <m:r>
                        <a:rPr lang="en-US" sz="2400" i="1" smtClean="0">
                          <a:latin typeface="Cambria Math" panose="02040503050406030204" pitchFamily="18" charset="0"/>
                        </a:rPr>
                        <m:t>𝑠</m:t>
                      </m:r>
                      <m:r>
                        <a:rPr lang="en-US" sz="2400" b="0" i="1" smtClean="0">
                          <a:latin typeface="Cambria Math" panose="02040503050406030204" pitchFamily="18" charset="0"/>
                        </a:rPr>
                        <m:t>=8</m:t>
                      </m:r>
                    </m:oMath>
                  </m:oMathPara>
                </a14:m>
                <a:endParaRPr lang="en-US" sz="2400" dirty="0"/>
              </a:p>
            </p:txBody>
          </p:sp>
        </mc:Choice>
        <mc:Fallback xmlns="">
          <p:sp>
            <p:nvSpPr>
              <p:cNvPr id="57" name="Rectangle 56">
                <a:extLst>
                  <a:ext uri="{FF2B5EF4-FFF2-40B4-BE49-F238E27FC236}">
                    <a16:creationId xmlns:a16="http://schemas.microsoft.com/office/drawing/2014/main" id="{1317CD10-EB9A-ED44-98C2-E4454F3CEDA7}"/>
                  </a:ext>
                </a:extLst>
              </p:cNvPr>
              <p:cNvSpPr>
                <a:spLocks noRot="1" noChangeAspect="1" noMove="1" noResize="1" noEditPoints="1" noAdjustHandles="1" noChangeArrowheads="1" noChangeShapeType="1" noTextEdit="1"/>
              </p:cNvSpPr>
              <p:nvPr/>
            </p:nvSpPr>
            <p:spPr>
              <a:xfrm>
                <a:off x="447902" y="1528388"/>
                <a:ext cx="1262205"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7F743137-4C5E-E44D-A989-8F68D829702E}"/>
                  </a:ext>
                </a:extLst>
              </p:cNvPr>
              <p:cNvSpPr/>
              <p:nvPr/>
            </p:nvSpPr>
            <p:spPr>
              <a:xfrm>
                <a:off x="413273" y="2094329"/>
                <a:ext cx="2867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&lt;</m:t>
                      </m:r>
                      <m:r>
                        <a:rPr lang="en-US" sz="2400" i="1">
                          <a:latin typeface="Cambria Math" panose="02040503050406030204" pitchFamily="18" charset="0"/>
                        </a:rPr>
                        <m:t>𝑚𝑎𝑥</m:t>
                      </m:r>
                      <m:r>
                        <a:rPr lang="en-US" sz="2400" i="1">
                          <a:latin typeface="Cambria Math" panose="02040503050406030204" pitchFamily="18" charset="0"/>
                        </a:rPr>
                        <m:t> </m:t>
                      </m:r>
                      <m:r>
                        <a:rPr lang="en-US" sz="2400" i="1">
                          <a:latin typeface="Cambria Math" panose="02040503050406030204" pitchFamily="18" charset="0"/>
                        </a:rPr>
                        <m:t>𝑠𝑖𝑧𝑒</m:t>
                      </m:r>
                    </m:oMath>
                  </m:oMathPara>
                </a14:m>
                <a:endParaRPr lang="en-US" sz="2400" dirty="0"/>
              </a:p>
            </p:txBody>
          </p:sp>
        </mc:Choice>
        <mc:Fallback xmlns="">
          <p:sp>
            <p:nvSpPr>
              <p:cNvPr id="60" name="Rectangle 59">
                <a:extLst>
                  <a:ext uri="{FF2B5EF4-FFF2-40B4-BE49-F238E27FC236}">
                    <a16:creationId xmlns:a16="http://schemas.microsoft.com/office/drawing/2014/main" id="{7F743137-4C5E-E44D-A989-8F68D829702E}"/>
                  </a:ext>
                </a:extLst>
              </p:cNvPr>
              <p:cNvSpPr>
                <a:spLocks noRot="1" noChangeAspect="1" noMove="1" noResize="1" noEditPoints="1" noAdjustHandles="1" noChangeArrowheads="1" noChangeShapeType="1" noTextEdit="1"/>
              </p:cNvSpPr>
              <p:nvPr/>
            </p:nvSpPr>
            <p:spPr>
              <a:xfrm>
                <a:off x="413273" y="2094329"/>
                <a:ext cx="2867708" cy="461665"/>
              </a:xfrm>
              <a:prstGeom prst="rect">
                <a:avLst/>
              </a:prstGeom>
              <a:blipFill>
                <a:blip r:embed="rId18"/>
                <a:stretch>
                  <a:fillRect b="-21622"/>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F0B21ACF-40FC-5043-BD38-47A611DC6666}"/>
              </a:ext>
            </a:extLst>
          </p:cNvPr>
          <p:cNvCxnSpPr/>
          <p:nvPr/>
        </p:nvCxnSpPr>
        <p:spPr>
          <a:xfrm flipH="1">
            <a:off x="487465" y="2071780"/>
            <a:ext cx="2793516" cy="484214"/>
          </a:xfrm>
          <a:prstGeom prst="line">
            <a:avLst/>
          </a:prstGeom>
          <a:ln w="190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0757C4A6-9C17-EE4E-B19B-024135BCC7D9}"/>
              </a:ext>
            </a:extLst>
          </p:cNvPr>
          <p:cNvCxnSpPr>
            <a:cxnSpLocks/>
          </p:cNvCxnSpPr>
          <p:nvPr/>
        </p:nvCxnSpPr>
        <p:spPr>
          <a:xfrm>
            <a:off x="507338" y="2130174"/>
            <a:ext cx="2809679" cy="425820"/>
          </a:xfrm>
          <a:prstGeom prst="line">
            <a:avLst/>
          </a:prstGeom>
          <a:ln w="190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5720732"/>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EFE3A-D295-624E-A005-143E026D9C42}"/>
              </a:ext>
            </a:extLst>
          </p:cNvPr>
          <p:cNvSpPr>
            <a:spLocks noGrp="1"/>
          </p:cNvSpPr>
          <p:nvPr>
            <p:ph idx="1"/>
          </p:nvPr>
        </p:nvSpPr>
        <p:spPr/>
        <p:txBody>
          <a:bodyPr>
            <a:normAutofit/>
          </a:bodyPr>
          <a:lstStyle/>
          <a:p>
            <a:pPr marL="0" indent="0" algn="ctr">
              <a:buNone/>
            </a:pPr>
            <a:endParaRPr lang="en-US" sz="3600" dirty="0"/>
          </a:p>
          <a:p>
            <a:pPr marL="0" indent="0" algn="ctr">
              <a:lnSpc>
                <a:spcPct val="150000"/>
              </a:lnSpc>
              <a:buNone/>
            </a:pPr>
            <a:endParaRPr lang="en-US" sz="3400" dirty="0"/>
          </a:p>
          <a:p>
            <a:pPr marL="0" indent="0" algn="ctr">
              <a:lnSpc>
                <a:spcPct val="150000"/>
              </a:lnSpc>
              <a:buNone/>
            </a:pPr>
            <a:r>
              <a:rPr lang="en-US" sz="3400" dirty="0"/>
              <a:t>Efficient </a:t>
            </a:r>
            <a:r>
              <a:rPr lang="en-US" sz="3400" dirty="0">
                <a:solidFill>
                  <a:srgbClr val="00B050"/>
                </a:solidFill>
              </a:rPr>
              <a:t>design</a:t>
            </a:r>
            <a:r>
              <a:rPr lang="en-US" sz="3400" dirty="0"/>
              <a:t> and </a:t>
            </a:r>
            <a:r>
              <a:rPr lang="en-US" sz="3400" dirty="0">
                <a:solidFill>
                  <a:srgbClr val="00B050"/>
                </a:solidFill>
              </a:rPr>
              <a:t>execution</a:t>
            </a:r>
            <a:r>
              <a:rPr lang="en-US" sz="3400" dirty="0"/>
              <a:t> of machine learning (and data science) workloads in collaborative environments</a:t>
            </a:r>
            <a:endParaRPr lang="en-US" sz="3400" dirty="0">
              <a:solidFill>
                <a:srgbClr val="00B050"/>
              </a:solidFill>
            </a:endParaRPr>
          </a:p>
          <a:p>
            <a:pPr marL="0" indent="0" algn="ctr">
              <a:buNone/>
            </a:pPr>
            <a:endParaRPr lang="en-US" sz="3600" dirty="0"/>
          </a:p>
          <a:p>
            <a:pPr marL="0" indent="0" algn="ctr">
              <a:buNone/>
            </a:pPr>
            <a:endParaRPr lang="en-US" sz="3600" dirty="0"/>
          </a:p>
          <a:p>
            <a:pPr algn="ctr"/>
            <a:endParaRPr lang="en-US" sz="3600" dirty="0"/>
          </a:p>
          <a:p>
            <a:pPr algn="ctr"/>
            <a:endParaRPr lang="en-US" sz="3600" dirty="0"/>
          </a:p>
        </p:txBody>
      </p:sp>
      <p:sp>
        <p:nvSpPr>
          <p:cNvPr id="2" name="Title 1">
            <a:extLst>
              <a:ext uri="{FF2B5EF4-FFF2-40B4-BE49-F238E27FC236}">
                <a16:creationId xmlns:a16="http://schemas.microsoft.com/office/drawing/2014/main" id="{768930E5-14AB-0B44-8E6A-8CD6E1829145}"/>
              </a:ext>
            </a:extLst>
          </p:cNvPr>
          <p:cNvSpPr>
            <a:spLocks noGrp="1"/>
          </p:cNvSpPr>
          <p:nvPr>
            <p:ph type="title"/>
          </p:nvPr>
        </p:nvSpPr>
        <p:spPr/>
        <p:txBody>
          <a:bodyPr/>
          <a:lstStyle/>
          <a:p>
            <a:r>
              <a:rPr lang="en-US" dirty="0"/>
              <a:t>Goal</a:t>
            </a:r>
          </a:p>
        </p:txBody>
      </p:sp>
    </p:spTree>
    <p:extLst>
      <p:ext uri="{BB962C8B-B14F-4D97-AF65-F5344CB8AC3E}">
        <p14:creationId xmlns:p14="http://schemas.microsoft.com/office/powerpoint/2010/main" val="2093021819"/>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C79E4A-EF6A-C642-BAA4-7A9155D0FCEC}"/>
              </a:ext>
            </a:extLst>
          </p:cNvPr>
          <p:cNvSpPr>
            <a:spLocks noGrp="1"/>
          </p:cNvSpPr>
          <p:nvPr>
            <p:ph type="title"/>
          </p:nvPr>
        </p:nvSpPr>
        <p:spPr>
          <a:xfrm>
            <a:off x="1573711" y="63665"/>
            <a:ext cx="9239316" cy="642942"/>
          </a:xfrm>
        </p:spPr>
        <p:txBody>
          <a:bodyPr/>
          <a:lstStyle/>
          <a:p>
            <a:r>
              <a:rPr lang="en-US" dirty="0"/>
              <a:t>Problem with Existing Solutions</a:t>
            </a:r>
          </a:p>
        </p:txBody>
      </p:sp>
      <p:sp>
        <p:nvSpPr>
          <p:cNvPr id="6" name="Text Placeholder 5">
            <a:extLst>
              <a:ext uri="{FF2B5EF4-FFF2-40B4-BE49-F238E27FC236}">
                <a16:creationId xmlns:a16="http://schemas.microsoft.com/office/drawing/2014/main" id="{E4817565-35B0-3745-9EB8-E2C36B9DE8B8}"/>
              </a:ext>
            </a:extLst>
          </p:cNvPr>
          <p:cNvSpPr>
            <a:spLocks noGrp="1"/>
          </p:cNvSpPr>
          <p:nvPr>
            <p:ph type="body" idx="1"/>
          </p:nvPr>
        </p:nvSpPr>
        <p:spPr>
          <a:xfrm>
            <a:off x="4416754" y="1148210"/>
            <a:ext cx="2529838" cy="750880"/>
          </a:xfrm>
        </p:spPr>
        <p:txBody>
          <a:bodyPr>
            <a:normAutofit lnSpcReduction="10000"/>
          </a:bodyPr>
          <a:lstStyle/>
          <a:p>
            <a:pPr algn="ctr"/>
            <a:r>
              <a:rPr lang="en-US" sz="2000" b="0" dirty="0"/>
              <a:t>Learn by reading</a:t>
            </a:r>
          </a:p>
          <a:p>
            <a:pPr algn="ctr"/>
            <a:endParaRPr lang="en-US" sz="2000" b="0" dirty="0"/>
          </a:p>
        </p:txBody>
      </p:sp>
      <p:sp>
        <p:nvSpPr>
          <p:cNvPr id="8" name="Text Placeholder 7">
            <a:extLst>
              <a:ext uri="{FF2B5EF4-FFF2-40B4-BE49-F238E27FC236}">
                <a16:creationId xmlns:a16="http://schemas.microsoft.com/office/drawing/2014/main" id="{2D06633D-06DF-6441-8CCA-A6B4FFB06960}"/>
              </a:ext>
            </a:extLst>
          </p:cNvPr>
          <p:cNvSpPr>
            <a:spLocks noGrp="1"/>
          </p:cNvSpPr>
          <p:nvPr>
            <p:ph type="body" sz="quarter" idx="3"/>
          </p:nvPr>
        </p:nvSpPr>
        <p:spPr>
          <a:xfrm>
            <a:off x="7068241" y="1081777"/>
            <a:ext cx="5389033" cy="750879"/>
          </a:xfrm>
        </p:spPr>
        <p:txBody>
          <a:bodyPr>
            <a:normAutofit lnSpcReduction="10000"/>
          </a:bodyPr>
          <a:lstStyle/>
          <a:p>
            <a:pPr algn="ctr"/>
            <a:r>
              <a:rPr lang="en-US" sz="2000" b="0" dirty="0"/>
              <a:t>Through Experiment Databases </a:t>
            </a:r>
          </a:p>
          <a:p>
            <a:pPr algn="ctr"/>
            <a:r>
              <a:rPr lang="en-US" sz="2000" b="0" dirty="0"/>
              <a:t>(e.g., </a:t>
            </a:r>
            <a:r>
              <a:rPr lang="en-US" sz="2000" b="0" dirty="0" err="1"/>
              <a:t>OpenML</a:t>
            </a:r>
            <a:r>
              <a:rPr lang="en-US" sz="2000" b="0" dirty="0"/>
              <a:t>) </a:t>
            </a:r>
          </a:p>
        </p:txBody>
      </p:sp>
      <p:sp>
        <p:nvSpPr>
          <p:cNvPr id="94" name="TextBox 93">
            <a:extLst>
              <a:ext uri="{FF2B5EF4-FFF2-40B4-BE49-F238E27FC236}">
                <a16:creationId xmlns:a16="http://schemas.microsoft.com/office/drawing/2014/main" id="{F8CCB0F2-E325-8246-BB60-0F73543A0B4D}"/>
              </a:ext>
            </a:extLst>
          </p:cNvPr>
          <p:cNvSpPr txBox="1"/>
          <p:nvPr/>
        </p:nvSpPr>
        <p:spPr>
          <a:xfrm>
            <a:off x="4277344" y="2862701"/>
            <a:ext cx="1486304" cy="323165"/>
          </a:xfrm>
          <a:prstGeom prst="rect">
            <a:avLst/>
          </a:prstGeom>
          <a:noFill/>
        </p:spPr>
        <p:txBody>
          <a:bodyPr wrap="none" rtlCol="0">
            <a:spAutoFit/>
          </a:bodyPr>
          <a:lstStyle/>
          <a:p>
            <a:r>
              <a:rPr lang="en-US" sz="1500" dirty="0">
                <a:solidFill>
                  <a:srgbClr val="FF0000"/>
                </a:solidFill>
              </a:rPr>
              <a:t>Time Consuming</a:t>
            </a:r>
          </a:p>
        </p:txBody>
      </p:sp>
      <p:grpSp>
        <p:nvGrpSpPr>
          <p:cNvPr id="4" name="Group 3">
            <a:extLst>
              <a:ext uri="{FF2B5EF4-FFF2-40B4-BE49-F238E27FC236}">
                <a16:creationId xmlns:a16="http://schemas.microsoft.com/office/drawing/2014/main" id="{9A73814F-6393-9845-A03B-6DEA41A28367}"/>
              </a:ext>
            </a:extLst>
          </p:cNvPr>
          <p:cNvGrpSpPr/>
          <p:nvPr/>
        </p:nvGrpSpPr>
        <p:grpSpPr>
          <a:xfrm>
            <a:off x="4028455" y="2922934"/>
            <a:ext cx="3515231" cy="2495525"/>
            <a:chOff x="610411" y="2500869"/>
            <a:chExt cx="4414634" cy="3403130"/>
          </a:xfrm>
        </p:grpSpPr>
        <p:pic>
          <p:nvPicPr>
            <p:cNvPr id="12" name="Picture 11">
              <a:extLst>
                <a:ext uri="{FF2B5EF4-FFF2-40B4-BE49-F238E27FC236}">
                  <a16:creationId xmlns:a16="http://schemas.microsoft.com/office/drawing/2014/main" id="{A365E903-CD5E-2B45-A13B-31CB2059EEBB}"/>
                </a:ext>
              </a:extLst>
            </p:cNvPr>
            <p:cNvPicPr>
              <a:picLocks noChangeAspect="1"/>
            </p:cNvPicPr>
            <p:nvPr/>
          </p:nvPicPr>
          <p:blipFill>
            <a:blip r:embed="rId3"/>
            <a:stretch>
              <a:fillRect/>
            </a:stretch>
          </p:blipFill>
          <p:spPr>
            <a:xfrm>
              <a:off x="610411" y="3721467"/>
              <a:ext cx="1276416" cy="1276417"/>
            </a:xfrm>
            <a:prstGeom prst="rect">
              <a:avLst/>
            </a:prstGeom>
          </p:spPr>
        </p:pic>
        <p:cxnSp>
          <p:nvCxnSpPr>
            <p:cNvPr id="50" name="Straight Arrow Connector 49">
              <a:extLst>
                <a:ext uri="{FF2B5EF4-FFF2-40B4-BE49-F238E27FC236}">
                  <a16:creationId xmlns:a16="http://schemas.microsoft.com/office/drawing/2014/main" id="{07D3F9A1-6ED9-114D-B200-7E1D89C0669B}"/>
                </a:ext>
              </a:extLst>
            </p:cNvPr>
            <p:cNvCxnSpPr>
              <a:cxnSpLocks/>
            </p:cNvCxnSpPr>
            <p:nvPr/>
          </p:nvCxnSpPr>
          <p:spPr>
            <a:xfrm flipV="1">
              <a:off x="1429080" y="3088835"/>
              <a:ext cx="1346335" cy="685363"/>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01B4CE3-73CE-5841-804E-DD7A0E41670D}"/>
                </a:ext>
              </a:extLst>
            </p:cNvPr>
            <p:cNvCxnSpPr>
              <a:cxnSpLocks/>
              <a:stCxn id="54" idx="1"/>
            </p:cNvCxnSpPr>
            <p:nvPr/>
          </p:nvCxnSpPr>
          <p:spPr>
            <a:xfrm flipH="1">
              <a:off x="1454381" y="3224369"/>
              <a:ext cx="1309287" cy="666491"/>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B99CF186-54FE-264B-B774-1530877E21A3}"/>
                </a:ext>
              </a:extLst>
            </p:cNvPr>
            <p:cNvSpPr txBox="1"/>
            <p:nvPr/>
          </p:nvSpPr>
          <p:spPr>
            <a:xfrm rot="20200462">
              <a:off x="1606873" y="3118985"/>
              <a:ext cx="766687" cy="440698"/>
            </a:xfrm>
            <a:prstGeom prst="rect">
              <a:avLst/>
            </a:prstGeom>
            <a:noFill/>
          </p:spPr>
          <p:txBody>
            <a:bodyPr wrap="none" rtlCol="0">
              <a:spAutoFit/>
            </a:bodyPr>
            <a:lstStyle/>
            <a:p>
              <a:r>
                <a:rPr lang="en-US" sz="1500" dirty="0"/>
                <a:t>study</a:t>
              </a:r>
            </a:p>
          </p:txBody>
        </p:sp>
        <p:sp>
          <p:nvSpPr>
            <p:cNvPr id="61" name="TextBox 60">
              <a:extLst>
                <a:ext uri="{FF2B5EF4-FFF2-40B4-BE49-F238E27FC236}">
                  <a16:creationId xmlns:a16="http://schemas.microsoft.com/office/drawing/2014/main" id="{97F4FDF2-B27B-E548-A232-61A772158257}"/>
                </a:ext>
              </a:extLst>
            </p:cNvPr>
            <p:cNvSpPr txBox="1"/>
            <p:nvPr/>
          </p:nvSpPr>
          <p:spPr>
            <a:xfrm rot="20175862">
              <a:off x="1544369" y="3433867"/>
              <a:ext cx="1303956" cy="440698"/>
            </a:xfrm>
            <a:prstGeom prst="rect">
              <a:avLst/>
            </a:prstGeom>
            <a:noFill/>
          </p:spPr>
          <p:txBody>
            <a:bodyPr wrap="none" rtlCol="0">
              <a:spAutoFit/>
            </a:bodyPr>
            <a:lstStyle/>
            <a:p>
              <a:r>
                <a:rPr lang="en-US" sz="1500" dirty="0"/>
                <a:t>knowledge</a:t>
              </a:r>
            </a:p>
          </p:txBody>
        </p:sp>
        <p:cxnSp>
          <p:nvCxnSpPr>
            <p:cNvPr id="63" name="Straight Arrow Connector 62">
              <a:extLst>
                <a:ext uri="{FF2B5EF4-FFF2-40B4-BE49-F238E27FC236}">
                  <a16:creationId xmlns:a16="http://schemas.microsoft.com/office/drawing/2014/main" id="{4E0C42DB-E3E6-6342-BC48-34B96E8C163B}"/>
                </a:ext>
              </a:extLst>
            </p:cNvPr>
            <p:cNvCxnSpPr>
              <a:cxnSpLocks/>
              <a:endCxn id="38" idx="1"/>
            </p:cNvCxnSpPr>
            <p:nvPr/>
          </p:nvCxnSpPr>
          <p:spPr>
            <a:xfrm>
              <a:off x="1505339" y="4859941"/>
              <a:ext cx="1478239" cy="504036"/>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1E716DC2-5FEA-4D4C-8E47-A7E8708E4C18}"/>
                </a:ext>
              </a:extLst>
            </p:cNvPr>
            <p:cNvSpPr txBox="1"/>
            <p:nvPr/>
          </p:nvSpPr>
          <p:spPr>
            <a:xfrm rot="987599">
              <a:off x="1509188" y="4732081"/>
              <a:ext cx="1503821" cy="755483"/>
            </a:xfrm>
            <a:prstGeom prst="rect">
              <a:avLst/>
            </a:prstGeom>
            <a:noFill/>
          </p:spPr>
          <p:txBody>
            <a:bodyPr wrap="none" rtlCol="0">
              <a:spAutoFit/>
            </a:bodyPr>
            <a:lstStyle/>
            <a:p>
              <a:pPr algn="ctr"/>
              <a:r>
                <a:rPr lang="en-US" sz="1500" dirty="0"/>
                <a:t>design</a:t>
              </a:r>
            </a:p>
            <a:p>
              <a:pPr algn="ctr"/>
              <a:r>
                <a:rPr lang="en-US" sz="1500" dirty="0"/>
                <a:t>and optimize</a:t>
              </a:r>
            </a:p>
          </p:txBody>
        </p:sp>
        <p:cxnSp>
          <p:nvCxnSpPr>
            <p:cNvPr id="70" name="Curved Connector 69">
              <a:extLst>
                <a:ext uri="{FF2B5EF4-FFF2-40B4-BE49-F238E27FC236}">
                  <a16:creationId xmlns:a16="http://schemas.microsoft.com/office/drawing/2014/main" id="{FA558448-2AE8-B94E-9DAD-33136A9A9232}"/>
                </a:ext>
              </a:extLst>
            </p:cNvPr>
            <p:cNvCxnSpPr>
              <a:cxnSpLocks/>
              <a:stCxn id="38" idx="3"/>
              <a:endCxn id="47" idx="3"/>
            </p:cNvCxnSpPr>
            <p:nvPr/>
          </p:nvCxnSpPr>
          <p:spPr>
            <a:xfrm flipH="1" flipV="1">
              <a:off x="4239372" y="3036616"/>
              <a:ext cx="55322" cy="2327360"/>
            </a:xfrm>
            <a:prstGeom prst="curvedConnector3">
              <a:avLst>
                <a:gd name="adj1" fmla="val -1262764"/>
              </a:avLst>
            </a:prstGeom>
            <a:ln w="19050">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37605D22-A61B-9D45-BC90-52C29FBC3B55}"/>
                </a:ext>
              </a:extLst>
            </p:cNvPr>
            <p:cNvSpPr txBox="1"/>
            <p:nvPr/>
          </p:nvSpPr>
          <p:spPr>
            <a:xfrm>
              <a:off x="3927089" y="4070380"/>
              <a:ext cx="1097956" cy="440698"/>
            </a:xfrm>
            <a:prstGeom prst="rect">
              <a:avLst/>
            </a:prstGeom>
            <a:noFill/>
          </p:spPr>
          <p:txBody>
            <a:bodyPr wrap="square" rtlCol="0">
              <a:spAutoFit/>
            </a:bodyPr>
            <a:lstStyle/>
            <a:p>
              <a:pPr algn="ctr"/>
              <a:r>
                <a:rPr lang="en-US" sz="1500" dirty="0"/>
                <a:t>publish</a:t>
              </a:r>
            </a:p>
          </p:txBody>
        </p:sp>
        <p:sp>
          <p:nvSpPr>
            <p:cNvPr id="38" name="Rounded Rectangle 37">
              <a:extLst>
                <a:ext uri="{FF2B5EF4-FFF2-40B4-BE49-F238E27FC236}">
                  <a16:creationId xmlns:a16="http://schemas.microsoft.com/office/drawing/2014/main" id="{350FB6DD-3F91-994C-9DBC-6D4819AFE903}"/>
                </a:ext>
              </a:extLst>
            </p:cNvPr>
            <p:cNvSpPr/>
            <p:nvPr/>
          </p:nvSpPr>
          <p:spPr>
            <a:xfrm>
              <a:off x="2983577" y="4823954"/>
              <a:ext cx="1311117" cy="10800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rPr>
                <a:t>Workload</a:t>
              </a:r>
              <a:endParaRPr lang="en-US" sz="1100" dirty="0">
                <a:solidFill>
                  <a:schemeClr val="tx1"/>
                </a:solidFill>
              </a:endParaRPr>
            </a:p>
          </p:txBody>
        </p:sp>
        <p:sp>
          <p:nvSpPr>
            <p:cNvPr id="47" name="Rounded Rectangle 46">
              <a:extLst>
                <a:ext uri="{FF2B5EF4-FFF2-40B4-BE49-F238E27FC236}">
                  <a16:creationId xmlns:a16="http://schemas.microsoft.com/office/drawing/2014/main" id="{AA72B8AA-085C-6F44-82D9-59A1020F40B4}"/>
                </a:ext>
              </a:extLst>
            </p:cNvPr>
            <p:cNvSpPr/>
            <p:nvPr/>
          </p:nvSpPr>
          <p:spPr>
            <a:xfrm>
              <a:off x="2995324" y="2500869"/>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workload</a:t>
              </a:r>
              <a:endParaRPr lang="en-US" sz="1200" dirty="0">
                <a:solidFill>
                  <a:schemeClr val="tx1"/>
                </a:solidFill>
              </a:endParaRPr>
            </a:p>
          </p:txBody>
        </p:sp>
        <p:sp>
          <p:nvSpPr>
            <p:cNvPr id="48" name="Rounded Rectangle 47">
              <a:extLst>
                <a:ext uri="{FF2B5EF4-FFF2-40B4-BE49-F238E27FC236}">
                  <a16:creationId xmlns:a16="http://schemas.microsoft.com/office/drawing/2014/main" id="{B44268DF-48DD-6E49-ADC9-5E1D01C94672}"/>
                </a:ext>
              </a:extLst>
            </p:cNvPr>
            <p:cNvSpPr/>
            <p:nvPr/>
          </p:nvSpPr>
          <p:spPr>
            <a:xfrm>
              <a:off x="2935404" y="2553088"/>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workload</a:t>
              </a:r>
              <a:endParaRPr lang="en-US" sz="1200" dirty="0">
                <a:solidFill>
                  <a:schemeClr val="tx1"/>
                </a:solidFill>
              </a:endParaRPr>
            </a:p>
          </p:txBody>
        </p:sp>
        <p:sp>
          <p:nvSpPr>
            <p:cNvPr id="52" name="Rounded Rectangle 51">
              <a:extLst>
                <a:ext uri="{FF2B5EF4-FFF2-40B4-BE49-F238E27FC236}">
                  <a16:creationId xmlns:a16="http://schemas.microsoft.com/office/drawing/2014/main" id="{1D341DBF-F875-B944-B6DD-ECE67DE4C435}"/>
                </a:ext>
              </a:extLst>
            </p:cNvPr>
            <p:cNvSpPr/>
            <p:nvPr/>
          </p:nvSpPr>
          <p:spPr>
            <a:xfrm>
              <a:off x="2880168" y="2597285"/>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workload</a:t>
              </a:r>
              <a:endParaRPr lang="en-US" sz="1200" dirty="0">
                <a:solidFill>
                  <a:schemeClr val="tx1"/>
                </a:solidFill>
              </a:endParaRPr>
            </a:p>
          </p:txBody>
        </p:sp>
        <p:sp>
          <p:nvSpPr>
            <p:cNvPr id="53" name="Rounded Rectangle 52">
              <a:extLst>
                <a:ext uri="{FF2B5EF4-FFF2-40B4-BE49-F238E27FC236}">
                  <a16:creationId xmlns:a16="http://schemas.microsoft.com/office/drawing/2014/main" id="{15395AFA-6822-A24D-8585-A43A4B8EF731}"/>
                </a:ext>
              </a:extLst>
            </p:cNvPr>
            <p:cNvSpPr/>
            <p:nvPr/>
          </p:nvSpPr>
          <p:spPr>
            <a:xfrm>
              <a:off x="2824932" y="2641450"/>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workload</a:t>
              </a:r>
              <a:endParaRPr lang="en-US" sz="1200" dirty="0">
                <a:solidFill>
                  <a:schemeClr val="tx1"/>
                </a:solidFill>
              </a:endParaRPr>
            </a:p>
          </p:txBody>
        </p:sp>
        <p:sp>
          <p:nvSpPr>
            <p:cNvPr id="54" name="Rounded Rectangle 53">
              <a:extLst>
                <a:ext uri="{FF2B5EF4-FFF2-40B4-BE49-F238E27FC236}">
                  <a16:creationId xmlns:a16="http://schemas.microsoft.com/office/drawing/2014/main" id="{3F0FEAA4-9333-6F47-B486-C619C9767295}"/>
                </a:ext>
              </a:extLst>
            </p:cNvPr>
            <p:cNvSpPr/>
            <p:nvPr/>
          </p:nvSpPr>
          <p:spPr>
            <a:xfrm>
              <a:off x="2763668" y="2688622"/>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rPr>
                <a:t>Existing</a:t>
              </a:r>
            </a:p>
            <a:p>
              <a:pPr algn="ctr"/>
              <a:r>
                <a:rPr lang="en-US" sz="1600" dirty="0">
                  <a:solidFill>
                    <a:schemeClr val="tx1"/>
                  </a:solidFill>
                </a:rPr>
                <a:t>workloads</a:t>
              </a:r>
            </a:p>
          </p:txBody>
        </p:sp>
      </p:grpSp>
      <p:sp>
        <p:nvSpPr>
          <p:cNvPr id="79" name="Oval 78">
            <a:extLst>
              <a:ext uri="{FF2B5EF4-FFF2-40B4-BE49-F238E27FC236}">
                <a16:creationId xmlns:a16="http://schemas.microsoft.com/office/drawing/2014/main" id="{B25809FD-1F31-FB4B-9085-ED0273A4BF29}"/>
              </a:ext>
            </a:extLst>
          </p:cNvPr>
          <p:cNvSpPr/>
          <p:nvPr/>
        </p:nvSpPr>
        <p:spPr>
          <a:xfrm>
            <a:off x="8720038" y="3061646"/>
            <a:ext cx="1039665" cy="10177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2C762450-DDDF-2945-9A20-8C3C627A7E95}"/>
              </a:ext>
            </a:extLst>
          </p:cNvPr>
          <p:cNvSpPr txBox="1"/>
          <p:nvPr/>
        </p:nvSpPr>
        <p:spPr>
          <a:xfrm>
            <a:off x="8240751" y="2574662"/>
            <a:ext cx="1486304" cy="323165"/>
          </a:xfrm>
          <a:prstGeom prst="rect">
            <a:avLst/>
          </a:prstGeom>
          <a:noFill/>
        </p:spPr>
        <p:txBody>
          <a:bodyPr wrap="none" rtlCol="0">
            <a:spAutoFit/>
          </a:bodyPr>
          <a:lstStyle/>
          <a:p>
            <a:r>
              <a:rPr lang="en-US" sz="1500" dirty="0">
                <a:solidFill>
                  <a:srgbClr val="FF0000"/>
                </a:solidFill>
              </a:rPr>
              <a:t>Time Consuming</a:t>
            </a:r>
          </a:p>
        </p:txBody>
      </p:sp>
      <p:grpSp>
        <p:nvGrpSpPr>
          <p:cNvPr id="16" name="Group 15">
            <a:extLst>
              <a:ext uri="{FF2B5EF4-FFF2-40B4-BE49-F238E27FC236}">
                <a16:creationId xmlns:a16="http://schemas.microsoft.com/office/drawing/2014/main" id="{1F354BF7-77EA-DD4E-B81D-6D723CCADC08}"/>
              </a:ext>
            </a:extLst>
          </p:cNvPr>
          <p:cNvGrpSpPr/>
          <p:nvPr/>
        </p:nvGrpSpPr>
        <p:grpSpPr>
          <a:xfrm>
            <a:off x="8048168" y="2509705"/>
            <a:ext cx="3494546" cy="2908754"/>
            <a:chOff x="7617969" y="2509705"/>
            <a:chExt cx="3924745" cy="2908754"/>
          </a:xfrm>
        </p:grpSpPr>
        <p:sp>
          <p:nvSpPr>
            <p:cNvPr id="78" name="TextBox 77">
              <a:extLst>
                <a:ext uri="{FF2B5EF4-FFF2-40B4-BE49-F238E27FC236}">
                  <a16:creationId xmlns:a16="http://schemas.microsoft.com/office/drawing/2014/main" id="{51F11994-36DD-4246-A57F-32AA825C1833}"/>
                </a:ext>
              </a:extLst>
            </p:cNvPr>
            <p:cNvSpPr txBox="1"/>
            <p:nvPr/>
          </p:nvSpPr>
          <p:spPr>
            <a:xfrm>
              <a:off x="10212838" y="3756706"/>
              <a:ext cx="1329876" cy="784830"/>
            </a:xfrm>
            <a:prstGeom prst="rect">
              <a:avLst/>
            </a:prstGeom>
            <a:noFill/>
          </p:spPr>
          <p:txBody>
            <a:bodyPr wrap="square" rtlCol="0">
              <a:spAutoFit/>
            </a:bodyPr>
            <a:lstStyle/>
            <a:p>
              <a:pPr algn="ctr"/>
              <a:r>
                <a:rPr lang="en-US" sz="1500" dirty="0"/>
                <a:t>extract meta and publish</a:t>
              </a:r>
            </a:p>
            <a:p>
              <a:pPr algn="ctr"/>
              <a:endParaRPr lang="en-US" sz="1500" dirty="0"/>
            </a:p>
          </p:txBody>
        </p:sp>
        <p:pic>
          <p:nvPicPr>
            <p:cNvPr id="66" name="Picture 65">
              <a:extLst>
                <a:ext uri="{FF2B5EF4-FFF2-40B4-BE49-F238E27FC236}">
                  <a16:creationId xmlns:a16="http://schemas.microsoft.com/office/drawing/2014/main" id="{707A4159-491B-7C47-9AD7-E1C9FE3B3B58}"/>
                </a:ext>
              </a:extLst>
            </p:cNvPr>
            <p:cNvPicPr>
              <a:picLocks noChangeAspect="1"/>
            </p:cNvPicPr>
            <p:nvPr/>
          </p:nvPicPr>
          <p:blipFill>
            <a:blip r:embed="rId3"/>
            <a:stretch>
              <a:fillRect/>
            </a:stretch>
          </p:blipFill>
          <p:spPr>
            <a:xfrm>
              <a:off x="7617969" y="3731000"/>
              <a:ext cx="1021414" cy="936000"/>
            </a:xfrm>
            <a:prstGeom prst="rect">
              <a:avLst/>
            </a:prstGeom>
          </p:spPr>
        </p:pic>
        <p:cxnSp>
          <p:nvCxnSpPr>
            <p:cNvPr id="67" name="Straight Arrow Connector 66">
              <a:extLst>
                <a:ext uri="{FF2B5EF4-FFF2-40B4-BE49-F238E27FC236}">
                  <a16:creationId xmlns:a16="http://schemas.microsoft.com/office/drawing/2014/main" id="{595EA1F5-6B0A-7F49-99C7-F6EB54B3E988}"/>
                </a:ext>
              </a:extLst>
            </p:cNvPr>
            <p:cNvCxnSpPr>
              <a:cxnSpLocks/>
            </p:cNvCxnSpPr>
            <p:nvPr/>
          </p:nvCxnSpPr>
          <p:spPr>
            <a:xfrm flipV="1">
              <a:off x="8343584" y="3217165"/>
              <a:ext cx="1193305" cy="556663"/>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6CFCBBA5-2AB7-1644-AC89-87B466A66E26}"/>
                </a:ext>
              </a:extLst>
            </p:cNvPr>
            <p:cNvCxnSpPr>
              <a:cxnSpLocks/>
            </p:cNvCxnSpPr>
            <p:nvPr/>
          </p:nvCxnSpPr>
          <p:spPr>
            <a:xfrm flipH="1">
              <a:off x="8366009" y="3327248"/>
              <a:ext cx="1160468" cy="541335"/>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9D5E4890-A199-4C4E-9C73-299E8B9C9C67}"/>
                </a:ext>
              </a:extLst>
            </p:cNvPr>
            <p:cNvSpPr txBox="1"/>
            <p:nvPr/>
          </p:nvSpPr>
          <p:spPr>
            <a:xfrm rot="20052860">
              <a:off x="8468829" y="3274264"/>
              <a:ext cx="744224" cy="292724"/>
            </a:xfrm>
            <a:prstGeom prst="rect">
              <a:avLst/>
            </a:prstGeom>
            <a:noFill/>
          </p:spPr>
          <p:txBody>
            <a:bodyPr wrap="none" rtlCol="0">
              <a:spAutoFit/>
            </a:bodyPr>
            <a:lstStyle/>
            <a:p>
              <a:r>
                <a:rPr lang="en-US" sz="1500" dirty="0"/>
                <a:t>query</a:t>
              </a:r>
            </a:p>
          </p:txBody>
        </p:sp>
        <p:sp>
          <p:nvSpPr>
            <p:cNvPr id="72" name="TextBox 71">
              <a:extLst>
                <a:ext uri="{FF2B5EF4-FFF2-40B4-BE49-F238E27FC236}">
                  <a16:creationId xmlns:a16="http://schemas.microsoft.com/office/drawing/2014/main" id="{EDE51F7B-F847-3743-8A30-CB8D53A2B081}"/>
                </a:ext>
              </a:extLst>
            </p:cNvPr>
            <p:cNvSpPr txBox="1"/>
            <p:nvPr/>
          </p:nvSpPr>
          <p:spPr>
            <a:xfrm rot="19869059">
              <a:off x="8417748" y="3530015"/>
              <a:ext cx="1211786" cy="292724"/>
            </a:xfrm>
            <a:prstGeom prst="rect">
              <a:avLst/>
            </a:prstGeom>
            <a:noFill/>
          </p:spPr>
          <p:txBody>
            <a:bodyPr wrap="none" rtlCol="0">
              <a:spAutoFit/>
            </a:bodyPr>
            <a:lstStyle/>
            <a:p>
              <a:r>
                <a:rPr lang="en-US" sz="1500" dirty="0"/>
                <a:t>knowledge</a:t>
              </a:r>
            </a:p>
          </p:txBody>
        </p:sp>
        <p:cxnSp>
          <p:nvCxnSpPr>
            <p:cNvPr id="75" name="Straight Arrow Connector 74">
              <a:extLst>
                <a:ext uri="{FF2B5EF4-FFF2-40B4-BE49-F238E27FC236}">
                  <a16:creationId xmlns:a16="http://schemas.microsoft.com/office/drawing/2014/main" id="{29D13EA5-6BDE-EB41-8189-AEB62D1575D0}"/>
                </a:ext>
              </a:extLst>
            </p:cNvPr>
            <p:cNvCxnSpPr>
              <a:cxnSpLocks/>
              <a:endCxn id="90" idx="1"/>
            </p:cNvCxnSpPr>
            <p:nvPr/>
          </p:nvCxnSpPr>
          <p:spPr>
            <a:xfrm>
              <a:off x="8411175" y="4655688"/>
              <a:ext cx="1310215" cy="366771"/>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3C6619EA-3E9D-AC4E-A924-923666128629}"/>
                </a:ext>
              </a:extLst>
            </p:cNvPr>
            <p:cNvSpPr txBox="1"/>
            <p:nvPr/>
          </p:nvSpPr>
          <p:spPr>
            <a:xfrm rot="1215464">
              <a:off x="8383699" y="4584805"/>
              <a:ext cx="1397523" cy="501813"/>
            </a:xfrm>
            <a:prstGeom prst="rect">
              <a:avLst/>
            </a:prstGeom>
            <a:noFill/>
          </p:spPr>
          <p:txBody>
            <a:bodyPr wrap="none" rtlCol="0">
              <a:spAutoFit/>
            </a:bodyPr>
            <a:lstStyle/>
            <a:p>
              <a:pPr algn="ctr"/>
              <a:r>
                <a:rPr lang="en-US" sz="1500" dirty="0"/>
                <a:t>design</a:t>
              </a:r>
            </a:p>
            <a:p>
              <a:pPr algn="ctr"/>
              <a:r>
                <a:rPr lang="en-US" sz="1500" dirty="0"/>
                <a:t>and optimize</a:t>
              </a:r>
            </a:p>
          </p:txBody>
        </p:sp>
        <p:sp>
          <p:nvSpPr>
            <p:cNvPr id="90" name="Rounded Rectangle 89">
              <a:extLst>
                <a:ext uri="{FF2B5EF4-FFF2-40B4-BE49-F238E27FC236}">
                  <a16:creationId xmlns:a16="http://schemas.microsoft.com/office/drawing/2014/main" id="{4704FD1D-3EBA-6A42-ABD2-F79E1688A382}"/>
                </a:ext>
              </a:extLst>
            </p:cNvPr>
            <p:cNvSpPr/>
            <p:nvPr/>
          </p:nvSpPr>
          <p:spPr>
            <a:xfrm>
              <a:off x="9721390" y="4626459"/>
              <a:ext cx="1044000" cy="79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rPr>
                <a:t>Workload</a:t>
              </a:r>
              <a:endParaRPr lang="en-US" sz="1100" dirty="0">
                <a:solidFill>
                  <a:schemeClr val="tx1"/>
                </a:solidFill>
              </a:endParaRPr>
            </a:p>
          </p:txBody>
        </p:sp>
        <p:sp>
          <p:nvSpPr>
            <p:cNvPr id="103" name="Magnetic Disk 102">
              <a:extLst>
                <a:ext uri="{FF2B5EF4-FFF2-40B4-BE49-F238E27FC236}">
                  <a16:creationId xmlns:a16="http://schemas.microsoft.com/office/drawing/2014/main" id="{5EEDEB4B-D72C-5C40-849A-0458C8A36FF2}"/>
                </a:ext>
              </a:extLst>
            </p:cNvPr>
            <p:cNvSpPr/>
            <p:nvPr/>
          </p:nvSpPr>
          <p:spPr>
            <a:xfrm>
              <a:off x="9576871" y="2509705"/>
              <a:ext cx="1241486" cy="122129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rPr>
                <a:t>Experiment </a:t>
              </a:r>
            </a:p>
            <a:p>
              <a:pPr algn="ctr"/>
              <a:r>
                <a:rPr lang="en-US" sz="1600" dirty="0">
                  <a:solidFill>
                    <a:schemeClr val="tx1"/>
                  </a:solidFill>
                </a:rPr>
                <a:t>Database</a:t>
              </a:r>
            </a:p>
          </p:txBody>
        </p:sp>
        <p:cxnSp>
          <p:nvCxnSpPr>
            <p:cNvPr id="13" name="Curved Connector 12">
              <a:extLst>
                <a:ext uri="{FF2B5EF4-FFF2-40B4-BE49-F238E27FC236}">
                  <a16:creationId xmlns:a16="http://schemas.microsoft.com/office/drawing/2014/main" id="{E3D023EE-9C20-EC4B-94E5-7BCCC81D478F}"/>
                </a:ext>
              </a:extLst>
            </p:cNvPr>
            <p:cNvCxnSpPr>
              <a:stCxn id="90" idx="3"/>
              <a:endCxn id="103" idx="4"/>
            </p:cNvCxnSpPr>
            <p:nvPr/>
          </p:nvCxnSpPr>
          <p:spPr>
            <a:xfrm flipV="1">
              <a:off x="10765390" y="3120353"/>
              <a:ext cx="52967" cy="1902106"/>
            </a:xfrm>
            <a:prstGeom prst="curvedConnector3">
              <a:avLst>
                <a:gd name="adj1" fmla="val 123651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 Placeholder 5">
            <a:extLst>
              <a:ext uri="{FF2B5EF4-FFF2-40B4-BE49-F238E27FC236}">
                <a16:creationId xmlns:a16="http://schemas.microsoft.com/office/drawing/2014/main" id="{5DD35AE4-C36A-794F-9CA7-839E9DB04619}"/>
              </a:ext>
            </a:extLst>
          </p:cNvPr>
          <p:cNvSpPr txBox="1">
            <a:spLocks/>
          </p:cNvSpPr>
          <p:nvPr/>
        </p:nvSpPr>
        <p:spPr>
          <a:xfrm>
            <a:off x="640370" y="1141194"/>
            <a:ext cx="2529838" cy="75088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Clr>
                <a:schemeClr val="tx2"/>
              </a:buClr>
              <a:buFont typeface="Times New Roman" pitchFamily="18" charset="0"/>
              <a:buNone/>
              <a:defRPr sz="2400" b="1" kern="1200">
                <a:solidFill>
                  <a:schemeClr val="tx1"/>
                </a:solidFill>
                <a:latin typeface="Verdana" pitchFamily="34" charset="0"/>
                <a:ea typeface="Verdana" pitchFamily="34" charset="0"/>
                <a:cs typeface="Verdana" pitchFamily="34" charset="0"/>
              </a:defRPr>
            </a:lvl1pPr>
            <a:lvl2pPr marL="457200" indent="0" algn="l" defTabSz="914400" rtl="0" eaLnBrk="1" latinLnBrk="0" hangingPunct="1">
              <a:spcBef>
                <a:spcPct val="20000"/>
              </a:spcBef>
              <a:buClr>
                <a:schemeClr val="tx2"/>
              </a:buClr>
              <a:buFont typeface="Times New Roman" pitchFamily="18" charset="0"/>
              <a:buNone/>
              <a:defRPr sz="2000" b="1" kern="1200">
                <a:solidFill>
                  <a:schemeClr val="tx1"/>
                </a:solidFill>
                <a:latin typeface="Verdana" pitchFamily="34" charset="0"/>
                <a:ea typeface="Verdana" pitchFamily="34" charset="0"/>
                <a:cs typeface="Verdana" pitchFamily="34" charset="0"/>
              </a:defRPr>
            </a:lvl2pPr>
            <a:lvl3pPr marL="914400" indent="0" algn="l" defTabSz="914400" rtl="0" eaLnBrk="1" latinLnBrk="0" hangingPunct="1">
              <a:spcBef>
                <a:spcPct val="20000"/>
              </a:spcBef>
              <a:buClr>
                <a:schemeClr val="tx2"/>
              </a:buClr>
              <a:buFont typeface="Symbol" pitchFamily="18" charset="2"/>
              <a:buNone/>
              <a:defRPr sz="1800" b="1" kern="1200">
                <a:solidFill>
                  <a:schemeClr val="tx1"/>
                </a:solidFill>
                <a:latin typeface="Verdana" pitchFamily="34" charset="0"/>
                <a:ea typeface="Verdana" pitchFamily="34" charset="0"/>
                <a:cs typeface="Verdana" pitchFamily="34" charset="0"/>
              </a:defRPr>
            </a:lvl3pPr>
            <a:lvl4pPr marL="1371600" indent="0" algn="l" defTabSz="914400" rtl="0" eaLnBrk="1" latinLnBrk="0" hangingPunct="1">
              <a:spcBef>
                <a:spcPct val="20000"/>
              </a:spcBef>
              <a:buClr>
                <a:schemeClr val="tx2"/>
              </a:buClr>
              <a:buFont typeface="Arial" pitchFamily="34" charset="0"/>
              <a:buNone/>
              <a:defRPr sz="1600" b="1" kern="1200">
                <a:solidFill>
                  <a:schemeClr val="tx1"/>
                </a:solidFill>
                <a:latin typeface="Verdana" pitchFamily="34" charset="0"/>
                <a:ea typeface="Verdana" pitchFamily="34" charset="0"/>
                <a:cs typeface="Verdana" pitchFamily="34" charset="0"/>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000" b="0" dirty="0"/>
              <a:t>Ignore existing knowledge</a:t>
            </a:r>
          </a:p>
        </p:txBody>
      </p:sp>
      <p:sp>
        <p:nvSpPr>
          <p:cNvPr id="105" name="TextBox 104">
            <a:extLst>
              <a:ext uri="{FF2B5EF4-FFF2-40B4-BE49-F238E27FC236}">
                <a16:creationId xmlns:a16="http://schemas.microsoft.com/office/drawing/2014/main" id="{D0AAB049-2FBD-494E-A855-65D929D0EBA3}"/>
              </a:ext>
            </a:extLst>
          </p:cNvPr>
          <p:cNvSpPr txBox="1"/>
          <p:nvPr/>
        </p:nvSpPr>
        <p:spPr>
          <a:xfrm>
            <a:off x="10897755" y="2525168"/>
            <a:ext cx="1294245" cy="784830"/>
          </a:xfrm>
          <a:prstGeom prst="rect">
            <a:avLst/>
          </a:prstGeom>
          <a:noFill/>
        </p:spPr>
        <p:txBody>
          <a:bodyPr wrap="square" rtlCol="0">
            <a:spAutoFit/>
          </a:bodyPr>
          <a:lstStyle/>
          <a:p>
            <a:pPr algn="ctr"/>
            <a:r>
              <a:rPr lang="en-US" sz="1500" dirty="0">
                <a:solidFill>
                  <a:srgbClr val="FF0000"/>
                </a:solidFill>
              </a:rPr>
              <a:t>Ignores </a:t>
            </a:r>
          </a:p>
          <a:p>
            <a:pPr algn="ctr"/>
            <a:r>
              <a:rPr lang="en-US" sz="1500" dirty="0">
                <a:solidFill>
                  <a:srgbClr val="FF0000"/>
                </a:solidFill>
              </a:rPr>
              <a:t>intermediate</a:t>
            </a:r>
          </a:p>
          <a:p>
            <a:pPr algn="ctr"/>
            <a:r>
              <a:rPr lang="en-US" sz="1500" dirty="0">
                <a:solidFill>
                  <a:srgbClr val="FF0000"/>
                </a:solidFill>
              </a:rPr>
              <a:t>parts</a:t>
            </a:r>
          </a:p>
        </p:txBody>
      </p:sp>
      <p:sp>
        <p:nvSpPr>
          <p:cNvPr id="93" name="Oval 92">
            <a:extLst>
              <a:ext uri="{FF2B5EF4-FFF2-40B4-BE49-F238E27FC236}">
                <a16:creationId xmlns:a16="http://schemas.microsoft.com/office/drawing/2014/main" id="{B6820CE2-7419-8440-A97E-A41B38D1E2CB}"/>
              </a:ext>
            </a:extLst>
          </p:cNvPr>
          <p:cNvSpPr/>
          <p:nvPr/>
        </p:nvSpPr>
        <p:spPr>
          <a:xfrm>
            <a:off x="4676107" y="3190356"/>
            <a:ext cx="1069617" cy="10149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C8B7399-C405-214C-B4E4-8736F97D4750}"/>
              </a:ext>
            </a:extLst>
          </p:cNvPr>
          <p:cNvSpPr/>
          <p:nvPr/>
        </p:nvSpPr>
        <p:spPr>
          <a:xfrm>
            <a:off x="10379953" y="3463329"/>
            <a:ext cx="1100899" cy="11136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079000CA-9162-794F-89D9-D5B03F282A0C}"/>
              </a:ext>
            </a:extLst>
          </p:cNvPr>
          <p:cNvPicPr>
            <a:picLocks noChangeAspect="1"/>
          </p:cNvPicPr>
          <p:nvPr/>
        </p:nvPicPr>
        <p:blipFill>
          <a:blip r:embed="rId3"/>
          <a:stretch>
            <a:fillRect/>
          </a:stretch>
        </p:blipFill>
        <p:spPr>
          <a:xfrm>
            <a:off x="464819" y="3120353"/>
            <a:ext cx="1016369" cy="936000"/>
          </a:xfrm>
          <a:prstGeom prst="rect">
            <a:avLst/>
          </a:prstGeom>
        </p:spPr>
      </p:pic>
      <p:sp>
        <p:nvSpPr>
          <p:cNvPr id="56" name="Rounded Rectangle 55">
            <a:extLst>
              <a:ext uri="{FF2B5EF4-FFF2-40B4-BE49-F238E27FC236}">
                <a16:creationId xmlns:a16="http://schemas.microsoft.com/office/drawing/2014/main" id="{0FAFEF3A-AD72-384D-BE72-AB4E213D7091}"/>
              </a:ext>
            </a:extLst>
          </p:cNvPr>
          <p:cNvSpPr/>
          <p:nvPr/>
        </p:nvSpPr>
        <p:spPr>
          <a:xfrm>
            <a:off x="2509566" y="3209380"/>
            <a:ext cx="1044000" cy="79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rPr>
              <a:t>Workload</a:t>
            </a:r>
            <a:endParaRPr lang="en-US" sz="1100" dirty="0">
              <a:solidFill>
                <a:schemeClr val="tx1"/>
              </a:solidFill>
            </a:endParaRPr>
          </a:p>
        </p:txBody>
      </p:sp>
      <p:cxnSp>
        <p:nvCxnSpPr>
          <p:cNvPr id="57" name="Straight Arrow Connector 56">
            <a:extLst>
              <a:ext uri="{FF2B5EF4-FFF2-40B4-BE49-F238E27FC236}">
                <a16:creationId xmlns:a16="http://schemas.microsoft.com/office/drawing/2014/main" id="{78F331B3-A2F0-8D4F-AEF1-8C7BF0B2A342}"/>
              </a:ext>
            </a:extLst>
          </p:cNvPr>
          <p:cNvCxnSpPr>
            <a:cxnSpLocks/>
            <a:endCxn id="56" idx="1"/>
          </p:cNvCxnSpPr>
          <p:nvPr/>
        </p:nvCxnSpPr>
        <p:spPr>
          <a:xfrm>
            <a:off x="1266452" y="3597915"/>
            <a:ext cx="1243114" cy="7465"/>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4B5052BC-D73F-7D47-9CA4-16713CE7CEA8}"/>
              </a:ext>
            </a:extLst>
          </p:cNvPr>
          <p:cNvSpPr/>
          <p:nvPr/>
        </p:nvSpPr>
        <p:spPr>
          <a:xfrm>
            <a:off x="1507584" y="3278663"/>
            <a:ext cx="795410" cy="369332"/>
          </a:xfrm>
          <a:prstGeom prst="rect">
            <a:avLst/>
          </a:prstGeom>
        </p:spPr>
        <p:txBody>
          <a:bodyPr wrap="none">
            <a:spAutoFit/>
          </a:bodyPr>
          <a:lstStyle/>
          <a:p>
            <a:pPr algn="ctr"/>
            <a:r>
              <a:rPr lang="en-US" dirty="0"/>
              <a:t>design</a:t>
            </a:r>
          </a:p>
        </p:txBody>
      </p:sp>
    </p:spTree>
    <p:extLst>
      <p:ext uri="{BB962C8B-B14F-4D97-AF65-F5344CB8AC3E}">
        <p14:creationId xmlns:p14="http://schemas.microsoft.com/office/powerpoint/2010/main" val="101277519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79" grpId="0" animBg="1"/>
      <p:bldP spid="89" grpId="0"/>
      <p:bldP spid="105" grpId="0"/>
      <p:bldP spid="93" grpId="0" animBg="1"/>
      <p:bldP spid="1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DF82-28CF-AC45-8BEF-2CAE3527AFDD}"/>
              </a:ext>
            </a:extLst>
          </p:cNvPr>
          <p:cNvSpPr>
            <a:spLocks noGrp="1"/>
          </p:cNvSpPr>
          <p:nvPr>
            <p:ph type="title"/>
          </p:nvPr>
        </p:nvSpPr>
        <p:spPr/>
        <p:txBody>
          <a:bodyPr/>
          <a:lstStyle/>
          <a:p>
            <a:r>
              <a:rPr lang="en-US" dirty="0"/>
              <a:t>Solution</a:t>
            </a:r>
          </a:p>
        </p:txBody>
      </p:sp>
      <p:pic>
        <p:nvPicPr>
          <p:cNvPr id="4" name="Picture 3">
            <a:extLst>
              <a:ext uri="{FF2B5EF4-FFF2-40B4-BE49-F238E27FC236}">
                <a16:creationId xmlns:a16="http://schemas.microsoft.com/office/drawing/2014/main" id="{CCDF8671-6412-4C44-949F-CF56679860B3}"/>
              </a:ext>
            </a:extLst>
          </p:cNvPr>
          <p:cNvPicPr>
            <a:picLocks noChangeAspect="1"/>
          </p:cNvPicPr>
          <p:nvPr/>
        </p:nvPicPr>
        <p:blipFill>
          <a:blip r:embed="rId3"/>
          <a:stretch>
            <a:fillRect/>
          </a:stretch>
        </p:blipFill>
        <p:spPr>
          <a:xfrm>
            <a:off x="1171817" y="1656777"/>
            <a:ext cx="894805" cy="894805"/>
          </a:xfrm>
          <a:prstGeom prst="rect">
            <a:avLst/>
          </a:prstGeom>
        </p:spPr>
      </p:pic>
      <p:sp>
        <p:nvSpPr>
          <p:cNvPr id="6" name="Magnetic Disk 5">
            <a:extLst>
              <a:ext uri="{FF2B5EF4-FFF2-40B4-BE49-F238E27FC236}">
                <a16:creationId xmlns:a16="http://schemas.microsoft.com/office/drawing/2014/main" id="{3B6512DE-F330-944B-92FC-57B2E7C57FB9}"/>
              </a:ext>
            </a:extLst>
          </p:cNvPr>
          <p:cNvSpPr/>
          <p:nvPr/>
        </p:nvSpPr>
        <p:spPr>
          <a:xfrm>
            <a:off x="6295073" y="1475333"/>
            <a:ext cx="1375550" cy="126614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Experiment Database</a:t>
            </a:r>
          </a:p>
        </p:txBody>
      </p:sp>
      <p:cxnSp>
        <p:nvCxnSpPr>
          <p:cNvPr id="11" name="Straight Arrow Connector 10">
            <a:extLst>
              <a:ext uri="{FF2B5EF4-FFF2-40B4-BE49-F238E27FC236}">
                <a16:creationId xmlns:a16="http://schemas.microsoft.com/office/drawing/2014/main" id="{612AD0EE-F795-D448-906C-1AD0AA5E71AA}"/>
              </a:ext>
            </a:extLst>
          </p:cNvPr>
          <p:cNvCxnSpPr>
            <a:cxnSpLocks/>
            <a:stCxn id="4" idx="3"/>
            <a:endCxn id="160" idx="1"/>
          </p:cNvCxnSpPr>
          <p:nvPr/>
        </p:nvCxnSpPr>
        <p:spPr>
          <a:xfrm>
            <a:off x="2066622" y="2104180"/>
            <a:ext cx="1558100" cy="678"/>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D82C421-C90F-3C47-A835-C18C5612728E}"/>
              </a:ext>
            </a:extLst>
          </p:cNvPr>
          <p:cNvCxnSpPr>
            <a:cxnSpLocks/>
            <a:stCxn id="6" idx="4"/>
            <a:endCxn id="159" idx="1"/>
          </p:cNvCxnSpPr>
          <p:nvPr/>
        </p:nvCxnSpPr>
        <p:spPr>
          <a:xfrm flipV="1">
            <a:off x="7670623" y="2106995"/>
            <a:ext cx="2910534" cy="141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21B34C7-0641-6443-886C-E929221FB85B}"/>
              </a:ext>
            </a:extLst>
          </p:cNvPr>
          <p:cNvSpPr txBox="1"/>
          <p:nvPr/>
        </p:nvSpPr>
        <p:spPr>
          <a:xfrm>
            <a:off x="2537279" y="1732249"/>
            <a:ext cx="795411" cy="369332"/>
          </a:xfrm>
          <a:prstGeom prst="rect">
            <a:avLst/>
          </a:prstGeom>
          <a:noFill/>
        </p:spPr>
        <p:txBody>
          <a:bodyPr wrap="none" rtlCol="0">
            <a:spAutoFit/>
          </a:bodyPr>
          <a:lstStyle/>
          <a:p>
            <a:r>
              <a:rPr lang="en-US" dirty="0"/>
              <a:t>design</a:t>
            </a:r>
          </a:p>
        </p:txBody>
      </p:sp>
      <p:sp>
        <p:nvSpPr>
          <p:cNvPr id="21" name="TextBox 20">
            <a:extLst>
              <a:ext uri="{FF2B5EF4-FFF2-40B4-BE49-F238E27FC236}">
                <a16:creationId xmlns:a16="http://schemas.microsoft.com/office/drawing/2014/main" id="{88DF07FA-8A55-A846-9DBA-39ADF5CC8950}"/>
              </a:ext>
            </a:extLst>
          </p:cNvPr>
          <p:cNvSpPr txBox="1"/>
          <p:nvPr/>
        </p:nvSpPr>
        <p:spPr>
          <a:xfrm>
            <a:off x="5135325" y="1748313"/>
            <a:ext cx="832279" cy="369332"/>
          </a:xfrm>
          <a:prstGeom prst="rect">
            <a:avLst/>
          </a:prstGeom>
          <a:noFill/>
        </p:spPr>
        <p:txBody>
          <a:bodyPr wrap="none" rtlCol="0">
            <a:spAutoFit/>
          </a:bodyPr>
          <a:lstStyle/>
          <a:p>
            <a:r>
              <a:rPr lang="en-US" dirty="0"/>
              <a:t>submit</a:t>
            </a:r>
          </a:p>
        </p:txBody>
      </p:sp>
      <p:sp>
        <p:nvSpPr>
          <p:cNvPr id="22" name="TextBox 21">
            <a:extLst>
              <a:ext uri="{FF2B5EF4-FFF2-40B4-BE49-F238E27FC236}">
                <a16:creationId xmlns:a16="http://schemas.microsoft.com/office/drawing/2014/main" id="{F17C3C40-9560-9A41-8574-F4D0B83F0452}"/>
              </a:ext>
            </a:extLst>
          </p:cNvPr>
          <p:cNvSpPr txBox="1"/>
          <p:nvPr/>
        </p:nvSpPr>
        <p:spPr>
          <a:xfrm>
            <a:off x="8486346" y="1721804"/>
            <a:ext cx="995978" cy="369332"/>
          </a:xfrm>
          <a:prstGeom prst="rect">
            <a:avLst/>
          </a:prstGeom>
          <a:noFill/>
        </p:spPr>
        <p:txBody>
          <a:bodyPr wrap="none" rtlCol="0">
            <a:spAutoFit/>
          </a:bodyPr>
          <a:lstStyle/>
          <a:p>
            <a:r>
              <a:rPr lang="en-US" dirty="0"/>
              <a:t>optimize</a:t>
            </a:r>
          </a:p>
        </p:txBody>
      </p:sp>
      <p:grpSp>
        <p:nvGrpSpPr>
          <p:cNvPr id="94" name="Group 93">
            <a:extLst>
              <a:ext uri="{FF2B5EF4-FFF2-40B4-BE49-F238E27FC236}">
                <a16:creationId xmlns:a16="http://schemas.microsoft.com/office/drawing/2014/main" id="{9C9F87CA-3B46-4F4F-A926-357DF3BF574B}"/>
              </a:ext>
            </a:extLst>
          </p:cNvPr>
          <p:cNvGrpSpPr/>
          <p:nvPr/>
        </p:nvGrpSpPr>
        <p:grpSpPr>
          <a:xfrm>
            <a:off x="5945862" y="2856454"/>
            <a:ext cx="2243563" cy="3993921"/>
            <a:chOff x="6316906" y="2858828"/>
            <a:chExt cx="2243563" cy="3993921"/>
          </a:xfrm>
        </p:grpSpPr>
        <p:sp>
          <p:nvSpPr>
            <p:cNvPr id="24" name="Striped Right Arrow 23">
              <a:extLst>
                <a:ext uri="{FF2B5EF4-FFF2-40B4-BE49-F238E27FC236}">
                  <a16:creationId xmlns:a16="http://schemas.microsoft.com/office/drawing/2014/main" id="{172F46F5-547C-734A-9C73-A6936FEF7820}"/>
                </a:ext>
              </a:extLst>
            </p:cNvPr>
            <p:cNvSpPr/>
            <p:nvPr/>
          </p:nvSpPr>
          <p:spPr>
            <a:xfrm rot="5400000">
              <a:off x="6919249" y="2549828"/>
              <a:ext cx="891947" cy="1509947"/>
            </a:xfrm>
            <a:prstGeom prst="stripedRightArrow">
              <a:avLst/>
            </a:prstGeom>
            <a:noFill/>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solidFill>
                    <a:schemeClr val="tx1"/>
                  </a:solidFill>
                </a:rPr>
                <a:t>Graph</a:t>
              </a:r>
            </a:p>
          </p:txBody>
        </p:sp>
        <p:sp>
          <p:nvSpPr>
            <p:cNvPr id="28" name="Oval 27">
              <a:extLst>
                <a:ext uri="{FF2B5EF4-FFF2-40B4-BE49-F238E27FC236}">
                  <a16:creationId xmlns:a16="http://schemas.microsoft.com/office/drawing/2014/main" id="{315E8BEE-6749-EC4A-93EF-704ABEEA251B}"/>
                </a:ext>
              </a:extLst>
            </p:cNvPr>
            <p:cNvSpPr/>
            <p:nvPr/>
          </p:nvSpPr>
          <p:spPr>
            <a:xfrm>
              <a:off x="7191214" y="4091553"/>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38456FB-20F6-1D4D-9B96-20740EB159B5}"/>
                </a:ext>
              </a:extLst>
            </p:cNvPr>
            <p:cNvSpPr/>
            <p:nvPr/>
          </p:nvSpPr>
          <p:spPr>
            <a:xfrm>
              <a:off x="6938401" y="4257032"/>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73214C1-47D9-9743-B51D-6D01031653D5}"/>
                </a:ext>
              </a:extLst>
            </p:cNvPr>
            <p:cNvSpPr/>
            <p:nvPr/>
          </p:nvSpPr>
          <p:spPr>
            <a:xfrm>
              <a:off x="7456688" y="4328545"/>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56A3C98-1E2D-4844-916E-D2705063F577}"/>
                </a:ext>
              </a:extLst>
            </p:cNvPr>
            <p:cNvSpPr/>
            <p:nvPr/>
          </p:nvSpPr>
          <p:spPr>
            <a:xfrm>
              <a:off x="7227214" y="4329032"/>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482F4D6-AADD-F24E-8DEC-C423EC4D8475}"/>
                </a:ext>
              </a:extLst>
            </p:cNvPr>
            <p:cNvSpPr/>
            <p:nvPr/>
          </p:nvSpPr>
          <p:spPr>
            <a:xfrm>
              <a:off x="7013147" y="4492152"/>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93D1146-7FD0-A646-BE6C-8E5F030B3075}"/>
                </a:ext>
              </a:extLst>
            </p:cNvPr>
            <p:cNvSpPr/>
            <p:nvPr/>
          </p:nvSpPr>
          <p:spPr>
            <a:xfrm>
              <a:off x="7365654" y="4543551"/>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000C053-8170-1F4E-8944-97ACD3418E8B}"/>
                </a:ext>
              </a:extLst>
            </p:cNvPr>
            <p:cNvSpPr/>
            <p:nvPr/>
          </p:nvSpPr>
          <p:spPr>
            <a:xfrm>
              <a:off x="6853323" y="4626083"/>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15B873A-91B7-DC45-A53C-7BB5B9DF935C}"/>
                </a:ext>
              </a:extLst>
            </p:cNvPr>
            <p:cNvSpPr/>
            <p:nvPr/>
          </p:nvSpPr>
          <p:spPr>
            <a:xfrm>
              <a:off x="7119052" y="4698083"/>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88EEBF8-044D-6D45-9224-66ABCC5D5302}"/>
                </a:ext>
              </a:extLst>
            </p:cNvPr>
            <p:cNvSpPr/>
            <p:nvPr/>
          </p:nvSpPr>
          <p:spPr>
            <a:xfrm>
              <a:off x="7464599" y="4807385"/>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35A81-A49F-AB45-A43C-6C748B7F5171}"/>
                </a:ext>
              </a:extLst>
            </p:cNvPr>
            <p:cNvSpPr/>
            <p:nvPr/>
          </p:nvSpPr>
          <p:spPr>
            <a:xfrm>
              <a:off x="7714929" y="4494799"/>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767EAFD-A064-4D49-8F02-A389325E1B46}"/>
                </a:ext>
              </a:extLst>
            </p:cNvPr>
            <p:cNvSpPr/>
            <p:nvPr/>
          </p:nvSpPr>
          <p:spPr>
            <a:xfrm>
              <a:off x="7548436" y="4530897"/>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F610070-FDE6-1347-8624-76F2D1B64348}"/>
                </a:ext>
              </a:extLst>
            </p:cNvPr>
            <p:cNvSpPr/>
            <p:nvPr/>
          </p:nvSpPr>
          <p:spPr>
            <a:xfrm>
              <a:off x="7713424" y="4184462"/>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37587214-364D-B645-9A4F-43A57D647849}"/>
                </a:ext>
              </a:extLst>
            </p:cNvPr>
            <p:cNvCxnSpPr>
              <a:cxnSpLocks/>
              <a:stCxn id="28" idx="3"/>
              <a:endCxn id="29" idx="7"/>
            </p:cNvCxnSpPr>
            <p:nvPr/>
          </p:nvCxnSpPr>
          <p:spPr>
            <a:xfrm flipH="1">
              <a:off x="6999857" y="4153009"/>
              <a:ext cx="201901" cy="114567"/>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65421D6-C74A-1443-BAAF-4A5477F64B04}"/>
                </a:ext>
              </a:extLst>
            </p:cNvPr>
            <p:cNvCxnSpPr>
              <a:cxnSpLocks/>
              <a:stCxn id="28" idx="5"/>
              <a:endCxn id="31" idx="0"/>
            </p:cNvCxnSpPr>
            <p:nvPr/>
          </p:nvCxnSpPr>
          <p:spPr>
            <a:xfrm>
              <a:off x="7252670" y="4153009"/>
              <a:ext cx="10544" cy="17602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0132611D-EEAE-E343-9D99-B887CA75583F}"/>
                </a:ext>
              </a:extLst>
            </p:cNvPr>
            <p:cNvCxnSpPr>
              <a:cxnSpLocks/>
              <a:stCxn id="39" idx="2"/>
              <a:endCxn id="30" idx="0"/>
            </p:cNvCxnSpPr>
            <p:nvPr/>
          </p:nvCxnSpPr>
          <p:spPr>
            <a:xfrm flipH="1">
              <a:off x="7492688" y="4220462"/>
              <a:ext cx="220736" cy="10808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3948DBFD-6F48-674D-B1D9-77D8C224FF5D}"/>
                </a:ext>
              </a:extLst>
            </p:cNvPr>
            <p:cNvCxnSpPr>
              <a:cxnSpLocks/>
              <a:stCxn id="28" idx="6"/>
              <a:endCxn id="30" idx="1"/>
            </p:cNvCxnSpPr>
            <p:nvPr/>
          </p:nvCxnSpPr>
          <p:spPr>
            <a:xfrm>
              <a:off x="7263214" y="4127553"/>
              <a:ext cx="204018" cy="21153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6DC44BB-696B-3348-92C6-34561F0AF43B}"/>
                </a:ext>
              </a:extLst>
            </p:cNvPr>
            <p:cNvCxnSpPr>
              <a:cxnSpLocks/>
              <a:stCxn id="30" idx="4"/>
              <a:endCxn id="33" idx="7"/>
            </p:cNvCxnSpPr>
            <p:nvPr/>
          </p:nvCxnSpPr>
          <p:spPr>
            <a:xfrm flipH="1">
              <a:off x="7427110" y="4400545"/>
              <a:ext cx="65578" cy="15355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59D413FC-D0BE-1D44-9987-F22DD27A65E5}"/>
                </a:ext>
              </a:extLst>
            </p:cNvPr>
            <p:cNvCxnSpPr>
              <a:cxnSpLocks/>
              <a:stCxn id="31" idx="3"/>
              <a:endCxn id="32" idx="7"/>
            </p:cNvCxnSpPr>
            <p:nvPr/>
          </p:nvCxnSpPr>
          <p:spPr>
            <a:xfrm flipH="1">
              <a:off x="7074603" y="4390488"/>
              <a:ext cx="163155" cy="11220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2207E3FE-B7E5-2C46-BD40-88CD7D73E4CC}"/>
                </a:ext>
              </a:extLst>
            </p:cNvPr>
            <p:cNvCxnSpPr>
              <a:cxnSpLocks/>
              <a:stCxn id="30" idx="4"/>
              <a:endCxn id="38" idx="2"/>
            </p:cNvCxnSpPr>
            <p:nvPr/>
          </p:nvCxnSpPr>
          <p:spPr>
            <a:xfrm>
              <a:off x="7492688" y="4400545"/>
              <a:ext cx="55748" cy="16635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687EBA10-4C64-FD48-8450-B5BE4DBE80BB}"/>
                </a:ext>
              </a:extLst>
            </p:cNvPr>
            <p:cNvCxnSpPr>
              <a:cxnSpLocks/>
              <a:stCxn id="39" idx="5"/>
              <a:endCxn id="37" idx="0"/>
            </p:cNvCxnSpPr>
            <p:nvPr/>
          </p:nvCxnSpPr>
          <p:spPr>
            <a:xfrm flipH="1">
              <a:off x="7750929" y="4245918"/>
              <a:ext cx="23951" cy="24888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88A65AF7-CAC8-3146-B830-CD184145CF72}"/>
                </a:ext>
              </a:extLst>
            </p:cNvPr>
            <p:cNvCxnSpPr>
              <a:cxnSpLocks/>
              <a:stCxn id="37" idx="4"/>
              <a:endCxn id="36" idx="7"/>
            </p:cNvCxnSpPr>
            <p:nvPr/>
          </p:nvCxnSpPr>
          <p:spPr>
            <a:xfrm flipH="1">
              <a:off x="7526055" y="4566799"/>
              <a:ext cx="224874" cy="25113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6CA48E11-50D7-294C-9342-A70CA59CB04A}"/>
                </a:ext>
              </a:extLst>
            </p:cNvPr>
            <p:cNvCxnSpPr>
              <a:cxnSpLocks/>
              <a:stCxn id="33" idx="3"/>
            </p:cNvCxnSpPr>
            <p:nvPr/>
          </p:nvCxnSpPr>
          <p:spPr>
            <a:xfrm flipH="1">
              <a:off x="7188606" y="4605007"/>
              <a:ext cx="187592" cy="11435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56DB2494-0402-114D-958C-0357B587EF5B}"/>
                </a:ext>
              </a:extLst>
            </p:cNvPr>
            <p:cNvCxnSpPr>
              <a:cxnSpLocks/>
              <a:stCxn id="32" idx="5"/>
              <a:endCxn id="35" idx="0"/>
            </p:cNvCxnSpPr>
            <p:nvPr/>
          </p:nvCxnSpPr>
          <p:spPr>
            <a:xfrm>
              <a:off x="7074603" y="4553608"/>
              <a:ext cx="80449" cy="14447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F97A391B-3E99-E243-9D68-9A02C9D0EC88}"/>
                </a:ext>
              </a:extLst>
            </p:cNvPr>
            <p:cNvCxnSpPr>
              <a:cxnSpLocks/>
              <a:stCxn id="32" idx="3"/>
              <a:endCxn id="34" idx="7"/>
            </p:cNvCxnSpPr>
            <p:nvPr/>
          </p:nvCxnSpPr>
          <p:spPr>
            <a:xfrm flipH="1">
              <a:off x="6914779" y="4553608"/>
              <a:ext cx="108912" cy="8301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D19655FC-3348-3C47-959A-8F294AA2254D}"/>
                </a:ext>
              </a:extLst>
            </p:cNvPr>
            <p:cNvCxnSpPr>
              <a:cxnSpLocks/>
              <a:stCxn id="33" idx="4"/>
              <a:endCxn id="36" idx="1"/>
            </p:cNvCxnSpPr>
            <p:nvPr/>
          </p:nvCxnSpPr>
          <p:spPr>
            <a:xfrm>
              <a:off x="7401654" y="4615551"/>
              <a:ext cx="73489" cy="20237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83" name="Oval 82">
              <a:extLst>
                <a:ext uri="{FF2B5EF4-FFF2-40B4-BE49-F238E27FC236}">
                  <a16:creationId xmlns:a16="http://schemas.microsoft.com/office/drawing/2014/main" id="{03D46CA2-316B-8B4F-8341-4BB857971467}"/>
                </a:ext>
              </a:extLst>
            </p:cNvPr>
            <p:cNvSpPr/>
            <p:nvPr/>
          </p:nvSpPr>
          <p:spPr>
            <a:xfrm>
              <a:off x="7442239" y="5060675"/>
              <a:ext cx="72000" cy="720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F77F3C5-96BC-AA4A-A104-0F7536231127}"/>
                </a:ext>
              </a:extLst>
            </p:cNvPr>
            <p:cNvSpPr/>
            <p:nvPr/>
          </p:nvSpPr>
          <p:spPr>
            <a:xfrm>
              <a:off x="7085147" y="4959785"/>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F8D48BEB-B44B-EE46-B6E8-860A15105ADB}"/>
                </a:ext>
              </a:extLst>
            </p:cNvPr>
            <p:cNvCxnSpPr>
              <a:cxnSpLocks/>
              <a:stCxn id="36" idx="4"/>
              <a:endCxn id="83" idx="0"/>
            </p:cNvCxnSpPr>
            <p:nvPr/>
          </p:nvCxnSpPr>
          <p:spPr>
            <a:xfrm flipH="1">
              <a:off x="7478239" y="4879385"/>
              <a:ext cx="22360" cy="18129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45D79EA-F568-8D45-874D-DC828878860A}"/>
                </a:ext>
              </a:extLst>
            </p:cNvPr>
            <p:cNvCxnSpPr>
              <a:cxnSpLocks/>
              <a:stCxn id="35" idx="4"/>
              <a:endCxn id="84" idx="0"/>
            </p:cNvCxnSpPr>
            <p:nvPr/>
          </p:nvCxnSpPr>
          <p:spPr>
            <a:xfrm flipH="1">
              <a:off x="7121147" y="4770083"/>
              <a:ext cx="33905" cy="18970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09926A25-A1C4-B84E-8556-85BFC02F5060}"/>
                </a:ext>
              </a:extLst>
            </p:cNvPr>
            <p:cNvSpPr txBox="1"/>
            <p:nvPr/>
          </p:nvSpPr>
          <p:spPr>
            <a:xfrm>
              <a:off x="6316906" y="5375421"/>
              <a:ext cx="2243563" cy="1477328"/>
            </a:xfrm>
            <a:prstGeom prst="rect">
              <a:avLst/>
            </a:prstGeom>
            <a:noFill/>
          </p:spPr>
          <p:txBody>
            <a:bodyPr wrap="none" rtlCol="0">
              <a:spAutoFit/>
            </a:bodyPr>
            <a:lstStyle/>
            <a:p>
              <a:pPr marL="285750" indent="-285750">
                <a:buFont typeface="Arial" panose="020B0604020202020204" pitchFamily="34" charset="0"/>
                <a:buChar char="•"/>
              </a:pPr>
              <a:r>
                <a:rPr lang="en-US" dirty="0"/>
                <a:t>Directed graph</a:t>
              </a:r>
            </a:p>
            <a:p>
              <a:pPr marL="285750" indent="-285750">
                <a:buFont typeface="Arial" panose="020B0604020202020204" pitchFamily="34" charset="0"/>
                <a:buChar char="•"/>
              </a:pPr>
              <a:r>
                <a:rPr lang="en-US" dirty="0"/>
                <a:t>Vertices = artifacts</a:t>
              </a:r>
            </a:p>
            <a:p>
              <a:pPr marL="285750" indent="-285750">
                <a:buFont typeface="Arial" panose="020B0604020202020204" pitchFamily="34" charset="0"/>
                <a:buChar char="•"/>
              </a:pPr>
              <a:r>
                <a:rPr lang="en-US" dirty="0"/>
                <a:t>Edges = operations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grpSp>
        <p:nvGrpSpPr>
          <p:cNvPr id="145" name="Group 144">
            <a:extLst>
              <a:ext uri="{FF2B5EF4-FFF2-40B4-BE49-F238E27FC236}">
                <a16:creationId xmlns:a16="http://schemas.microsoft.com/office/drawing/2014/main" id="{D0ED2C97-193A-BA4D-8AA6-8E7D5BE6491B}"/>
              </a:ext>
            </a:extLst>
          </p:cNvPr>
          <p:cNvGrpSpPr/>
          <p:nvPr/>
        </p:nvGrpSpPr>
        <p:grpSpPr>
          <a:xfrm>
            <a:off x="3983390" y="2640605"/>
            <a:ext cx="2022555" cy="2181243"/>
            <a:chOff x="3983390" y="2640605"/>
            <a:chExt cx="2022555" cy="2181243"/>
          </a:xfrm>
        </p:grpSpPr>
        <p:sp>
          <p:nvSpPr>
            <p:cNvPr id="96" name="Oval 95">
              <a:extLst>
                <a:ext uri="{FF2B5EF4-FFF2-40B4-BE49-F238E27FC236}">
                  <a16:creationId xmlns:a16="http://schemas.microsoft.com/office/drawing/2014/main" id="{1A61D047-8AE0-AF4A-B05E-6196EA57DEEA}"/>
                </a:ext>
              </a:extLst>
            </p:cNvPr>
            <p:cNvSpPr/>
            <p:nvPr/>
          </p:nvSpPr>
          <p:spPr>
            <a:xfrm>
              <a:off x="4236203" y="4189599"/>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07726AFA-A7F1-6343-9B51-8D94D6106784}"/>
                </a:ext>
              </a:extLst>
            </p:cNvPr>
            <p:cNvSpPr/>
            <p:nvPr/>
          </p:nvSpPr>
          <p:spPr>
            <a:xfrm>
              <a:off x="3983390" y="4355078"/>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52D42540-C133-774B-B161-58F62F535913}"/>
                </a:ext>
              </a:extLst>
            </p:cNvPr>
            <p:cNvSpPr/>
            <p:nvPr/>
          </p:nvSpPr>
          <p:spPr>
            <a:xfrm>
              <a:off x="4272203" y="4427078"/>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9" name="Straight Arrow Connector 98">
              <a:extLst>
                <a:ext uri="{FF2B5EF4-FFF2-40B4-BE49-F238E27FC236}">
                  <a16:creationId xmlns:a16="http://schemas.microsoft.com/office/drawing/2014/main" id="{01234D3A-213D-4A48-AA06-1B0F510ED8EF}"/>
                </a:ext>
              </a:extLst>
            </p:cNvPr>
            <p:cNvCxnSpPr>
              <a:cxnSpLocks/>
              <a:stCxn id="96" idx="3"/>
              <a:endCxn id="97" idx="7"/>
            </p:cNvCxnSpPr>
            <p:nvPr/>
          </p:nvCxnSpPr>
          <p:spPr>
            <a:xfrm flipH="1">
              <a:off x="4044846" y="4251055"/>
              <a:ext cx="201901" cy="114567"/>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F0D010CA-C687-8641-BAE4-0CD942AD7564}"/>
                </a:ext>
              </a:extLst>
            </p:cNvPr>
            <p:cNvCxnSpPr>
              <a:cxnSpLocks/>
              <a:stCxn id="98" idx="5"/>
              <a:endCxn id="104" idx="1"/>
            </p:cNvCxnSpPr>
            <p:nvPr/>
          </p:nvCxnSpPr>
          <p:spPr>
            <a:xfrm>
              <a:off x="4333659" y="4488534"/>
              <a:ext cx="101488" cy="10148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04" name="Oval 103">
              <a:extLst>
                <a:ext uri="{FF2B5EF4-FFF2-40B4-BE49-F238E27FC236}">
                  <a16:creationId xmlns:a16="http://schemas.microsoft.com/office/drawing/2014/main" id="{150B2571-BBE9-B149-9614-0D64CE31FEF3}"/>
                </a:ext>
              </a:extLst>
            </p:cNvPr>
            <p:cNvSpPr/>
            <p:nvPr/>
          </p:nvSpPr>
          <p:spPr>
            <a:xfrm>
              <a:off x="4424603" y="4579478"/>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7" name="Straight Arrow Connector 106">
              <a:extLst>
                <a:ext uri="{FF2B5EF4-FFF2-40B4-BE49-F238E27FC236}">
                  <a16:creationId xmlns:a16="http://schemas.microsoft.com/office/drawing/2014/main" id="{054684A6-AECD-8047-980D-70AAF5E54626}"/>
                </a:ext>
              </a:extLst>
            </p:cNvPr>
            <p:cNvCxnSpPr>
              <a:cxnSpLocks/>
              <a:stCxn id="96" idx="5"/>
              <a:endCxn id="98" idx="0"/>
            </p:cNvCxnSpPr>
            <p:nvPr/>
          </p:nvCxnSpPr>
          <p:spPr>
            <a:xfrm>
              <a:off x="4297659" y="4251055"/>
              <a:ext cx="10544" cy="17602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D6EC5DA5-3A89-8A43-BD5F-AD3F25D24DA7}"/>
                </a:ext>
              </a:extLst>
            </p:cNvPr>
            <p:cNvSpPr/>
            <p:nvPr/>
          </p:nvSpPr>
          <p:spPr>
            <a:xfrm>
              <a:off x="4261339" y="4749848"/>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97AB2192-0B2D-1D47-BE5A-557A27BF3B9A}"/>
                </a:ext>
              </a:extLst>
            </p:cNvPr>
            <p:cNvCxnSpPr>
              <a:cxnSpLocks/>
              <a:stCxn id="104" idx="4"/>
              <a:endCxn id="110" idx="7"/>
            </p:cNvCxnSpPr>
            <p:nvPr/>
          </p:nvCxnSpPr>
          <p:spPr>
            <a:xfrm flipH="1">
              <a:off x="4322795" y="4651478"/>
              <a:ext cx="137808" cy="10891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C6DE1D89-20B4-1048-8697-C5EFCC4613A2}"/>
                </a:ext>
              </a:extLst>
            </p:cNvPr>
            <p:cNvCxnSpPr>
              <a:cxnSpLocks/>
            </p:cNvCxnSpPr>
            <p:nvPr/>
          </p:nvCxnSpPr>
          <p:spPr>
            <a:xfrm>
              <a:off x="4643744" y="4698000"/>
              <a:ext cx="1362201"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5E40F4D9-B642-974D-9899-AA00DE905631}"/>
                </a:ext>
              </a:extLst>
            </p:cNvPr>
            <p:cNvSpPr txBox="1"/>
            <p:nvPr/>
          </p:nvSpPr>
          <p:spPr>
            <a:xfrm>
              <a:off x="4787616" y="4272129"/>
              <a:ext cx="832279" cy="369332"/>
            </a:xfrm>
            <a:prstGeom prst="rect">
              <a:avLst/>
            </a:prstGeom>
            <a:noFill/>
          </p:spPr>
          <p:txBody>
            <a:bodyPr wrap="none" rtlCol="0">
              <a:spAutoFit/>
            </a:bodyPr>
            <a:lstStyle/>
            <a:p>
              <a:r>
                <a:rPr lang="en-US" dirty="0"/>
                <a:t>submit</a:t>
              </a:r>
            </a:p>
          </p:txBody>
        </p:sp>
        <p:cxnSp>
          <p:nvCxnSpPr>
            <p:cNvPr id="127" name="Straight Arrow Connector 126">
              <a:extLst>
                <a:ext uri="{FF2B5EF4-FFF2-40B4-BE49-F238E27FC236}">
                  <a16:creationId xmlns:a16="http://schemas.microsoft.com/office/drawing/2014/main" id="{AE32618A-3FE0-8747-97FB-489203054413}"/>
                </a:ext>
              </a:extLst>
            </p:cNvPr>
            <p:cNvCxnSpPr>
              <a:cxnSpLocks/>
              <a:stCxn id="160" idx="2"/>
            </p:cNvCxnSpPr>
            <p:nvPr/>
          </p:nvCxnSpPr>
          <p:spPr>
            <a:xfrm flipH="1">
              <a:off x="4246746" y="2640605"/>
              <a:ext cx="1" cy="1383515"/>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grpSp>
        <p:nvGrpSpPr>
          <p:cNvPr id="146" name="Group 145">
            <a:extLst>
              <a:ext uri="{FF2B5EF4-FFF2-40B4-BE49-F238E27FC236}">
                <a16:creationId xmlns:a16="http://schemas.microsoft.com/office/drawing/2014/main" id="{E78041CC-48DD-8D40-8483-68D97D0F0896}"/>
              </a:ext>
            </a:extLst>
          </p:cNvPr>
          <p:cNvGrpSpPr/>
          <p:nvPr/>
        </p:nvGrpSpPr>
        <p:grpSpPr>
          <a:xfrm>
            <a:off x="7577569" y="3807351"/>
            <a:ext cx="3547045" cy="1781297"/>
            <a:chOff x="7532352" y="3799341"/>
            <a:chExt cx="3547045" cy="1781297"/>
          </a:xfrm>
        </p:grpSpPr>
        <p:sp>
          <p:nvSpPr>
            <p:cNvPr id="123" name="Oval 122">
              <a:extLst>
                <a:ext uri="{FF2B5EF4-FFF2-40B4-BE49-F238E27FC236}">
                  <a16:creationId xmlns:a16="http://schemas.microsoft.com/office/drawing/2014/main" id="{C8968E99-30DC-AE47-BBE0-7B19F66DAA10}"/>
                </a:ext>
              </a:extLst>
            </p:cNvPr>
            <p:cNvSpPr/>
            <p:nvPr/>
          </p:nvSpPr>
          <p:spPr>
            <a:xfrm>
              <a:off x="11007397" y="4729472"/>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5" name="Straight Arrow Connector 124">
              <a:extLst>
                <a:ext uri="{FF2B5EF4-FFF2-40B4-BE49-F238E27FC236}">
                  <a16:creationId xmlns:a16="http://schemas.microsoft.com/office/drawing/2014/main" id="{ADA69785-8B8A-C644-8E3C-E1F82FBF7B9C}"/>
                </a:ext>
              </a:extLst>
            </p:cNvPr>
            <p:cNvCxnSpPr>
              <a:cxnSpLocks/>
              <a:endCxn id="123" idx="0"/>
            </p:cNvCxnSpPr>
            <p:nvPr/>
          </p:nvCxnSpPr>
          <p:spPr>
            <a:xfrm>
              <a:off x="11032853" y="4553449"/>
              <a:ext cx="10544" cy="17602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26" name="Oval 125">
              <a:extLst>
                <a:ext uri="{FF2B5EF4-FFF2-40B4-BE49-F238E27FC236}">
                  <a16:creationId xmlns:a16="http://schemas.microsoft.com/office/drawing/2014/main" id="{8B5A48C4-C3B0-2549-BBF2-E89C5FF998B9}"/>
                </a:ext>
              </a:extLst>
            </p:cNvPr>
            <p:cNvSpPr/>
            <p:nvPr/>
          </p:nvSpPr>
          <p:spPr>
            <a:xfrm>
              <a:off x="10983988" y="4481449"/>
              <a:ext cx="72000" cy="7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96468CE-09E6-E643-9C31-8596448A3E51}"/>
                </a:ext>
              </a:extLst>
            </p:cNvPr>
            <p:cNvSpPr/>
            <p:nvPr/>
          </p:nvSpPr>
          <p:spPr>
            <a:xfrm>
              <a:off x="8091294" y="3799341"/>
              <a:ext cx="2180883" cy="178129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Optimizations:</a:t>
              </a:r>
            </a:p>
            <a:p>
              <a:pPr marL="342900" indent="-342900">
                <a:buAutoNum type="arabicPeriod"/>
              </a:pPr>
              <a:r>
                <a:rPr lang="en-US" b="1" dirty="0">
                  <a:solidFill>
                    <a:schemeClr val="tx1"/>
                  </a:solidFill>
                </a:rPr>
                <a:t>Reuse</a:t>
              </a:r>
            </a:p>
            <a:p>
              <a:pPr marL="342900" indent="-342900">
                <a:buAutoNum type="arabicPeriod"/>
              </a:pPr>
              <a:r>
                <a:rPr lang="en-US" b="1" dirty="0" err="1">
                  <a:solidFill>
                    <a:schemeClr val="tx1"/>
                  </a:solidFill>
                </a:rPr>
                <a:t>Warmstarting</a:t>
              </a:r>
              <a:endParaRPr lang="en-US" b="1" dirty="0">
                <a:solidFill>
                  <a:schemeClr val="tx1"/>
                </a:solidFill>
              </a:endParaRPr>
            </a:p>
            <a:p>
              <a:pPr marL="342900" indent="-342900">
                <a:buAutoNum type="arabicPeriod"/>
              </a:pPr>
              <a:r>
                <a:rPr lang="en-US" b="1" dirty="0">
                  <a:solidFill>
                    <a:schemeClr val="tx1"/>
                  </a:solidFill>
                </a:rPr>
                <a:t>Improved</a:t>
              </a:r>
              <a:r>
                <a:rPr lang="en-US" dirty="0">
                  <a:solidFill>
                    <a:schemeClr val="tx1"/>
                  </a:solidFill>
                </a:rPr>
                <a:t> </a:t>
              </a:r>
              <a:r>
                <a:rPr lang="en-US" b="1" dirty="0">
                  <a:solidFill>
                    <a:schemeClr val="tx1"/>
                  </a:solidFill>
                </a:rPr>
                <a:t>Hyperparameter</a:t>
              </a:r>
              <a:r>
                <a:rPr lang="en-US" dirty="0">
                  <a:solidFill>
                    <a:schemeClr val="tx1"/>
                  </a:solidFill>
                </a:rPr>
                <a:t> </a:t>
              </a:r>
              <a:r>
                <a:rPr lang="en-US" b="1" dirty="0">
                  <a:solidFill>
                    <a:schemeClr val="tx1"/>
                  </a:solidFill>
                </a:rPr>
                <a:t>tuning</a:t>
              </a:r>
            </a:p>
          </p:txBody>
        </p:sp>
        <p:cxnSp>
          <p:nvCxnSpPr>
            <p:cNvPr id="138" name="Straight Arrow Connector 137">
              <a:extLst>
                <a:ext uri="{FF2B5EF4-FFF2-40B4-BE49-F238E27FC236}">
                  <a16:creationId xmlns:a16="http://schemas.microsoft.com/office/drawing/2014/main" id="{475A0BD1-579F-5645-8700-156ECB2F9ED7}"/>
                </a:ext>
              </a:extLst>
            </p:cNvPr>
            <p:cNvCxnSpPr>
              <a:cxnSpLocks/>
            </p:cNvCxnSpPr>
            <p:nvPr/>
          </p:nvCxnSpPr>
          <p:spPr>
            <a:xfrm>
              <a:off x="7532352" y="4698000"/>
              <a:ext cx="568800"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E6340964-E5E1-404D-8FB8-0C8E07B620B8}"/>
                </a:ext>
              </a:extLst>
            </p:cNvPr>
            <p:cNvCxnSpPr>
              <a:cxnSpLocks/>
              <a:stCxn id="130" idx="3"/>
            </p:cNvCxnSpPr>
            <p:nvPr/>
          </p:nvCxnSpPr>
          <p:spPr>
            <a:xfrm flipV="1">
              <a:off x="10272177" y="4681980"/>
              <a:ext cx="488003"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sp>
        <p:nvSpPr>
          <p:cNvPr id="159" name="Rounded Rectangle 158">
            <a:extLst>
              <a:ext uri="{FF2B5EF4-FFF2-40B4-BE49-F238E27FC236}">
                <a16:creationId xmlns:a16="http://schemas.microsoft.com/office/drawing/2014/main" id="{97BFC43F-37BA-5C41-AF07-4A225E28342A}"/>
              </a:ext>
            </a:extLst>
          </p:cNvPr>
          <p:cNvSpPr/>
          <p:nvPr/>
        </p:nvSpPr>
        <p:spPr>
          <a:xfrm>
            <a:off x="10581157" y="1571248"/>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Optimized</a:t>
            </a:r>
          </a:p>
          <a:p>
            <a:pPr algn="ctr"/>
            <a:r>
              <a:rPr lang="en-US" dirty="0">
                <a:solidFill>
                  <a:schemeClr val="tx1"/>
                </a:solidFill>
              </a:rPr>
              <a:t>workload</a:t>
            </a:r>
            <a:endParaRPr lang="en-US" sz="1200" dirty="0">
              <a:solidFill>
                <a:schemeClr val="tx1"/>
              </a:solidFill>
            </a:endParaRPr>
          </a:p>
        </p:txBody>
      </p:sp>
      <p:sp>
        <p:nvSpPr>
          <p:cNvPr id="160" name="Rounded Rectangle 159">
            <a:extLst>
              <a:ext uri="{FF2B5EF4-FFF2-40B4-BE49-F238E27FC236}">
                <a16:creationId xmlns:a16="http://schemas.microsoft.com/office/drawing/2014/main" id="{2919FCEB-90E8-C44A-8303-65DF8BA170D8}"/>
              </a:ext>
            </a:extLst>
          </p:cNvPr>
          <p:cNvSpPr/>
          <p:nvPr/>
        </p:nvSpPr>
        <p:spPr>
          <a:xfrm>
            <a:off x="3624722" y="1569111"/>
            <a:ext cx="1244049" cy="10714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Workload</a:t>
            </a:r>
            <a:endParaRPr lang="en-US" sz="1200" dirty="0">
              <a:solidFill>
                <a:schemeClr val="tx1"/>
              </a:solidFill>
            </a:endParaRPr>
          </a:p>
        </p:txBody>
      </p:sp>
      <p:cxnSp>
        <p:nvCxnSpPr>
          <p:cNvPr id="168" name="Straight Arrow Connector 167">
            <a:extLst>
              <a:ext uri="{FF2B5EF4-FFF2-40B4-BE49-F238E27FC236}">
                <a16:creationId xmlns:a16="http://schemas.microsoft.com/office/drawing/2014/main" id="{8D0EB929-30F8-7C41-BFC5-2E2ED136AE79}"/>
              </a:ext>
            </a:extLst>
          </p:cNvPr>
          <p:cNvCxnSpPr>
            <a:cxnSpLocks/>
            <a:stCxn id="160" idx="3"/>
            <a:endCxn id="6" idx="2"/>
          </p:cNvCxnSpPr>
          <p:nvPr/>
        </p:nvCxnSpPr>
        <p:spPr>
          <a:xfrm>
            <a:off x="4868771" y="2104858"/>
            <a:ext cx="1426302"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446031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A779645E-FC8B-CC45-B198-67D765442560}"/>
              </a:ext>
            </a:extLst>
          </p:cNvPr>
          <p:cNvSpPr>
            <a:spLocks noGrp="1"/>
          </p:cNvSpPr>
          <p:nvPr>
            <p:ph idx="1"/>
          </p:nvPr>
        </p:nvSpPr>
        <p:spPr>
          <a:xfrm>
            <a:off x="571462" y="857232"/>
            <a:ext cx="11049077" cy="832083"/>
          </a:xfrm>
        </p:spPr>
        <p:txBody>
          <a:bodyPr>
            <a:normAutofit lnSpcReduction="10000"/>
          </a:bodyPr>
          <a:lstStyle/>
          <a:p>
            <a:pPr>
              <a:buFont typeface="Arial" panose="020B0604020202020204" pitchFamily="34" charset="0"/>
              <a:buChar char="•"/>
            </a:pPr>
            <a:r>
              <a:rPr lang="en-US" sz="2400" dirty="0"/>
              <a:t>Edges are uniquely identified</a:t>
            </a:r>
          </a:p>
          <a:p>
            <a:pPr>
              <a:buFont typeface="Arial" panose="020B0604020202020204" pitchFamily="34" charset="0"/>
              <a:buChar char="•"/>
            </a:pPr>
            <a:r>
              <a:rPr lang="en-US" sz="2400" dirty="0"/>
              <a:t>For new workloads, traverse the Experiment Graph</a:t>
            </a:r>
          </a:p>
        </p:txBody>
      </p:sp>
      <p:sp>
        <p:nvSpPr>
          <p:cNvPr id="3" name="Title 2">
            <a:extLst>
              <a:ext uri="{FF2B5EF4-FFF2-40B4-BE49-F238E27FC236}">
                <a16:creationId xmlns:a16="http://schemas.microsoft.com/office/drawing/2014/main" id="{92253C59-93DE-DA44-86F0-FE93FEE604D6}"/>
              </a:ext>
            </a:extLst>
          </p:cNvPr>
          <p:cNvSpPr>
            <a:spLocks noGrp="1"/>
          </p:cNvSpPr>
          <p:nvPr>
            <p:ph type="title"/>
          </p:nvPr>
        </p:nvSpPr>
        <p:spPr/>
        <p:txBody>
          <a:bodyPr/>
          <a:lstStyle/>
          <a:p>
            <a:r>
              <a:rPr lang="en-US" dirty="0"/>
              <a:t>Reuse Optimization</a:t>
            </a:r>
          </a:p>
        </p:txBody>
      </p:sp>
      <p:sp>
        <p:nvSpPr>
          <p:cNvPr id="24" name="Oval 23">
            <a:extLst>
              <a:ext uri="{FF2B5EF4-FFF2-40B4-BE49-F238E27FC236}">
                <a16:creationId xmlns:a16="http://schemas.microsoft.com/office/drawing/2014/main" id="{A79BE12C-9D3E-534B-AF1D-D8E65BEF7EEC}"/>
              </a:ext>
            </a:extLst>
          </p:cNvPr>
          <p:cNvSpPr/>
          <p:nvPr/>
        </p:nvSpPr>
        <p:spPr>
          <a:xfrm>
            <a:off x="1460327" y="2629836"/>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DDA2449-0695-2648-B964-4626505E4C04}"/>
              </a:ext>
            </a:extLst>
          </p:cNvPr>
          <p:cNvSpPr/>
          <p:nvPr/>
        </p:nvSpPr>
        <p:spPr>
          <a:xfrm>
            <a:off x="1446155" y="3269892"/>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51C98B7-3B50-A048-9D27-772F3F31C92B}"/>
              </a:ext>
            </a:extLst>
          </p:cNvPr>
          <p:cNvSpPr/>
          <p:nvPr/>
        </p:nvSpPr>
        <p:spPr>
          <a:xfrm>
            <a:off x="1017504" y="4003861"/>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5789803-4DEB-B646-9932-18A9D1A94DC5}"/>
              </a:ext>
            </a:extLst>
          </p:cNvPr>
          <p:cNvSpPr/>
          <p:nvPr/>
        </p:nvSpPr>
        <p:spPr>
          <a:xfrm>
            <a:off x="909504" y="4844208"/>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F23F7CB-C8DF-5C47-B76B-4878C96B7F7F}"/>
              </a:ext>
            </a:extLst>
          </p:cNvPr>
          <p:cNvSpPr/>
          <p:nvPr/>
        </p:nvSpPr>
        <p:spPr>
          <a:xfrm>
            <a:off x="579699" y="5541095"/>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7ADF33C-CB5C-EC48-9B6C-EE32257F10A1}"/>
              </a:ext>
            </a:extLst>
          </p:cNvPr>
          <p:cNvSpPr/>
          <p:nvPr/>
        </p:nvSpPr>
        <p:spPr>
          <a:xfrm>
            <a:off x="1713690" y="4086482"/>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15B3CE-B772-A14E-A897-F0CCD875DCEA}"/>
              </a:ext>
            </a:extLst>
          </p:cNvPr>
          <p:cNvSpPr/>
          <p:nvPr/>
        </p:nvSpPr>
        <p:spPr>
          <a:xfrm>
            <a:off x="1811433" y="4731460"/>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A724E04-FA60-3B4E-92C4-040F0C9A0233}"/>
              </a:ext>
            </a:extLst>
          </p:cNvPr>
          <p:cNvSpPr/>
          <p:nvPr/>
        </p:nvSpPr>
        <p:spPr>
          <a:xfrm>
            <a:off x="2230633" y="5433095"/>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26DDADEF-3163-CD44-92A9-4C477B8CDA6C}"/>
              </a:ext>
            </a:extLst>
          </p:cNvPr>
          <p:cNvCxnSpPr>
            <a:cxnSpLocks/>
            <a:stCxn id="24" idx="4"/>
            <a:endCxn id="25" idx="0"/>
          </p:cNvCxnSpPr>
          <p:nvPr/>
        </p:nvCxnSpPr>
        <p:spPr>
          <a:xfrm flipH="1">
            <a:off x="1554155" y="2845836"/>
            <a:ext cx="14172" cy="42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3010259-4DA8-B641-87DB-4BEB245D910E}"/>
              </a:ext>
            </a:extLst>
          </p:cNvPr>
          <p:cNvCxnSpPr>
            <a:cxnSpLocks/>
            <a:stCxn id="25" idx="4"/>
            <a:endCxn id="26" idx="7"/>
          </p:cNvCxnSpPr>
          <p:nvPr/>
        </p:nvCxnSpPr>
        <p:spPr>
          <a:xfrm flipH="1">
            <a:off x="1201872" y="3485892"/>
            <a:ext cx="352283" cy="549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D05FD4D-F22A-B34E-9538-FFD2D3BE8649}"/>
              </a:ext>
            </a:extLst>
          </p:cNvPr>
          <p:cNvCxnSpPr>
            <a:cxnSpLocks/>
            <a:stCxn id="25" idx="4"/>
            <a:endCxn id="29" idx="0"/>
          </p:cNvCxnSpPr>
          <p:nvPr/>
        </p:nvCxnSpPr>
        <p:spPr>
          <a:xfrm>
            <a:off x="1554155" y="3485892"/>
            <a:ext cx="267535" cy="600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D75BAB3-972F-7C48-B97C-53CEBC9DAD85}"/>
              </a:ext>
            </a:extLst>
          </p:cNvPr>
          <p:cNvCxnSpPr>
            <a:cxnSpLocks/>
            <a:stCxn id="29" idx="4"/>
            <a:endCxn id="30" idx="0"/>
          </p:cNvCxnSpPr>
          <p:nvPr/>
        </p:nvCxnSpPr>
        <p:spPr>
          <a:xfrm>
            <a:off x="1821690" y="4302482"/>
            <a:ext cx="97743" cy="428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5DCBC0D-C273-864C-B0E7-CE760F21302D}"/>
              </a:ext>
            </a:extLst>
          </p:cNvPr>
          <p:cNvCxnSpPr>
            <a:cxnSpLocks/>
            <a:stCxn id="30" idx="4"/>
            <a:endCxn id="31" idx="1"/>
          </p:cNvCxnSpPr>
          <p:nvPr/>
        </p:nvCxnSpPr>
        <p:spPr>
          <a:xfrm>
            <a:off x="1919433" y="4947460"/>
            <a:ext cx="342832" cy="517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0E6188E-6F4D-C049-8A1E-405CFAF22DED}"/>
              </a:ext>
            </a:extLst>
          </p:cNvPr>
          <p:cNvCxnSpPr>
            <a:cxnSpLocks/>
            <a:stCxn id="26" idx="4"/>
            <a:endCxn id="27" idx="0"/>
          </p:cNvCxnSpPr>
          <p:nvPr/>
        </p:nvCxnSpPr>
        <p:spPr>
          <a:xfrm flipH="1">
            <a:off x="1017504" y="4219861"/>
            <a:ext cx="108000" cy="62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A3884DE-AE83-6647-A84E-98BB4F1F1F36}"/>
              </a:ext>
            </a:extLst>
          </p:cNvPr>
          <p:cNvCxnSpPr>
            <a:cxnSpLocks/>
            <a:stCxn id="27" idx="4"/>
            <a:endCxn id="28" idx="0"/>
          </p:cNvCxnSpPr>
          <p:nvPr/>
        </p:nvCxnSpPr>
        <p:spPr>
          <a:xfrm flipH="1">
            <a:off x="687699" y="5060208"/>
            <a:ext cx="329805" cy="48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39B7465-60EA-B444-B4D7-8698DEE1C3CA}"/>
              </a:ext>
            </a:extLst>
          </p:cNvPr>
          <p:cNvSpPr txBox="1"/>
          <p:nvPr/>
        </p:nvSpPr>
        <p:spPr>
          <a:xfrm rot="18392732">
            <a:off x="1514343" y="2837345"/>
            <a:ext cx="351378" cy="338554"/>
          </a:xfrm>
          <a:prstGeom prst="rect">
            <a:avLst/>
          </a:prstGeom>
          <a:noFill/>
        </p:spPr>
        <p:txBody>
          <a:bodyPr wrap="none" rtlCol="0">
            <a:spAutoFit/>
          </a:bodyPr>
          <a:lstStyle/>
          <a:p>
            <a:r>
              <a:rPr lang="en-US" sz="1600" i="1" dirty="0"/>
              <a:t>e</a:t>
            </a:r>
            <a:r>
              <a:rPr lang="en-US" sz="1600" i="1" baseline="-25000" dirty="0"/>
              <a:t>1</a:t>
            </a:r>
            <a:endParaRPr lang="en-US" sz="1600" i="1" dirty="0"/>
          </a:p>
        </p:txBody>
      </p:sp>
      <p:sp>
        <p:nvSpPr>
          <p:cNvPr id="76" name="TextBox 75">
            <a:extLst>
              <a:ext uri="{FF2B5EF4-FFF2-40B4-BE49-F238E27FC236}">
                <a16:creationId xmlns:a16="http://schemas.microsoft.com/office/drawing/2014/main" id="{55B9233C-F2C3-7E45-BB35-EFB4A1C8116C}"/>
              </a:ext>
            </a:extLst>
          </p:cNvPr>
          <p:cNvSpPr txBox="1"/>
          <p:nvPr/>
        </p:nvSpPr>
        <p:spPr>
          <a:xfrm rot="18392732">
            <a:off x="1029855" y="3521248"/>
            <a:ext cx="351378" cy="338554"/>
          </a:xfrm>
          <a:prstGeom prst="rect">
            <a:avLst/>
          </a:prstGeom>
          <a:noFill/>
        </p:spPr>
        <p:txBody>
          <a:bodyPr wrap="none" rtlCol="0">
            <a:spAutoFit/>
          </a:bodyPr>
          <a:lstStyle/>
          <a:p>
            <a:r>
              <a:rPr lang="en-US" sz="1600" i="1" dirty="0"/>
              <a:t>e</a:t>
            </a:r>
            <a:r>
              <a:rPr lang="en-US" sz="1600" i="1" baseline="-25000" dirty="0"/>
              <a:t>3</a:t>
            </a:r>
            <a:endParaRPr lang="en-US" sz="1600" i="1" dirty="0"/>
          </a:p>
        </p:txBody>
      </p:sp>
      <p:sp>
        <p:nvSpPr>
          <p:cNvPr id="77" name="TextBox 76">
            <a:extLst>
              <a:ext uri="{FF2B5EF4-FFF2-40B4-BE49-F238E27FC236}">
                <a16:creationId xmlns:a16="http://schemas.microsoft.com/office/drawing/2014/main" id="{D8256053-4FC3-A748-A3E1-621CCD66394D}"/>
              </a:ext>
            </a:extLst>
          </p:cNvPr>
          <p:cNvSpPr txBox="1"/>
          <p:nvPr/>
        </p:nvSpPr>
        <p:spPr>
          <a:xfrm rot="3686115">
            <a:off x="1656313" y="3500982"/>
            <a:ext cx="351378" cy="338554"/>
          </a:xfrm>
          <a:prstGeom prst="rect">
            <a:avLst/>
          </a:prstGeom>
          <a:noFill/>
        </p:spPr>
        <p:txBody>
          <a:bodyPr wrap="none" rtlCol="0">
            <a:spAutoFit/>
          </a:bodyPr>
          <a:lstStyle/>
          <a:p>
            <a:r>
              <a:rPr lang="en-US" sz="1600" i="1" dirty="0"/>
              <a:t>e</a:t>
            </a:r>
            <a:r>
              <a:rPr lang="en-US" sz="1600" i="1" baseline="-25000" dirty="0"/>
              <a:t>4</a:t>
            </a:r>
            <a:endParaRPr lang="en-US" sz="1600" i="1" dirty="0"/>
          </a:p>
        </p:txBody>
      </p:sp>
      <p:sp>
        <p:nvSpPr>
          <p:cNvPr id="78" name="TextBox 77">
            <a:extLst>
              <a:ext uri="{FF2B5EF4-FFF2-40B4-BE49-F238E27FC236}">
                <a16:creationId xmlns:a16="http://schemas.microsoft.com/office/drawing/2014/main" id="{87C9FD9C-E29D-6F43-B1B2-F9C84C16FAF9}"/>
              </a:ext>
            </a:extLst>
          </p:cNvPr>
          <p:cNvSpPr txBox="1"/>
          <p:nvPr/>
        </p:nvSpPr>
        <p:spPr>
          <a:xfrm rot="16656034">
            <a:off x="761422" y="4275600"/>
            <a:ext cx="351378" cy="338554"/>
          </a:xfrm>
          <a:prstGeom prst="rect">
            <a:avLst/>
          </a:prstGeom>
          <a:noFill/>
        </p:spPr>
        <p:txBody>
          <a:bodyPr wrap="none" rtlCol="0">
            <a:spAutoFit/>
          </a:bodyPr>
          <a:lstStyle/>
          <a:p>
            <a:r>
              <a:rPr lang="en-US" sz="1600" i="1" dirty="0"/>
              <a:t>e</a:t>
            </a:r>
            <a:r>
              <a:rPr lang="en-US" sz="1600" i="1" baseline="-25000" dirty="0"/>
              <a:t>5</a:t>
            </a:r>
            <a:endParaRPr lang="en-US" sz="1600" i="1" dirty="0"/>
          </a:p>
        </p:txBody>
      </p:sp>
      <p:sp>
        <p:nvSpPr>
          <p:cNvPr id="79" name="TextBox 78">
            <a:extLst>
              <a:ext uri="{FF2B5EF4-FFF2-40B4-BE49-F238E27FC236}">
                <a16:creationId xmlns:a16="http://schemas.microsoft.com/office/drawing/2014/main" id="{C1D7C4BF-C45C-5E46-90C6-7DBE7935221C}"/>
              </a:ext>
            </a:extLst>
          </p:cNvPr>
          <p:cNvSpPr txBox="1"/>
          <p:nvPr/>
        </p:nvSpPr>
        <p:spPr>
          <a:xfrm rot="4751003">
            <a:off x="1883044" y="4294278"/>
            <a:ext cx="351378" cy="338554"/>
          </a:xfrm>
          <a:prstGeom prst="rect">
            <a:avLst/>
          </a:prstGeom>
          <a:noFill/>
        </p:spPr>
        <p:txBody>
          <a:bodyPr wrap="none" rtlCol="0">
            <a:spAutoFit/>
          </a:bodyPr>
          <a:lstStyle/>
          <a:p>
            <a:r>
              <a:rPr lang="en-US" sz="1600" i="1" dirty="0"/>
              <a:t>e</a:t>
            </a:r>
            <a:r>
              <a:rPr lang="en-US" sz="1600" i="1" baseline="-25000" dirty="0"/>
              <a:t>9</a:t>
            </a:r>
            <a:endParaRPr lang="en-US" sz="1600" i="1" dirty="0"/>
          </a:p>
        </p:txBody>
      </p:sp>
      <p:sp>
        <p:nvSpPr>
          <p:cNvPr id="80" name="TextBox 79">
            <a:extLst>
              <a:ext uri="{FF2B5EF4-FFF2-40B4-BE49-F238E27FC236}">
                <a16:creationId xmlns:a16="http://schemas.microsoft.com/office/drawing/2014/main" id="{6FBD2E8D-A86E-D940-8009-4E5913A7C7E4}"/>
              </a:ext>
            </a:extLst>
          </p:cNvPr>
          <p:cNvSpPr txBox="1"/>
          <p:nvPr/>
        </p:nvSpPr>
        <p:spPr>
          <a:xfrm rot="3049156">
            <a:off x="2000808" y="4946459"/>
            <a:ext cx="420308" cy="338554"/>
          </a:xfrm>
          <a:prstGeom prst="rect">
            <a:avLst/>
          </a:prstGeom>
          <a:noFill/>
        </p:spPr>
        <p:txBody>
          <a:bodyPr wrap="none" rtlCol="0">
            <a:spAutoFit/>
          </a:bodyPr>
          <a:lstStyle/>
          <a:p>
            <a:r>
              <a:rPr lang="en-US" sz="1600" i="1" dirty="0"/>
              <a:t>e</a:t>
            </a:r>
            <a:r>
              <a:rPr lang="en-US" sz="1600" i="1" baseline="-25000" dirty="0"/>
              <a:t>10</a:t>
            </a:r>
            <a:endParaRPr lang="en-US" sz="1600" i="1" dirty="0"/>
          </a:p>
        </p:txBody>
      </p:sp>
      <p:sp>
        <p:nvSpPr>
          <p:cNvPr id="81" name="TextBox 80">
            <a:extLst>
              <a:ext uri="{FF2B5EF4-FFF2-40B4-BE49-F238E27FC236}">
                <a16:creationId xmlns:a16="http://schemas.microsoft.com/office/drawing/2014/main" id="{16CFE6A3-A6E1-0F4B-8E26-E162A66CF72C}"/>
              </a:ext>
            </a:extLst>
          </p:cNvPr>
          <p:cNvSpPr txBox="1"/>
          <p:nvPr/>
        </p:nvSpPr>
        <p:spPr>
          <a:xfrm rot="18526644">
            <a:off x="508441" y="5016590"/>
            <a:ext cx="420308" cy="338554"/>
          </a:xfrm>
          <a:prstGeom prst="rect">
            <a:avLst/>
          </a:prstGeom>
          <a:noFill/>
        </p:spPr>
        <p:txBody>
          <a:bodyPr wrap="none" rtlCol="0">
            <a:spAutoFit/>
          </a:bodyPr>
          <a:lstStyle/>
          <a:p>
            <a:r>
              <a:rPr lang="en-US" sz="1600" i="1" dirty="0"/>
              <a:t>e</a:t>
            </a:r>
            <a:r>
              <a:rPr lang="en-US" sz="1600" i="1" baseline="-25000" dirty="0"/>
              <a:t>11</a:t>
            </a:r>
            <a:endParaRPr lang="en-US" sz="1600" i="1" dirty="0"/>
          </a:p>
        </p:txBody>
      </p:sp>
      <p:sp>
        <p:nvSpPr>
          <p:cNvPr id="82" name="TextBox 81">
            <a:extLst>
              <a:ext uri="{FF2B5EF4-FFF2-40B4-BE49-F238E27FC236}">
                <a16:creationId xmlns:a16="http://schemas.microsoft.com/office/drawing/2014/main" id="{7480E135-0BC5-3248-BCAC-D3BD45C5C5DD}"/>
              </a:ext>
            </a:extLst>
          </p:cNvPr>
          <p:cNvSpPr txBox="1"/>
          <p:nvPr/>
        </p:nvSpPr>
        <p:spPr>
          <a:xfrm>
            <a:off x="1189311" y="2377276"/>
            <a:ext cx="729687" cy="307777"/>
          </a:xfrm>
          <a:prstGeom prst="rect">
            <a:avLst/>
          </a:prstGeom>
          <a:noFill/>
        </p:spPr>
        <p:txBody>
          <a:bodyPr wrap="none" rtlCol="0">
            <a:spAutoFit/>
          </a:bodyPr>
          <a:lstStyle/>
          <a:p>
            <a:r>
              <a:rPr lang="en-US" sz="1400" dirty="0"/>
              <a:t>dataset</a:t>
            </a:r>
          </a:p>
        </p:txBody>
      </p:sp>
      <p:sp>
        <p:nvSpPr>
          <p:cNvPr id="83" name="TextBox 82">
            <a:extLst>
              <a:ext uri="{FF2B5EF4-FFF2-40B4-BE49-F238E27FC236}">
                <a16:creationId xmlns:a16="http://schemas.microsoft.com/office/drawing/2014/main" id="{0ACA3DC5-5618-F44B-AAA7-E29512063394}"/>
              </a:ext>
            </a:extLst>
          </p:cNvPr>
          <p:cNvSpPr txBox="1"/>
          <p:nvPr/>
        </p:nvSpPr>
        <p:spPr>
          <a:xfrm>
            <a:off x="930489" y="1919952"/>
            <a:ext cx="1224631" cy="400110"/>
          </a:xfrm>
          <a:prstGeom prst="rect">
            <a:avLst/>
          </a:prstGeom>
          <a:noFill/>
        </p:spPr>
        <p:txBody>
          <a:bodyPr wrap="none" rtlCol="0">
            <a:spAutoFit/>
          </a:bodyPr>
          <a:lstStyle/>
          <a:p>
            <a:r>
              <a:rPr lang="en-US" sz="2000" b="1" dirty="0"/>
              <a:t>Workload</a:t>
            </a:r>
          </a:p>
        </p:txBody>
      </p:sp>
      <p:sp>
        <p:nvSpPr>
          <p:cNvPr id="84" name="Oval 83">
            <a:extLst>
              <a:ext uri="{FF2B5EF4-FFF2-40B4-BE49-F238E27FC236}">
                <a16:creationId xmlns:a16="http://schemas.microsoft.com/office/drawing/2014/main" id="{EC5B5BF4-44C3-F34D-AC70-7254B6E98E9E}"/>
              </a:ext>
            </a:extLst>
          </p:cNvPr>
          <p:cNvSpPr/>
          <p:nvPr/>
        </p:nvSpPr>
        <p:spPr>
          <a:xfrm>
            <a:off x="5870220" y="2631900"/>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C88E55F-C632-7340-BD7E-C8B153E93FA3}"/>
              </a:ext>
            </a:extLst>
          </p:cNvPr>
          <p:cNvSpPr/>
          <p:nvPr/>
        </p:nvSpPr>
        <p:spPr>
          <a:xfrm>
            <a:off x="5403389" y="3279925"/>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53469603-E89E-F148-B377-2EEB14BFCFC9}"/>
              </a:ext>
            </a:extLst>
          </p:cNvPr>
          <p:cNvSpPr/>
          <p:nvPr/>
        </p:nvSpPr>
        <p:spPr>
          <a:xfrm>
            <a:off x="4974738" y="401389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42AFC4B-B208-DF42-AFBC-45081BDB2BC4}"/>
              </a:ext>
            </a:extLst>
          </p:cNvPr>
          <p:cNvSpPr/>
          <p:nvPr/>
        </p:nvSpPr>
        <p:spPr>
          <a:xfrm>
            <a:off x="4866738" y="4854241"/>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4650B5D2-FA3F-9647-9442-532C7F13B379}"/>
              </a:ext>
            </a:extLst>
          </p:cNvPr>
          <p:cNvSpPr/>
          <p:nvPr/>
        </p:nvSpPr>
        <p:spPr>
          <a:xfrm>
            <a:off x="5085440" y="5538893"/>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6A6FE65-2543-7D48-B21E-3F105F081315}"/>
              </a:ext>
            </a:extLst>
          </p:cNvPr>
          <p:cNvSpPr/>
          <p:nvPr/>
        </p:nvSpPr>
        <p:spPr>
          <a:xfrm>
            <a:off x="5670924" y="4096515"/>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E2293A9-0017-F04B-ADF4-44717C8D236A}"/>
              </a:ext>
            </a:extLst>
          </p:cNvPr>
          <p:cNvSpPr/>
          <p:nvPr/>
        </p:nvSpPr>
        <p:spPr>
          <a:xfrm>
            <a:off x="5448557" y="4735800"/>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1763D9DB-C460-4B4C-A524-63DEB0D3E2C0}"/>
              </a:ext>
            </a:extLst>
          </p:cNvPr>
          <p:cNvCxnSpPr>
            <a:cxnSpLocks/>
            <a:stCxn id="84" idx="4"/>
            <a:endCxn id="85" idx="7"/>
          </p:cNvCxnSpPr>
          <p:nvPr/>
        </p:nvCxnSpPr>
        <p:spPr>
          <a:xfrm flipH="1">
            <a:off x="5587757" y="2847900"/>
            <a:ext cx="390463" cy="463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E738AFD-7E54-BE43-A066-6A21604ECE0B}"/>
              </a:ext>
            </a:extLst>
          </p:cNvPr>
          <p:cNvCxnSpPr>
            <a:cxnSpLocks/>
            <a:stCxn id="85" idx="4"/>
            <a:endCxn id="86" idx="7"/>
          </p:cNvCxnSpPr>
          <p:nvPr/>
        </p:nvCxnSpPr>
        <p:spPr>
          <a:xfrm flipH="1">
            <a:off x="5159106" y="3495925"/>
            <a:ext cx="352283" cy="549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81A2CFF-2AF0-ED4D-A9B7-254CE34F1A87}"/>
              </a:ext>
            </a:extLst>
          </p:cNvPr>
          <p:cNvCxnSpPr>
            <a:cxnSpLocks/>
            <a:stCxn id="85" idx="4"/>
            <a:endCxn id="89" idx="0"/>
          </p:cNvCxnSpPr>
          <p:nvPr/>
        </p:nvCxnSpPr>
        <p:spPr>
          <a:xfrm>
            <a:off x="5511389" y="3495925"/>
            <a:ext cx="267535" cy="600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B9314D0-144B-5C41-A5D0-F1FF1CF111A4}"/>
              </a:ext>
            </a:extLst>
          </p:cNvPr>
          <p:cNvCxnSpPr>
            <a:cxnSpLocks/>
            <a:stCxn id="89" idx="4"/>
            <a:endCxn id="90" idx="0"/>
          </p:cNvCxnSpPr>
          <p:nvPr/>
        </p:nvCxnSpPr>
        <p:spPr>
          <a:xfrm flipH="1">
            <a:off x="5556557" y="4312515"/>
            <a:ext cx="222367" cy="423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5845A8D-035C-624F-9E8C-7EE0B5700CA5}"/>
              </a:ext>
            </a:extLst>
          </p:cNvPr>
          <p:cNvCxnSpPr>
            <a:cxnSpLocks/>
            <a:stCxn id="86" idx="4"/>
            <a:endCxn id="87" idx="0"/>
          </p:cNvCxnSpPr>
          <p:nvPr/>
        </p:nvCxnSpPr>
        <p:spPr>
          <a:xfrm flipH="1">
            <a:off x="4974738" y="4229894"/>
            <a:ext cx="108000" cy="62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446BF73-8085-4C45-9C85-2BEA5E54091E}"/>
              </a:ext>
            </a:extLst>
          </p:cNvPr>
          <p:cNvCxnSpPr>
            <a:cxnSpLocks/>
            <a:stCxn id="87" idx="4"/>
            <a:endCxn id="88" idx="0"/>
          </p:cNvCxnSpPr>
          <p:nvPr/>
        </p:nvCxnSpPr>
        <p:spPr>
          <a:xfrm>
            <a:off x="4974738" y="5070241"/>
            <a:ext cx="218702" cy="468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59704F93-3C4E-ED44-AB7C-92D337ABDB36}"/>
              </a:ext>
            </a:extLst>
          </p:cNvPr>
          <p:cNvSpPr txBox="1"/>
          <p:nvPr/>
        </p:nvSpPr>
        <p:spPr>
          <a:xfrm rot="18392732">
            <a:off x="5471577" y="2847378"/>
            <a:ext cx="351378" cy="338554"/>
          </a:xfrm>
          <a:prstGeom prst="rect">
            <a:avLst/>
          </a:prstGeom>
          <a:noFill/>
        </p:spPr>
        <p:txBody>
          <a:bodyPr wrap="none" rtlCol="0">
            <a:spAutoFit/>
          </a:bodyPr>
          <a:lstStyle/>
          <a:p>
            <a:r>
              <a:rPr lang="en-US" sz="1600" i="1" dirty="0"/>
              <a:t>e</a:t>
            </a:r>
            <a:r>
              <a:rPr lang="en-US" sz="1600" i="1" baseline="-25000" dirty="0"/>
              <a:t>1</a:t>
            </a:r>
            <a:endParaRPr lang="en-US" sz="1600" i="1" dirty="0"/>
          </a:p>
        </p:txBody>
      </p:sp>
      <p:sp>
        <p:nvSpPr>
          <p:cNvPr id="100" name="TextBox 99">
            <a:extLst>
              <a:ext uri="{FF2B5EF4-FFF2-40B4-BE49-F238E27FC236}">
                <a16:creationId xmlns:a16="http://schemas.microsoft.com/office/drawing/2014/main" id="{027D9F34-FD9E-5A45-B367-2BF797D346B6}"/>
              </a:ext>
            </a:extLst>
          </p:cNvPr>
          <p:cNvSpPr txBox="1"/>
          <p:nvPr/>
        </p:nvSpPr>
        <p:spPr>
          <a:xfrm rot="18392732">
            <a:off x="4987089" y="3531281"/>
            <a:ext cx="351378" cy="338554"/>
          </a:xfrm>
          <a:prstGeom prst="rect">
            <a:avLst/>
          </a:prstGeom>
          <a:noFill/>
        </p:spPr>
        <p:txBody>
          <a:bodyPr wrap="none" rtlCol="0">
            <a:spAutoFit/>
          </a:bodyPr>
          <a:lstStyle/>
          <a:p>
            <a:r>
              <a:rPr lang="en-US" sz="1600" i="1" dirty="0"/>
              <a:t>e</a:t>
            </a:r>
            <a:r>
              <a:rPr lang="en-US" sz="1600" i="1" baseline="-25000" dirty="0"/>
              <a:t>3</a:t>
            </a:r>
            <a:endParaRPr lang="en-US" sz="1600" i="1" dirty="0"/>
          </a:p>
        </p:txBody>
      </p:sp>
      <p:sp>
        <p:nvSpPr>
          <p:cNvPr id="101" name="TextBox 100">
            <a:extLst>
              <a:ext uri="{FF2B5EF4-FFF2-40B4-BE49-F238E27FC236}">
                <a16:creationId xmlns:a16="http://schemas.microsoft.com/office/drawing/2014/main" id="{691403F7-70DD-8344-9774-6B8301A8D05F}"/>
              </a:ext>
            </a:extLst>
          </p:cNvPr>
          <p:cNvSpPr txBox="1"/>
          <p:nvPr/>
        </p:nvSpPr>
        <p:spPr>
          <a:xfrm rot="3686115">
            <a:off x="5629933" y="3574685"/>
            <a:ext cx="351378" cy="338554"/>
          </a:xfrm>
          <a:prstGeom prst="rect">
            <a:avLst/>
          </a:prstGeom>
          <a:noFill/>
        </p:spPr>
        <p:txBody>
          <a:bodyPr wrap="none" rtlCol="0">
            <a:spAutoFit/>
          </a:bodyPr>
          <a:lstStyle/>
          <a:p>
            <a:r>
              <a:rPr lang="en-US" sz="1600" i="1" dirty="0"/>
              <a:t>e</a:t>
            </a:r>
            <a:r>
              <a:rPr lang="en-US" sz="1600" i="1" baseline="-25000" dirty="0"/>
              <a:t>4</a:t>
            </a:r>
            <a:endParaRPr lang="en-US" sz="1600" i="1" dirty="0"/>
          </a:p>
        </p:txBody>
      </p:sp>
      <p:sp>
        <p:nvSpPr>
          <p:cNvPr id="102" name="TextBox 101">
            <a:extLst>
              <a:ext uri="{FF2B5EF4-FFF2-40B4-BE49-F238E27FC236}">
                <a16:creationId xmlns:a16="http://schemas.microsoft.com/office/drawing/2014/main" id="{16ED8568-831A-E149-B478-1F3D07D2256A}"/>
              </a:ext>
            </a:extLst>
          </p:cNvPr>
          <p:cNvSpPr txBox="1"/>
          <p:nvPr/>
        </p:nvSpPr>
        <p:spPr>
          <a:xfrm rot="16656034">
            <a:off x="4718656" y="4285633"/>
            <a:ext cx="351378" cy="338554"/>
          </a:xfrm>
          <a:prstGeom prst="rect">
            <a:avLst/>
          </a:prstGeom>
          <a:noFill/>
        </p:spPr>
        <p:txBody>
          <a:bodyPr wrap="none" rtlCol="0">
            <a:spAutoFit/>
          </a:bodyPr>
          <a:lstStyle/>
          <a:p>
            <a:r>
              <a:rPr lang="en-US" sz="1600" i="1" dirty="0"/>
              <a:t>e</a:t>
            </a:r>
            <a:r>
              <a:rPr lang="en-US" sz="1600" i="1" baseline="-25000" dirty="0"/>
              <a:t>5</a:t>
            </a:r>
            <a:endParaRPr lang="en-US" sz="1600" i="1" dirty="0"/>
          </a:p>
        </p:txBody>
      </p:sp>
      <p:sp>
        <p:nvSpPr>
          <p:cNvPr id="103" name="TextBox 102">
            <a:extLst>
              <a:ext uri="{FF2B5EF4-FFF2-40B4-BE49-F238E27FC236}">
                <a16:creationId xmlns:a16="http://schemas.microsoft.com/office/drawing/2014/main" id="{C18C21B4-D79F-9548-998E-A171BA047C2B}"/>
              </a:ext>
            </a:extLst>
          </p:cNvPr>
          <p:cNvSpPr txBox="1"/>
          <p:nvPr/>
        </p:nvSpPr>
        <p:spPr>
          <a:xfrm rot="18083866">
            <a:off x="5359069" y="4264082"/>
            <a:ext cx="351378" cy="338554"/>
          </a:xfrm>
          <a:prstGeom prst="rect">
            <a:avLst/>
          </a:prstGeom>
          <a:noFill/>
        </p:spPr>
        <p:txBody>
          <a:bodyPr wrap="none" rtlCol="0">
            <a:spAutoFit/>
          </a:bodyPr>
          <a:lstStyle/>
          <a:p>
            <a:r>
              <a:rPr lang="en-US" sz="1600" i="1" dirty="0"/>
              <a:t>e</a:t>
            </a:r>
            <a:r>
              <a:rPr lang="en-US" sz="1600" i="1" baseline="-25000" dirty="0"/>
              <a:t>6</a:t>
            </a:r>
            <a:endParaRPr lang="en-US" sz="1600" i="1" dirty="0"/>
          </a:p>
        </p:txBody>
      </p:sp>
      <p:sp>
        <p:nvSpPr>
          <p:cNvPr id="105" name="TextBox 104">
            <a:extLst>
              <a:ext uri="{FF2B5EF4-FFF2-40B4-BE49-F238E27FC236}">
                <a16:creationId xmlns:a16="http://schemas.microsoft.com/office/drawing/2014/main" id="{C85DABB9-49B2-7541-8110-1F0E278A16F4}"/>
              </a:ext>
            </a:extLst>
          </p:cNvPr>
          <p:cNvSpPr txBox="1"/>
          <p:nvPr/>
        </p:nvSpPr>
        <p:spPr>
          <a:xfrm rot="3710162">
            <a:off x="5018579" y="5050026"/>
            <a:ext cx="351378" cy="338554"/>
          </a:xfrm>
          <a:prstGeom prst="rect">
            <a:avLst/>
          </a:prstGeom>
          <a:noFill/>
        </p:spPr>
        <p:txBody>
          <a:bodyPr wrap="none" rtlCol="0">
            <a:spAutoFit/>
          </a:bodyPr>
          <a:lstStyle/>
          <a:p>
            <a:r>
              <a:rPr lang="en-US" sz="1600" i="1" dirty="0"/>
              <a:t>e</a:t>
            </a:r>
            <a:r>
              <a:rPr lang="en-US" sz="1600" i="1" baseline="-25000" dirty="0"/>
              <a:t>7</a:t>
            </a:r>
            <a:endParaRPr lang="en-US" sz="1600" i="1" dirty="0"/>
          </a:p>
        </p:txBody>
      </p:sp>
      <p:sp>
        <p:nvSpPr>
          <p:cNvPr id="106" name="Oval 105">
            <a:extLst>
              <a:ext uri="{FF2B5EF4-FFF2-40B4-BE49-F238E27FC236}">
                <a16:creationId xmlns:a16="http://schemas.microsoft.com/office/drawing/2014/main" id="{B45D81BA-5B3E-DF43-B17D-C59E97D5F1C7}"/>
              </a:ext>
            </a:extLst>
          </p:cNvPr>
          <p:cNvSpPr/>
          <p:nvPr/>
        </p:nvSpPr>
        <p:spPr>
          <a:xfrm>
            <a:off x="6143438" y="3298728"/>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7F1D8B2E-7F84-4845-8D2A-D338DD411EF1}"/>
              </a:ext>
            </a:extLst>
          </p:cNvPr>
          <p:cNvCxnSpPr>
            <a:cxnSpLocks/>
            <a:stCxn id="84" idx="4"/>
            <a:endCxn id="106" idx="1"/>
          </p:cNvCxnSpPr>
          <p:nvPr/>
        </p:nvCxnSpPr>
        <p:spPr>
          <a:xfrm>
            <a:off x="5978220" y="2847900"/>
            <a:ext cx="196850" cy="48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124A43E7-74EE-7B43-831E-4B7A662C40BD}"/>
              </a:ext>
            </a:extLst>
          </p:cNvPr>
          <p:cNvSpPr txBox="1"/>
          <p:nvPr/>
        </p:nvSpPr>
        <p:spPr>
          <a:xfrm rot="3704999">
            <a:off x="6055859" y="2879844"/>
            <a:ext cx="351378" cy="338554"/>
          </a:xfrm>
          <a:prstGeom prst="rect">
            <a:avLst/>
          </a:prstGeom>
          <a:noFill/>
        </p:spPr>
        <p:txBody>
          <a:bodyPr wrap="none" rtlCol="0">
            <a:spAutoFit/>
          </a:bodyPr>
          <a:lstStyle/>
          <a:p>
            <a:r>
              <a:rPr lang="en-US" sz="1600" i="1" dirty="0"/>
              <a:t>e</a:t>
            </a:r>
            <a:r>
              <a:rPr lang="en-US" sz="1600" i="1" baseline="-25000" dirty="0"/>
              <a:t>2</a:t>
            </a:r>
            <a:endParaRPr lang="en-US" sz="1600" i="1" dirty="0"/>
          </a:p>
        </p:txBody>
      </p:sp>
      <p:sp>
        <p:nvSpPr>
          <p:cNvPr id="114" name="TextBox 113">
            <a:extLst>
              <a:ext uri="{FF2B5EF4-FFF2-40B4-BE49-F238E27FC236}">
                <a16:creationId xmlns:a16="http://schemas.microsoft.com/office/drawing/2014/main" id="{DE848B77-974A-EF4F-915E-840D74FE9101}"/>
              </a:ext>
            </a:extLst>
          </p:cNvPr>
          <p:cNvSpPr txBox="1"/>
          <p:nvPr/>
        </p:nvSpPr>
        <p:spPr>
          <a:xfrm>
            <a:off x="4858507" y="1924965"/>
            <a:ext cx="2121093" cy="400110"/>
          </a:xfrm>
          <a:prstGeom prst="rect">
            <a:avLst/>
          </a:prstGeom>
          <a:noFill/>
        </p:spPr>
        <p:txBody>
          <a:bodyPr wrap="none" rtlCol="0">
            <a:spAutoFit/>
          </a:bodyPr>
          <a:lstStyle/>
          <a:p>
            <a:r>
              <a:rPr lang="en-US" sz="2000" b="1" dirty="0"/>
              <a:t>Experiment Graph</a:t>
            </a:r>
          </a:p>
        </p:txBody>
      </p:sp>
      <p:sp>
        <p:nvSpPr>
          <p:cNvPr id="116" name="TextBox 115">
            <a:extLst>
              <a:ext uri="{FF2B5EF4-FFF2-40B4-BE49-F238E27FC236}">
                <a16:creationId xmlns:a16="http://schemas.microsoft.com/office/drawing/2014/main" id="{6292CD7B-9C2F-2B4F-A34C-308B4352139D}"/>
              </a:ext>
            </a:extLst>
          </p:cNvPr>
          <p:cNvSpPr txBox="1"/>
          <p:nvPr/>
        </p:nvSpPr>
        <p:spPr>
          <a:xfrm>
            <a:off x="5556557" y="2382389"/>
            <a:ext cx="729687" cy="307777"/>
          </a:xfrm>
          <a:prstGeom prst="rect">
            <a:avLst/>
          </a:prstGeom>
          <a:noFill/>
        </p:spPr>
        <p:txBody>
          <a:bodyPr wrap="none" rtlCol="0">
            <a:spAutoFit/>
          </a:bodyPr>
          <a:lstStyle/>
          <a:p>
            <a:r>
              <a:rPr lang="en-US" sz="1400" dirty="0"/>
              <a:t>dataset</a:t>
            </a:r>
          </a:p>
        </p:txBody>
      </p:sp>
      <p:sp>
        <p:nvSpPr>
          <p:cNvPr id="117" name="TextBox 116">
            <a:extLst>
              <a:ext uri="{FF2B5EF4-FFF2-40B4-BE49-F238E27FC236}">
                <a16:creationId xmlns:a16="http://schemas.microsoft.com/office/drawing/2014/main" id="{F460243B-D4F3-064A-A04F-97FC27496375}"/>
              </a:ext>
            </a:extLst>
          </p:cNvPr>
          <p:cNvSpPr txBox="1"/>
          <p:nvPr/>
        </p:nvSpPr>
        <p:spPr>
          <a:xfrm>
            <a:off x="4752612" y="3172551"/>
            <a:ext cx="343364" cy="369332"/>
          </a:xfrm>
          <a:prstGeom prst="rect">
            <a:avLst/>
          </a:prstGeom>
          <a:noFill/>
        </p:spPr>
        <p:txBody>
          <a:bodyPr wrap="none" rtlCol="0">
            <a:spAutoFit/>
          </a:bodyPr>
          <a:lstStyle/>
          <a:p>
            <a:r>
              <a:rPr lang="en-US" dirty="0"/>
              <a:t>…</a:t>
            </a:r>
          </a:p>
        </p:txBody>
      </p:sp>
      <p:sp>
        <p:nvSpPr>
          <p:cNvPr id="118" name="TextBox 117">
            <a:extLst>
              <a:ext uri="{FF2B5EF4-FFF2-40B4-BE49-F238E27FC236}">
                <a16:creationId xmlns:a16="http://schemas.microsoft.com/office/drawing/2014/main" id="{EF835606-EDDB-4549-B700-972A42C5D0D4}"/>
              </a:ext>
            </a:extLst>
          </p:cNvPr>
          <p:cNvSpPr txBox="1"/>
          <p:nvPr/>
        </p:nvSpPr>
        <p:spPr>
          <a:xfrm>
            <a:off x="6644505" y="3145851"/>
            <a:ext cx="343364" cy="369332"/>
          </a:xfrm>
          <a:prstGeom prst="rect">
            <a:avLst/>
          </a:prstGeom>
          <a:noFill/>
        </p:spPr>
        <p:txBody>
          <a:bodyPr wrap="none" rtlCol="0">
            <a:spAutoFit/>
          </a:bodyPr>
          <a:lstStyle/>
          <a:p>
            <a:r>
              <a:rPr lang="en-US" dirty="0"/>
              <a:t>…</a:t>
            </a:r>
          </a:p>
        </p:txBody>
      </p:sp>
      <p:sp>
        <p:nvSpPr>
          <p:cNvPr id="119" name="TextBox 118">
            <a:extLst>
              <a:ext uri="{FF2B5EF4-FFF2-40B4-BE49-F238E27FC236}">
                <a16:creationId xmlns:a16="http://schemas.microsoft.com/office/drawing/2014/main" id="{8901B63D-4F23-4244-9E31-F35FE379D918}"/>
              </a:ext>
            </a:extLst>
          </p:cNvPr>
          <p:cNvSpPr txBox="1"/>
          <p:nvPr/>
        </p:nvSpPr>
        <p:spPr>
          <a:xfrm>
            <a:off x="5924318" y="4615185"/>
            <a:ext cx="343364" cy="369332"/>
          </a:xfrm>
          <a:prstGeom prst="rect">
            <a:avLst/>
          </a:prstGeom>
          <a:noFill/>
        </p:spPr>
        <p:txBody>
          <a:bodyPr wrap="none" rtlCol="0">
            <a:spAutoFit/>
          </a:bodyPr>
          <a:lstStyle/>
          <a:p>
            <a:r>
              <a:rPr lang="en-US" dirty="0"/>
              <a:t>…</a:t>
            </a:r>
          </a:p>
        </p:txBody>
      </p:sp>
      <p:sp>
        <p:nvSpPr>
          <p:cNvPr id="120" name="TextBox 119">
            <a:extLst>
              <a:ext uri="{FF2B5EF4-FFF2-40B4-BE49-F238E27FC236}">
                <a16:creationId xmlns:a16="http://schemas.microsoft.com/office/drawing/2014/main" id="{470C88C5-40FA-4C42-8372-41DAE4D96EAB}"/>
              </a:ext>
            </a:extLst>
          </p:cNvPr>
          <p:cNvSpPr txBox="1"/>
          <p:nvPr/>
        </p:nvSpPr>
        <p:spPr>
          <a:xfrm>
            <a:off x="4514116" y="5467115"/>
            <a:ext cx="343364" cy="369332"/>
          </a:xfrm>
          <a:prstGeom prst="rect">
            <a:avLst/>
          </a:prstGeom>
          <a:noFill/>
        </p:spPr>
        <p:txBody>
          <a:bodyPr wrap="none" rtlCol="0">
            <a:spAutoFit/>
          </a:bodyPr>
          <a:lstStyle/>
          <a:p>
            <a:r>
              <a:rPr lang="en-US" dirty="0"/>
              <a:t>…</a:t>
            </a:r>
          </a:p>
        </p:txBody>
      </p:sp>
      <p:cxnSp>
        <p:nvCxnSpPr>
          <p:cNvPr id="121" name="Straight Arrow Connector 120">
            <a:extLst>
              <a:ext uri="{FF2B5EF4-FFF2-40B4-BE49-F238E27FC236}">
                <a16:creationId xmlns:a16="http://schemas.microsoft.com/office/drawing/2014/main" id="{9D499ACB-91E8-844A-975A-BC5153E34C59}"/>
              </a:ext>
            </a:extLst>
          </p:cNvPr>
          <p:cNvCxnSpPr>
            <a:cxnSpLocks/>
            <a:stCxn id="84" idx="4"/>
            <a:endCxn id="117" idx="0"/>
          </p:cNvCxnSpPr>
          <p:nvPr/>
        </p:nvCxnSpPr>
        <p:spPr>
          <a:xfrm flipH="1">
            <a:off x="4924294" y="2847900"/>
            <a:ext cx="1053926" cy="32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6566A94-0A6E-414C-AAF6-64FAE594D291}"/>
              </a:ext>
            </a:extLst>
          </p:cNvPr>
          <p:cNvCxnSpPr>
            <a:cxnSpLocks/>
            <a:stCxn id="84" idx="4"/>
            <a:endCxn id="118" idx="0"/>
          </p:cNvCxnSpPr>
          <p:nvPr/>
        </p:nvCxnSpPr>
        <p:spPr>
          <a:xfrm>
            <a:off x="5978220" y="2847900"/>
            <a:ext cx="837967" cy="297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35F65AC-87A1-AD4A-A004-E00AB85EC749}"/>
              </a:ext>
            </a:extLst>
          </p:cNvPr>
          <p:cNvCxnSpPr>
            <a:cxnSpLocks/>
          </p:cNvCxnSpPr>
          <p:nvPr/>
        </p:nvCxnSpPr>
        <p:spPr>
          <a:xfrm>
            <a:off x="5770778" y="4331136"/>
            <a:ext cx="305867" cy="439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F61BDBE-504C-3C4D-9064-F4EB637BF2F9}"/>
              </a:ext>
            </a:extLst>
          </p:cNvPr>
          <p:cNvCxnSpPr>
            <a:cxnSpLocks/>
            <a:stCxn id="87" idx="4"/>
            <a:endCxn id="120" idx="0"/>
          </p:cNvCxnSpPr>
          <p:nvPr/>
        </p:nvCxnSpPr>
        <p:spPr>
          <a:xfrm flipH="1">
            <a:off x="4685798" y="5070241"/>
            <a:ext cx="28894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F56D0BB8-5DC4-F14B-A143-13AE35EDFE57}"/>
              </a:ext>
            </a:extLst>
          </p:cNvPr>
          <p:cNvSpPr txBox="1"/>
          <p:nvPr/>
        </p:nvSpPr>
        <p:spPr>
          <a:xfrm>
            <a:off x="4323079" y="4735937"/>
            <a:ext cx="343364" cy="369332"/>
          </a:xfrm>
          <a:prstGeom prst="rect">
            <a:avLst/>
          </a:prstGeom>
          <a:noFill/>
        </p:spPr>
        <p:txBody>
          <a:bodyPr wrap="none" rtlCol="0">
            <a:spAutoFit/>
          </a:bodyPr>
          <a:lstStyle/>
          <a:p>
            <a:r>
              <a:rPr lang="en-US" dirty="0"/>
              <a:t>…</a:t>
            </a:r>
          </a:p>
        </p:txBody>
      </p:sp>
      <p:sp>
        <p:nvSpPr>
          <p:cNvPr id="137" name="TextBox 136">
            <a:extLst>
              <a:ext uri="{FF2B5EF4-FFF2-40B4-BE49-F238E27FC236}">
                <a16:creationId xmlns:a16="http://schemas.microsoft.com/office/drawing/2014/main" id="{ED9656FB-43DB-DC4E-9F9D-F76E3300761B}"/>
              </a:ext>
            </a:extLst>
          </p:cNvPr>
          <p:cNvSpPr txBox="1"/>
          <p:nvPr/>
        </p:nvSpPr>
        <p:spPr>
          <a:xfrm>
            <a:off x="4418478" y="3901816"/>
            <a:ext cx="343364" cy="369332"/>
          </a:xfrm>
          <a:prstGeom prst="rect">
            <a:avLst/>
          </a:prstGeom>
          <a:noFill/>
        </p:spPr>
        <p:txBody>
          <a:bodyPr wrap="none" rtlCol="0">
            <a:spAutoFit/>
          </a:bodyPr>
          <a:lstStyle/>
          <a:p>
            <a:r>
              <a:rPr lang="en-US" dirty="0"/>
              <a:t>…</a:t>
            </a:r>
          </a:p>
        </p:txBody>
      </p:sp>
      <p:sp>
        <p:nvSpPr>
          <p:cNvPr id="138" name="TextBox 137">
            <a:extLst>
              <a:ext uri="{FF2B5EF4-FFF2-40B4-BE49-F238E27FC236}">
                <a16:creationId xmlns:a16="http://schemas.microsoft.com/office/drawing/2014/main" id="{A81BC7A6-CFF7-6A45-92E7-2F49F384EF80}"/>
              </a:ext>
            </a:extLst>
          </p:cNvPr>
          <p:cNvSpPr txBox="1"/>
          <p:nvPr/>
        </p:nvSpPr>
        <p:spPr>
          <a:xfrm>
            <a:off x="6076645" y="3930328"/>
            <a:ext cx="343364" cy="369332"/>
          </a:xfrm>
          <a:prstGeom prst="rect">
            <a:avLst/>
          </a:prstGeom>
          <a:noFill/>
        </p:spPr>
        <p:txBody>
          <a:bodyPr wrap="none" rtlCol="0">
            <a:spAutoFit/>
          </a:bodyPr>
          <a:lstStyle/>
          <a:p>
            <a:r>
              <a:rPr lang="en-US" dirty="0"/>
              <a:t>…</a:t>
            </a:r>
          </a:p>
        </p:txBody>
      </p:sp>
      <p:cxnSp>
        <p:nvCxnSpPr>
          <p:cNvPr id="139" name="Straight Arrow Connector 138">
            <a:extLst>
              <a:ext uri="{FF2B5EF4-FFF2-40B4-BE49-F238E27FC236}">
                <a16:creationId xmlns:a16="http://schemas.microsoft.com/office/drawing/2014/main" id="{FB45128C-4E34-A740-9604-955CFB2A89A7}"/>
              </a:ext>
            </a:extLst>
          </p:cNvPr>
          <p:cNvCxnSpPr>
            <a:cxnSpLocks/>
            <a:stCxn id="85" idx="4"/>
            <a:endCxn id="137" idx="0"/>
          </p:cNvCxnSpPr>
          <p:nvPr/>
        </p:nvCxnSpPr>
        <p:spPr>
          <a:xfrm flipH="1">
            <a:off x="4590160" y="3495925"/>
            <a:ext cx="921229" cy="405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DC5F9E4D-31CA-F44F-AE91-4FD519B5ACBE}"/>
              </a:ext>
            </a:extLst>
          </p:cNvPr>
          <p:cNvCxnSpPr>
            <a:cxnSpLocks/>
            <a:stCxn id="85" idx="4"/>
            <a:endCxn id="138" idx="0"/>
          </p:cNvCxnSpPr>
          <p:nvPr/>
        </p:nvCxnSpPr>
        <p:spPr>
          <a:xfrm>
            <a:off x="5511389" y="3495925"/>
            <a:ext cx="736938" cy="434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8BAA6C2-A306-C44E-8001-9B961E74597C}"/>
              </a:ext>
            </a:extLst>
          </p:cNvPr>
          <p:cNvCxnSpPr>
            <a:cxnSpLocks/>
            <a:stCxn id="86" idx="4"/>
            <a:endCxn id="136" idx="0"/>
          </p:cNvCxnSpPr>
          <p:nvPr/>
        </p:nvCxnSpPr>
        <p:spPr>
          <a:xfrm flipH="1">
            <a:off x="4494761" y="4229894"/>
            <a:ext cx="587977" cy="506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85F0F6D2-FFE9-7D4B-B0FA-63AF51B0A506}"/>
              </a:ext>
            </a:extLst>
          </p:cNvPr>
          <p:cNvGrpSpPr/>
          <p:nvPr/>
        </p:nvGrpSpPr>
        <p:grpSpPr>
          <a:xfrm>
            <a:off x="4696655" y="3002743"/>
            <a:ext cx="1372077" cy="2238166"/>
            <a:chOff x="4696655" y="3002743"/>
            <a:chExt cx="1372077" cy="2238166"/>
          </a:xfrm>
        </p:grpSpPr>
        <p:sp>
          <p:nvSpPr>
            <p:cNvPr id="152" name="Oval 151">
              <a:extLst>
                <a:ext uri="{FF2B5EF4-FFF2-40B4-BE49-F238E27FC236}">
                  <a16:creationId xmlns:a16="http://schemas.microsoft.com/office/drawing/2014/main" id="{F4303CA8-8ACD-5645-9311-5604E8D65327}"/>
                </a:ext>
              </a:extLst>
            </p:cNvPr>
            <p:cNvSpPr/>
            <p:nvPr/>
          </p:nvSpPr>
          <p:spPr>
            <a:xfrm>
              <a:off x="5528732" y="3908813"/>
              <a:ext cx="540000" cy="54000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9EC5A940-E266-CB40-9243-235527690D12}"/>
                </a:ext>
              </a:extLst>
            </p:cNvPr>
            <p:cNvSpPr/>
            <p:nvPr/>
          </p:nvSpPr>
          <p:spPr>
            <a:xfrm>
              <a:off x="4696655" y="4700909"/>
              <a:ext cx="540000" cy="54000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Arrow Connector 174">
              <a:extLst>
                <a:ext uri="{FF2B5EF4-FFF2-40B4-BE49-F238E27FC236}">
                  <a16:creationId xmlns:a16="http://schemas.microsoft.com/office/drawing/2014/main" id="{00B03567-5F4C-624C-997E-9208F7F3915A}"/>
                </a:ext>
              </a:extLst>
            </p:cNvPr>
            <p:cNvCxnSpPr>
              <a:cxnSpLocks/>
            </p:cNvCxnSpPr>
            <p:nvPr/>
          </p:nvCxnSpPr>
          <p:spPr>
            <a:xfrm flipH="1">
              <a:off x="5730963" y="3002743"/>
              <a:ext cx="238062" cy="291406"/>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AE301593-71C4-B247-9C66-3EF80AA82192}"/>
                </a:ext>
              </a:extLst>
            </p:cNvPr>
            <p:cNvCxnSpPr>
              <a:cxnSpLocks/>
            </p:cNvCxnSpPr>
            <p:nvPr/>
          </p:nvCxnSpPr>
          <p:spPr>
            <a:xfrm>
              <a:off x="5504956" y="3642601"/>
              <a:ext cx="190801" cy="386418"/>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A181FAB5-080C-084B-B9E5-2587C9C56150}"/>
                </a:ext>
              </a:extLst>
            </p:cNvPr>
            <p:cNvCxnSpPr>
              <a:cxnSpLocks/>
            </p:cNvCxnSpPr>
            <p:nvPr/>
          </p:nvCxnSpPr>
          <p:spPr>
            <a:xfrm flipH="1">
              <a:off x="5276726" y="3628115"/>
              <a:ext cx="250431" cy="387017"/>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68B299-34B4-2F48-BD77-CD98CB151A20}"/>
                </a:ext>
              </a:extLst>
            </p:cNvPr>
            <p:cNvCxnSpPr>
              <a:cxnSpLocks/>
            </p:cNvCxnSpPr>
            <p:nvPr/>
          </p:nvCxnSpPr>
          <p:spPr>
            <a:xfrm flipH="1">
              <a:off x="5047413" y="4294106"/>
              <a:ext cx="78294" cy="505745"/>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8" name="Group 187">
            <a:extLst>
              <a:ext uri="{FF2B5EF4-FFF2-40B4-BE49-F238E27FC236}">
                <a16:creationId xmlns:a16="http://schemas.microsoft.com/office/drawing/2014/main" id="{97AD4252-32FF-004F-BA1E-759430A5AF38}"/>
              </a:ext>
            </a:extLst>
          </p:cNvPr>
          <p:cNvGrpSpPr/>
          <p:nvPr/>
        </p:nvGrpSpPr>
        <p:grpSpPr>
          <a:xfrm>
            <a:off x="8607614" y="1915465"/>
            <a:ext cx="3377207" cy="3600381"/>
            <a:chOff x="8607614" y="1915465"/>
            <a:chExt cx="3377207" cy="3600381"/>
          </a:xfrm>
        </p:grpSpPr>
        <p:grpSp>
          <p:nvGrpSpPr>
            <p:cNvPr id="186" name="Group 185">
              <a:extLst>
                <a:ext uri="{FF2B5EF4-FFF2-40B4-BE49-F238E27FC236}">
                  <a16:creationId xmlns:a16="http://schemas.microsoft.com/office/drawing/2014/main" id="{066A2FB6-D250-1144-B563-F34882BF95D7}"/>
                </a:ext>
              </a:extLst>
            </p:cNvPr>
            <p:cNvGrpSpPr/>
            <p:nvPr/>
          </p:nvGrpSpPr>
          <p:grpSpPr>
            <a:xfrm>
              <a:off x="8863877" y="1915465"/>
              <a:ext cx="2345642" cy="2787732"/>
              <a:chOff x="8863877" y="1915465"/>
              <a:chExt cx="2345642" cy="2787732"/>
            </a:xfrm>
          </p:grpSpPr>
          <p:sp>
            <p:nvSpPr>
              <p:cNvPr id="115" name="TextBox 114">
                <a:extLst>
                  <a:ext uri="{FF2B5EF4-FFF2-40B4-BE49-F238E27FC236}">
                    <a16:creationId xmlns:a16="http://schemas.microsoft.com/office/drawing/2014/main" id="{E532E20D-9412-EE46-9E16-9E63A381D44F}"/>
                  </a:ext>
                </a:extLst>
              </p:cNvPr>
              <p:cNvSpPr txBox="1"/>
              <p:nvPr/>
            </p:nvSpPr>
            <p:spPr>
              <a:xfrm>
                <a:off x="8863877" y="1915465"/>
                <a:ext cx="2345642" cy="400110"/>
              </a:xfrm>
              <a:prstGeom prst="rect">
                <a:avLst/>
              </a:prstGeom>
              <a:noFill/>
            </p:spPr>
            <p:txBody>
              <a:bodyPr wrap="none" rtlCol="0">
                <a:spAutoFit/>
              </a:bodyPr>
              <a:lstStyle/>
              <a:p>
                <a:r>
                  <a:rPr lang="en-US" sz="2000" b="1" dirty="0"/>
                  <a:t>Optimized workload</a:t>
                </a:r>
              </a:p>
            </p:txBody>
          </p:sp>
          <p:sp>
            <p:nvSpPr>
              <p:cNvPr id="164" name="Oval 163">
                <a:extLst>
                  <a:ext uri="{FF2B5EF4-FFF2-40B4-BE49-F238E27FC236}">
                    <a16:creationId xmlns:a16="http://schemas.microsoft.com/office/drawing/2014/main" id="{FC77ACBF-F178-DB41-A10F-6AD6E6913108}"/>
                  </a:ext>
                </a:extLst>
              </p:cNvPr>
              <p:cNvSpPr/>
              <p:nvPr/>
            </p:nvSpPr>
            <p:spPr>
              <a:xfrm>
                <a:off x="9399555" y="369273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14EF418A-939C-424A-8D62-4D4A6A5C0375}"/>
                  </a:ext>
                </a:extLst>
              </p:cNvPr>
              <p:cNvSpPr/>
              <p:nvPr/>
            </p:nvSpPr>
            <p:spPr>
              <a:xfrm>
                <a:off x="9069750" y="4389619"/>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BE1F93A9-7868-444E-B030-7EC69B26199D}"/>
                  </a:ext>
                </a:extLst>
              </p:cNvPr>
              <p:cNvSpPr/>
              <p:nvPr/>
            </p:nvSpPr>
            <p:spPr>
              <a:xfrm>
                <a:off x="10049893" y="314058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ADB2004-560B-A24A-A2C9-300BEBAB7A78}"/>
                  </a:ext>
                </a:extLst>
              </p:cNvPr>
              <p:cNvSpPr/>
              <p:nvPr/>
            </p:nvSpPr>
            <p:spPr>
              <a:xfrm>
                <a:off x="10147636" y="3785562"/>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03FF04F6-50A9-0C4B-BBBE-C2AB410321B1}"/>
                  </a:ext>
                </a:extLst>
              </p:cNvPr>
              <p:cNvSpPr/>
              <p:nvPr/>
            </p:nvSpPr>
            <p:spPr>
              <a:xfrm>
                <a:off x="10566836" y="4487197"/>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Arrow Connector 168">
                <a:extLst>
                  <a:ext uri="{FF2B5EF4-FFF2-40B4-BE49-F238E27FC236}">
                    <a16:creationId xmlns:a16="http://schemas.microsoft.com/office/drawing/2014/main" id="{B056BB95-4528-D743-B7ED-E8836A39F2B6}"/>
                  </a:ext>
                </a:extLst>
              </p:cNvPr>
              <p:cNvCxnSpPr>
                <a:cxnSpLocks/>
                <a:stCxn id="166" idx="4"/>
                <a:endCxn id="167" idx="0"/>
              </p:cNvCxnSpPr>
              <p:nvPr/>
            </p:nvCxnSpPr>
            <p:spPr>
              <a:xfrm>
                <a:off x="10157893" y="3356584"/>
                <a:ext cx="97743" cy="428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070210B1-933F-5C4A-B1C0-662B95358750}"/>
                  </a:ext>
                </a:extLst>
              </p:cNvPr>
              <p:cNvCxnSpPr>
                <a:cxnSpLocks/>
                <a:stCxn id="167" idx="4"/>
                <a:endCxn id="168" idx="1"/>
              </p:cNvCxnSpPr>
              <p:nvPr/>
            </p:nvCxnSpPr>
            <p:spPr>
              <a:xfrm>
                <a:off x="10255636" y="4001562"/>
                <a:ext cx="342832" cy="517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FA541C-8479-A445-B496-E2638121E300}"/>
                  </a:ext>
                </a:extLst>
              </p:cNvPr>
              <p:cNvCxnSpPr>
                <a:cxnSpLocks/>
                <a:stCxn id="164" idx="4"/>
                <a:endCxn id="165" idx="0"/>
              </p:cNvCxnSpPr>
              <p:nvPr/>
            </p:nvCxnSpPr>
            <p:spPr>
              <a:xfrm flipH="1">
                <a:off x="9177750" y="3908732"/>
                <a:ext cx="329805" cy="48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2533BEBD-E5AB-3D42-9F3F-B07F69E13110}"/>
                  </a:ext>
                </a:extLst>
              </p:cNvPr>
              <p:cNvSpPr txBox="1"/>
              <p:nvPr/>
            </p:nvSpPr>
            <p:spPr>
              <a:xfrm rot="4751003">
                <a:off x="10219247" y="3348380"/>
                <a:ext cx="351378" cy="338554"/>
              </a:xfrm>
              <a:prstGeom prst="rect">
                <a:avLst/>
              </a:prstGeom>
              <a:noFill/>
            </p:spPr>
            <p:txBody>
              <a:bodyPr wrap="none" rtlCol="0">
                <a:spAutoFit/>
              </a:bodyPr>
              <a:lstStyle/>
              <a:p>
                <a:r>
                  <a:rPr lang="en-US" sz="1600" i="1" dirty="0"/>
                  <a:t>e</a:t>
                </a:r>
                <a:r>
                  <a:rPr lang="en-US" sz="1600" i="1" baseline="-25000" dirty="0"/>
                  <a:t>9</a:t>
                </a:r>
                <a:endParaRPr lang="en-US" sz="1600" i="1" dirty="0"/>
              </a:p>
            </p:txBody>
          </p:sp>
          <p:sp>
            <p:nvSpPr>
              <p:cNvPr id="173" name="TextBox 172">
                <a:extLst>
                  <a:ext uri="{FF2B5EF4-FFF2-40B4-BE49-F238E27FC236}">
                    <a16:creationId xmlns:a16="http://schemas.microsoft.com/office/drawing/2014/main" id="{8145583C-ED05-0142-8E97-BE584D33BCA4}"/>
                  </a:ext>
                </a:extLst>
              </p:cNvPr>
              <p:cNvSpPr txBox="1"/>
              <p:nvPr/>
            </p:nvSpPr>
            <p:spPr>
              <a:xfrm rot="3049156">
                <a:off x="10337011" y="4000561"/>
                <a:ext cx="420308" cy="338554"/>
              </a:xfrm>
              <a:prstGeom prst="rect">
                <a:avLst/>
              </a:prstGeom>
              <a:noFill/>
            </p:spPr>
            <p:txBody>
              <a:bodyPr wrap="none" rtlCol="0">
                <a:spAutoFit/>
              </a:bodyPr>
              <a:lstStyle/>
              <a:p>
                <a:r>
                  <a:rPr lang="en-US" sz="1600" i="1" dirty="0"/>
                  <a:t>e</a:t>
                </a:r>
                <a:r>
                  <a:rPr lang="en-US" sz="1600" i="1" baseline="-25000" dirty="0"/>
                  <a:t>10</a:t>
                </a:r>
                <a:endParaRPr lang="en-US" sz="1600" i="1" dirty="0"/>
              </a:p>
            </p:txBody>
          </p:sp>
          <p:sp>
            <p:nvSpPr>
              <p:cNvPr id="174" name="TextBox 173">
                <a:extLst>
                  <a:ext uri="{FF2B5EF4-FFF2-40B4-BE49-F238E27FC236}">
                    <a16:creationId xmlns:a16="http://schemas.microsoft.com/office/drawing/2014/main" id="{ED35BF3F-7B47-CB4B-BCE1-3DB880D50D6D}"/>
                  </a:ext>
                </a:extLst>
              </p:cNvPr>
              <p:cNvSpPr txBox="1"/>
              <p:nvPr/>
            </p:nvSpPr>
            <p:spPr>
              <a:xfrm rot="18526644">
                <a:off x="8998492" y="3865114"/>
                <a:ext cx="420308" cy="338554"/>
              </a:xfrm>
              <a:prstGeom prst="rect">
                <a:avLst/>
              </a:prstGeom>
              <a:noFill/>
            </p:spPr>
            <p:txBody>
              <a:bodyPr wrap="none" rtlCol="0">
                <a:spAutoFit/>
              </a:bodyPr>
              <a:lstStyle/>
              <a:p>
                <a:r>
                  <a:rPr lang="en-US" sz="1600" i="1" dirty="0"/>
                  <a:t>e</a:t>
                </a:r>
                <a:r>
                  <a:rPr lang="en-US" sz="1600" i="1" baseline="-25000" dirty="0"/>
                  <a:t>11</a:t>
                </a:r>
                <a:endParaRPr lang="en-US" sz="1600" i="1" dirty="0"/>
              </a:p>
            </p:txBody>
          </p:sp>
        </p:grpSp>
        <p:sp>
          <p:nvSpPr>
            <p:cNvPr id="187" name="TextBox 186">
              <a:extLst>
                <a:ext uri="{FF2B5EF4-FFF2-40B4-BE49-F238E27FC236}">
                  <a16:creationId xmlns:a16="http://schemas.microsoft.com/office/drawing/2014/main" id="{859C147E-553B-A045-9CC3-6284627D2EA2}"/>
                </a:ext>
              </a:extLst>
            </p:cNvPr>
            <p:cNvSpPr txBox="1"/>
            <p:nvPr/>
          </p:nvSpPr>
          <p:spPr>
            <a:xfrm>
              <a:off x="8607614" y="5115736"/>
              <a:ext cx="3377207" cy="400110"/>
            </a:xfrm>
            <a:prstGeom prst="rect">
              <a:avLst/>
            </a:prstGeom>
            <a:noFill/>
          </p:spPr>
          <p:txBody>
            <a:bodyPr wrap="none" rtlCol="0">
              <a:spAutoFit/>
            </a:bodyPr>
            <a:lstStyle/>
            <a:p>
              <a:r>
                <a:rPr lang="en-US" sz="2000" b="1" dirty="0">
                  <a:solidFill>
                    <a:schemeClr val="accent3">
                      <a:lumMod val="50000"/>
                    </a:schemeClr>
                  </a:solidFill>
                </a:rPr>
                <a:t>Improves total execution time</a:t>
              </a:r>
            </a:p>
          </p:txBody>
        </p:sp>
      </p:grpSp>
    </p:spTree>
    <p:extLst>
      <p:ext uri="{BB962C8B-B14F-4D97-AF65-F5344CB8AC3E}">
        <p14:creationId xmlns:p14="http://schemas.microsoft.com/office/powerpoint/2010/main" val="75044536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DB070-E43E-8947-A8D4-517C8E61A4E3}"/>
              </a:ext>
            </a:extLst>
          </p:cNvPr>
          <p:cNvSpPr>
            <a:spLocks noGrp="1"/>
          </p:cNvSpPr>
          <p:nvPr>
            <p:ph idx="1"/>
          </p:nvPr>
        </p:nvSpPr>
        <p:spPr>
          <a:xfrm>
            <a:off x="571462" y="857232"/>
            <a:ext cx="11049077" cy="948321"/>
          </a:xfrm>
        </p:spPr>
        <p:txBody>
          <a:bodyPr>
            <a:normAutofit/>
          </a:bodyPr>
          <a:lstStyle/>
          <a:p>
            <a:pPr>
              <a:buFont typeface="Arial" panose="020B0604020202020204" pitchFamily="34" charset="0"/>
              <a:buChar char="•"/>
            </a:pPr>
            <a:r>
              <a:rPr lang="en-US" dirty="0" err="1"/>
              <a:t>Warmstart</a:t>
            </a:r>
            <a:r>
              <a:rPr lang="en-US" dirty="0"/>
              <a:t> a training operations with the best model from the same model group</a:t>
            </a:r>
            <a:endParaRPr lang="en-US" b="1" dirty="0"/>
          </a:p>
          <a:p>
            <a:pPr>
              <a:buFont typeface="Arial" panose="020B0604020202020204" pitchFamily="34" charset="0"/>
              <a:buChar char="•"/>
            </a:pPr>
            <a:r>
              <a:rPr lang="en-US" b="1" dirty="0"/>
              <a:t>Model group: </a:t>
            </a:r>
            <a:r>
              <a:rPr lang="en-US" dirty="0"/>
              <a:t>set of all models (of same type) trained on one artifact</a:t>
            </a:r>
          </a:p>
        </p:txBody>
      </p:sp>
      <p:sp>
        <p:nvSpPr>
          <p:cNvPr id="3" name="Title 2">
            <a:extLst>
              <a:ext uri="{FF2B5EF4-FFF2-40B4-BE49-F238E27FC236}">
                <a16:creationId xmlns:a16="http://schemas.microsoft.com/office/drawing/2014/main" id="{92253C59-93DE-DA44-86F0-FE93FEE604D6}"/>
              </a:ext>
            </a:extLst>
          </p:cNvPr>
          <p:cNvSpPr>
            <a:spLocks noGrp="1"/>
          </p:cNvSpPr>
          <p:nvPr>
            <p:ph type="title"/>
          </p:nvPr>
        </p:nvSpPr>
        <p:spPr/>
        <p:txBody>
          <a:bodyPr/>
          <a:lstStyle/>
          <a:p>
            <a:r>
              <a:rPr lang="en-US" dirty="0"/>
              <a:t>Model </a:t>
            </a:r>
            <a:r>
              <a:rPr lang="en-US" dirty="0" err="1"/>
              <a:t>Warmstarting</a:t>
            </a:r>
            <a:endParaRPr lang="en-US" dirty="0"/>
          </a:p>
        </p:txBody>
      </p:sp>
      <p:sp>
        <p:nvSpPr>
          <p:cNvPr id="4" name="Oval 3">
            <a:extLst>
              <a:ext uri="{FF2B5EF4-FFF2-40B4-BE49-F238E27FC236}">
                <a16:creationId xmlns:a16="http://schemas.microsoft.com/office/drawing/2014/main" id="{256BEBD9-4621-2045-9182-F8AC9C182F51}"/>
              </a:ext>
            </a:extLst>
          </p:cNvPr>
          <p:cNvSpPr/>
          <p:nvPr/>
        </p:nvSpPr>
        <p:spPr>
          <a:xfrm>
            <a:off x="1460327" y="2629836"/>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FBDDA2-DBFC-EB47-9BAF-6D1588CDB9EC}"/>
              </a:ext>
            </a:extLst>
          </p:cNvPr>
          <p:cNvSpPr/>
          <p:nvPr/>
        </p:nvSpPr>
        <p:spPr>
          <a:xfrm>
            <a:off x="1446155" y="3269892"/>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19E7B5-A1A4-A441-9A18-536107B87280}"/>
              </a:ext>
            </a:extLst>
          </p:cNvPr>
          <p:cNvSpPr/>
          <p:nvPr/>
        </p:nvSpPr>
        <p:spPr>
          <a:xfrm>
            <a:off x="1017504" y="4003861"/>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E7C5D62-199C-BD42-8738-E2F4A3CAAF61}"/>
              </a:ext>
            </a:extLst>
          </p:cNvPr>
          <p:cNvSpPr/>
          <p:nvPr/>
        </p:nvSpPr>
        <p:spPr>
          <a:xfrm>
            <a:off x="909504" y="4844208"/>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CE905F-B124-AD42-A2FD-93927FFFFDFF}"/>
              </a:ext>
            </a:extLst>
          </p:cNvPr>
          <p:cNvSpPr/>
          <p:nvPr/>
        </p:nvSpPr>
        <p:spPr>
          <a:xfrm>
            <a:off x="579699" y="5541095"/>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61AFCF3-4B9B-E043-8C64-93F3FDA5A575}"/>
              </a:ext>
            </a:extLst>
          </p:cNvPr>
          <p:cNvSpPr/>
          <p:nvPr/>
        </p:nvSpPr>
        <p:spPr>
          <a:xfrm>
            <a:off x="1713690" y="4086482"/>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F0BAFA-1798-804D-B7DB-124EF6AB3985}"/>
              </a:ext>
            </a:extLst>
          </p:cNvPr>
          <p:cNvSpPr/>
          <p:nvPr/>
        </p:nvSpPr>
        <p:spPr>
          <a:xfrm>
            <a:off x="1811433" y="4731460"/>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FF760CD-53F6-0341-B83E-CD92C1EF22DA}"/>
              </a:ext>
            </a:extLst>
          </p:cNvPr>
          <p:cNvSpPr/>
          <p:nvPr/>
        </p:nvSpPr>
        <p:spPr>
          <a:xfrm>
            <a:off x="2230633" y="5433095"/>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A3EC354-171D-6744-84E6-A1CD7BB0AC6D}"/>
              </a:ext>
            </a:extLst>
          </p:cNvPr>
          <p:cNvCxnSpPr>
            <a:cxnSpLocks/>
            <a:stCxn id="4" idx="4"/>
            <a:endCxn id="5" idx="0"/>
          </p:cNvCxnSpPr>
          <p:nvPr/>
        </p:nvCxnSpPr>
        <p:spPr>
          <a:xfrm flipH="1">
            <a:off x="1554155" y="2845836"/>
            <a:ext cx="14172" cy="42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7B912FB-9E3A-AA48-9431-93A7925CAE21}"/>
              </a:ext>
            </a:extLst>
          </p:cNvPr>
          <p:cNvCxnSpPr>
            <a:cxnSpLocks/>
            <a:stCxn id="5" idx="4"/>
            <a:endCxn id="6" idx="7"/>
          </p:cNvCxnSpPr>
          <p:nvPr/>
        </p:nvCxnSpPr>
        <p:spPr>
          <a:xfrm flipH="1">
            <a:off x="1201872" y="3485892"/>
            <a:ext cx="352283" cy="549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BD6AF03-3453-9F4A-97E5-46113C0C3AFD}"/>
              </a:ext>
            </a:extLst>
          </p:cNvPr>
          <p:cNvCxnSpPr>
            <a:cxnSpLocks/>
            <a:stCxn id="5" idx="4"/>
            <a:endCxn id="9" idx="0"/>
          </p:cNvCxnSpPr>
          <p:nvPr/>
        </p:nvCxnSpPr>
        <p:spPr>
          <a:xfrm>
            <a:off x="1554155" y="3485892"/>
            <a:ext cx="267535" cy="600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EB35E8-9B2B-CE45-A74D-B9C873020A1A}"/>
              </a:ext>
            </a:extLst>
          </p:cNvPr>
          <p:cNvCxnSpPr>
            <a:cxnSpLocks/>
            <a:stCxn id="9" idx="4"/>
            <a:endCxn id="10" idx="0"/>
          </p:cNvCxnSpPr>
          <p:nvPr/>
        </p:nvCxnSpPr>
        <p:spPr>
          <a:xfrm>
            <a:off x="1821690" y="4302482"/>
            <a:ext cx="97743" cy="428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3FA31A-8B4B-D64C-A86D-572267AAAB54}"/>
              </a:ext>
            </a:extLst>
          </p:cNvPr>
          <p:cNvCxnSpPr>
            <a:cxnSpLocks/>
            <a:stCxn id="10" idx="4"/>
            <a:endCxn id="11" idx="1"/>
          </p:cNvCxnSpPr>
          <p:nvPr/>
        </p:nvCxnSpPr>
        <p:spPr>
          <a:xfrm>
            <a:off x="1919433" y="4947460"/>
            <a:ext cx="342832" cy="517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3FEC7A-59BE-ED46-96AA-681DA946042D}"/>
              </a:ext>
            </a:extLst>
          </p:cNvPr>
          <p:cNvCxnSpPr>
            <a:cxnSpLocks/>
            <a:stCxn id="6" idx="4"/>
            <a:endCxn id="7" idx="0"/>
          </p:cNvCxnSpPr>
          <p:nvPr/>
        </p:nvCxnSpPr>
        <p:spPr>
          <a:xfrm flipH="1">
            <a:off x="1017504" y="4219861"/>
            <a:ext cx="108000" cy="62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9A64BF6-8CE8-624B-BB01-27B3459584AB}"/>
              </a:ext>
            </a:extLst>
          </p:cNvPr>
          <p:cNvCxnSpPr>
            <a:cxnSpLocks/>
            <a:stCxn id="7" idx="4"/>
            <a:endCxn id="8" idx="0"/>
          </p:cNvCxnSpPr>
          <p:nvPr/>
        </p:nvCxnSpPr>
        <p:spPr>
          <a:xfrm flipH="1">
            <a:off x="687699" y="5060208"/>
            <a:ext cx="329805" cy="48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6DE2FFD-03D6-F849-A0BB-62B53EF680AD}"/>
              </a:ext>
            </a:extLst>
          </p:cNvPr>
          <p:cNvSpPr txBox="1"/>
          <p:nvPr/>
        </p:nvSpPr>
        <p:spPr>
          <a:xfrm rot="18392732">
            <a:off x="1514343" y="2837345"/>
            <a:ext cx="351378" cy="338554"/>
          </a:xfrm>
          <a:prstGeom prst="rect">
            <a:avLst/>
          </a:prstGeom>
          <a:noFill/>
        </p:spPr>
        <p:txBody>
          <a:bodyPr wrap="none" rtlCol="0">
            <a:spAutoFit/>
          </a:bodyPr>
          <a:lstStyle/>
          <a:p>
            <a:r>
              <a:rPr lang="en-US" sz="1600" i="1" dirty="0"/>
              <a:t>e</a:t>
            </a:r>
            <a:r>
              <a:rPr lang="en-US" sz="1600" i="1" baseline="-25000" dirty="0"/>
              <a:t>1</a:t>
            </a:r>
            <a:endParaRPr lang="en-US" sz="1600" i="1" dirty="0"/>
          </a:p>
        </p:txBody>
      </p:sp>
      <p:sp>
        <p:nvSpPr>
          <p:cNvPr id="20" name="TextBox 19">
            <a:extLst>
              <a:ext uri="{FF2B5EF4-FFF2-40B4-BE49-F238E27FC236}">
                <a16:creationId xmlns:a16="http://schemas.microsoft.com/office/drawing/2014/main" id="{5C0A3500-07DE-2541-8825-14E3AD1A1AC6}"/>
              </a:ext>
            </a:extLst>
          </p:cNvPr>
          <p:cNvSpPr txBox="1"/>
          <p:nvPr/>
        </p:nvSpPr>
        <p:spPr>
          <a:xfrm rot="18392732">
            <a:off x="1029855" y="3521248"/>
            <a:ext cx="351378" cy="338554"/>
          </a:xfrm>
          <a:prstGeom prst="rect">
            <a:avLst/>
          </a:prstGeom>
          <a:noFill/>
        </p:spPr>
        <p:txBody>
          <a:bodyPr wrap="none" rtlCol="0">
            <a:spAutoFit/>
          </a:bodyPr>
          <a:lstStyle/>
          <a:p>
            <a:r>
              <a:rPr lang="en-US" sz="1600" i="1" dirty="0"/>
              <a:t>e</a:t>
            </a:r>
            <a:r>
              <a:rPr lang="en-US" sz="1600" i="1" baseline="-25000" dirty="0"/>
              <a:t>3</a:t>
            </a:r>
            <a:endParaRPr lang="en-US" sz="1600" i="1" dirty="0"/>
          </a:p>
        </p:txBody>
      </p:sp>
      <p:sp>
        <p:nvSpPr>
          <p:cNvPr id="21" name="TextBox 20">
            <a:extLst>
              <a:ext uri="{FF2B5EF4-FFF2-40B4-BE49-F238E27FC236}">
                <a16:creationId xmlns:a16="http://schemas.microsoft.com/office/drawing/2014/main" id="{9AFDA7F6-B8C1-0E44-AB56-8A674EAC171E}"/>
              </a:ext>
            </a:extLst>
          </p:cNvPr>
          <p:cNvSpPr txBox="1"/>
          <p:nvPr/>
        </p:nvSpPr>
        <p:spPr>
          <a:xfrm rot="3686115">
            <a:off x="1656313" y="3500982"/>
            <a:ext cx="351378" cy="338554"/>
          </a:xfrm>
          <a:prstGeom prst="rect">
            <a:avLst/>
          </a:prstGeom>
          <a:noFill/>
        </p:spPr>
        <p:txBody>
          <a:bodyPr wrap="none" rtlCol="0">
            <a:spAutoFit/>
          </a:bodyPr>
          <a:lstStyle/>
          <a:p>
            <a:r>
              <a:rPr lang="en-US" sz="1600" i="1" dirty="0"/>
              <a:t>e</a:t>
            </a:r>
            <a:r>
              <a:rPr lang="en-US" sz="1600" i="1" baseline="-25000" dirty="0"/>
              <a:t>4</a:t>
            </a:r>
            <a:endParaRPr lang="en-US" sz="1600" i="1" dirty="0"/>
          </a:p>
        </p:txBody>
      </p:sp>
      <p:sp>
        <p:nvSpPr>
          <p:cNvPr id="22" name="TextBox 21">
            <a:extLst>
              <a:ext uri="{FF2B5EF4-FFF2-40B4-BE49-F238E27FC236}">
                <a16:creationId xmlns:a16="http://schemas.microsoft.com/office/drawing/2014/main" id="{2A38A70D-7F46-B442-8E2A-20ECB35473F8}"/>
              </a:ext>
            </a:extLst>
          </p:cNvPr>
          <p:cNvSpPr txBox="1"/>
          <p:nvPr/>
        </p:nvSpPr>
        <p:spPr>
          <a:xfrm rot="16656034">
            <a:off x="761422" y="4275600"/>
            <a:ext cx="351378" cy="338554"/>
          </a:xfrm>
          <a:prstGeom prst="rect">
            <a:avLst/>
          </a:prstGeom>
          <a:noFill/>
        </p:spPr>
        <p:txBody>
          <a:bodyPr wrap="none" rtlCol="0">
            <a:spAutoFit/>
          </a:bodyPr>
          <a:lstStyle/>
          <a:p>
            <a:r>
              <a:rPr lang="en-US" sz="1600" i="1" dirty="0"/>
              <a:t>e</a:t>
            </a:r>
            <a:r>
              <a:rPr lang="en-US" sz="1600" i="1" baseline="-25000" dirty="0"/>
              <a:t>5</a:t>
            </a:r>
            <a:endParaRPr lang="en-US" sz="1600" i="1" dirty="0"/>
          </a:p>
        </p:txBody>
      </p:sp>
      <p:sp>
        <p:nvSpPr>
          <p:cNvPr id="23" name="TextBox 22">
            <a:extLst>
              <a:ext uri="{FF2B5EF4-FFF2-40B4-BE49-F238E27FC236}">
                <a16:creationId xmlns:a16="http://schemas.microsoft.com/office/drawing/2014/main" id="{54B21B4F-DF15-6C46-8876-3D6379537B61}"/>
              </a:ext>
            </a:extLst>
          </p:cNvPr>
          <p:cNvSpPr txBox="1"/>
          <p:nvPr/>
        </p:nvSpPr>
        <p:spPr>
          <a:xfrm rot="4751003">
            <a:off x="1883044" y="4294278"/>
            <a:ext cx="351378" cy="338554"/>
          </a:xfrm>
          <a:prstGeom prst="rect">
            <a:avLst/>
          </a:prstGeom>
          <a:noFill/>
        </p:spPr>
        <p:txBody>
          <a:bodyPr wrap="none" rtlCol="0">
            <a:spAutoFit/>
          </a:bodyPr>
          <a:lstStyle/>
          <a:p>
            <a:r>
              <a:rPr lang="en-US" sz="1600" i="1" dirty="0"/>
              <a:t>e</a:t>
            </a:r>
            <a:r>
              <a:rPr lang="en-US" sz="1600" i="1" baseline="-25000" dirty="0"/>
              <a:t>9</a:t>
            </a:r>
            <a:endParaRPr lang="en-US" sz="1600" i="1" dirty="0"/>
          </a:p>
        </p:txBody>
      </p:sp>
      <p:sp>
        <p:nvSpPr>
          <p:cNvPr id="24" name="TextBox 23">
            <a:extLst>
              <a:ext uri="{FF2B5EF4-FFF2-40B4-BE49-F238E27FC236}">
                <a16:creationId xmlns:a16="http://schemas.microsoft.com/office/drawing/2014/main" id="{A0117E63-A68B-A446-89E2-B40AEAA79B4E}"/>
              </a:ext>
            </a:extLst>
          </p:cNvPr>
          <p:cNvSpPr txBox="1"/>
          <p:nvPr/>
        </p:nvSpPr>
        <p:spPr>
          <a:xfrm rot="3049156">
            <a:off x="2000808" y="4946459"/>
            <a:ext cx="420308" cy="338554"/>
          </a:xfrm>
          <a:prstGeom prst="rect">
            <a:avLst/>
          </a:prstGeom>
          <a:noFill/>
        </p:spPr>
        <p:txBody>
          <a:bodyPr wrap="none" rtlCol="0">
            <a:spAutoFit/>
          </a:bodyPr>
          <a:lstStyle/>
          <a:p>
            <a:r>
              <a:rPr lang="en-US" sz="1600" i="1" dirty="0"/>
              <a:t>e</a:t>
            </a:r>
            <a:r>
              <a:rPr lang="en-US" sz="1600" i="1" baseline="-25000" dirty="0"/>
              <a:t>10</a:t>
            </a:r>
            <a:endParaRPr lang="en-US" sz="1600" i="1" dirty="0"/>
          </a:p>
        </p:txBody>
      </p:sp>
      <p:sp>
        <p:nvSpPr>
          <p:cNvPr id="25" name="TextBox 24">
            <a:extLst>
              <a:ext uri="{FF2B5EF4-FFF2-40B4-BE49-F238E27FC236}">
                <a16:creationId xmlns:a16="http://schemas.microsoft.com/office/drawing/2014/main" id="{93429878-A98F-3042-83EA-0E1BE59FC94A}"/>
              </a:ext>
            </a:extLst>
          </p:cNvPr>
          <p:cNvSpPr txBox="1"/>
          <p:nvPr/>
        </p:nvSpPr>
        <p:spPr>
          <a:xfrm rot="18526644">
            <a:off x="508441" y="5016590"/>
            <a:ext cx="420308" cy="338554"/>
          </a:xfrm>
          <a:prstGeom prst="rect">
            <a:avLst/>
          </a:prstGeom>
          <a:noFill/>
        </p:spPr>
        <p:txBody>
          <a:bodyPr wrap="none" rtlCol="0">
            <a:spAutoFit/>
          </a:bodyPr>
          <a:lstStyle/>
          <a:p>
            <a:r>
              <a:rPr lang="en-US" sz="1600" i="1" dirty="0"/>
              <a:t>e</a:t>
            </a:r>
            <a:r>
              <a:rPr lang="en-US" sz="1600" i="1" baseline="-25000" dirty="0"/>
              <a:t>11</a:t>
            </a:r>
            <a:endParaRPr lang="en-US" sz="1600" i="1" dirty="0"/>
          </a:p>
        </p:txBody>
      </p:sp>
      <p:sp>
        <p:nvSpPr>
          <p:cNvPr id="26" name="TextBox 25">
            <a:extLst>
              <a:ext uri="{FF2B5EF4-FFF2-40B4-BE49-F238E27FC236}">
                <a16:creationId xmlns:a16="http://schemas.microsoft.com/office/drawing/2014/main" id="{E494CFD7-96C7-C34C-B4F4-300C1C5BD68B}"/>
              </a:ext>
            </a:extLst>
          </p:cNvPr>
          <p:cNvSpPr txBox="1"/>
          <p:nvPr/>
        </p:nvSpPr>
        <p:spPr>
          <a:xfrm>
            <a:off x="1189311" y="2377276"/>
            <a:ext cx="729687" cy="307777"/>
          </a:xfrm>
          <a:prstGeom prst="rect">
            <a:avLst/>
          </a:prstGeom>
          <a:noFill/>
        </p:spPr>
        <p:txBody>
          <a:bodyPr wrap="none" rtlCol="0">
            <a:spAutoFit/>
          </a:bodyPr>
          <a:lstStyle/>
          <a:p>
            <a:r>
              <a:rPr lang="en-US" sz="1400" dirty="0"/>
              <a:t>dataset</a:t>
            </a:r>
          </a:p>
        </p:txBody>
      </p:sp>
      <p:sp>
        <p:nvSpPr>
          <p:cNvPr id="27" name="TextBox 26">
            <a:extLst>
              <a:ext uri="{FF2B5EF4-FFF2-40B4-BE49-F238E27FC236}">
                <a16:creationId xmlns:a16="http://schemas.microsoft.com/office/drawing/2014/main" id="{5F3C39C0-B2D8-A941-B5C4-0614C6777794}"/>
              </a:ext>
            </a:extLst>
          </p:cNvPr>
          <p:cNvSpPr txBox="1"/>
          <p:nvPr/>
        </p:nvSpPr>
        <p:spPr>
          <a:xfrm>
            <a:off x="930489" y="1919952"/>
            <a:ext cx="1224631" cy="400110"/>
          </a:xfrm>
          <a:prstGeom prst="rect">
            <a:avLst/>
          </a:prstGeom>
          <a:noFill/>
        </p:spPr>
        <p:txBody>
          <a:bodyPr wrap="none" rtlCol="0">
            <a:spAutoFit/>
          </a:bodyPr>
          <a:lstStyle/>
          <a:p>
            <a:r>
              <a:rPr lang="en-US" sz="2000" b="1" dirty="0"/>
              <a:t>Workload</a:t>
            </a:r>
          </a:p>
        </p:txBody>
      </p:sp>
      <p:sp>
        <p:nvSpPr>
          <p:cNvPr id="28" name="Oval 27">
            <a:extLst>
              <a:ext uri="{FF2B5EF4-FFF2-40B4-BE49-F238E27FC236}">
                <a16:creationId xmlns:a16="http://schemas.microsoft.com/office/drawing/2014/main" id="{2FC71693-2FA9-5A4F-9216-3556E799FFD7}"/>
              </a:ext>
            </a:extLst>
          </p:cNvPr>
          <p:cNvSpPr/>
          <p:nvPr/>
        </p:nvSpPr>
        <p:spPr>
          <a:xfrm>
            <a:off x="5870220" y="2631900"/>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D2FB125-3CA6-2C4B-814F-539328BC15F2}"/>
              </a:ext>
            </a:extLst>
          </p:cNvPr>
          <p:cNvSpPr/>
          <p:nvPr/>
        </p:nvSpPr>
        <p:spPr>
          <a:xfrm>
            <a:off x="5403389" y="3279925"/>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D00E2B6-9F34-534A-BDFA-A589EA67DD44}"/>
              </a:ext>
            </a:extLst>
          </p:cNvPr>
          <p:cNvSpPr/>
          <p:nvPr/>
        </p:nvSpPr>
        <p:spPr>
          <a:xfrm>
            <a:off x="4974738" y="401389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10A9F48-8F02-A242-98E9-16D847C58288}"/>
              </a:ext>
            </a:extLst>
          </p:cNvPr>
          <p:cNvSpPr/>
          <p:nvPr/>
        </p:nvSpPr>
        <p:spPr>
          <a:xfrm>
            <a:off x="4866738" y="4854241"/>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D85B441-3F0D-C840-BCE2-804AD4D1CEA8}"/>
              </a:ext>
            </a:extLst>
          </p:cNvPr>
          <p:cNvSpPr/>
          <p:nvPr/>
        </p:nvSpPr>
        <p:spPr>
          <a:xfrm>
            <a:off x="5085440" y="5538893"/>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8D10647-40A3-AD41-880A-5834CA200C5F}"/>
              </a:ext>
            </a:extLst>
          </p:cNvPr>
          <p:cNvSpPr/>
          <p:nvPr/>
        </p:nvSpPr>
        <p:spPr>
          <a:xfrm>
            <a:off x="5670924" y="4096515"/>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91D6758-DFC9-5142-8BF3-52EF02CB428D}"/>
              </a:ext>
            </a:extLst>
          </p:cNvPr>
          <p:cNvSpPr/>
          <p:nvPr/>
        </p:nvSpPr>
        <p:spPr>
          <a:xfrm>
            <a:off x="5448557" y="4735800"/>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2FCB61C8-844A-0B42-B451-A9C8BC67D403}"/>
              </a:ext>
            </a:extLst>
          </p:cNvPr>
          <p:cNvCxnSpPr>
            <a:cxnSpLocks/>
            <a:stCxn id="28" idx="4"/>
            <a:endCxn id="29" idx="7"/>
          </p:cNvCxnSpPr>
          <p:nvPr/>
        </p:nvCxnSpPr>
        <p:spPr>
          <a:xfrm flipH="1">
            <a:off x="5587757" y="2847900"/>
            <a:ext cx="390463" cy="463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63FCD0-6A78-B34C-9AD7-D5F4A3879FD7}"/>
              </a:ext>
            </a:extLst>
          </p:cNvPr>
          <p:cNvCxnSpPr>
            <a:cxnSpLocks/>
            <a:stCxn id="29" idx="4"/>
            <a:endCxn id="30" idx="7"/>
          </p:cNvCxnSpPr>
          <p:nvPr/>
        </p:nvCxnSpPr>
        <p:spPr>
          <a:xfrm flipH="1">
            <a:off x="5159106" y="3495925"/>
            <a:ext cx="352283" cy="549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4E20B0-EF69-D748-B214-611987C8EBDA}"/>
              </a:ext>
            </a:extLst>
          </p:cNvPr>
          <p:cNvCxnSpPr>
            <a:cxnSpLocks/>
            <a:stCxn id="29" idx="4"/>
            <a:endCxn id="33" idx="0"/>
          </p:cNvCxnSpPr>
          <p:nvPr/>
        </p:nvCxnSpPr>
        <p:spPr>
          <a:xfrm>
            <a:off x="5511389" y="3495925"/>
            <a:ext cx="267535" cy="600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22094C-5153-7C49-9D01-D61174A42A1D}"/>
              </a:ext>
            </a:extLst>
          </p:cNvPr>
          <p:cNvCxnSpPr>
            <a:cxnSpLocks/>
            <a:stCxn id="33" idx="4"/>
            <a:endCxn id="34" idx="0"/>
          </p:cNvCxnSpPr>
          <p:nvPr/>
        </p:nvCxnSpPr>
        <p:spPr>
          <a:xfrm flipH="1">
            <a:off x="5556557" y="4312515"/>
            <a:ext cx="222367" cy="423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9245EA-48DE-2849-9DED-090F571395B5}"/>
              </a:ext>
            </a:extLst>
          </p:cNvPr>
          <p:cNvCxnSpPr>
            <a:cxnSpLocks/>
            <a:stCxn id="30" idx="4"/>
            <a:endCxn id="31" idx="0"/>
          </p:cNvCxnSpPr>
          <p:nvPr/>
        </p:nvCxnSpPr>
        <p:spPr>
          <a:xfrm flipH="1">
            <a:off x="4974738" y="4229894"/>
            <a:ext cx="108000" cy="62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1A949AB-E29F-5B4E-BBEF-C51C1ED105A9}"/>
              </a:ext>
            </a:extLst>
          </p:cNvPr>
          <p:cNvCxnSpPr>
            <a:cxnSpLocks/>
            <a:stCxn id="31" idx="4"/>
            <a:endCxn id="32" idx="0"/>
          </p:cNvCxnSpPr>
          <p:nvPr/>
        </p:nvCxnSpPr>
        <p:spPr>
          <a:xfrm>
            <a:off x="4974738" y="5070241"/>
            <a:ext cx="218702" cy="468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C486DBE-C16C-FD4F-9D45-92809FB33C0D}"/>
              </a:ext>
            </a:extLst>
          </p:cNvPr>
          <p:cNvSpPr txBox="1"/>
          <p:nvPr/>
        </p:nvSpPr>
        <p:spPr>
          <a:xfrm rot="18392732">
            <a:off x="5471577" y="2847378"/>
            <a:ext cx="351378" cy="338554"/>
          </a:xfrm>
          <a:prstGeom prst="rect">
            <a:avLst/>
          </a:prstGeom>
          <a:noFill/>
        </p:spPr>
        <p:txBody>
          <a:bodyPr wrap="none" rtlCol="0">
            <a:spAutoFit/>
          </a:bodyPr>
          <a:lstStyle/>
          <a:p>
            <a:r>
              <a:rPr lang="en-US" sz="1600" i="1" dirty="0"/>
              <a:t>e</a:t>
            </a:r>
            <a:r>
              <a:rPr lang="en-US" sz="1600" i="1" baseline="-25000" dirty="0"/>
              <a:t>1</a:t>
            </a:r>
            <a:endParaRPr lang="en-US" sz="1600" i="1" dirty="0"/>
          </a:p>
        </p:txBody>
      </p:sp>
      <p:sp>
        <p:nvSpPr>
          <p:cNvPr id="42" name="TextBox 41">
            <a:extLst>
              <a:ext uri="{FF2B5EF4-FFF2-40B4-BE49-F238E27FC236}">
                <a16:creationId xmlns:a16="http://schemas.microsoft.com/office/drawing/2014/main" id="{075EB0BE-0C28-3649-B576-D65FA00AFFEE}"/>
              </a:ext>
            </a:extLst>
          </p:cNvPr>
          <p:cNvSpPr txBox="1"/>
          <p:nvPr/>
        </p:nvSpPr>
        <p:spPr>
          <a:xfrm rot="18392732">
            <a:off x="4987089" y="3531281"/>
            <a:ext cx="351378" cy="338554"/>
          </a:xfrm>
          <a:prstGeom prst="rect">
            <a:avLst/>
          </a:prstGeom>
          <a:noFill/>
        </p:spPr>
        <p:txBody>
          <a:bodyPr wrap="none" rtlCol="0">
            <a:spAutoFit/>
          </a:bodyPr>
          <a:lstStyle/>
          <a:p>
            <a:r>
              <a:rPr lang="en-US" sz="1600" i="1" dirty="0"/>
              <a:t>e</a:t>
            </a:r>
            <a:r>
              <a:rPr lang="en-US" sz="1600" i="1" baseline="-25000" dirty="0"/>
              <a:t>3</a:t>
            </a:r>
            <a:endParaRPr lang="en-US" sz="1600" i="1" dirty="0"/>
          </a:p>
        </p:txBody>
      </p:sp>
      <p:sp>
        <p:nvSpPr>
          <p:cNvPr id="43" name="TextBox 42">
            <a:extLst>
              <a:ext uri="{FF2B5EF4-FFF2-40B4-BE49-F238E27FC236}">
                <a16:creationId xmlns:a16="http://schemas.microsoft.com/office/drawing/2014/main" id="{6A38E697-5867-1C42-82BD-8A8D7F49B1AE}"/>
              </a:ext>
            </a:extLst>
          </p:cNvPr>
          <p:cNvSpPr txBox="1"/>
          <p:nvPr/>
        </p:nvSpPr>
        <p:spPr>
          <a:xfrm rot="3686115">
            <a:off x="5629933" y="3574685"/>
            <a:ext cx="351378" cy="338554"/>
          </a:xfrm>
          <a:prstGeom prst="rect">
            <a:avLst/>
          </a:prstGeom>
          <a:noFill/>
        </p:spPr>
        <p:txBody>
          <a:bodyPr wrap="none" rtlCol="0">
            <a:spAutoFit/>
          </a:bodyPr>
          <a:lstStyle/>
          <a:p>
            <a:r>
              <a:rPr lang="en-US" sz="1600" i="1" dirty="0"/>
              <a:t>e</a:t>
            </a:r>
            <a:r>
              <a:rPr lang="en-US" sz="1600" i="1" baseline="-25000" dirty="0"/>
              <a:t>4</a:t>
            </a:r>
            <a:endParaRPr lang="en-US" sz="1600" i="1" dirty="0"/>
          </a:p>
        </p:txBody>
      </p:sp>
      <p:sp>
        <p:nvSpPr>
          <p:cNvPr id="44" name="TextBox 43">
            <a:extLst>
              <a:ext uri="{FF2B5EF4-FFF2-40B4-BE49-F238E27FC236}">
                <a16:creationId xmlns:a16="http://schemas.microsoft.com/office/drawing/2014/main" id="{DBFBEAE4-803B-3249-8D64-003D4471C92B}"/>
              </a:ext>
            </a:extLst>
          </p:cNvPr>
          <p:cNvSpPr txBox="1"/>
          <p:nvPr/>
        </p:nvSpPr>
        <p:spPr>
          <a:xfrm rot="16656034">
            <a:off x="4718656" y="4285633"/>
            <a:ext cx="351378" cy="338554"/>
          </a:xfrm>
          <a:prstGeom prst="rect">
            <a:avLst/>
          </a:prstGeom>
          <a:noFill/>
        </p:spPr>
        <p:txBody>
          <a:bodyPr wrap="none" rtlCol="0">
            <a:spAutoFit/>
          </a:bodyPr>
          <a:lstStyle/>
          <a:p>
            <a:r>
              <a:rPr lang="en-US" sz="1600" i="1" dirty="0"/>
              <a:t>e</a:t>
            </a:r>
            <a:r>
              <a:rPr lang="en-US" sz="1600" i="1" baseline="-25000" dirty="0"/>
              <a:t>5</a:t>
            </a:r>
            <a:endParaRPr lang="en-US" sz="1600" i="1" dirty="0"/>
          </a:p>
        </p:txBody>
      </p:sp>
      <p:sp>
        <p:nvSpPr>
          <p:cNvPr id="45" name="TextBox 44">
            <a:extLst>
              <a:ext uri="{FF2B5EF4-FFF2-40B4-BE49-F238E27FC236}">
                <a16:creationId xmlns:a16="http://schemas.microsoft.com/office/drawing/2014/main" id="{9CE62014-2CE1-8E4B-9970-078463137AE4}"/>
              </a:ext>
            </a:extLst>
          </p:cNvPr>
          <p:cNvSpPr txBox="1"/>
          <p:nvPr/>
        </p:nvSpPr>
        <p:spPr>
          <a:xfrm rot="18083866">
            <a:off x="5359069" y="4264082"/>
            <a:ext cx="351378" cy="338554"/>
          </a:xfrm>
          <a:prstGeom prst="rect">
            <a:avLst/>
          </a:prstGeom>
          <a:noFill/>
        </p:spPr>
        <p:txBody>
          <a:bodyPr wrap="none" rtlCol="0">
            <a:spAutoFit/>
          </a:bodyPr>
          <a:lstStyle/>
          <a:p>
            <a:r>
              <a:rPr lang="en-US" sz="1600" i="1" dirty="0"/>
              <a:t>e</a:t>
            </a:r>
            <a:r>
              <a:rPr lang="en-US" sz="1600" i="1" baseline="-25000" dirty="0"/>
              <a:t>6</a:t>
            </a:r>
            <a:endParaRPr lang="en-US" sz="1600" i="1" dirty="0"/>
          </a:p>
        </p:txBody>
      </p:sp>
      <p:sp>
        <p:nvSpPr>
          <p:cNvPr id="46" name="TextBox 45">
            <a:extLst>
              <a:ext uri="{FF2B5EF4-FFF2-40B4-BE49-F238E27FC236}">
                <a16:creationId xmlns:a16="http://schemas.microsoft.com/office/drawing/2014/main" id="{BA5DDBBF-6AF9-1742-8136-553CA01BD70C}"/>
              </a:ext>
            </a:extLst>
          </p:cNvPr>
          <p:cNvSpPr txBox="1"/>
          <p:nvPr/>
        </p:nvSpPr>
        <p:spPr>
          <a:xfrm rot="3710162">
            <a:off x="5018579" y="5050026"/>
            <a:ext cx="351378" cy="338554"/>
          </a:xfrm>
          <a:prstGeom prst="rect">
            <a:avLst/>
          </a:prstGeom>
          <a:noFill/>
        </p:spPr>
        <p:txBody>
          <a:bodyPr wrap="none" rtlCol="0">
            <a:spAutoFit/>
          </a:bodyPr>
          <a:lstStyle/>
          <a:p>
            <a:r>
              <a:rPr lang="en-US" sz="1600" i="1" dirty="0"/>
              <a:t>e</a:t>
            </a:r>
            <a:r>
              <a:rPr lang="en-US" sz="1600" i="1" baseline="-25000" dirty="0"/>
              <a:t>7</a:t>
            </a:r>
            <a:endParaRPr lang="en-US" sz="1600" i="1" dirty="0"/>
          </a:p>
        </p:txBody>
      </p:sp>
      <p:sp>
        <p:nvSpPr>
          <p:cNvPr id="47" name="Oval 46">
            <a:extLst>
              <a:ext uri="{FF2B5EF4-FFF2-40B4-BE49-F238E27FC236}">
                <a16:creationId xmlns:a16="http://schemas.microsoft.com/office/drawing/2014/main" id="{9AB2027A-D3CC-5C4C-B55C-5C140D40C5A1}"/>
              </a:ext>
            </a:extLst>
          </p:cNvPr>
          <p:cNvSpPr/>
          <p:nvPr/>
        </p:nvSpPr>
        <p:spPr>
          <a:xfrm>
            <a:off x="6143438" y="3298728"/>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5C89C845-09A3-C049-B96A-2F62AD73B891}"/>
              </a:ext>
            </a:extLst>
          </p:cNvPr>
          <p:cNvCxnSpPr>
            <a:cxnSpLocks/>
            <a:stCxn id="28" idx="4"/>
            <a:endCxn id="47" idx="1"/>
          </p:cNvCxnSpPr>
          <p:nvPr/>
        </p:nvCxnSpPr>
        <p:spPr>
          <a:xfrm>
            <a:off x="5978220" y="2847900"/>
            <a:ext cx="196850" cy="48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B153C1-E46E-1B43-9B7E-637112FF1E7D}"/>
              </a:ext>
            </a:extLst>
          </p:cNvPr>
          <p:cNvSpPr txBox="1"/>
          <p:nvPr/>
        </p:nvSpPr>
        <p:spPr>
          <a:xfrm rot="3704999">
            <a:off x="6055859" y="2879844"/>
            <a:ext cx="351378" cy="338554"/>
          </a:xfrm>
          <a:prstGeom prst="rect">
            <a:avLst/>
          </a:prstGeom>
          <a:noFill/>
        </p:spPr>
        <p:txBody>
          <a:bodyPr wrap="none" rtlCol="0">
            <a:spAutoFit/>
          </a:bodyPr>
          <a:lstStyle/>
          <a:p>
            <a:r>
              <a:rPr lang="en-US" sz="1600" i="1" dirty="0"/>
              <a:t>e</a:t>
            </a:r>
            <a:r>
              <a:rPr lang="en-US" sz="1600" i="1" baseline="-25000" dirty="0"/>
              <a:t>2</a:t>
            </a:r>
            <a:endParaRPr lang="en-US" sz="1600" i="1" dirty="0"/>
          </a:p>
        </p:txBody>
      </p:sp>
      <p:sp>
        <p:nvSpPr>
          <p:cNvPr id="50" name="TextBox 49">
            <a:extLst>
              <a:ext uri="{FF2B5EF4-FFF2-40B4-BE49-F238E27FC236}">
                <a16:creationId xmlns:a16="http://schemas.microsoft.com/office/drawing/2014/main" id="{3BB5A613-1B56-9E4C-8AE4-2F98285EA30A}"/>
              </a:ext>
            </a:extLst>
          </p:cNvPr>
          <p:cNvSpPr txBox="1"/>
          <p:nvPr/>
        </p:nvSpPr>
        <p:spPr>
          <a:xfrm>
            <a:off x="4858507" y="1924965"/>
            <a:ext cx="2121093" cy="400110"/>
          </a:xfrm>
          <a:prstGeom prst="rect">
            <a:avLst/>
          </a:prstGeom>
          <a:noFill/>
        </p:spPr>
        <p:txBody>
          <a:bodyPr wrap="none" rtlCol="0">
            <a:spAutoFit/>
          </a:bodyPr>
          <a:lstStyle/>
          <a:p>
            <a:r>
              <a:rPr lang="en-US" sz="2000" b="1" dirty="0"/>
              <a:t>Experiment Graph</a:t>
            </a:r>
          </a:p>
        </p:txBody>
      </p:sp>
      <p:sp>
        <p:nvSpPr>
          <p:cNvPr id="52" name="TextBox 51">
            <a:extLst>
              <a:ext uri="{FF2B5EF4-FFF2-40B4-BE49-F238E27FC236}">
                <a16:creationId xmlns:a16="http://schemas.microsoft.com/office/drawing/2014/main" id="{E04435CF-DB5E-0F40-8548-1FDBC63BBEAA}"/>
              </a:ext>
            </a:extLst>
          </p:cNvPr>
          <p:cNvSpPr txBox="1"/>
          <p:nvPr/>
        </p:nvSpPr>
        <p:spPr>
          <a:xfrm>
            <a:off x="5556557" y="2382389"/>
            <a:ext cx="729687" cy="307777"/>
          </a:xfrm>
          <a:prstGeom prst="rect">
            <a:avLst/>
          </a:prstGeom>
          <a:noFill/>
        </p:spPr>
        <p:txBody>
          <a:bodyPr wrap="none" rtlCol="0">
            <a:spAutoFit/>
          </a:bodyPr>
          <a:lstStyle/>
          <a:p>
            <a:r>
              <a:rPr lang="en-US" sz="1400" dirty="0"/>
              <a:t>dataset</a:t>
            </a:r>
          </a:p>
        </p:txBody>
      </p:sp>
      <p:sp>
        <p:nvSpPr>
          <p:cNvPr id="53" name="TextBox 52">
            <a:extLst>
              <a:ext uri="{FF2B5EF4-FFF2-40B4-BE49-F238E27FC236}">
                <a16:creationId xmlns:a16="http://schemas.microsoft.com/office/drawing/2014/main" id="{4D2D84FF-E606-664E-AE35-5CF23739E1ED}"/>
              </a:ext>
            </a:extLst>
          </p:cNvPr>
          <p:cNvSpPr txBox="1"/>
          <p:nvPr/>
        </p:nvSpPr>
        <p:spPr>
          <a:xfrm>
            <a:off x="4752612" y="3172551"/>
            <a:ext cx="3433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95C9F5EC-5264-9C40-BD7E-4B75EE0BBDF9}"/>
              </a:ext>
            </a:extLst>
          </p:cNvPr>
          <p:cNvSpPr txBox="1"/>
          <p:nvPr/>
        </p:nvSpPr>
        <p:spPr>
          <a:xfrm>
            <a:off x="6644505" y="3145851"/>
            <a:ext cx="3433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AD837878-1F10-5C49-98C9-10CB4725CB46}"/>
              </a:ext>
            </a:extLst>
          </p:cNvPr>
          <p:cNvSpPr txBox="1"/>
          <p:nvPr/>
        </p:nvSpPr>
        <p:spPr>
          <a:xfrm>
            <a:off x="5924318" y="4615185"/>
            <a:ext cx="3433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278A4982-8125-3F49-A36C-3CFAB053A953}"/>
              </a:ext>
            </a:extLst>
          </p:cNvPr>
          <p:cNvSpPr txBox="1"/>
          <p:nvPr/>
        </p:nvSpPr>
        <p:spPr>
          <a:xfrm>
            <a:off x="4514116" y="5467115"/>
            <a:ext cx="343364" cy="369332"/>
          </a:xfrm>
          <a:prstGeom prst="rect">
            <a:avLst/>
          </a:prstGeom>
          <a:noFill/>
        </p:spPr>
        <p:txBody>
          <a:bodyPr wrap="none" rtlCol="0">
            <a:spAutoFit/>
          </a:bodyPr>
          <a:lstStyle/>
          <a:p>
            <a:r>
              <a:rPr lang="en-US" dirty="0"/>
              <a:t>…</a:t>
            </a:r>
          </a:p>
        </p:txBody>
      </p:sp>
      <p:cxnSp>
        <p:nvCxnSpPr>
          <p:cNvPr id="57" name="Straight Arrow Connector 56">
            <a:extLst>
              <a:ext uri="{FF2B5EF4-FFF2-40B4-BE49-F238E27FC236}">
                <a16:creationId xmlns:a16="http://schemas.microsoft.com/office/drawing/2014/main" id="{D8B0ACB0-A4F6-4D4F-99BE-D9694FD081EC}"/>
              </a:ext>
            </a:extLst>
          </p:cNvPr>
          <p:cNvCxnSpPr>
            <a:cxnSpLocks/>
            <a:stCxn id="28" idx="4"/>
            <a:endCxn id="53" idx="0"/>
          </p:cNvCxnSpPr>
          <p:nvPr/>
        </p:nvCxnSpPr>
        <p:spPr>
          <a:xfrm flipH="1">
            <a:off x="4924294" y="2847900"/>
            <a:ext cx="1053926" cy="32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B558965-B49A-5E48-A5C0-9E2B109BAC4F}"/>
              </a:ext>
            </a:extLst>
          </p:cNvPr>
          <p:cNvCxnSpPr>
            <a:cxnSpLocks/>
            <a:stCxn id="28" idx="4"/>
            <a:endCxn id="54" idx="0"/>
          </p:cNvCxnSpPr>
          <p:nvPr/>
        </p:nvCxnSpPr>
        <p:spPr>
          <a:xfrm>
            <a:off x="5978220" y="2847900"/>
            <a:ext cx="837967" cy="297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0836F40-C854-BF4D-ABD8-77A68BA38CCE}"/>
              </a:ext>
            </a:extLst>
          </p:cNvPr>
          <p:cNvCxnSpPr>
            <a:cxnSpLocks/>
          </p:cNvCxnSpPr>
          <p:nvPr/>
        </p:nvCxnSpPr>
        <p:spPr>
          <a:xfrm>
            <a:off x="5770778" y="4331136"/>
            <a:ext cx="305867" cy="439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AB20068-4924-8D48-ADEC-0347FA0A9E19}"/>
              </a:ext>
            </a:extLst>
          </p:cNvPr>
          <p:cNvCxnSpPr>
            <a:cxnSpLocks/>
            <a:stCxn id="31" idx="4"/>
            <a:endCxn id="56" idx="0"/>
          </p:cNvCxnSpPr>
          <p:nvPr/>
        </p:nvCxnSpPr>
        <p:spPr>
          <a:xfrm flipH="1">
            <a:off x="4685798" y="5070241"/>
            <a:ext cx="28894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381B09F-F34F-1A46-9839-8CBC6FA2DDCB}"/>
              </a:ext>
            </a:extLst>
          </p:cNvPr>
          <p:cNvSpPr txBox="1"/>
          <p:nvPr/>
        </p:nvSpPr>
        <p:spPr>
          <a:xfrm>
            <a:off x="4323079" y="4735937"/>
            <a:ext cx="3433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0FBB6ABB-D9E2-4946-ADC9-6609CA77B1D0}"/>
              </a:ext>
            </a:extLst>
          </p:cNvPr>
          <p:cNvSpPr txBox="1"/>
          <p:nvPr/>
        </p:nvSpPr>
        <p:spPr>
          <a:xfrm>
            <a:off x="4418478" y="3901816"/>
            <a:ext cx="3433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6887AF9B-F328-8148-8D04-7DCD485746DF}"/>
              </a:ext>
            </a:extLst>
          </p:cNvPr>
          <p:cNvSpPr txBox="1"/>
          <p:nvPr/>
        </p:nvSpPr>
        <p:spPr>
          <a:xfrm>
            <a:off x="6076645" y="3930328"/>
            <a:ext cx="343364" cy="369332"/>
          </a:xfrm>
          <a:prstGeom prst="rect">
            <a:avLst/>
          </a:prstGeom>
          <a:noFill/>
        </p:spPr>
        <p:txBody>
          <a:bodyPr wrap="none" rtlCol="0">
            <a:spAutoFit/>
          </a:bodyPr>
          <a:lstStyle/>
          <a:p>
            <a:r>
              <a:rPr lang="en-US" dirty="0"/>
              <a:t>…</a:t>
            </a:r>
          </a:p>
        </p:txBody>
      </p:sp>
      <p:cxnSp>
        <p:nvCxnSpPr>
          <p:cNvPr id="64" name="Straight Arrow Connector 63">
            <a:extLst>
              <a:ext uri="{FF2B5EF4-FFF2-40B4-BE49-F238E27FC236}">
                <a16:creationId xmlns:a16="http://schemas.microsoft.com/office/drawing/2014/main" id="{C338DB2D-A988-3C40-95D4-9F3391A52D55}"/>
              </a:ext>
            </a:extLst>
          </p:cNvPr>
          <p:cNvCxnSpPr>
            <a:cxnSpLocks/>
            <a:stCxn id="29" idx="4"/>
            <a:endCxn id="62" idx="0"/>
          </p:cNvCxnSpPr>
          <p:nvPr/>
        </p:nvCxnSpPr>
        <p:spPr>
          <a:xfrm flipH="1">
            <a:off x="4590160" y="3495925"/>
            <a:ext cx="921229" cy="405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755AD4D-6A85-1746-9452-131A2AC0B046}"/>
              </a:ext>
            </a:extLst>
          </p:cNvPr>
          <p:cNvCxnSpPr>
            <a:cxnSpLocks/>
            <a:stCxn id="29" idx="4"/>
            <a:endCxn id="63" idx="0"/>
          </p:cNvCxnSpPr>
          <p:nvPr/>
        </p:nvCxnSpPr>
        <p:spPr>
          <a:xfrm>
            <a:off x="5511389" y="3495925"/>
            <a:ext cx="736938" cy="434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4D78EBE-D424-8C4E-98B1-032BDFA0308E}"/>
              </a:ext>
            </a:extLst>
          </p:cNvPr>
          <p:cNvCxnSpPr>
            <a:cxnSpLocks/>
            <a:stCxn id="30" idx="4"/>
            <a:endCxn id="61" idx="0"/>
          </p:cNvCxnSpPr>
          <p:nvPr/>
        </p:nvCxnSpPr>
        <p:spPr>
          <a:xfrm flipH="1">
            <a:off x="4494761" y="4229894"/>
            <a:ext cx="587977" cy="506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01AA60C9-BF34-484E-9474-2B815735402A}"/>
              </a:ext>
            </a:extLst>
          </p:cNvPr>
          <p:cNvSpPr/>
          <p:nvPr/>
        </p:nvSpPr>
        <p:spPr>
          <a:xfrm>
            <a:off x="5528732" y="3908813"/>
            <a:ext cx="540000" cy="54000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80228FC-8364-7B41-93D6-2B3F32A0AA64}"/>
              </a:ext>
            </a:extLst>
          </p:cNvPr>
          <p:cNvSpPr/>
          <p:nvPr/>
        </p:nvSpPr>
        <p:spPr>
          <a:xfrm>
            <a:off x="4696655" y="4700909"/>
            <a:ext cx="540000" cy="54000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FF4A46F7-4A04-BF40-9281-548091882D15}"/>
              </a:ext>
            </a:extLst>
          </p:cNvPr>
          <p:cNvCxnSpPr>
            <a:cxnSpLocks/>
          </p:cNvCxnSpPr>
          <p:nvPr/>
        </p:nvCxnSpPr>
        <p:spPr>
          <a:xfrm flipH="1">
            <a:off x="5730963" y="3002743"/>
            <a:ext cx="238062" cy="291406"/>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FD8F6D2-9A31-374F-A72D-AFCE85F33782}"/>
              </a:ext>
            </a:extLst>
          </p:cNvPr>
          <p:cNvCxnSpPr>
            <a:cxnSpLocks/>
          </p:cNvCxnSpPr>
          <p:nvPr/>
        </p:nvCxnSpPr>
        <p:spPr>
          <a:xfrm>
            <a:off x="5504956" y="3642601"/>
            <a:ext cx="190801" cy="386418"/>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F3C80F1-2642-874D-A068-529919A1BF74}"/>
              </a:ext>
            </a:extLst>
          </p:cNvPr>
          <p:cNvCxnSpPr>
            <a:cxnSpLocks/>
          </p:cNvCxnSpPr>
          <p:nvPr/>
        </p:nvCxnSpPr>
        <p:spPr>
          <a:xfrm flipH="1">
            <a:off x="5276726" y="3628115"/>
            <a:ext cx="250431" cy="387017"/>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B143B9C-2D99-3E41-93F0-5352D521A439}"/>
              </a:ext>
            </a:extLst>
          </p:cNvPr>
          <p:cNvCxnSpPr>
            <a:cxnSpLocks/>
          </p:cNvCxnSpPr>
          <p:nvPr/>
        </p:nvCxnSpPr>
        <p:spPr>
          <a:xfrm flipH="1">
            <a:off x="5047413" y="4294106"/>
            <a:ext cx="78294" cy="505745"/>
          </a:xfrm>
          <a:prstGeom prst="straightConnector1">
            <a:avLst/>
          </a:prstGeom>
          <a:ln w="349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BA6A1081-9292-2C4D-8F31-00FD2373CA92}"/>
              </a:ext>
            </a:extLst>
          </p:cNvPr>
          <p:cNvSpPr txBox="1"/>
          <p:nvPr/>
        </p:nvSpPr>
        <p:spPr>
          <a:xfrm>
            <a:off x="1125504" y="6037947"/>
            <a:ext cx="4498154" cy="369332"/>
          </a:xfrm>
          <a:prstGeom prst="rect">
            <a:avLst/>
          </a:prstGeom>
          <a:noFill/>
        </p:spPr>
        <p:txBody>
          <a:bodyPr wrap="none" rtlCol="0">
            <a:spAutoFit/>
          </a:bodyPr>
          <a:lstStyle/>
          <a:p>
            <a:pPr algn="ctr"/>
            <a:r>
              <a:rPr lang="en-US" dirty="0"/>
              <a:t>e</a:t>
            </a:r>
            <a:r>
              <a:rPr lang="en-US" baseline="-25000" dirty="0"/>
              <a:t>7</a:t>
            </a:r>
            <a:r>
              <a:rPr lang="en-US" dirty="0"/>
              <a:t> and e</a:t>
            </a:r>
            <a:r>
              <a:rPr lang="en-US" baseline="-25000" dirty="0"/>
              <a:t>11</a:t>
            </a:r>
            <a:r>
              <a:rPr lang="en-US" dirty="0"/>
              <a:t> are both model training operations</a:t>
            </a:r>
          </a:p>
        </p:txBody>
      </p:sp>
      <p:grpSp>
        <p:nvGrpSpPr>
          <p:cNvPr id="107" name="Group 106">
            <a:extLst>
              <a:ext uri="{FF2B5EF4-FFF2-40B4-BE49-F238E27FC236}">
                <a16:creationId xmlns:a16="http://schemas.microsoft.com/office/drawing/2014/main" id="{A1E9434C-6C17-8A44-BBDA-AAF13914C591}"/>
              </a:ext>
            </a:extLst>
          </p:cNvPr>
          <p:cNvGrpSpPr/>
          <p:nvPr/>
        </p:nvGrpSpPr>
        <p:grpSpPr>
          <a:xfrm>
            <a:off x="8236763" y="1915465"/>
            <a:ext cx="3434915" cy="4039009"/>
            <a:chOff x="8236763" y="1915465"/>
            <a:chExt cx="3434915" cy="4039009"/>
          </a:xfrm>
        </p:grpSpPr>
        <p:grpSp>
          <p:nvGrpSpPr>
            <p:cNvPr id="104" name="Group 103">
              <a:extLst>
                <a:ext uri="{FF2B5EF4-FFF2-40B4-BE49-F238E27FC236}">
                  <a16:creationId xmlns:a16="http://schemas.microsoft.com/office/drawing/2014/main" id="{873CB958-8BEF-9747-943C-D62228D2B6D9}"/>
                </a:ext>
              </a:extLst>
            </p:cNvPr>
            <p:cNvGrpSpPr/>
            <p:nvPr/>
          </p:nvGrpSpPr>
          <p:grpSpPr>
            <a:xfrm>
              <a:off x="8464921" y="1915465"/>
              <a:ext cx="2744598" cy="3217347"/>
              <a:chOff x="8464921" y="1915465"/>
              <a:chExt cx="2744598" cy="3217347"/>
            </a:xfrm>
          </p:grpSpPr>
          <p:sp>
            <p:nvSpPr>
              <p:cNvPr id="51" name="TextBox 50">
                <a:extLst>
                  <a:ext uri="{FF2B5EF4-FFF2-40B4-BE49-F238E27FC236}">
                    <a16:creationId xmlns:a16="http://schemas.microsoft.com/office/drawing/2014/main" id="{774C407F-7F55-E141-A63D-5B907C5ADC23}"/>
                  </a:ext>
                </a:extLst>
              </p:cNvPr>
              <p:cNvSpPr txBox="1"/>
              <p:nvPr/>
            </p:nvSpPr>
            <p:spPr>
              <a:xfrm>
                <a:off x="8863877" y="1915465"/>
                <a:ext cx="2345642" cy="400110"/>
              </a:xfrm>
              <a:prstGeom prst="rect">
                <a:avLst/>
              </a:prstGeom>
              <a:noFill/>
            </p:spPr>
            <p:txBody>
              <a:bodyPr wrap="none" rtlCol="0">
                <a:spAutoFit/>
              </a:bodyPr>
              <a:lstStyle/>
              <a:p>
                <a:r>
                  <a:rPr lang="en-US" sz="2000" b="1" dirty="0"/>
                  <a:t>Optimized workload</a:t>
                </a:r>
              </a:p>
            </p:txBody>
          </p:sp>
          <p:sp>
            <p:nvSpPr>
              <p:cNvPr id="69" name="Oval 68">
                <a:extLst>
                  <a:ext uri="{FF2B5EF4-FFF2-40B4-BE49-F238E27FC236}">
                    <a16:creationId xmlns:a16="http://schemas.microsoft.com/office/drawing/2014/main" id="{A892E825-BC64-654D-BF68-BDFEF3A061AC}"/>
                  </a:ext>
                </a:extLst>
              </p:cNvPr>
              <p:cNvSpPr/>
              <p:nvPr/>
            </p:nvSpPr>
            <p:spPr>
              <a:xfrm>
                <a:off x="9399555" y="369273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8D345E6-103C-F944-BB82-098854D0D2B8}"/>
                  </a:ext>
                </a:extLst>
              </p:cNvPr>
              <p:cNvSpPr/>
              <p:nvPr/>
            </p:nvSpPr>
            <p:spPr>
              <a:xfrm>
                <a:off x="8962041" y="4475171"/>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5E294D7-49CF-0048-A0C4-92C533DA4609}"/>
                  </a:ext>
                </a:extLst>
              </p:cNvPr>
              <p:cNvSpPr/>
              <p:nvPr/>
            </p:nvSpPr>
            <p:spPr>
              <a:xfrm>
                <a:off x="10049893" y="314058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219E37D-2341-0F46-83E8-AA2512BA7D69}"/>
                  </a:ext>
                </a:extLst>
              </p:cNvPr>
              <p:cNvSpPr/>
              <p:nvPr/>
            </p:nvSpPr>
            <p:spPr>
              <a:xfrm>
                <a:off x="10147636" y="3785562"/>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6C839B5-7457-144A-A5B0-8A24D8CC0FF2}"/>
                  </a:ext>
                </a:extLst>
              </p:cNvPr>
              <p:cNvSpPr/>
              <p:nvPr/>
            </p:nvSpPr>
            <p:spPr>
              <a:xfrm>
                <a:off x="10566836" y="4487197"/>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FF0DFF6B-E8D9-8A46-92AD-759DDAAD34D6}"/>
                  </a:ext>
                </a:extLst>
              </p:cNvPr>
              <p:cNvCxnSpPr>
                <a:cxnSpLocks/>
                <a:stCxn id="71" idx="4"/>
                <a:endCxn id="72" idx="0"/>
              </p:cNvCxnSpPr>
              <p:nvPr/>
            </p:nvCxnSpPr>
            <p:spPr>
              <a:xfrm>
                <a:off x="10157893" y="3356584"/>
                <a:ext cx="97743" cy="428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8F444EB-A2B3-BF4D-AF0E-8FB008CA87DD}"/>
                  </a:ext>
                </a:extLst>
              </p:cNvPr>
              <p:cNvCxnSpPr>
                <a:cxnSpLocks/>
                <a:stCxn id="72" idx="4"/>
                <a:endCxn id="73" idx="1"/>
              </p:cNvCxnSpPr>
              <p:nvPr/>
            </p:nvCxnSpPr>
            <p:spPr>
              <a:xfrm>
                <a:off x="10255636" y="4001562"/>
                <a:ext cx="342832" cy="517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0CD2764-461C-D34C-9026-FD02A7ECC609}"/>
                  </a:ext>
                </a:extLst>
              </p:cNvPr>
              <p:cNvCxnSpPr>
                <a:cxnSpLocks/>
                <a:stCxn id="69" idx="4"/>
                <a:endCxn id="70" idx="0"/>
              </p:cNvCxnSpPr>
              <p:nvPr/>
            </p:nvCxnSpPr>
            <p:spPr>
              <a:xfrm flipH="1">
                <a:off x="9070041" y="3908732"/>
                <a:ext cx="437514" cy="56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4B16AF8-5CBD-EA48-B5F8-4F5B5A938AC2}"/>
                  </a:ext>
                </a:extLst>
              </p:cNvPr>
              <p:cNvSpPr txBox="1"/>
              <p:nvPr/>
            </p:nvSpPr>
            <p:spPr>
              <a:xfrm rot="4751003">
                <a:off x="10219247" y="3348380"/>
                <a:ext cx="351378" cy="338554"/>
              </a:xfrm>
              <a:prstGeom prst="rect">
                <a:avLst/>
              </a:prstGeom>
              <a:noFill/>
            </p:spPr>
            <p:txBody>
              <a:bodyPr wrap="none" rtlCol="0">
                <a:spAutoFit/>
              </a:bodyPr>
              <a:lstStyle/>
              <a:p>
                <a:r>
                  <a:rPr lang="en-US" sz="1600" i="1" dirty="0"/>
                  <a:t>e</a:t>
                </a:r>
                <a:r>
                  <a:rPr lang="en-US" sz="1600" i="1" baseline="-25000" dirty="0"/>
                  <a:t>9</a:t>
                </a:r>
                <a:endParaRPr lang="en-US" sz="1600" i="1" dirty="0"/>
              </a:p>
            </p:txBody>
          </p:sp>
          <p:sp>
            <p:nvSpPr>
              <p:cNvPr id="78" name="TextBox 77">
                <a:extLst>
                  <a:ext uri="{FF2B5EF4-FFF2-40B4-BE49-F238E27FC236}">
                    <a16:creationId xmlns:a16="http://schemas.microsoft.com/office/drawing/2014/main" id="{B241FD01-C3EB-AF4A-AF5F-04CBBA4E7402}"/>
                  </a:ext>
                </a:extLst>
              </p:cNvPr>
              <p:cNvSpPr txBox="1"/>
              <p:nvPr/>
            </p:nvSpPr>
            <p:spPr>
              <a:xfrm rot="3049156">
                <a:off x="10337011" y="4000561"/>
                <a:ext cx="420308" cy="338554"/>
              </a:xfrm>
              <a:prstGeom prst="rect">
                <a:avLst/>
              </a:prstGeom>
              <a:noFill/>
            </p:spPr>
            <p:txBody>
              <a:bodyPr wrap="none" rtlCol="0">
                <a:spAutoFit/>
              </a:bodyPr>
              <a:lstStyle/>
              <a:p>
                <a:r>
                  <a:rPr lang="en-US" sz="1600" i="1" dirty="0"/>
                  <a:t>e</a:t>
                </a:r>
                <a:r>
                  <a:rPr lang="en-US" sz="1600" i="1" baseline="-25000" dirty="0"/>
                  <a:t>10</a:t>
                </a:r>
                <a:endParaRPr lang="en-US" sz="1600" i="1" dirty="0"/>
              </a:p>
            </p:txBody>
          </p:sp>
          <p:sp>
            <p:nvSpPr>
              <p:cNvPr id="79" name="TextBox 78">
                <a:extLst>
                  <a:ext uri="{FF2B5EF4-FFF2-40B4-BE49-F238E27FC236}">
                    <a16:creationId xmlns:a16="http://schemas.microsoft.com/office/drawing/2014/main" id="{A1E0E0EA-7EFE-D342-B8E0-BE69536CAA3B}"/>
                  </a:ext>
                </a:extLst>
              </p:cNvPr>
              <p:cNvSpPr txBox="1"/>
              <p:nvPr/>
            </p:nvSpPr>
            <p:spPr>
              <a:xfrm rot="17962764">
                <a:off x="8424044" y="4581323"/>
                <a:ext cx="420308" cy="338554"/>
              </a:xfrm>
              <a:prstGeom prst="rect">
                <a:avLst/>
              </a:prstGeom>
              <a:noFill/>
            </p:spPr>
            <p:txBody>
              <a:bodyPr wrap="none" rtlCol="0">
                <a:spAutoFit/>
              </a:bodyPr>
              <a:lstStyle/>
              <a:p>
                <a:r>
                  <a:rPr lang="en-US" sz="1600" i="1" dirty="0"/>
                  <a:t>e</a:t>
                </a:r>
                <a:r>
                  <a:rPr lang="en-US" sz="1600" i="1" baseline="-25000" dirty="0"/>
                  <a:t>11</a:t>
                </a:r>
                <a:endParaRPr lang="en-US" sz="1600" i="1" dirty="0"/>
              </a:p>
            </p:txBody>
          </p:sp>
          <p:sp>
            <p:nvSpPr>
              <p:cNvPr id="84" name="Oval 83">
                <a:extLst>
                  <a:ext uri="{FF2B5EF4-FFF2-40B4-BE49-F238E27FC236}">
                    <a16:creationId xmlns:a16="http://schemas.microsoft.com/office/drawing/2014/main" id="{1DD2AEFA-922A-214D-9762-5CEC34223A0B}"/>
                  </a:ext>
                </a:extLst>
              </p:cNvPr>
              <p:cNvSpPr/>
              <p:nvPr/>
            </p:nvSpPr>
            <p:spPr>
              <a:xfrm>
                <a:off x="9781974" y="447184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377A1D0A-6C38-6648-9A70-E5F5E2E0BFED}"/>
                  </a:ext>
                </a:extLst>
              </p:cNvPr>
              <p:cNvCxnSpPr>
                <a:cxnSpLocks/>
                <a:stCxn id="69" idx="4"/>
                <a:endCxn id="84" idx="0"/>
              </p:cNvCxnSpPr>
              <p:nvPr/>
            </p:nvCxnSpPr>
            <p:spPr>
              <a:xfrm>
                <a:off x="9507555" y="3908732"/>
                <a:ext cx="382419" cy="563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AE7599E-E764-144D-99D5-576B794E5B8D}"/>
                  </a:ext>
                </a:extLst>
              </p:cNvPr>
              <p:cNvSpPr txBox="1"/>
              <p:nvPr/>
            </p:nvSpPr>
            <p:spPr>
              <a:xfrm rot="2654399">
                <a:off x="9675626" y="3875224"/>
                <a:ext cx="351378" cy="338554"/>
              </a:xfrm>
              <a:prstGeom prst="rect">
                <a:avLst/>
              </a:prstGeom>
              <a:noFill/>
            </p:spPr>
            <p:txBody>
              <a:bodyPr wrap="square" rtlCol="0">
                <a:spAutoFit/>
              </a:bodyPr>
              <a:lstStyle/>
              <a:p>
                <a:r>
                  <a:rPr lang="en-US" sz="1600" i="1" dirty="0"/>
                  <a:t>e</a:t>
                </a:r>
                <a:r>
                  <a:rPr lang="en-US" sz="1600" i="1" baseline="-25000" dirty="0"/>
                  <a:t>7</a:t>
                </a:r>
                <a:endParaRPr lang="en-US" sz="1600" i="1" dirty="0"/>
              </a:p>
            </p:txBody>
          </p:sp>
          <p:cxnSp>
            <p:nvCxnSpPr>
              <p:cNvPr id="88" name="Straight Arrow Connector 87">
                <a:extLst>
                  <a:ext uri="{FF2B5EF4-FFF2-40B4-BE49-F238E27FC236}">
                    <a16:creationId xmlns:a16="http://schemas.microsoft.com/office/drawing/2014/main" id="{B804E661-969A-BF48-B560-B0A1EB0F37DB}"/>
                  </a:ext>
                </a:extLst>
              </p:cNvPr>
              <p:cNvCxnSpPr>
                <a:cxnSpLocks/>
                <a:stCxn id="84" idx="2"/>
                <a:endCxn id="70" idx="6"/>
              </p:cNvCxnSpPr>
              <p:nvPr/>
            </p:nvCxnSpPr>
            <p:spPr>
              <a:xfrm flipH="1">
                <a:off x="9178041" y="4579842"/>
                <a:ext cx="60393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924E52C-2D8F-2848-A192-01E1664F7E6D}"/>
                  </a:ext>
                </a:extLst>
              </p:cNvPr>
              <p:cNvCxnSpPr>
                <a:cxnSpLocks/>
                <a:stCxn id="70" idx="3"/>
              </p:cNvCxnSpPr>
              <p:nvPr/>
            </p:nvCxnSpPr>
            <p:spPr>
              <a:xfrm flipH="1">
                <a:off x="8574629" y="4659539"/>
                <a:ext cx="419044" cy="473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DEED71E1-1714-834F-8073-0555D23AB65A}"/>
                  </a:ext>
                </a:extLst>
              </p:cNvPr>
              <p:cNvSpPr txBox="1"/>
              <p:nvPr/>
            </p:nvSpPr>
            <p:spPr>
              <a:xfrm>
                <a:off x="9127243" y="4533212"/>
                <a:ext cx="650434" cy="307777"/>
              </a:xfrm>
              <a:prstGeom prst="rect">
                <a:avLst/>
              </a:prstGeom>
              <a:noFill/>
            </p:spPr>
            <p:txBody>
              <a:bodyPr wrap="none" rtlCol="0">
                <a:spAutoFit/>
              </a:bodyPr>
              <a:lstStyle/>
              <a:p>
                <a:r>
                  <a:rPr lang="en-US" sz="1400" dirty="0"/>
                  <a:t>merge</a:t>
                </a:r>
                <a:endParaRPr lang="en-US" dirty="0"/>
              </a:p>
            </p:txBody>
          </p:sp>
          <p:sp>
            <p:nvSpPr>
              <p:cNvPr id="102" name="TextBox 101">
                <a:extLst>
                  <a:ext uri="{FF2B5EF4-FFF2-40B4-BE49-F238E27FC236}">
                    <a16:creationId xmlns:a16="http://schemas.microsoft.com/office/drawing/2014/main" id="{AE830F2B-91EC-5C46-A324-C144EED1D226}"/>
                  </a:ext>
                </a:extLst>
              </p:cNvPr>
              <p:cNvSpPr txBox="1"/>
              <p:nvPr/>
            </p:nvSpPr>
            <p:spPr>
              <a:xfrm rot="18550084">
                <a:off x="8807725" y="3966171"/>
                <a:ext cx="650434" cy="307777"/>
              </a:xfrm>
              <a:prstGeom prst="rect">
                <a:avLst/>
              </a:prstGeom>
              <a:noFill/>
            </p:spPr>
            <p:txBody>
              <a:bodyPr wrap="none" rtlCol="0">
                <a:spAutoFit/>
              </a:bodyPr>
              <a:lstStyle/>
              <a:p>
                <a:r>
                  <a:rPr lang="en-US" sz="1400" dirty="0"/>
                  <a:t>merge</a:t>
                </a:r>
                <a:endParaRPr lang="en-US" dirty="0"/>
              </a:p>
            </p:txBody>
          </p:sp>
        </p:grpSp>
        <p:sp>
          <p:nvSpPr>
            <p:cNvPr id="106" name="TextBox 105">
              <a:extLst>
                <a:ext uri="{FF2B5EF4-FFF2-40B4-BE49-F238E27FC236}">
                  <a16:creationId xmlns:a16="http://schemas.microsoft.com/office/drawing/2014/main" id="{CE99E220-8CD7-D74D-B52F-2F9FA4731FC7}"/>
                </a:ext>
              </a:extLst>
            </p:cNvPr>
            <p:cNvSpPr txBox="1"/>
            <p:nvPr/>
          </p:nvSpPr>
          <p:spPr>
            <a:xfrm>
              <a:off x="8236763" y="5246588"/>
              <a:ext cx="3434915" cy="707886"/>
            </a:xfrm>
            <a:prstGeom prst="rect">
              <a:avLst/>
            </a:prstGeom>
            <a:noFill/>
          </p:spPr>
          <p:txBody>
            <a:bodyPr wrap="none" rtlCol="0">
              <a:spAutoFit/>
            </a:bodyPr>
            <a:lstStyle/>
            <a:p>
              <a:pPr algn="ctr"/>
              <a:r>
                <a:rPr lang="en-US" sz="2000" b="1" dirty="0">
                  <a:solidFill>
                    <a:schemeClr val="accent3">
                      <a:lumMod val="50000"/>
                    </a:schemeClr>
                  </a:solidFill>
                </a:rPr>
                <a:t>Improves total execution time </a:t>
              </a:r>
              <a:br>
                <a:rPr lang="en-US" sz="2000" b="1" dirty="0">
                  <a:solidFill>
                    <a:schemeClr val="accent3">
                      <a:lumMod val="50000"/>
                    </a:schemeClr>
                  </a:solidFill>
                </a:rPr>
              </a:br>
              <a:r>
                <a:rPr lang="en-US" sz="2000" b="1" dirty="0">
                  <a:solidFill>
                    <a:schemeClr val="accent3">
                      <a:lumMod val="50000"/>
                    </a:schemeClr>
                  </a:solidFill>
                </a:rPr>
                <a:t>and </a:t>
              </a:r>
              <a:r>
                <a:rPr lang="en-US" sz="2000" b="1" i="1" dirty="0">
                  <a:solidFill>
                    <a:schemeClr val="accent3">
                      <a:lumMod val="50000"/>
                    </a:schemeClr>
                  </a:solidFill>
                </a:rPr>
                <a:t>model quality</a:t>
              </a:r>
            </a:p>
          </p:txBody>
        </p:sp>
      </p:grpSp>
    </p:spTree>
    <p:extLst>
      <p:ext uri="{BB962C8B-B14F-4D97-AF65-F5344CB8AC3E}">
        <p14:creationId xmlns:p14="http://schemas.microsoft.com/office/powerpoint/2010/main" val="6760283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575350-CEE3-064B-A592-3F95DDD2F433}"/>
              </a:ext>
            </a:extLst>
          </p:cNvPr>
          <p:cNvSpPr>
            <a:spLocks noGrp="1"/>
          </p:cNvSpPr>
          <p:nvPr>
            <p:ph idx="1"/>
          </p:nvPr>
        </p:nvSpPr>
        <p:spPr>
          <a:xfrm>
            <a:off x="571462" y="857231"/>
            <a:ext cx="11049077" cy="1184298"/>
          </a:xfrm>
        </p:spPr>
        <p:txBody>
          <a:bodyPr>
            <a:normAutofit fontScale="92500"/>
          </a:bodyPr>
          <a:lstStyle/>
          <a:p>
            <a:pPr>
              <a:buFont typeface="Arial" panose="020B0604020202020204" pitchFamily="34" charset="0"/>
              <a:buChar char="•"/>
            </a:pPr>
            <a:r>
              <a:rPr lang="en-US" sz="2400" dirty="0"/>
              <a:t>Challenges in Hyperparameter tuning</a:t>
            </a:r>
            <a:r>
              <a:rPr lang="en-US" sz="2600" dirty="0"/>
              <a:t> </a:t>
            </a:r>
          </a:p>
          <a:p>
            <a:pPr lvl="1">
              <a:buFont typeface="Arial" panose="020B0604020202020204" pitchFamily="34" charset="0"/>
              <a:buChar char="•"/>
            </a:pPr>
            <a:r>
              <a:rPr lang="en-US" sz="2000" dirty="0"/>
              <a:t>Search space definition (grid, random, and Bayesian tuning)</a:t>
            </a:r>
          </a:p>
          <a:p>
            <a:pPr lvl="1">
              <a:buFont typeface="Arial" panose="020B0604020202020204" pitchFamily="34" charset="0"/>
              <a:buChar char="•"/>
            </a:pPr>
            <a:r>
              <a:rPr lang="en-US" sz="2000" dirty="0"/>
              <a:t>Requires several initial runs until promising models are trained (Bayesian tuning)</a:t>
            </a:r>
          </a:p>
          <a:p>
            <a:pPr marL="457200" lvl="1" indent="0">
              <a:buNone/>
            </a:pPr>
            <a:endParaRPr lang="en-US" sz="2000" dirty="0"/>
          </a:p>
        </p:txBody>
      </p:sp>
      <p:sp>
        <p:nvSpPr>
          <p:cNvPr id="3" name="Title 2">
            <a:extLst>
              <a:ext uri="{FF2B5EF4-FFF2-40B4-BE49-F238E27FC236}">
                <a16:creationId xmlns:a16="http://schemas.microsoft.com/office/drawing/2014/main" id="{43CC659C-82FD-AC48-89FE-67AFB9B09872}"/>
              </a:ext>
            </a:extLst>
          </p:cNvPr>
          <p:cNvSpPr>
            <a:spLocks noGrp="1"/>
          </p:cNvSpPr>
          <p:nvPr>
            <p:ph type="title"/>
          </p:nvPr>
        </p:nvSpPr>
        <p:spPr/>
        <p:txBody>
          <a:bodyPr/>
          <a:lstStyle/>
          <a:p>
            <a:r>
              <a:rPr lang="en-US" dirty="0"/>
              <a:t>Improved Hyperparameter Tuning</a:t>
            </a:r>
          </a:p>
        </p:txBody>
      </p:sp>
      <p:grpSp>
        <p:nvGrpSpPr>
          <p:cNvPr id="100" name="Group 99">
            <a:extLst>
              <a:ext uri="{FF2B5EF4-FFF2-40B4-BE49-F238E27FC236}">
                <a16:creationId xmlns:a16="http://schemas.microsoft.com/office/drawing/2014/main" id="{081EBE05-CECD-0B47-BD12-F6E7DF98CDEA}"/>
              </a:ext>
            </a:extLst>
          </p:cNvPr>
          <p:cNvGrpSpPr/>
          <p:nvPr/>
        </p:nvGrpSpPr>
        <p:grpSpPr>
          <a:xfrm>
            <a:off x="2206434" y="2041529"/>
            <a:ext cx="2583015" cy="3938715"/>
            <a:chOff x="6555873" y="1841254"/>
            <a:chExt cx="2583015" cy="3938715"/>
          </a:xfrm>
        </p:grpSpPr>
        <p:sp>
          <p:nvSpPr>
            <p:cNvPr id="4" name="Oval 3">
              <a:extLst>
                <a:ext uri="{FF2B5EF4-FFF2-40B4-BE49-F238E27FC236}">
                  <a16:creationId xmlns:a16="http://schemas.microsoft.com/office/drawing/2014/main" id="{3A2E45EF-5EC5-AD45-947D-B229524FEC9D}"/>
                </a:ext>
              </a:extLst>
            </p:cNvPr>
            <p:cNvSpPr/>
            <p:nvPr/>
          </p:nvSpPr>
          <p:spPr>
            <a:xfrm>
              <a:off x="8094223" y="218999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D0CD00-3A7A-344B-8929-4CF14B2B5F26}"/>
                </a:ext>
              </a:extLst>
            </p:cNvPr>
            <p:cNvSpPr/>
            <p:nvPr/>
          </p:nvSpPr>
          <p:spPr>
            <a:xfrm>
              <a:off x="8094223" y="2782998"/>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4C7EC19-9CCE-B245-A12C-DCBA351B5CBD}"/>
                </a:ext>
              </a:extLst>
            </p:cNvPr>
            <p:cNvSpPr/>
            <p:nvPr/>
          </p:nvSpPr>
          <p:spPr>
            <a:xfrm>
              <a:off x="7572447" y="3140566"/>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7A0E774-77B4-8E46-ACE6-FD61D58FC81B}"/>
                </a:ext>
              </a:extLst>
            </p:cNvPr>
            <p:cNvSpPr/>
            <p:nvPr/>
          </p:nvSpPr>
          <p:spPr>
            <a:xfrm>
              <a:off x="8094223" y="3145180"/>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B9A822F-5CFE-0A48-B58F-77A7EE6F8FD1}"/>
                </a:ext>
              </a:extLst>
            </p:cNvPr>
            <p:cNvSpPr/>
            <p:nvPr/>
          </p:nvSpPr>
          <p:spPr>
            <a:xfrm>
              <a:off x="8615999" y="3140566"/>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92FB0E99-BB0D-2B4D-8FCB-C028ADDEE3A3}"/>
                </a:ext>
              </a:extLst>
            </p:cNvPr>
            <p:cNvCxnSpPr>
              <a:cxnSpLocks/>
              <a:stCxn id="4" idx="4"/>
            </p:cNvCxnSpPr>
            <p:nvPr/>
          </p:nvCxnSpPr>
          <p:spPr>
            <a:xfrm>
              <a:off x="8166223" y="2333998"/>
              <a:ext cx="0" cy="26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9F8E9B2-7507-764D-860B-CE583D5ADD69}"/>
                </a:ext>
              </a:extLst>
            </p:cNvPr>
            <p:cNvCxnSpPr>
              <a:cxnSpLocks/>
              <a:stCxn id="4" idx="4"/>
            </p:cNvCxnSpPr>
            <p:nvPr/>
          </p:nvCxnSpPr>
          <p:spPr>
            <a:xfrm flipH="1">
              <a:off x="7904133" y="2333998"/>
              <a:ext cx="262090" cy="215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5DCFA3B-B320-464A-A7B4-3AA41D773E7F}"/>
                </a:ext>
              </a:extLst>
            </p:cNvPr>
            <p:cNvCxnSpPr>
              <a:cxnSpLocks/>
              <a:stCxn id="4" idx="4"/>
            </p:cNvCxnSpPr>
            <p:nvPr/>
          </p:nvCxnSpPr>
          <p:spPr>
            <a:xfrm>
              <a:off x="8166223" y="2333998"/>
              <a:ext cx="264852" cy="215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5A3BDC9-C737-5E42-8A26-46E7A917C4C2}"/>
                </a:ext>
              </a:extLst>
            </p:cNvPr>
            <p:cNvSpPr txBox="1"/>
            <p:nvPr/>
          </p:nvSpPr>
          <p:spPr>
            <a:xfrm>
              <a:off x="8007390" y="2583224"/>
              <a:ext cx="461665" cy="251031"/>
            </a:xfrm>
            <a:prstGeom prst="rect">
              <a:avLst/>
            </a:prstGeom>
            <a:noFill/>
          </p:spPr>
          <p:txBody>
            <a:bodyPr vert="vert" wrap="none" rtlCol="0" anchor="t">
              <a:spAutoFit/>
            </a:bodyPr>
            <a:lstStyle/>
            <a:p>
              <a:pPr algn="ctr"/>
              <a:r>
                <a:rPr lang="en-US" dirty="0"/>
                <a:t>…</a:t>
              </a:r>
            </a:p>
          </p:txBody>
        </p:sp>
        <p:sp>
          <p:nvSpPr>
            <p:cNvPr id="65" name="TextBox 64">
              <a:extLst>
                <a:ext uri="{FF2B5EF4-FFF2-40B4-BE49-F238E27FC236}">
                  <a16:creationId xmlns:a16="http://schemas.microsoft.com/office/drawing/2014/main" id="{A63919C4-9C4A-6D4A-BA6B-D0277B2A127C}"/>
                </a:ext>
              </a:extLst>
            </p:cNvPr>
            <p:cNvSpPr txBox="1"/>
            <p:nvPr/>
          </p:nvSpPr>
          <p:spPr>
            <a:xfrm>
              <a:off x="7716447" y="2583223"/>
              <a:ext cx="461665" cy="251031"/>
            </a:xfrm>
            <a:prstGeom prst="rect">
              <a:avLst/>
            </a:prstGeom>
            <a:noFill/>
          </p:spPr>
          <p:txBody>
            <a:bodyPr vert="vert" wrap="none" rtlCol="0" anchor="t">
              <a:spAutoFit/>
            </a:bodyPr>
            <a:lstStyle/>
            <a:p>
              <a:pPr algn="ctr"/>
              <a:r>
                <a:rPr lang="en-US" dirty="0"/>
                <a:t>…</a:t>
              </a:r>
            </a:p>
          </p:txBody>
        </p:sp>
        <p:sp>
          <p:nvSpPr>
            <p:cNvPr id="66" name="TextBox 65">
              <a:extLst>
                <a:ext uri="{FF2B5EF4-FFF2-40B4-BE49-F238E27FC236}">
                  <a16:creationId xmlns:a16="http://schemas.microsoft.com/office/drawing/2014/main" id="{D00AF21F-AA68-5140-B0F4-4587A93C3E22}"/>
                </a:ext>
              </a:extLst>
            </p:cNvPr>
            <p:cNvSpPr txBox="1"/>
            <p:nvPr/>
          </p:nvSpPr>
          <p:spPr>
            <a:xfrm>
              <a:off x="8282900" y="2572517"/>
              <a:ext cx="461665" cy="251031"/>
            </a:xfrm>
            <a:prstGeom prst="rect">
              <a:avLst/>
            </a:prstGeom>
            <a:noFill/>
          </p:spPr>
          <p:txBody>
            <a:bodyPr vert="vert" wrap="none" rtlCol="0" anchor="t">
              <a:spAutoFit/>
            </a:bodyPr>
            <a:lstStyle/>
            <a:p>
              <a:pPr algn="ctr"/>
              <a:r>
                <a:rPr lang="en-US" dirty="0"/>
                <a:t>…</a:t>
              </a:r>
            </a:p>
          </p:txBody>
        </p:sp>
        <p:cxnSp>
          <p:nvCxnSpPr>
            <p:cNvPr id="67" name="Straight Arrow Connector 66">
              <a:extLst>
                <a:ext uri="{FF2B5EF4-FFF2-40B4-BE49-F238E27FC236}">
                  <a16:creationId xmlns:a16="http://schemas.microsoft.com/office/drawing/2014/main" id="{B7C2140D-9C80-934C-A4A1-5861533F33C1}"/>
                </a:ext>
              </a:extLst>
            </p:cNvPr>
            <p:cNvCxnSpPr>
              <a:cxnSpLocks/>
              <a:stCxn id="44" idx="4"/>
              <a:endCxn id="45" idx="7"/>
            </p:cNvCxnSpPr>
            <p:nvPr/>
          </p:nvCxnSpPr>
          <p:spPr>
            <a:xfrm flipH="1">
              <a:off x="7695359" y="2926998"/>
              <a:ext cx="470864" cy="23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B932EEA-4DC2-594A-AC9D-281F6C2C2B3D}"/>
                </a:ext>
              </a:extLst>
            </p:cNvPr>
            <p:cNvCxnSpPr>
              <a:cxnSpLocks/>
              <a:stCxn id="44" idx="4"/>
              <a:endCxn id="46" idx="0"/>
            </p:cNvCxnSpPr>
            <p:nvPr/>
          </p:nvCxnSpPr>
          <p:spPr>
            <a:xfrm>
              <a:off x="8166223" y="2926998"/>
              <a:ext cx="0" cy="218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4D54F96-A079-434D-A409-3BD2B5A27E93}"/>
                </a:ext>
              </a:extLst>
            </p:cNvPr>
            <p:cNvCxnSpPr>
              <a:cxnSpLocks/>
              <a:stCxn id="44" idx="4"/>
              <a:endCxn id="47" idx="0"/>
            </p:cNvCxnSpPr>
            <p:nvPr/>
          </p:nvCxnSpPr>
          <p:spPr>
            <a:xfrm>
              <a:off x="8166223" y="2926998"/>
              <a:ext cx="521776" cy="2135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66B9CA7-1918-3F4B-828C-3574297D6F29}"/>
                </a:ext>
              </a:extLst>
            </p:cNvPr>
            <p:cNvSpPr txBox="1"/>
            <p:nvPr/>
          </p:nvSpPr>
          <p:spPr>
            <a:xfrm>
              <a:off x="7750859" y="2964041"/>
              <a:ext cx="343364" cy="369332"/>
            </a:xfrm>
            <a:prstGeom prst="rect">
              <a:avLst/>
            </a:prstGeom>
            <a:noFill/>
          </p:spPr>
          <p:txBody>
            <a:bodyPr wrap="none" rtlCol="0">
              <a:spAutoFit/>
            </a:bodyPr>
            <a:lstStyle/>
            <a:p>
              <a:r>
                <a:rPr lang="en-US" dirty="0"/>
                <a:t>…</a:t>
              </a:r>
            </a:p>
          </p:txBody>
        </p:sp>
        <p:sp>
          <p:nvSpPr>
            <p:cNvPr id="78" name="TextBox 77">
              <a:extLst>
                <a:ext uri="{FF2B5EF4-FFF2-40B4-BE49-F238E27FC236}">
                  <a16:creationId xmlns:a16="http://schemas.microsoft.com/office/drawing/2014/main" id="{ACE46169-8FAD-EE44-B1ED-24D467EF04AF}"/>
                </a:ext>
              </a:extLst>
            </p:cNvPr>
            <p:cNvSpPr txBox="1"/>
            <p:nvPr/>
          </p:nvSpPr>
          <p:spPr>
            <a:xfrm>
              <a:off x="8226890" y="2960304"/>
              <a:ext cx="343364" cy="369332"/>
            </a:xfrm>
            <a:prstGeom prst="rect">
              <a:avLst/>
            </a:prstGeom>
            <a:noFill/>
          </p:spPr>
          <p:txBody>
            <a:bodyPr wrap="none" rtlCol="0">
              <a:spAutoFit/>
            </a:bodyPr>
            <a:lstStyle/>
            <a:p>
              <a:r>
                <a:rPr lang="en-US" dirty="0"/>
                <a:t>…</a:t>
              </a:r>
            </a:p>
          </p:txBody>
        </p:sp>
        <p:sp>
          <p:nvSpPr>
            <p:cNvPr id="79" name="TextBox 78">
              <a:extLst>
                <a:ext uri="{FF2B5EF4-FFF2-40B4-BE49-F238E27FC236}">
                  <a16:creationId xmlns:a16="http://schemas.microsoft.com/office/drawing/2014/main" id="{2A16C65F-3928-4E43-8BF0-5FFBDB35BACF}"/>
                </a:ext>
              </a:extLst>
            </p:cNvPr>
            <p:cNvSpPr txBox="1"/>
            <p:nvPr/>
          </p:nvSpPr>
          <p:spPr>
            <a:xfrm>
              <a:off x="6555873" y="2913808"/>
              <a:ext cx="736099" cy="553998"/>
            </a:xfrm>
            <a:prstGeom prst="rect">
              <a:avLst/>
            </a:prstGeom>
            <a:noFill/>
          </p:spPr>
          <p:txBody>
            <a:bodyPr wrap="none" rtlCol="0">
              <a:spAutoFit/>
            </a:bodyPr>
            <a:lstStyle/>
            <a:p>
              <a:pPr algn="ctr"/>
              <a:r>
                <a:rPr lang="en-US" sz="1500" dirty="0"/>
                <a:t>Model </a:t>
              </a:r>
            </a:p>
            <a:p>
              <a:pPr algn="ctr"/>
              <a:r>
                <a:rPr lang="en-US" sz="1500" dirty="0"/>
                <a:t>group</a:t>
              </a:r>
            </a:p>
          </p:txBody>
        </p:sp>
        <p:sp>
          <p:nvSpPr>
            <p:cNvPr id="87" name="Down Arrow 86">
              <a:extLst>
                <a:ext uri="{FF2B5EF4-FFF2-40B4-BE49-F238E27FC236}">
                  <a16:creationId xmlns:a16="http://schemas.microsoft.com/office/drawing/2014/main" id="{F9D635B4-9DC2-B646-85CE-8B8EAAC6670D}"/>
                </a:ext>
              </a:extLst>
            </p:cNvPr>
            <p:cNvSpPr/>
            <p:nvPr/>
          </p:nvSpPr>
          <p:spPr>
            <a:xfrm>
              <a:off x="7841788" y="3350392"/>
              <a:ext cx="660743" cy="1143918"/>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F04EFF58-9BAD-F241-8DB3-8DCEFBDC5A4D}"/>
                </a:ext>
              </a:extLst>
            </p:cNvPr>
            <p:cNvSpPr txBox="1"/>
            <p:nvPr/>
          </p:nvSpPr>
          <p:spPr>
            <a:xfrm>
              <a:off x="7145544" y="2842904"/>
              <a:ext cx="330540" cy="646331"/>
            </a:xfrm>
            <a:prstGeom prst="rect">
              <a:avLst/>
            </a:prstGeom>
            <a:noFill/>
          </p:spPr>
          <p:txBody>
            <a:bodyPr wrap="none" rtlCol="0">
              <a:spAutoFit/>
            </a:bodyPr>
            <a:lstStyle/>
            <a:p>
              <a:r>
                <a:rPr lang="en-US" sz="3600" dirty="0"/>
                <a:t>{</a:t>
              </a:r>
            </a:p>
          </p:txBody>
        </p:sp>
        <p:sp>
          <p:nvSpPr>
            <p:cNvPr id="86" name="TextBox 85">
              <a:extLst>
                <a:ext uri="{FF2B5EF4-FFF2-40B4-BE49-F238E27FC236}">
                  <a16:creationId xmlns:a16="http://schemas.microsoft.com/office/drawing/2014/main" id="{F0922F8D-691E-CF4D-9E3A-C19FFD25A9C7}"/>
                </a:ext>
              </a:extLst>
            </p:cNvPr>
            <p:cNvSpPr txBox="1"/>
            <p:nvPr/>
          </p:nvSpPr>
          <p:spPr>
            <a:xfrm>
              <a:off x="7446982" y="3537759"/>
              <a:ext cx="1462259" cy="523220"/>
            </a:xfrm>
            <a:prstGeom prst="rect">
              <a:avLst/>
            </a:prstGeom>
            <a:solidFill>
              <a:schemeClr val="bg1"/>
            </a:solidFill>
          </p:spPr>
          <p:txBody>
            <a:bodyPr wrap="none" rtlCol="0">
              <a:spAutoFit/>
            </a:bodyPr>
            <a:lstStyle/>
            <a:p>
              <a:pPr algn="ctr"/>
              <a:r>
                <a:rPr lang="en-US" sz="1400" dirty="0"/>
                <a:t>Extract </a:t>
              </a:r>
            </a:p>
            <a:p>
              <a:pPr algn="ctr"/>
              <a:r>
                <a:rPr lang="en-US" sz="1400" dirty="0"/>
                <a:t>Hyperparameters</a:t>
              </a:r>
            </a:p>
          </p:txBody>
        </p:sp>
        <p:sp>
          <p:nvSpPr>
            <p:cNvPr id="89" name="Rectangle 88">
              <a:extLst>
                <a:ext uri="{FF2B5EF4-FFF2-40B4-BE49-F238E27FC236}">
                  <a16:creationId xmlns:a16="http://schemas.microsoft.com/office/drawing/2014/main" id="{6781F3DA-A9C1-594E-920A-B0E5C9214FFC}"/>
                </a:ext>
              </a:extLst>
            </p:cNvPr>
            <p:cNvSpPr/>
            <p:nvPr/>
          </p:nvSpPr>
          <p:spPr>
            <a:xfrm>
              <a:off x="7217335" y="1841254"/>
              <a:ext cx="1921552" cy="369332"/>
            </a:xfrm>
            <a:prstGeom prst="rect">
              <a:avLst/>
            </a:prstGeom>
          </p:spPr>
          <p:txBody>
            <a:bodyPr wrap="none">
              <a:spAutoFit/>
            </a:bodyPr>
            <a:lstStyle/>
            <a:p>
              <a:r>
                <a:rPr lang="en-US" b="1" dirty="0"/>
                <a:t>Experiment Graph</a:t>
              </a:r>
            </a:p>
          </p:txBody>
        </p:sp>
        <p:sp>
          <p:nvSpPr>
            <p:cNvPr id="90" name="Rectangle 89">
              <a:extLst>
                <a:ext uri="{FF2B5EF4-FFF2-40B4-BE49-F238E27FC236}">
                  <a16:creationId xmlns:a16="http://schemas.microsoft.com/office/drawing/2014/main" id="{2787927C-E4BB-3340-A5CD-6AEB6C7AC79B}"/>
                </a:ext>
              </a:extLst>
            </p:cNvPr>
            <p:cNvSpPr/>
            <p:nvPr/>
          </p:nvSpPr>
          <p:spPr>
            <a:xfrm>
              <a:off x="7217336" y="4555522"/>
              <a:ext cx="1921552" cy="58893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Hyperparameters</a:t>
              </a:r>
            </a:p>
          </p:txBody>
        </p:sp>
        <p:sp>
          <p:nvSpPr>
            <p:cNvPr id="94" name="Rectangle 93">
              <a:extLst>
                <a:ext uri="{FF2B5EF4-FFF2-40B4-BE49-F238E27FC236}">
                  <a16:creationId xmlns:a16="http://schemas.microsoft.com/office/drawing/2014/main" id="{B2CD04F4-AC1F-C446-9641-165029B7E977}"/>
                </a:ext>
              </a:extLst>
            </p:cNvPr>
            <p:cNvSpPr/>
            <p:nvPr/>
          </p:nvSpPr>
          <p:spPr>
            <a:xfrm>
              <a:off x="7213197" y="5191034"/>
              <a:ext cx="1921552" cy="58893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Bayesian Model</a:t>
              </a:r>
            </a:p>
          </p:txBody>
        </p:sp>
      </p:grpSp>
      <p:sp>
        <p:nvSpPr>
          <p:cNvPr id="5" name="TextBox 4">
            <a:extLst>
              <a:ext uri="{FF2B5EF4-FFF2-40B4-BE49-F238E27FC236}">
                <a16:creationId xmlns:a16="http://schemas.microsoft.com/office/drawing/2014/main" id="{21166B2D-CB97-1747-90C4-ED5FD4F99B38}"/>
              </a:ext>
            </a:extLst>
          </p:cNvPr>
          <p:cNvSpPr txBox="1"/>
          <p:nvPr/>
        </p:nvSpPr>
        <p:spPr>
          <a:xfrm>
            <a:off x="6240780" y="4785360"/>
            <a:ext cx="184731" cy="369332"/>
          </a:xfrm>
          <a:prstGeom prst="rect">
            <a:avLst/>
          </a:prstGeom>
          <a:noFill/>
        </p:spPr>
        <p:txBody>
          <a:bodyPr wrap="none" rtlCol="0">
            <a:spAutoFit/>
          </a:bodyPr>
          <a:lstStyle/>
          <a:p>
            <a:endParaRPr lang="en-US" dirty="0"/>
          </a:p>
        </p:txBody>
      </p:sp>
      <p:grpSp>
        <p:nvGrpSpPr>
          <p:cNvPr id="8" name="Group 7">
            <a:extLst>
              <a:ext uri="{FF2B5EF4-FFF2-40B4-BE49-F238E27FC236}">
                <a16:creationId xmlns:a16="http://schemas.microsoft.com/office/drawing/2014/main" id="{413D951A-920A-514B-B672-F887641C248D}"/>
              </a:ext>
            </a:extLst>
          </p:cNvPr>
          <p:cNvGrpSpPr/>
          <p:nvPr/>
        </p:nvGrpSpPr>
        <p:grpSpPr>
          <a:xfrm>
            <a:off x="5041582" y="3962975"/>
            <a:ext cx="7150418" cy="2020483"/>
            <a:chOff x="5041582" y="3962975"/>
            <a:chExt cx="7150418" cy="2020483"/>
          </a:xfrm>
        </p:grpSpPr>
        <p:sp>
          <p:nvSpPr>
            <p:cNvPr id="33" name="Down Arrow 32">
              <a:extLst>
                <a:ext uri="{FF2B5EF4-FFF2-40B4-BE49-F238E27FC236}">
                  <a16:creationId xmlns:a16="http://schemas.microsoft.com/office/drawing/2014/main" id="{6C858DDE-FB07-4444-AED1-3A9E9A040F06}"/>
                </a:ext>
              </a:extLst>
            </p:cNvPr>
            <p:cNvSpPr/>
            <p:nvPr/>
          </p:nvSpPr>
          <p:spPr>
            <a:xfrm rot="16200000">
              <a:off x="5600371" y="4455571"/>
              <a:ext cx="660743" cy="1778320"/>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E5AEE99-49F2-D047-AC48-342B9735B8D6}"/>
                </a:ext>
              </a:extLst>
            </p:cNvPr>
            <p:cNvSpPr txBox="1"/>
            <p:nvPr/>
          </p:nvSpPr>
          <p:spPr>
            <a:xfrm>
              <a:off x="5041582" y="3962975"/>
              <a:ext cx="3434915" cy="707886"/>
            </a:xfrm>
            <a:prstGeom prst="rect">
              <a:avLst/>
            </a:prstGeom>
            <a:noFill/>
          </p:spPr>
          <p:txBody>
            <a:bodyPr wrap="none" rtlCol="0">
              <a:spAutoFit/>
            </a:bodyPr>
            <a:lstStyle/>
            <a:p>
              <a:pPr algn="ctr"/>
              <a:r>
                <a:rPr lang="en-US" sz="2000" b="1" dirty="0">
                  <a:solidFill>
                    <a:schemeClr val="accent3">
                      <a:lumMod val="50000"/>
                    </a:schemeClr>
                  </a:solidFill>
                </a:rPr>
                <a:t>Improves total execution time </a:t>
              </a:r>
              <a:br>
                <a:rPr lang="en-US" sz="2000" b="1" dirty="0">
                  <a:solidFill>
                    <a:schemeClr val="accent3">
                      <a:lumMod val="50000"/>
                    </a:schemeClr>
                  </a:solidFill>
                </a:rPr>
              </a:br>
              <a:r>
                <a:rPr lang="en-US" sz="2000" b="1" dirty="0">
                  <a:solidFill>
                    <a:schemeClr val="accent3">
                      <a:lumMod val="50000"/>
                    </a:schemeClr>
                  </a:solidFill>
                </a:rPr>
                <a:t>and model quality</a:t>
              </a:r>
            </a:p>
          </p:txBody>
        </p:sp>
        <p:sp>
          <p:nvSpPr>
            <p:cNvPr id="37" name="Content Placeholder 1">
              <a:extLst>
                <a:ext uri="{FF2B5EF4-FFF2-40B4-BE49-F238E27FC236}">
                  <a16:creationId xmlns:a16="http://schemas.microsoft.com/office/drawing/2014/main" id="{86681E7F-F7CE-094E-9759-DC0290D38315}"/>
                </a:ext>
              </a:extLst>
            </p:cNvPr>
            <p:cNvSpPr txBox="1">
              <a:spLocks/>
            </p:cNvSpPr>
            <p:nvPr/>
          </p:nvSpPr>
          <p:spPr>
            <a:xfrm>
              <a:off x="6995163" y="4799160"/>
              <a:ext cx="5196837" cy="11842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Times New Roman" pitchFamily="18" charset="0"/>
                <a:buChar char="■"/>
                <a:defRPr sz="20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6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800" dirty="0"/>
                <a:t>Propose search space</a:t>
              </a:r>
            </a:p>
            <a:p>
              <a:pPr>
                <a:buFont typeface="Arial" panose="020B0604020202020204" pitchFamily="34" charset="0"/>
                <a:buChar char="•"/>
              </a:pPr>
              <a:r>
                <a:rPr lang="en-US" sz="1800" dirty="0"/>
                <a:t>Propose new/existing hyperparameters </a:t>
              </a:r>
            </a:p>
            <a:p>
              <a:pPr>
                <a:buFont typeface="Arial" panose="020B0604020202020204" pitchFamily="34" charset="0"/>
                <a:buChar char="•"/>
              </a:pPr>
              <a:r>
                <a:rPr lang="en-US" sz="1800" dirty="0"/>
                <a:t>Initialize Bayesian tuning</a:t>
              </a:r>
            </a:p>
          </p:txBody>
        </p:sp>
      </p:grpSp>
    </p:spTree>
    <p:extLst>
      <p:ext uri="{BB962C8B-B14F-4D97-AF65-F5344CB8AC3E}">
        <p14:creationId xmlns:p14="http://schemas.microsoft.com/office/powerpoint/2010/main" val="297879956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ma_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ima_1" id="{4E944CD7-737B-C945-8F0B-91DE71226224}" vid="{4D8074D7-B19C-2D4C-8B16-4D06F43A5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dima_1</Template>
  <TotalTime>3420</TotalTime>
  <Words>3145</Words>
  <Application>Microsoft Macintosh PowerPoint</Application>
  <PresentationFormat>Widescreen</PresentationFormat>
  <Paragraphs>702</Paragraphs>
  <Slides>31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Unicode MS</vt:lpstr>
      <vt:lpstr>Arial</vt:lpstr>
      <vt:lpstr>Calibri</vt:lpstr>
      <vt:lpstr>Cambria Math</vt:lpstr>
      <vt:lpstr>Symbol</vt:lpstr>
      <vt:lpstr>Times New Roman</vt:lpstr>
      <vt:lpstr>Verdana</vt:lpstr>
      <vt:lpstr>Wingdings</vt:lpstr>
      <vt:lpstr>dima_1</vt:lpstr>
      <vt:lpstr>Optimizing Machine Learning Workloads with Experiment Databases</vt:lpstr>
      <vt:lpstr>Motivation</vt:lpstr>
      <vt:lpstr>Motivation</vt:lpstr>
      <vt:lpstr>Goal</vt:lpstr>
      <vt:lpstr>Problem with Existing Solutions</vt:lpstr>
      <vt:lpstr>Solution</vt:lpstr>
      <vt:lpstr>Reuse Optimization</vt:lpstr>
      <vt:lpstr>Model Warmstarting</vt:lpstr>
      <vt:lpstr>Improved Hyperparameter Tuning</vt:lpstr>
      <vt:lpstr>Progress</vt:lpstr>
      <vt:lpstr>Next Steps</vt:lpstr>
      <vt:lpstr>Summary</vt:lpstr>
      <vt:lpstr>References</vt:lpstr>
      <vt:lpstr>Scope of the optimizations</vt:lpstr>
      <vt:lpstr>Initial Experiments</vt:lpstr>
      <vt:lpstr>Model warm-starting Optimizations</vt:lpstr>
      <vt:lpstr>Bayesian hyperparameter search</vt:lpstr>
      <vt:lpstr>Progress</vt:lpstr>
      <vt:lpstr>Modes of Operation</vt:lpstr>
      <vt:lpstr>Graph Representation</vt:lpstr>
      <vt:lpstr>Materialization of Artifacts</vt:lpstr>
      <vt:lpstr>Materialization of Artifacts</vt:lpstr>
      <vt:lpstr>Materialization of Artifacts</vt:lpstr>
      <vt:lpstr>Materialization of Artifacts</vt:lpstr>
      <vt:lpstr>Materialization of Artifacts</vt:lpstr>
      <vt:lpstr>Materialization of Artifacts</vt:lpstr>
      <vt:lpstr>Materialization of Artifacts</vt:lpstr>
      <vt:lpstr>Materialization of Artifacts</vt:lpstr>
      <vt:lpstr>Materialization of Artifacts</vt:lpstr>
      <vt:lpstr>Materialization of Artifacts</vt:lpstr>
      <vt:lpstr>Materialization of Artifacts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Machine Learning Workloads with Experiment Databases</dc:title>
  <dc:creator>Behrouz Derakhshan</dc:creator>
  <cp:lastModifiedBy>Behrouz Derakhshan</cp:lastModifiedBy>
  <cp:revision>744</cp:revision>
  <cp:lastPrinted>2019-02-19T13:40:59Z</cp:lastPrinted>
  <dcterms:created xsi:type="dcterms:W3CDTF">2019-01-04T11:44:23Z</dcterms:created>
  <dcterms:modified xsi:type="dcterms:W3CDTF">2019-02-20T13:29:30Z</dcterms:modified>
</cp:coreProperties>
</file>