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995D-C81C-1842-8870-7C24B15E6FB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1E2D-826F-FC4D-9C9A-B98F7A43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ml.org/" TargetMode="External"/><Relationship Id="rId3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Optimization of Machine Learning Workloads with Experiment Databases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Behrouz Derakhshan</a:t>
            </a:r>
          </a:p>
          <a:p>
            <a:r>
              <a:rPr lang="en-US" dirty="0" err="1" smtClean="0"/>
              <a:t>Behrouz.derakhshan@dfki.de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Database (ED)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Contains meta-data of machine learning </a:t>
            </a:r>
            <a:r>
              <a:rPr lang="en-US" sz="2400" dirty="0"/>
              <a:t>experiments about the datasets, models, transformations, and </a:t>
            </a:r>
            <a:r>
              <a:rPr lang="en-US" sz="2400" dirty="0" smtClean="0"/>
              <a:t>evaluations</a:t>
            </a:r>
          </a:p>
          <a:p>
            <a:r>
              <a:rPr lang="en-US" sz="2400" dirty="0" smtClean="0"/>
              <a:t>Based on [1]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Workload Optimizations using ED: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Reuse of existing models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Materialization of transformed datasets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Multi-query optimization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Warm-starting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data transformation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hyper-parameter tuning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 multi-model training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0525"/>
            <a:ext cx="5181600" cy="4001538"/>
          </a:xfrm>
        </p:spPr>
      </p:pic>
      <p:sp>
        <p:nvSpPr>
          <p:cNvPr id="7" name="TextBox 6"/>
          <p:cNvSpPr txBox="1"/>
          <p:nvPr/>
        </p:nvSpPr>
        <p:spPr>
          <a:xfrm>
            <a:off x="6172200" y="6002063"/>
            <a:ext cx="566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 schema for storing declarative description of machine learning experiments 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9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667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of Machine Learning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7217"/>
            <a:ext cx="3237411" cy="450015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Description:</a:t>
            </a:r>
          </a:p>
          <a:p>
            <a:pPr lvl="1"/>
            <a:r>
              <a:rPr lang="en-US" sz="1900" dirty="0" smtClean="0"/>
              <a:t>Multi-user (from tens to thousands of users)</a:t>
            </a:r>
          </a:p>
          <a:p>
            <a:pPr lvl="1"/>
            <a:r>
              <a:rPr lang="en-US" sz="1900" dirty="0" smtClean="0"/>
              <a:t>Primarily consists of repeated data preprocessing and data transformations</a:t>
            </a:r>
          </a:p>
          <a:p>
            <a:pPr lvl="1"/>
            <a:r>
              <a:rPr lang="en-US" sz="1900" dirty="0" smtClean="0"/>
              <a:t>Aggressive Hyper-parameter tuning and model evaluation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Optimizations using ED: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Reuse 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Materialization</a:t>
            </a:r>
          </a:p>
          <a:p>
            <a:pPr lvl="1"/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ulti-query optimization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Warm-starting</a:t>
            </a:r>
          </a:p>
          <a:p>
            <a:pPr lvl="1"/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Decreasing the search space of hyper-parameters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477294" y="2227217"/>
            <a:ext cx="3237411" cy="45001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Description: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Multi-user (tens of users)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Incremental improvement of existing data processing pipelines and ML models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Retrain models and pipelines (typically daily)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Optimizations using ED: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up in data transformation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ecreasing the search space of hyper-parameters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ulti-model training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W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arm-starting</a:t>
            </a:r>
            <a:endParaRPr lang="en-US" sz="16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116389" y="2227217"/>
            <a:ext cx="3237411" cy="45001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50000"/>
                  </a:schemeClr>
                </a:solidFill>
              </a:rPr>
              <a:t>Description</a:t>
            </a:r>
            <a:r>
              <a:rPr lang="en-US" sz="2000" dirty="0" smtClean="0">
                <a:solidFill>
                  <a:schemeClr val="tx1">
                    <a:alpha val="50000"/>
                  </a:schemeClr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Real-time (or near real-time) data processing</a:t>
            </a:r>
          </a:p>
          <a:p>
            <a:pPr lvl="1"/>
            <a:r>
              <a:rPr lang="en-US" sz="1600" dirty="0" smtClean="0">
                <a:solidFill>
                  <a:schemeClr val="tx1">
                    <a:alpha val="50000"/>
                  </a:schemeClr>
                </a:solidFill>
              </a:rPr>
              <a:t>Online ML models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Optimizations </a:t>
            </a:r>
            <a:r>
              <a:rPr lang="en-US" sz="20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using ED</a:t>
            </a:r>
            <a:r>
              <a:rPr lang="en-US" sz="20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Speed up in data preprocessing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ulti-model training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6">
                    <a:lumMod val="75000"/>
                    <a:alpha val="50000"/>
                  </a:schemeClr>
                </a:solidFill>
              </a:rPr>
              <a:t>ast detection of model quality degradation</a:t>
            </a:r>
            <a:endParaRPr lang="en-US" sz="1600" dirty="0">
              <a:solidFill>
                <a:schemeClr val="accent6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502"/>
            <a:ext cx="3237411" cy="481149"/>
          </a:xfrm>
        </p:spPr>
        <p:txBody>
          <a:bodyPr anchor="ctr"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1. Interactive batch workload</a:t>
            </a:r>
            <a:endParaRPr lang="en-US" sz="20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193177" y="1628501"/>
            <a:ext cx="3768634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2. Incremental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059784" y="1628500"/>
            <a:ext cx="3742507" cy="481149"/>
          </a:xfrm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alpha val="50000"/>
                  </a:schemeClr>
                </a:solidFill>
              </a:rPr>
              <a:t>3. Continuous Training Workload</a:t>
            </a:r>
            <a:endParaRPr lang="en-US" sz="2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2349136" y="-55380"/>
            <a:ext cx="235132" cy="3257005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7893232" y="-2114011"/>
            <a:ext cx="235132" cy="7367454"/>
          </a:xfrm>
          <a:prstGeom prst="leftBrace">
            <a:avLst>
              <a:gd name="adj1" fmla="val 8333"/>
              <a:gd name="adj2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591" y="1100792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6349" y="1100792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Next paper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VLDB 2018 (Deadline: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of March)</a:t>
            </a:r>
          </a:p>
          <a:p>
            <a:r>
              <a:rPr lang="en-US" sz="2200" dirty="0" smtClean="0"/>
              <a:t>Focus on Workload 1 (Interactive batch) </a:t>
            </a:r>
          </a:p>
          <a:p>
            <a:r>
              <a:rPr lang="en-US" sz="2200" dirty="0" smtClean="0"/>
              <a:t>Plan:</a:t>
            </a:r>
          </a:p>
          <a:p>
            <a:pPr lvl="1"/>
            <a:r>
              <a:rPr lang="en-US" sz="1900" dirty="0" smtClean="0"/>
              <a:t>Develop a simple database based on [1]</a:t>
            </a:r>
          </a:p>
          <a:p>
            <a:pPr lvl="1"/>
            <a:r>
              <a:rPr lang="en-US" sz="1900" dirty="0" smtClean="0"/>
              <a:t>Experiments:</a:t>
            </a:r>
          </a:p>
          <a:p>
            <a:pPr lvl="2"/>
            <a:r>
              <a:rPr lang="en-US" sz="1700" dirty="0" smtClean="0"/>
              <a:t>Focus only on a few frameworks (</a:t>
            </a:r>
            <a:r>
              <a:rPr lang="en-US" sz="1700" dirty="0" err="1" smtClean="0"/>
              <a:t>scikit</a:t>
            </a:r>
            <a:r>
              <a:rPr lang="en-US" sz="1700" dirty="0" smtClean="0"/>
              <a:t>-learn, R </a:t>
            </a:r>
            <a:r>
              <a:rPr lang="en-US" sz="1700" dirty="0" err="1" smtClean="0"/>
              <a:t>mlr</a:t>
            </a:r>
            <a:r>
              <a:rPr lang="en-US" sz="1700" dirty="0" smtClean="0"/>
              <a:t> package) </a:t>
            </a:r>
          </a:p>
          <a:p>
            <a:pPr lvl="2"/>
            <a:r>
              <a:rPr lang="en-US" sz="1700" dirty="0" smtClean="0"/>
              <a:t>Popular </a:t>
            </a:r>
            <a:r>
              <a:rPr lang="en-US" sz="1700" dirty="0" err="1" smtClean="0"/>
              <a:t>Kaggle</a:t>
            </a:r>
            <a:r>
              <a:rPr lang="en-US" sz="1700" dirty="0" smtClean="0"/>
              <a:t> competitions [3], </a:t>
            </a:r>
            <a:r>
              <a:rPr lang="en-US" sz="1700" dirty="0" err="1" smtClean="0"/>
              <a:t>OpenML</a:t>
            </a:r>
            <a:r>
              <a:rPr lang="en-US" sz="1700" dirty="0" smtClean="0"/>
              <a:t> datasets and tasks [2]</a:t>
            </a:r>
          </a:p>
          <a:p>
            <a:pPr lvl="2"/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I expect a reduction in the processing time and the development time</a:t>
            </a:r>
          </a:p>
          <a:p>
            <a:endParaRPr lang="en-US" sz="2500" dirty="0"/>
          </a:p>
          <a:p>
            <a:r>
              <a:rPr lang="en-US" sz="1900" dirty="0" smtClean="0"/>
              <a:t>I currently have a paper under review for SIGMOD2018. Depending on the result of the review, this work may have to be pushed back </a:t>
            </a:r>
            <a:r>
              <a:rPr lang="en-US" sz="1900" smtClean="0"/>
              <a:t>to </a:t>
            </a:r>
            <a:r>
              <a:rPr lang="en-US" sz="1900" smtClean="0"/>
              <a:t>SIGMOD2019/VLDB2019</a:t>
            </a:r>
            <a:endParaRPr lang="en-US" sz="1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Early Results:</a:t>
            </a:r>
          </a:p>
          <a:p>
            <a:pPr lvl="1"/>
            <a:r>
              <a:rPr lang="en-US" sz="1900" dirty="0" smtClean="0"/>
              <a:t>The Most popular pipeline in </a:t>
            </a:r>
            <a:r>
              <a:rPr lang="en-US" sz="1900" dirty="0" err="1" smtClean="0"/>
              <a:t>OpenML</a:t>
            </a:r>
            <a:r>
              <a:rPr lang="en-US" sz="1900" dirty="0" smtClean="0"/>
              <a:t> (</a:t>
            </a:r>
            <a:r>
              <a:rPr lang="en-US" sz="1900" dirty="0" err="1" smtClean="0"/>
              <a:t>scikit</a:t>
            </a:r>
            <a:r>
              <a:rPr lang="en-US" sz="1900" dirty="0" smtClean="0"/>
              <a:t>-learn) consists of:</a:t>
            </a:r>
          </a:p>
          <a:p>
            <a:pPr lvl="2"/>
            <a:r>
              <a:rPr lang="en-US" sz="1700" dirty="0" smtClean="0"/>
              <a:t>Missing Value Imputer</a:t>
            </a:r>
          </a:p>
          <a:p>
            <a:pPr lvl="2"/>
            <a:r>
              <a:rPr lang="en-US" sz="1700" dirty="0"/>
              <a:t>Dimensionality reduction using PCA</a:t>
            </a:r>
          </a:p>
          <a:p>
            <a:pPr lvl="2"/>
            <a:r>
              <a:rPr lang="en-US" sz="1700" dirty="0"/>
              <a:t>Random </a:t>
            </a:r>
            <a:r>
              <a:rPr lang="en-US" sz="1700" dirty="0" smtClean="0"/>
              <a:t>Forest Classifier</a:t>
            </a:r>
          </a:p>
          <a:p>
            <a:pPr lvl="1"/>
            <a:r>
              <a:rPr lang="en-US" sz="2100" dirty="0" smtClean="0"/>
              <a:t>It is repeatedly executed on 100 different tasks (average of 9 times on each task)</a:t>
            </a:r>
          </a:p>
          <a:p>
            <a:pPr lvl="1"/>
            <a:r>
              <a:rPr lang="en-US" sz="2100" dirty="0" smtClean="0"/>
              <a:t>Figure below shows that a simple reuse can save about 2 hours of processing time 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44" y="4176095"/>
            <a:ext cx="3218111" cy="229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6966" y="6396335"/>
            <a:ext cx="4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figure may include executions performed by bots, therefore, we cannot reach a conclusion about the reduction on the development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6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[1] </a:t>
            </a:r>
            <a:r>
              <a:rPr lang="en-US" sz="1400" i="1" dirty="0"/>
              <a:t>Sebastian </a:t>
            </a:r>
            <a:r>
              <a:rPr lang="en-US" sz="1400" i="1" dirty="0" err="1"/>
              <a:t>Schelter</a:t>
            </a:r>
            <a:r>
              <a:rPr lang="en-US" sz="1400" i="1" dirty="0"/>
              <a:t>, </a:t>
            </a:r>
            <a:r>
              <a:rPr lang="en-US" sz="1400" i="1" dirty="0" err="1"/>
              <a:t>Joos</a:t>
            </a:r>
            <a:r>
              <a:rPr lang="en-US" sz="1400" i="1" dirty="0"/>
              <a:t>-Hendrik </a:t>
            </a:r>
            <a:r>
              <a:rPr lang="en-US" sz="1400" i="1" dirty="0" err="1"/>
              <a:t>Böse</a:t>
            </a:r>
            <a:r>
              <a:rPr lang="en-US" sz="1400" i="1" dirty="0"/>
              <a:t>, Johannes </a:t>
            </a:r>
            <a:r>
              <a:rPr lang="en-US" sz="1400" i="1" dirty="0" err="1"/>
              <a:t>Kirschnick</a:t>
            </a:r>
            <a:r>
              <a:rPr lang="en-US" sz="1400" i="1" dirty="0"/>
              <a:t>, </a:t>
            </a:r>
            <a:r>
              <a:rPr lang="en-US" sz="1400" i="1" dirty="0" err="1"/>
              <a:t>Thoralf</a:t>
            </a:r>
            <a:r>
              <a:rPr lang="en-US" sz="1400" i="1" dirty="0"/>
              <a:t> Klein, Stephan </a:t>
            </a:r>
            <a:r>
              <a:rPr lang="en-US" sz="1400" i="1" dirty="0" err="1" smtClean="0"/>
              <a:t>Seufert</a:t>
            </a:r>
            <a:r>
              <a:rPr lang="en-US" sz="1400" dirty="0" smtClean="0"/>
              <a:t>, </a:t>
            </a:r>
            <a:r>
              <a:rPr lang="en-US" sz="1400" b="1" dirty="0" smtClean="0"/>
              <a:t>Automatically </a:t>
            </a:r>
            <a:r>
              <a:rPr lang="en-US" sz="1400" b="1" dirty="0"/>
              <a:t>Tracking Metadata and Provenance of Machine Learning </a:t>
            </a:r>
            <a:r>
              <a:rPr lang="en-US" sz="1400" b="1" dirty="0" smtClean="0"/>
              <a:t>Experiments</a:t>
            </a:r>
            <a:r>
              <a:rPr lang="en-US" sz="1400" dirty="0" smtClean="0"/>
              <a:t>, Machine </a:t>
            </a:r>
            <a:r>
              <a:rPr lang="en-US" sz="1400" dirty="0"/>
              <a:t>Learning Systems workshop at the conference on Neural Information Processing Systems (NIPS) </a:t>
            </a:r>
            <a:r>
              <a:rPr lang="en-US" sz="1400" dirty="0" smtClean="0"/>
              <a:t>2017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[2] </a:t>
            </a:r>
            <a:r>
              <a:rPr lang="en-US" sz="1400" dirty="0" smtClean="0">
                <a:hlinkClick r:id="rId2"/>
              </a:rPr>
              <a:t>https://www.openml.org/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[3] </a:t>
            </a:r>
            <a:r>
              <a:rPr lang="en-US" sz="1400" dirty="0" smtClean="0">
                <a:hlinkClick r:id="rId3"/>
              </a:rPr>
              <a:t>https://www.kaggle.com/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9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Optimization of Machine Learning Workloads with Experiment Databases</vt:lpstr>
      <vt:lpstr>Experiment Database (ED)</vt:lpstr>
      <vt:lpstr>Categories of Machine Learning Workloads</vt:lpstr>
      <vt:lpstr>Plan for next Paper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Machine Learning Workloads with Experiment Databases</dc:title>
  <dc:creator>Behrouz Derakhshan</dc:creator>
  <cp:lastModifiedBy>Behrouz Derakhshan</cp:lastModifiedBy>
  <cp:revision>18</cp:revision>
  <cp:lastPrinted>2017-12-06T15:07:44Z</cp:lastPrinted>
  <dcterms:created xsi:type="dcterms:W3CDTF">2017-12-06T13:32:30Z</dcterms:created>
  <dcterms:modified xsi:type="dcterms:W3CDTF">2017-12-13T15:22:12Z</dcterms:modified>
</cp:coreProperties>
</file>