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5" r:id="rId6"/>
    <p:sldId id="267" r:id="rId7"/>
    <p:sldId id="262" r:id="rId8"/>
    <p:sldId id="266" r:id="rId9"/>
    <p:sldId id="269" r:id="rId10"/>
    <p:sldId id="261" r:id="rId11"/>
    <p:sldId id="273" r:id="rId12"/>
    <p:sldId id="274" r:id="rId13"/>
    <p:sldId id="275" r:id="rId14"/>
    <p:sldId id="278" r:id="rId15"/>
    <p:sldId id="279" r:id="rId16"/>
    <p:sldId id="268" r:id="rId17"/>
    <p:sldId id="281" r:id="rId18"/>
    <p:sldId id="260" r:id="rId19"/>
    <p:sldId id="287" r:id="rId20"/>
    <p:sldId id="263" r:id="rId21"/>
    <p:sldId id="276" r:id="rId22"/>
    <p:sldId id="283" r:id="rId23"/>
    <p:sldId id="284" r:id="rId24"/>
    <p:sldId id="285" r:id="rId25"/>
    <p:sldId id="286" r:id="rId26"/>
    <p:sldId id="282" r:id="rId27"/>
    <p:sldId id="28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85986"/>
  </p:normalViewPr>
  <p:slideViewPr>
    <p:cSldViewPr snapToGrid="0" snapToObjects="1">
      <p:cViewPr varScale="1">
        <p:scale>
          <a:sx n="105" d="100"/>
          <a:sy n="105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5D7C7-957A-6C4A-9443-0FE34B306298}" type="doc">
      <dgm:prSet loTypeId="urn:microsoft.com/office/officeart/2005/8/layout/venn1" loCatId="" qsTypeId="urn:microsoft.com/office/officeart/2005/8/quickstyle/simple3" qsCatId="simple" csTypeId="urn:microsoft.com/office/officeart/2005/8/colors/colorful4" csCatId="colorful" phldr="1"/>
      <dgm:spPr/>
    </dgm:pt>
    <dgm:pt modelId="{E4C93597-970C-2E4F-A51A-F920220751A1}">
      <dgm:prSet phldrT="[Text]" custT="1"/>
      <dgm:spPr/>
      <dgm:t>
        <a:bodyPr/>
        <a:lstStyle/>
        <a:p>
          <a:pPr rtl="0"/>
          <a:endParaRPr lang="en-US" sz="1400" dirty="0"/>
        </a:p>
        <a:p>
          <a:pPr rtl="0"/>
          <a:r>
            <a:rPr lang="en-US" sz="1400" dirty="0"/>
            <a:t>Math and Statistics</a:t>
          </a:r>
        </a:p>
      </dgm:t>
    </dgm:pt>
    <dgm:pt modelId="{57B172AA-ACCA-2F47-9B12-0D35AB4E7D83}" type="parTrans" cxnId="{8AB2F422-A0C1-DA4E-9CB8-A3EACF1F48F6}">
      <dgm:prSet/>
      <dgm:spPr/>
      <dgm:t>
        <a:bodyPr/>
        <a:lstStyle/>
        <a:p>
          <a:endParaRPr lang="en-US" sz="1400"/>
        </a:p>
      </dgm:t>
    </dgm:pt>
    <dgm:pt modelId="{62146A26-7F5B-D84A-9CF5-E73DF3769111}" type="sibTrans" cxnId="{8AB2F422-A0C1-DA4E-9CB8-A3EACF1F48F6}">
      <dgm:prSet/>
      <dgm:spPr/>
      <dgm:t>
        <a:bodyPr/>
        <a:lstStyle/>
        <a:p>
          <a:endParaRPr lang="en-US" sz="1400"/>
        </a:p>
      </dgm:t>
    </dgm:pt>
    <dgm:pt modelId="{2A6F4B73-4E19-3A4F-AB94-7983C1681982}">
      <dgm:prSet phldrT="[Text]" custT="1"/>
      <dgm:spPr/>
      <dgm:t>
        <a:bodyPr rIns="180000" bIns="288000"/>
        <a:lstStyle/>
        <a:p>
          <a:r>
            <a:rPr lang="en-US" sz="1400" dirty="0"/>
            <a:t>Computer Science</a:t>
          </a:r>
        </a:p>
      </dgm:t>
    </dgm:pt>
    <dgm:pt modelId="{7505E4AB-8F28-C64C-92CF-888108C38077}" type="parTrans" cxnId="{D61718F0-18A4-D64C-9514-FED232A6EDA6}">
      <dgm:prSet/>
      <dgm:spPr/>
      <dgm:t>
        <a:bodyPr/>
        <a:lstStyle/>
        <a:p>
          <a:endParaRPr lang="en-US" sz="1400"/>
        </a:p>
      </dgm:t>
    </dgm:pt>
    <dgm:pt modelId="{8FDCC170-75C5-8845-8447-ECB198B752D2}" type="sibTrans" cxnId="{D61718F0-18A4-D64C-9514-FED232A6EDA6}">
      <dgm:prSet/>
      <dgm:spPr/>
      <dgm:t>
        <a:bodyPr/>
        <a:lstStyle/>
        <a:p>
          <a:endParaRPr lang="en-US" sz="1400"/>
        </a:p>
      </dgm:t>
    </dgm:pt>
    <dgm:pt modelId="{C9433EFE-840D-3E42-A1C5-32A8B852A8FB}">
      <dgm:prSet phldrT="[Text]" custT="1"/>
      <dgm:spPr/>
      <dgm:t>
        <a:bodyPr lIns="36000" bIns="216000" anchor="ctr" anchorCtr="0"/>
        <a:lstStyle/>
        <a:p>
          <a:r>
            <a:rPr lang="en-US" sz="1400" dirty="0"/>
            <a:t>Domain Knowledge</a:t>
          </a:r>
        </a:p>
      </dgm:t>
    </dgm:pt>
    <dgm:pt modelId="{A37AE790-F2C4-7746-9155-1D556E567860}" type="parTrans" cxnId="{74CC917D-7DD1-B44A-8A4A-E2B30CD20669}">
      <dgm:prSet/>
      <dgm:spPr/>
      <dgm:t>
        <a:bodyPr/>
        <a:lstStyle/>
        <a:p>
          <a:endParaRPr lang="en-US" sz="1400"/>
        </a:p>
      </dgm:t>
    </dgm:pt>
    <dgm:pt modelId="{96C17C92-46F1-4C48-84E1-09A438F54EAF}" type="sibTrans" cxnId="{74CC917D-7DD1-B44A-8A4A-E2B30CD20669}">
      <dgm:prSet/>
      <dgm:spPr/>
      <dgm:t>
        <a:bodyPr/>
        <a:lstStyle/>
        <a:p>
          <a:endParaRPr lang="en-US" sz="1400"/>
        </a:p>
      </dgm:t>
    </dgm:pt>
    <dgm:pt modelId="{66776AAB-2C66-2F4D-A433-46AE99E4083B}" type="pres">
      <dgm:prSet presAssocID="{C6A5D7C7-957A-6C4A-9443-0FE34B306298}" presName="compositeShape" presStyleCnt="0">
        <dgm:presLayoutVars>
          <dgm:chMax val="7"/>
          <dgm:dir/>
          <dgm:resizeHandles val="exact"/>
        </dgm:presLayoutVars>
      </dgm:prSet>
      <dgm:spPr/>
    </dgm:pt>
    <dgm:pt modelId="{705DDD9B-E940-4F41-A63E-D4C3FB54C8A2}" type="pres">
      <dgm:prSet presAssocID="{E4C93597-970C-2E4F-A51A-F920220751A1}" presName="circ1" presStyleLbl="vennNode1" presStyleIdx="0" presStyleCnt="3"/>
      <dgm:spPr/>
    </dgm:pt>
    <dgm:pt modelId="{DF44ADEB-475D-3648-9459-63AFB65696E6}" type="pres">
      <dgm:prSet presAssocID="{E4C93597-970C-2E4F-A51A-F920220751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6416665-4710-F948-BBE4-64EC431B57F1}" type="pres">
      <dgm:prSet presAssocID="{2A6F4B73-4E19-3A4F-AB94-7983C1681982}" presName="circ2" presStyleLbl="vennNode1" presStyleIdx="1" presStyleCnt="3"/>
      <dgm:spPr/>
    </dgm:pt>
    <dgm:pt modelId="{AF6C2E6E-98C0-8F4B-AFA6-074F61F88388}" type="pres">
      <dgm:prSet presAssocID="{2A6F4B73-4E19-3A4F-AB94-7983C168198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A6F457-2A2D-DF4F-BB21-2C530C8BCBF8}" type="pres">
      <dgm:prSet presAssocID="{C9433EFE-840D-3E42-A1C5-32A8B852A8FB}" presName="circ3" presStyleLbl="vennNode1" presStyleIdx="2" presStyleCnt="3"/>
      <dgm:spPr/>
    </dgm:pt>
    <dgm:pt modelId="{7FB863FF-BB3A-C74F-9A99-2CD2441FC301}" type="pres">
      <dgm:prSet presAssocID="{C9433EFE-840D-3E42-A1C5-32A8B852A8F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AB2F422-A0C1-DA4E-9CB8-A3EACF1F48F6}" srcId="{C6A5D7C7-957A-6C4A-9443-0FE34B306298}" destId="{E4C93597-970C-2E4F-A51A-F920220751A1}" srcOrd="0" destOrd="0" parTransId="{57B172AA-ACCA-2F47-9B12-0D35AB4E7D83}" sibTransId="{62146A26-7F5B-D84A-9CF5-E73DF3769111}"/>
    <dgm:cxn modelId="{E4EA933D-B848-C641-BBA2-309E4C3A970B}" type="presOf" srcId="{C6A5D7C7-957A-6C4A-9443-0FE34B306298}" destId="{66776AAB-2C66-2F4D-A433-46AE99E4083B}" srcOrd="0" destOrd="0" presId="urn:microsoft.com/office/officeart/2005/8/layout/venn1"/>
    <dgm:cxn modelId="{C6E4DE42-5695-D24C-AD99-D8062A2CFAED}" type="presOf" srcId="{C9433EFE-840D-3E42-A1C5-32A8B852A8FB}" destId="{1EA6F457-2A2D-DF4F-BB21-2C530C8BCBF8}" srcOrd="0" destOrd="0" presId="urn:microsoft.com/office/officeart/2005/8/layout/venn1"/>
    <dgm:cxn modelId="{A6299E57-2EA5-E343-84D3-5BF663086505}" type="presOf" srcId="{C9433EFE-840D-3E42-A1C5-32A8B852A8FB}" destId="{7FB863FF-BB3A-C74F-9A99-2CD2441FC301}" srcOrd="1" destOrd="0" presId="urn:microsoft.com/office/officeart/2005/8/layout/venn1"/>
    <dgm:cxn modelId="{EF80F85D-07FB-7E40-896C-8495F5981675}" type="presOf" srcId="{2A6F4B73-4E19-3A4F-AB94-7983C1681982}" destId="{A6416665-4710-F948-BBE4-64EC431B57F1}" srcOrd="0" destOrd="0" presId="urn:microsoft.com/office/officeart/2005/8/layout/venn1"/>
    <dgm:cxn modelId="{74CC917D-7DD1-B44A-8A4A-E2B30CD20669}" srcId="{C6A5D7C7-957A-6C4A-9443-0FE34B306298}" destId="{C9433EFE-840D-3E42-A1C5-32A8B852A8FB}" srcOrd="2" destOrd="0" parTransId="{A37AE790-F2C4-7746-9155-1D556E567860}" sibTransId="{96C17C92-46F1-4C48-84E1-09A438F54EAF}"/>
    <dgm:cxn modelId="{D61718F0-18A4-D64C-9514-FED232A6EDA6}" srcId="{C6A5D7C7-957A-6C4A-9443-0FE34B306298}" destId="{2A6F4B73-4E19-3A4F-AB94-7983C1681982}" srcOrd="1" destOrd="0" parTransId="{7505E4AB-8F28-C64C-92CF-888108C38077}" sibTransId="{8FDCC170-75C5-8845-8447-ECB198B752D2}"/>
    <dgm:cxn modelId="{DB8A0AF6-2AA8-8640-86CF-1125A1754900}" type="presOf" srcId="{E4C93597-970C-2E4F-A51A-F920220751A1}" destId="{DF44ADEB-475D-3648-9459-63AFB65696E6}" srcOrd="1" destOrd="0" presId="urn:microsoft.com/office/officeart/2005/8/layout/venn1"/>
    <dgm:cxn modelId="{7542A0F9-57F0-5F48-8109-691F7D484DF5}" type="presOf" srcId="{2A6F4B73-4E19-3A4F-AB94-7983C1681982}" destId="{AF6C2E6E-98C0-8F4B-AFA6-074F61F88388}" srcOrd="1" destOrd="0" presId="urn:microsoft.com/office/officeart/2005/8/layout/venn1"/>
    <dgm:cxn modelId="{DB9D27FF-E3C4-FB48-A86B-901474CFC087}" type="presOf" srcId="{E4C93597-970C-2E4F-A51A-F920220751A1}" destId="{705DDD9B-E940-4F41-A63E-D4C3FB54C8A2}" srcOrd="0" destOrd="0" presId="urn:microsoft.com/office/officeart/2005/8/layout/venn1"/>
    <dgm:cxn modelId="{4C0F760B-B850-584D-8458-7F626F163FF9}" type="presParOf" srcId="{66776AAB-2C66-2F4D-A433-46AE99E4083B}" destId="{705DDD9B-E940-4F41-A63E-D4C3FB54C8A2}" srcOrd="0" destOrd="0" presId="urn:microsoft.com/office/officeart/2005/8/layout/venn1"/>
    <dgm:cxn modelId="{16B58A8C-62DB-FE4E-A4CF-84C3BDFD8440}" type="presParOf" srcId="{66776AAB-2C66-2F4D-A433-46AE99E4083B}" destId="{DF44ADEB-475D-3648-9459-63AFB65696E6}" srcOrd="1" destOrd="0" presId="urn:microsoft.com/office/officeart/2005/8/layout/venn1"/>
    <dgm:cxn modelId="{7D00E07C-C491-8D45-8ACA-BB7FB5B0CFDF}" type="presParOf" srcId="{66776AAB-2C66-2F4D-A433-46AE99E4083B}" destId="{A6416665-4710-F948-BBE4-64EC431B57F1}" srcOrd="2" destOrd="0" presId="urn:microsoft.com/office/officeart/2005/8/layout/venn1"/>
    <dgm:cxn modelId="{6F07D98F-A915-7F47-BA19-9B8E354B97D4}" type="presParOf" srcId="{66776AAB-2C66-2F4D-A433-46AE99E4083B}" destId="{AF6C2E6E-98C0-8F4B-AFA6-074F61F88388}" srcOrd="3" destOrd="0" presId="urn:microsoft.com/office/officeart/2005/8/layout/venn1"/>
    <dgm:cxn modelId="{5F265E5A-FE69-154C-AE53-D690CE5CD00C}" type="presParOf" srcId="{66776AAB-2C66-2F4D-A433-46AE99E4083B}" destId="{1EA6F457-2A2D-DF4F-BB21-2C530C8BCBF8}" srcOrd="4" destOrd="0" presId="urn:microsoft.com/office/officeart/2005/8/layout/venn1"/>
    <dgm:cxn modelId="{04DD47E4-3818-5E42-8565-983673EAF17E}" type="presParOf" srcId="{66776AAB-2C66-2F4D-A433-46AE99E4083B}" destId="{7FB863FF-BB3A-C74F-9A99-2CD2441FC30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DD9B-E940-4F41-A63E-D4C3FB54C8A2}">
      <dsp:nvSpPr>
        <dsp:cNvPr id="0" name=""/>
        <dsp:cNvSpPr/>
      </dsp:nvSpPr>
      <dsp:spPr>
        <a:xfrm>
          <a:off x="663214" y="33961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Math and Statistics</a:t>
          </a:r>
        </a:p>
      </dsp:txBody>
      <dsp:txXfrm>
        <a:off x="880565" y="319233"/>
        <a:ext cx="1195428" cy="733558"/>
      </dsp:txXfrm>
    </dsp:sp>
    <dsp:sp modelId="{A6416665-4710-F948-BBE4-64EC431B57F1}">
      <dsp:nvSpPr>
        <dsp:cNvPr id="0" name=""/>
        <dsp:cNvSpPr/>
      </dsp:nvSpPr>
      <dsp:spPr>
        <a:xfrm>
          <a:off x="1251420" y="1052792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180000" bIns="288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Computer Science</a:t>
          </a:r>
        </a:p>
      </dsp:txBody>
      <dsp:txXfrm>
        <a:off x="1749968" y="1473909"/>
        <a:ext cx="978078" cy="896571"/>
      </dsp:txXfrm>
    </dsp:sp>
    <dsp:sp modelId="{1EA6F457-2A2D-DF4F-BB21-2C530C8BCBF8}">
      <dsp:nvSpPr>
        <dsp:cNvPr id="0" name=""/>
        <dsp:cNvSpPr/>
      </dsp:nvSpPr>
      <dsp:spPr>
        <a:xfrm>
          <a:off x="75009" y="1052792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000" tIns="0" rIns="0" bIns="21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Domain Knowledge</a:t>
          </a:r>
        </a:p>
      </dsp:txBody>
      <dsp:txXfrm>
        <a:off x="228513" y="1473909"/>
        <a:ext cx="978078" cy="896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4B22-9CE3-B844-BCF5-97336D1E0E8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68F1-1C27-BB4D-953A-FDE4924B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Welcome </a:t>
            </a:r>
          </a:p>
          <a:p>
            <a:pPr marL="171450" indent="-171450">
              <a:buFontTx/>
              <a:buChar char="-"/>
            </a:pPr>
            <a:r>
              <a:rPr lang="en-US" dirty="0"/>
              <a:t>(15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1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 time algorithm to compute in two passes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new workload that has a new dataset train 2 and the existing data set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Combines them and trains a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marked vertices are materialized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During the forward pass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Traverse from the root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Accumulate run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every node if its accumulated run time is large than load, the we load it since it is cheaper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Alternatively, if the load is larger then we compute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backward pass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Traverse from the leaf nodes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Prun</a:t>
            </a:r>
            <a:r>
              <a:rPr lang="en-US" dirty="0"/>
              <a:t> any unnecessary loaded vertices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example these two are not part of the computation graph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65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5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7:55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Kaggle workload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Naïve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State-of-the-art iterative ML Framework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Offers materialization and reuse algorithms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6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8:25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Repeated runs of three Kaggle workloads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run, EG empty </a:t>
            </a:r>
            <a:r>
              <a:rPr lang="en-US" dirty="0">
                <a:sym typeface="Wingdings" pitchFamily="2" charset="2"/>
              </a:rPr>
              <a:t> all are the same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Second run our optimizer and Helix outperform naïve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8 workloads in sequence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Our optimizer outperform both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Since mat budget is small and our materialization algorithm selects more beneficial artifacts for storage by considering their utility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60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09:25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run-time of 8 workloads under different budgets and materialization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dirty="0" err="1"/>
              <a:t>algo</a:t>
            </a:r>
            <a:r>
              <a:rPr lang="en-US" dirty="0"/>
              <a:t>, </a:t>
            </a:r>
            <a:r>
              <a:rPr lang="en-US" dirty="0" err="1"/>
              <a:t>colabmat</a:t>
            </a:r>
            <a:r>
              <a:rPr lang="en-US" dirty="0"/>
              <a:t>, outperforms helix by 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consider the storage aware, it further </a:t>
            </a:r>
            <a:r>
              <a:rPr lang="en-US" dirty="0" err="1"/>
              <a:t>reducides</a:t>
            </a:r>
            <a:r>
              <a:rPr lang="en-US" dirty="0"/>
              <a:t> the run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small budget has similar to all materializer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message: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4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10:10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examine the overhead of reuse, we synthetically generate 10000 workloads which have similar DAGs to Kaggle workloads.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the execution we have 80 (linear) 40 times smaller than helix (polynomial)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10:50</a:t>
            </a:r>
          </a:p>
          <a:p>
            <a:pPr marL="171450" indent="-171450">
              <a:buFontTx/>
              <a:buChar char="-"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35 seconds</a:t>
            </a:r>
          </a:p>
          <a:p>
            <a:pPr marL="171450" indent="-171450">
              <a:buFontTx/>
              <a:buChar char="-"/>
            </a:pPr>
            <a:r>
              <a:rPr lang="en-US" dirty="0"/>
              <a:t>(11:15)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Dag Construction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Scripts, left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DAG representation, vertices = artifacts, edges =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Annotate after execution </a:t>
            </a:r>
            <a:r>
              <a:rPr lang="en-US" dirty="0">
                <a:sym typeface="Wingdings" pitchFamily="2" charset="2"/>
              </a:rPr>
              <a:t> Artifact size  Operation run time  and model quality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we use in our materialization and reuse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1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Terminal Vertex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Operations are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0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4:20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a DAG is executed we annotate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 run time on 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Size of the artifact on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Potential on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 time algorithm to compute in two passes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new workload that has a new dataset train 2 and the existing data set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Combines them and trains a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marked vertices are materialized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00:15</a:t>
            </a:r>
          </a:p>
          <a:p>
            <a:pPr marL="171450" indent="-171450">
              <a:buFontTx/>
              <a:buChar char="-"/>
            </a:pPr>
            <a:r>
              <a:rPr lang="en-US" dirty="0"/>
              <a:t>DS and ML are interdisciplinary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10s of tools and software products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Becoming an expert in all of them is difficulty and even impossible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quality DS and ML application require effective collaboration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4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9:20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start traversing and accumulate the run-times as we go along the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source node that is materialized such as train, we load it from the experiment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artifact that does not exist in EG (such as the ones from the new workloads), we need to execute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remaining workloads, we can decide whether to execute or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load time is greater than accumulate run time, then we execute since it is the less costly alternative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load time is smaller than accumulate run time, then we load them from the experiment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the end we end up with such a </a:t>
            </a:r>
            <a:r>
              <a:rPr lang="en-US" dirty="0" err="1"/>
              <a:t>dag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some nodes can be pruned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4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traverse backward from the terminals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every loaded artifacts such these two, we stop the traversal of their parents.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the artifacts are loaded we don’t need their parents to compute them and can prune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</a:t>
            </a:r>
            <a:r>
              <a:rPr lang="en-US" dirty="0" err="1"/>
              <a:t>dag</a:t>
            </a:r>
            <a:r>
              <a:rPr lang="en-US" dirty="0"/>
              <a:t> after backward pass looks like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9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 algorithm assigns utility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every generated artifact yes/no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Meta data is always stored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2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ML data artifacts tend to have many duplicated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improve our materialization algorithm by adding a deduplication phase to our materialization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is as follows: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 mat </a:t>
            </a:r>
            <a:r>
              <a:rPr lang="en-US" dirty="0" err="1"/>
              <a:t>algo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Deduplicate, which reduces the size of the </a:t>
            </a:r>
            <a:r>
              <a:rPr lang="en-US" dirty="0" err="1"/>
              <a:t>materializied</a:t>
            </a:r>
            <a:r>
              <a:rPr lang="en-US" dirty="0"/>
              <a:t> artifacts and allowing us to materialize more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iteratively perform these steps until the budget is fully exhausted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Improvement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1:00</a:t>
            </a:r>
          </a:p>
          <a:p>
            <a:pPr marL="171450" indent="-171450">
              <a:buFontTx/>
              <a:buChar char="-"/>
            </a:pPr>
            <a:r>
              <a:rPr lang="en-US" dirty="0"/>
              <a:t>Several breakthroughs in recent years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Containerized environments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Platforms such Google </a:t>
            </a:r>
            <a:r>
              <a:rPr lang="en-US" dirty="0" err="1"/>
              <a:t>colab</a:t>
            </a:r>
            <a:r>
              <a:rPr lang="en-US" dirty="0"/>
              <a:t> and Kaggle</a:t>
            </a:r>
          </a:p>
          <a:p>
            <a:pPr marL="171450" indent="-171450">
              <a:buFontTx/>
              <a:buChar char="-"/>
            </a:pPr>
            <a:r>
              <a:rPr lang="en-US" dirty="0"/>
              <a:t>30 seconds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problem is lack of management of the generated data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scripts contains hundreds of intermediate data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users want to use one of these artifacts, they have to re-execute the entire notebook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3 notebooks of a Kaggle competition generates more than 100 GB artifacts of intermediate artifacts and are copied 10000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60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Collaborative ML Optimizer that can be integrated into existing collaborative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client side (which can be inside the containers) we parse the workload script into a DAG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server side we optimize the workloads and once they are executed we annotate them with extra information which will for future optimizations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Specifically, 3 contributions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EG = union of all the workload </a:t>
            </a:r>
            <a:r>
              <a:rPr lang="en-US" dirty="0" err="1"/>
              <a:t>dags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materializer component to decide what artifacts to store, this is important as stated earlier the size of the artifacts are large and materializing everything is not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 optimizer that offers a reuse algorithm for finding the optimal execution DAG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70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Artifacts could be very large, we stated earlier 100s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Given a budget, select a subset to materialize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Unknown future workloads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NP hard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Large and fast incoming workloads typical in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env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4:25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 algorithm assigns utility which has inverse relationship with size to penalize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Direct relationship to encourage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 time heavy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High frequency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high potential artifact, i.e., nodes that lead to high quality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Materialize One by one sorted by utility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5:15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implementing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Intermediate data artifacts of ML have duplicated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feature selection or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extend our original algorithm by iteratively deduplicating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Improvement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6:00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Given the EG and the materialized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 new workloads, find the optimal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i.e., what nodes to load from </a:t>
            </a:r>
            <a:r>
              <a:rPr lang="en-US" dirty="0" err="1"/>
              <a:t>eg</a:t>
            </a:r>
            <a:r>
              <a:rPr lang="en-US" dirty="0"/>
              <a:t>, or compute in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19667" y="1993431"/>
            <a:ext cx="10748433" cy="110899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de-DE" noProof="0" dirty="0"/>
              <a:t>Click to edit Master title style</a:t>
            </a:r>
            <a:endParaRPr lang="de-DE" altLang="de-DE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9167" y="3435262"/>
            <a:ext cx="10748433" cy="821733"/>
          </a:xfrm>
        </p:spPr>
        <p:txBody>
          <a:bodyPr anchor="b">
            <a:sp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de-DE" noProof="0" dirty="0"/>
              <a:t>Click to edit Master subtitle style</a:t>
            </a:r>
          </a:p>
          <a:p>
            <a:pPr lvl="0"/>
            <a:endParaRPr lang="de-DE" altLang="de-DE" noProof="0" dirty="0"/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8DE2002D-F86E-8542-BB3A-3BFF1ACD2B8B}"/>
              </a:ext>
            </a:extLst>
          </p:cNvPr>
          <p:cNvSpPr/>
          <p:nvPr userDrawn="1"/>
        </p:nvSpPr>
        <p:spPr>
          <a:xfrm flipH="1">
            <a:off x="-2" y="0"/>
            <a:ext cx="41560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3D1E3E-9165-A64A-857A-4045108FF0B0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11067360" y="6199200"/>
            <a:ext cx="840480" cy="468960"/>
          </a:xfrm>
          <a:prstGeom prst="rect">
            <a:avLst/>
          </a:prstGeom>
          <a:ln>
            <a:noFill/>
          </a:ln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821B0657-F570-EF46-92BC-FFA4885F5B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20" y="6284566"/>
            <a:ext cx="1408560" cy="3094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89C58D-1B75-AD46-BC57-A5093E3BB1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560" y="1536633"/>
            <a:ext cx="113608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FA6ABD-93EC-6040-94A3-5D35E52C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61" y="1536633"/>
            <a:ext cx="55800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AE5A334-4B27-DF46-9AF4-679BCAE9D8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7360" y="1537200"/>
            <a:ext cx="55800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E5F727C-0016-3F4E-B354-235A0FE4F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23421" y="6313503"/>
            <a:ext cx="5267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Optimizing Machine Learning Workloads in Collaborative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4901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656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Rechteck 4"/>
          <p:cNvSpPr/>
          <p:nvPr/>
        </p:nvSpPr>
        <p:spPr>
          <a:xfrm flipH="1">
            <a:off x="-2" y="0"/>
            <a:ext cx="41560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" name="Google Shape;12;p2"/>
          <p:cNvSpPr txBox="1">
            <a:spLocks noGrp="1"/>
          </p:cNvSpPr>
          <p:nvPr>
            <p:ph type="sldNum" idx="4"/>
          </p:nvPr>
        </p:nvSpPr>
        <p:spPr>
          <a:xfrm>
            <a:off x="0" y="6313503"/>
            <a:ext cx="415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F7E73C-8280-0B4F-9E71-5549C436D9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9"/>
          <p:cNvPicPr/>
          <p:nvPr/>
        </p:nvPicPr>
        <p:blipFill>
          <a:blip r:embed="rId5"/>
          <a:stretch/>
        </p:blipFill>
        <p:spPr>
          <a:xfrm>
            <a:off x="11059409" y="6345307"/>
            <a:ext cx="840480" cy="468960"/>
          </a:xfrm>
          <a:prstGeom prst="rect">
            <a:avLst/>
          </a:prstGeom>
          <a:ln>
            <a:noFill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20" y="6425081"/>
            <a:ext cx="1408560" cy="309412"/>
          </a:xfrm>
          <a:prstGeom prst="rect">
            <a:avLst/>
          </a:prstGeom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48BC2DE-E82A-5044-84DB-E0738DEEC8C4}"/>
              </a:ext>
            </a:extLst>
          </p:cNvPr>
          <p:cNvSpPr txBox="1">
            <a:spLocks/>
          </p:cNvSpPr>
          <p:nvPr userDrawn="1"/>
        </p:nvSpPr>
        <p:spPr>
          <a:xfrm>
            <a:off x="476560" y="6448934"/>
            <a:ext cx="2942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Behrouz Derakhshan et al.</a:t>
            </a:r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8AE40AA4-B518-3947-8924-B0791F145119}"/>
              </a:ext>
            </a:extLst>
          </p:cNvPr>
          <p:cNvSpPr txBox="1">
            <a:spLocks/>
          </p:cNvSpPr>
          <p:nvPr userDrawn="1"/>
        </p:nvSpPr>
        <p:spPr>
          <a:xfrm>
            <a:off x="3655394" y="6448934"/>
            <a:ext cx="5003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Machine Learning Workloads in Collaborative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2014152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C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1.sv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21694.32169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diagramData" Target="../diagrams/data1.xml"/><Relationship Id="rId21" Type="http://schemas.openxmlformats.org/officeDocument/2006/relationships/image" Target="../media/image16.png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svg"/><Relationship Id="rId24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sv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12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www.kaggle.com/" TargetMode="External"/><Relationship Id="rId5" Type="http://schemas.openxmlformats.org/officeDocument/2006/relationships/image" Target="../media/image24.svg"/><Relationship Id="rId10" Type="http://schemas.openxmlformats.org/officeDocument/2006/relationships/hyperlink" Target="https://www.docker.com/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/home-credit-default-ris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1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90E4-154B-294A-A516-5154D935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993430"/>
            <a:ext cx="10748433" cy="16864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Optimizing Machine Learning Workloads in Collaborative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66DE6-2198-A944-B1FB-81FF81B79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7" y="3998450"/>
            <a:ext cx="10748433" cy="5031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Behrouz Derakhshan</a:t>
            </a:r>
            <a:r>
              <a:rPr lang="en-US" dirty="0">
                <a:solidFill>
                  <a:schemeClr val="tx1"/>
                </a:solidFill>
              </a:rPr>
              <a:t>, Alireza </a:t>
            </a:r>
            <a:r>
              <a:rPr lang="en-US" dirty="0" err="1">
                <a:solidFill>
                  <a:schemeClr val="tx1"/>
                </a:solidFill>
              </a:rPr>
              <a:t>Rezaei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Mahdiraji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Ziawasch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Abedjan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Tilmann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Rabl</a:t>
            </a:r>
            <a:r>
              <a:rPr lang="en-US" dirty="0">
                <a:solidFill>
                  <a:schemeClr val="tx1"/>
                </a:solidFill>
              </a:rPr>
              <a:t>, and Volker </a:t>
            </a:r>
            <a:r>
              <a:rPr lang="en-US" dirty="0" err="1">
                <a:solidFill>
                  <a:schemeClr val="tx1"/>
                </a:solidFill>
              </a:rPr>
              <a:t>Markl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DF14-45B8-3946-A162-7578DD5FF54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10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220F96-97BF-4F41-B8B8-A9AEB05ABDC5}"/>
              </a:ext>
            </a:extLst>
          </p:cNvPr>
          <p:cNvSpPr/>
          <p:nvPr/>
        </p:nvSpPr>
        <p:spPr>
          <a:xfrm>
            <a:off x="641684" y="1362475"/>
            <a:ext cx="111956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linear-time algorithm to compute optimal execution plan with a </a:t>
            </a:r>
            <a:r>
              <a:rPr lang="en-US" sz="2400" b="1" i="1" dirty="0"/>
              <a:t>forward and backward pass </a:t>
            </a:r>
            <a:r>
              <a:rPr lang="en-US" sz="2400" dirty="0"/>
              <a:t>on the workload DAG</a:t>
            </a:r>
            <a:endParaRPr lang="en-US" sz="2400" b="1" i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99BC979-DF3D-9A46-B68D-DC4C0512F605}"/>
              </a:ext>
            </a:extLst>
          </p:cNvPr>
          <p:cNvSpPr/>
          <p:nvPr/>
        </p:nvSpPr>
        <p:spPr>
          <a:xfrm>
            <a:off x="828000" y="5140401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FBAD942-D53D-7246-BF7E-1AAB9FA0BCA5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7F9829-BE4B-A54A-9B67-01479739D7C6}"/>
              </a:ext>
            </a:extLst>
          </p:cNvPr>
          <p:cNvSpPr txBox="1"/>
          <p:nvPr/>
        </p:nvSpPr>
        <p:spPr>
          <a:xfrm>
            <a:off x="1069166" y="514040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76012A-DE02-2248-8A13-6F3D23AC3303}"/>
              </a:ext>
            </a:extLst>
          </p:cNvPr>
          <p:cNvSpPr txBox="1"/>
          <p:nvPr/>
        </p:nvSpPr>
        <p:spPr>
          <a:xfrm>
            <a:off x="1069166" y="542840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or do not exist in EG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470F6B-58C5-134B-9C2F-A59FC5C359DA}"/>
              </a:ext>
            </a:extLst>
          </p:cNvPr>
          <p:cNvSpPr/>
          <p:nvPr/>
        </p:nvSpPr>
        <p:spPr>
          <a:xfrm>
            <a:off x="3932081" y="2689397"/>
            <a:ext cx="648182" cy="23661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Forward Pass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913CF-6A7F-7043-93C1-E5AA9FFB88C8}"/>
              </a:ext>
            </a:extLst>
          </p:cNvPr>
          <p:cNvSpPr txBox="1"/>
          <p:nvPr/>
        </p:nvSpPr>
        <p:spPr>
          <a:xfrm>
            <a:off x="1434438" y="2845095"/>
            <a:ext cx="2556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Accumulate run-times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every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Load or compute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83F4ADBD-FCD9-D24E-BD5E-CE432EA72393}"/>
              </a:ext>
            </a:extLst>
          </p:cNvPr>
          <p:cNvSpPr/>
          <p:nvPr/>
        </p:nvSpPr>
        <p:spPr>
          <a:xfrm rot="10800000">
            <a:off x="8593515" y="2689397"/>
            <a:ext cx="648182" cy="23661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Backward Pass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6D0D56-5D18-4041-BEAA-F2F5AF769727}"/>
              </a:ext>
            </a:extLst>
          </p:cNvPr>
          <p:cNvSpPr txBox="1"/>
          <p:nvPr/>
        </p:nvSpPr>
        <p:spPr>
          <a:xfrm>
            <a:off x="9148591" y="3548000"/>
            <a:ext cx="2556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Prune unnecessary loaded vertices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84E8A0-098D-6546-AD21-725D6F91AD71}"/>
              </a:ext>
            </a:extLst>
          </p:cNvPr>
          <p:cNvSpPr/>
          <p:nvPr/>
        </p:nvSpPr>
        <p:spPr>
          <a:xfrm>
            <a:off x="6183204" y="2346993"/>
            <a:ext cx="907278" cy="82883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A9F09E-CC9E-5D42-BDAA-D17A62FCD321}"/>
              </a:ext>
            </a:extLst>
          </p:cNvPr>
          <p:cNvSpPr/>
          <p:nvPr/>
        </p:nvSpPr>
        <p:spPr>
          <a:xfrm>
            <a:off x="6142465" y="3202714"/>
            <a:ext cx="1716259" cy="70132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07331-1E29-A445-A876-CD7DD336D115}"/>
              </a:ext>
            </a:extLst>
          </p:cNvPr>
          <p:cNvSpPr txBox="1"/>
          <p:nvPr/>
        </p:nvSpPr>
        <p:spPr>
          <a:xfrm>
            <a:off x="7642596" y="23718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Prune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46BB8E-0711-8C47-81E6-8A4B4DBBB9ED}"/>
              </a:ext>
            </a:extLst>
          </p:cNvPr>
          <p:cNvCxnSpPr>
            <a:cxnSpLocks/>
            <a:stCxn id="31" idx="2"/>
            <a:endCxn id="29" idx="6"/>
          </p:cNvCxnSpPr>
          <p:nvPr/>
        </p:nvCxnSpPr>
        <p:spPr>
          <a:xfrm flipH="1">
            <a:off x="7090482" y="2741140"/>
            <a:ext cx="952224" cy="2027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1F0CF6-5355-A14C-8241-F41A50E7C1FC}"/>
              </a:ext>
            </a:extLst>
          </p:cNvPr>
          <p:cNvCxnSpPr>
            <a:cxnSpLocks/>
            <a:stCxn id="31" idx="2"/>
            <a:endCxn id="30" idx="7"/>
          </p:cNvCxnSpPr>
          <p:nvPr/>
        </p:nvCxnSpPr>
        <p:spPr>
          <a:xfrm flipH="1">
            <a:off x="7607384" y="2741140"/>
            <a:ext cx="435322" cy="56428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27" grpId="0" animBg="1"/>
      <p:bldP spid="28" grpId="0"/>
      <p:bldP spid="29" grpId="2" animBg="1"/>
      <p:bldP spid="30" grpId="0" animBg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58D9-53A1-2A48-815C-4F550594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59DAB-15C8-B647-9D33-4F0BC59E1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B9D3C-5247-CE42-A7B8-1D396E0D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61" y="1888435"/>
            <a:ext cx="5580000" cy="42033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Kaggle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Kaggle Home Credit Default Risk</a:t>
            </a:r>
            <a:r>
              <a:rPr lang="en-US" baseline="30000" dirty="0"/>
              <a:t>1</a:t>
            </a:r>
            <a:r>
              <a:rPr lang="en-US" dirty="0"/>
              <a:t> Competition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9 source datasets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5 real and 3 generated workloads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Total of 130 GB artifact sizes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0C2A4-A92E-B343-80FD-8E3889AE5F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7360" y="1888434"/>
            <a:ext cx="5580000" cy="42039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Helix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State-of-the-art iterative ML framework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Materialization Algorithm: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Only execution-time is considered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Nodes are not prioritized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Reuse Algorithm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Utilizes </a:t>
            </a:r>
            <a:r>
              <a:rPr lang="de-DE" dirty="0"/>
              <a:t>Edmonds-</a:t>
            </a:r>
            <a:r>
              <a:rPr lang="de-DE" dirty="0" err="1"/>
              <a:t>Karp</a:t>
            </a:r>
            <a:r>
              <a:rPr lang="de-DE" dirty="0"/>
              <a:t> Max-Flow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in </a:t>
            </a:r>
            <a:r>
              <a:rPr lang="de-DE" sz="2000" dirty="0"/>
              <a:t>𝓞</a:t>
            </a:r>
            <a:r>
              <a:rPr lang="de-DE" dirty="0"/>
              <a:t>(|𝒱|.|𝘌|</a:t>
            </a:r>
            <a:r>
              <a:rPr lang="de-DE" baseline="30000" dirty="0"/>
              <a:t>2</a:t>
            </a:r>
            <a:r>
              <a:rPr lang="de-DE" dirty="0"/>
              <a:t>)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Naïve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No Optimization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301CA-965E-FD40-B6AD-2735143B9A77}"/>
              </a:ext>
            </a:extLst>
          </p:cNvPr>
          <p:cNvSpPr txBox="1"/>
          <p:nvPr/>
        </p:nvSpPr>
        <p:spPr>
          <a:xfrm>
            <a:off x="808829" y="5668919"/>
            <a:ext cx="380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hlinkClick r:id="rId3"/>
              </a:rPr>
              <a:t>https://www.kaggle.com/c/home-credit-default-risk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ACB3C-0F20-D147-B69D-6007DB3934E1}"/>
              </a:ext>
            </a:extLst>
          </p:cNvPr>
          <p:cNvSpPr/>
          <p:nvPr/>
        </p:nvSpPr>
        <p:spPr>
          <a:xfrm>
            <a:off x="891270" y="1480352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B96D6-A541-EC4D-AF2C-4AC9822D1E6F}"/>
              </a:ext>
            </a:extLst>
          </p:cNvPr>
          <p:cNvSpPr/>
          <p:nvPr/>
        </p:nvSpPr>
        <p:spPr>
          <a:xfrm>
            <a:off x="6672069" y="1438034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39402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EF9-EF34-3343-B74C-2E1D2ED1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Run-time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BDD36-AE44-A748-B3CF-AC97DC058E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5479E-C35B-B943-8AAF-00DA07D5E77D}"/>
              </a:ext>
            </a:extLst>
          </p:cNvPr>
          <p:cNvSpPr/>
          <p:nvPr/>
        </p:nvSpPr>
        <p:spPr>
          <a:xfrm>
            <a:off x="476561" y="5328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Optimizing ML Workloads improves run-time up to 1 order of magnitude for repeated executions and 50% for different workloads</a:t>
            </a:r>
            <a:endParaRPr lang="en-US" sz="2000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72D28F-86C4-ED4A-84EA-9074632F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57" y="1344495"/>
            <a:ext cx="5595399" cy="17693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FB866-D30E-5546-99A1-6A3235563C43}"/>
              </a:ext>
            </a:extLst>
          </p:cNvPr>
          <p:cNvSpPr txBox="1"/>
          <p:nvPr/>
        </p:nvSpPr>
        <p:spPr>
          <a:xfrm>
            <a:off x="2404967" y="3045814"/>
            <a:ext cx="7503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Repeated executions of Kaggle workloads (materialization budget = 16 GB)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C1707-36FE-D545-91D3-F336EE790FAB}"/>
              </a:ext>
            </a:extLst>
          </p:cNvPr>
          <p:cNvSpPr/>
          <p:nvPr/>
        </p:nvSpPr>
        <p:spPr>
          <a:xfrm>
            <a:off x="2319205" y="4958413"/>
            <a:ext cx="7675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Execution of Kaggle workloads in sequence (materialization budget = 16 GB)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50E61B-DA88-7448-8DE8-544CAFEF4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257" y="3405651"/>
            <a:ext cx="5675096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D74E-F6C9-454E-B089-332A44B5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E1948-48C7-7941-8FFA-8F75BCC39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36CAE8-7480-E940-97BC-BB5DD1E1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46" y="1456719"/>
            <a:ext cx="4689817" cy="32593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874878-47B3-7E4E-90AD-5BA4B145464F}"/>
              </a:ext>
            </a:extLst>
          </p:cNvPr>
          <p:cNvSpPr/>
          <p:nvPr/>
        </p:nvSpPr>
        <p:spPr>
          <a:xfrm>
            <a:off x="1627153" y="4636136"/>
            <a:ext cx="9120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Total run-time of the Kaggle workloads with different materialization strategies and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A6C2E-C3E3-6945-99E5-FD9B9563985F}"/>
              </a:ext>
            </a:extLst>
          </p:cNvPr>
          <p:cNvSpPr/>
          <p:nvPr/>
        </p:nvSpPr>
        <p:spPr>
          <a:xfrm>
            <a:off x="476560" y="5292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Exploiting the artifacts characteristics, such as utility and duplication rate, improves the materialization process and improves the run-time by 50%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4948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0D83-D32C-8745-9C0C-BC734273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2F54-D5AF-3746-9C37-DF2C25CB1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58D3D-7505-974F-974C-DF67B9C78946}"/>
              </a:ext>
            </a:extLst>
          </p:cNvPr>
          <p:cNvSpPr/>
          <p:nvPr/>
        </p:nvSpPr>
        <p:spPr>
          <a:xfrm>
            <a:off x="1956128" y="4948538"/>
            <a:ext cx="8401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Overhead of different reuse algorithms for 10,000 synthetically generated workloads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E6E4A-8624-A247-9F78-C0BB40B81844}"/>
              </a:ext>
            </a:extLst>
          </p:cNvPr>
          <p:cNvSpPr/>
          <p:nvPr/>
        </p:nvSpPr>
        <p:spPr>
          <a:xfrm>
            <a:off x="476560" y="5328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Our linear-time reuse algorithm generates a negligible overhead in real collaborative environments where 1000s of workloads are executed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BE5DC95-A891-9B46-A186-4362E7992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4381627" y="-637430"/>
            <a:ext cx="3550663" cy="7539458"/>
          </a:xfrm>
        </p:spPr>
      </p:pic>
    </p:spTree>
    <p:extLst>
      <p:ext uri="{BB962C8B-B14F-4D97-AF65-F5344CB8AC3E}">
        <p14:creationId xmlns:p14="http://schemas.microsoft.com/office/powerpoint/2010/main" val="15835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EAFC-CCA4-7A4D-B9F4-D2E6B06D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A6E2D-AFD9-F04D-9CE5-19D51E968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15</a:t>
            </a:fld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06B57D9-FDBA-7442-B42E-8E896140C9B2}"/>
              </a:ext>
            </a:extLst>
          </p:cNvPr>
          <p:cNvGrpSpPr/>
          <p:nvPr/>
        </p:nvGrpSpPr>
        <p:grpSpPr>
          <a:xfrm>
            <a:off x="594656" y="1537199"/>
            <a:ext cx="5336788" cy="4169333"/>
            <a:chOff x="838198" y="1678083"/>
            <a:chExt cx="5777953" cy="451399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63FF52-13C6-944D-834A-ADE8704AE610}"/>
                </a:ext>
              </a:extLst>
            </p:cNvPr>
            <p:cNvSpPr/>
            <p:nvPr/>
          </p:nvSpPr>
          <p:spPr>
            <a:xfrm>
              <a:off x="839682" y="4392000"/>
              <a:ext cx="5184000" cy="180000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904C5E9-3FC1-C34E-935C-326C6DC9AD8B}"/>
                </a:ext>
              </a:extLst>
            </p:cNvPr>
            <p:cNvSpPr/>
            <p:nvPr/>
          </p:nvSpPr>
          <p:spPr>
            <a:xfrm>
              <a:off x="838198" y="1692000"/>
              <a:ext cx="5184000" cy="26640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241326E-8B5C-6440-894B-F7FBA20AB770}"/>
                </a:ext>
              </a:extLst>
            </p:cNvPr>
            <p:cNvSpPr/>
            <p:nvPr/>
          </p:nvSpPr>
          <p:spPr>
            <a:xfrm>
              <a:off x="1031177" y="2639220"/>
              <a:ext cx="1260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Parser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C1E3E4D6-636D-204C-B8B5-05894F0F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4876" y="1952749"/>
              <a:ext cx="889747" cy="679689"/>
            </a:xfrm>
            <a:prstGeom prst="rect">
              <a:avLst/>
            </a:prstGeom>
          </p:spPr>
        </p:pic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F1F5F6E-01F4-D344-A9B7-C0D8D91D1D10}"/>
                </a:ext>
              </a:extLst>
            </p:cNvPr>
            <p:cNvSpPr/>
            <p:nvPr/>
          </p:nvSpPr>
          <p:spPr>
            <a:xfrm>
              <a:off x="868703" y="1678083"/>
              <a:ext cx="1496221" cy="366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 Workload</a:t>
              </a:r>
            </a:p>
          </p:txBody>
        </p: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7CCD0DC2-021F-A64C-BE57-5D40EE08D59F}"/>
                </a:ext>
              </a:extLst>
            </p:cNvPr>
            <p:cNvSpPr/>
            <p:nvPr/>
          </p:nvSpPr>
          <p:spPr>
            <a:xfrm>
              <a:off x="930168" y="4796467"/>
              <a:ext cx="1470160" cy="36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Optimizer</a:t>
              </a:r>
            </a:p>
          </p:txBody>
        </p: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752466A4-B1AC-0047-90E2-64AA20A9F3FD}"/>
                </a:ext>
              </a:extLst>
            </p:cNvPr>
            <p:cNvSpPr/>
            <p:nvPr/>
          </p:nvSpPr>
          <p:spPr>
            <a:xfrm>
              <a:off x="4205283" y="4796467"/>
              <a:ext cx="1699648" cy="36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Materializer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87D5085E-852D-BD43-94E5-6DCB8F38A546}"/>
                </a:ext>
              </a:extLst>
            </p:cNvPr>
            <p:cNvSpPr/>
            <p:nvPr/>
          </p:nvSpPr>
          <p:spPr>
            <a:xfrm>
              <a:off x="2603533" y="3295165"/>
              <a:ext cx="1387221" cy="36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Executor</a:t>
              </a:r>
            </a:p>
          </p:txBody>
        </p:sp>
        <p:sp>
          <p:nvSpPr>
            <p:cNvPr id="249" name="Magnetic Disk 248">
              <a:extLst>
                <a:ext uri="{FF2B5EF4-FFF2-40B4-BE49-F238E27FC236}">
                  <a16:creationId xmlns:a16="http://schemas.microsoft.com/office/drawing/2014/main" id="{BFB41CD6-5917-C14B-934F-08F507602891}"/>
                </a:ext>
              </a:extLst>
            </p:cNvPr>
            <p:cNvSpPr/>
            <p:nvPr/>
          </p:nvSpPr>
          <p:spPr>
            <a:xfrm>
              <a:off x="2125737" y="5554766"/>
              <a:ext cx="2279127" cy="609441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Experiment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Graph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22CFAA5-CDE9-154B-AC32-1D0CB43A4900}"/>
                </a:ext>
              </a:extLst>
            </p:cNvPr>
            <p:cNvCxnSpPr>
              <a:cxnSpLocks/>
              <a:stCxn id="246" idx="3"/>
              <a:endCxn id="286" idx="2"/>
            </p:cNvCxnSpPr>
            <p:nvPr/>
          </p:nvCxnSpPr>
          <p:spPr>
            <a:xfrm>
              <a:off x="2400328" y="4976467"/>
              <a:ext cx="241416" cy="22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2943C3E2-8A68-974E-88A6-3C0516044033}"/>
                </a:ext>
              </a:extLst>
            </p:cNvPr>
            <p:cNvCxnSpPr>
              <a:cxnSpLocks/>
              <a:stCxn id="287" idx="3"/>
              <a:endCxn id="248" idx="2"/>
            </p:cNvCxnSpPr>
            <p:nvPr/>
          </p:nvCxnSpPr>
          <p:spPr>
            <a:xfrm flipV="1">
              <a:off x="3289743" y="3655165"/>
              <a:ext cx="7401" cy="7944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12CE596-67FF-6446-A35F-5E8D1B51F016}"/>
                </a:ext>
              </a:extLst>
            </p:cNvPr>
            <p:cNvCxnSpPr>
              <a:cxnSpLocks/>
              <a:stCxn id="248" idx="3"/>
            </p:cNvCxnSpPr>
            <p:nvPr/>
          </p:nvCxnSpPr>
          <p:spPr>
            <a:xfrm>
              <a:off x="3990754" y="3475165"/>
              <a:ext cx="43275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0F26B095-4823-EA4E-A03E-B65B197627B2}"/>
                </a:ext>
              </a:extLst>
            </p:cNvPr>
            <p:cNvCxnSpPr>
              <a:cxnSpLocks/>
              <a:stCxn id="249" idx="2"/>
              <a:endCxn id="246" idx="2"/>
            </p:cNvCxnSpPr>
            <p:nvPr/>
          </p:nvCxnSpPr>
          <p:spPr>
            <a:xfrm rot="10800000">
              <a:off x="1665249" y="5156467"/>
              <a:ext cx="460489" cy="7030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>
              <a:extLst>
                <a:ext uri="{FF2B5EF4-FFF2-40B4-BE49-F238E27FC236}">
                  <a16:creationId xmlns:a16="http://schemas.microsoft.com/office/drawing/2014/main" id="{E4D93F32-E6E7-2248-9ABC-C1E10C7D0EEB}"/>
                </a:ext>
              </a:extLst>
            </p:cNvPr>
            <p:cNvCxnSpPr>
              <a:cxnSpLocks/>
              <a:stCxn id="247" idx="2"/>
              <a:endCxn id="249" idx="4"/>
            </p:cNvCxnSpPr>
            <p:nvPr/>
          </p:nvCxnSpPr>
          <p:spPr>
            <a:xfrm rot="5400000">
              <a:off x="4378476" y="5182856"/>
              <a:ext cx="703020" cy="650243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3F62426-C30B-0C4C-A5FD-E39423FB536A}"/>
                </a:ext>
              </a:extLst>
            </p:cNvPr>
            <p:cNvSpPr/>
            <p:nvPr/>
          </p:nvSpPr>
          <p:spPr>
            <a:xfrm>
              <a:off x="1980000" y="35100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C0A928A-0358-184D-81E6-68883E4CF077}"/>
                </a:ext>
              </a:extLst>
            </p:cNvPr>
            <p:cNvSpPr/>
            <p:nvPr/>
          </p:nvSpPr>
          <p:spPr>
            <a:xfrm>
              <a:off x="1620000" y="35100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63CD1435-3B02-E044-A60F-C54AFF2396A1}"/>
                </a:ext>
              </a:extLst>
            </p:cNvPr>
            <p:cNvCxnSpPr>
              <a:cxnSpLocks/>
              <a:stCxn id="243" idx="2"/>
            </p:cNvCxnSpPr>
            <p:nvPr/>
          </p:nvCxnSpPr>
          <p:spPr>
            <a:xfrm flipH="1">
              <a:off x="1659299" y="2999220"/>
              <a:ext cx="1878" cy="2540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116DA76E-2A8A-4348-8095-FD206645F791}"/>
                </a:ext>
              </a:extLst>
            </p:cNvPr>
            <p:cNvCxnSpPr>
              <a:cxnSpLocks/>
              <a:stCxn id="264" idx="1"/>
              <a:endCxn id="246" idx="0"/>
            </p:cNvCxnSpPr>
            <p:nvPr/>
          </p:nvCxnSpPr>
          <p:spPr>
            <a:xfrm flipH="1">
              <a:off x="1665248" y="4284000"/>
              <a:ext cx="2778" cy="5124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3576B391-75D7-BC46-8478-20B14344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49783" y="2004515"/>
              <a:ext cx="705980" cy="705980"/>
            </a:xfrm>
            <a:prstGeom prst="rect">
              <a:avLst/>
            </a:prstGeom>
          </p:spPr>
        </p:pic>
        <p:pic>
          <p:nvPicPr>
            <p:cNvPr id="260" name="Graphic 259">
              <a:extLst>
                <a:ext uri="{FF2B5EF4-FFF2-40B4-BE49-F238E27FC236}">
                  <a16:creationId xmlns:a16="http://schemas.microsoft.com/office/drawing/2014/main" id="{88A01199-2B4A-9F4B-AA8B-36077640E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4601" y="2017971"/>
              <a:ext cx="590256" cy="679689"/>
            </a:xfrm>
            <a:prstGeom prst="rect">
              <a:avLst/>
            </a:prstGeom>
          </p:spPr>
        </p:pic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5DD0855E-2BE6-6845-9CC7-5536925B1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63695" y="1980164"/>
              <a:ext cx="1324401" cy="716584"/>
            </a:xfrm>
            <a:prstGeom prst="rect">
              <a:avLst/>
            </a:prstGeom>
          </p:spPr>
        </p:pic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33E633B-F507-E445-A74B-15812238A99A}"/>
                </a:ext>
              </a:extLst>
            </p:cNvPr>
            <p:cNvSpPr/>
            <p:nvPr/>
          </p:nvSpPr>
          <p:spPr>
            <a:xfrm>
              <a:off x="6018965" y="1692000"/>
              <a:ext cx="597186" cy="266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800" dirty="0"/>
                <a:t>Client</a:t>
              </a:r>
              <a:endParaRPr lang="en-US" sz="1600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A0B031-4272-4D4E-8349-12551861D065}"/>
                </a:ext>
              </a:extLst>
            </p:cNvPr>
            <p:cNvSpPr/>
            <p:nvPr/>
          </p:nvSpPr>
          <p:spPr>
            <a:xfrm>
              <a:off x="6021728" y="4392074"/>
              <a:ext cx="594423" cy="180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800" dirty="0"/>
                <a:t>Server</a:t>
              </a:r>
              <a:endParaRPr lang="en-US" sz="1600" dirty="0"/>
            </a:p>
          </p:txBody>
        </p:sp>
        <p:sp>
          <p:nvSpPr>
            <p:cNvPr id="264" name="Round Same Side Corner Rectangle 263">
              <a:extLst>
                <a:ext uri="{FF2B5EF4-FFF2-40B4-BE49-F238E27FC236}">
                  <a16:creationId xmlns:a16="http://schemas.microsoft.com/office/drawing/2014/main" id="{8EFDC608-41C8-CA4C-9442-4900D6FE1DCF}"/>
                </a:ext>
              </a:extLst>
            </p:cNvPr>
            <p:cNvSpPr/>
            <p:nvPr/>
          </p:nvSpPr>
          <p:spPr>
            <a:xfrm>
              <a:off x="1020026" y="3240000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5" name="Round Same Side Corner Rectangle 264">
              <a:extLst>
                <a:ext uri="{FF2B5EF4-FFF2-40B4-BE49-F238E27FC236}">
                  <a16:creationId xmlns:a16="http://schemas.microsoft.com/office/drawing/2014/main" id="{1E5218BE-1222-6544-951A-37769828014B}"/>
                </a:ext>
              </a:extLst>
            </p:cNvPr>
            <p:cNvSpPr/>
            <p:nvPr/>
          </p:nvSpPr>
          <p:spPr>
            <a:xfrm>
              <a:off x="1020025" y="3232872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Workload DAG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09226D8-9D42-2C47-89AB-EF90F3BBB212}"/>
                </a:ext>
              </a:extLst>
            </p:cNvPr>
            <p:cNvSpPr/>
            <p:nvPr/>
          </p:nvSpPr>
          <p:spPr>
            <a:xfrm>
              <a:off x="1260000" y="351127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3CE99055-7A59-B347-9261-0D8B4F50E7CD}"/>
                </a:ext>
              </a:extLst>
            </p:cNvPr>
            <p:cNvSpPr/>
            <p:nvPr/>
          </p:nvSpPr>
          <p:spPr>
            <a:xfrm>
              <a:off x="198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3B86578B-2C63-3840-BB6D-585C66401525}"/>
                </a:ext>
              </a:extLst>
            </p:cNvPr>
            <p:cNvSpPr/>
            <p:nvPr/>
          </p:nvSpPr>
          <p:spPr>
            <a:xfrm>
              <a:off x="162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30CD8C25-D77A-384E-9B1A-A30A66324D27}"/>
                </a:ext>
              </a:extLst>
            </p:cNvPr>
            <p:cNvSpPr/>
            <p:nvPr/>
          </p:nvSpPr>
          <p:spPr>
            <a:xfrm>
              <a:off x="126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9B4FC2F-DF9D-D74C-A2A7-ABF96AB6D0F9}"/>
                </a:ext>
              </a:extLst>
            </p:cNvPr>
            <p:cNvSpPr/>
            <p:nvPr/>
          </p:nvSpPr>
          <p:spPr>
            <a:xfrm>
              <a:off x="1440000" y="378714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B9F9081-7465-5B4A-8DF5-46742591A30F}"/>
                </a:ext>
              </a:extLst>
            </p:cNvPr>
            <p:cNvSpPr/>
            <p:nvPr/>
          </p:nvSpPr>
          <p:spPr>
            <a:xfrm>
              <a:off x="1800000" y="378714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B41EC299-E4F9-834B-83C5-B67CBED68FC0}"/>
                </a:ext>
              </a:extLst>
            </p:cNvPr>
            <p:cNvSpPr/>
            <p:nvPr/>
          </p:nvSpPr>
          <p:spPr>
            <a:xfrm>
              <a:off x="1620000" y="3881256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877BBEC-1CB4-9D4A-9C18-D7D8D35734DF}"/>
                </a:ext>
              </a:extLst>
            </p:cNvPr>
            <p:cNvSpPr/>
            <p:nvPr/>
          </p:nvSpPr>
          <p:spPr>
            <a:xfrm>
              <a:off x="1620000" y="4036367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A49F81FE-49CA-2F45-8C66-74184542D3C8}"/>
                </a:ext>
              </a:extLst>
            </p:cNvPr>
            <p:cNvCxnSpPr>
              <a:stCxn id="266" idx="4"/>
              <a:endCxn id="269" idx="0"/>
            </p:cNvCxnSpPr>
            <p:nvPr/>
          </p:nvCxnSpPr>
          <p:spPr>
            <a:xfrm>
              <a:off x="1296000" y="3583272"/>
              <a:ext cx="1675" cy="761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BA6329B3-6750-5943-B0A7-8C380E5B06BB}"/>
                </a:ext>
              </a:extLst>
            </p:cNvPr>
            <p:cNvCxnSpPr>
              <a:cxnSpLocks/>
              <a:stCxn id="256" idx="4"/>
              <a:endCxn id="268" idx="0"/>
            </p:cNvCxnSpPr>
            <p:nvPr/>
          </p:nvCxnSpPr>
          <p:spPr>
            <a:xfrm>
              <a:off x="1656000" y="3582000"/>
              <a:ext cx="1675" cy="774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656F5DEC-BB11-2F4D-BDAE-FEC974B6D625}"/>
                </a:ext>
              </a:extLst>
            </p:cNvPr>
            <p:cNvCxnSpPr>
              <a:cxnSpLocks/>
              <a:stCxn id="255" idx="4"/>
              <a:endCxn id="267" idx="0"/>
            </p:cNvCxnSpPr>
            <p:nvPr/>
          </p:nvCxnSpPr>
          <p:spPr>
            <a:xfrm>
              <a:off x="2016000" y="3582000"/>
              <a:ext cx="1675" cy="774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86984F3-782F-4540-810F-017BEEA0D172}"/>
                </a:ext>
              </a:extLst>
            </p:cNvPr>
            <p:cNvCxnSpPr>
              <a:cxnSpLocks/>
              <a:stCxn id="269" idx="5"/>
              <a:endCxn id="270" idx="0"/>
            </p:cNvCxnSpPr>
            <p:nvPr/>
          </p:nvCxnSpPr>
          <p:spPr>
            <a:xfrm>
              <a:off x="1323131" y="3720927"/>
              <a:ext cx="152869" cy="6621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C1AD4A38-4D66-7048-B3B2-F6FCB5561AE9}"/>
                </a:ext>
              </a:extLst>
            </p:cNvPr>
            <p:cNvCxnSpPr>
              <a:cxnSpLocks/>
              <a:stCxn id="268" idx="3"/>
              <a:endCxn id="270" idx="0"/>
            </p:cNvCxnSpPr>
            <p:nvPr/>
          </p:nvCxnSpPr>
          <p:spPr>
            <a:xfrm flipH="1">
              <a:off x="1476000" y="3720927"/>
              <a:ext cx="156219" cy="6621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2B71661F-5DD5-A740-91A6-5E68AFE9125D}"/>
                </a:ext>
              </a:extLst>
            </p:cNvPr>
            <p:cNvCxnSpPr>
              <a:cxnSpLocks/>
              <a:stCxn id="268" idx="5"/>
              <a:endCxn id="271" idx="1"/>
            </p:cNvCxnSpPr>
            <p:nvPr/>
          </p:nvCxnSpPr>
          <p:spPr>
            <a:xfrm>
              <a:off x="1683131" y="3720927"/>
              <a:ext cx="12741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642C4C45-1337-7543-9484-2010E0A3793A}"/>
                </a:ext>
              </a:extLst>
            </p:cNvPr>
            <p:cNvCxnSpPr>
              <a:cxnSpLocks/>
              <a:stCxn id="267" idx="3"/>
              <a:endCxn id="271" idx="7"/>
            </p:cNvCxnSpPr>
            <p:nvPr/>
          </p:nvCxnSpPr>
          <p:spPr>
            <a:xfrm flipH="1">
              <a:off x="1861456" y="3720927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D5B7F863-6ACA-1949-BEB5-DD8CA71C0E0D}"/>
                </a:ext>
              </a:extLst>
            </p:cNvPr>
            <p:cNvCxnSpPr>
              <a:cxnSpLocks/>
              <a:stCxn id="271" idx="3"/>
              <a:endCxn id="272" idx="6"/>
            </p:cNvCxnSpPr>
            <p:nvPr/>
          </p:nvCxnSpPr>
          <p:spPr>
            <a:xfrm flipH="1">
              <a:off x="1692000" y="384859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F70A66A-F88B-E448-A229-275BFBF00013}"/>
                </a:ext>
              </a:extLst>
            </p:cNvPr>
            <p:cNvCxnSpPr>
              <a:cxnSpLocks/>
              <a:stCxn id="270" idx="5"/>
              <a:endCxn id="272" idx="2"/>
            </p:cNvCxnSpPr>
            <p:nvPr/>
          </p:nvCxnSpPr>
          <p:spPr>
            <a:xfrm>
              <a:off x="1501456" y="384859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BA5F32BB-DD79-364E-8CAD-775CD52446EB}"/>
                </a:ext>
              </a:extLst>
            </p:cNvPr>
            <p:cNvCxnSpPr>
              <a:cxnSpLocks/>
              <a:stCxn id="272" idx="4"/>
              <a:endCxn id="273" idx="0"/>
            </p:cNvCxnSpPr>
            <p:nvPr/>
          </p:nvCxnSpPr>
          <p:spPr>
            <a:xfrm>
              <a:off x="1656000" y="3953256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9597414-BBDC-9240-8235-29FEF5C3A860}"/>
                </a:ext>
              </a:extLst>
            </p:cNvPr>
            <p:cNvSpPr/>
            <p:nvPr/>
          </p:nvSpPr>
          <p:spPr>
            <a:xfrm>
              <a:off x="1620000" y="418253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BC1193F5-BC02-6648-A4FE-217029C4CA74}"/>
                </a:ext>
              </a:extLst>
            </p:cNvPr>
            <p:cNvCxnSpPr>
              <a:cxnSpLocks/>
              <a:stCxn id="273" idx="4"/>
              <a:endCxn id="284" idx="0"/>
            </p:cNvCxnSpPr>
            <p:nvPr/>
          </p:nvCxnSpPr>
          <p:spPr>
            <a:xfrm>
              <a:off x="1656000" y="4108367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ound Same Side Corner Rectangle 285">
              <a:extLst>
                <a:ext uri="{FF2B5EF4-FFF2-40B4-BE49-F238E27FC236}">
                  <a16:creationId xmlns:a16="http://schemas.microsoft.com/office/drawing/2014/main" id="{BDACD8CE-E28A-AA49-B0FD-1C25EF20C02D}"/>
                </a:ext>
              </a:extLst>
            </p:cNvPr>
            <p:cNvSpPr/>
            <p:nvPr/>
          </p:nvSpPr>
          <p:spPr>
            <a:xfrm>
              <a:off x="2641744" y="4456728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7" name="Round Same Side Corner Rectangle 286">
              <a:extLst>
                <a:ext uri="{FF2B5EF4-FFF2-40B4-BE49-F238E27FC236}">
                  <a16:creationId xmlns:a16="http://schemas.microsoft.com/office/drawing/2014/main" id="{BBC4E41A-C5FA-8143-A7A6-23069627C42B}"/>
                </a:ext>
              </a:extLst>
            </p:cNvPr>
            <p:cNvSpPr/>
            <p:nvPr/>
          </p:nvSpPr>
          <p:spPr>
            <a:xfrm>
              <a:off x="2641743" y="4449600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Optimized DAG</a:t>
              </a: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7ECE613-426B-8749-9E24-67A1F94ABD61}"/>
                </a:ext>
              </a:extLst>
            </p:cNvPr>
            <p:cNvSpPr/>
            <p:nvPr/>
          </p:nvSpPr>
          <p:spPr>
            <a:xfrm>
              <a:off x="3569525" y="484233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8147367D-EBA8-214B-94AB-66ADACB6D2A0}"/>
                </a:ext>
              </a:extLst>
            </p:cNvPr>
            <p:cNvSpPr/>
            <p:nvPr/>
          </p:nvSpPr>
          <p:spPr>
            <a:xfrm>
              <a:off x="3027850" y="497000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5647E4-EE75-0948-9416-0D403161FD44}"/>
                </a:ext>
              </a:extLst>
            </p:cNvPr>
            <p:cNvSpPr/>
            <p:nvPr/>
          </p:nvSpPr>
          <p:spPr>
            <a:xfrm>
              <a:off x="3387850" y="497000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A5DF57E-2255-6645-B683-AD5A325D0E41}"/>
                </a:ext>
              </a:extLst>
            </p:cNvPr>
            <p:cNvSpPr/>
            <p:nvPr/>
          </p:nvSpPr>
          <p:spPr>
            <a:xfrm>
              <a:off x="3207850" y="5064116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2366E3E5-2F85-C141-A86F-00951AC801E0}"/>
                </a:ext>
              </a:extLst>
            </p:cNvPr>
            <p:cNvSpPr/>
            <p:nvPr/>
          </p:nvSpPr>
          <p:spPr>
            <a:xfrm>
              <a:off x="3207850" y="5219227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C9DB0A60-510E-D149-9168-E77D0F1675CB}"/>
                </a:ext>
              </a:extLst>
            </p:cNvPr>
            <p:cNvCxnSpPr>
              <a:cxnSpLocks/>
              <a:stCxn id="288" idx="3"/>
              <a:endCxn id="290" idx="7"/>
            </p:cNvCxnSpPr>
            <p:nvPr/>
          </p:nvCxnSpPr>
          <p:spPr>
            <a:xfrm flipH="1">
              <a:off x="3449306" y="4903787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34FA9F03-4F44-A745-9D1D-D43FFF511208}"/>
                </a:ext>
              </a:extLst>
            </p:cNvPr>
            <p:cNvCxnSpPr>
              <a:cxnSpLocks/>
              <a:stCxn id="290" idx="3"/>
              <a:endCxn id="291" idx="6"/>
            </p:cNvCxnSpPr>
            <p:nvPr/>
          </p:nvCxnSpPr>
          <p:spPr>
            <a:xfrm flipH="1">
              <a:off x="3279850" y="503145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F13F3221-9D8E-B140-A780-66FBAC471E83}"/>
                </a:ext>
              </a:extLst>
            </p:cNvPr>
            <p:cNvCxnSpPr>
              <a:cxnSpLocks/>
              <a:stCxn id="289" idx="5"/>
              <a:endCxn id="291" idx="2"/>
            </p:cNvCxnSpPr>
            <p:nvPr/>
          </p:nvCxnSpPr>
          <p:spPr>
            <a:xfrm>
              <a:off x="3089306" y="503145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9BDBDD04-B9B8-2F47-B63A-876EC679ABA4}"/>
                </a:ext>
              </a:extLst>
            </p:cNvPr>
            <p:cNvCxnSpPr>
              <a:cxnSpLocks/>
              <a:stCxn id="291" idx="4"/>
              <a:endCxn id="292" idx="0"/>
            </p:cNvCxnSpPr>
            <p:nvPr/>
          </p:nvCxnSpPr>
          <p:spPr>
            <a:xfrm>
              <a:off x="3243850" y="5136116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E2AE4A-55C7-6545-BBB3-6983FAF7E455}"/>
                </a:ext>
              </a:extLst>
            </p:cNvPr>
            <p:cNvSpPr/>
            <p:nvPr/>
          </p:nvSpPr>
          <p:spPr>
            <a:xfrm>
              <a:off x="3207850" y="536539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A6DDD8B-E756-9245-948A-5AB08904C94C}"/>
                </a:ext>
              </a:extLst>
            </p:cNvPr>
            <p:cNvCxnSpPr>
              <a:cxnSpLocks/>
              <a:stCxn id="292" idx="4"/>
              <a:endCxn id="297" idx="0"/>
            </p:cNvCxnSpPr>
            <p:nvPr/>
          </p:nvCxnSpPr>
          <p:spPr>
            <a:xfrm>
              <a:off x="3243850" y="5291227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ound Same Side Corner Rectangle 298">
              <a:extLst>
                <a:ext uri="{FF2B5EF4-FFF2-40B4-BE49-F238E27FC236}">
                  <a16:creationId xmlns:a16="http://schemas.microsoft.com/office/drawing/2014/main" id="{340B3945-0483-F34D-8433-BD6EFA0E0452}"/>
                </a:ext>
              </a:extLst>
            </p:cNvPr>
            <p:cNvSpPr/>
            <p:nvPr/>
          </p:nvSpPr>
          <p:spPr>
            <a:xfrm>
              <a:off x="4423210" y="3240000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0" name="Round Same Side Corner Rectangle 299">
              <a:extLst>
                <a:ext uri="{FF2B5EF4-FFF2-40B4-BE49-F238E27FC236}">
                  <a16:creationId xmlns:a16="http://schemas.microsoft.com/office/drawing/2014/main" id="{2B5C531D-56E1-5E41-AF19-A6221813B47A}"/>
                </a:ext>
              </a:extLst>
            </p:cNvPr>
            <p:cNvSpPr/>
            <p:nvPr/>
          </p:nvSpPr>
          <p:spPr>
            <a:xfrm>
              <a:off x="4423209" y="3232800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Annotated DAG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6BCC933-8CAE-7441-BD11-CC7C78FFC79E}"/>
                </a:ext>
              </a:extLst>
            </p:cNvPr>
            <p:cNvSpPr/>
            <p:nvPr/>
          </p:nvSpPr>
          <p:spPr>
            <a:xfrm>
              <a:off x="5350991" y="3611216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5FF011C9-6C79-7947-81B1-8953ADC7467E}"/>
                </a:ext>
              </a:extLst>
            </p:cNvPr>
            <p:cNvSpPr/>
            <p:nvPr/>
          </p:nvSpPr>
          <p:spPr>
            <a:xfrm>
              <a:off x="4809316" y="3738887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8060A8F3-06A8-F549-A38A-65B3EFC9A7FC}"/>
                </a:ext>
              </a:extLst>
            </p:cNvPr>
            <p:cNvSpPr/>
            <p:nvPr/>
          </p:nvSpPr>
          <p:spPr>
            <a:xfrm>
              <a:off x="5169316" y="3738887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E8DB1F0-4EF2-A640-9A41-984BF33ABB0A}"/>
                </a:ext>
              </a:extLst>
            </p:cNvPr>
            <p:cNvSpPr/>
            <p:nvPr/>
          </p:nvSpPr>
          <p:spPr>
            <a:xfrm>
              <a:off x="4989316" y="3833001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B069650-211B-CF4E-AAA9-F0F96F41A840}"/>
                </a:ext>
              </a:extLst>
            </p:cNvPr>
            <p:cNvSpPr/>
            <p:nvPr/>
          </p:nvSpPr>
          <p:spPr>
            <a:xfrm>
              <a:off x="4989316" y="398811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3605145B-CFB9-0A42-AF20-019EE84A79F9}"/>
                </a:ext>
              </a:extLst>
            </p:cNvPr>
            <p:cNvCxnSpPr>
              <a:cxnSpLocks/>
              <a:stCxn id="301" idx="3"/>
              <a:endCxn id="303" idx="7"/>
            </p:cNvCxnSpPr>
            <p:nvPr/>
          </p:nvCxnSpPr>
          <p:spPr>
            <a:xfrm flipH="1">
              <a:off x="5230772" y="3672672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C755D1D6-A83B-8F45-BA93-C0F8DC9BDF2B}"/>
                </a:ext>
              </a:extLst>
            </p:cNvPr>
            <p:cNvCxnSpPr>
              <a:cxnSpLocks/>
              <a:stCxn id="303" idx="3"/>
              <a:endCxn id="304" idx="6"/>
            </p:cNvCxnSpPr>
            <p:nvPr/>
          </p:nvCxnSpPr>
          <p:spPr>
            <a:xfrm flipH="1">
              <a:off x="5061316" y="3800343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56747929-A0D7-C04B-8DE4-6526020EBCCD}"/>
                </a:ext>
              </a:extLst>
            </p:cNvPr>
            <p:cNvCxnSpPr>
              <a:cxnSpLocks/>
              <a:stCxn id="302" idx="5"/>
              <a:endCxn id="304" idx="2"/>
            </p:cNvCxnSpPr>
            <p:nvPr/>
          </p:nvCxnSpPr>
          <p:spPr>
            <a:xfrm>
              <a:off x="4870772" y="3800343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E7DBF10E-9805-5C40-A6BE-04BC68E1CDC7}"/>
                </a:ext>
              </a:extLst>
            </p:cNvPr>
            <p:cNvCxnSpPr>
              <a:cxnSpLocks/>
              <a:stCxn id="304" idx="4"/>
              <a:endCxn id="305" idx="0"/>
            </p:cNvCxnSpPr>
            <p:nvPr/>
          </p:nvCxnSpPr>
          <p:spPr>
            <a:xfrm>
              <a:off x="5025316" y="3905001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AACA7A82-C9E3-894E-9881-EBEAFB485FCA}"/>
                </a:ext>
              </a:extLst>
            </p:cNvPr>
            <p:cNvSpPr/>
            <p:nvPr/>
          </p:nvSpPr>
          <p:spPr>
            <a:xfrm>
              <a:off x="4989316" y="4134276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CA9B6F0-093B-D146-8B61-937704E1E169}"/>
                </a:ext>
              </a:extLst>
            </p:cNvPr>
            <p:cNvCxnSpPr>
              <a:cxnSpLocks/>
              <a:stCxn id="305" idx="4"/>
              <a:endCxn id="310" idx="0"/>
            </p:cNvCxnSpPr>
            <p:nvPr/>
          </p:nvCxnSpPr>
          <p:spPr>
            <a:xfrm>
              <a:off x="5025316" y="4060112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9A60A16-7C16-CB47-90FC-6E449137690F}"/>
                </a:ext>
              </a:extLst>
            </p:cNvPr>
            <p:cNvSpPr txBox="1"/>
            <p:nvPr/>
          </p:nvSpPr>
          <p:spPr>
            <a:xfrm>
              <a:off x="4810113" y="3640422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CACD3A1-7D52-A648-B2CA-F8CC5709A5AB}"/>
                </a:ext>
              </a:extLst>
            </p:cNvPr>
            <p:cNvSpPr txBox="1"/>
            <p:nvPr/>
          </p:nvSpPr>
          <p:spPr>
            <a:xfrm>
              <a:off x="5116576" y="3547442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CF990D0-57DC-0246-9DED-4162F78310F6}"/>
                </a:ext>
              </a:extLst>
            </p:cNvPr>
            <p:cNvSpPr txBox="1"/>
            <p:nvPr/>
          </p:nvSpPr>
          <p:spPr>
            <a:xfrm>
              <a:off x="4811062" y="3910106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5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7462EF2-3105-1D4E-87DB-6DCD3FA0D62E}"/>
                </a:ext>
              </a:extLst>
            </p:cNvPr>
            <p:cNvSpPr txBox="1"/>
            <p:nvPr/>
          </p:nvSpPr>
          <p:spPr>
            <a:xfrm>
              <a:off x="5023577" y="4037160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</p:grpSp>
      <p:sp>
        <p:nvSpPr>
          <p:cNvPr id="318" name="Content Placeholder 199">
            <a:extLst>
              <a:ext uri="{FF2B5EF4-FFF2-40B4-BE49-F238E27FC236}">
                <a16:creationId xmlns:a16="http://schemas.microsoft.com/office/drawing/2014/main" id="{C0776FEF-F06E-F840-A3D2-8D817FB8A4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sz="1900" dirty="0"/>
              <a:t>Optimization of ML workloads in collaborative environment through </a:t>
            </a:r>
            <a:r>
              <a:rPr lang="en-US" sz="1900" b="1" i="1" dirty="0"/>
              <a:t>Materialization</a:t>
            </a:r>
            <a:r>
              <a:rPr lang="en-US" sz="1900" dirty="0"/>
              <a:t> and </a:t>
            </a:r>
            <a:r>
              <a:rPr lang="en-US" sz="1900" b="1" i="1" dirty="0"/>
              <a:t>Reuse</a:t>
            </a:r>
            <a:r>
              <a:rPr lang="en-US" sz="1900" b="1" dirty="0"/>
              <a:t>, </a:t>
            </a:r>
            <a:r>
              <a:rPr lang="en-US" sz="1900" dirty="0"/>
              <a:t>while incurring negligible overhead</a:t>
            </a:r>
          </a:p>
          <a:p>
            <a:pPr marL="114300" indent="0">
              <a:lnSpc>
                <a:spcPct val="120000"/>
              </a:lnSpc>
              <a:buSzPct val="100000"/>
              <a:buNone/>
            </a:pPr>
            <a:endParaRPr lang="en-US" b="1" dirty="0"/>
          </a:p>
          <a:p>
            <a:pPr>
              <a:lnSpc>
                <a:spcPct val="120000"/>
              </a:lnSpc>
              <a:buSzPct val="100000"/>
            </a:pPr>
            <a:endParaRPr lang="en-US" b="1" dirty="0"/>
          </a:p>
          <a:p>
            <a:pPr>
              <a:lnSpc>
                <a:spcPct val="120000"/>
              </a:lnSpc>
              <a:buSzPct val="100000"/>
            </a:pPr>
            <a:endParaRPr lang="en-US" b="1" dirty="0"/>
          </a:p>
          <a:p>
            <a:pPr>
              <a:lnSpc>
                <a:spcPct val="120000"/>
              </a:lnSpc>
              <a:buSzPct val="100000"/>
            </a:pPr>
            <a:r>
              <a:rPr lang="en-US" b="1" dirty="0"/>
              <a:t>Things not covered in the talk: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dirty="0"/>
              <a:t>API and DAG Construction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dirty="0"/>
              <a:t>Quality-based Materialization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dirty="0"/>
              <a:t>Model </a:t>
            </a:r>
            <a:r>
              <a:rPr lang="en-US" dirty="0" err="1"/>
              <a:t>Warmstarting</a:t>
            </a:r>
            <a:endParaRPr lang="en-US" dirty="0"/>
          </a:p>
          <a:p>
            <a:pPr marL="114300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9B7-567F-0647-98CF-CFD0AA5C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D07A-6548-894C-A6B5-8A03FF9B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/>
              <a:t>Bhattacherjee</a:t>
            </a:r>
            <a:r>
              <a:rPr lang="de-DE" sz="1400" dirty="0"/>
              <a:t>, </a:t>
            </a:r>
            <a:r>
              <a:rPr lang="de-DE" sz="1400" dirty="0" err="1"/>
              <a:t>Souvik</a:t>
            </a:r>
            <a:r>
              <a:rPr lang="de-DE" sz="1400" dirty="0"/>
              <a:t>, et al. "</a:t>
            </a:r>
            <a:r>
              <a:rPr lang="de-DE" sz="1400" dirty="0" err="1"/>
              <a:t>Principles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dataset</a:t>
            </a:r>
            <a:r>
              <a:rPr lang="de-DE" sz="1400" dirty="0"/>
              <a:t> </a:t>
            </a:r>
            <a:r>
              <a:rPr lang="de-DE" sz="1400" dirty="0" err="1"/>
              <a:t>versioning</a:t>
            </a:r>
            <a:r>
              <a:rPr lang="de-DE" sz="1400" dirty="0"/>
              <a:t>: </a:t>
            </a:r>
            <a:r>
              <a:rPr lang="de-DE" sz="1400" dirty="0" err="1"/>
              <a:t>Exploring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recreation</a:t>
            </a:r>
            <a:r>
              <a:rPr lang="de-DE" sz="1400" dirty="0"/>
              <a:t>/</a:t>
            </a:r>
            <a:r>
              <a:rPr lang="de-DE" sz="1400" dirty="0" err="1"/>
              <a:t>storage</a:t>
            </a:r>
            <a:r>
              <a:rPr lang="de-DE" sz="1400" dirty="0"/>
              <a:t> </a:t>
            </a:r>
            <a:r>
              <a:rPr lang="de-DE" sz="1400" dirty="0" err="1"/>
              <a:t>tradeoff</a:t>
            </a:r>
            <a:r>
              <a:rPr lang="de-DE" sz="1400" dirty="0"/>
              <a:t>." </a:t>
            </a:r>
            <a:r>
              <a:rPr lang="de-DE" sz="1400" i="1" dirty="0" err="1"/>
              <a:t>Proceedings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VLDB </a:t>
            </a:r>
            <a:r>
              <a:rPr lang="de-DE" sz="1400" i="1" dirty="0" err="1"/>
              <a:t>Endowment</a:t>
            </a:r>
            <a:r>
              <a:rPr lang="de-DE" sz="1400" i="1" dirty="0"/>
              <a:t>. International Conference on </a:t>
            </a:r>
            <a:r>
              <a:rPr lang="de-DE" sz="1400" i="1" dirty="0" err="1"/>
              <a:t>Very</a:t>
            </a:r>
            <a:r>
              <a:rPr lang="de-DE" sz="1400" i="1" dirty="0"/>
              <a:t> Large Data Bases</a:t>
            </a:r>
            <a:r>
              <a:rPr lang="de-DE" sz="1400" dirty="0"/>
              <a:t>. Vol. 8. </a:t>
            </a:r>
            <a:r>
              <a:rPr lang="de-DE" sz="1400" dirty="0" err="1"/>
              <a:t>No</a:t>
            </a:r>
            <a:r>
              <a:rPr lang="de-DE" sz="1400" dirty="0"/>
              <a:t>. 12. NIH Public Access, 2015.</a:t>
            </a:r>
          </a:p>
          <a:p>
            <a:r>
              <a:rPr lang="de-DE" sz="1400" dirty="0" err="1"/>
              <a:t>Xin</a:t>
            </a:r>
            <a:r>
              <a:rPr lang="de-DE" sz="1400" dirty="0"/>
              <a:t>, Doris, et al. "Helix: </a:t>
            </a:r>
            <a:r>
              <a:rPr lang="de-DE" sz="1400" dirty="0" err="1"/>
              <a:t>Holistic</a:t>
            </a:r>
            <a:r>
              <a:rPr lang="de-DE" sz="1400" dirty="0"/>
              <a:t> </a:t>
            </a:r>
            <a:r>
              <a:rPr lang="de-DE" sz="1400" dirty="0" err="1"/>
              <a:t>optimization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accelerating</a:t>
            </a:r>
            <a:r>
              <a:rPr lang="de-DE" sz="1400" dirty="0"/>
              <a:t> iterative </a:t>
            </a:r>
            <a:r>
              <a:rPr lang="de-DE" sz="1400" dirty="0" err="1"/>
              <a:t>machine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." </a:t>
            </a:r>
            <a:r>
              <a:rPr lang="de-DE" sz="1400" i="1" dirty="0" err="1"/>
              <a:t>Proceedings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VLDB </a:t>
            </a:r>
            <a:r>
              <a:rPr lang="de-DE" sz="1400" i="1" dirty="0" err="1"/>
              <a:t>Endowment</a:t>
            </a:r>
            <a:r>
              <a:rPr lang="de-DE" sz="1400" dirty="0"/>
              <a:t> 12.4 (2018): 446-460.</a:t>
            </a:r>
          </a:p>
          <a:p>
            <a:r>
              <a:rPr lang="de-DE" sz="1400" dirty="0"/>
              <a:t>Jack Edmonds </a:t>
            </a:r>
            <a:r>
              <a:rPr lang="de-DE" sz="1400" dirty="0" err="1"/>
              <a:t>and</a:t>
            </a:r>
            <a:r>
              <a:rPr lang="de-DE" sz="1400" dirty="0"/>
              <a:t> Richard M. </a:t>
            </a:r>
            <a:r>
              <a:rPr lang="de-DE" sz="1400" dirty="0" err="1"/>
              <a:t>Karp</a:t>
            </a:r>
            <a:r>
              <a:rPr lang="de-DE" sz="1400" dirty="0"/>
              <a:t>. 1972. </a:t>
            </a:r>
            <a:r>
              <a:rPr lang="de-DE" sz="1400" dirty="0" err="1"/>
              <a:t>Theoretical</a:t>
            </a:r>
            <a:r>
              <a:rPr lang="de-DE" sz="1400" dirty="0"/>
              <a:t> </a:t>
            </a:r>
            <a:r>
              <a:rPr lang="de-DE" sz="1400" dirty="0" err="1"/>
              <a:t>Improvements</a:t>
            </a:r>
            <a:r>
              <a:rPr lang="de-DE" sz="1400" dirty="0"/>
              <a:t> in </a:t>
            </a:r>
            <a:r>
              <a:rPr lang="de-DE" sz="1400" dirty="0" err="1"/>
              <a:t>Algorithmic</a:t>
            </a:r>
            <a:r>
              <a:rPr lang="de-DE" sz="1400" dirty="0"/>
              <a:t> Efficiency </a:t>
            </a:r>
            <a:r>
              <a:rPr lang="de-DE" sz="1400" dirty="0" err="1"/>
              <a:t>for</a:t>
            </a:r>
            <a:r>
              <a:rPr lang="de-DE" sz="1400" dirty="0"/>
              <a:t> Network Flow Problems. J. ACM 19, 2 (April 1972), 248–264. </a:t>
            </a:r>
            <a:r>
              <a:rPr lang="de-DE" sz="1400" dirty="0">
                <a:hlinkClick r:id="rId2"/>
              </a:rPr>
              <a:t>https://doi.org/10.1145/321694.321699</a:t>
            </a:r>
            <a:endParaRPr lang="de-DE" sz="1400" dirty="0"/>
          </a:p>
          <a:p>
            <a:r>
              <a:rPr lang="de-DE" sz="1400" dirty="0"/>
              <a:t>Thomas </a:t>
            </a:r>
            <a:r>
              <a:rPr lang="de-DE" sz="1400" dirty="0" err="1"/>
              <a:t>Kluyver</a:t>
            </a:r>
            <a:r>
              <a:rPr lang="de-DE" sz="1400" dirty="0"/>
              <a:t>, Benjamin </a:t>
            </a:r>
            <a:r>
              <a:rPr lang="de-DE" sz="1400" dirty="0" err="1"/>
              <a:t>Ragan</a:t>
            </a:r>
            <a:r>
              <a:rPr lang="de-DE" sz="1400" dirty="0"/>
              <a:t>-Kelley, Fernando </a:t>
            </a:r>
            <a:r>
              <a:rPr lang="de-DE" sz="1400" dirty="0" err="1"/>
              <a:t>Pérez</a:t>
            </a:r>
            <a:r>
              <a:rPr lang="de-DE" sz="1400" dirty="0"/>
              <a:t>, Brian </a:t>
            </a:r>
            <a:r>
              <a:rPr lang="de-DE" sz="1400" dirty="0" err="1"/>
              <a:t>Granger</a:t>
            </a:r>
            <a:r>
              <a:rPr lang="de-DE" sz="1400" dirty="0"/>
              <a:t>, Matthias </a:t>
            </a:r>
            <a:r>
              <a:rPr lang="de-DE" sz="1400" dirty="0" err="1"/>
              <a:t>Bussonnier</a:t>
            </a:r>
            <a:r>
              <a:rPr lang="de-DE" sz="1400" dirty="0"/>
              <a:t>, et al. 2016. </a:t>
            </a:r>
            <a:r>
              <a:rPr lang="de-DE" sz="1400" dirty="0" err="1"/>
              <a:t>Jupyter</a:t>
            </a:r>
            <a:r>
              <a:rPr lang="de-DE" sz="1400" dirty="0"/>
              <a:t> Notebooks – a </a:t>
            </a:r>
            <a:r>
              <a:rPr lang="de-DE" sz="1400" dirty="0" err="1"/>
              <a:t>publishing</a:t>
            </a:r>
            <a:r>
              <a:rPr lang="de-DE" sz="1400" dirty="0"/>
              <a:t> </a:t>
            </a:r>
            <a:r>
              <a:rPr lang="de-DE" sz="1400" dirty="0" err="1"/>
              <a:t>format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reproducible</a:t>
            </a:r>
            <a:r>
              <a:rPr lang="de-DE" sz="1400" dirty="0"/>
              <a:t> </a:t>
            </a:r>
            <a:r>
              <a:rPr lang="de-DE" sz="1400" dirty="0" err="1"/>
              <a:t>computational</a:t>
            </a:r>
            <a:r>
              <a:rPr lang="de-DE" sz="1400" dirty="0"/>
              <a:t> </a:t>
            </a:r>
            <a:r>
              <a:rPr lang="de-DE" sz="1400" dirty="0" err="1"/>
              <a:t>workflows</a:t>
            </a:r>
            <a:r>
              <a:rPr lang="de-DE" sz="1400" dirty="0"/>
              <a:t>. In </a:t>
            </a:r>
            <a:r>
              <a:rPr lang="de-DE" sz="1400" dirty="0" err="1"/>
              <a:t>Posi</a:t>
            </a:r>
            <a:r>
              <a:rPr lang="de-DE" sz="1400" dirty="0"/>
              <a:t>- </a:t>
            </a:r>
            <a:r>
              <a:rPr lang="de-DE" sz="1400" dirty="0" err="1"/>
              <a:t>tioning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Power in Academic Publishing: Players, </a:t>
            </a:r>
            <a:r>
              <a:rPr lang="de-DE" sz="1400" dirty="0" err="1"/>
              <a:t>Agents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Agendas</a:t>
            </a:r>
            <a:r>
              <a:rPr lang="de-DE" sz="1400" dirty="0"/>
              <a:t>, F. </a:t>
            </a:r>
            <a:r>
              <a:rPr lang="de-DE" sz="1400" dirty="0" err="1"/>
              <a:t>Loizides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B. Schmidt (Eds.). IOS Press, 87 – 90. </a:t>
            </a:r>
          </a:p>
          <a:p>
            <a:r>
              <a:rPr lang="de-DE" sz="1400" dirty="0"/>
              <a:t>Burns, B., Grant, B., Oppenheimer, D., Brewer, E., &amp; Wilkes, J. (2016). Borg, </a:t>
            </a:r>
            <a:r>
              <a:rPr lang="de-DE" sz="1400" dirty="0" err="1"/>
              <a:t>omega</a:t>
            </a:r>
            <a:r>
              <a:rPr lang="de-DE" sz="1400" dirty="0"/>
              <a:t>,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kubernetes</a:t>
            </a:r>
            <a:r>
              <a:rPr lang="de-DE" sz="1400" dirty="0"/>
              <a:t>. </a:t>
            </a:r>
            <a:r>
              <a:rPr lang="de-DE" sz="1400" i="1" dirty="0"/>
              <a:t>Queue</a:t>
            </a:r>
            <a:r>
              <a:rPr lang="de-DE" sz="1400" dirty="0"/>
              <a:t>, </a:t>
            </a:r>
            <a:r>
              <a:rPr lang="de-DE" sz="1400" i="1" dirty="0"/>
              <a:t>14</a:t>
            </a:r>
            <a:r>
              <a:rPr lang="de-DE" sz="1400" dirty="0"/>
              <a:t>(1), 70-93.</a:t>
            </a:r>
          </a:p>
          <a:p>
            <a:endParaRPr lang="de-DE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F523-F44C-3946-9EF2-030D9CEC2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8F5CAD-B711-B54F-BEF5-70F869F3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31A1-DEAE-2C4E-BB17-3F2CE182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F4BDB-3E53-7C45-B2BB-D5F1E8D5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err="1"/>
              <a:t>Openml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Classification Task 31</a:t>
            </a:r>
            <a:r>
              <a:rPr lang="en-US" baseline="30000" dirty="0"/>
              <a:t>2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2000 </a:t>
            </a:r>
            <a:r>
              <a:rPr lang="en-US" dirty="0" err="1"/>
              <a:t>scikit</a:t>
            </a:r>
            <a:r>
              <a:rPr lang="en-US" dirty="0"/>
              <a:t>-learn pipelines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1.5 GB of artifact sizes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C1026D-BC56-514A-9C13-015FAE73AB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36076-E613-8C46-A6FF-3AF135408FD8}"/>
              </a:ext>
            </a:extLst>
          </p:cNvPr>
          <p:cNvSpPr/>
          <p:nvPr/>
        </p:nvSpPr>
        <p:spPr>
          <a:xfrm>
            <a:off x="891270" y="1480352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67306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AE8327-D54A-4940-A87A-01993F3B1C98}"/>
              </a:ext>
            </a:extLst>
          </p:cNvPr>
          <p:cNvSpPr/>
          <p:nvPr/>
        </p:nvSpPr>
        <p:spPr>
          <a:xfrm>
            <a:off x="8165129" y="1521348"/>
            <a:ext cx="1468711" cy="774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56E30-9FE1-0744-BBA4-8E610894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Construction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F0A87-BD3A-9E4A-A43D-D4B0EA8D6A38}"/>
              </a:ext>
            </a:extLst>
          </p:cNvPr>
          <p:cNvSpPr/>
          <p:nvPr/>
        </p:nvSpPr>
        <p:spPr>
          <a:xfrm>
            <a:off x="838200" y="1866250"/>
            <a:ext cx="5930151" cy="3940631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train.csv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ad_desc,ts,u_id,price,y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count_vectorized.head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SelectKBest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'u_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model_1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de-DE" sz="12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count_vectorized,top_features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().fit(X,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model_2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EFFF6-85D0-4748-BA3E-68973EFCA166}"/>
              </a:ext>
            </a:extLst>
          </p:cNvPr>
          <p:cNvSpPr/>
          <p:nvPr/>
        </p:nvSpPr>
        <p:spPr>
          <a:xfrm>
            <a:off x="8480173" y="1698322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A6EAA-6843-084A-9FC4-087D01D7ED7A}"/>
              </a:ext>
            </a:extLst>
          </p:cNvPr>
          <p:cNvSpPr/>
          <p:nvPr/>
        </p:nvSpPr>
        <p:spPr>
          <a:xfrm>
            <a:off x="6794822" y="2427238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34C17-6039-5B4B-82EE-73DA5CB31577}"/>
              </a:ext>
            </a:extLst>
          </p:cNvPr>
          <p:cNvSpPr/>
          <p:nvPr/>
        </p:nvSpPr>
        <p:spPr>
          <a:xfrm>
            <a:off x="8368637" y="2438455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932843-AB79-ED40-AC91-4CFC642C1D77}"/>
              </a:ext>
            </a:extLst>
          </p:cNvPr>
          <p:cNvSpPr/>
          <p:nvPr/>
        </p:nvSpPr>
        <p:spPr>
          <a:xfrm>
            <a:off x="10166855" y="2523323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B21B06-42F9-D044-BAFA-272DA9C0EC69}"/>
              </a:ext>
            </a:extLst>
          </p:cNvPr>
          <p:cNvSpPr/>
          <p:nvPr/>
        </p:nvSpPr>
        <p:spPr>
          <a:xfrm>
            <a:off x="6687950" y="361124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cnt_vect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C669F8-DCA5-934C-A4FD-1B7C637231B3}"/>
              </a:ext>
            </a:extLst>
          </p:cNvPr>
          <p:cNvSpPr/>
          <p:nvPr/>
        </p:nvSpPr>
        <p:spPr>
          <a:xfrm>
            <a:off x="8266613" y="3626354"/>
            <a:ext cx="1252235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26C6-4455-424A-AC89-583E4B405292}"/>
              </a:ext>
            </a:extLst>
          </p:cNvPr>
          <p:cNvSpPr/>
          <p:nvPr/>
        </p:nvSpPr>
        <p:spPr>
          <a:xfrm>
            <a:off x="7839562" y="4640288"/>
            <a:ext cx="487845" cy="50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6275EF-B5D7-9C42-ABDF-A4DF2F25F396}"/>
              </a:ext>
            </a:extLst>
          </p:cNvPr>
          <p:cNvSpPr/>
          <p:nvPr/>
        </p:nvSpPr>
        <p:spPr>
          <a:xfrm>
            <a:off x="8926147" y="5426245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79677-DB92-2B4B-BC17-BAE47C14178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283342" y="2123072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DD85F7-1EFC-104C-BC15-42DAA249E9F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893268" y="2123072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B1FE2-9A18-1744-9CA1-78A3D1A7ABF0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8893268" y="2123072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58D85-0FF8-2740-B1E8-0C83A9527CCA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892731" y="2924848"/>
            <a:ext cx="537" cy="7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E997E-1107-BE42-A6A2-33E6E5136F3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283342" y="2941284"/>
            <a:ext cx="6767" cy="66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DCD788-2728-C442-A0A6-B6C06CEF2BFE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7290109" y="4091417"/>
            <a:ext cx="793376" cy="5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84246E-4447-1E4D-8502-98E73A6E92AB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8083485" y="4076305"/>
            <a:ext cx="809246" cy="5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4BB348-5133-B944-B30E-714AFEB4F181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 flipH="1">
            <a:off x="9417899" y="2897680"/>
            <a:ext cx="928416" cy="2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D3BED-CD2C-C046-B535-4D70C894CDD0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083485" y="5149116"/>
            <a:ext cx="1334414" cy="2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430DCC-5D33-2A49-88D6-60B98DD60B8D}"/>
              </a:ext>
            </a:extLst>
          </p:cNvPr>
          <p:cNvSpPr txBox="1"/>
          <p:nvPr/>
        </p:nvSpPr>
        <p:spPr>
          <a:xfrm>
            <a:off x="10313285" y="13919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Artifact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A9E83-2C04-2F48-BAB8-7F227A1C51D4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9633840" y="1696910"/>
            <a:ext cx="761092" cy="211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28AE08D-D9A3-DD44-AAE2-CEACC02C8F7E}"/>
              </a:ext>
            </a:extLst>
          </p:cNvPr>
          <p:cNvSpPr/>
          <p:nvPr/>
        </p:nvSpPr>
        <p:spPr>
          <a:xfrm>
            <a:off x="7044220" y="2776455"/>
            <a:ext cx="477779" cy="937989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AD080C-8D9E-9945-9580-5ADA440FB42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159444" y="3336236"/>
            <a:ext cx="112389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50D3F4-66F4-9A4D-9F87-20BDC8447C74}"/>
              </a:ext>
            </a:extLst>
          </p:cNvPr>
          <p:cNvSpPr txBox="1"/>
          <p:nvPr/>
        </p:nvSpPr>
        <p:spPr>
          <a:xfrm>
            <a:off x="5593648" y="2966904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36C08BEE-4F7A-7441-8AC6-AE087E827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18</a:t>
            </a:fld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ACE9ED-D272-544C-908B-26AB5DF47F94}"/>
              </a:ext>
            </a:extLst>
          </p:cNvPr>
          <p:cNvCxnSpPr>
            <a:cxnSpLocks/>
            <a:stCxn id="16" idx="5"/>
            <a:endCxn id="81" idx="0"/>
          </p:cNvCxnSpPr>
          <p:nvPr/>
        </p:nvCxnSpPr>
        <p:spPr>
          <a:xfrm>
            <a:off x="9335462" y="4010411"/>
            <a:ext cx="1502604" cy="1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C4E01-79D4-D447-BA2D-E736C441BC72}"/>
              </a:ext>
            </a:extLst>
          </p:cNvPr>
          <p:cNvCxnSpPr>
            <a:cxnSpLocks/>
            <a:stCxn id="14" idx="4"/>
            <a:endCxn id="81" idx="0"/>
          </p:cNvCxnSpPr>
          <p:nvPr/>
        </p:nvCxnSpPr>
        <p:spPr>
          <a:xfrm>
            <a:off x="10346315" y="2897680"/>
            <a:ext cx="491751" cy="12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F12E9A9-0AAB-CE4F-9485-20FBABD013EB}"/>
              </a:ext>
            </a:extLst>
          </p:cNvPr>
          <p:cNvSpPr/>
          <p:nvPr/>
        </p:nvSpPr>
        <p:spPr>
          <a:xfrm>
            <a:off x="10346314" y="4125154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2A08D8-4CA6-6541-81C3-C9C05698F0A1}"/>
              </a:ext>
            </a:extLst>
          </p:cNvPr>
          <p:cNvCxnSpPr>
            <a:cxnSpLocks/>
            <a:stCxn id="15" idx="4"/>
            <a:endCxn id="99" idx="0"/>
          </p:cNvCxnSpPr>
          <p:nvPr/>
        </p:nvCxnSpPr>
        <p:spPr>
          <a:xfrm flipH="1">
            <a:off x="6877285" y="4091417"/>
            <a:ext cx="412824" cy="64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B45D6C5-875F-A949-A911-4C95BD66C205}"/>
              </a:ext>
            </a:extLst>
          </p:cNvPr>
          <p:cNvSpPr/>
          <p:nvPr/>
        </p:nvSpPr>
        <p:spPr>
          <a:xfrm>
            <a:off x="6275126" y="473487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5C1B12-631D-994C-BA7C-E12A22C7992B}"/>
              </a:ext>
            </a:extLst>
          </p:cNvPr>
          <p:cNvSpPr txBox="1"/>
          <p:nvPr/>
        </p:nvSpPr>
        <p:spPr>
          <a:xfrm>
            <a:off x="8865639" y="310102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 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A7024F-8867-9146-A9A8-2BF02E9F5DE4}"/>
              </a:ext>
            </a:extLst>
          </p:cNvPr>
          <p:cNvSpPr txBox="1"/>
          <p:nvPr/>
        </p:nvSpPr>
        <p:spPr>
          <a:xfrm>
            <a:off x="10731992" y="3641864"/>
            <a:ext cx="1087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Accuracy=0.91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65285-45F5-9B43-A042-DDC117E0FA18}"/>
              </a:ext>
            </a:extLst>
          </p:cNvPr>
          <p:cNvSpPr txBox="1"/>
          <p:nvPr/>
        </p:nvSpPr>
        <p:spPr>
          <a:xfrm>
            <a:off x="8236068" y="4521553"/>
            <a:ext cx="73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MB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597C64-6AD0-644E-9C74-4259AE1C9821}"/>
              </a:ext>
            </a:extLst>
          </p:cNvPr>
          <p:cNvSpPr/>
          <p:nvPr/>
        </p:nvSpPr>
        <p:spPr>
          <a:xfrm>
            <a:off x="7588377" y="4337752"/>
            <a:ext cx="1435223" cy="92416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4F074B-295A-5041-8011-A7AE76775B88}"/>
              </a:ext>
            </a:extLst>
          </p:cNvPr>
          <p:cNvSpPr/>
          <p:nvPr/>
        </p:nvSpPr>
        <p:spPr>
          <a:xfrm>
            <a:off x="8227450" y="2832484"/>
            <a:ext cx="1435223" cy="92416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B998B6A-6397-7146-BBFA-C506F23BC2B4}"/>
              </a:ext>
            </a:extLst>
          </p:cNvPr>
          <p:cNvSpPr/>
          <p:nvPr/>
        </p:nvSpPr>
        <p:spPr>
          <a:xfrm>
            <a:off x="10056972" y="3528553"/>
            <a:ext cx="1850487" cy="135170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BA3223-A2B9-3444-917E-AAE86B33F115}"/>
              </a:ext>
            </a:extLst>
          </p:cNvPr>
          <p:cNvSpPr/>
          <p:nvPr/>
        </p:nvSpPr>
        <p:spPr>
          <a:xfrm>
            <a:off x="9666407" y="2230149"/>
            <a:ext cx="1468711" cy="774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F59F39-D9D5-8649-B253-1ABEB54AFC0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394932" y="1683408"/>
            <a:ext cx="5831" cy="54674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CF13526-DD2F-E441-9A73-F891497091F2}"/>
              </a:ext>
            </a:extLst>
          </p:cNvPr>
          <p:cNvSpPr/>
          <p:nvPr/>
        </p:nvSpPr>
        <p:spPr>
          <a:xfrm rot="2068156">
            <a:off x="6851324" y="3900048"/>
            <a:ext cx="477779" cy="937989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BAB77A-7974-1E49-900C-E6AA78ED622D}"/>
              </a:ext>
            </a:extLst>
          </p:cNvPr>
          <p:cNvCxnSpPr>
            <a:cxnSpLocks/>
            <a:stCxn id="33" idx="2"/>
            <a:endCxn id="60" idx="2"/>
          </p:cNvCxnSpPr>
          <p:nvPr/>
        </p:nvCxnSpPr>
        <p:spPr>
          <a:xfrm>
            <a:off x="6159444" y="3336236"/>
            <a:ext cx="733822" cy="89760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9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0" grpId="0" animBg="1"/>
      <p:bldP spid="33" grpId="0"/>
      <p:bldP spid="46" grpId="0"/>
      <p:bldP spid="48" grpId="0"/>
      <p:bldP spid="52" grpId="0"/>
      <p:bldP spid="53" grpId="0" animBg="1"/>
      <p:bldP spid="54" grpId="0" animBg="1"/>
      <p:bldP spid="55" grpId="0" animBg="1"/>
      <p:bldP spid="56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F92AC-E5FA-7E44-A77F-F59DE8BAD642}"/>
              </a:ext>
            </a:extLst>
          </p:cNvPr>
          <p:cNvSpPr/>
          <p:nvPr/>
        </p:nvSpPr>
        <p:spPr>
          <a:xfrm>
            <a:off x="838200" y="1905729"/>
            <a:ext cx="5169061" cy="3213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E8327-D54A-4940-A87A-01993F3B1C98}"/>
              </a:ext>
            </a:extLst>
          </p:cNvPr>
          <p:cNvSpPr/>
          <p:nvPr/>
        </p:nvSpPr>
        <p:spPr>
          <a:xfrm>
            <a:off x="8165129" y="1521348"/>
            <a:ext cx="1468711" cy="774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56E30-9FE1-0744-BBA4-8E610894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Construction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F0A87-BD3A-9E4A-A43D-D4B0EA8D6A38}"/>
              </a:ext>
            </a:extLst>
          </p:cNvPr>
          <p:cNvSpPr/>
          <p:nvPr/>
        </p:nvSpPr>
        <p:spPr>
          <a:xfrm>
            <a:off x="838200" y="1866250"/>
            <a:ext cx="5930151" cy="3940631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train.csv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ad_desc,ts,u_id,price,y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count_vectorized.head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SelectKBest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'u_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model_1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de-DE" sz="12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count_vectorized,top_features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().fit(X,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model_2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EFFF6-85D0-4748-BA3E-68973EFCA166}"/>
              </a:ext>
            </a:extLst>
          </p:cNvPr>
          <p:cNvSpPr/>
          <p:nvPr/>
        </p:nvSpPr>
        <p:spPr>
          <a:xfrm>
            <a:off x="8480173" y="1698322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A6EAA-6843-084A-9FC4-087D01D7ED7A}"/>
              </a:ext>
            </a:extLst>
          </p:cNvPr>
          <p:cNvSpPr/>
          <p:nvPr/>
        </p:nvSpPr>
        <p:spPr>
          <a:xfrm>
            <a:off x="6794822" y="2427238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34C17-6039-5B4B-82EE-73DA5CB31577}"/>
              </a:ext>
            </a:extLst>
          </p:cNvPr>
          <p:cNvSpPr/>
          <p:nvPr/>
        </p:nvSpPr>
        <p:spPr>
          <a:xfrm>
            <a:off x="8368637" y="2438455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932843-AB79-ED40-AC91-4CFC642C1D77}"/>
              </a:ext>
            </a:extLst>
          </p:cNvPr>
          <p:cNvSpPr/>
          <p:nvPr/>
        </p:nvSpPr>
        <p:spPr>
          <a:xfrm>
            <a:off x="10166855" y="2523323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B21B06-42F9-D044-BAFA-272DA9C0EC69}"/>
              </a:ext>
            </a:extLst>
          </p:cNvPr>
          <p:cNvSpPr/>
          <p:nvPr/>
        </p:nvSpPr>
        <p:spPr>
          <a:xfrm>
            <a:off x="6687950" y="361124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cnt_vect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C669F8-DCA5-934C-A4FD-1B7C637231B3}"/>
              </a:ext>
            </a:extLst>
          </p:cNvPr>
          <p:cNvSpPr/>
          <p:nvPr/>
        </p:nvSpPr>
        <p:spPr>
          <a:xfrm>
            <a:off x="8266613" y="3626354"/>
            <a:ext cx="1252235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26C6-4455-424A-AC89-583E4B405292}"/>
              </a:ext>
            </a:extLst>
          </p:cNvPr>
          <p:cNvSpPr/>
          <p:nvPr/>
        </p:nvSpPr>
        <p:spPr>
          <a:xfrm>
            <a:off x="7839562" y="4640288"/>
            <a:ext cx="487845" cy="50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6275EF-B5D7-9C42-ABDF-A4DF2F25F396}"/>
              </a:ext>
            </a:extLst>
          </p:cNvPr>
          <p:cNvSpPr/>
          <p:nvPr/>
        </p:nvSpPr>
        <p:spPr>
          <a:xfrm>
            <a:off x="8926147" y="5426245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79677-DB92-2B4B-BC17-BAE47C14178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283342" y="2123072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DD85F7-1EFC-104C-BC15-42DAA249E9F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893268" y="2123072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B1FE2-9A18-1744-9CA1-78A3D1A7ABF0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8893268" y="2123072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58D85-0FF8-2740-B1E8-0C83A9527CCA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892731" y="2924848"/>
            <a:ext cx="537" cy="7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E997E-1107-BE42-A6A2-33E6E5136F3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283342" y="2941284"/>
            <a:ext cx="6767" cy="66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DCD788-2728-C442-A0A6-B6C06CEF2BFE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7290109" y="4091417"/>
            <a:ext cx="793376" cy="5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84246E-4447-1E4D-8502-98E73A6E92AB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8083485" y="4076305"/>
            <a:ext cx="809246" cy="5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4BB348-5133-B944-B30E-714AFEB4F181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 flipH="1">
            <a:off x="9417899" y="2897680"/>
            <a:ext cx="928416" cy="2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D3BED-CD2C-C046-B535-4D70C894CDD0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083485" y="5149116"/>
            <a:ext cx="1334414" cy="2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430DCC-5D33-2A49-88D6-60B98DD60B8D}"/>
              </a:ext>
            </a:extLst>
          </p:cNvPr>
          <p:cNvSpPr txBox="1"/>
          <p:nvPr/>
        </p:nvSpPr>
        <p:spPr>
          <a:xfrm>
            <a:off x="10313285" y="1391949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vertex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A9E83-2C04-2F48-BAB8-7F227A1C51D4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9633840" y="1696910"/>
            <a:ext cx="761092" cy="211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8F6894D-DF84-3C4C-93BC-D43FF7BDF4A6}"/>
              </a:ext>
            </a:extLst>
          </p:cNvPr>
          <p:cNvSpPr/>
          <p:nvPr/>
        </p:nvSpPr>
        <p:spPr>
          <a:xfrm>
            <a:off x="838199" y="2476262"/>
            <a:ext cx="5169061" cy="54876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8AE08D-D9A3-DD44-AAE2-CEACC02C8F7E}"/>
              </a:ext>
            </a:extLst>
          </p:cNvPr>
          <p:cNvSpPr/>
          <p:nvPr/>
        </p:nvSpPr>
        <p:spPr>
          <a:xfrm>
            <a:off x="7044220" y="2776455"/>
            <a:ext cx="477779" cy="937989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AD080C-8D9E-9945-9580-5ADA440FB42E}"/>
              </a:ext>
            </a:extLst>
          </p:cNvPr>
          <p:cNvCxnSpPr>
            <a:cxnSpLocks/>
          </p:cNvCxnSpPr>
          <p:nvPr/>
        </p:nvCxnSpPr>
        <p:spPr>
          <a:xfrm>
            <a:off x="6708306" y="3151570"/>
            <a:ext cx="5750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50D3F4-66F4-9A4D-9F87-20BDC8447C74}"/>
              </a:ext>
            </a:extLst>
          </p:cNvPr>
          <p:cNvSpPr txBox="1"/>
          <p:nvPr/>
        </p:nvSpPr>
        <p:spPr>
          <a:xfrm>
            <a:off x="5593648" y="2966904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02902B-B3AA-8540-9030-2303BE67B283}"/>
              </a:ext>
            </a:extLst>
          </p:cNvPr>
          <p:cNvSpPr/>
          <p:nvPr/>
        </p:nvSpPr>
        <p:spPr>
          <a:xfrm>
            <a:off x="869040" y="5520053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6DB11D-556E-904A-9E33-150A8FFD85F3}"/>
              </a:ext>
            </a:extLst>
          </p:cNvPr>
          <p:cNvSpPr txBox="1"/>
          <p:nvPr/>
        </p:nvSpPr>
        <p:spPr>
          <a:xfrm>
            <a:off x="10629406" y="5137269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pPr algn="ctr"/>
            <a:r>
              <a:rPr lang="en-US" dirty="0"/>
              <a:t>vertex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D1D85E-9BE7-E044-A211-B8D9AD2575CE}"/>
              </a:ext>
            </a:extLst>
          </p:cNvPr>
          <p:cNvCxnSpPr>
            <a:cxnSpLocks/>
            <a:stCxn id="41" idx="1"/>
            <a:endCxn id="44" idx="7"/>
          </p:cNvCxnSpPr>
          <p:nvPr/>
        </p:nvCxnSpPr>
        <p:spPr>
          <a:xfrm flipH="1" flipV="1">
            <a:off x="9951767" y="5401135"/>
            <a:ext cx="677639" cy="5930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1ACE6F7-AB81-E741-AD48-0CE3F7CC3DAB}"/>
              </a:ext>
            </a:extLst>
          </p:cNvPr>
          <p:cNvSpPr/>
          <p:nvPr/>
        </p:nvSpPr>
        <p:spPr>
          <a:xfrm>
            <a:off x="8698144" y="5287680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36C08BEE-4F7A-7441-8AC6-AE087E827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19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9B151-AD82-DC4C-BB65-A2F112553F94}"/>
              </a:ext>
            </a:extLst>
          </p:cNvPr>
          <p:cNvSpPr/>
          <p:nvPr/>
        </p:nvSpPr>
        <p:spPr>
          <a:xfrm>
            <a:off x="869040" y="4663301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ACE9ED-D272-544C-908B-26AB5DF47F94}"/>
              </a:ext>
            </a:extLst>
          </p:cNvPr>
          <p:cNvCxnSpPr>
            <a:cxnSpLocks/>
            <a:stCxn id="16" idx="5"/>
            <a:endCxn id="81" idx="0"/>
          </p:cNvCxnSpPr>
          <p:nvPr/>
        </p:nvCxnSpPr>
        <p:spPr>
          <a:xfrm>
            <a:off x="9335462" y="4010411"/>
            <a:ext cx="1502604" cy="1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C4E01-79D4-D447-BA2D-E736C441BC72}"/>
              </a:ext>
            </a:extLst>
          </p:cNvPr>
          <p:cNvCxnSpPr>
            <a:cxnSpLocks/>
            <a:stCxn id="14" idx="4"/>
            <a:endCxn id="81" idx="0"/>
          </p:cNvCxnSpPr>
          <p:nvPr/>
        </p:nvCxnSpPr>
        <p:spPr>
          <a:xfrm>
            <a:off x="10346315" y="2897680"/>
            <a:ext cx="491751" cy="12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F12E9A9-0AAB-CE4F-9485-20FBABD013EB}"/>
              </a:ext>
            </a:extLst>
          </p:cNvPr>
          <p:cNvSpPr/>
          <p:nvPr/>
        </p:nvSpPr>
        <p:spPr>
          <a:xfrm>
            <a:off x="10346314" y="4125154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9CA4E4C-C2FC-D64E-8DB3-323BBDCAB151}"/>
              </a:ext>
            </a:extLst>
          </p:cNvPr>
          <p:cNvSpPr/>
          <p:nvPr/>
        </p:nvSpPr>
        <p:spPr>
          <a:xfrm>
            <a:off x="10132075" y="3978492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D38F61-86D2-6D4D-93A5-B8BEB1FD1632}"/>
              </a:ext>
            </a:extLst>
          </p:cNvPr>
          <p:cNvCxnSpPr>
            <a:cxnSpLocks/>
            <a:stCxn id="41" idx="0"/>
            <a:endCxn id="87" idx="4"/>
          </p:cNvCxnSpPr>
          <p:nvPr/>
        </p:nvCxnSpPr>
        <p:spPr>
          <a:xfrm flipH="1" flipV="1">
            <a:off x="10866431" y="4753212"/>
            <a:ext cx="323417" cy="3840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2A08D8-4CA6-6541-81C3-C9C05698F0A1}"/>
              </a:ext>
            </a:extLst>
          </p:cNvPr>
          <p:cNvCxnSpPr>
            <a:cxnSpLocks/>
            <a:stCxn id="15" idx="4"/>
            <a:endCxn id="99" idx="0"/>
          </p:cNvCxnSpPr>
          <p:nvPr/>
        </p:nvCxnSpPr>
        <p:spPr>
          <a:xfrm flipH="1">
            <a:off x="6877285" y="4091417"/>
            <a:ext cx="412824" cy="64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B45D6C5-875F-A949-A911-4C95BD66C205}"/>
              </a:ext>
            </a:extLst>
          </p:cNvPr>
          <p:cNvSpPr/>
          <p:nvPr/>
        </p:nvSpPr>
        <p:spPr>
          <a:xfrm>
            <a:off x="6275126" y="473487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7175-14E5-494A-AFA0-26B8D327CC4D}"/>
              </a:ext>
            </a:extLst>
          </p:cNvPr>
          <p:cNvSpPr txBox="1"/>
          <p:nvPr/>
        </p:nvSpPr>
        <p:spPr>
          <a:xfrm>
            <a:off x="6821160" y="5603137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pPr algn="ctr"/>
            <a:r>
              <a:rPr lang="en-US" dirty="0"/>
              <a:t>vertex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76BDC4C-78E3-3F4B-AC4B-5573B5D80D5C}"/>
              </a:ext>
            </a:extLst>
          </p:cNvPr>
          <p:cNvSpPr/>
          <p:nvPr/>
        </p:nvSpPr>
        <p:spPr>
          <a:xfrm>
            <a:off x="6164439" y="4587600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3AAB9-BD10-5C40-941B-95050C8FC237}"/>
              </a:ext>
            </a:extLst>
          </p:cNvPr>
          <p:cNvCxnSpPr>
            <a:cxnSpLocks/>
            <a:stCxn id="101" idx="0"/>
            <a:endCxn id="102" idx="4"/>
          </p:cNvCxnSpPr>
          <p:nvPr/>
        </p:nvCxnSpPr>
        <p:spPr>
          <a:xfrm flipH="1" flipV="1">
            <a:off x="6898795" y="5362320"/>
            <a:ext cx="482807" cy="2408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1E5C43C-147C-C546-937B-05D3E54F2A6F}"/>
              </a:ext>
            </a:extLst>
          </p:cNvPr>
          <p:cNvSpPr/>
          <p:nvPr/>
        </p:nvSpPr>
        <p:spPr>
          <a:xfrm>
            <a:off x="833207" y="3025016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65285-45F5-9B43-A042-DDC117E0FA18}"/>
              </a:ext>
            </a:extLst>
          </p:cNvPr>
          <p:cNvSpPr txBox="1"/>
          <p:nvPr/>
        </p:nvSpPr>
        <p:spPr>
          <a:xfrm>
            <a:off x="8236068" y="4521553"/>
            <a:ext cx="73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MB</a:t>
            </a:r>
          </a:p>
        </p:txBody>
      </p:sp>
    </p:spTree>
    <p:extLst>
      <p:ext uri="{BB962C8B-B14F-4D97-AF65-F5344CB8AC3E}">
        <p14:creationId xmlns:p14="http://schemas.microsoft.com/office/powerpoint/2010/main" val="217386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29" grpId="0" animBg="1"/>
      <p:bldP spid="30" grpId="0" animBg="1"/>
      <p:bldP spid="33" grpId="0"/>
      <p:bldP spid="39" grpId="0" animBg="1"/>
      <p:bldP spid="41" grpId="0"/>
      <p:bldP spid="44" grpId="0" animBg="1"/>
      <p:bldP spid="68" grpId="0" animBg="1"/>
      <p:bldP spid="87" grpId="0" animBg="1"/>
      <p:bldP spid="101" grpId="0"/>
      <p:bldP spid="102" grpId="0" animBg="1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6544-E5E5-FF4B-B148-A915341D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C3FE-3799-7144-9CB8-F92691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ADE0-6556-4640-ACC4-863C17C0E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20C208-67F3-F04A-A95E-FAEC68BCAB50}"/>
              </a:ext>
            </a:extLst>
          </p:cNvPr>
          <p:cNvGrpSpPr/>
          <p:nvPr/>
        </p:nvGrpSpPr>
        <p:grpSpPr>
          <a:xfrm>
            <a:off x="1777998" y="1682313"/>
            <a:ext cx="2956560" cy="2716884"/>
            <a:chOff x="8636000" y="2011680"/>
            <a:chExt cx="2956560" cy="2716884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910628BB-5D2B-8F4D-8C1A-68F99035D1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9999520"/>
                </p:ext>
              </p:extLst>
            </p:nvPr>
          </p:nvGraphicFramePr>
          <p:xfrm>
            <a:off x="8636000" y="2011680"/>
            <a:ext cx="2956560" cy="2716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E9FAE37-FABF-0A49-B90D-F62593B0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2280" y="2113280"/>
              <a:ext cx="504000" cy="504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9590AD1-5656-EE45-805B-E5C1C954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62510" y="4023598"/>
              <a:ext cx="504000" cy="504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EAB7595-2E56-2441-8D90-248D0BCB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28300" y="4003278"/>
              <a:ext cx="504000" cy="504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B72760-BA97-8A4F-824C-BBDC0A294610}"/>
              </a:ext>
            </a:extLst>
          </p:cNvPr>
          <p:cNvSpPr txBox="1"/>
          <p:nvPr/>
        </p:nvSpPr>
        <p:spPr>
          <a:xfrm>
            <a:off x="1272402" y="443856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Science and Machine Learning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5611CFF-FF49-0642-8E37-F25ACA3740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5329" y="1721909"/>
            <a:ext cx="705980" cy="7059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C96635E-659B-7743-9806-5686BB2A9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6307" y="1682313"/>
            <a:ext cx="1324401" cy="71658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6F83072-B7BF-114B-8C9E-3FE2C39913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68311" y="2480214"/>
            <a:ext cx="765224" cy="818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777FAA-08D5-B24B-A506-6C742666E9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67313" y="2770065"/>
            <a:ext cx="2217265" cy="44345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F73A5C0-EE30-2E4A-9F05-78F23D58ED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79532" y="2565522"/>
            <a:ext cx="1248787" cy="6479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25446B-4518-C342-A759-3E41B6CB2A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99019" y="3329344"/>
            <a:ext cx="895195" cy="8951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AD5DF2-3E9B-4446-8A83-CFF305A3EDA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43026" y="3456647"/>
            <a:ext cx="1782976" cy="6860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AA5996-3EC4-204C-AC91-F4EBEF7ECB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50174" y="3550770"/>
            <a:ext cx="2227365" cy="5048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6B8A3B-B5F4-794A-87F5-7565711E749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38724" y="1656215"/>
            <a:ext cx="1184839" cy="9146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BD4600-F1BA-2641-8791-CEA822827257}"/>
              </a:ext>
            </a:extLst>
          </p:cNvPr>
          <p:cNvSpPr txBox="1"/>
          <p:nvPr/>
        </p:nvSpPr>
        <p:spPr>
          <a:xfrm>
            <a:off x="6962474" y="4438569"/>
            <a:ext cx="309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Science and ML Toolkit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B5BA5-9C07-E54E-A52E-316DD990D121}"/>
              </a:ext>
            </a:extLst>
          </p:cNvPr>
          <p:cNvSpPr/>
          <p:nvPr/>
        </p:nvSpPr>
        <p:spPr>
          <a:xfrm>
            <a:off x="839002" y="5186095"/>
            <a:ext cx="1063591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High-quality DS and ML applications require effective collaboration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6E30-9FE1-0744-BBA4-8E610894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DAG Annotation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A419E-BFF8-FF4D-8A76-A1353DDF8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20</a:t>
            </a:fld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07D1516F-E680-6E40-A930-50A331CF96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560" y="1536634"/>
            <a:ext cx="5142745" cy="580034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run-time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168FFB5-AC33-364A-9360-AF4C0342F5E6}"/>
              </a:ext>
            </a:extLst>
          </p:cNvPr>
          <p:cNvSpPr txBox="1">
            <a:spLocks/>
          </p:cNvSpPr>
          <p:nvPr/>
        </p:nvSpPr>
        <p:spPr>
          <a:xfrm>
            <a:off x="473526" y="2154478"/>
            <a:ext cx="5142745" cy="58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2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size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21D5D93-F69B-F44A-93F0-98967BEA83E2}"/>
              </a:ext>
            </a:extLst>
          </p:cNvPr>
          <p:cNvSpPr txBox="1">
            <a:spLocks/>
          </p:cNvSpPr>
          <p:nvPr/>
        </p:nvSpPr>
        <p:spPr>
          <a:xfrm>
            <a:off x="463850" y="2741095"/>
            <a:ext cx="5142745" cy="127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2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potential</a:t>
            </a:r>
          </a:p>
          <a:p>
            <a:pPr marL="742950" lvl="1" indent="-285750"/>
            <a:r>
              <a:rPr lang="en-US" sz="18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of the best reachable model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83A0CA1-9CF1-844A-81A5-D466FD4AA7AF}"/>
              </a:ext>
            </a:extLst>
          </p:cNvPr>
          <p:cNvSpPr/>
          <p:nvPr/>
        </p:nvSpPr>
        <p:spPr>
          <a:xfrm>
            <a:off x="8480173" y="1698322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B53096-A084-784A-B3EB-918C6B6EB6C6}"/>
              </a:ext>
            </a:extLst>
          </p:cNvPr>
          <p:cNvSpPr/>
          <p:nvPr/>
        </p:nvSpPr>
        <p:spPr>
          <a:xfrm>
            <a:off x="6794822" y="2427238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B362579-DEE0-C144-99EC-A3DD868C22BA}"/>
              </a:ext>
            </a:extLst>
          </p:cNvPr>
          <p:cNvSpPr/>
          <p:nvPr/>
        </p:nvSpPr>
        <p:spPr>
          <a:xfrm>
            <a:off x="8368637" y="2438455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6D11AB7-EAD5-4448-8E2A-A8C5EA3070AA}"/>
              </a:ext>
            </a:extLst>
          </p:cNvPr>
          <p:cNvSpPr/>
          <p:nvPr/>
        </p:nvSpPr>
        <p:spPr>
          <a:xfrm>
            <a:off x="10166855" y="2523323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41CE6DF-FF3B-7441-B6D0-2DDA50046B79}"/>
              </a:ext>
            </a:extLst>
          </p:cNvPr>
          <p:cNvSpPr/>
          <p:nvPr/>
        </p:nvSpPr>
        <p:spPr>
          <a:xfrm>
            <a:off x="6687950" y="361124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cnt_vect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1219A7-7FAD-C946-B93D-D997B93F54F9}"/>
              </a:ext>
            </a:extLst>
          </p:cNvPr>
          <p:cNvSpPr/>
          <p:nvPr/>
        </p:nvSpPr>
        <p:spPr>
          <a:xfrm>
            <a:off x="8266613" y="3626354"/>
            <a:ext cx="1252235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5C07AA2-5375-6C49-BC85-E901FB73C44E}"/>
              </a:ext>
            </a:extLst>
          </p:cNvPr>
          <p:cNvSpPr/>
          <p:nvPr/>
        </p:nvSpPr>
        <p:spPr>
          <a:xfrm>
            <a:off x="7839562" y="4640288"/>
            <a:ext cx="487845" cy="50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F634ED8-C5D7-1E4F-9FCF-D8198C206563}"/>
              </a:ext>
            </a:extLst>
          </p:cNvPr>
          <p:cNvSpPr/>
          <p:nvPr/>
        </p:nvSpPr>
        <p:spPr>
          <a:xfrm>
            <a:off x="8926147" y="5426245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4A03045-4970-1043-8502-637C58C7D8C6}"/>
              </a:ext>
            </a:extLst>
          </p:cNvPr>
          <p:cNvCxnSpPr>
            <a:cxnSpLocks/>
            <a:stCxn id="104" idx="4"/>
            <a:endCxn id="105" idx="0"/>
          </p:cNvCxnSpPr>
          <p:nvPr/>
        </p:nvCxnSpPr>
        <p:spPr>
          <a:xfrm flipH="1">
            <a:off x="7283342" y="2123072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3FF5B5-046C-E047-B82A-453134023955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>
            <a:off x="8893268" y="2123072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EB58A3-CED8-6B46-8AE9-4A3DDBA69191}"/>
              </a:ext>
            </a:extLst>
          </p:cNvPr>
          <p:cNvCxnSpPr>
            <a:cxnSpLocks/>
            <a:stCxn id="104" idx="4"/>
            <a:endCxn id="107" idx="0"/>
          </p:cNvCxnSpPr>
          <p:nvPr/>
        </p:nvCxnSpPr>
        <p:spPr>
          <a:xfrm>
            <a:off x="8893268" y="2123072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99BD9C-FF22-7F41-B773-FCBB56F578C7}"/>
              </a:ext>
            </a:extLst>
          </p:cNvPr>
          <p:cNvCxnSpPr>
            <a:cxnSpLocks/>
            <a:stCxn id="106" idx="4"/>
            <a:endCxn id="109" idx="0"/>
          </p:cNvCxnSpPr>
          <p:nvPr/>
        </p:nvCxnSpPr>
        <p:spPr>
          <a:xfrm flipH="1">
            <a:off x="8892731" y="2924848"/>
            <a:ext cx="537" cy="7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CBFFC9-785A-F043-9FD5-D765A670A4F1}"/>
              </a:ext>
            </a:extLst>
          </p:cNvPr>
          <p:cNvCxnSpPr>
            <a:cxnSpLocks/>
            <a:stCxn id="105" idx="4"/>
            <a:endCxn id="108" idx="0"/>
          </p:cNvCxnSpPr>
          <p:nvPr/>
        </p:nvCxnSpPr>
        <p:spPr>
          <a:xfrm>
            <a:off x="7283342" y="2941284"/>
            <a:ext cx="6767" cy="66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01F54F-2E14-A64E-B4D0-F5ADF27B87E5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7290109" y="4091417"/>
            <a:ext cx="793376" cy="5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786EF2-4138-1A4A-9D73-A6642AF8D85E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 flipH="1">
            <a:off x="8083485" y="4076305"/>
            <a:ext cx="809246" cy="5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C11EEE3-AE18-6D40-B215-A487CA5D6F94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 flipH="1">
            <a:off x="9417899" y="2897680"/>
            <a:ext cx="928416" cy="2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C4FCF5E-9E40-9D46-8CD9-43E8DC94FF38}"/>
              </a:ext>
            </a:extLst>
          </p:cNvPr>
          <p:cNvCxnSpPr>
            <a:cxnSpLocks/>
            <a:stCxn id="110" idx="4"/>
            <a:endCxn id="111" idx="0"/>
          </p:cNvCxnSpPr>
          <p:nvPr/>
        </p:nvCxnSpPr>
        <p:spPr>
          <a:xfrm>
            <a:off x="8083485" y="5149116"/>
            <a:ext cx="1334414" cy="2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1EF514-6B11-6B43-B041-10AE80CEF0DC}"/>
              </a:ext>
            </a:extLst>
          </p:cNvPr>
          <p:cNvCxnSpPr>
            <a:cxnSpLocks/>
            <a:stCxn id="109" idx="5"/>
            <a:endCxn id="131" idx="0"/>
          </p:cNvCxnSpPr>
          <p:nvPr/>
        </p:nvCxnSpPr>
        <p:spPr>
          <a:xfrm>
            <a:off x="9335462" y="4010411"/>
            <a:ext cx="1502604" cy="1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45E65-DC48-444D-BA67-93E321123DF6}"/>
              </a:ext>
            </a:extLst>
          </p:cNvPr>
          <p:cNvCxnSpPr>
            <a:cxnSpLocks/>
            <a:stCxn id="107" idx="4"/>
            <a:endCxn id="131" idx="0"/>
          </p:cNvCxnSpPr>
          <p:nvPr/>
        </p:nvCxnSpPr>
        <p:spPr>
          <a:xfrm>
            <a:off x="10346315" y="2897680"/>
            <a:ext cx="491751" cy="12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B24822D4-33DC-D645-B07A-42126E433A72}"/>
              </a:ext>
            </a:extLst>
          </p:cNvPr>
          <p:cNvSpPr/>
          <p:nvPr/>
        </p:nvSpPr>
        <p:spPr>
          <a:xfrm>
            <a:off x="10346314" y="4125154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1D55CB-05A7-8941-AE37-276B842F0AB1}"/>
              </a:ext>
            </a:extLst>
          </p:cNvPr>
          <p:cNvCxnSpPr>
            <a:cxnSpLocks/>
            <a:stCxn id="108" idx="4"/>
            <a:endCxn id="135" idx="0"/>
          </p:cNvCxnSpPr>
          <p:nvPr/>
        </p:nvCxnSpPr>
        <p:spPr>
          <a:xfrm flipH="1">
            <a:off x="6877285" y="4091417"/>
            <a:ext cx="412824" cy="64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B2A55E45-6FAB-5145-9603-40DFC74756D7}"/>
              </a:ext>
            </a:extLst>
          </p:cNvPr>
          <p:cNvSpPr/>
          <p:nvPr/>
        </p:nvSpPr>
        <p:spPr>
          <a:xfrm>
            <a:off x="6275126" y="473487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6548603-C1FD-AA41-9E5E-E922DB4DA5F1}"/>
              </a:ext>
            </a:extLst>
          </p:cNvPr>
          <p:cNvSpPr txBox="1"/>
          <p:nvPr/>
        </p:nvSpPr>
        <p:spPr>
          <a:xfrm>
            <a:off x="6706843" y="30780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 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9C4BF-B441-8742-9AA4-45E098C03ED7}"/>
              </a:ext>
            </a:extLst>
          </p:cNvPr>
          <p:cNvSpPr txBox="1"/>
          <p:nvPr/>
        </p:nvSpPr>
        <p:spPr>
          <a:xfrm>
            <a:off x="8478468" y="30905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 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1EB3108-E94F-A741-9E95-0595EF21D7E0}"/>
              </a:ext>
            </a:extLst>
          </p:cNvPr>
          <p:cNvSpPr txBox="1"/>
          <p:nvPr/>
        </p:nvSpPr>
        <p:spPr>
          <a:xfrm>
            <a:off x="7540959" y="198513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DF599A-7AA0-F749-96A5-D79958029657}"/>
              </a:ext>
            </a:extLst>
          </p:cNvPr>
          <p:cNvSpPr txBox="1"/>
          <p:nvPr/>
        </p:nvSpPr>
        <p:spPr>
          <a:xfrm>
            <a:off x="8418922" y="213608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0.05 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672796-86AC-6648-AE39-DC5CA1DAA2CF}"/>
              </a:ext>
            </a:extLst>
          </p:cNvPr>
          <p:cNvSpPr txBox="1"/>
          <p:nvPr/>
        </p:nvSpPr>
        <p:spPr>
          <a:xfrm>
            <a:off x="9457639" y="206319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A54D9A-F1CD-E744-A70D-2C0133C7E1C9}"/>
              </a:ext>
            </a:extLst>
          </p:cNvPr>
          <p:cNvSpPr txBox="1"/>
          <p:nvPr/>
        </p:nvSpPr>
        <p:spPr>
          <a:xfrm>
            <a:off x="7158321" y="432886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DC74BC1-6320-B448-941C-D299C564F7C1}"/>
              </a:ext>
            </a:extLst>
          </p:cNvPr>
          <p:cNvSpPr txBox="1"/>
          <p:nvPr/>
        </p:nvSpPr>
        <p:spPr>
          <a:xfrm>
            <a:off x="8397721" y="431629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3B173E-6C16-034D-B656-8970BFED49A8}"/>
              </a:ext>
            </a:extLst>
          </p:cNvPr>
          <p:cNvSpPr txBox="1"/>
          <p:nvPr/>
        </p:nvSpPr>
        <p:spPr>
          <a:xfrm>
            <a:off x="8527249" y="502108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 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BFFC7BC-4CF3-0143-8103-BC681A73000B}"/>
              </a:ext>
            </a:extLst>
          </p:cNvPr>
          <p:cNvSpPr txBox="1"/>
          <p:nvPr/>
        </p:nvSpPr>
        <p:spPr>
          <a:xfrm>
            <a:off x="9314162" y="44911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 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F5ECDE-B13C-FF4B-A262-002C6B51DD0E}"/>
              </a:ext>
            </a:extLst>
          </p:cNvPr>
          <p:cNvSpPr txBox="1"/>
          <p:nvPr/>
        </p:nvSpPr>
        <p:spPr>
          <a:xfrm>
            <a:off x="8488108" y="130181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MB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FD07CE2-89E9-EA41-B4E1-A458ECF9EDE6}"/>
              </a:ext>
            </a:extLst>
          </p:cNvPr>
          <p:cNvSpPr txBox="1"/>
          <p:nvPr/>
        </p:nvSpPr>
        <p:spPr>
          <a:xfrm>
            <a:off x="6548407" y="21137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MB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158EC3-F124-1346-87D1-3253DE8C3A94}"/>
              </a:ext>
            </a:extLst>
          </p:cNvPr>
          <p:cNvSpPr txBox="1"/>
          <p:nvPr/>
        </p:nvSpPr>
        <p:spPr>
          <a:xfrm>
            <a:off x="9120685" y="281669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MB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EB11C92-7F1C-884F-9408-8E3F7434DBF2}"/>
              </a:ext>
            </a:extLst>
          </p:cNvPr>
          <p:cNvSpPr txBox="1"/>
          <p:nvPr/>
        </p:nvSpPr>
        <p:spPr>
          <a:xfrm>
            <a:off x="10397622" y="215391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MB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A50C5AA-5666-A940-B598-18DB08E8962A}"/>
              </a:ext>
            </a:extLst>
          </p:cNvPr>
          <p:cNvSpPr txBox="1"/>
          <p:nvPr/>
        </p:nvSpPr>
        <p:spPr>
          <a:xfrm>
            <a:off x="6144237" y="35383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MB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93D82-479E-4446-A456-793A7EBE8915}"/>
              </a:ext>
            </a:extLst>
          </p:cNvPr>
          <p:cNvSpPr txBox="1"/>
          <p:nvPr/>
        </p:nvSpPr>
        <p:spPr>
          <a:xfrm>
            <a:off x="9018979" y="3212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MB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531F9A-B254-3247-B0BD-55CE8C143F72}"/>
              </a:ext>
            </a:extLst>
          </p:cNvPr>
          <p:cNvSpPr txBox="1"/>
          <p:nvPr/>
        </p:nvSpPr>
        <p:spPr>
          <a:xfrm>
            <a:off x="7522793" y="518915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 MB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2CCA69-B154-6941-B800-C6208351F7C8}"/>
              </a:ext>
            </a:extLst>
          </p:cNvPr>
          <p:cNvSpPr txBox="1"/>
          <p:nvPr/>
        </p:nvSpPr>
        <p:spPr>
          <a:xfrm>
            <a:off x="5628629" y="46671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 MB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9737C12-8F08-0E4D-B825-00723B581E0C}"/>
              </a:ext>
            </a:extLst>
          </p:cNvPr>
          <p:cNvSpPr txBox="1"/>
          <p:nvPr/>
        </p:nvSpPr>
        <p:spPr>
          <a:xfrm>
            <a:off x="6385160" y="420829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0.05 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25EFD8-5A17-2C42-A600-51BD7590AB8E}"/>
              </a:ext>
            </a:extLst>
          </p:cNvPr>
          <p:cNvSpPr txBox="1"/>
          <p:nvPr/>
        </p:nvSpPr>
        <p:spPr>
          <a:xfrm>
            <a:off x="10144883" y="33731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 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026B67-257A-114D-9F0E-F362314740F5}"/>
              </a:ext>
            </a:extLst>
          </p:cNvPr>
          <p:cNvSpPr txBox="1"/>
          <p:nvPr/>
        </p:nvSpPr>
        <p:spPr>
          <a:xfrm>
            <a:off x="10024173" y="37988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 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4D15A3-3895-2C4A-89FE-73CC67BCC5C8}"/>
              </a:ext>
            </a:extLst>
          </p:cNvPr>
          <p:cNvSpPr txBox="1"/>
          <p:nvPr/>
        </p:nvSpPr>
        <p:spPr>
          <a:xfrm>
            <a:off x="8717454" y="585393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MB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549B1DD-27F8-E84E-9CB3-AAA10B4CD174}"/>
              </a:ext>
            </a:extLst>
          </p:cNvPr>
          <p:cNvSpPr txBox="1"/>
          <p:nvPr/>
        </p:nvSpPr>
        <p:spPr>
          <a:xfrm>
            <a:off x="10718372" y="457650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 MB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B5F5BBC-195E-EE48-8B3A-172F2BBBCD22}"/>
              </a:ext>
            </a:extLst>
          </p:cNvPr>
          <p:cNvCxnSpPr>
            <a:cxnSpLocks/>
          </p:cNvCxnSpPr>
          <p:nvPr/>
        </p:nvCxnSpPr>
        <p:spPr>
          <a:xfrm flipV="1">
            <a:off x="9591786" y="4634331"/>
            <a:ext cx="284286" cy="71741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3380952-84F1-834D-A3AD-74B270AE5482}"/>
              </a:ext>
            </a:extLst>
          </p:cNvPr>
          <p:cNvCxnSpPr>
            <a:cxnSpLocks/>
          </p:cNvCxnSpPr>
          <p:nvPr/>
        </p:nvCxnSpPr>
        <p:spPr>
          <a:xfrm flipH="1" flipV="1">
            <a:off x="8376671" y="5361441"/>
            <a:ext cx="652535" cy="1288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85853E3-3929-D147-A319-39D07E29A763}"/>
              </a:ext>
            </a:extLst>
          </p:cNvPr>
          <p:cNvSpPr txBox="1"/>
          <p:nvPr/>
        </p:nvSpPr>
        <p:spPr>
          <a:xfrm rot="17395901">
            <a:off x="9631269" y="4893080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882FF2-3087-0748-B133-0CF29753EC97}"/>
              </a:ext>
            </a:extLst>
          </p:cNvPr>
          <p:cNvSpPr txBox="1"/>
          <p:nvPr/>
        </p:nvSpPr>
        <p:spPr>
          <a:xfrm rot="704969">
            <a:off x="8269909" y="5435977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B4275FC-5781-7849-AE91-B52A0A0D8EB8}"/>
              </a:ext>
            </a:extLst>
          </p:cNvPr>
          <p:cNvCxnSpPr>
            <a:cxnSpLocks/>
          </p:cNvCxnSpPr>
          <p:nvPr/>
        </p:nvCxnSpPr>
        <p:spPr>
          <a:xfrm flipH="1" flipV="1">
            <a:off x="10632867" y="3337235"/>
            <a:ext cx="252851" cy="6143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9709821-D591-6241-973C-5280342E058C}"/>
              </a:ext>
            </a:extLst>
          </p:cNvPr>
          <p:cNvCxnSpPr>
            <a:cxnSpLocks/>
          </p:cNvCxnSpPr>
          <p:nvPr/>
        </p:nvCxnSpPr>
        <p:spPr>
          <a:xfrm flipH="1" flipV="1">
            <a:off x="9802490" y="4147619"/>
            <a:ext cx="514543" cy="5118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BD81164-B63D-144A-BFD8-6B41EA65E72E}"/>
              </a:ext>
            </a:extLst>
          </p:cNvPr>
          <p:cNvSpPr txBox="1"/>
          <p:nvPr/>
        </p:nvSpPr>
        <p:spPr>
          <a:xfrm rot="4123854">
            <a:off x="10649633" y="3351998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4BAB926-AB53-1B4C-BAB4-3ECBD5799C4B}"/>
              </a:ext>
            </a:extLst>
          </p:cNvPr>
          <p:cNvSpPr txBox="1"/>
          <p:nvPr/>
        </p:nvSpPr>
        <p:spPr>
          <a:xfrm rot="457088">
            <a:off x="9691200" y="4190183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35D3107-3D17-4E4B-904E-895B35E7A6E8}"/>
              </a:ext>
            </a:extLst>
          </p:cNvPr>
          <p:cNvSpPr txBox="1"/>
          <p:nvPr/>
        </p:nvSpPr>
        <p:spPr>
          <a:xfrm>
            <a:off x="9909650" y="5525262"/>
            <a:ext cx="11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Accuracy=0.9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43889C5-78ED-434F-98D8-7459ACBFD442}"/>
              </a:ext>
            </a:extLst>
          </p:cNvPr>
          <p:cNvSpPr txBox="1"/>
          <p:nvPr/>
        </p:nvSpPr>
        <p:spPr>
          <a:xfrm>
            <a:off x="10968895" y="3950747"/>
            <a:ext cx="122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Accuracy=0.91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D0695CA-F919-5846-90FB-86EF68826439}"/>
              </a:ext>
            </a:extLst>
          </p:cNvPr>
          <p:cNvSpPr/>
          <p:nvPr/>
        </p:nvSpPr>
        <p:spPr>
          <a:xfrm>
            <a:off x="5626438" y="4860888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76903A-DDE9-8C4C-B613-50BF306D2971}"/>
              </a:ext>
            </a:extLst>
          </p:cNvPr>
          <p:cNvSpPr/>
          <p:nvPr/>
        </p:nvSpPr>
        <p:spPr>
          <a:xfrm>
            <a:off x="6131226" y="370607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4A5973-4CA8-F84C-8138-673FF17029A5}"/>
              </a:ext>
            </a:extLst>
          </p:cNvPr>
          <p:cNvSpPr/>
          <p:nvPr/>
        </p:nvSpPr>
        <p:spPr>
          <a:xfrm>
            <a:off x="6542146" y="227949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2020B94-6390-084D-89D5-970E18052011}"/>
              </a:ext>
            </a:extLst>
          </p:cNvPr>
          <p:cNvSpPr/>
          <p:nvPr/>
        </p:nvSpPr>
        <p:spPr>
          <a:xfrm>
            <a:off x="8480173" y="148041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C8A73D2-F783-994B-BEAA-357DA0D582C2}"/>
              </a:ext>
            </a:extLst>
          </p:cNvPr>
          <p:cNvSpPr/>
          <p:nvPr/>
        </p:nvSpPr>
        <p:spPr>
          <a:xfrm>
            <a:off x="7528988" y="5383090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DEADCB2-8606-4A42-9304-B36EF04881DB}"/>
              </a:ext>
            </a:extLst>
          </p:cNvPr>
          <p:cNvSpPr/>
          <p:nvPr/>
        </p:nvSpPr>
        <p:spPr>
          <a:xfrm>
            <a:off x="9011068" y="337643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0730A3E-8AF0-6D49-B240-50A0A3784FAE}"/>
              </a:ext>
            </a:extLst>
          </p:cNvPr>
          <p:cNvSpPr/>
          <p:nvPr/>
        </p:nvSpPr>
        <p:spPr>
          <a:xfrm>
            <a:off x="10397622" y="234385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33CB87E-D776-9843-AA74-5BBB244FDEED}"/>
              </a:ext>
            </a:extLst>
          </p:cNvPr>
          <p:cNvSpPr/>
          <p:nvPr/>
        </p:nvSpPr>
        <p:spPr>
          <a:xfrm>
            <a:off x="9136507" y="297711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38A3B5D-7F40-484F-9D4B-20F6CAD3DB1E}"/>
              </a:ext>
            </a:extLst>
          </p:cNvPr>
          <p:cNvSpPr/>
          <p:nvPr/>
        </p:nvSpPr>
        <p:spPr>
          <a:xfrm>
            <a:off x="8713065" y="605356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4C7C1E-659F-3341-9CC9-E6D4248C97E7}"/>
              </a:ext>
            </a:extLst>
          </p:cNvPr>
          <p:cNvSpPr/>
          <p:nvPr/>
        </p:nvSpPr>
        <p:spPr>
          <a:xfrm>
            <a:off x="10735008" y="475655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66" grpId="0"/>
      <p:bldP spid="67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3" grpId="0"/>
      <p:bldP spid="164" grpId="0"/>
      <p:bldP spid="173" grpId="0"/>
      <p:bldP spid="174" grpId="0"/>
      <p:bldP spid="175" grpId="0"/>
      <p:bldP spid="176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DD0D-8CB9-3D46-A8CB-8BC9FC8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Materialization and </a:t>
            </a:r>
            <a:r>
              <a:rPr lang="en-US" dirty="0" err="1"/>
              <a:t>Warmstarting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1BE0AF-E372-7A4F-A85A-7F8FDE6E9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115" y="1807025"/>
            <a:ext cx="7351781" cy="31851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62EA4-71C8-D244-81DD-45DD4201C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80F20-336B-5647-B14B-5AB7E15FFE02}"/>
              </a:ext>
            </a:extLst>
          </p:cNvPr>
          <p:cNvSpPr/>
          <p:nvPr/>
        </p:nvSpPr>
        <p:spPr>
          <a:xfrm>
            <a:off x="4517303" y="4861764"/>
            <a:ext cx="4405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Run-time of model benchmarking scenario </a:t>
            </a:r>
          </a:p>
        </p:txBody>
      </p:sp>
    </p:spTree>
    <p:extLst>
      <p:ext uri="{BB962C8B-B14F-4D97-AF65-F5344CB8AC3E}">
        <p14:creationId xmlns:p14="http://schemas.microsoft.com/office/powerpoint/2010/main" val="360393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A6861A-071F-F34E-B57B-B0F12E62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Model </a:t>
            </a:r>
            <a:r>
              <a:rPr lang="en-US" dirty="0" err="1"/>
              <a:t>Warmstarting</a:t>
            </a:r>
            <a:r>
              <a:rPr lang="en-US" dirty="0"/>
              <a:t> on Accuracy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AA71DE-AB4A-3543-B9BD-D8C62F3DF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644" y="1741250"/>
            <a:ext cx="6370632" cy="361068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4F37A-D85B-C64F-BFC0-88A5DAE9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220F96-97BF-4F41-B8B8-A9AEB05ABDC5}"/>
              </a:ext>
            </a:extLst>
          </p:cNvPr>
          <p:cNvSpPr/>
          <p:nvPr/>
        </p:nvSpPr>
        <p:spPr>
          <a:xfrm>
            <a:off x="641684" y="1362475"/>
            <a:ext cx="111956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linear-time algorithm to compute optimal execution plan with a </a:t>
            </a:r>
            <a:r>
              <a:rPr lang="en-US" sz="2400" b="1" i="1" dirty="0"/>
              <a:t>forward and backward pass </a:t>
            </a:r>
            <a:r>
              <a:rPr lang="en-US" sz="2400" dirty="0"/>
              <a:t>on the workload DAG</a:t>
            </a:r>
            <a:endParaRPr lang="en-US" sz="2400" b="1" i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99BC979-DF3D-9A46-B68D-DC4C0512F605}"/>
              </a:ext>
            </a:extLst>
          </p:cNvPr>
          <p:cNvSpPr/>
          <p:nvPr/>
        </p:nvSpPr>
        <p:spPr>
          <a:xfrm>
            <a:off x="828000" y="5140401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FBAD942-D53D-7246-BF7E-1AAB9FA0BCA5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7F9829-BE4B-A54A-9B67-01479739D7C6}"/>
              </a:ext>
            </a:extLst>
          </p:cNvPr>
          <p:cNvSpPr txBox="1"/>
          <p:nvPr/>
        </p:nvSpPr>
        <p:spPr>
          <a:xfrm>
            <a:off x="1069166" y="514040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76012A-DE02-2248-8A13-6F3D23AC3303}"/>
              </a:ext>
            </a:extLst>
          </p:cNvPr>
          <p:cNvSpPr txBox="1"/>
          <p:nvPr/>
        </p:nvSpPr>
        <p:spPr>
          <a:xfrm>
            <a:off x="1069166" y="542840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or do not exist in EG</a:t>
            </a:r>
          </a:p>
        </p:txBody>
      </p:sp>
    </p:spTree>
    <p:extLst>
      <p:ext uri="{BB962C8B-B14F-4D97-AF65-F5344CB8AC3E}">
        <p14:creationId xmlns:p14="http://schemas.microsoft.com/office/powerpoint/2010/main" val="395900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237792A-507B-D543-ABBB-CD0E4A9701C8}"/>
              </a:ext>
            </a:extLst>
          </p:cNvPr>
          <p:cNvCxnSpPr>
            <a:cxnSpLocks/>
          </p:cNvCxnSpPr>
          <p:nvPr/>
        </p:nvCxnSpPr>
        <p:spPr>
          <a:xfrm>
            <a:off x="5487219" y="3049462"/>
            <a:ext cx="0" cy="48025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F682712-7351-6649-BEAE-57D74A18B3AD}"/>
              </a:ext>
            </a:extLst>
          </p:cNvPr>
          <p:cNvCxnSpPr>
            <a:cxnSpLocks/>
          </p:cNvCxnSpPr>
          <p:nvPr/>
        </p:nvCxnSpPr>
        <p:spPr>
          <a:xfrm>
            <a:off x="5756677" y="4229914"/>
            <a:ext cx="391634" cy="31750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186C64A-6FB8-6A4A-9F5B-A9090BE5BC44}"/>
              </a:ext>
            </a:extLst>
          </p:cNvPr>
          <p:cNvCxnSpPr>
            <a:cxnSpLocks/>
          </p:cNvCxnSpPr>
          <p:nvPr/>
        </p:nvCxnSpPr>
        <p:spPr>
          <a:xfrm flipH="1">
            <a:off x="6395734" y="4561161"/>
            <a:ext cx="329097" cy="14376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65A58C6-1322-304B-9E32-F49D69E4B74A}"/>
              </a:ext>
            </a:extLst>
          </p:cNvPr>
          <p:cNvCxnSpPr>
            <a:cxnSpLocks/>
          </p:cNvCxnSpPr>
          <p:nvPr/>
        </p:nvCxnSpPr>
        <p:spPr>
          <a:xfrm>
            <a:off x="7028026" y="5290408"/>
            <a:ext cx="556477" cy="21388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5360F6-795B-0B4E-9DE2-DC55E3DB1D83}"/>
              </a:ext>
            </a:extLst>
          </p:cNvPr>
          <p:cNvCxnSpPr>
            <a:cxnSpLocks/>
          </p:cNvCxnSpPr>
          <p:nvPr/>
        </p:nvCxnSpPr>
        <p:spPr>
          <a:xfrm flipH="1">
            <a:off x="8134751" y="4229914"/>
            <a:ext cx="40823" cy="73672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C940F8-CD97-0A41-8101-CE349430BF08}"/>
              </a:ext>
            </a:extLst>
          </p:cNvPr>
          <p:cNvCxnSpPr>
            <a:cxnSpLocks/>
          </p:cNvCxnSpPr>
          <p:nvPr/>
        </p:nvCxnSpPr>
        <p:spPr>
          <a:xfrm>
            <a:off x="7070277" y="2953515"/>
            <a:ext cx="744123" cy="20756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4043005-8B53-E742-A4AA-6A13B4C5C40E}"/>
              </a:ext>
            </a:extLst>
          </p:cNvPr>
          <p:cNvCxnSpPr>
            <a:cxnSpLocks/>
          </p:cNvCxnSpPr>
          <p:nvPr/>
        </p:nvCxnSpPr>
        <p:spPr>
          <a:xfrm>
            <a:off x="6892285" y="3072915"/>
            <a:ext cx="169186" cy="1690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AEB6CEF-3C63-CF4E-9D74-3F412A68B2DA}"/>
              </a:ext>
            </a:extLst>
          </p:cNvPr>
          <p:cNvSpPr txBox="1"/>
          <p:nvPr/>
        </p:nvSpPr>
        <p:spPr>
          <a:xfrm>
            <a:off x="7185452" y="27520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0.1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E8483D-DE0E-264E-8D7B-05FAC989DEA7}"/>
              </a:ext>
            </a:extLst>
          </p:cNvPr>
          <p:cNvSpPr txBox="1"/>
          <p:nvPr/>
        </p:nvSpPr>
        <p:spPr>
          <a:xfrm>
            <a:off x="5837157" y="3052177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0.05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414146-82B1-4141-9BAC-A83046C6DF64}"/>
              </a:ext>
            </a:extLst>
          </p:cNvPr>
          <p:cNvSpPr txBox="1"/>
          <p:nvPr/>
        </p:nvSpPr>
        <p:spPr>
          <a:xfrm>
            <a:off x="6181576" y="380814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2.1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7CE575-BE20-2141-98E6-7CD76F351BD4}"/>
              </a:ext>
            </a:extLst>
          </p:cNvPr>
          <p:cNvCxnSpPr>
            <a:cxnSpLocks/>
          </p:cNvCxnSpPr>
          <p:nvPr/>
        </p:nvCxnSpPr>
        <p:spPr>
          <a:xfrm flipH="1">
            <a:off x="7119661" y="3825924"/>
            <a:ext cx="6836" cy="22481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27535A0-4185-404C-A525-CB6294E79A2B}"/>
              </a:ext>
            </a:extLst>
          </p:cNvPr>
          <p:cNvSpPr txBox="1"/>
          <p:nvPr/>
        </p:nvSpPr>
        <p:spPr>
          <a:xfrm>
            <a:off x="8579883" y="1989102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cost = 0.06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DCF2E3-CF80-BA49-9E08-8AD17107CDD2}"/>
              </a:ext>
            </a:extLst>
          </p:cNvPr>
          <p:cNvSpPr txBox="1"/>
          <p:nvPr/>
        </p:nvSpPr>
        <p:spPr>
          <a:xfrm>
            <a:off x="8626370" y="2272596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64A4BE6-EB91-F648-A5A0-6DDA7D96DDB0}"/>
              </a:ext>
            </a:extLst>
          </p:cNvPr>
          <p:cNvCxnSpPr>
            <a:cxnSpLocks/>
            <a:stCxn id="149" idx="6"/>
            <a:endCxn id="151" idx="0"/>
          </p:cNvCxnSpPr>
          <p:nvPr/>
        </p:nvCxnSpPr>
        <p:spPr>
          <a:xfrm>
            <a:off x="7582652" y="4076784"/>
            <a:ext cx="1902917" cy="116563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4F2EC25-4C40-594D-A84E-520A6E8DE20B}"/>
              </a:ext>
            </a:extLst>
          </p:cNvPr>
          <p:cNvSpPr txBox="1"/>
          <p:nvPr/>
        </p:nvSpPr>
        <p:spPr>
          <a:xfrm>
            <a:off x="8760050" y="5242415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86B21E3-B942-364E-8FA6-FDA1973CE8FC}"/>
              </a:ext>
            </a:extLst>
          </p:cNvPr>
          <p:cNvSpPr txBox="1"/>
          <p:nvPr/>
        </p:nvSpPr>
        <p:spPr>
          <a:xfrm>
            <a:off x="8978641" y="565019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= 1.5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25A48DC-2206-4A47-ABAF-FB66D032F84D}"/>
              </a:ext>
            </a:extLst>
          </p:cNvPr>
          <p:cNvCxnSpPr>
            <a:cxnSpLocks/>
            <a:stCxn id="167" idx="6"/>
            <a:endCxn id="143" idx="2"/>
          </p:cNvCxnSpPr>
          <p:nvPr/>
        </p:nvCxnSpPr>
        <p:spPr>
          <a:xfrm flipV="1">
            <a:off x="7416280" y="2641928"/>
            <a:ext cx="1935609" cy="4541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162FA22-8F81-CE41-9A72-E0A84ED2557A}"/>
              </a:ext>
            </a:extLst>
          </p:cNvPr>
          <p:cNvSpPr txBox="1"/>
          <p:nvPr/>
        </p:nvSpPr>
        <p:spPr>
          <a:xfrm>
            <a:off x="8625600" y="2271600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F8B33E4-BF85-ED4F-A173-DF4A6AD7D6E8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 flipV="1">
            <a:off x="8526137" y="2640932"/>
            <a:ext cx="824982" cy="78971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D55A74-0CDB-4547-92D1-80E9B3ED6556}"/>
              </a:ext>
            </a:extLst>
          </p:cNvPr>
          <p:cNvSpPr/>
          <p:nvPr/>
        </p:nvSpPr>
        <p:spPr>
          <a:xfrm>
            <a:off x="4755600" y="2558157"/>
            <a:ext cx="1159933" cy="424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F228AF-5244-1447-96FA-641A87495C12}"/>
              </a:ext>
            </a:extLst>
          </p:cNvPr>
          <p:cNvSpPr/>
          <p:nvPr/>
        </p:nvSpPr>
        <p:spPr>
          <a:xfrm>
            <a:off x="4579200" y="3646800"/>
            <a:ext cx="1512624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306177-1B69-644D-8BEF-1BCA177BE19F}"/>
              </a:ext>
            </a:extLst>
          </p:cNvPr>
          <p:cNvSpPr/>
          <p:nvPr/>
        </p:nvSpPr>
        <p:spPr>
          <a:xfrm>
            <a:off x="5486400" y="4824000"/>
            <a:ext cx="1777002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5550ED-D70A-C245-BAD1-701CBC80D2DD}"/>
              </a:ext>
            </a:extLst>
          </p:cNvPr>
          <p:cNvSpPr/>
          <p:nvPr/>
        </p:nvSpPr>
        <p:spPr>
          <a:xfrm>
            <a:off x="7027200" y="5734800"/>
            <a:ext cx="1759431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 (Forward-pass)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24</a:t>
            </a:fld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B292D45-CCBA-4A4A-B4BE-059E03494397}"/>
              </a:ext>
            </a:extLst>
          </p:cNvPr>
          <p:cNvSpPr/>
          <p:nvPr/>
        </p:nvSpPr>
        <p:spPr>
          <a:xfrm>
            <a:off x="1064339" y="2475734"/>
            <a:ext cx="3332943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Traverse from the source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Accumulate run-times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every materialized node compare the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accumulated run-time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the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load-time</a:t>
            </a:r>
          </a:p>
          <a:p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692073-4E97-E04D-B90B-20DF52A548D3}"/>
              </a:ext>
            </a:extLst>
          </p:cNvPr>
          <p:cNvSpPr/>
          <p:nvPr/>
        </p:nvSpPr>
        <p:spPr>
          <a:xfrm>
            <a:off x="1064340" y="2102639"/>
            <a:ext cx="33329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Forward-pass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8E0CF42-D8B8-6E42-8045-0E494CBE2146}"/>
              </a:ext>
            </a:extLst>
          </p:cNvPr>
          <p:cNvSpPr/>
          <p:nvPr/>
        </p:nvSpPr>
        <p:spPr>
          <a:xfrm>
            <a:off x="828000" y="5732522"/>
            <a:ext cx="252000" cy="251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D73A4E-E4D9-F548-AFBE-1942FF4D0DF0}"/>
              </a:ext>
            </a:extLst>
          </p:cNvPr>
          <p:cNvSpPr txBox="1"/>
          <p:nvPr/>
        </p:nvSpPr>
        <p:spPr>
          <a:xfrm>
            <a:off x="1080000" y="569798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execute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F059F57-006F-AD4D-8FC1-64882C6305B5}"/>
              </a:ext>
            </a:extLst>
          </p:cNvPr>
          <p:cNvSpPr/>
          <p:nvPr/>
        </p:nvSpPr>
        <p:spPr>
          <a:xfrm>
            <a:off x="828034" y="6028004"/>
            <a:ext cx="252000" cy="2510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7D68931-3DF9-5548-9D37-72FE2B5831B7}"/>
              </a:ext>
            </a:extLst>
          </p:cNvPr>
          <p:cNvSpPr txBox="1"/>
          <p:nvPr/>
        </p:nvSpPr>
        <p:spPr>
          <a:xfrm>
            <a:off x="1079174" y="599961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load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55E8D1-2284-DA41-9374-2F7DE3D4F586}"/>
              </a:ext>
            </a:extLst>
          </p:cNvPr>
          <p:cNvSpPr/>
          <p:nvPr/>
        </p:nvSpPr>
        <p:spPr>
          <a:xfrm>
            <a:off x="6228000" y="2527200"/>
            <a:ext cx="826190" cy="4247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7BDBB4-FCEC-3347-A386-DCA3284CFAF2}"/>
              </a:ext>
            </a:extLst>
          </p:cNvPr>
          <p:cNvSpPr/>
          <p:nvPr/>
        </p:nvSpPr>
        <p:spPr>
          <a:xfrm>
            <a:off x="6458400" y="3304800"/>
            <a:ext cx="1159603" cy="486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D75E6F-803B-3543-9A95-18264E4BC48D}"/>
              </a:ext>
            </a:extLst>
          </p:cNvPr>
          <p:cNvSpPr/>
          <p:nvPr/>
        </p:nvSpPr>
        <p:spPr>
          <a:xfrm>
            <a:off x="7912800" y="3355200"/>
            <a:ext cx="358919" cy="3743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4CBCD3B-1E1B-A54C-85D7-B12668BE9AE4}"/>
              </a:ext>
            </a:extLst>
          </p:cNvPr>
          <p:cNvSpPr/>
          <p:nvPr/>
        </p:nvSpPr>
        <p:spPr>
          <a:xfrm>
            <a:off x="6400800" y="4118400"/>
            <a:ext cx="1252235" cy="4499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6BE723D-072E-5443-A351-6CDA6A0E0BB9}"/>
              </a:ext>
            </a:extLst>
          </p:cNvPr>
          <p:cNvSpPr/>
          <p:nvPr/>
        </p:nvSpPr>
        <p:spPr>
          <a:xfrm rot="19280626">
            <a:off x="6465823" y="2723111"/>
            <a:ext cx="1067385" cy="141270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00D39F1-E1A4-1B4C-82B2-2AAF4E9B8EEF}"/>
              </a:ext>
            </a:extLst>
          </p:cNvPr>
          <p:cNvSpPr/>
          <p:nvPr/>
        </p:nvSpPr>
        <p:spPr>
          <a:xfrm rot="20662449">
            <a:off x="6421199" y="3547050"/>
            <a:ext cx="1183320" cy="13781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F6320EF-538E-8C43-8C29-F4AE5FB7578C}"/>
              </a:ext>
            </a:extLst>
          </p:cNvPr>
          <p:cNvSpPr/>
          <p:nvPr/>
        </p:nvSpPr>
        <p:spPr>
          <a:xfrm rot="20662449">
            <a:off x="7635625" y="3051354"/>
            <a:ext cx="907278" cy="100297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73C009-D6A7-F446-8E8F-1B00DA61DFA7}"/>
              </a:ext>
            </a:extLst>
          </p:cNvPr>
          <p:cNvSpPr/>
          <p:nvPr/>
        </p:nvSpPr>
        <p:spPr>
          <a:xfrm>
            <a:off x="828000" y="5140401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58C3EAD-DBCD-8844-9B87-B85B29AA05C1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F9774E-F959-214E-91B5-3D9C652E8C50}"/>
              </a:ext>
            </a:extLst>
          </p:cNvPr>
          <p:cNvSpPr txBox="1"/>
          <p:nvPr/>
        </p:nvSpPr>
        <p:spPr>
          <a:xfrm>
            <a:off x="1069166" y="514040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907366-AB28-534A-B485-88B09C17447E}"/>
              </a:ext>
            </a:extLst>
          </p:cNvPr>
          <p:cNvSpPr txBox="1"/>
          <p:nvPr/>
        </p:nvSpPr>
        <p:spPr>
          <a:xfrm>
            <a:off x="1069166" y="542840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or do not exist in EG</a:t>
            </a:r>
          </a:p>
        </p:txBody>
      </p:sp>
    </p:spTree>
    <p:extLst>
      <p:ext uri="{BB962C8B-B14F-4D97-AF65-F5344CB8AC3E}">
        <p14:creationId xmlns:p14="http://schemas.microsoft.com/office/powerpoint/2010/main" val="24453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  <p:bldP spid="133" grpId="0"/>
      <p:bldP spid="133" grpId="1"/>
      <p:bldP spid="134" grpId="0"/>
      <p:bldP spid="134" grpId="1"/>
      <p:bldP spid="140" grpId="0"/>
      <p:bldP spid="140" grpId="1"/>
      <p:bldP spid="143" grpId="0" animBg="1"/>
      <p:bldP spid="143" grpId="1" animBg="1"/>
      <p:bldP spid="143" grpId="2" animBg="1"/>
      <p:bldP spid="151" grpId="0" animBg="1"/>
      <p:bldP spid="151" grpId="1" animBg="1"/>
      <p:bldP spid="155" grpId="0"/>
      <p:bldP spid="155" grpId="1"/>
      <p:bldP spid="93" grpId="0" animBg="1"/>
      <p:bldP spid="93" grpId="1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67" grpId="0" animBg="1"/>
      <p:bldP spid="167" grpId="1" animBg="1"/>
      <p:bldP spid="149" grpId="0" animBg="1"/>
      <p:bldP spid="149" grpId="1" animBg="1"/>
      <p:bldP spid="95" grpId="0" animBg="1"/>
      <p:bldP spid="9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D55A74-0CDB-4547-92D1-80E9B3ED6556}"/>
              </a:ext>
            </a:extLst>
          </p:cNvPr>
          <p:cNvSpPr/>
          <p:nvPr/>
        </p:nvSpPr>
        <p:spPr>
          <a:xfrm>
            <a:off x="4755600" y="2558157"/>
            <a:ext cx="1159933" cy="424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F228AF-5244-1447-96FA-641A87495C12}"/>
              </a:ext>
            </a:extLst>
          </p:cNvPr>
          <p:cNvSpPr/>
          <p:nvPr/>
        </p:nvSpPr>
        <p:spPr>
          <a:xfrm>
            <a:off x="4579200" y="3646800"/>
            <a:ext cx="1512624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306177-1B69-644D-8BEF-1BCA177BE19F}"/>
              </a:ext>
            </a:extLst>
          </p:cNvPr>
          <p:cNvSpPr/>
          <p:nvPr/>
        </p:nvSpPr>
        <p:spPr>
          <a:xfrm>
            <a:off x="5486400" y="4824000"/>
            <a:ext cx="1777002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5550ED-D70A-C245-BAD1-701CBC80D2DD}"/>
              </a:ext>
            </a:extLst>
          </p:cNvPr>
          <p:cNvSpPr/>
          <p:nvPr/>
        </p:nvSpPr>
        <p:spPr>
          <a:xfrm>
            <a:off x="7027200" y="5734800"/>
            <a:ext cx="1759431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 (Backward-pass)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25</a:t>
            </a:fld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B292D45-CCBA-4A4A-B4BE-059E03494397}"/>
              </a:ext>
            </a:extLst>
          </p:cNvPr>
          <p:cNvSpPr/>
          <p:nvPr/>
        </p:nvSpPr>
        <p:spPr>
          <a:xfrm>
            <a:off x="1064339" y="2475734"/>
            <a:ext cx="3332943" cy="2139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Traverse backward from the terminal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every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artifact, stop the traversal of its parents</a:t>
            </a:r>
          </a:p>
          <a:p>
            <a:pPr marL="228600" indent="-228600"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Prune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artifacts that are not  visited</a:t>
            </a:r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692073-4E97-E04D-B90B-20DF52A548D3}"/>
              </a:ext>
            </a:extLst>
          </p:cNvPr>
          <p:cNvSpPr/>
          <p:nvPr/>
        </p:nvSpPr>
        <p:spPr>
          <a:xfrm>
            <a:off x="1064340" y="2102639"/>
            <a:ext cx="33329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Backward-pass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D75E6F-803B-3543-9A95-18264E4BC48D}"/>
              </a:ext>
            </a:extLst>
          </p:cNvPr>
          <p:cNvSpPr/>
          <p:nvPr/>
        </p:nvSpPr>
        <p:spPr>
          <a:xfrm>
            <a:off x="7912800" y="3355200"/>
            <a:ext cx="358919" cy="3743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4CBCD3B-1E1B-A54C-85D7-B12668BE9AE4}"/>
              </a:ext>
            </a:extLst>
          </p:cNvPr>
          <p:cNvSpPr/>
          <p:nvPr/>
        </p:nvSpPr>
        <p:spPr>
          <a:xfrm>
            <a:off x="6400800" y="4118400"/>
            <a:ext cx="1252235" cy="4499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259B8A-8557-7245-9E15-221A42B542B9}"/>
              </a:ext>
            </a:extLst>
          </p:cNvPr>
          <p:cNvCxnSpPr>
            <a:cxnSpLocks/>
          </p:cNvCxnSpPr>
          <p:nvPr/>
        </p:nvCxnSpPr>
        <p:spPr>
          <a:xfrm flipH="1" flipV="1">
            <a:off x="7054051" y="5332985"/>
            <a:ext cx="509500" cy="1553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AA06F4-7134-FD45-88B2-396F3990CD08}"/>
              </a:ext>
            </a:extLst>
          </p:cNvPr>
          <p:cNvCxnSpPr>
            <a:cxnSpLocks/>
          </p:cNvCxnSpPr>
          <p:nvPr/>
        </p:nvCxnSpPr>
        <p:spPr>
          <a:xfrm flipV="1">
            <a:off x="8143117" y="4530614"/>
            <a:ext cx="50638" cy="40307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5202B-F426-A24C-ACDE-0E788490B17E}"/>
              </a:ext>
            </a:extLst>
          </p:cNvPr>
          <p:cNvCxnSpPr>
            <a:cxnSpLocks/>
          </p:cNvCxnSpPr>
          <p:nvPr/>
        </p:nvCxnSpPr>
        <p:spPr>
          <a:xfrm flipH="1" flipV="1">
            <a:off x="5339855" y="4370444"/>
            <a:ext cx="356962" cy="24433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B8FA8A-D14C-894A-845D-4EF14CC59E0B}"/>
              </a:ext>
            </a:extLst>
          </p:cNvPr>
          <p:cNvCxnSpPr>
            <a:cxnSpLocks/>
          </p:cNvCxnSpPr>
          <p:nvPr/>
        </p:nvCxnSpPr>
        <p:spPr>
          <a:xfrm flipH="1" flipV="1">
            <a:off x="5150325" y="3153640"/>
            <a:ext cx="6791" cy="31491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7682E1-E0F2-A743-B523-8E907EE6DE68}"/>
              </a:ext>
            </a:extLst>
          </p:cNvPr>
          <p:cNvCxnSpPr>
            <a:cxnSpLocks/>
          </p:cNvCxnSpPr>
          <p:nvPr/>
        </p:nvCxnSpPr>
        <p:spPr>
          <a:xfrm flipV="1">
            <a:off x="6774542" y="4627385"/>
            <a:ext cx="302599" cy="1785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00F72625-72AC-CC4D-966A-31525E8D0131}"/>
              </a:ext>
            </a:extLst>
          </p:cNvPr>
          <p:cNvSpPr/>
          <p:nvPr/>
        </p:nvSpPr>
        <p:spPr>
          <a:xfrm rot="20662449">
            <a:off x="7635625" y="3051354"/>
            <a:ext cx="907278" cy="100297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75C9CD1-8B83-1D44-A1D2-7AE617EEBC0E}"/>
              </a:ext>
            </a:extLst>
          </p:cNvPr>
          <p:cNvSpPr/>
          <p:nvPr/>
        </p:nvSpPr>
        <p:spPr>
          <a:xfrm>
            <a:off x="6186585" y="3972711"/>
            <a:ext cx="1716259" cy="70132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0323A2-AD26-8C49-B28C-DA13403E5CC5}"/>
              </a:ext>
            </a:extLst>
          </p:cNvPr>
          <p:cNvSpPr txBox="1"/>
          <p:nvPr/>
        </p:nvSpPr>
        <p:spPr>
          <a:xfrm>
            <a:off x="9032619" y="2454800"/>
            <a:ext cx="195758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Traversal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85E4D3-D7A3-4B46-958A-2A694455F2DD}"/>
              </a:ext>
            </a:extLst>
          </p:cNvPr>
          <p:cNvCxnSpPr>
            <a:stCxn id="117" idx="6"/>
            <a:endCxn id="120" idx="2"/>
          </p:cNvCxnSpPr>
          <p:nvPr/>
        </p:nvCxnSpPr>
        <p:spPr>
          <a:xfrm flipV="1">
            <a:off x="8526137" y="2824132"/>
            <a:ext cx="1485276" cy="6065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7F88D4-1481-0941-A0A2-2FEC36A7E273}"/>
              </a:ext>
            </a:extLst>
          </p:cNvPr>
          <p:cNvCxnSpPr>
            <a:cxnSpLocks/>
            <a:stCxn id="118" idx="7"/>
            <a:endCxn id="120" idx="2"/>
          </p:cNvCxnSpPr>
          <p:nvPr/>
        </p:nvCxnSpPr>
        <p:spPr>
          <a:xfrm flipV="1">
            <a:off x="7651504" y="2824132"/>
            <a:ext cx="2359909" cy="125128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731505-E956-3446-817E-12FBED9EEE60}"/>
              </a:ext>
            </a:extLst>
          </p:cNvPr>
          <p:cNvSpPr txBox="1"/>
          <p:nvPr/>
        </p:nvSpPr>
        <p:spPr>
          <a:xfrm>
            <a:off x="7246292" y="28004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88F756-3512-0A45-8D4C-C361CAE300DF}"/>
              </a:ext>
            </a:extLst>
          </p:cNvPr>
          <p:cNvSpPr txBox="1"/>
          <p:nvPr/>
        </p:nvSpPr>
        <p:spPr>
          <a:xfrm>
            <a:off x="6504809" y="295995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C16C85-3C28-7E42-8189-D38DCF4BDA1F}"/>
              </a:ext>
            </a:extLst>
          </p:cNvPr>
          <p:cNvSpPr txBox="1"/>
          <p:nvPr/>
        </p:nvSpPr>
        <p:spPr>
          <a:xfrm>
            <a:off x="7023436" y="37621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0539475-6530-9146-9D98-F8489DCF7700}"/>
              </a:ext>
            </a:extLst>
          </p:cNvPr>
          <p:cNvSpPr/>
          <p:nvPr/>
        </p:nvSpPr>
        <p:spPr>
          <a:xfrm>
            <a:off x="6228000" y="2527200"/>
            <a:ext cx="826190" cy="4247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9A8E5D3-962C-3643-8874-64965ABB7AED}"/>
              </a:ext>
            </a:extLst>
          </p:cNvPr>
          <p:cNvSpPr/>
          <p:nvPr/>
        </p:nvSpPr>
        <p:spPr>
          <a:xfrm>
            <a:off x="6458400" y="3304800"/>
            <a:ext cx="1159603" cy="486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5C3B818-E713-E94C-8BBC-DA68ED658DA6}"/>
              </a:ext>
            </a:extLst>
          </p:cNvPr>
          <p:cNvSpPr/>
          <p:nvPr/>
        </p:nvSpPr>
        <p:spPr>
          <a:xfrm>
            <a:off x="828000" y="5732522"/>
            <a:ext cx="252000" cy="251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FF49E7-4488-364B-8D31-DB624B119214}"/>
              </a:ext>
            </a:extLst>
          </p:cNvPr>
          <p:cNvSpPr txBox="1"/>
          <p:nvPr/>
        </p:nvSpPr>
        <p:spPr>
          <a:xfrm>
            <a:off x="1080000" y="569798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execute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A454E59-B59A-E246-B380-460408208E41}"/>
              </a:ext>
            </a:extLst>
          </p:cNvPr>
          <p:cNvSpPr/>
          <p:nvPr/>
        </p:nvSpPr>
        <p:spPr>
          <a:xfrm>
            <a:off x="828034" y="6028004"/>
            <a:ext cx="252000" cy="2510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25B107-DD2F-E64A-B64A-4EC720050B3F}"/>
              </a:ext>
            </a:extLst>
          </p:cNvPr>
          <p:cNvSpPr txBox="1"/>
          <p:nvPr/>
        </p:nvSpPr>
        <p:spPr>
          <a:xfrm>
            <a:off x="1079174" y="599961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load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EDC3E43-AB1D-0E46-A25E-47578F536FDE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D5C529-06FD-864B-831F-A24A0F071AC5}"/>
              </a:ext>
            </a:extLst>
          </p:cNvPr>
          <p:cNvSpPr txBox="1"/>
          <p:nvPr/>
        </p:nvSpPr>
        <p:spPr>
          <a:xfrm>
            <a:off x="1069166" y="542840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prune</a:t>
            </a:r>
          </a:p>
        </p:txBody>
      </p:sp>
    </p:spTree>
    <p:extLst>
      <p:ext uri="{BB962C8B-B14F-4D97-AF65-F5344CB8AC3E}">
        <p14:creationId xmlns:p14="http://schemas.microsoft.com/office/powerpoint/2010/main" val="173354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8" grpId="0" animBg="1"/>
      <p:bldP spid="118" grpId="1" animBg="1"/>
      <p:bldP spid="120" grpId="0" animBg="1"/>
      <p:bldP spid="120" grpId="1" animBg="1"/>
      <p:bldP spid="31" grpId="0"/>
      <p:bldP spid="31" grpId="1"/>
      <p:bldP spid="123" grpId="0"/>
      <p:bldP spid="123" grpId="1"/>
      <p:bldP spid="125" grpId="0"/>
      <p:bldP spid="125" grpId="1"/>
      <p:bldP spid="126" grpId="0" animBg="1"/>
      <p:bldP spid="1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6806-DD3A-0C48-8E69-7FB1D78C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5E1-8FB8-2848-90E5-DCF3BE340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26</a:t>
            </a:fld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958A7A-7B3C-3C4C-AE2D-BD98B94F8CAC}"/>
              </a:ext>
            </a:extLst>
          </p:cNvPr>
          <p:cNvSpPr/>
          <p:nvPr/>
        </p:nvSpPr>
        <p:spPr>
          <a:xfrm>
            <a:off x="3701509" y="3787585"/>
            <a:ext cx="1699648" cy="609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Materializer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2E596B4-8973-8B49-9E97-715159DF57B8}"/>
              </a:ext>
            </a:extLst>
          </p:cNvPr>
          <p:cNvSpPr/>
          <p:nvPr/>
        </p:nvSpPr>
        <p:spPr>
          <a:xfrm>
            <a:off x="8998071" y="3747340"/>
            <a:ext cx="2231100" cy="695624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Graph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A01687-80A7-7C45-B755-7352825C9548}"/>
              </a:ext>
            </a:extLst>
          </p:cNvPr>
          <p:cNvSpPr/>
          <p:nvPr/>
        </p:nvSpPr>
        <p:spPr>
          <a:xfrm>
            <a:off x="828000" y="5544000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7148CEB-08B1-1B4F-816B-792F57653DB4}"/>
              </a:ext>
            </a:extLst>
          </p:cNvPr>
          <p:cNvSpPr/>
          <p:nvPr/>
        </p:nvSpPr>
        <p:spPr>
          <a:xfrm>
            <a:off x="828000" y="5832000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F764C9-A28C-9544-A754-FE006EE54244}"/>
              </a:ext>
            </a:extLst>
          </p:cNvPr>
          <p:cNvSpPr txBox="1"/>
          <p:nvPr/>
        </p:nvSpPr>
        <p:spPr>
          <a:xfrm>
            <a:off x="1069166" y="554400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E71A95-5FB8-AB4F-8671-201465945BE7}"/>
              </a:ext>
            </a:extLst>
          </p:cNvPr>
          <p:cNvSpPr txBox="1"/>
          <p:nvPr/>
        </p:nvSpPr>
        <p:spPr>
          <a:xfrm>
            <a:off x="1069166" y="583200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artifact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264801-DE51-144E-AAA1-85EC3576408A}"/>
              </a:ext>
            </a:extLst>
          </p:cNvPr>
          <p:cNvGrpSpPr/>
          <p:nvPr/>
        </p:nvGrpSpPr>
        <p:grpSpPr>
          <a:xfrm>
            <a:off x="691086" y="3067909"/>
            <a:ext cx="2521167" cy="2210466"/>
            <a:chOff x="6275126" y="1867662"/>
            <a:chExt cx="5054693" cy="413534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CF6519B-37BA-A84B-A8B7-4DCF0E10E9BF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50,91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CC139BB-B566-6F43-9247-56CB70E6B0B5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40,0.9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8DACF01-BDD0-8F4B-A929-32C5F71C8346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903AA76-D460-6641-B88F-0A83221A1F95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64B5BEB-C2AB-7849-9ABD-D1E1AAA88326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10,0.9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4BB015E-193A-FA4F-9DB2-920FDE47143D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3,0.91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B61F9B-197F-DE46-936C-A6BDD108651B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23,0.9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C040CE-CB33-E747-9908-178CEEA19528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2,0.9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FC110E0-AB3B-FF45-8349-0088E43FFB43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A3B6C1-3F9A-7840-8690-EF1B837189F6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0FF1FB-C728-BF4D-BEAE-EC5E46E2FC44}"/>
                </a:ext>
              </a:extLst>
            </p:cNvPr>
            <p:cNvCxnSpPr>
              <a:cxnSpLocks/>
              <a:stCxn id="114" idx="4"/>
              <a:endCxn id="11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9D53AEC-FD3E-9A4E-A4AD-BD0AB296F9BE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1350C28-919F-9E4E-A558-1A35ACC8A4CC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7EABF92-6BB5-514E-9C96-F9B91EC0D76D}"/>
                </a:ext>
              </a:extLst>
            </p:cNvPr>
            <p:cNvCxnSpPr>
              <a:cxnSpLocks/>
              <a:stCxn id="118" idx="4"/>
              <a:endCxn id="12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AD0D3B2-801F-AA45-9B58-CF849840E702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78F4D0E-68D8-E94C-8ADE-89C87C32024A}"/>
                </a:ext>
              </a:extLst>
            </p:cNvPr>
            <p:cNvCxnSpPr>
              <a:cxnSpLocks/>
              <a:stCxn id="117" idx="4"/>
              <a:endCxn id="12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639052F-5369-894F-A453-62AE36EA4459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6198014-7C4F-094B-A2D7-82F086FEDC1F}"/>
                </a:ext>
              </a:extLst>
            </p:cNvPr>
            <p:cNvCxnSpPr>
              <a:cxnSpLocks/>
              <a:stCxn id="119" idx="5"/>
              <a:endCxn id="13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F6B7538-8AEA-0142-94E3-2C414C3182BC}"/>
                </a:ext>
              </a:extLst>
            </p:cNvPr>
            <p:cNvCxnSpPr>
              <a:cxnSpLocks/>
              <a:stCxn id="117" idx="4"/>
              <a:endCxn id="13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7F2E543-1D2E-9044-B303-6CA0EF7BD6CB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1.5,0.91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C606D41-736D-204A-B44C-65BBC07EC7E2}"/>
                </a:ext>
              </a:extLst>
            </p:cNvPr>
            <p:cNvCxnSpPr>
              <a:cxnSpLocks/>
              <a:stCxn id="118" idx="4"/>
              <a:endCxn id="13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CF77D5A-5660-BA47-BFD6-C87A6CFA44AF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0.5,0.0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A4803-3363-D843-9573-190485D589FF}"/>
                </a:ext>
              </a:extLst>
            </p:cNvPr>
            <p:cNvSpPr txBox="1"/>
            <p:nvPr/>
          </p:nvSpPr>
          <p:spPr>
            <a:xfrm>
              <a:off x="6817899" y="3247425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C76966-8A53-404E-950D-718DCB64B577}"/>
                </a:ext>
              </a:extLst>
            </p:cNvPr>
            <p:cNvSpPr txBox="1"/>
            <p:nvPr/>
          </p:nvSpPr>
          <p:spPr>
            <a:xfrm>
              <a:off x="8520817" y="3241470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B64EF2C-F22B-D941-910C-826495D27677}"/>
                </a:ext>
              </a:extLst>
            </p:cNvPr>
            <p:cNvSpPr txBox="1"/>
            <p:nvPr/>
          </p:nvSpPr>
          <p:spPr>
            <a:xfrm>
              <a:off x="7634466" y="2189715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83C6EB6-4ECB-C74F-9A0E-2A26B854D3AE}"/>
                </a:ext>
              </a:extLst>
            </p:cNvPr>
            <p:cNvSpPr txBox="1"/>
            <p:nvPr/>
          </p:nvSpPr>
          <p:spPr>
            <a:xfrm>
              <a:off x="8358275" y="2297138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6AF37-35AA-3B48-9BB9-7303E1C398FD}"/>
                </a:ext>
              </a:extLst>
            </p:cNvPr>
            <p:cNvSpPr txBox="1"/>
            <p:nvPr/>
          </p:nvSpPr>
          <p:spPr>
            <a:xfrm>
              <a:off x="9457637" y="2232532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27AAC4-3AAE-614F-8FAF-64EF17517AB1}"/>
                </a:ext>
              </a:extLst>
            </p:cNvPr>
            <p:cNvSpPr txBox="1"/>
            <p:nvPr/>
          </p:nvSpPr>
          <p:spPr>
            <a:xfrm>
              <a:off x="7251247" y="4447620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7EE8D9-71A4-6E45-8650-5145CA008CA4}"/>
                </a:ext>
              </a:extLst>
            </p:cNvPr>
            <p:cNvSpPr txBox="1"/>
            <p:nvPr/>
          </p:nvSpPr>
          <p:spPr>
            <a:xfrm>
              <a:off x="8449334" y="4475994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434D6A-115F-C44C-9FC0-AA6FA1EC5652}"/>
                </a:ext>
              </a:extLst>
            </p:cNvPr>
            <p:cNvSpPr txBox="1"/>
            <p:nvPr/>
          </p:nvSpPr>
          <p:spPr>
            <a:xfrm>
              <a:off x="8639507" y="5171366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4A2C19-A3B1-FD4B-8952-C13F32C9EEAA}"/>
                </a:ext>
              </a:extLst>
            </p:cNvPr>
            <p:cNvSpPr txBox="1"/>
            <p:nvPr/>
          </p:nvSpPr>
          <p:spPr>
            <a:xfrm>
              <a:off x="9314161" y="4660489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B292A22-5343-3942-A35E-72CA7E09598C}"/>
                </a:ext>
              </a:extLst>
            </p:cNvPr>
            <p:cNvSpPr txBox="1"/>
            <p:nvPr/>
          </p:nvSpPr>
          <p:spPr>
            <a:xfrm>
              <a:off x="6469523" y="4368141"/>
              <a:ext cx="768756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0.05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6E325B9-2139-E147-A7CC-ECB1811231B8}"/>
                </a:ext>
              </a:extLst>
            </p:cNvPr>
            <p:cNvSpPr txBox="1"/>
            <p:nvPr/>
          </p:nvSpPr>
          <p:spPr>
            <a:xfrm>
              <a:off x="10392361" y="3360297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9CE14A6-AFD6-BD4A-8C13-F5CDF2BEEFE6}"/>
                </a:ext>
              </a:extLst>
            </p:cNvPr>
            <p:cNvSpPr txBox="1"/>
            <p:nvPr/>
          </p:nvSpPr>
          <p:spPr>
            <a:xfrm>
              <a:off x="10033796" y="3942788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4E384C0-4F7F-7149-9E9B-09A38F4BFEA9}"/>
              </a:ext>
            </a:extLst>
          </p:cNvPr>
          <p:cNvGrpSpPr/>
          <p:nvPr/>
        </p:nvGrpSpPr>
        <p:grpSpPr>
          <a:xfrm>
            <a:off x="5867076" y="3113524"/>
            <a:ext cx="2521167" cy="2210466"/>
            <a:chOff x="6275126" y="1867662"/>
            <a:chExt cx="5054693" cy="4135342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14C2277-0FDA-7843-9B69-1D3F2DE4FA4D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EA44438-DE36-3449-A9F4-0EB1FDF09A8E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AA5053-E7C5-BF41-AC92-8969414E4BE7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9D600D2-52E5-E846-BD60-E18BD7D825F7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EFFE63B-EBDC-A64D-A73F-66CDF5C321A7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F4FFFAB-65CD-414B-B254-2A845E13A10A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5486339-A999-4F48-AEBE-4A8414DC14D6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FCAFC3D-EAC8-6748-B968-DF92401A84A6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1B0F20F-D34E-564F-8E9F-D61C017684D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E7F87D0-B242-A343-A719-C23FB5A3FD4A}"/>
                </a:ext>
              </a:extLst>
            </p:cNvPr>
            <p:cNvCxnSpPr>
              <a:cxnSpLocks/>
              <a:stCxn id="184" idx="4"/>
              <a:endCxn id="18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CDAC912-F992-1D48-9A78-0BBE5B187D4B}"/>
                </a:ext>
              </a:extLst>
            </p:cNvPr>
            <p:cNvCxnSpPr>
              <a:cxnSpLocks/>
              <a:stCxn id="184" idx="4"/>
              <a:endCxn id="18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A5E68A1-195C-D644-B6F2-CF0DDBB797CF}"/>
                </a:ext>
              </a:extLst>
            </p:cNvPr>
            <p:cNvCxnSpPr>
              <a:cxnSpLocks/>
              <a:stCxn id="186" idx="4"/>
              <a:endCxn id="18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1DF1D3-D6ED-0841-AFDC-2FB15CE349C0}"/>
                </a:ext>
              </a:extLst>
            </p:cNvPr>
            <p:cNvCxnSpPr>
              <a:cxnSpLocks/>
              <a:stCxn id="185" idx="4"/>
              <a:endCxn id="18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12D96E9-590A-C14C-A91E-005E8C5C8146}"/>
                </a:ext>
              </a:extLst>
            </p:cNvPr>
            <p:cNvCxnSpPr>
              <a:cxnSpLocks/>
              <a:stCxn id="188" idx="4"/>
              <a:endCxn id="19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8988B80A-3CF9-B348-866A-4737A44E50B3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C3EB035-CD17-534C-A88E-DA471811DE1F}"/>
                </a:ext>
              </a:extLst>
            </p:cNvPr>
            <p:cNvCxnSpPr>
              <a:cxnSpLocks/>
              <a:stCxn id="187" idx="4"/>
              <a:endCxn id="19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D9C9B305-C553-CB4C-9B08-02D5D42313F4}"/>
                </a:ext>
              </a:extLst>
            </p:cNvPr>
            <p:cNvCxnSpPr>
              <a:cxnSpLocks/>
              <a:stCxn id="190" idx="4"/>
              <a:endCxn id="19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25F30B3-4EC2-1644-8DA5-F36528F40A8B}"/>
                </a:ext>
              </a:extLst>
            </p:cNvPr>
            <p:cNvCxnSpPr>
              <a:cxnSpLocks/>
              <a:stCxn id="189" idx="5"/>
              <a:endCxn id="20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F76BB13-6431-A340-94B6-A615F795192C}"/>
                </a:ext>
              </a:extLst>
            </p:cNvPr>
            <p:cNvCxnSpPr>
              <a:cxnSpLocks/>
              <a:stCxn id="187" idx="4"/>
              <a:endCxn id="20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8E28C19-41C0-3C48-A521-4DDE375ED626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81FCE4D-3054-6846-8057-C44539B642B0}"/>
                </a:ext>
              </a:extLst>
            </p:cNvPr>
            <p:cNvCxnSpPr>
              <a:cxnSpLocks/>
              <a:stCxn id="188" idx="4"/>
              <a:endCxn id="20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42819C3-FCED-4B46-986D-8852AAF892A7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B0D2FB-D2A2-A941-9CBC-E7B295C7C798}"/>
              </a:ext>
            </a:extLst>
          </p:cNvPr>
          <p:cNvSpPr/>
          <p:nvPr/>
        </p:nvSpPr>
        <p:spPr>
          <a:xfrm>
            <a:off x="8537771" y="4495343"/>
            <a:ext cx="3149125" cy="949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Meta-data is always stored in EG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① Artifact size	   ③ Frequency</a:t>
            </a:r>
          </a:p>
          <a:p>
            <a:r>
              <a:rPr lang="en-US" sz="1200" dirty="0">
                <a:solidFill>
                  <a:schemeClr val="tx1"/>
                </a:solidFill>
              </a:rPr>
              <a:t> ② Operator run-time	   ④ Potential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6AA45B-9354-7E47-B6A4-F8B7DB09183D}"/>
              </a:ext>
            </a:extLst>
          </p:cNvPr>
          <p:cNvSpPr/>
          <p:nvPr/>
        </p:nvSpPr>
        <p:spPr>
          <a:xfrm>
            <a:off x="632473" y="2920515"/>
            <a:ext cx="2658279" cy="258897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17065B-8FCF-8A41-AACD-6D7799245E0E}"/>
              </a:ext>
            </a:extLst>
          </p:cNvPr>
          <p:cNvSpPr/>
          <p:nvPr/>
        </p:nvSpPr>
        <p:spPr>
          <a:xfrm rot="16200000">
            <a:off x="1815401" y="1448262"/>
            <a:ext cx="286701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Client</a:t>
            </a:r>
            <a:endParaRPr lang="en-US" sz="1200" dirty="0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B450AF5A-6CE5-914D-B422-2E9EEBA0FC2E}"/>
              </a:ext>
            </a:extLst>
          </p:cNvPr>
          <p:cNvSpPr/>
          <p:nvPr/>
        </p:nvSpPr>
        <p:spPr>
          <a:xfrm>
            <a:off x="3075771" y="397973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BC4954-5BF3-2B4F-99FA-E6F87FF9E194}"/>
              </a:ext>
            </a:extLst>
          </p:cNvPr>
          <p:cNvSpPr/>
          <p:nvPr/>
        </p:nvSpPr>
        <p:spPr>
          <a:xfrm>
            <a:off x="5796000" y="2948086"/>
            <a:ext cx="5976000" cy="255972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03114C-C0F8-CF42-8B2C-0ECB963B103F}"/>
              </a:ext>
            </a:extLst>
          </p:cNvPr>
          <p:cNvSpPr/>
          <p:nvPr/>
        </p:nvSpPr>
        <p:spPr>
          <a:xfrm rot="16200000">
            <a:off x="8640000" y="-180168"/>
            <a:ext cx="286701" cy="597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Server</a:t>
            </a:r>
            <a:endParaRPr lang="en-US" sz="1200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60D0E5-B310-AC46-B50E-35D07FE4F656}"/>
              </a:ext>
            </a:extLst>
          </p:cNvPr>
          <p:cNvSpPr/>
          <p:nvPr/>
        </p:nvSpPr>
        <p:spPr>
          <a:xfrm>
            <a:off x="5620495" y="395161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ED624F50-8D94-B045-80A5-D89A674BC660}"/>
              </a:ext>
            </a:extLst>
          </p:cNvPr>
          <p:cNvSpPr/>
          <p:nvPr/>
        </p:nvSpPr>
        <p:spPr>
          <a:xfrm>
            <a:off x="8388243" y="3953508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68D08-5961-7D47-A7CC-0485263F7BBB}"/>
              </a:ext>
            </a:extLst>
          </p:cNvPr>
          <p:cNvSpPr/>
          <p:nvPr/>
        </p:nvSpPr>
        <p:spPr>
          <a:xfrm>
            <a:off x="1410735" y="1384931"/>
            <a:ext cx="95133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	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run-time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every artifact compute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value:    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				   potential</a:t>
            </a: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26F8B89F-9297-2B42-B561-82FE6F77215E}"/>
              </a:ext>
            </a:extLst>
          </p:cNvPr>
          <p:cNvSpPr/>
          <p:nvPr/>
        </p:nvSpPr>
        <p:spPr>
          <a:xfrm rot="10800000">
            <a:off x="7149126" y="1578127"/>
            <a:ext cx="488752" cy="8408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8E37B2DB-F7C1-DB4D-A172-68F3E8527638}"/>
              </a:ext>
            </a:extLst>
          </p:cNvPr>
          <p:cNvSpPr/>
          <p:nvPr/>
        </p:nvSpPr>
        <p:spPr>
          <a:xfrm>
            <a:off x="8453522" y="1523105"/>
            <a:ext cx="488752" cy="84085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00" grpId="0" animBg="1"/>
      <p:bldP spid="102" grpId="0" animBg="1"/>
      <p:bldP spid="103" grpId="0"/>
      <p:bldP spid="104" grpId="0"/>
      <p:bldP spid="5" grpId="0" animBg="1"/>
      <p:bldP spid="73" grpId="0" animBg="1"/>
      <p:bldP spid="74" grpId="0" animBg="1"/>
      <p:bldP spid="70" grpId="0" animBg="1"/>
      <p:bldP spid="75" grpId="0" animBg="1"/>
      <p:bldP spid="76" grpId="0" animBg="1"/>
      <p:bldP spid="71" grpId="0" animBg="1"/>
      <p:bldP spid="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236E-17C8-6947-9DB5-9F6742F8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Storage-aware 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AB58-7F13-644B-9F3F-9790532E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</a:t>
            </a:r>
            <a:r>
              <a:rPr lang="en-US" sz="2000" b="1" dirty="0"/>
              <a:t>duplicated</a:t>
            </a:r>
            <a:r>
              <a:rPr lang="en-US" sz="2000" dirty="0"/>
              <a:t> columns in intermediate </a:t>
            </a:r>
            <a:r>
              <a:rPr lang="en-US" sz="2000"/>
              <a:t>data artifacts</a:t>
            </a:r>
            <a:endParaRPr lang="en-US" sz="2000" dirty="0"/>
          </a:p>
          <a:p>
            <a:r>
              <a:rPr lang="en-US" sz="2000" dirty="0"/>
              <a:t>Apply column deduplication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B7D7A-0CE6-244B-A2F8-6F84232E7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DAD823-8B8A-D640-8F42-80E308949D2C}"/>
              </a:ext>
            </a:extLst>
          </p:cNvPr>
          <p:cNvSpPr/>
          <p:nvPr/>
        </p:nvSpPr>
        <p:spPr>
          <a:xfrm>
            <a:off x="8056841" y="2447324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750C48-7953-0846-9C5E-5C0FD30C4F10}"/>
              </a:ext>
            </a:extLst>
          </p:cNvPr>
          <p:cNvSpPr/>
          <p:nvPr/>
        </p:nvSpPr>
        <p:spPr>
          <a:xfrm>
            <a:off x="6371490" y="3176240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4772E0-F9CF-B043-9391-B7D998EAE480}"/>
              </a:ext>
            </a:extLst>
          </p:cNvPr>
          <p:cNvSpPr/>
          <p:nvPr/>
        </p:nvSpPr>
        <p:spPr>
          <a:xfrm>
            <a:off x="7945305" y="3187457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6718E3-EAB5-2E45-9B72-08C1399BE890}"/>
              </a:ext>
            </a:extLst>
          </p:cNvPr>
          <p:cNvSpPr/>
          <p:nvPr/>
        </p:nvSpPr>
        <p:spPr>
          <a:xfrm>
            <a:off x="9743523" y="3272325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3AF30-D64F-5D40-9582-62A858A02F7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860010" y="2872074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452657-747B-E146-8F92-87D672DCBEE8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469936" y="2872074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3327CC-2D10-4B4C-8669-32E96297D0D4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8469936" y="2872074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A498F-E8F6-C44A-9CE9-442817663A0B}"/>
              </a:ext>
            </a:extLst>
          </p:cNvPr>
          <p:cNvSpPr/>
          <p:nvPr/>
        </p:nvSpPr>
        <p:spPr>
          <a:xfrm>
            <a:off x="926466" y="2572552"/>
            <a:ext cx="5294935" cy="1170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train.csv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ad_desc,ts,u_id,price,y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'u_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346B27-BA20-B042-B2B2-DDACAB43C223}"/>
              </a:ext>
            </a:extLst>
          </p:cNvPr>
          <p:cNvSpPr/>
          <p:nvPr/>
        </p:nvSpPr>
        <p:spPr>
          <a:xfrm>
            <a:off x="3557270" y="4189187"/>
            <a:ext cx="5325761" cy="1350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budget is not exhausted: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materialization algorithm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deduplicate the materialized artifacts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the size of unmaterialized artifact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3BC077-50DF-CC48-8DC8-8915AA36492A}"/>
              </a:ext>
            </a:extLst>
          </p:cNvPr>
          <p:cNvSpPr/>
          <p:nvPr/>
        </p:nvSpPr>
        <p:spPr>
          <a:xfrm>
            <a:off x="3557271" y="3832714"/>
            <a:ext cx="5325760" cy="372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Storage-aware Materialization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D953C2-720E-0944-B7B9-4BBC5B6456C3}"/>
              </a:ext>
            </a:extLst>
          </p:cNvPr>
          <p:cNvSpPr/>
          <p:nvPr/>
        </p:nvSpPr>
        <p:spPr>
          <a:xfrm>
            <a:off x="2529278" y="5628402"/>
            <a:ext cx="72553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Improves</a:t>
            </a:r>
            <a:r>
              <a:rPr lang="en-US" sz="2400" b="1" dirty="0"/>
              <a:t> Storage utilization </a:t>
            </a:r>
            <a:r>
              <a:rPr lang="en-US" sz="2400" dirty="0"/>
              <a:t>and</a:t>
            </a:r>
            <a:r>
              <a:rPr lang="en-US" sz="2400" b="1" dirty="0"/>
              <a:t> Run-time</a:t>
            </a:r>
          </a:p>
        </p:txBody>
      </p:sp>
    </p:spTree>
    <p:extLst>
      <p:ext uri="{BB962C8B-B14F-4D97-AF65-F5344CB8AC3E}">
        <p14:creationId xmlns:p14="http://schemas.microsoft.com/office/powerpoint/2010/main" val="5671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5A0B-E80D-324C-8D8B-A53260B1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DS and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BA80-FAA7-0D46-B2BD-538BCA056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FDA1A-66E3-914C-BDCD-5777A802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67" y="2829639"/>
            <a:ext cx="1641474" cy="11763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3E42C31-F82E-A640-B645-D08735D73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847" y="2847749"/>
            <a:ext cx="1329650" cy="12903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1FA91C-B970-6742-B860-19C9427455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8416" y="1503983"/>
            <a:ext cx="1039283" cy="119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5FCF7-8827-484C-9794-ABFDD35D8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3728" y="4557347"/>
            <a:ext cx="2385522" cy="921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B80D6A-A395-3A40-8E76-1E37C4ABFC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4916" y="4224165"/>
            <a:ext cx="1625600" cy="1625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14C573-B578-B04D-A5D6-F3709992A058}"/>
              </a:ext>
            </a:extLst>
          </p:cNvPr>
          <p:cNvSpPr/>
          <p:nvPr/>
        </p:nvSpPr>
        <p:spPr>
          <a:xfrm>
            <a:off x="816043" y="313450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Containerized environments enable execution and deployment of the notebooks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ED75E-8116-D44F-8070-93EF7156CB7C}"/>
              </a:ext>
            </a:extLst>
          </p:cNvPr>
          <p:cNvSpPr/>
          <p:nvPr/>
        </p:nvSpPr>
        <p:spPr>
          <a:xfrm>
            <a:off x="816043" y="437208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Platforms, such as Google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Kaggle, enable effective collaboration among data scientists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0D2707-0DFE-404D-A045-1FB9FC9FB43E}"/>
              </a:ext>
            </a:extLst>
          </p:cNvPr>
          <p:cNvSpPr/>
          <p:nvPr/>
        </p:nvSpPr>
        <p:spPr>
          <a:xfrm>
            <a:off x="816043" y="2009048"/>
            <a:ext cx="6314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Notebooks enable sharing code and 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A1C5EB-EC53-8B49-BAAA-F9668B000DB3}"/>
              </a:ext>
            </a:extLst>
          </p:cNvPr>
          <p:cNvSpPr txBox="1"/>
          <p:nvPr/>
        </p:nvSpPr>
        <p:spPr>
          <a:xfrm>
            <a:off x="9907266" y="40060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32CA0-161C-0444-AF79-6F7310E8EF6B}"/>
              </a:ext>
            </a:extLst>
          </p:cNvPr>
          <p:cNvSpPr txBox="1"/>
          <p:nvPr/>
        </p:nvSpPr>
        <p:spPr>
          <a:xfrm>
            <a:off x="7535997" y="540283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C7370-A2C0-BD43-879F-0485FA2AD56B}"/>
              </a:ext>
            </a:extLst>
          </p:cNvPr>
          <p:cNvSpPr txBox="1"/>
          <p:nvPr/>
        </p:nvSpPr>
        <p:spPr>
          <a:xfrm>
            <a:off x="808829" y="5594271"/>
            <a:ext cx="2073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https://www.docker.com/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  <a:hlinkClick r:id="rId11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E09E3-1483-F34A-9465-D1B3A32BDF78}"/>
              </a:ext>
            </a:extLst>
          </p:cNvPr>
          <p:cNvSpPr txBox="1"/>
          <p:nvPr/>
        </p:nvSpPr>
        <p:spPr>
          <a:xfrm>
            <a:off x="10248484" y="54406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954B9-C6AD-0349-9038-2BAC6EBCA875}"/>
              </a:ext>
            </a:extLst>
          </p:cNvPr>
          <p:cNvSpPr/>
          <p:nvPr/>
        </p:nvSpPr>
        <p:spPr>
          <a:xfrm>
            <a:off x="808829" y="585492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https://colab.research.google.com/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A64C9-0C06-3B46-8557-537138445105}"/>
              </a:ext>
            </a:extLst>
          </p:cNvPr>
          <p:cNvSpPr/>
          <p:nvPr/>
        </p:nvSpPr>
        <p:spPr>
          <a:xfrm>
            <a:off x="816043" y="6113680"/>
            <a:ext cx="2072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https://www.kaggle.com/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7105-7EDE-674B-8B87-983397D4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AA37-B226-9944-94B7-AF80D1275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13F9E-D63E-5E4E-A83D-0F5AFA74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83" y="1536633"/>
            <a:ext cx="5578977" cy="1782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E5DD3-BBBA-064B-A26A-700DFCAD96B0}"/>
              </a:ext>
            </a:extLst>
          </p:cNvPr>
          <p:cNvSpPr txBox="1"/>
          <p:nvPr/>
        </p:nvSpPr>
        <p:spPr>
          <a:xfrm>
            <a:off x="5615661" y="3472999"/>
            <a:ext cx="6685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3 notebooks of Home Credit Default Risk Kaggle Competition</a:t>
            </a:r>
            <a:r>
              <a:rPr lang="en-US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100s GBs of intermediate data artifact and are copied 10,000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0ADDE-F829-0049-8D5A-1AD888784558}"/>
              </a:ext>
            </a:extLst>
          </p:cNvPr>
          <p:cNvSpPr txBox="1"/>
          <p:nvPr/>
        </p:nvSpPr>
        <p:spPr>
          <a:xfrm>
            <a:off x="808829" y="5668919"/>
            <a:ext cx="380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hlinkClick r:id="rId4"/>
              </a:rPr>
              <a:t>https://www.kaggle.com/c/home-credit-default-risk</a:t>
            </a:r>
            <a:endParaRPr lang="de-DE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2CFA9EF-7FB4-1640-A61E-5F4BBF3A99F7}"/>
              </a:ext>
            </a:extLst>
          </p:cNvPr>
          <p:cNvSpPr/>
          <p:nvPr/>
        </p:nvSpPr>
        <p:spPr>
          <a:xfrm>
            <a:off x="776654" y="4409369"/>
            <a:ext cx="10931219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existing collaborative environment leads to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1000s of hours of redundant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processing and model training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861CDFC-73FF-A441-93DF-BD48E4F0C8E1}"/>
              </a:ext>
            </a:extLst>
          </p:cNvPr>
          <p:cNvSpPr/>
          <p:nvPr/>
        </p:nvSpPr>
        <p:spPr>
          <a:xfrm>
            <a:off x="3239572" y="2259810"/>
            <a:ext cx="555833" cy="6312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5878C-0DFF-BF42-BC17-641358C3BC11}"/>
              </a:ext>
            </a:extLst>
          </p:cNvPr>
          <p:cNvSpPr/>
          <p:nvPr/>
        </p:nvSpPr>
        <p:spPr>
          <a:xfrm>
            <a:off x="792712" y="1604781"/>
            <a:ext cx="5449552" cy="4072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generated data artifacts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40D99E-25E6-6248-9DD0-68D1484369F1}"/>
              </a:ext>
            </a:extLst>
          </p:cNvPr>
          <p:cNvSpPr/>
          <p:nvPr/>
        </p:nvSpPr>
        <p:spPr>
          <a:xfrm>
            <a:off x="1342897" y="3002923"/>
            <a:ext cx="4349181" cy="4072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Re-execution of existing notebooks</a:t>
            </a:r>
          </a:p>
        </p:txBody>
      </p:sp>
    </p:spTree>
    <p:extLst>
      <p:ext uri="{BB962C8B-B14F-4D97-AF65-F5344CB8AC3E}">
        <p14:creationId xmlns:p14="http://schemas.microsoft.com/office/powerpoint/2010/main" val="18551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F253-F701-954C-A8BD-4D9BFC7C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Collaborative ML Workload Optimizer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8D21-488F-1F44-AC37-A3275FFB8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5</a:t>
            </a:fld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9BF953-DAC7-A349-A0AC-2C6F45ED6079}"/>
              </a:ext>
            </a:extLst>
          </p:cNvPr>
          <p:cNvSpPr/>
          <p:nvPr/>
        </p:nvSpPr>
        <p:spPr>
          <a:xfrm>
            <a:off x="839682" y="4392000"/>
            <a:ext cx="5184000" cy="180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9BF7A6-8351-7948-A138-0A3CDF013C3D}"/>
              </a:ext>
            </a:extLst>
          </p:cNvPr>
          <p:cNvSpPr/>
          <p:nvPr/>
        </p:nvSpPr>
        <p:spPr>
          <a:xfrm>
            <a:off x="838198" y="1692000"/>
            <a:ext cx="5184000" cy="2664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199">
            <a:extLst>
              <a:ext uri="{FF2B5EF4-FFF2-40B4-BE49-F238E27FC236}">
                <a16:creationId xmlns:a16="http://schemas.microsoft.com/office/drawing/2014/main" id="{BA923037-420B-9546-BD19-3A1912C307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59170" y="1825625"/>
            <a:ext cx="4594629" cy="4351338"/>
          </a:xfrm>
        </p:spPr>
        <p:txBody>
          <a:bodyPr>
            <a:normAutofit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Experiment Graph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Union of all the Workload DAGs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Vertices: data artifacts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Edges: operations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1833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Materializer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Store data artifacts with high-likelihood of future reuse</a:t>
            </a:r>
          </a:p>
          <a:p>
            <a:pPr marL="11430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Linear-time reuse algorithm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Finds optimal execution DAG</a:t>
            </a:r>
          </a:p>
          <a:p>
            <a:pPr marL="114300" indent="0"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898337A-E54D-E64D-99E4-F5F823AE357D}"/>
              </a:ext>
            </a:extLst>
          </p:cNvPr>
          <p:cNvSpPr/>
          <p:nvPr/>
        </p:nvSpPr>
        <p:spPr>
          <a:xfrm>
            <a:off x="1031177" y="2639220"/>
            <a:ext cx="126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Parser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1C0A433-8D74-1A4A-BB78-E9CEEC3C1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876" y="1952749"/>
            <a:ext cx="889747" cy="6796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C4CCB1F-D35D-734B-B58A-1C45C8423B83}"/>
              </a:ext>
            </a:extLst>
          </p:cNvPr>
          <p:cNvSpPr/>
          <p:nvPr/>
        </p:nvSpPr>
        <p:spPr>
          <a:xfrm>
            <a:off x="851187" y="1678083"/>
            <a:ext cx="153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Workload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4EE83AF-6B74-744A-B533-25AA8868ED38}"/>
              </a:ext>
            </a:extLst>
          </p:cNvPr>
          <p:cNvSpPr/>
          <p:nvPr/>
        </p:nvSpPr>
        <p:spPr>
          <a:xfrm>
            <a:off x="930168" y="4796467"/>
            <a:ext cx="1470160" cy="3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Optimizer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76180B4-3D86-494F-9B4F-85A5C518563D}"/>
              </a:ext>
            </a:extLst>
          </p:cNvPr>
          <p:cNvSpPr/>
          <p:nvPr/>
        </p:nvSpPr>
        <p:spPr>
          <a:xfrm>
            <a:off x="4222216" y="4796467"/>
            <a:ext cx="1699648" cy="3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Materializer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711D065-A2EA-7C4F-9642-EF5FF1E695EB}"/>
              </a:ext>
            </a:extLst>
          </p:cNvPr>
          <p:cNvSpPr/>
          <p:nvPr/>
        </p:nvSpPr>
        <p:spPr>
          <a:xfrm>
            <a:off x="2603533" y="3295165"/>
            <a:ext cx="1387221" cy="3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A5D1909A-8C4B-1C45-A468-BD8E78D398D7}"/>
              </a:ext>
            </a:extLst>
          </p:cNvPr>
          <p:cNvSpPr/>
          <p:nvPr/>
        </p:nvSpPr>
        <p:spPr>
          <a:xfrm>
            <a:off x="2125737" y="5554766"/>
            <a:ext cx="2279127" cy="609441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Experiment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Graph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4E0C6E-DFCA-7842-BE07-4D016AA3E80E}"/>
              </a:ext>
            </a:extLst>
          </p:cNvPr>
          <p:cNvCxnSpPr>
            <a:cxnSpLocks/>
            <a:stCxn id="80" idx="3"/>
            <a:endCxn id="211" idx="2"/>
          </p:cNvCxnSpPr>
          <p:nvPr/>
        </p:nvCxnSpPr>
        <p:spPr>
          <a:xfrm>
            <a:off x="2400328" y="4976467"/>
            <a:ext cx="241416" cy="2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6A0889-A43B-894B-8C92-69E777332D2E}"/>
              </a:ext>
            </a:extLst>
          </p:cNvPr>
          <p:cNvCxnSpPr>
            <a:cxnSpLocks/>
            <a:stCxn id="212" idx="3"/>
            <a:endCxn id="82" idx="2"/>
          </p:cNvCxnSpPr>
          <p:nvPr/>
        </p:nvCxnSpPr>
        <p:spPr>
          <a:xfrm flipV="1">
            <a:off x="3289743" y="3655165"/>
            <a:ext cx="7401" cy="79443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ADEA5B-D99A-A84B-BA43-04DAAD559A9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90754" y="3475165"/>
            <a:ext cx="43275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70ADF36-F2D6-3E41-B276-15F344791938}"/>
              </a:ext>
            </a:extLst>
          </p:cNvPr>
          <p:cNvCxnSpPr>
            <a:cxnSpLocks/>
            <a:stCxn id="83" idx="2"/>
            <a:endCxn id="80" idx="2"/>
          </p:cNvCxnSpPr>
          <p:nvPr/>
        </p:nvCxnSpPr>
        <p:spPr>
          <a:xfrm rot="10800000">
            <a:off x="1665249" y="5156467"/>
            <a:ext cx="460489" cy="703020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9E19B5D-19FA-6C49-B941-AC2CB1696DCD}"/>
              </a:ext>
            </a:extLst>
          </p:cNvPr>
          <p:cNvCxnSpPr>
            <a:cxnSpLocks/>
            <a:stCxn id="81" idx="2"/>
            <a:endCxn id="83" idx="4"/>
          </p:cNvCxnSpPr>
          <p:nvPr/>
        </p:nvCxnSpPr>
        <p:spPr>
          <a:xfrm rot="5400000">
            <a:off x="4386942" y="5174389"/>
            <a:ext cx="703020" cy="667176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22E83B1-FA70-6F49-9FCD-8FFEF750CA3E}"/>
              </a:ext>
            </a:extLst>
          </p:cNvPr>
          <p:cNvSpPr/>
          <p:nvPr/>
        </p:nvSpPr>
        <p:spPr>
          <a:xfrm>
            <a:off x="1980000" y="351000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7F9D2F-3EE2-9049-8EF7-37E5A7671129}"/>
              </a:ext>
            </a:extLst>
          </p:cNvPr>
          <p:cNvSpPr/>
          <p:nvPr/>
        </p:nvSpPr>
        <p:spPr>
          <a:xfrm>
            <a:off x="1620000" y="351000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3927B9-8BA6-9245-A06A-65D2FAF93518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1659299" y="2999220"/>
            <a:ext cx="1878" cy="25404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4A225F3-EC89-4C4E-A36B-CD8D6ABA0D47}"/>
              </a:ext>
            </a:extLst>
          </p:cNvPr>
          <p:cNvCxnSpPr>
            <a:cxnSpLocks/>
            <a:stCxn id="144" idx="1"/>
            <a:endCxn id="80" idx="0"/>
          </p:cNvCxnSpPr>
          <p:nvPr/>
        </p:nvCxnSpPr>
        <p:spPr>
          <a:xfrm flipH="1">
            <a:off x="1665248" y="4284000"/>
            <a:ext cx="2778" cy="51246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C9009F4-43FB-4042-8644-C299586FE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9783" y="2004515"/>
            <a:ext cx="705980" cy="70598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747570D4-AB34-1D43-83AD-2699EB56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4601" y="2017971"/>
            <a:ext cx="590256" cy="679689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F820BBBE-E4A6-BC4F-8170-BA81A6178D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3695" y="1980164"/>
            <a:ext cx="1324401" cy="716584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52DD19B8-BAE1-0547-96DD-1AB7B8190FBC}"/>
              </a:ext>
            </a:extLst>
          </p:cNvPr>
          <p:cNvSpPr/>
          <p:nvPr/>
        </p:nvSpPr>
        <p:spPr>
          <a:xfrm>
            <a:off x="6018965" y="1692000"/>
            <a:ext cx="597186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Client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7C8ED36-40EB-3344-9D7E-D4724CAA9762}"/>
              </a:ext>
            </a:extLst>
          </p:cNvPr>
          <p:cNvSpPr/>
          <p:nvPr/>
        </p:nvSpPr>
        <p:spPr>
          <a:xfrm>
            <a:off x="6021728" y="4392074"/>
            <a:ext cx="594423" cy="18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Server</a:t>
            </a:r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CE55A4-5450-0445-8C33-E4FE3E430D5D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070369" y="9080467"/>
            <a:ext cx="1671" cy="50864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 Same Side Corner Rectangle 143">
            <a:extLst>
              <a:ext uri="{FF2B5EF4-FFF2-40B4-BE49-F238E27FC236}">
                <a16:creationId xmlns:a16="http://schemas.microsoft.com/office/drawing/2014/main" id="{013F9190-2A60-6841-808E-E9C79D405005}"/>
              </a:ext>
            </a:extLst>
          </p:cNvPr>
          <p:cNvSpPr/>
          <p:nvPr/>
        </p:nvSpPr>
        <p:spPr>
          <a:xfrm>
            <a:off x="1020026" y="3240000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DB09523C-C5E4-7140-AA40-5D2BB03BC21C}"/>
              </a:ext>
            </a:extLst>
          </p:cNvPr>
          <p:cNvSpPr/>
          <p:nvPr/>
        </p:nvSpPr>
        <p:spPr>
          <a:xfrm>
            <a:off x="1020025" y="3232872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Workload DAG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7795762-ABAD-4B4C-A0E9-BAABAD83CC5C}"/>
              </a:ext>
            </a:extLst>
          </p:cNvPr>
          <p:cNvSpPr/>
          <p:nvPr/>
        </p:nvSpPr>
        <p:spPr>
          <a:xfrm>
            <a:off x="1260000" y="351127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081AA88-27B2-BF42-B11D-8EBFFAA88AE0}"/>
              </a:ext>
            </a:extLst>
          </p:cNvPr>
          <p:cNvSpPr/>
          <p:nvPr/>
        </p:nvSpPr>
        <p:spPr>
          <a:xfrm>
            <a:off x="198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E868473-32D9-9147-ACF4-BE6E74CE96CF}"/>
              </a:ext>
            </a:extLst>
          </p:cNvPr>
          <p:cNvSpPr/>
          <p:nvPr/>
        </p:nvSpPr>
        <p:spPr>
          <a:xfrm>
            <a:off x="162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B5421EC-A72C-3A49-84E9-9DD619BC4C64}"/>
              </a:ext>
            </a:extLst>
          </p:cNvPr>
          <p:cNvSpPr/>
          <p:nvPr/>
        </p:nvSpPr>
        <p:spPr>
          <a:xfrm>
            <a:off x="126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D64EDB1-612E-4E4C-A119-A4512A6BFE5C}"/>
              </a:ext>
            </a:extLst>
          </p:cNvPr>
          <p:cNvSpPr/>
          <p:nvPr/>
        </p:nvSpPr>
        <p:spPr>
          <a:xfrm>
            <a:off x="1440000" y="378714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903BF4D-5C67-B14D-A469-CEFE5C150C57}"/>
              </a:ext>
            </a:extLst>
          </p:cNvPr>
          <p:cNvSpPr/>
          <p:nvPr/>
        </p:nvSpPr>
        <p:spPr>
          <a:xfrm>
            <a:off x="1800000" y="378714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DD6E097-0CDE-E34A-8114-8D9408FA3CE6}"/>
              </a:ext>
            </a:extLst>
          </p:cNvPr>
          <p:cNvSpPr/>
          <p:nvPr/>
        </p:nvSpPr>
        <p:spPr>
          <a:xfrm>
            <a:off x="1620000" y="3881256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D70BB30-434F-FE4E-AB8C-E00B4153AEDB}"/>
              </a:ext>
            </a:extLst>
          </p:cNvPr>
          <p:cNvSpPr/>
          <p:nvPr/>
        </p:nvSpPr>
        <p:spPr>
          <a:xfrm>
            <a:off x="1620000" y="403636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FF4B8BD-85E5-2648-A6A8-2F2CB2D022FB}"/>
              </a:ext>
            </a:extLst>
          </p:cNvPr>
          <p:cNvCxnSpPr>
            <a:stCxn id="152" idx="4"/>
            <a:endCxn id="166" idx="0"/>
          </p:cNvCxnSpPr>
          <p:nvPr/>
        </p:nvCxnSpPr>
        <p:spPr>
          <a:xfrm>
            <a:off x="1296000" y="3583272"/>
            <a:ext cx="1675" cy="7619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684A715-EDB6-8841-B8B3-236DFF5822F5}"/>
              </a:ext>
            </a:extLst>
          </p:cNvPr>
          <p:cNvCxnSpPr>
            <a:cxnSpLocks/>
            <a:stCxn id="91" idx="4"/>
            <a:endCxn id="165" idx="0"/>
          </p:cNvCxnSpPr>
          <p:nvPr/>
        </p:nvCxnSpPr>
        <p:spPr>
          <a:xfrm>
            <a:off x="1656000" y="3582000"/>
            <a:ext cx="1675" cy="7747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2F51C44-89A6-484A-8FA1-F66E0E24F103}"/>
              </a:ext>
            </a:extLst>
          </p:cNvPr>
          <p:cNvCxnSpPr>
            <a:cxnSpLocks/>
            <a:stCxn id="89" idx="4"/>
            <a:endCxn id="164" idx="0"/>
          </p:cNvCxnSpPr>
          <p:nvPr/>
        </p:nvCxnSpPr>
        <p:spPr>
          <a:xfrm>
            <a:off x="2016000" y="3582000"/>
            <a:ext cx="1675" cy="7747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4B4427-D866-6445-A501-93509E678CD1}"/>
              </a:ext>
            </a:extLst>
          </p:cNvPr>
          <p:cNvCxnSpPr>
            <a:cxnSpLocks/>
            <a:stCxn id="166" idx="5"/>
            <a:endCxn id="167" idx="0"/>
          </p:cNvCxnSpPr>
          <p:nvPr/>
        </p:nvCxnSpPr>
        <p:spPr>
          <a:xfrm>
            <a:off x="1323131" y="3720927"/>
            <a:ext cx="152869" cy="66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D25AE47-F0FD-5A49-8666-7B42E4C26889}"/>
              </a:ext>
            </a:extLst>
          </p:cNvPr>
          <p:cNvCxnSpPr>
            <a:cxnSpLocks/>
            <a:stCxn id="165" idx="3"/>
            <a:endCxn id="167" idx="0"/>
          </p:cNvCxnSpPr>
          <p:nvPr/>
        </p:nvCxnSpPr>
        <p:spPr>
          <a:xfrm flipH="1">
            <a:off x="1476000" y="3720927"/>
            <a:ext cx="156219" cy="66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248A2F3-F373-6242-8D7A-8B932D86754D}"/>
              </a:ext>
            </a:extLst>
          </p:cNvPr>
          <p:cNvCxnSpPr>
            <a:cxnSpLocks/>
            <a:stCxn id="165" idx="5"/>
            <a:endCxn id="168" idx="1"/>
          </p:cNvCxnSpPr>
          <p:nvPr/>
        </p:nvCxnSpPr>
        <p:spPr>
          <a:xfrm>
            <a:off x="1683131" y="3720927"/>
            <a:ext cx="12741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B3D8EDD-517C-814A-BF82-873BA17174BC}"/>
              </a:ext>
            </a:extLst>
          </p:cNvPr>
          <p:cNvCxnSpPr>
            <a:cxnSpLocks/>
            <a:stCxn id="164" idx="3"/>
            <a:endCxn id="168" idx="7"/>
          </p:cNvCxnSpPr>
          <p:nvPr/>
        </p:nvCxnSpPr>
        <p:spPr>
          <a:xfrm flipH="1">
            <a:off x="1861456" y="3720927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77FC9D2-5219-8744-98CC-C3D9686F71FD}"/>
              </a:ext>
            </a:extLst>
          </p:cNvPr>
          <p:cNvCxnSpPr>
            <a:cxnSpLocks/>
            <a:stCxn id="168" idx="3"/>
            <a:endCxn id="169" idx="6"/>
          </p:cNvCxnSpPr>
          <p:nvPr/>
        </p:nvCxnSpPr>
        <p:spPr>
          <a:xfrm flipH="1">
            <a:off x="1692000" y="384859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0BDD23D-AA31-0143-8F5B-4437283736C8}"/>
              </a:ext>
            </a:extLst>
          </p:cNvPr>
          <p:cNvCxnSpPr>
            <a:cxnSpLocks/>
            <a:stCxn id="167" idx="5"/>
            <a:endCxn id="169" idx="2"/>
          </p:cNvCxnSpPr>
          <p:nvPr/>
        </p:nvCxnSpPr>
        <p:spPr>
          <a:xfrm>
            <a:off x="1501456" y="384859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6D27C9-D898-554D-90AB-BA5C434BF367}"/>
              </a:ext>
            </a:extLst>
          </p:cNvPr>
          <p:cNvCxnSpPr>
            <a:cxnSpLocks/>
            <a:stCxn id="169" idx="4"/>
            <a:endCxn id="170" idx="0"/>
          </p:cNvCxnSpPr>
          <p:nvPr/>
        </p:nvCxnSpPr>
        <p:spPr>
          <a:xfrm>
            <a:off x="1656000" y="3953256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2AC6B886-82C0-2E4F-A32F-956A069B28E6}"/>
              </a:ext>
            </a:extLst>
          </p:cNvPr>
          <p:cNvSpPr/>
          <p:nvPr/>
        </p:nvSpPr>
        <p:spPr>
          <a:xfrm>
            <a:off x="1620000" y="418253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8EC747C-A818-1446-8C20-7BA1A50A39C8}"/>
              </a:ext>
            </a:extLst>
          </p:cNvPr>
          <p:cNvCxnSpPr>
            <a:cxnSpLocks/>
            <a:stCxn id="170" idx="4"/>
            <a:endCxn id="203" idx="0"/>
          </p:cNvCxnSpPr>
          <p:nvPr/>
        </p:nvCxnSpPr>
        <p:spPr>
          <a:xfrm>
            <a:off x="1656000" y="4108367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 Same Side Corner Rectangle 210">
            <a:extLst>
              <a:ext uri="{FF2B5EF4-FFF2-40B4-BE49-F238E27FC236}">
                <a16:creationId xmlns:a16="http://schemas.microsoft.com/office/drawing/2014/main" id="{3A0C5725-C33F-864F-BDCF-72BD95EF3449}"/>
              </a:ext>
            </a:extLst>
          </p:cNvPr>
          <p:cNvSpPr/>
          <p:nvPr/>
        </p:nvSpPr>
        <p:spPr>
          <a:xfrm>
            <a:off x="2641744" y="4456728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 Same Side Corner Rectangle 211">
            <a:extLst>
              <a:ext uri="{FF2B5EF4-FFF2-40B4-BE49-F238E27FC236}">
                <a16:creationId xmlns:a16="http://schemas.microsoft.com/office/drawing/2014/main" id="{20B5C455-2E56-F542-982F-BC2150B6E7EF}"/>
              </a:ext>
            </a:extLst>
          </p:cNvPr>
          <p:cNvSpPr/>
          <p:nvPr/>
        </p:nvSpPr>
        <p:spPr>
          <a:xfrm>
            <a:off x="2641743" y="4449600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Optimized DAG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33AA993-1E9A-7148-9625-4A42AB92BA7F}"/>
              </a:ext>
            </a:extLst>
          </p:cNvPr>
          <p:cNvSpPr/>
          <p:nvPr/>
        </p:nvSpPr>
        <p:spPr>
          <a:xfrm>
            <a:off x="3569525" y="484233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6C77105-6FF6-3540-9C57-19C79F6915E5}"/>
              </a:ext>
            </a:extLst>
          </p:cNvPr>
          <p:cNvSpPr/>
          <p:nvPr/>
        </p:nvSpPr>
        <p:spPr>
          <a:xfrm>
            <a:off x="3027850" y="497000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D3DB143D-844E-074D-A76E-45C60844859E}"/>
              </a:ext>
            </a:extLst>
          </p:cNvPr>
          <p:cNvSpPr/>
          <p:nvPr/>
        </p:nvSpPr>
        <p:spPr>
          <a:xfrm>
            <a:off x="3387850" y="497000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9C7E5EE-3CE6-964D-AD5F-D84B0E1EB8DF}"/>
              </a:ext>
            </a:extLst>
          </p:cNvPr>
          <p:cNvSpPr/>
          <p:nvPr/>
        </p:nvSpPr>
        <p:spPr>
          <a:xfrm>
            <a:off x="3207850" y="5064116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1A39B4C-7972-B242-833C-7A406BFA9FBB}"/>
              </a:ext>
            </a:extLst>
          </p:cNvPr>
          <p:cNvSpPr/>
          <p:nvPr/>
        </p:nvSpPr>
        <p:spPr>
          <a:xfrm>
            <a:off x="3207850" y="521922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58B939C-EA5C-A542-A3C9-B14AF16271B3}"/>
              </a:ext>
            </a:extLst>
          </p:cNvPr>
          <p:cNvCxnSpPr>
            <a:cxnSpLocks/>
            <a:stCxn id="214" idx="3"/>
            <a:endCxn id="218" idx="7"/>
          </p:cNvCxnSpPr>
          <p:nvPr/>
        </p:nvCxnSpPr>
        <p:spPr>
          <a:xfrm flipH="1">
            <a:off x="3449306" y="4903787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85EB61E-DD43-CC40-87D6-4C27D763AE33}"/>
              </a:ext>
            </a:extLst>
          </p:cNvPr>
          <p:cNvCxnSpPr>
            <a:cxnSpLocks/>
            <a:stCxn id="218" idx="3"/>
            <a:endCxn id="219" idx="6"/>
          </p:cNvCxnSpPr>
          <p:nvPr/>
        </p:nvCxnSpPr>
        <p:spPr>
          <a:xfrm flipH="1">
            <a:off x="3279850" y="503145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B869FF4-F720-6E46-95A0-C0BD66A5F5A3}"/>
              </a:ext>
            </a:extLst>
          </p:cNvPr>
          <p:cNvCxnSpPr>
            <a:cxnSpLocks/>
            <a:stCxn id="217" idx="5"/>
            <a:endCxn id="219" idx="2"/>
          </p:cNvCxnSpPr>
          <p:nvPr/>
        </p:nvCxnSpPr>
        <p:spPr>
          <a:xfrm>
            <a:off x="3089306" y="503145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9DD41DF-9AE2-E046-BF18-07C323EAE45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3243850" y="5136116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C315FDEF-99E5-2140-8348-3ED1C4A67495}"/>
              </a:ext>
            </a:extLst>
          </p:cNvPr>
          <p:cNvSpPr/>
          <p:nvPr/>
        </p:nvSpPr>
        <p:spPr>
          <a:xfrm>
            <a:off x="3207850" y="536539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A0C264A-7F03-ED4B-B6D0-18E229742BEE}"/>
              </a:ext>
            </a:extLst>
          </p:cNvPr>
          <p:cNvCxnSpPr>
            <a:cxnSpLocks/>
            <a:stCxn id="220" idx="4"/>
            <a:endCxn id="231" idx="0"/>
          </p:cNvCxnSpPr>
          <p:nvPr/>
        </p:nvCxnSpPr>
        <p:spPr>
          <a:xfrm>
            <a:off x="3243850" y="5291227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E2195DC3-3333-F44E-8F4B-9FE52D209BBF}"/>
              </a:ext>
            </a:extLst>
          </p:cNvPr>
          <p:cNvSpPr/>
          <p:nvPr/>
        </p:nvSpPr>
        <p:spPr>
          <a:xfrm>
            <a:off x="2167194" y="5772089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0" name="Round Same Side Corner Rectangle 239">
            <a:extLst>
              <a:ext uri="{FF2B5EF4-FFF2-40B4-BE49-F238E27FC236}">
                <a16:creationId xmlns:a16="http://schemas.microsoft.com/office/drawing/2014/main" id="{CE6B977C-2A55-D24A-BADC-4AFEBF49BA5F}"/>
              </a:ext>
            </a:extLst>
          </p:cNvPr>
          <p:cNvSpPr/>
          <p:nvPr/>
        </p:nvSpPr>
        <p:spPr>
          <a:xfrm>
            <a:off x="4423210" y="3240000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 Same Side Corner Rectangle 240">
            <a:extLst>
              <a:ext uri="{FF2B5EF4-FFF2-40B4-BE49-F238E27FC236}">
                <a16:creationId xmlns:a16="http://schemas.microsoft.com/office/drawing/2014/main" id="{82D3CE25-6925-EC4B-826D-B74F5DA2F733}"/>
              </a:ext>
            </a:extLst>
          </p:cNvPr>
          <p:cNvSpPr/>
          <p:nvPr/>
        </p:nvSpPr>
        <p:spPr>
          <a:xfrm>
            <a:off x="4423209" y="3232800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Annotated DAG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5332422-85E8-2E47-82EB-EB5B01FB8905}"/>
              </a:ext>
            </a:extLst>
          </p:cNvPr>
          <p:cNvSpPr/>
          <p:nvPr/>
        </p:nvSpPr>
        <p:spPr>
          <a:xfrm>
            <a:off x="5350991" y="361121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328E664-8F69-8D42-8117-DC2BB5F45EF4}"/>
              </a:ext>
            </a:extLst>
          </p:cNvPr>
          <p:cNvSpPr/>
          <p:nvPr/>
        </p:nvSpPr>
        <p:spPr>
          <a:xfrm>
            <a:off x="4809316" y="373888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A4C02488-20CD-E742-94C0-5AED3AB74EB8}"/>
              </a:ext>
            </a:extLst>
          </p:cNvPr>
          <p:cNvSpPr/>
          <p:nvPr/>
        </p:nvSpPr>
        <p:spPr>
          <a:xfrm>
            <a:off x="5169316" y="373888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6F46CE0-2592-134E-909A-09AE8BDC1912}"/>
              </a:ext>
            </a:extLst>
          </p:cNvPr>
          <p:cNvSpPr/>
          <p:nvPr/>
        </p:nvSpPr>
        <p:spPr>
          <a:xfrm>
            <a:off x="4989316" y="3833001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088713D4-EF59-624E-9B4D-BB09C63BCDB7}"/>
              </a:ext>
            </a:extLst>
          </p:cNvPr>
          <p:cNvSpPr/>
          <p:nvPr/>
        </p:nvSpPr>
        <p:spPr>
          <a:xfrm>
            <a:off x="4989316" y="398811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63885C7-8ECD-D84B-BF2A-5712BE3FE007}"/>
              </a:ext>
            </a:extLst>
          </p:cNvPr>
          <p:cNvCxnSpPr>
            <a:cxnSpLocks/>
            <a:stCxn id="242" idx="3"/>
            <a:endCxn id="244" idx="7"/>
          </p:cNvCxnSpPr>
          <p:nvPr/>
        </p:nvCxnSpPr>
        <p:spPr>
          <a:xfrm flipH="1">
            <a:off x="5230772" y="3672672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35F614C-4BEF-DD4D-A749-22B880B197B1}"/>
              </a:ext>
            </a:extLst>
          </p:cNvPr>
          <p:cNvCxnSpPr>
            <a:cxnSpLocks/>
            <a:stCxn id="244" idx="3"/>
            <a:endCxn id="245" idx="6"/>
          </p:cNvCxnSpPr>
          <p:nvPr/>
        </p:nvCxnSpPr>
        <p:spPr>
          <a:xfrm flipH="1">
            <a:off x="5061316" y="3800343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CA9E3AA-7D54-AE45-8809-2AD7399585DF}"/>
              </a:ext>
            </a:extLst>
          </p:cNvPr>
          <p:cNvCxnSpPr>
            <a:cxnSpLocks/>
            <a:stCxn id="243" idx="5"/>
            <a:endCxn id="245" idx="2"/>
          </p:cNvCxnSpPr>
          <p:nvPr/>
        </p:nvCxnSpPr>
        <p:spPr>
          <a:xfrm>
            <a:off x="4870772" y="3800343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FC79ED8-8E6A-AA44-A12B-8056247261A7}"/>
              </a:ext>
            </a:extLst>
          </p:cNvPr>
          <p:cNvCxnSpPr>
            <a:cxnSpLocks/>
            <a:stCxn id="245" idx="4"/>
            <a:endCxn id="246" idx="0"/>
          </p:cNvCxnSpPr>
          <p:nvPr/>
        </p:nvCxnSpPr>
        <p:spPr>
          <a:xfrm>
            <a:off x="5025316" y="3905001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73C48E64-76F9-BB4F-A961-67447434BD68}"/>
              </a:ext>
            </a:extLst>
          </p:cNvPr>
          <p:cNvSpPr/>
          <p:nvPr/>
        </p:nvSpPr>
        <p:spPr>
          <a:xfrm>
            <a:off x="4989316" y="413427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A2BFC94-BB16-8442-A2F1-EE33647F6F07}"/>
              </a:ext>
            </a:extLst>
          </p:cNvPr>
          <p:cNvCxnSpPr>
            <a:cxnSpLocks/>
            <a:stCxn id="246" idx="4"/>
            <a:endCxn id="252" idx="0"/>
          </p:cNvCxnSpPr>
          <p:nvPr/>
        </p:nvCxnSpPr>
        <p:spPr>
          <a:xfrm>
            <a:off x="5025316" y="4060112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405E80FB-F49B-7F47-9F72-8F3B1D491DBD}"/>
              </a:ext>
            </a:extLst>
          </p:cNvPr>
          <p:cNvSpPr txBox="1"/>
          <p:nvPr/>
        </p:nvSpPr>
        <p:spPr>
          <a:xfrm>
            <a:off x="4810113" y="364042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CA6402A-E486-514B-B55B-E27C51E0D9A8}"/>
              </a:ext>
            </a:extLst>
          </p:cNvPr>
          <p:cNvSpPr txBox="1"/>
          <p:nvPr/>
        </p:nvSpPr>
        <p:spPr>
          <a:xfrm>
            <a:off x="5116575" y="35474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EEF7375-A0C6-B04E-B56F-28D4B9EDB872}"/>
              </a:ext>
            </a:extLst>
          </p:cNvPr>
          <p:cNvSpPr txBox="1"/>
          <p:nvPr/>
        </p:nvSpPr>
        <p:spPr>
          <a:xfrm>
            <a:off x="4811062" y="391010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E98F3-859D-2B47-9930-F3F399849B71}"/>
              </a:ext>
            </a:extLst>
          </p:cNvPr>
          <p:cNvSpPr txBox="1"/>
          <p:nvPr/>
        </p:nvSpPr>
        <p:spPr>
          <a:xfrm>
            <a:off x="5023576" y="403716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04C160C5-898C-4148-A5C8-AB7A709823AE}"/>
              </a:ext>
            </a:extLst>
          </p:cNvPr>
          <p:cNvSpPr/>
          <p:nvPr/>
        </p:nvSpPr>
        <p:spPr>
          <a:xfrm>
            <a:off x="958147" y="482584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A10D3EA1-F2B6-994E-ABFF-400F516DC787}"/>
              </a:ext>
            </a:extLst>
          </p:cNvPr>
          <p:cNvSpPr/>
          <p:nvPr/>
        </p:nvSpPr>
        <p:spPr>
          <a:xfrm>
            <a:off x="4242677" y="4836249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573F7A7-775F-3D4A-A9A9-3411C6911FF6}"/>
              </a:ext>
            </a:extLst>
          </p:cNvPr>
          <p:cNvSpPr/>
          <p:nvPr/>
        </p:nvSpPr>
        <p:spPr>
          <a:xfrm>
            <a:off x="6767817" y="1918745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39DCAF0-D07F-9141-99FC-E88D451C1737}"/>
              </a:ext>
            </a:extLst>
          </p:cNvPr>
          <p:cNvSpPr/>
          <p:nvPr/>
        </p:nvSpPr>
        <p:spPr>
          <a:xfrm>
            <a:off x="6757686" y="333024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8443A5D-8C6A-E44E-B0C7-D82CB2F492B1}"/>
              </a:ext>
            </a:extLst>
          </p:cNvPr>
          <p:cNvSpPr/>
          <p:nvPr/>
        </p:nvSpPr>
        <p:spPr>
          <a:xfrm>
            <a:off x="6767817" y="443142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CE2A52-B37B-0141-8893-A3E7321A830B}"/>
              </a:ext>
            </a:extLst>
          </p:cNvPr>
          <p:cNvCxnSpPr>
            <a:cxnSpLocks/>
            <a:stCxn id="240" idx="1"/>
            <a:endCxn id="81" idx="0"/>
          </p:cNvCxnSpPr>
          <p:nvPr/>
        </p:nvCxnSpPr>
        <p:spPr>
          <a:xfrm>
            <a:off x="5071210" y="4284000"/>
            <a:ext cx="830" cy="5124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237" grpId="0" animBg="1"/>
      <p:bldP spid="258" grpId="0" animBg="1"/>
      <p:bldP spid="259" grpId="0" animBg="1"/>
      <p:bldP spid="265" grpId="0" animBg="1"/>
      <p:bldP spid="266" grpId="0" animBg="1"/>
      <p:bldP spid="2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438416-0236-154D-9F75-F288029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A32A-65B0-9E45-AE0D-4E45D7672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6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66F9D1-6B23-434C-9A6B-ADBF7BD68C49}"/>
              </a:ext>
            </a:extLst>
          </p:cNvPr>
          <p:cNvSpPr/>
          <p:nvPr/>
        </p:nvSpPr>
        <p:spPr>
          <a:xfrm>
            <a:off x="557784" y="2139696"/>
            <a:ext cx="11279576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budget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materialize a subset of the artifacts in order to minimize 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7CBDD-E78E-0A4C-8622-6D86F93F9304}"/>
              </a:ext>
            </a:extLst>
          </p:cNvPr>
          <p:cNvSpPr txBox="1"/>
          <p:nvPr/>
        </p:nvSpPr>
        <p:spPr>
          <a:xfrm>
            <a:off x="788896" y="3521464"/>
            <a:ext cx="10817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Challenges:</a:t>
            </a:r>
          </a:p>
          <a:p>
            <a:endParaRPr lang="en-US" sz="2000" b="1" dirty="0"/>
          </a:p>
          <a:p>
            <a:pPr marL="800100" lvl="1" indent="-342900">
              <a:buAutoNum type="arabicPeriod"/>
            </a:pPr>
            <a:r>
              <a:rPr lang="en-US" sz="2000" dirty="0"/>
              <a:t>Future workloads are unknown</a:t>
            </a:r>
          </a:p>
          <a:p>
            <a:pPr marL="800100" lvl="1" indent="-342900">
              <a:buAutoNum type="arabicPeriod"/>
            </a:pPr>
            <a:endParaRPr lang="en-US" sz="2000" dirty="0"/>
          </a:p>
          <a:p>
            <a:pPr marL="800100" lvl="1" indent="-342900">
              <a:buAutoNum type="arabicPeriod"/>
            </a:pPr>
            <a:r>
              <a:rPr lang="en-US" sz="2000" dirty="0"/>
              <a:t>Even if future workloads are known a priori, the problem is NP-Hard </a:t>
            </a:r>
            <a:r>
              <a:rPr lang="en-US" sz="1600" dirty="0"/>
              <a:t>(</a:t>
            </a:r>
            <a:r>
              <a:rPr lang="de-DE" sz="1600" dirty="0" err="1"/>
              <a:t>Bhattacherjee</a:t>
            </a:r>
            <a:r>
              <a:rPr lang="de-DE" sz="1600" dirty="0"/>
              <a:t>, 2015</a:t>
            </a:r>
            <a:r>
              <a:rPr lang="de-DE" sz="1400" dirty="0"/>
              <a:t>)</a:t>
            </a:r>
          </a:p>
          <a:p>
            <a:pPr marL="800100" lvl="1" indent="-342900">
              <a:buAutoNum type="arabicPeriod"/>
            </a:pPr>
            <a:endParaRPr lang="de-DE" sz="1400" dirty="0"/>
          </a:p>
          <a:p>
            <a:pPr marL="800100" lvl="1" indent="-342900">
              <a:buAutoNum type="arabicPeriod"/>
            </a:pPr>
            <a:r>
              <a:rPr lang="en-US" sz="2000" dirty="0"/>
              <a:t>Accommodating large graphs and fast number of incoming workloads</a:t>
            </a:r>
          </a:p>
        </p:txBody>
      </p:sp>
    </p:spTree>
    <p:extLst>
      <p:ext uri="{BB962C8B-B14F-4D97-AF65-F5344CB8AC3E}">
        <p14:creationId xmlns:p14="http://schemas.microsoft.com/office/powerpoint/2010/main" val="15823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6806-DD3A-0C48-8E69-7FB1D78C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5E1-8FB8-2848-90E5-DCF3BE340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7</a:t>
            </a:fld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958A7A-7B3C-3C4C-AE2D-BD98B94F8CAC}"/>
              </a:ext>
            </a:extLst>
          </p:cNvPr>
          <p:cNvSpPr/>
          <p:nvPr/>
        </p:nvSpPr>
        <p:spPr>
          <a:xfrm>
            <a:off x="3701509" y="3787585"/>
            <a:ext cx="1699648" cy="609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Materializer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2E596B4-8973-8B49-9E97-715159DF57B8}"/>
              </a:ext>
            </a:extLst>
          </p:cNvPr>
          <p:cNvSpPr/>
          <p:nvPr/>
        </p:nvSpPr>
        <p:spPr>
          <a:xfrm>
            <a:off x="8998071" y="3747340"/>
            <a:ext cx="2231100" cy="695624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Graph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A01687-80A7-7C45-B755-7352825C9548}"/>
              </a:ext>
            </a:extLst>
          </p:cNvPr>
          <p:cNvSpPr/>
          <p:nvPr/>
        </p:nvSpPr>
        <p:spPr>
          <a:xfrm>
            <a:off x="828000" y="5544000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7148CEB-08B1-1B4F-816B-792F57653DB4}"/>
              </a:ext>
            </a:extLst>
          </p:cNvPr>
          <p:cNvSpPr/>
          <p:nvPr/>
        </p:nvSpPr>
        <p:spPr>
          <a:xfrm>
            <a:off x="828000" y="5832000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F764C9-A28C-9544-A754-FE006EE54244}"/>
              </a:ext>
            </a:extLst>
          </p:cNvPr>
          <p:cNvSpPr txBox="1"/>
          <p:nvPr/>
        </p:nvSpPr>
        <p:spPr>
          <a:xfrm>
            <a:off x="1069166" y="554400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E71A95-5FB8-AB4F-8671-201465945BE7}"/>
              </a:ext>
            </a:extLst>
          </p:cNvPr>
          <p:cNvSpPr txBox="1"/>
          <p:nvPr/>
        </p:nvSpPr>
        <p:spPr>
          <a:xfrm>
            <a:off x="1069166" y="583200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artifact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264801-DE51-144E-AAA1-85EC3576408A}"/>
              </a:ext>
            </a:extLst>
          </p:cNvPr>
          <p:cNvGrpSpPr/>
          <p:nvPr/>
        </p:nvGrpSpPr>
        <p:grpSpPr>
          <a:xfrm>
            <a:off x="691086" y="3067909"/>
            <a:ext cx="2521167" cy="2210466"/>
            <a:chOff x="6275126" y="1867662"/>
            <a:chExt cx="5054693" cy="413534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CF6519B-37BA-A84B-A8B7-4DCF0E10E9BF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50,91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CC139BB-B566-6F43-9247-56CB70E6B0B5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40,0.9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8DACF01-BDD0-8F4B-A929-32C5F71C8346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903AA76-D460-6641-B88F-0A83221A1F95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64B5BEB-C2AB-7849-9ABD-D1E1AAA88326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10,0.9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4BB015E-193A-FA4F-9DB2-920FDE47143D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3,0.91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B61F9B-197F-DE46-936C-A6BDD108651B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23,0.9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C040CE-CB33-E747-9908-178CEEA19528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2,0.9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FC110E0-AB3B-FF45-8349-0088E43FFB43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A3B6C1-3F9A-7840-8690-EF1B837189F6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0FF1FB-C728-BF4D-BEAE-EC5E46E2FC44}"/>
                </a:ext>
              </a:extLst>
            </p:cNvPr>
            <p:cNvCxnSpPr>
              <a:cxnSpLocks/>
              <a:stCxn id="114" idx="4"/>
              <a:endCxn id="11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9D53AEC-FD3E-9A4E-A4AD-BD0AB296F9BE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1350C28-919F-9E4E-A558-1A35ACC8A4CC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7EABF92-6BB5-514E-9C96-F9B91EC0D76D}"/>
                </a:ext>
              </a:extLst>
            </p:cNvPr>
            <p:cNvCxnSpPr>
              <a:cxnSpLocks/>
              <a:stCxn id="118" idx="4"/>
              <a:endCxn id="12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AD0D3B2-801F-AA45-9B58-CF849840E702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78F4D0E-68D8-E94C-8ADE-89C87C32024A}"/>
                </a:ext>
              </a:extLst>
            </p:cNvPr>
            <p:cNvCxnSpPr>
              <a:cxnSpLocks/>
              <a:stCxn id="117" idx="4"/>
              <a:endCxn id="12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639052F-5369-894F-A453-62AE36EA4459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6198014-7C4F-094B-A2D7-82F086FEDC1F}"/>
                </a:ext>
              </a:extLst>
            </p:cNvPr>
            <p:cNvCxnSpPr>
              <a:cxnSpLocks/>
              <a:stCxn id="119" idx="5"/>
              <a:endCxn id="13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F6B7538-8AEA-0142-94E3-2C414C3182BC}"/>
                </a:ext>
              </a:extLst>
            </p:cNvPr>
            <p:cNvCxnSpPr>
              <a:cxnSpLocks/>
              <a:stCxn id="117" idx="4"/>
              <a:endCxn id="13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7F2E543-1D2E-9044-B303-6CA0EF7BD6CB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1.5,0.91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C606D41-736D-204A-B44C-65BBC07EC7E2}"/>
                </a:ext>
              </a:extLst>
            </p:cNvPr>
            <p:cNvCxnSpPr>
              <a:cxnSpLocks/>
              <a:stCxn id="118" idx="4"/>
              <a:endCxn id="13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CF77D5A-5660-BA47-BFD6-C87A6CFA44AF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0.5,0.0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A4803-3363-D843-9573-190485D589FF}"/>
                </a:ext>
              </a:extLst>
            </p:cNvPr>
            <p:cNvSpPr txBox="1"/>
            <p:nvPr/>
          </p:nvSpPr>
          <p:spPr>
            <a:xfrm>
              <a:off x="6817899" y="3247425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C76966-8A53-404E-950D-718DCB64B577}"/>
                </a:ext>
              </a:extLst>
            </p:cNvPr>
            <p:cNvSpPr txBox="1"/>
            <p:nvPr/>
          </p:nvSpPr>
          <p:spPr>
            <a:xfrm>
              <a:off x="8520817" y="3241470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B64EF2C-F22B-D941-910C-826495D27677}"/>
                </a:ext>
              </a:extLst>
            </p:cNvPr>
            <p:cNvSpPr txBox="1"/>
            <p:nvPr/>
          </p:nvSpPr>
          <p:spPr>
            <a:xfrm>
              <a:off x="7634466" y="2189715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83C6EB6-4ECB-C74F-9A0E-2A26B854D3AE}"/>
                </a:ext>
              </a:extLst>
            </p:cNvPr>
            <p:cNvSpPr txBox="1"/>
            <p:nvPr/>
          </p:nvSpPr>
          <p:spPr>
            <a:xfrm>
              <a:off x="8358275" y="2297138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6AF37-35AA-3B48-9BB9-7303E1C398FD}"/>
                </a:ext>
              </a:extLst>
            </p:cNvPr>
            <p:cNvSpPr txBox="1"/>
            <p:nvPr/>
          </p:nvSpPr>
          <p:spPr>
            <a:xfrm>
              <a:off x="9457637" y="2232532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27AAC4-3AAE-614F-8FAF-64EF17517AB1}"/>
                </a:ext>
              </a:extLst>
            </p:cNvPr>
            <p:cNvSpPr txBox="1"/>
            <p:nvPr/>
          </p:nvSpPr>
          <p:spPr>
            <a:xfrm>
              <a:off x="7251247" y="4447620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7EE8D9-71A4-6E45-8650-5145CA008CA4}"/>
                </a:ext>
              </a:extLst>
            </p:cNvPr>
            <p:cNvSpPr txBox="1"/>
            <p:nvPr/>
          </p:nvSpPr>
          <p:spPr>
            <a:xfrm>
              <a:off x="8449334" y="4475994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434D6A-115F-C44C-9FC0-AA6FA1EC5652}"/>
                </a:ext>
              </a:extLst>
            </p:cNvPr>
            <p:cNvSpPr txBox="1"/>
            <p:nvPr/>
          </p:nvSpPr>
          <p:spPr>
            <a:xfrm>
              <a:off x="8639507" y="5171366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4A2C19-A3B1-FD4B-8952-C13F32C9EEAA}"/>
                </a:ext>
              </a:extLst>
            </p:cNvPr>
            <p:cNvSpPr txBox="1"/>
            <p:nvPr/>
          </p:nvSpPr>
          <p:spPr>
            <a:xfrm>
              <a:off x="9314161" y="4660489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B292A22-5343-3942-A35E-72CA7E09598C}"/>
                </a:ext>
              </a:extLst>
            </p:cNvPr>
            <p:cNvSpPr txBox="1"/>
            <p:nvPr/>
          </p:nvSpPr>
          <p:spPr>
            <a:xfrm>
              <a:off x="6469523" y="4368141"/>
              <a:ext cx="768756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0.05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6E325B9-2139-E147-A7CC-ECB1811231B8}"/>
                </a:ext>
              </a:extLst>
            </p:cNvPr>
            <p:cNvSpPr txBox="1"/>
            <p:nvPr/>
          </p:nvSpPr>
          <p:spPr>
            <a:xfrm>
              <a:off x="10392361" y="3360297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9CE14A6-AFD6-BD4A-8C13-F5CDF2BEEFE6}"/>
                </a:ext>
              </a:extLst>
            </p:cNvPr>
            <p:cNvSpPr txBox="1"/>
            <p:nvPr/>
          </p:nvSpPr>
          <p:spPr>
            <a:xfrm>
              <a:off x="10033796" y="3942788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4E384C0-4F7F-7149-9E9B-09A38F4BFEA9}"/>
              </a:ext>
            </a:extLst>
          </p:cNvPr>
          <p:cNvGrpSpPr/>
          <p:nvPr/>
        </p:nvGrpSpPr>
        <p:grpSpPr>
          <a:xfrm>
            <a:off x="5867076" y="3113524"/>
            <a:ext cx="2521167" cy="2210466"/>
            <a:chOff x="6275126" y="1867662"/>
            <a:chExt cx="5054693" cy="4135342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14C2277-0FDA-7843-9B69-1D3F2DE4FA4D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EA44438-DE36-3449-A9F4-0EB1FDF09A8E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AA5053-E7C5-BF41-AC92-8969414E4BE7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9D600D2-52E5-E846-BD60-E18BD7D825F7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EFFE63B-EBDC-A64D-A73F-66CDF5C321A7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F4FFFAB-65CD-414B-B254-2A845E13A10A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5486339-A999-4F48-AEBE-4A8414DC14D6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FCAFC3D-EAC8-6748-B968-DF92401A84A6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1B0F20F-D34E-564F-8E9F-D61C017684D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E7F87D0-B242-A343-A719-C23FB5A3FD4A}"/>
                </a:ext>
              </a:extLst>
            </p:cNvPr>
            <p:cNvCxnSpPr>
              <a:cxnSpLocks/>
              <a:stCxn id="184" idx="4"/>
              <a:endCxn id="18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CDAC912-F992-1D48-9A78-0BBE5B187D4B}"/>
                </a:ext>
              </a:extLst>
            </p:cNvPr>
            <p:cNvCxnSpPr>
              <a:cxnSpLocks/>
              <a:stCxn id="184" idx="4"/>
              <a:endCxn id="18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A5E68A1-195C-D644-B6F2-CF0DDBB797CF}"/>
                </a:ext>
              </a:extLst>
            </p:cNvPr>
            <p:cNvCxnSpPr>
              <a:cxnSpLocks/>
              <a:stCxn id="186" idx="4"/>
              <a:endCxn id="18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1DF1D3-D6ED-0841-AFDC-2FB15CE349C0}"/>
                </a:ext>
              </a:extLst>
            </p:cNvPr>
            <p:cNvCxnSpPr>
              <a:cxnSpLocks/>
              <a:stCxn id="185" idx="4"/>
              <a:endCxn id="18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12D96E9-590A-C14C-A91E-005E8C5C8146}"/>
                </a:ext>
              </a:extLst>
            </p:cNvPr>
            <p:cNvCxnSpPr>
              <a:cxnSpLocks/>
              <a:stCxn id="188" idx="4"/>
              <a:endCxn id="19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8988B80A-3CF9-B348-866A-4737A44E50B3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C3EB035-CD17-534C-A88E-DA471811DE1F}"/>
                </a:ext>
              </a:extLst>
            </p:cNvPr>
            <p:cNvCxnSpPr>
              <a:cxnSpLocks/>
              <a:stCxn id="187" idx="4"/>
              <a:endCxn id="19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D9C9B305-C553-CB4C-9B08-02D5D42313F4}"/>
                </a:ext>
              </a:extLst>
            </p:cNvPr>
            <p:cNvCxnSpPr>
              <a:cxnSpLocks/>
              <a:stCxn id="190" idx="4"/>
              <a:endCxn id="19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25F30B3-4EC2-1644-8DA5-F36528F40A8B}"/>
                </a:ext>
              </a:extLst>
            </p:cNvPr>
            <p:cNvCxnSpPr>
              <a:cxnSpLocks/>
              <a:stCxn id="189" idx="5"/>
              <a:endCxn id="20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F76BB13-6431-A340-94B6-A615F795192C}"/>
                </a:ext>
              </a:extLst>
            </p:cNvPr>
            <p:cNvCxnSpPr>
              <a:cxnSpLocks/>
              <a:stCxn id="187" idx="4"/>
              <a:endCxn id="20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8E28C19-41C0-3C48-A521-4DDE375ED626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81FCE4D-3054-6846-8057-C44539B642B0}"/>
                </a:ext>
              </a:extLst>
            </p:cNvPr>
            <p:cNvCxnSpPr>
              <a:cxnSpLocks/>
              <a:stCxn id="188" idx="4"/>
              <a:endCxn id="20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42819C3-FCED-4B46-986D-8852AAF892A7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66AA45B-9354-7E47-B6A4-F8B7DB09183D}"/>
              </a:ext>
            </a:extLst>
          </p:cNvPr>
          <p:cNvSpPr/>
          <p:nvPr/>
        </p:nvSpPr>
        <p:spPr>
          <a:xfrm>
            <a:off x="632473" y="2920515"/>
            <a:ext cx="2658279" cy="258897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17065B-8FCF-8A41-AACD-6D7799245E0E}"/>
              </a:ext>
            </a:extLst>
          </p:cNvPr>
          <p:cNvSpPr/>
          <p:nvPr/>
        </p:nvSpPr>
        <p:spPr>
          <a:xfrm rot="16200000">
            <a:off x="1815401" y="1448262"/>
            <a:ext cx="286701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Client</a:t>
            </a:r>
            <a:endParaRPr lang="en-US" sz="1200" dirty="0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B450AF5A-6CE5-914D-B422-2E9EEBA0FC2E}"/>
              </a:ext>
            </a:extLst>
          </p:cNvPr>
          <p:cNvSpPr/>
          <p:nvPr/>
        </p:nvSpPr>
        <p:spPr>
          <a:xfrm>
            <a:off x="3075771" y="397973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BC4954-5BF3-2B4F-99FA-E6F87FF9E194}"/>
              </a:ext>
            </a:extLst>
          </p:cNvPr>
          <p:cNvSpPr/>
          <p:nvPr/>
        </p:nvSpPr>
        <p:spPr>
          <a:xfrm>
            <a:off x="5796000" y="2948086"/>
            <a:ext cx="5976000" cy="255972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03114C-C0F8-CF42-8B2C-0ECB963B103F}"/>
              </a:ext>
            </a:extLst>
          </p:cNvPr>
          <p:cNvSpPr/>
          <p:nvPr/>
        </p:nvSpPr>
        <p:spPr>
          <a:xfrm rot="16200000">
            <a:off x="8640000" y="-180168"/>
            <a:ext cx="286701" cy="597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Server</a:t>
            </a:r>
            <a:endParaRPr lang="en-US" sz="1200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60D0E5-B310-AC46-B50E-35D07FE4F656}"/>
              </a:ext>
            </a:extLst>
          </p:cNvPr>
          <p:cNvSpPr/>
          <p:nvPr/>
        </p:nvSpPr>
        <p:spPr>
          <a:xfrm>
            <a:off x="5620495" y="395161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ED624F50-8D94-B045-80A5-D89A674BC660}"/>
              </a:ext>
            </a:extLst>
          </p:cNvPr>
          <p:cNvSpPr/>
          <p:nvPr/>
        </p:nvSpPr>
        <p:spPr>
          <a:xfrm>
            <a:off x="8388243" y="3953508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68D08-5961-7D47-A7CC-0485263F7BBB}"/>
              </a:ext>
            </a:extLst>
          </p:cNvPr>
          <p:cNvSpPr/>
          <p:nvPr/>
        </p:nvSpPr>
        <p:spPr>
          <a:xfrm>
            <a:off x="1410735" y="1384931"/>
            <a:ext cx="95133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	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run-time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every artifact compute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value:    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				   potential</a:t>
            </a: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26F8B89F-9297-2B42-B561-82FE6F77215E}"/>
              </a:ext>
            </a:extLst>
          </p:cNvPr>
          <p:cNvSpPr/>
          <p:nvPr/>
        </p:nvSpPr>
        <p:spPr>
          <a:xfrm rot="10800000">
            <a:off x="7149126" y="1578127"/>
            <a:ext cx="488752" cy="8408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8E37B2DB-F7C1-DB4D-A172-68F3E8527638}"/>
              </a:ext>
            </a:extLst>
          </p:cNvPr>
          <p:cNvSpPr/>
          <p:nvPr/>
        </p:nvSpPr>
        <p:spPr>
          <a:xfrm>
            <a:off x="8453522" y="1523105"/>
            <a:ext cx="488752" cy="84085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00" grpId="0" animBg="1"/>
      <p:bldP spid="102" grpId="0" animBg="1"/>
      <p:bldP spid="103" grpId="0"/>
      <p:bldP spid="104" grpId="0"/>
      <p:bldP spid="73" grpId="0" animBg="1"/>
      <p:bldP spid="74" grpId="0" animBg="1"/>
      <p:bldP spid="70" grpId="0" animBg="1"/>
      <p:bldP spid="75" grpId="0" animBg="1"/>
      <p:bldP spid="76" grpId="0" animBg="1"/>
      <p:bldP spid="71" grpId="0" animBg="1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236E-17C8-6947-9DB5-9F6742F8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Storage-aware 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AB58-7F13-644B-9F3F-9790532E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</a:t>
            </a:r>
            <a:r>
              <a:rPr lang="en-US" sz="2000" b="1" dirty="0"/>
              <a:t>duplicated</a:t>
            </a:r>
            <a:r>
              <a:rPr lang="en-US" sz="2000" dirty="0"/>
              <a:t> columns in intermediate data artifacts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Feature selection operations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Feature generation operations</a:t>
            </a:r>
          </a:p>
          <a:p>
            <a:r>
              <a:rPr lang="en-US" sz="2000" dirty="0"/>
              <a:t>Apply column deduplication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B7D7A-0CE6-244B-A2F8-6F84232E7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346B27-BA20-B042-B2B2-DDACAB43C223}"/>
              </a:ext>
            </a:extLst>
          </p:cNvPr>
          <p:cNvSpPr/>
          <p:nvPr/>
        </p:nvSpPr>
        <p:spPr>
          <a:xfrm>
            <a:off x="3557270" y="4189187"/>
            <a:ext cx="5325761" cy="1350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budget is not exhausted: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materialization algorithm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deduplicate the materialized artifacts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the size of unmaterialized artifact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3BC077-50DF-CC48-8DC8-8915AA36492A}"/>
              </a:ext>
            </a:extLst>
          </p:cNvPr>
          <p:cNvSpPr/>
          <p:nvPr/>
        </p:nvSpPr>
        <p:spPr>
          <a:xfrm>
            <a:off x="3557271" y="3832714"/>
            <a:ext cx="5325760" cy="372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Storage-aware Materialization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D953C2-720E-0944-B7B9-4BBC5B6456C3}"/>
              </a:ext>
            </a:extLst>
          </p:cNvPr>
          <p:cNvSpPr/>
          <p:nvPr/>
        </p:nvSpPr>
        <p:spPr>
          <a:xfrm>
            <a:off x="2529278" y="5628402"/>
            <a:ext cx="72553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Improves</a:t>
            </a:r>
            <a:r>
              <a:rPr lang="en-US" sz="2400" b="1" dirty="0"/>
              <a:t> Storage utilization </a:t>
            </a:r>
            <a:r>
              <a:rPr lang="en-US" sz="2400" dirty="0"/>
              <a:t>and</a:t>
            </a:r>
            <a:r>
              <a:rPr lang="en-US" sz="2400" b="1" dirty="0"/>
              <a:t> Run-time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F8991A-7A4C-A34A-99C1-90F5A2F518A2}"/>
              </a:ext>
            </a:extLst>
          </p:cNvPr>
          <p:cNvGrpSpPr/>
          <p:nvPr/>
        </p:nvGrpSpPr>
        <p:grpSpPr>
          <a:xfrm>
            <a:off x="7314345" y="1490698"/>
            <a:ext cx="3419973" cy="1630451"/>
            <a:chOff x="7314345" y="1490698"/>
            <a:chExt cx="3419973" cy="16304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8C1C39-FE9A-BE41-962F-863681228FB2}"/>
                </a:ext>
              </a:extLst>
            </p:cNvPr>
            <p:cNvSpPr/>
            <p:nvPr/>
          </p:nvSpPr>
          <p:spPr>
            <a:xfrm flipH="1">
              <a:off x="7501595" y="1948538"/>
              <a:ext cx="175345" cy="1099779"/>
            </a:xfrm>
            <a:prstGeom prst="rect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2810E6-6EAB-544B-A362-B527A7742137}"/>
                </a:ext>
              </a:extLst>
            </p:cNvPr>
            <p:cNvSpPr/>
            <p:nvPr/>
          </p:nvSpPr>
          <p:spPr>
            <a:xfrm flipH="1">
              <a:off x="7697036" y="1948538"/>
              <a:ext cx="175345" cy="109977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D473BF-E9AD-D84D-A789-C0B1904DE65C}"/>
                </a:ext>
              </a:extLst>
            </p:cNvPr>
            <p:cNvSpPr/>
            <p:nvPr/>
          </p:nvSpPr>
          <p:spPr>
            <a:xfrm flipH="1">
              <a:off x="7892477" y="1946500"/>
              <a:ext cx="175345" cy="109977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A390D8-D10A-3D4D-B4E1-B473EA3BCDB3}"/>
                </a:ext>
              </a:extLst>
            </p:cNvPr>
            <p:cNvSpPr/>
            <p:nvPr/>
          </p:nvSpPr>
          <p:spPr>
            <a:xfrm flipH="1">
              <a:off x="8086509" y="1946500"/>
              <a:ext cx="175345" cy="1099779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D612D3-31C5-B649-B6CD-4D58F03B8C05}"/>
                </a:ext>
              </a:extLst>
            </p:cNvPr>
            <p:cNvSpPr/>
            <p:nvPr/>
          </p:nvSpPr>
          <p:spPr>
            <a:xfrm flipH="1">
              <a:off x="8282032" y="1946500"/>
              <a:ext cx="175345" cy="109977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490FE78-91DD-404C-A050-3E1B0CBD5B8D}"/>
                </a:ext>
              </a:extLst>
            </p:cNvPr>
            <p:cNvSpPr/>
            <p:nvPr/>
          </p:nvSpPr>
          <p:spPr>
            <a:xfrm>
              <a:off x="8567030" y="2057639"/>
              <a:ext cx="1038044" cy="877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Feature </a:t>
              </a:r>
            </a:p>
            <a:p>
              <a:pPr algn="ctr"/>
              <a:r>
                <a:rPr lang="en-US" sz="1200" dirty="0"/>
                <a:t>Selection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7B2434-20E9-5F45-B2F8-54123883E6E5}"/>
                </a:ext>
              </a:extLst>
            </p:cNvPr>
            <p:cNvSpPr/>
            <p:nvPr/>
          </p:nvSpPr>
          <p:spPr>
            <a:xfrm flipH="1">
              <a:off x="9710818" y="1921123"/>
              <a:ext cx="175345" cy="109977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F65ECE3-206B-2A48-B8DC-36FDA9246AD6}"/>
                </a:ext>
              </a:extLst>
            </p:cNvPr>
            <p:cNvSpPr/>
            <p:nvPr/>
          </p:nvSpPr>
          <p:spPr>
            <a:xfrm flipH="1">
              <a:off x="9902756" y="1919085"/>
              <a:ext cx="175345" cy="1099779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944CC-9513-6A4B-BA14-6656D51AD4AF}"/>
                </a:ext>
              </a:extLst>
            </p:cNvPr>
            <p:cNvSpPr/>
            <p:nvPr/>
          </p:nvSpPr>
          <p:spPr>
            <a:xfrm flipH="1">
              <a:off x="10095614" y="1919085"/>
              <a:ext cx="175345" cy="109977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9C3D03-D87D-AB4C-B78D-334C06AC16D9}"/>
                </a:ext>
              </a:extLst>
            </p:cNvPr>
            <p:cNvSpPr/>
            <p:nvPr/>
          </p:nvSpPr>
          <p:spPr>
            <a:xfrm>
              <a:off x="7426959" y="1840989"/>
              <a:ext cx="1102253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683E86-3416-3145-BBB0-FAFEF1CD9233}"/>
                </a:ext>
              </a:extLst>
            </p:cNvPr>
            <p:cNvSpPr/>
            <p:nvPr/>
          </p:nvSpPr>
          <p:spPr>
            <a:xfrm>
              <a:off x="9632159" y="1828894"/>
              <a:ext cx="731041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7D6454-DD3C-714D-99D0-4FAD8E384CD6}"/>
                </a:ext>
              </a:extLst>
            </p:cNvPr>
            <p:cNvSpPr txBox="1"/>
            <p:nvPr/>
          </p:nvSpPr>
          <p:spPr>
            <a:xfrm>
              <a:off x="7314345" y="1492094"/>
              <a:ext cx="132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 Artifact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952D7C-115C-5342-A630-3397AC81DA81}"/>
                </a:ext>
              </a:extLst>
            </p:cNvPr>
            <p:cNvSpPr txBox="1"/>
            <p:nvPr/>
          </p:nvSpPr>
          <p:spPr>
            <a:xfrm>
              <a:off x="9246538" y="1490698"/>
              <a:ext cx="1487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Output Artifact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0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438416-0236-154D-9F75-F288029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A32A-65B0-9E45-AE0D-4E45D7672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9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66F9D1-6B23-434C-9A6B-ADBF7BD68C49}"/>
              </a:ext>
            </a:extLst>
          </p:cNvPr>
          <p:cNvSpPr/>
          <p:nvPr/>
        </p:nvSpPr>
        <p:spPr>
          <a:xfrm>
            <a:off x="557784" y="2139696"/>
            <a:ext cx="11279576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Given </a:t>
            </a:r>
            <a:r>
              <a:rPr lang="en-US" sz="2400" b="1" dirty="0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 and a </a:t>
            </a:r>
            <a:r>
              <a:rPr lang="en-US" sz="2400" b="1" dirty="0">
                <a:solidFill>
                  <a:schemeClr val="tx1"/>
                </a:solidFill>
              </a:rPr>
              <a:t>new workload</a:t>
            </a:r>
            <a:r>
              <a:rPr lang="en-US" sz="2400" dirty="0">
                <a:solidFill>
                  <a:schemeClr val="tx1"/>
                </a:solidFill>
              </a:rPr>
              <a:t>, find the set of workload artifacts to </a:t>
            </a:r>
            <a:r>
              <a:rPr lang="en-US" sz="2400" b="1" dirty="0">
                <a:solidFill>
                  <a:schemeClr val="tx1"/>
                </a:solidFill>
              </a:rPr>
              <a:t>reuse</a:t>
            </a:r>
            <a:r>
              <a:rPr lang="en-US" sz="2400" dirty="0">
                <a:solidFill>
                  <a:schemeClr val="tx1"/>
                </a:solidFill>
              </a:rPr>
              <a:t> from EG and the set of artifact to </a:t>
            </a:r>
            <a:r>
              <a:rPr lang="en-US" sz="2400" b="1" dirty="0">
                <a:solidFill>
                  <a:schemeClr val="tx1"/>
                </a:solidFill>
              </a:rPr>
              <a:t>compute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7CBDD-E78E-0A4C-8622-6D86F93F9304}"/>
              </a:ext>
            </a:extLst>
          </p:cNvPr>
          <p:cNvSpPr txBox="1"/>
          <p:nvPr/>
        </p:nvSpPr>
        <p:spPr>
          <a:xfrm>
            <a:off x="788896" y="3521464"/>
            <a:ext cx="10817352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Exponential time complexity of exhaustive search</a:t>
            </a:r>
          </a:p>
          <a:p>
            <a:pPr marL="800100" lvl="1" indent="-342900">
              <a:buAutoNum type="arabicPeriod"/>
            </a:pP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Accommodating large graphs and fast number of incoming workloads, state-of-the-art has polynomial time complexity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𝓞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(|𝒱|.|𝘌|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 (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Helix, 2018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DIMA+IAM-Successes-Template</Template>
  <TotalTime>3739</TotalTime>
  <Words>3080</Words>
  <Application>Microsoft Macintosh PowerPoint</Application>
  <PresentationFormat>Widescreen</PresentationFormat>
  <Paragraphs>669</Paragraphs>
  <Slides>27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Simple Light</vt:lpstr>
      <vt:lpstr>Optimizing Machine Learning Workloads in Collaborative Environments</vt:lpstr>
      <vt:lpstr>Introduction</vt:lpstr>
      <vt:lpstr>Collaborative DS and ML</vt:lpstr>
      <vt:lpstr>Problems</vt:lpstr>
      <vt:lpstr>Collaborative ML Workload Optimizer</vt:lpstr>
      <vt:lpstr>Materialization Problem</vt:lpstr>
      <vt:lpstr>Materialization Algorithm</vt:lpstr>
      <vt:lpstr>Storage-aware Materialization</vt:lpstr>
      <vt:lpstr>Reuse Problem</vt:lpstr>
      <vt:lpstr>Reuse Algorithm</vt:lpstr>
      <vt:lpstr>Evaluation</vt:lpstr>
      <vt:lpstr>End-to-end Run-time</vt:lpstr>
      <vt:lpstr>Materialization Impact</vt:lpstr>
      <vt:lpstr>Reuse Overhead</vt:lpstr>
      <vt:lpstr>Summary</vt:lpstr>
      <vt:lpstr>References</vt:lpstr>
      <vt:lpstr>Evaluation (2)</vt:lpstr>
      <vt:lpstr>DAG Construction</vt:lpstr>
      <vt:lpstr>DAG Construction</vt:lpstr>
      <vt:lpstr>DAG Annotation</vt:lpstr>
      <vt:lpstr>Model Materialization and Warmstarting</vt:lpstr>
      <vt:lpstr>Impact of Model Warmstarting on Accuracy</vt:lpstr>
      <vt:lpstr>Reuse Algorithm</vt:lpstr>
      <vt:lpstr>Reuse Algorithm (Forward-pass)</vt:lpstr>
      <vt:lpstr>Reuse Algorithm (Backward-pass)</vt:lpstr>
      <vt:lpstr>Materialization Algorithm</vt:lpstr>
      <vt:lpstr>Storage-aware Materialization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Machine Learning Workloads in Collaborative Environments</dc:title>
  <dc:creator>Behrouz Derakhshan</dc:creator>
  <cp:lastModifiedBy>Behrouz Derakhshan</cp:lastModifiedBy>
  <cp:revision>971</cp:revision>
  <cp:lastPrinted>2020-04-15T14:21:55Z</cp:lastPrinted>
  <dcterms:created xsi:type="dcterms:W3CDTF">2020-04-08T11:32:08Z</dcterms:created>
  <dcterms:modified xsi:type="dcterms:W3CDTF">2022-01-21T15:46:46Z</dcterms:modified>
</cp:coreProperties>
</file>