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1"/>
    <p:restoredTop sz="94666"/>
  </p:normalViewPr>
  <p:slideViewPr>
    <p:cSldViewPr snapToGrid="0" snapToObjects="1">
      <p:cViewPr varScale="1">
        <p:scale>
          <a:sx n="195" d="100"/>
          <a:sy n="195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995D-C81C-1842-8870-7C24B15E6FB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1E2D-826F-FC4D-9C9A-B98F7A43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3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995D-C81C-1842-8870-7C24B15E6FB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1E2D-826F-FC4D-9C9A-B98F7A43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995D-C81C-1842-8870-7C24B15E6FB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1E2D-826F-FC4D-9C9A-B98F7A43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995D-C81C-1842-8870-7C24B15E6FB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1E2D-826F-FC4D-9C9A-B98F7A43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4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995D-C81C-1842-8870-7C24B15E6FB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1E2D-826F-FC4D-9C9A-B98F7A43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2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995D-C81C-1842-8870-7C24B15E6FB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1E2D-826F-FC4D-9C9A-B98F7A43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3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995D-C81C-1842-8870-7C24B15E6FB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1E2D-826F-FC4D-9C9A-B98F7A43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0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995D-C81C-1842-8870-7C24B15E6FB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1E2D-826F-FC4D-9C9A-B98F7A43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0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995D-C81C-1842-8870-7C24B15E6FB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1E2D-826F-FC4D-9C9A-B98F7A43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995D-C81C-1842-8870-7C24B15E6FB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1E2D-826F-FC4D-9C9A-B98F7A43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995D-C81C-1842-8870-7C24B15E6FB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1E2D-826F-FC4D-9C9A-B98F7A43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3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2995D-C81C-1842-8870-7C24B15E6FB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1E2D-826F-FC4D-9C9A-B98F7A43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5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penml.org/" TargetMode="External"/><Relationship Id="rId3" Type="http://schemas.openxmlformats.org/officeDocument/2006/relationships/hyperlink" Target="https://www.kag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+mn-lt"/>
              </a:rPr>
              <a:t>Optimization of Machine Learning Workloads with Experiment Databases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Behrouz Derakhshan</a:t>
            </a:r>
          </a:p>
          <a:p>
            <a:r>
              <a:rPr lang="en-US" dirty="0" err="1" smtClean="0"/>
              <a:t>Behrouz.derakhshan@dfki.de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6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Database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Contains meta-data of machine learning experiments</a:t>
            </a:r>
          </a:p>
          <a:p>
            <a:r>
              <a:rPr lang="en-US" dirty="0" smtClean="0"/>
              <a:t>Based on </a:t>
            </a:r>
            <a:r>
              <a:rPr lang="en-US" dirty="0" err="1" smtClean="0"/>
              <a:t>Schelter</a:t>
            </a:r>
            <a:r>
              <a:rPr lang="en-US" dirty="0" smtClean="0"/>
              <a:t>, et al., [1] database schema for storing experiments’ meta-data</a:t>
            </a:r>
          </a:p>
          <a:p>
            <a:r>
              <a:rPr lang="en-US" dirty="0" smtClean="0"/>
              <a:t>Their meta-data extraction system collects information about the datasets, models, transformations, and evaluations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00525"/>
            <a:ext cx="5181600" cy="4001538"/>
          </a:xfrm>
        </p:spPr>
      </p:pic>
      <p:sp>
        <p:nvSpPr>
          <p:cNvPr id="7" name="TextBox 6"/>
          <p:cNvSpPr txBox="1"/>
          <p:nvPr/>
        </p:nvSpPr>
        <p:spPr>
          <a:xfrm>
            <a:off x="6172200" y="6002063"/>
            <a:ext cx="5668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Database schema for storing declarative description of machine learning experiments [1]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7392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Workloads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27217"/>
            <a:ext cx="3237411" cy="3949746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Multi-user (from tens to thousands of users)</a:t>
            </a:r>
          </a:p>
          <a:p>
            <a:r>
              <a:rPr lang="en-US" sz="2200" dirty="0" smtClean="0"/>
              <a:t>Primarily consists of repeated data preprocessing and data transformations</a:t>
            </a:r>
          </a:p>
          <a:p>
            <a:r>
              <a:rPr lang="en-US" sz="2200" dirty="0" smtClean="0"/>
              <a:t>Aggressive Hyper-parameter tuning and model evaluation</a:t>
            </a:r>
          </a:p>
          <a:p>
            <a:r>
              <a:rPr lang="en-US" sz="2200" dirty="0" smtClean="0"/>
              <a:t>Use case: </a:t>
            </a:r>
            <a:r>
              <a:rPr lang="en-US" sz="2200" dirty="0" err="1" smtClean="0"/>
              <a:t>OpenML</a:t>
            </a:r>
            <a:r>
              <a:rPr lang="en-US" sz="2200" dirty="0" smtClean="0"/>
              <a:t>[2], </a:t>
            </a:r>
            <a:r>
              <a:rPr lang="en-US" sz="2200" dirty="0" err="1" smtClean="0"/>
              <a:t>Kaggle</a:t>
            </a:r>
            <a:r>
              <a:rPr lang="en-US" sz="2200" dirty="0" smtClean="0"/>
              <a:t>[3]</a:t>
            </a:r>
          </a:p>
          <a:p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Opportunities for Reuse, materialization, multi-query optimization, and warm-starting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477294" y="2227217"/>
            <a:ext cx="3237411" cy="3949746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alpha val="50000"/>
                  </a:schemeClr>
                </a:solidFill>
              </a:rPr>
              <a:t>Multi-user (tens of users)</a:t>
            </a:r>
          </a:p>
          <a:p>
            <a:r>
              <a:rPr lang="en-US" sz="2000" dirty="0" smtClean="0">
                <a:solidFill>
                  <a:schemeClr val="tx1">
                    <a:alpha val="50000"/>
                  </a:schemeClr>
                </a:solidFill>
              </a:rPr>
              <a:t>Incremental improvement of existing data processing pipelines and ML models</a:t>
            </a:r>
          </a:p>
          <a:p>
            <a:r>
              <a:rPr lang="en-US" sz="2000" dirty="0" smtClean="0">
                <a:solidFill>
                  <a:schemeClr val="tx1">
                    <a:alpha val="50000"/>
                  </a:schemeClr>
                </a:solidFill>
              </a:rPr>
              <a:t>Retrain models and pipelines (typically daily)</a:t>
            </a:r>
          </a:p>
          <a:p>
            <a:r>
              <a:rPr lang="en-US" sz="2000" dirty="0" smtClean="0">
                <a:solidFill>
                  <a:schemeClr val="tx1">
                    <a:alpha val="50000"/>
                  </a:schemeClr>
                </a:solidFill>
              </a:rPr>
              <a:t>Use case </a:t>
            </a:r>
            <a:r>
              <a:rPr lang="en-US" sz="2000" dirty="0" smtClean="0">
                <a:solidFill>
                  <a:schemeClr val="tx1">
                    <a:alpha val="50000"/>
                  </a:schemeClr>
                </a:solidFill>
              </a:rPr>
              <a:t>: Industry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  <a:alpha val="50000"/>
                  </a:schemeClr>
                </a:solidFill>
              </a:rPr>
              <a:t>Speed up in data preprocessing, decreasing the search space of hyper-parameters, multi-model training, and warm-starting</a:t>
            </a:r>
            <a:endParaRPr lang="en-US" sz="2000" dirty="0">
              <a:solidFill>
                <a:schemeClr val="accent6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8116389" y="2227217"/>
            <a:ext cx="3237411" cy="3949746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alpha val="50000"/>
                  </a:schemeClr>
                </a:solidFill>
              </a:rPr>
              <a:t>Real-time (or near real-time) data processing</a:t>
            </a:r>
          </a:p>
          <a:p>
            <a:r>
              <a:rPr lang="en-US" sz="2000" dirty="0" smtClean="0">
                <a:solidFill>
                  <a:schemeClr val="tx1">
                    <a:alpha val="50000"/>
                  </a:schemeClr>
                </a:solidFill>
              </a:rPr>
              <a:t>Online ML models</a:t>
            </a:r>
          </a:p>
          <a:p>
            <a:r>
              <a:rPr lang="en-US" sz="2000" dirty="0" smtClean="0">
                <a:solidFill>
                  <a:schemeClr val="tx1">
                    <a:alpha val="50000"/>
                  </a:schemeClr>
                </a:solidFill>
              </a:rPr>
              <a:t>Use case </a:t>
            </a:r>
            <a:r>
              <a:rPr lang="en-US" sz="2000" dirty="0" smtClean="0">
                <a:solidFill>
                  <a:schemeClr val="tx1">
                    <a:alpha val="50000"/>
                  </a:schemeClr>
                </a:solidFill>
              </a:rPr>
              <a:t>: Industry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  <a:alpha val="50000"/>
                  </a:schemeClr>
                </a:solidFill>
              </a:rPr>
              <a:t>Speed up in data preprocessing, multi-model training, and fast detection of model quality degradation</a:t>
            </a:r>
            <a:endParaRPr lang="en-US" sz="2000" dirty="0">
              <a:solidFill>
                <a:schemeClr val="accent6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8502"/>
            <a:ext cx="3237411" cy="481149"/>
          </a:xfrm>
        </p:spPr>
        <p:txBody>
          <a:bodyPr anchor="ctr">
            <a:normAutofit fontScale="925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/>
              <a:t>1. Interactive batch workload</a:t>
            </a:r>
            <a:endParaRPr lang="en-US" sz="20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193177" y="1628501"/>
            <a:ext cx="3768634" cy="481149"/>
          </a:xfrm>
        </p:spPr>
        <p:txBody>
          <a:bodyPr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tx1">
                    <a:alpha val="50000"/>
                  </a:schemeClr>
                </a:solidFill>
              </a:rPr>
              <a:t>2. Incremental Training Workload</a:t>
            </a:r>
            <a:endParaRPr lang="en-US" sz="2000" b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8059784" y="1628500"/>
            <a:ext cx="3742507" cy="481149"/>
          </a:xfrm>
        </p:spPr>
        <p:txBody>
          <a:bodyPr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tx1">
                    <a:alpha val="50000"/>
                  </a:schemeClr>
                </a:solidFill>
              </a:rPr>
              <a:t>3. Continuous Training Workload</a:t>
            </a:r>
            <a:endParaRPr lang="en-US" sz="2000" b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67690" y="6294529"/>
            <a:ext cx="8856617" cy="33855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green </a:t>
            </a:r>
            <a:r>
              <a:rPr lang="en-US" sz="1600" dirty="0" smtClean="0"/>
              <a:t>color indicates how Experiment Database can help in optimizing the specific type of workload</a:t>
            </a:r>
            <a:endParaRPr lang="en-US" sz="1600" dirty="0"/>
          </a:p>
        </p:txBody>
      </p:sp>
      <p:sp>
        <p:nvSpPr>
          <p:cNvPr id="18" name="Left Brace 17"/>
          <p:cNvSpPr/>
          <p:nvPr/>
        </p:nvSpPr>
        <p:spPr>
          <a:xfrm rot="5400000">
            <a:off x="2349136" y="-55380"/>
            <a:ext cx="235132" cy="3257005"/>
          </a:xfrm>
          <a:prstGeom prst="leftBrace">
            <a:avLst>
              <a:gd name="adj1" fmla="val 8333"/>
              <a:gd name="adj2" fmla="val 490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5400000">
            <a:off x="7893232" y="-2114011"/>
            <a:ext cx="235132" cy="7367454"/>
          </a:xfrm>
          <a:prstGeom prst="leftBrace">
            <a:avLst>
              <a:gd name="adj1" fmla="val 8333"/>
              <a:gd name="adj2" fmla="val 490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380591" y="1100792"/>
            <a:ext cx="135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06349" y="1100792"/>
            <a:ext cx="122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Next paper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next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VLDB 2018 (Deadline: 1</a:t>
            </a:r>
            <a:r>
              <a:rPr lang="en-US" sz="2200" baseline="30000" dirty="0" smtClean="0"/>
              <a:t>st</a:t>
            </a:r>
            <a:r>
              <a:rPr lang="en-US" sz="2200" dirty="0" smtClean="0"/>
              <a:t> of March)</a:t>
            </a:r>
          </a:p>
          <a:p>
            <a:r>
              <a:rPr lang="en-US" sz="2200" dirty="0" smtClean="0"/>
              <a:t>Focus on Workload 1 (Interactive batch) </a:t>
            </a:r>
          </a:p>
          <a:p>
            <a:r>
              <a:rPr lang="en-US" sz="2200" dirty="0" smtClean="0"/>
              <a:t>Plan:</a:t>
            </a:r>
          </a:p>
          <a:p>
            <a:pPr lvl="1"/>
            <a:r>
              <a:rPr lang="en-US" sz="1900" dirty="0" smtClean="0"/>
              <a:t>Develop a simple database based on [1]</a:t>
            </a:r>
          </a:p>
          <a:p>
            <a:pPr lvl="1"/>
            <a:r>
              <a:rPr lang="en-US" sz="1900" dirty="0" smtClean="0"/>
              <a:t>Experiment:</a:t>
            </a:r>
          </a:p>
          <a:p>
            <a:pPr lvl="2"/>
            <a:r>
              <a:rPr lang="en-US" sz="1700" dirty="0" smtClean="0"/>
              <a:t>Focus only on a few frameworks (</a:t>
            </a:r>
            <a:r>
              <a:rPr lang="en-US" sz="1700" dirty="0" err="1" smtClean="0"/>
              <a:t>scikit</a:t>
            </a:r>
            <a:r>
              <a:rPr lang="en-US" sz="1700" dirty="0" smtClean="0"/>
              <a:t>-learn, R </a:t>
            </a:r>
            <a:r>
              <a:rPr lang="en-US" sz="1700" dirty="0" err="1" smtClean="0"/>
              <a:t>mlr</a:t>
            </a:r>
            <a:r>
              <a:rPr lang="en-US" sz="1700" dirty="0" smtClean="0"/>
              <a:t> package*) </a:t>
            </a:r>
          </a:p>
          <a:p>
            <a:pPr lvl="2"/>
            <a:r>
              <a:rPr lang="en-US" sz="1700" dirty="0" smtClean="0"/>
              <a:t>Popular </a:t>
            </a:r>
            <a:r>
              <a:rPr lang="en-US" sz="1700" dirty="0" err="1" smtClean="0"/>
              <a:t>Kaggle</a:t>
            </a:r>
            <a:r>
              <a:rPr lang="en-US" sz="1700" dirty="0" smtClean="0"/>
              <a:t> competitions,</a:t>
            </a:r>
            <a:r>
              <a:rPr lang="en-US" sz="1700" dirty="0" smtClean="0"/>
              <a:t> </a:t>
            </a:r>
            <a:r>
              <a:rPr lang="en-US" sz="1700" dirty="0" err="1" smtClean="0"/>
              <a:t>OpenML</a:t>
            </a:r>
            <a:r>
              <a:rPr lang="en-US" sz="1700" dirty="0" smtClean="0"/>
              <a:t> datasets and tasks</a:t>
            </a:r>
          </a:p>
          <a:p>
            <a:pPr lvl="2"/>
            <a:r>
              <a:rPr lang="en-US" sz="1700" dirty="0" smtClean="0"/>
              <a:t>Report the reduction in the processing time and the development time</a:t>
            </a:r>
          </a:p>
          <a:p>
            <a:endParaRPr lang="en-US" sz="2500" dirty="0"/>
          </a:p>
          <a:p>
            <a:r>
              <a:rPr lang="en-US" sz="1900" dirty="0" smtClean="0"/>
              <a:t>I currently have a paper under review for SIGMOD2018. Depending on the result of the review, this work may have to be pushed back to SIGMOD2019/VLDB2018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Early Results:</a:t>
            </a:r>
          </a:p>
          <a:p>
            <a:pPr lvl="1"/>
            <a:r>
              <a:rPr lang="en-US" sz="1900" dirty="0" smtClean="0"/>
              <a:t>The Most popular pipeline in </a:t>
            </a:r>
            <a:r>
              <a:rPr lang="en-US" sz="1900" dirty="0" err="1" smtClean="0"/>
              <a:t>OpenML</a:t>
            </a:r>
            <a:r>
              <a:rPr lang="en-US" sz="1900" dirty="0" smtClean="0"/>
              <a:t> (</a:t>
            </a:r>
            <a:r>
              <a:rPr lang="en-US" sz="1900" dirty="0" err="1" smtClean="0"/>
              <a:t>scikit</a:t>
            </a:r>
            <a:r>
              <a:rPr lang="en-US" sz="1900" dirty="0" smtClean="0"/>
              <a:t>-learn) consists of:</a:t>
            </a:r>
          </a:p>
          <a:p>
            <a:pPr lvl="2"/>
            <a:r>
              <a:rPr lang="en-US" sz="1700" dirty="0" smtClean="0"/>
              <a:t>Missing Value Imputer</a:t>
            </a:r>
          </a:p>
          <a:p>
            <a:pPr lvl="2"/>
            <a:r>
              <a:rPr lang="en-US" sz="1700" dirty="0"/>
              <a:t>Dimensionality reduction using PCA</a:t>
            </a:r>
          </a:p>
          <a:p>
            <a:pPr lvl="2"/>
            <a:r>
              <a:rPr lang="en-US" sz="1700" dirty="0"/>
              <a:t>Random </a:t>
            </a:r>
            <a:r>
              <a:rPr lang="en-US" sz="1700" dirty="0" smtClean="0"/>
              <a:t>Forest Classifier</a:t>
            </a:r>
          </a:p>
          <a:p>
            <a:pPr lvl="1"/>
            <a:r>
              <a:rPr lang="en-US" sz="2100" dirty="0" smtClean="0"/>
              <a:t>It is repeatedly executed on 100 different tasks (average of 9 times on each task)</a:t>
            </a:r>
          </a:p>
          <a:p>
            <a:pPr lvl="1"/>
            <a:r>
              <a:rPr lang="en-US" sz="2100" dirty="0" smtClean="0"/>
              <a:t>A simple reuse can save around 2 hours of processing time </a:t>
            </a:r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944" y="4176095"/>
            <a:ext cx="3218111" cy="22990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46966" y="6396335"/>
            <a:ext cx="4807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This figure may include executions performed by bots, therefore, we cannot reach a conclusion about the reduction on the development time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4863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[1] </a:t>
            </a:r>
            <a:r>
              <a:rPr lang="en-US" sz="1400" i="1" dirty="0"/>
              <a:t>Sebastian </a:t>
            </a:r>
            <a:r>
              <a:rPr lang="en-US" sz="1400" i="1" dirty="0" err="1"/>
              <a:t>Schelter</a:t>
            </a:r>
            <a:r>
              <a:rPr lang="en-US" sz="1400" i="1" dirty="0"/>
              <a:t>, </a:t>
            </a:r>
            <a:r>
              <a:rPr lang="en-US" sz="1400" i="1" dirty="0" err="1"/>
              <a:t>Joos</a:t>
            </a:r>
            <a:r>
              <a:rPr lang="en-US" sz="1400" i="1" dirty="0"/>
              <a:t>-Hendrik </a:t>
            </a:r>
            <a:r>
              <a:rPr lang="en-US" sz="1400" i="1" dirty="0" err="1"/>
              <a:t>Böse</a:t>
            </a:r>
            <a:r>
              <a:rPr lang="en-US" sz="1400" i="1" dirty="0"/>
              <a:t>, Johannes </a:t>
            </a:r>
            <a:r>
              <a:rPr lang="en-US" sz="1400" i="1" dirty="0" err="1"/>
              <a:t>Kirschnick</a:t>
            </a:r>
            <a:r>
              <a:rPr lang="en-US" sz="1400" i="1" dirty="0"/>
              <a:t>, </a:t>
            </a:r>
            <a:r>
              <a:rPr lang="en-US" sz="1400" i="1" dirty="0" err="1"/>
              <a:t>Thoralf</a:t>
            </a:r>
            <a:r>
              <a:rPr lang="en-US" sz="1400" i="1" dirty="0"/>
              <a:t> Klein, Stephan </a:t>
            </a:r>
            <a:r>
              <a:rPr lang="en-US" sz="1400" i="1" dirty="0" err="1" smtClean="0"/>
              <a:t>Seufert</a:t>
            </a:r>
            <a:r>
              <a:rPr lang="en-US" sz="1400" dirty="0" smtClean="0"/>
              <a:t>, </a:t>
            </a:r>
            <a:r>
              <a:rPr lang="en-US" sz="1400" b="1" dirty="0" smtClean="0"/>
              <a:t>Automatically </a:t>
            </a:r>
            <a:r>
              <a:rPr lang="en-US" sz="1400" b="1" dirty="0"/>
              <a:t>Tracking Metadata and Provenance of Machine Learning </a:t>
            </a:r>
            <a:r>
              <a:rPr lang="en-US" sz="1400" b="1" dirty="0" smtClean="0"/>
              <a:t>Experiments</a:t>
            </a:r>
            <a:r>
              <a:rPr lang="en-US" sz="1400" dirty="0" smtClean="0"/>
              <a:t>, Machine </a:t>
            </a:r>
            <a:r>
              <a:rPr lang="en-US" sz="1400" dirty="0"/>
              <a:t>Learning Systems workshop at the conference on Neural Information Processing Systems (NIPS) </a:t>
            </a:r>
            <a:r>
              <a:rPr lang="en-US" sz="1400" dirty="0" smtClean="0"/>
              <a:t>2017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[2] </a:t>
            </a:r>
            <a:r>
              <a:rPr lang="en-US" sz="1400" dirty="0" smtClean="0">
                <a:hlinkClick r:id="rId2"/>
              </a:rPr>
              <a:t>https://www.openml.org/</a:t>
            </a:r>
            <a:endParaRPr lang="en-US" sz="14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[3] </a:t>
            </a:r>
            <a:r>
              <a:rPr lang="en-US" sz="1400" dirty="0" smtClean="0">
                <a:hlinkClick r:id="rId3"/>
              </a:rPr>
              <a:t>https://www.kaggle.com/</a:t>
            </a:r>
            <a:endParaRPr lang="en-US" sz="14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096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451</Words>
  <Application>Microsoft Macintosh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Optimization of Machine Learning Workloads with Experiment Databases</vt:lpstr>
      <vt:lpstr>Experiment Database</vt:lpstr>
      <vt:lpstr>Machine Learning Workloads </vt:lpstr>
      <vt:lpstr>Plan for next Paper</vt:lpstr>
      <vt:lpstr>References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of Machine Learning Workloads with Experiment Databases</dc:title>
  <dc:creator>Behrouz Derakhshan</dc:creator>
  <cp:lastModifiedBy>Behrouz Derakhshan</cp:lastModifiedBy>
  <cp:revision>14</cp:revision>
  <cp:lastPrinted>2017-12-06T15:07:44Z</cp:lastPrinted>
  <dcterms:created xsi:type="dcterms:W3CDTF">2017-12-06T13:32:30Z</dcterms:created>
  <dcterms:modified xsi:type="dcterms:W3CDTF">2017-12-06T15:08:31Z</dcterms:modified>
</cp:coreProperties>
</file>