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80" r:id="rId2"/>
  </p:sldMasterIdLst>
  <p:notesMasterIdLst>
    <p:notesMasterId r:id="rId24"/>
  </p:notesMasterIdLst>
  <p:sldIdLst>
    <p:sldId id="256" r:id="rId3"/>
    <p:sldId id="259" r:id="rId4"/>
    <p:sldId id="262" r:id="rId5"/>
    <p:sldId id="257" r:id="rId6"/>
    <p:sldId id="260" r:id="rId7"/>
    <p:sldId id="261" r:id="rId8"/>
    <p:sldId id="263" r:id="rId9"/>
    <p:sldId id="264" r:id="rId10"/>
    <p:sldId id="267" r:id="rId11"/>
    <p:sldId id="269" r:id="rId12"/>
    <p:sldId id="268" r:id="rId13"/>
    <p:sldId id="265" r:id="rId14"/>
    <p:sldId id="266" r:id="rId15"/>
    <p:sldId id="273" r:id="rId16"/>
    <p:sldId id="274" r:id="rId17"/>
    <p:sldId id="275" r:id="rId18"/>
    <p:sldId id="283" r:id="rId19"/>
    <p:sldId id="285" r:id="rId20"/>
    <p:sldId id="284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2" autoAdjust="0"/>
    <p:restoredTop sz="77409" autoAdjust="0"/>
  </p:normalViewPr>
  <p:slideViewPr>
    <p:cSldViewPr snapToGrid="0">
      <p:cViewPr varScale="1">
        <p:scale>
          <a:sx n="86" d="100"/>
          <a:sy n="86" d="100"/>
        </p:scale>
        <p:origin x="93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D7FAB-D7E9-4770-91FD-797EA3C8C04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724C0-8460-4702-99E6-263E8A061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24C0-8460-4702-99E6-263E8A061D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24C0-8460-4702-99E6-263E8A061D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Walktrap</a:t>
            </a:r>
            <a:r>
              <a:rPr lang="en-US" dirty="0"/>
              <a:t> community detection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364C-BA56-43CA-A302-5116B76643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Ultimately, each person has a network model that consists of group-level, subgroup-level, and individual-level connectivity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364C-BA56-43CA-A302-5116B76643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6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2364C-BA56-43CA-A302-5116B76643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A0A2-A4A0-8BFE-A33F-4DA5A66A5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54C48-B27A-2BEE-D4F1-5B1D1A7C9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AAB0-7A83-0EA3-D94D-70FD0811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6D2C-8E3D-D8E6-6095-8EACC7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31B6-CEE2-C137-4681-B11A3C3A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84BB-8693-ECEA-7D17-C44FC352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7F27B-958D-FF7F-A0D5-B269D4F1E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1FA4C-4BD3-DB71-1389-0E3A5348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DF878-7904-FC2D-AA6A-CA184EDD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BFA7-2738-FBA5-9E85-D3BA0F9E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6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EC523-1E46-E788-15B5-AD5004D3A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B7E03-2EB2-62C3-182B-616053B57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833D-40ED-C185-1759-A1F37165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8992-87C8-ED19-B140-5C41F131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10B5-F509-054C-3FF0-E0E364BF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6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427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313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6117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142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157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846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1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F7AD-40D4-ED7D-D746-85388C50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56CB-4C31-6E80-CD24-1CFFA8640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D111-7F9D-84F4-AC64-C0353E58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90D8-28AD-1B5E-A342-6F5DD31C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0127-7442-2484-380B-F30C9B9E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38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404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65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3427-C47E-A340-28B7-F1C50A68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B1F3-BC0C-322B-8B98-A741DE59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4550-6044-21E0-8C80-C675DE7B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651D-BA54-C83A-8E40-F18ACE91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3800-1D48-0526-9293-DF807897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0A17-E3AB-860B-9DCA-18B329B2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E1D6-255E-72E6-74EA-598D68857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A0135-0F48-0899-6DBE-5FC5265F1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BC766-9949-AC6E-4691-5C30C3F9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BD59F-E48F-9238-B911-B65142F2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D5BD-6122-C9CF-C688-9F224547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874E-37AB-1DD4-9688-32D890D4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5A923-006B-9DA7-7509-070F21EF9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2A528-5169-F96C-4F6E-0A9B900C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E4379-BBDE-D441-C54A-8FE956886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BC4DB-6D6B-8BCA-7E1B-A63498E87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AC8B0-6364-A076-67EA-24F41F59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DE9FA-7170-CE0F-6ECC-8D33DD6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D4D48-FD24-E585-E512-4793BBB0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6B14-8F8C-73B8-5927-C22AFDA2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9448E-BB3E-8F5F-9D26-E576E966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75B0C-FB5D-E506-1936-AE8A60A2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A40E4-1B76-3606-D768-A7A01CF0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89A61-EF2B-4837-2E53-9B8C977C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C9FA0-1BA5-9AB3-995B-48063D09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0C9E-2D6C-AB2E-B852-23540F62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B935-6E22-ECD2-99AF-0D0270FD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2AF4-493B-EBF0-4ED2-C84D309F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72072-D375-73B8-3622-087DE4114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1DB8-9FEA-2B85-F964-C8388CA4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FB31C-7435-FCF8-823C-581529A7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65164-2826-73F1-9EDA-2F75A8D6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0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62EE-F156-CBE0-1495-A0CBC4B3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511A5-DC57-EFF2-6D18-CBFDDF774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8DA75-9695-E057-84ED-B2C006DAC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B33D-66A0-14CF-2187-1DF01DD2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3125F-FB23-1C33-CE20-0AABBAAB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9A1AB-4D8E-CB75-FE6E-B4F59008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0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B2985-52F0-21BA-D02A-C31FA0EB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ED311-41CB-FE2A-DC9F-2C13F31CA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E7FA-65A3-C0EA-6634-246458C3B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9508-E2B2-2D6B-C72C-727BA5FF4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A867-5150-10A0-4BE2-DB46838DD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50C563F-DF47-486C-88CE-52BCDBAA9DF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50633A7A-9ADA-4965-8A87-CD5B6DEA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5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7345-ADCB-ADEF-2990-B9DE8A3AF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74" y="1230732"/>
            <a:ext cx="9418320" cy="2882831"/>
          </a:xfrm>
        </p:spPr>
        <p:txBody>
          <a:bodyPr/>
          <a:lstStyle/>
          <a:p>
            <a:r>
              <a:rPr lang="en-US" b="1" dirty="0"/>
              <a:t>GIMME Tutorial</a:t>
            </a:r>
            <a:br>
              <a:rPr lang="en-US" dirty="0"/>
            </a:br>
            <a:r>
              <a:rPr lang="en-US" sz="4800" dirty="0"/>
              <a:t>COG 2023 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69DCD-F713-83B6-76E7-A146DED73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309277"/>
            <a:ext cx="9144000" cy="1655762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en-US" dirty="0"/>
              <a:t>roup </a:t>
            </a:r>
            <a:r>
              <a:rPr lang="en-US" b="1" dirty="0"/>
              <a:t>I</a:t>
            </a:r>
            <a:r>
              <a:rPr lang="en-US" dirty="0"/>
              <a:t>terative </a:t>
            </a:r>
            <a:r>
              <a:rPr lang="en-US" b="1" dirty="0"/>
              <a:t>M</a:t>
            </a:r>
            <a:r>
              <a:rPr lang="en-US" dirty="0"/>
              <a:t>ultiple </a:t>
            </a:r>
            <a:r>
              <a:rPr lang="en-US" b="1" dirty="0"/>
              <a:t>M</a:t>
            </a:r>
            <a:r>
              <a:rPr lang="en-US" dirty="0"/>
              <a:t>odel </a:t>
            </a:r>
            <a:r>
              <a:rPr lang="en-US" b="1" dirty="0"/>
              <a:t>E</a:t>
            </a:r>
            <a:r>
              <a:rPr lang="en-US" dirty="0"/>
              <a:t>stimation</a:t>
            </a:r>
          </a:p>
          <a:p>
            <a:endParaRPr lang="en-US" dirty="0"/>
          </a:p>
          <a:p>
            <a:r>
              <a:rPr lang="en-US" dirty="0"/>
              <a:t>Matt Mattoni, MA</a:t>
            </a:r>
          </a:p>
        </p:txBody>
      </p:sp>
    </p:spTree>
    <p:extLst>
      <p:ext uri="{BB962C8B-B14F-4D97-AF65-F5344CB8AC3E}">
        <p14:creationId xmlns:p14="http://schemas.microsoft.com/office/powerpoint/2010/main" val="121092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B7D0-6BCA-CCA0-7080-3A8EFAC0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Heterogeneity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403B-7B29-0F1E-4CFF-89CF1C4A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average across individuals, we presume that differences across individuals are </a:t>
            </a:r>
            <a:r>
              <a:rPr lang="en-US" u="sng" dirty="0"/>
              <a:t>quantitative</a:t>
            </a:r>
            <a:r>
              <a:rPr lang="en-US" dirty="0"/>
              <a:t> (attributable to random error)</a:t>
            </a:r>
          </a:p>
          <a:p>
            <a:pPr lvl="1"/>
            <a:r>
              <a:rPr lang="en-US" dirty="0"/>
              <a:t>Aggregate network thus represents an “average” individual, with some error. </a:t>
            </a:r>
          </a:p>
          <a:p>
            <a:r>
              <a:rPr lang="en-US" dirty="0"/>
              <a:t>However, this assumption does not hold if differences between individuals are </a:t>
            </a:r>
            <a:r>
              <a:rPr lang="en-US" u="sng" dirty="0"/>
              <a:t>qualitative</a:t>
            </a:r>
            <a:endParaRPr lang="en-US" dirty="0"/>
          </a:p>
          <a:p>
            <a:pPr lvl="1"/>
            <a:r>
              <a:rPr lang="en-US" dirty="0"/>
              <a:t>Heterogeneity in kind rather than degree</a:t>
            </a:r>
          </a:p>
          <a:p>
            <a:r>
              <a:rPr lang="en-US" b="1" dirty="0"/>
              <a:t>If there is substantial qualitative heterogeneity across individuals, the aggregate network will represent few, if any, of the individuals </a:t>
            </a:r>
          </a:p>
        </p:txBody>
      </p:sp>
    </p:spTree>
    <p:extLst>
      <p:ext uri="{BB962C8B-B14F-4D97-AF65-F5344CB8AC3E}">
        <p14:creationId xmlns:p14="http://schemas.microsoft.com/office/powerpoint/2010/main" val="17753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AEE2B38C-B179-3FC2-4C97-4B72F3E7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36" y="85626"/>
            <a:ext cx="2495120" cy="197773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C30AE03-5CCF-DE45-BA2D-9616F80D7D3A}"/>
              </a:ext>
            </a:extLst>
          </p:cNvPr>
          <p:cNvSpPr/>
          <p:nvPr/>
        </p:nvSpPr>
        <p:spPr>
          <a:xfrm>
            <a:off x="3967653" y="17009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77AF3-D65A-B2C5-E7D0-49D965DD7CF4}"/>
              </a:ext>
            </a:extLst>
          </p:cNvPr>
          <p:cNvSpPr/>
          <p:nvPr/>
        </p:nvSpPr>
        <p:spPr>
          <a:xfrm>
            <a:off x="4433817" y="456968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95E1FC-6DEE-51B3-B15C-6110E872989C}"/>
              </a:ext>
            </a:extLst>
          </p:cNvPr>
          <p:cNvSpPr/>
          <p:nvPr/>
        </p:nvSpPr>
        <p:spPr>
          <a:xfrm>
            <a:off x="4433817" y="902360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D3C9E0-6BBA-FDE2-4112-1E72C31F2D24}"/>
              </a:ext>
            </a:extLst>
          </p:cNvPr>
          <p:cNvSpPr/>
          <p:nvPr/>
        </p:nvSpPr>
        <p:spPr>
          <a:xfrm>
            <a:off x="3967653" y="1190483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89A3F3-B583-7396-E2A9-6449598301FC}"/>
              </a:ext>
            </a:extLst>
          </p:cNvPr>
          <p:cNvSpPr/>
          <p:nvPr/>
        </p:nvSpPr>
        <p:spPr>
          <a:xfrm>
            <a:off x="3541622" y="902360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0E70D7-021E-19C4-CA9A-6DAD13823B90}"/>
              </a:ext>
            </a:extLst>
          </p:cNvPr>
          <p:cNvSpPr/>
          <p:nvPr/>
        </p:nvSpPr>
        <p:spPr>
          <a:xfrm>
            <a:off x="3541622" y="456968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97CCD3D0-99A3-646E-D53B-FC2BC781B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17" y="165706"/>
            <a:ext cx="2495120" cy="197773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D1D9B50-5EAE-33A6-0600-0F14D8C0B6F0}"/>
              </a:ext>
            </a:extLst>
          </p:cNvPr>
          <p:cNvSpPr/>
          <p:nvPr/>
        </p:nvSpPr>
        <p:spPr>
          <a:xfrm>
            <a:off x="7150534" y="26546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0C82F2-1F89-E8DB-47E5-7E17BA063B0A}"/>
              </a:ext>
            </a:extLst>
          </p:cNvPr>
          <p:cNvSpPr/>
          <p:nvPr/>
        </p:nvSpPr>
        <p:spPr>
          <a:xfrm>
            <a:off x="7616698" y="552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96B512-F944-2907-2986-65C502FC78C8}"/>
              </a:ext>
            </a:extLst>
          </p:cNvPr>
          <p:cNvSpPr/>
          <p:nvPr/>
        </p:nvSpPr>
        <p:spPr>
          <a:xfrm>
            <a:off x="7616698" y="997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B2DCC3-2D65-2B4B-B52B-365A8F14C12C}"/>
              </a:ext>
            </a:extLst>
          </p:cNvPr>
          <p:cNvSpPr/>
          <p:nvPr/>
        </p:nvSpPr>
        <p:spPr>
          <a:xfrm>
            <a:off x="7150534" y="128585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3F32E9-2617-EAD4-FB07-BE88F3B7B592}"/>
              </a:ext>
            </a:extLst>
          </p:cNvPr>
          <p:cNvSpPr/>
          <p:nvPr/>
        </p:nvSpPr>
        <p:spPr>
          <a:xfrm>
            <a:off x="6724503" y="997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ECC4DE-CCA7-4657-5005-B1830B375B92}"/>
              </a:ext>
            </a:extLst>
          </p:cNvPr>
          <p:cNvSpPr/>
          <p:nvPr/>
        </p:nvSpPr>
        <p:spPr>
          <a:xfrm>
            <a:off x="6724503" y="552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4C400233-BF46-0B83-B7F0-674D86413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36" y="2372536"/>
            <a:ext cx="2495120" cy="1977737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35D53033-C2AA-4536-FFEC-4B8D7929EFA0}"/>
              </a:ext>
            </a:extLst>
          </p:cNvPr>
          <p:cNvSpPr/>
          <p:nvPr/>
        </p:nvSpPr>
        <p:spPr>
          <a:xfrm>
            <a:off x="3967653" y="249075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CA188D-0A15-57CF-44A0-D110DDF55440}"/>
              </a:ext>
            </a:extLst>
          </p:cNvPr>
          <p:cNvSpPr/>
          <p:nvPr/>
        </p:nvSpPr>
        <p:spPr>
          <a:xfrm>
            <a:off x="4433817" y="2777623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94B0D2-F39C-8AF6-3ED2-285CBCB71A35}"/>
              </a:ext>
            </a:extLst>
          </p:cNvPr>
          <p:cNvSpPr/>
          <p:nvPr/>
        </p:nvSpPr>
        <p:spPr>
          <a:xfrm>
            <a:off x="4433817" y="3223015"/>
            <a:ext cx="129285" cy="1362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A4AD675-1E4B-C32B-8CC9-F5A1B8725442}"/>
              </a:ext>
            </a:extLst>
          </p:cNvPr>
          <p:cNvSpPr/>
          <p:nvPr/>
        </p:nvSpPr>
        <p:spPr>
          <a:xfrm>
            <a:off x="3967653" y="3511138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63D5DD-D7D1-0F7F-CE06-57324E17D332}"/>
              </a:ext>
            </a:extLst>
          </p:cNvPr>
          <p:cNvSpPr/>
          <p:nvPr/>
        </p:nvSpPr>
        <p:spPr>
          <a:xfrm>
            <a:off x="3541622" y="3223015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F5902D-81A3-ED71-E0B6-D8CA5A2E88A5}"/>
              </a:ext>
            </a:extLst>
          </p:cNvPr>
          <p:cNvSpPr/>
          <p:nvPr/>
        </p:nvSpPr>
        <p:spPr>
          <a:xfrm>
            <a:off x="3541622" y="2777623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2739F855-2058-6109-3F91-C01D657D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17" y="2398949"/>
            <a:ext cx="2495120" cy="1977737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749DA2-0128-4A32-9D49-BFA276DD5684}"/>
              </a:ext>
            </a:extLst>
          </p:cNvPr>
          <p:cNvSpPr/>
          <p:nvPr/>
        </p:nvSpPr>
        <p:spPr>
          <a:xfrm>
            <a:off x="7150534" y="2530074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2E8476-9199-A820-22F0-E0478B44FDA9}"/>
              </a:ext>
            </a:extLst>
          </p:cNvPr>
          <p:cNvSpPr/>
          <p:nvPr/>
        </p:nvSpPr>
        <p:spPr>
          <a:xfrm>
            <a:off x="7616698" y="2816945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ABA724-AD0E-21D9-4EEA-C8B4AD4A5FED}"/>
              </a:ext>
            </a:extLst>
          </p:cNvPr>
          <p:cNvSpPr/>
          <p:nvPr/>
        </p:nvSpPr>
        <p:spPr>
          <a:xfrm>
            <a:off x="7616698" y="3262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9FB802-C684-3D5B-77E7-25CFF07FB794}"/>
              </a:ext>
            </a:extLst>
          </p:cNvPr>
          <p:cNvSpPr/>
          <p:nvPr/>
        </p:nvSpPr>
        <p:spPr>
          <a:xfrm>
            <a:off x="7150534" y="3550460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95B64C-A8C6-3BBB-296A-0289680CAD5C}"/>
              </a:ext>
            </a:extLst>
          </p:cNvPr>
          <p:cNvSpPr/>
          <p:nvPr/>
        </p:nvSpPr>
        <p:spPr>
          <a:xfrm>
            <a:off x="6724503" y="3262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B9830F-CE3E-ED58-8745-DA718BC00B13}"/>
              </a:ext>
            </a:extLst>
          </p:cNvPr>
          <p:cNvSpPr/>
          <p:nvPr/>
        </p:nvSpPr>
        <p:spPr>
          <a:xfrm>
            <a:off x="6724503" y="2816945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02583A6E-B7B5-B4A4-7AA7-2497BB94E74E}"/>
              </a:ext>
            </a:extLst>
          </p:cNvPr>
          <p:cNvSpPr/>
          <p:nvPr/>
        </p:nvSpPr>
        <p:spPr>
          <a:xfrm>
            <a:off x="3735936" y="1818434"/>
            <a:ext cx="463434" cy="489857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D79ADD9E-B7BC-5D12-5B76-B62CEABAB9E3}"/>
              </a:ext>
            </a:extLst>
          </p:cNvPr>
          <p:cNvSpPr/>
          <p:nvPr/>
        </p:nvSpPr>
        <p:spPr>
          <a:xfrm>
            <a:off x="5391184" y="1059669"/>
            <a:ext cx="463434" cy="489857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60CB0FCE-0DC0-C6A2-1F13-38F7FEF15D37}"/>
              </a:ext>
            </a:extLst>
          </p:cNvPr>
          <p:cNvSpPr/>
          <p:nvPr/>
        </p:nvSpPr>
        <p:spPr>
          <a:xfrm>
            <a:off x="6918817" y="1878741"/>
            <a:ext cx="463434" cy="489857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FAE6552-C689-01E9-C52F-818BE713F31E}"/>
              </a:ext>
            </a:extLst>
          </p:cNvPr>
          <p:cNvSpPr/>
          <p:nvPr/>
        </p:nvSpPr>
        <p:spPr>
          <a:xfrm>
            <a:off x="5429594" y="3114305"/>
            <a:ext cx="463434" cy="489857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CBA1BF36-71B3-67CE-7CFC-F0F3ACBF1593}"/>
              </a:ext>
            </a:extLst>
          </p:cNvPr>
          <p:cNvSpPr/>
          <p:nvPr/>
        </p:nvSpPr>
        <p:spPr>
          <a:xfrm>
            <a:off x="5717919" y="4000924"/>
            <a:ext cx="249697" cy="59962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A49AA7-1BFE-6F3E-5B31-274B2C7EA34B}"/>
              </a:ext>
            </a:extLst>
          </p:cNvPr>
          <p:cNvCxnSpPr>
            <a:cxnSpLocks/>
            <a:stCxn id="13" idx="7"/>
            <a:endCxn id="9" idx="3"/>
          </p:cNvCxnSpPr>
          <p:nvPr/>
        </p:nvCxnSpPr>
        <p:spPr>
          <a:xfrm flipV="1">
            <a:off x="3651974" y="286367"/>
            <a:ext cx="334612" cy="635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E871FC-4FBB-AFF2-0C2D-2E444DDE7946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4078005" y="286367"/>
            <a:ext cx="374745" cy="6359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3A5105-A45E-B2BC-325D-2DA2658CE3F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3670907" y="970470"/>
            <a:ext cx="762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EA5BAB-3F42-155D-84AD-F1BE961C7525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4078005" y="573238"/>
            <a:ext cx="374745" cy="6371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43149-BAB5-2F6F-3E4E-600B4ECAA751}"/>
              </a:ext>
            </a:extLst>
          </p:cNvPr>
          <p:cNvCxnSpPr/>
          <p:nvPr/>
        </p:nvCxnSpPr>
        <p:spPr>
          <a:xfrm>
            <a:off x="6855869" y="1078507"/>
            <a:ext cx="7629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FC735-AE9D-77D5-2B7C-40052A33FA39}"/>
              </a:ext>
            </a:extLst>
          </p:cNvPr>
          <p:cNvCxnSpPr>
            <a:cxnSpLocks/>
            <a:stCxn id="27" idx="6"/>
            <a:endCxn id="23" idx="4"/>
          </p:cNvCxnSpPr>
          <p:nvPr/>
        </p:nvCxnSpPr>
        <p:spPr>
          <a:xfrm flipV="1">
            <a:off x="3670907" y="2626971"/>
            <a:ext cx="361389" cy="664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D9AB7B-B1CB-6ADF-5DA9-3CD1230C37D8}"/>
              </a:ext>
            </a:extLst>
          </p:cNvPr>
          <p:cNvCxnSpPr/>
          <p:nvPr/>
        </p:nvCxnSpPr>
        <p:spPr>
          <a:xfrm>
            <a:off x="4081936" y="2607915"/>
            <a:ext cx="374745" cy="63594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2D9517D7-87F6-3316-5EE7-6202E4B4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02" y="4747035"/>
            <a:ext cx="2495120" cy="1977737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CEF5EB0-5210-FC10-1AF9-E3B490BB394F}"/>
              </a:ext>
            </a:extLst>
          </p:cNvPr>
          <p:cNvSpPr/>
          <p:nvPr/>
        </p:nvSpPr>
        <p:spPr>
          <a:xfrm>
            <a:off x="5746019" y="4878160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EC4F80-4FFE-AF8D-6A45-2633EBC5047E}"/>
              </a:ext>
            </a:extLst>
          </p:cNvPr>
          <p:cNvSpPr/>
          <p:nvPr/>
        </p:nvSpPr>
        <p:spPr>
          <a:xfrm>
            <a:off x="6212183" y="5165031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D53DD8-AA63-5967-DBBF-DB438A9A0624}"/>
              </a:ext>
            </a:extLst>
          </p:cNvPr>
          <p:cNvSpPr/>
          <p:nvPr/>
        </p:nvSpPr>
        <p:spPr>
          <a:xfrm>
            <a:off x="6212183" y="5610423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F8977B-FA87-4C96-BAF8-E217BD178AB7}"/>
              </a:ext>
            </a:extLst>
          </p:cNvPr>
          <p:cNvSpPr/>
          <p:nvPr/>
        </p:nvSpPr>
        <p:spPr>
          <a:xfrm>
            <a:off x="5746019" y="5898546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F9567D-A03D-A7D0-A1F3-ADB77EA052B9}"/>
              </a:ext>
            </a:extLst>
          </p:cNvPr>
          <p:cNvSpPr/>
          <p:nvPr/>
        </p:nvSpPr>
        <p:spPr>
          <a:xfrm>
            <a:off x="5319988" y="5610423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D1C6FD-30D2-8C12-3026-952A38E2743E}"/>
              </a:ext>
            </a:extLst>
          </p:cNvPr>
          <p:cNvSpPr/>
          <p:nvPr/>
        </p:nvSpPr>
        <p:spPr>
          <a:xfrm>
            <a:off x="5319988" y="5165031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76B76D-C4A8-7664-752B-287E7090FB56}"/>
              </a:ext>
            </a:extLst>
          </p:cNvPr>
          <p:cNvSpPr txBox="1"/>
          <p:nvPr/>
        </p:nvSpPr>
        <p:spPr>
          <a:xfrm>
            <a:off x="4832519" y="96189"/>
            <a:ext cx="9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Subj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2370EF-4028-A9A1-2D80-AC1EF4A432BD}"/>
              </a:ext>
            </a:extLst>
          </p:cNvPr>
          <p:cNvSpPr txBox="1"/>
          <p:nvPr/>
        </p:nvSpPr>
        <p:spPr>
          <a:xfrm>
            <a:off x="7975267" y="164298"/>
            <a:ext cx="9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Subj 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946A78-CFD3-5D5F-033E-E64334462D0C}"/>
              </a:ext>
            </a:extLst>
          </p:cNvPr>
          <p:cNvSpPr txBox="1"/>
          <p:nvPr/>
        </p:nvSpPr>
        <p:spPr>
          <a:xfrm>
            <a:off x="4672496" y="2240729"/>
            <a:ext cx="9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Subj 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639C47-11BD-B88B-2EB6-C738EF750D81}"/>
              </a:ext>
            </a:extLst>
          </p:cNvPr>
          <p:cNvSpPr txBox="1"/>
          <p:nvPr/>
        </p:nvSpPr>
        <p:spPr>
          <a:xfrm>
            <a:off x="7906638" y="2308291"/>
            <a:ext cx="9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Subj Z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4C2D62-D70F-1ECF-A394-623291B464F6}"/>
              </a:ext>
            </a:extLst>
          </p:cNvPr>
          <p:cNvSpPr txBox="1"/>
          <p:nvPr/>
        </p:nvSpPr>
        <p:spPr>
          <a:xfrm>
            <a:off x="6514692" y="4618522"/>
            <a:ext cx="1460575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F85B5D-ADCB-6FD8-FB9B-70AE0976B5DE}"/>
              </a:ext>
            </a:extLst>
          </p:cNvPr>
          <p:cNvCxnSpPr/>
          <p:nvPr/>
        </p:nvCxnSpPr>
        <p:spPr>
          <a:xfrm flipH="1" flipV="1">
            <a:off x="7260886" y="2646344"/>
            <a:ext cx="374745" cy="635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0FDE85-D892-7D75-BE03-048CBC453CC5}"/>
              </a:ext>
            </a:extLst>
          </p:cNvPr>
          <p:cNvCxnSpPr/>
          <p:nvPr/>
        </p:nvCxnSpPr>
        <p:spPr>
          <a:xfrm flipH="1">
            <a:off x="6853788" y="3330447"/>
            <a:ext cx="7629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D8421C-5198-4DE4-1AAD-2AF2229DFDFB}"/>
              </a:ext>
            </a:extLst>
          </p:cNvPr>
          <p:cNvCxnSpPr/>
          <p:nvPr/>
        </p:nvCxnSpPr>
        <p:spPr>
          <a:xfrm flipH="1">
            <a:off x="4078005" y="2913842"/>
            <a:ext cx="420455" cy="617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69D071-5799-E862-4370-4DC70A8AE460}"/>
              </a:ext>
            </a:extLst>
          </p:cNvPr>
          <p:cNvCxnSpPr>
            <a:cxnSpLocks/>
            <a:endCxn id="27" idx="1"/>
          </p:cNvCxnSpPr>
          <p:nvPr/>
        </p:nvCxnSpPr>
        <p:spPr>
          <a:xfrm flipH="1">
            <a:off x="3560555" y="2555916"/>
            <a:ext cx="407588" cy="687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3CA862-6BAC-B9F9-F05E-F5EE7DDBBC7E}"/>
              </a:ext>
            </a:extLst>
          </p:cNvPr>
          <p:cNvCxnSpPr/>
          <p:nvPr/>
        </p:nvCxnSpPr>
        <p:spPr>
          <a:xfrm flipV="1">
            <a:off x="6789146" y="688556"/>
            <a:ext cx="0" cy="3091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C0C8379-C841-963B-59E6-E25BA270A9A3}"/>
              </a:ext>
            </a:extLst>
          </p:cNvPr>
          <p:cNvCxnSpPr/>
          <p:nvPr/>
        </p:nvCxnSpPr>
        <p:spPr>
          <a:xfrm flipV="1">
            <a:off x="6834855" y="381736"/>
            <a:ext cx="334612" cy="1905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25F1CE-5671-183C-50DB-801CAB71BC40}"/>
              </a:ext>
            </a:extLst>
          </p:cNvPr>
          <p:cNvCxnSpPr/>
          <p:nvPr/>
        </p:nvCxnSpPr>
        <p:spPr>
          <a:xfrm flipV="1">
            <a:off x="6834855" y="668607"/>
            <a:ext cx="800776" cy="3490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8F6A055-4C6C-84E2-3F67-0204001176D5}"/>
              </a:ext>
            </a:extLst>
          </p:cNvPr>
          <p:cNvCxnSpPr>
            <a:cxnSpLocks/>
          </p:cNvCxnSpPr>
          <p:nvPr/>
        </p:nvCxnSpPr>
        <p:spPr>
          <a:xfrm flipV="1">
            <a:off x="5407577" y="4983325"/>
            <a:ext cx="361389" cy="6641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FB9F02-F0D3-4CFF-4839-A28A594B90F5}"/>
              </a:ext>
            </a:extLst>
          </p:cNvPr>
          <p:cNvCxnSpPr/>
          <p:nvPr/>
        </p:nvCxnSpPr>
        <p:spPr>
          <a:xfrm flipH="1">
            <a:off x="5811119" y="5290831"/>
            <a:ext cx="420455" cy="6172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A977BB-391A-6909-C841-FA56EBD5AEE9}"/>
              </a:ext>
            </a:extLst>
          </p:cNvPr>
          <p:cNvCxnSpPr/>
          <p:nvPr/>
        </p:nvCxnSpPr>
        <p:spPr>
          <a:xfrm>
            <a:off x="5852743" y="4981564"/>
            <a:ext cx="374745" cy="63594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22E0-A931-42C1-56C9-1B311F68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Ergodicity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1C9B-0E0C-7EA5-93F4-35B32EF6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Statistical property where a group-level model can be used for individual-level inferences (</a:t>
            </a:r>
            <a:r>
              <a:rPr lang="en-US" dirty="0" err="1"/>
              <a:t>Molenaar</a:t>
            </a:r>
            <a:r>
              <a:rPr lang="en-US" dirty="0"/>
              <a:t>, 2004). </a:t>
            </a:r>
            <a:r>
              <a:rPr lang="en-US" u="sng" dirty="0"/>
              <a:t>“Group-to-Individual generalizability</a:t>
            </a:r>
            <a:r>
              <a:rPr lang="en-US" dirty="0"/>
              <a:t>”</a:t>
            </a:r>
          </a:p>
          <a:p>
            <a:r>
              <a:rPr lang="en-US" dirty="0"/>
              <a:t>Requires that </a:t>
            </a:r>
            <a:r>
              <a:rPr lang="en-US" u="sng" dirty="0"/>
              <a:t>intra</a:t>
            </a:r>
            <a:r>
              <a:rPr lang="en-US" dirty="0"/>
              <a:t>-individual variation = </a:t>
            </a:r>
            <a:r>
              <a:rPr lang="en-US" u="sng" dirty="0"/>
              <a:t>inter</a:t>
            </a:r>
            <a:r>
              <a:rPr lang="en-US" dirty="0"/>
              <a:t>-individual variation</a:t>
            </a:r>
          </a:p>
          <a:p>
            <a:pPr lvl="1"/>
            <a:r>
              <a:rPr lang="en-US" u="sng" dirty="0"/>
              <a:t>Homogeneity Across Individual Models </a:t>
            </a:r>
            <a:r>
              <a:rPr lang="en-US" dirty="0"/>
              <a:t>&amp; Stationarity over Time within individuals</a:t>
            </a:r>
          </a:p>
          <a:p>
            <a:pPr lvl="1"/>
            <a:r>
              <a:rPr lang="en-US" dirty="0"/>
              <a:t>Individual differences are quantitative &amp; attributable to random error, not qualitative</a:t>
            </a:r>
          </a:p>
          <a:p>
            <a:r>
              <a:rPr lang="en-US" dirty="0"/>
              <a:t>Most psychological processes do not meet these criteria! (Fisher, 2018; </a:t>
            </a:r>
            <a:r>
              <a:rPr lang="en-US" dirty="0" err="1"/>
              <a:t>Molenaar</a:t>
            </a:r>
            <a:r>
              <a:rPr lang="en-US" dirty="0"/>
              <a:t>, 2004)</a:t>
            </a:r>
          </a:p>
          <a:p>
            <a:r>
              <a:rPr lang="en-US" b="1" dirty="0"/>
              <a:t>Violations prevent valid individual-level inferences</a:t>
            </a:r>
          </a:p>
          <a:p>
            <a:pPr lvl="1"/>
            <a:r>
              <a:rPr lang="en-US" dirty="0"/>
              <a:t>Group comparisons are making inferences from a model that does not apply to individuals</a:t>
            </a:r>
          </a:p>
          <a:p>
            <a:r>
              <a:rPr lang="en-US" dirty="0"/>
              <a:t>This is a critical limitation whenever we are interested in the individual (when are we not?)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31D9-9E87-F6B0-80DE-901A106D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Introducing: </a:t>
            </a:r>
            <a:r>
              <a:rPr lang="en-US" dirty="0">
                <a:solidFill>
                  <a:srgbClr val="0070C0"/>
                </a:solidFill>
              </a:rPr>
              <a:t>GIMME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708B-EDEA-C8E3-9F77-CF26A343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Iterative Multiple Model Estimation </a:t>
            </a:r>
          </a:p>
          <a:p>
            <a:r>
              <a:rPr lang="en-US" dirty="0"/>
              <a:t>Goal is to create </a:t>
            </a:r>
            <a:r>
              <a:rPr lang="en-US" u="sng" dirty="0"/>
              <a:t>person-centered</a:t>
            </a:r>
            <a:r>
              <a:rPr lang="en-US" dirty="0"/>
              <a:t> directional networks by explicitly accounting by inter-individual heterogeneity</a:t>
            </a:r>
          </a:p>
          <a:p>
            <a:pPr lvl="1"/>
            <a:r>
              <a:rPr lang="en-US" dirty="0"/>
              <a:t>Estimates group-level networks that represent individuals </a:t>
            </a:r>
          </a:p>
          <a:p>
            <a:pPr lvl="1"/>
            <a:r>
              <a:rPr lang="en-US" dirty="0"/>
              <a:t>Estimates individual-level networks that contain group-level information + individual-specific data </a:t>
            </a:r>
          </a:p>
          <a:p>
            <a:pPr lvl="1"/>
            <a:r>
              <a:rPr lang="en-US" dirty="0"/>
              <a:t>Options to identify data-driven subgroups, test confirmatory subgroups, assess multiple possible solutions, and more</a:t>
            </a:r>
          </a:p>
          <a:p>
            <a:r>
              <a:rPr lang="en-US" dirty="0"/>
              <a:t>Extension of extended unified structural equation modeling </a:t>
            </a:r>
          </a:p>
          <a:p>
            <a:r>
              <a:rPr lang="en-US" dirty="0"/>
              <a:t>Data-driven</a:t>
            </a:r>
          </a:p>
        </p:txBody>
      </p:sp>
    </p:spTree>
    <p:extLst>
      <p:ext uri="{BB962C8B-B14F-4D97-AF65-F5344CB8AC3E}">
        <p14:creationId xmlns:p14="http://schemas.microsoft.com/office/powerpoint/2010/main" val="131359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81D0-7C64-974A-6FED-389B6F6C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70" y="881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GIMME: Group-Level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B782D821-70F3-A03A-16D9-426CE87AE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7" y="1602995"/>
            <a:ext cx="2495120" cy="19777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B3A4509-6908-0360-7259-CA6DD792882F}"/>
              </a:ext>
            </a:extLst>
          </p:cNvPr>
          <p:cNvSpPr/>
          <p:nvPr/>
        </p:nvSpPr>
        <p:spPr>
          <a:xfrm>
            <a:off x="2302204" y="168746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BEF361-0E41-5113-3063-8CBBD6B5E43C}"/>
              </a:ext>
            </a:extLst>
          </p:cNvPr>
          <p:cNvSpPr/>
          <p:nvPr/>
        </p:nvSpPr>
        <p:spPr>
          <a:xfrm>
            <a:off x="2768368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FC4F02-E1B8-3775-E7FD-36BADF0A554D}"/>
              </a:ext>
            </a:extLst>
          </p:cNvPr>
          <p:cNvSpPr/>
          <p:nvPr/>
        </p:nvSpPr>
        <p:spPr>
          <a:xfrm>
            <a:off x="2768368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64E2F6-C198-15E3-BB9F-01A9460D8500}"/>
              </a:ext>
            </a:extLst>
          </p:cNvPr>
          <p:cNvSpPr/>
          <p:nvPr/>
        </p:nvSpPr>
        <p:spPr>
          <a:xfrm>
            <a:off x="2302204" y="270785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E6F105-C857-EA58-3172-1069EA3AB731}"/>
              </a:ext>
            </a:extLst>
          </p:cNvPr>
          <p:cNvSpPr/>
          <p:nvPr/>
        </p:nvSpPr>
        <p:spPr>
          <a:xfrm>
            <a:off x="1876173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C3B6AB-DF5B-2E16-A8BC-3E76B217D1BB}"/>
              </a:ext>
            </a:extLst>
          </p:cNvPr>
          <p:cNvSpPr/>
          <p:nvPr/>
        </p:nvSpPr>
        <p:spPr>
          <a:xfrm>
            <a:off x="1876173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DBD64F-35AB-2195-5FCE-131EF26082CA}"/>
              </a:ext>
            </a:extLst>
          </p:cNvPr>
          <p:cNvCxnSpPr>
            <a:stCxn id="9" idx="7"/>
            <a:endCxn id="5" idx="3"/>
          </p:cNvCxnSpPr>
          <p:nvPr/>
        </p:nvCxnSpPr>
        <p:spPr>
          <a:xfrm flipV="1">
            <a:off x="1986525" y="1803736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7D1D780-7C85-F374-ED55-0F5143E5384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962021" y="2487839"/>
            <a:ext cx="806347" cy="99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AB70940-9D96-68D2-B32E-6AE8B411118F}"/>
              </a:ext>
            </a:extLst>
          </p:cNvPr>
          <p:cNvCxnSpPr>
            <a:cxnSpLocks/>
            <a:stCxn id="8" idx="7"/>
            <a:endCxn id="6" idx="4"/>
          </p:cNvCxnSpPr>
          <p:nvPr/>
        </p:nvCxnSpPr>
        <p:spPr>
          <a:xfrm flipV="1">
            <a:off x="2412556" y="2110556"/>
            <a:ext cx="420455" cy="6172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E00E1A26-190E-816C-9CAA-C0B080E49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52" y="1602995"/>
            <a:ext cx="2495120" cy="1977737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A2D04B67-9B0A-1839-038F-77E1D616D339}"/>
              </a:ext>
            </a:extLst>
          </p:cNvPr>
          <p:cNvSpPr/>
          <p:nvPr/>
        </p:nvSpPr>
        <p:spPr>
          <a:xfrm>
            <a:off x="5063169" y="168746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42B4EDF-F08F-ED87-8F18-F0008F8B653E}"/>
              </a:ext>
            </a:extLst>
          </p:cNvPr>
          <p:cNvSpPr/>
          <p:nvPr/>
        </p:nvSpPr>
        <p:spPr>
          <a:xfrm>
            <a:off x="5529333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159596F-6598-8D2B-4508-E04BFED383A6}"/>
              </a:ext>
            </a:extLst>
          </p:cNvPr>
          <p:cNvSpPr/>
          <p:nvPr/>
        </p:nvSpPr>
        <p:spPr>
          <a:xfrm>
            <a:off x="5529333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BEBC8C9-D065-7DAA-FF21-D6E1ED16D035}"/>
              </a:ext>
            </a:extLst>
          </p:cNvPr>
          <p:cNvSpPr/>
          <p:nvPr/>
        </p:nvSpPr>
        <p:spPr>
          <a:xfrm>
            <a:off x="5063169" y="270785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637319-418C-8EB9-5BC0-4B5EFFD455ED}"/>
              </a:ext>
            </a:extLst>
          </p:cNvPr>
          <p:cNvSpPr/>
          <p:nvPr/>
        </p:nvSpPr>
        <p:spPr>
          <a:xfrm>
            <a:off x="4637138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72DD552-95AC-24DC-AE22-81D2DA51B0C3}"/>
              </a:ext>
            </a:extLst>
          </p:cNvPr>
          <p:cNvSpPr/>
          <p:nvPr/>
        </p:nvSpPr>
        <p:spPr>
          <a:xfrm>
            <a:off x="4637138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62717F-E0B5-A744-1BC2-6F9FCD60B081}"/>
              </a:ext>
            </a:extLst>
          </p:cNvPr>
          <p:cNvCxnSpPr>
            <a:stCxn id="67" idx="7"/>
            <a:endCxn id="63" idx="3"/>
          </p:cNvCxnSpPr>
          <p:nvPr/>
        </p:nvCxnSpPr>
        <p:spPr>
          <a:xfrm flipV="1">
            <a:off x="4747490" y="1803736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965E37-DB62-4EA4-DFEA-CB5AD5DB6D45}"/>
              </a:ext>
            </a:extLst>
          </p:cNvPr>
          <p:cNvCxnSpPr>
            <a:cxnSpLocks/>
            <a:stCxn id="66" idx="7"/>
            <a:endCxn id="64" idx="4"/>
          </p:cNvCxnSpPr>
          <p:nvPr/>
        </p:nvCxnSpPr>
        <p:spPr>
          <a:xfrm flipV="1">
            <a:off x="5173521" y="2110556"/>
            <a:ext cx="420455" cy="6172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28F28549-89F8-5061-C393-FCCEBA825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17" y="1602995"/>
            <a:ext cx="2495120" cy="1977737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5342E4F5-821F-19A8-7D40-9AC50C80E376}"/>
              </a:ext>
            </a:extLst>
          </p:cNvPr>
          <p:cNvSpPr/>
          <p:nvPr/>
        </p:nvSpPr>
        <p:spPr>
          <a:xfrm>
            <a:off x="7824134" y="168746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D8E643-40D2-3B30-242B-1DBC97E1B529}"/>
              </a:ext>
            </a:extLst>
          </p:cNvPr>
          <p:cNvSpPr/>
          <p:nvPr/>
        </p:nvSpPr>
        <p:spPr>
          <a:xfrm>
            <a:off x="8290298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B92EA4B-564F-E6E5-B7BC-F4DA6CE84071}"/>
              </a:ext>
            </a:extLst>
          </p:cNvPr>
          <p:cNvSpPr/>
          <p:nvPr/>
        </p:nvSpPr>
        <p:spPr>
          <a:xfrm>
            <a:off x="8290298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119C1F-135A-63AC-C353-200EAA5383FC}"/>
              </a:ext>
            </a:extLst>
          </p:cNvPr>
          <p:cNvSpPr/>
          <p:nvPr/>
        </p:nvSpPr>
        <p:spPr>
          <a:xfrm>
            <a:off x="7824134" y="270785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993F240-7C26-5991-54A8-A350326A6E30}"/>
              </a:ext>
            </a:extLst>
          </p:cNvPr>
          <p:cNvSpPr/>
          <p:nvPr/>
        </p:nvSpPr>
        <p:spPr>
          <a:xfrm>
            <a:off x="7398103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3C55CE0-F013-8021-CF5B-4A23F9025FB2}"/>
              </a:ext>
            </a:extLst>
          </p:cNvPr>
          <p:cNvSpPr/>
          <p:nvPr/>
        </p:nvSpPr>
        <p:spPr>
          <a:xfrm>
            <a:off x="7398103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CEB7BA9-9511-3598-4B5E-69687CD6C0E8}"/>
              </a:ext>
            </a:extLst>
          </p:cNvPr>
          <p:cNvCxnSpPr>
            <a:stCxn id="77" idx="7"/>
            <a:endCxn id="73" idx="3"/>
          </p:cNvCxnSpPr>
          <p:nvPr/>
        </p:nvCxnSpPr>
        <p:spPr>
          <a:xfrm flipV="1">
            <a:off x="7508455" y="1803736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6C421729-E0E1-35E9-C337-4DE133019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51" y="1602995"/>
            <a:ext cx="2495120" cy="1977737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BB03EC40-36F1-9242-047D-362BFF3ADE7A}"/>
              </a:ext>
            </a:extLst>
          </p:cNvPr>
          <p:cNvSpPr/>
          <p:nvPr/>
        </p:nvSpPr>
        <p:spPr>
          <a:xfrm>
            <a:off x="10676068" y="168746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9C3CB63-6FE7-0EA8-D6DB-E2507FFF6FB3}"/>
              </a:ext>
            </a:extLst>
          </p:cNvPr>
          <p:cNvSpPr/>
          <p:nvPr/>
        </p:nvSpPr>
        <p:spPr>
          <a:xfrm>
            <a:off x="11142232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5B156DA-3A28-74F9-4094-9E555D3D3A6B}"/>
              </a:ext>
            </a:extLst>
          </p:cNvPr>
          <p:cNvSpPr/>
          <p:nvPr/>
        </p:nvSpPr>
        <p:spPr>
          <a:xfrm>
            <a:off x="11142232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D2335AC-803E-1518-DBB4-B92071B9D2B9}"/>
              </a:ext>
            </a:extLst>
          </p:cNvPr>
          <p:cNvSpPr/>
          <p:nvPr/>
        </p:nvSpPr>
        <p:spPr>
          <a:xfrm>
            <a:off x="10676068" y="270785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6205F73-D53A-2D79-6917-2BDFF23DF432}"/>
              </a:ext>
            </a:extLst>
          </p:cNvPr>
          <p:cNvSpPr/>
          <p:nvPr/>
        </p:nvSpPr>
        <p:spPr>
          <a:xfrm>
            <a:off x="10250037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D0EAAA8-E141-FBD2-6B43-CAD45362931A}"/>
              </a:ext>
            </a:extLst>
          </p:cNvPr>
          <p:cNvSpPr/>
          <p:nvPr/>
        </p:nvSpPr>
        <p:spPr>
          <a:xfrm>
            <a:off x="10250037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DD54FF-1E7C-66AC-EDDF-CB4F13297331}"/>
              </a:ext>
            </a:extLst>
          </p:cNvPr>
          <p:cNvCxnSpPr>
            <a:stCxn id="87" idx="7"/>
            <a:endCxn id="83" idx="3"/>
          </p:cNvCxnSpPr>
          <p:nvPr/>
        </p:nvCxnSpPr>
        <p:spPr>
          <a:xfrm flipV="1">
            <a:off x="10360389" y="1803736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B05BC58-3007-630A-6C67-F12A5F34B044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10335885" y="2487839"/>
            <a:ext cx="806347" cy="99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12DCF8-51A8-7D6C-E078-B2403B61B75D}"/>
              </a:ext>
            </a:extLst>
          </p:cNvPr>
          <p:cNvCxnSpPr>
            <a:cxnSpLocks/>
            <a:stCxn id="86" idx="7"/>
            <a:endCxn id="84" idx="4"/>
          </p:cNvCxnSpPr>
          <p:nvPr/>
        </p:nvCxnSpPr>
        <p:spPr>
          <a:xfrm flipV="1">
            <a:off x="10786420" y="2110556"/>
            <a:ext cx="420455" cy="6172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A3088465-AACC-BD2B-DE2B-A61555F3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04" y="4588352"/>
            <a:ext cx="2495120" cy="1977737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E17B9AA6-0B86-212B-FA33-9D7060ED62D4}"/>
              </a:ext>
            </a:extLst>
          </p:cNvPr>
          <p:cNvSpPr/>
          <p:nvPr/>
        </p:nvSpPr>
        <p:spPr>
          <a:xfrm>
            <a:off x="5556221" y="4672823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28BDA80-29D3-73BE-EC3E-47C1B3AC9D43}"/>
              </a:ext>
            </a:extLst>
          </p:cNvPr>
          <p:cNvSpPr/>
          <p:nvPr/>
        </p:nvSpPr>
        <p:spPr>
          <a:xfrm>
            <a:off x="6022385" y="4959694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54A16E-E56F-ABB0-62F8-920C6DA874F8}"/>
              </a:ext>
            </a:extLst>
          </p:cNvPr>
          <p:cNvSpPr/>
          <p:nvPr/>
        </p:nvSpPr>
        <p:spPr>
          <a:xfrm>
            <a:off x="6022385" y="5405086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9DBD503-5BC1-E797-1E0A-D1BEB1ECA8F9}"/>
              </a:ext>
            </a:extLst>
          </p:cNvPr>
          <p:cNvSpPr/>
          <p:nvPr/>
        </p:nvSpPr>
        <p:spPr>
          <a:xfrm>
            <a:off x="5556221" y="5693209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26E08A0-3854-8640-76E0-7F1480A014B1}"/>
              </a:ext>
            </a:extLst>
          </p:cNvPr>
          <p:cNvSpPr/>
          <p:nvPr/>
        </p:nvSpPr>
        <p:spPr>
          <a:xfrm>
            <a:off x="5130190" y="5405086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8B86DB-4613-B1E0-EF1D-10C137BC641D}"/>
              </a:ext>
            </a:extLst>
          </p:cNvPr>
          <p:cNvSpPr/>
          <p:nvPr/>
        </p:nvSpPr>
        <p:spPr>
          <a:xfrm>
            <a:off x="5130190" y="4959694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4F8CE2-053F-F2D0-2B3B-D19FD3AA3792}"/>
              </a:ext>
            </a:extLst>
          </p:cNvPr>
          <p:cNvCxnSpPr>
            <a:stCxn id="97" idx="7"/>
            <a:endCxn id="93" idx="3"/>
          </p:cNvCxnSpPr>
          <p:nvPr/>
        </p:nvCxnSpPr>
        <p:spPr>
          <a:xfrm flipV="1">
            <a:off x="5240542" y="4789093"/>
            <a:ext cx="334612" cy="6359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894787-3BF3-2130-C9A5-7F8C9953D333}"/>
              </a:ext>
            </a:extLst>
          </p:cNvPr>
          <p:cNvCxnSpPr>
            <a:cxnSpLocks/>
            <a:stCxn id="96" idx="7"/>
            <a:endCxn id="94" idx="4"/>
          </p:cNvCxnSpPr>
          <p:nvPr/>
        </p:nvCxnSpPr>
        <p:spPr>
          <a:xfrm flipV="1">
            <a:off x="5666573" y="5095913"/>
            <a:ext cx="420455" cy="6172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266A5BFD-56B9-6946-DECB-952EE45ACF5D}"/>
              </a:ext>
            </a:extLst>
          </p:cNvPr>
          <p:cNvSpPr/>
          <p:nvPr/>
        </p:nvSpPr>
        <p:spPr>
          <a:xfrm>
            <a:off x="5556221" y="3648842"/>
            <a:ext cx="322865" cy="63705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47273-3965-0911-E368-E85931A92B43}"/>
              </a:ext>
            </a:extLst>
          </p:cNvPr>
          <p:cNvSpPr txBox="1"/>
          <p:nvPr/>
        </p:nvSpPr>
        <p:spPr>
          <a:xfrm>
            <a:off x="300137" y="4588352"/>
            <a:ext cx="2804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Iteratively identifies paths present for &gt;75% individuals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FAEA0-C306-0182-5DD3-4A7D274BC5EE}"/>
              </a:ext>
            </a:extLst>
          </p:cNvPr>
          <p:cNvSpPr txBox="1"/>
          <p:nvPr/>
        </p:nvSpPr>
        <p:spPr>
          <a:xfrm>
            <a:off x="3560" y="1488898"/>
            <a:ext cx="261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329AF-15D2-FCE9-34E9-EEF21A9874E0}"/>
              </a:ext>
            </a:extLst>
          </p:cNvPr>
          <p:cNvSpPr txBox="1"/>
          <p:nvPr/>
        </p:nvSpPr>
        <p:spPr>
          <a:xfrm>
            <a:off x="6579415" y="4536683"/>
            <a:ext cx="261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A4F1B-3834-7FC9-2AEC-022F82F9322E}"/>
              </a:ext>
            </a:extLst>
          </p:cNvPr>
          <p:cNvSpPr txBox="1"/>
          <p:nvPr/>
        </p:nvSpPr>
        <p:spPr>
          <a:xfrm>
            <a:off x="6868423" y="5761318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path not added!</a:t>
            </a:r>
          </a:p>
        </p:txBody>
      </p:sp>
    </p:spTree>
    <p:extLst>
      <p:ext uri="{BB962C8B-B14F-4D97-AF65-F5344CB8AC3E}">
        <p14:creationId xmlns:p14="http://schemas.microsoft.com/office/powerpoint/2010/main" val="11328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81D0-7C64-974A-6FED-389B6F6C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GIMME: Subgroup-Level</a:t>
            </a:r>
          </a:p>
        </p:txBody>
      </p:sp>
      <p:pic>
        <p:nvPicPr>
          <p:cNvPr id="4" name="Picture 3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B782D821-70F3-A03A-16D9-426CE87AE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7" y="1602995"/>
            <a:ext cx="2495120" cy="19777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B3A4509-6908-0360-7259-CA6DD792882F}"/>
              </a:ext>
            </a:extLst>
          </p:cNvPr>
          <p:cNvSpPr/>
          <p:nvPr/>
        </p:nvSpPr>
        <p:spPr>
          <a:xfrm>
            <a:off x="1483054" y="168746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BEF361-0E41-5113-3063-8CBBD6B5E43C}"/>
              </a:ext>
            </a:extLst>
          </p:cNvPr>
          <p:cNvSpPr/>
          <p:nvPr/>
        </p:nvSpPr>
        <p:spPr>
          <a:xfrm>
            <a:off x="1949218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FC4F02-E1B8-3775-E7FD-36BADF0A554D}"/>
              </a:ext>
            </a:extLst>
          </p:cNvPr>
          <p:cNvSpPr/>
          <p:nvPr/>
        </p:nvSpPr>
        <p:spPr>
          <a:xfrm>
            <a:off x="1949218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64E2F6-C198-15E3-BB9F-01A9460D8500}"/>
              </a:ext>
            </a:extLst>
          </p:cNvPr>
          <p:cNvSpPr/>
          <p:nvPr/>
        </p:nvSpPr>
        <p:spPr>
          <a:xfrm>
            <a:off x="1483054" y="270785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E6F105-C857-EA58-3172-1069EA3AB731}"/>
              </a:ext>
            </a:extLst>
          </p:cNvPr>
          <p:cNvSpPr/>
          <p:nvPr/>
        </p:nvSpPr>
        <p:spPr>
          <a:xfrm>
            <a:off x="1057023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C3B6AB-DF5B-2E16-A8BC-3E76B217D1BB}"/>
              </a:ext>
            </a:extLst>
          </p:cNvPr>
          <p:cNvSpPr/>
          <p:nvPr/>
        </p:nvSpPr>
        <p:spPr>
          <a:xfrm>
            <a:off x="1057023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DBD64F-35AB-2195-5FCE-131EF26082CA}"/>
              </a:ext>
            </a:extLst>
          </p:cNvPr>
          <p:cNvCxnSpPr>
            <a:stCxn id="9" idx="7"/>
            <a:endCxn id="5" idx="3"/>
          </p:cNvCxnSpPr>
          <p:nvPr/>
        </p:nvCxnSpPr>
        <p:spPr>
          <a:xfrm flipV="1">
            <a:off x="1167375" y="1803736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7D1D780-7C85-F374-ED55-0F5143E5384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142871" y="2487839"/>
            <a:ext cx="806347" cy="99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AB70940-9D96-68D2-B32E-6AE8B411118F}"/>
              </a:ext>
            </a:extLst>
          </p:cNvPr>
          <p:cNvCxnSpPr>
            <a:cxnSpLocks/>
            <a:stCxn id="8" idx="7"/>
            <a:endCxn id="6" idx="4"/>
          </p:cNvCxnSpPr>
          <p:nvPr/>
        </p:nvCxnSpPr>
        <p:spPr>
          <a:xfrm flipV="1">
            <a:off x="1593406" y="2110556"/>
            <a:ext cx="420455" cy="6172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E00E1A26-190E-816C-9CAA-C0B080E49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02" y="1602995"/>
            <a:ext cx="2495120" cy="1977737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A2D04B67-9B0A-1839-038F-77E1D616D339}"/>
              </a:ext>
            </a:extLst>
          </p:cNvPr>
          <p:cNvSpPr/>
          <p:nvPr/>
        </p:nvSpPr>
        <p:spPr>
          <a:xfrm>
            <a:off x="4244019" y="168746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42B4EDF-F08F-ED87-8F18-F0008F8B653E}"/>
              </a:ext>
            </a:extLst>
          </p:cNvPr>
          <p:cNvSpPr/>
          <p:nvPr/>
        </p:nvSpPr>
        <p:spPr>
          <a:xfrm>
            <a:off x="4710183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159596F-6598-8D2B-4508-E04BFED383A6}"/>
              </a:ext>
            </a:extLst>
          </p:cNvPr>
          <p:cNvSpPr/>
          <p:nvPr/>
        </p:nvSpPr>
        <p:spPr>
          <a:xfrm>
            <a:off x="4710183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BEBC8C9-D065-7DAA-FF21-D6E1ED16D035}"/>
              </a:ext>
            </a:extLst>
          </p:cNvPr>
          <p:cNvSpPr/>
          <p:nvPr/>
        </p:nvSpPr>
        <p:spPr>
          <a:xfrm>
            <a:off x="4244019" y="270785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637319-418C-8EB9-5BC0-4B5EFFD455ED}"/>
              </a:ext>
            </a:extLst>
          </p:cNvPr>
          <p:cNvSpPr/>
          <p:nvPr/>
        </p:nvSpPr>
        <p:spPr>
          <a:xfrm>
            <a:off x="3817988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72DD552-95AC-24DC-AE22-81D2DA51B0C3}"/>
              </a:ext>
            </a:extLst>
          </p:cNvPr>
          <p:cNvSpPr/>
          <p:nvPr/>
        </p:nvSpPr>
        <p:spPr>
          <a:xfrm>
            <a:off x="3817988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62717F-E0B5-A744-1BC2-6F9FCD60B081}"/>
              </a:ext>
            </a:extLst>
          </p:cNvPr>
          <p:cNvCxnSpPr>
            <a:stCxn id="67" idx="7"/>
            <a:endCxn id="63" idx="3"/>
          </p:cNvCxnSpPr>
          <p:nvPr/>
        </p:nvCxnSpPr>
        <p:spPr>
          <a:xfrm flipV="1">
            <a:off x="3928340" y="1803736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965E37-DB62-4EA4-DFEA-CB5AD5DB6D45}"/>
              </a:ext>
            </a:extLst>
          </p:cNvPr>
          <p:cNvCxnSpPr>
            <a:cxnSpLocks/>
            <a:stCxn id="66" idx="7"/>
            <a:endCxn id="64" idx="4"/>
          </p:cNvCxnSpPr>
          <p:nvPr/>
        </p:nvCxnSpPr>
        <p:spPr>
          <a:xfrm flipV="1">
            <a:off x="4354371" y="2110556"/>
            <a:ext cx="420455" cy="6172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28F28549-89F8-5061-C393-FCCEBA825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67" y="1602995"/>
            <a:ext cx="2495120" cy="1977737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5342E4F5-821F-19A8-7D40-9AC50C80E376}"/>
              </a:ext>
            </a:extLst>
          </p:cNvPr>
          <p:cNvSpPr/>
          <p:nvPr/>
        </p:nvSpPr>
        <p:spPr>
          <a:xfrm>
            <a:off x="7004984" y="168746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D8E643-40D2-3B30-242B-1DBC97E1B529}"/>
              </a:ext>
            </a:extLst>
          </p:cNvPr>
          <p:cNvSpPr/>
          <p:nvPr/>
        </p:nvSpPr>
        <p:spPr>
          <a:xfrm>
            <a:off x="7471148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B92EA4B-564F-E6E5-B7BC-F4DA6CE84071}"/>
              </a:ext>
            </a:extLst>
          </p:cNvPr>
          <p:cNvSpPr/>
          <p:nvPr/>
        </p:nvSpPr>
        <p:spPr>
          <a:xfrm>
            <a:off x="7471148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119C1F-135A-63AC-C353-200EAA5383FC}"/>
              </a:ext>
            </a:extLst>
          </p:cNvPr>
          <p:cNvSpPr/>
          <p:nvPr/>
        </p:nvSpPr>
        <p:spPr>
          <a:xfrm>
            <a:off x="7004984" y="270785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993F240-7C26-5991-54A8-A350326A6E30}"/>
              </a:ext>
            </a:extLst>
          </p:cNvPr>
          <p:cNvSpPr/>
          <p:nvPr/>
        </p:nvSpPr>
        <p:spPr>
          <a:xfrm>
            <a:off x="6578953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3C55CE0-F013-8021-CF5B-4A23F9025FB2}"/>
              </a:ext>
            </a:extLst>
          </p:cNvPr>
          <p:cNvSpPr/>
          <p:nvPr/>
        </p:nvSpPr>
        <p:spPr>
          <a:xfrm>
            <a:off x="6578953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CEB7BA9-9511-3598-4B5E-69687CD6C0E8}"/>
              </a:ext>
            </a:extLst>
          </p:cNvPr>
          <p:cNvCxnSpPr>
            <a:stCxn id="77" idx="7"/>
            <a:endCxn id="73" idx="3"/>
          </p:cNvCxnSpPr>
          <p:nvPr/>
        </p:nvCxnSpPr>
        <p:spPr>
          <a:xfrm flipV="1">
            <a:off x="6689305" y="1803736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6C421729-E0E1-35E9-C337-4DE133019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001" y="1602995"/>
            <a:ext cx="2495120" cy="1977737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BB03EC40-36F1-9242-047D-362BFF3ADE7A}"/>
              </a:ext>
            </a:extLst>
          </p:cNvPr>
          <p:cNvSpPr/>
          <p:nvPr/>
        </p:nvSpPr>
        <p:spPr>
          <a:xfrm>
            <a:off x="9856918" y="168746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9C3CB63-6FE7-0EA8-D6DB-E2507FFF6FB3}"/>
              </a:ext>
            </a:extLst>
          </p:cNvPr>
          <p:cNvSpPr/>
          <p:nvPr/>
        </p:nvSpPr>
        <p:spPr>
          <a:xfrm>
            <a:off x="10323082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5B156DA-3A28-74F9-4094-9E555D3D3A6B}"/>
              </a:ext>
            </a:extLst>
          </p:cNvPr>
          <p:cNvSpPr/>
          <p:nvPr/>
        </p:nvSpPr>
        <p:spPr>
          <a:xfrm>
            <a:off x="10323082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D2335AC-803E-1518-DBB4-B92071B9D2B9}"/>
              </a:ext>
            </a:extLst>
          </p:cNvPr>
          <p:cNvSpPr/>
          <p:nvPr/>
        </p:nvSpPr>
        <p:spPr>
          <a:xfrm>
            <a:off x="9856918" y="270785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6205F73-D53A-2D79-6917-2BDFF23DF432}"/>
              </a:ext>
            </a:extLst>
          </p:cNvPr>
          <p:cNvSpPr/>
          <p:nvPr/>
        </p:nvSpPr>
        <p:spPr>
          <a:xfrm>
            <a:off x="9430887" y="24197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D0EAAA8-E141-FBD2-6B43-CAD45362931A}"/>
              </a:ext>
            </a:extLst>
          </p:cNvPr>
          <p:cNvSpPr/>
          <p:nvPr/>
        </p:nvSpPr>
        <p:spPr>
          <a:xfrm>
            <a:off x="9430887" y="197433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DD54FF-1E7C-66AC-EDDF-CB4F13297331}"/>
              </a:ext>
            </a:extLst>
          </p:cNvPr>
          <p:cNvCxnSpPr>
            <a:stCxn id="87" idx="7"/>
            <a:endCxn id="83" idx="3"/>
          </p:cNvCxnSpPr>
          <p:nvPr/>
        </p:nvCxnSpPr>
        <p:spPr>
          <a:xfrm flipV="1">
            <a:off x="9541239" y="1803736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B05BC58-3007-630A-6C67-F12A5F34B044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9516735" y="2487839"/>
            <a:ext cx="806347" cy="99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12DCF8-51A8-7D6C-E078-B2403B61B75D}"/>
              </a:ext>
            </a:extLst>
          </p:cNvPr>
          <p:cNvCxnSpPr>
            <a:cxnSpLocks/>
            <a:stCxn id="86" idx="7"/>
            <a:endCxn id="84" idx="4"/>
          </p:cNvCxnSpPr>
          <p:nvPr/>
        </p:nvCxnSpPr>
        <p:spPr>
          <a:xfrm flipV="1">
            <a:off x="9967270" y="2110556"/>
            <a:ext cx="420455" cy="6172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A3088465-AACC-BD2B-DE2B-A61555F3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39" y="4352740"/>
            <a:ext cx="2495120" cy="1977737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E17B9AA6-0B86-212B-FA33-9D7060ED62D4}"/>
              </a:ext>
            </a:extLst>
          </p:cNvPr>
          <p:cNvSpPr/>
          <p:nvPr/>
        </p:nvSpPr>
        <p:spPr>
          <a:xfrm>
            <a:off x="2795256" y="4437211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28BDA80-29D3-73BE-EC3E-47C1B3AC9D43}"/>
              </a:ext>
            </a:extLst>
          </p:cNvPr>
          <p:cNvSpPr/>
          <p:nvPr/>
        </p:nvSpPr>
        <p:spPr>
          <a:xfrm>
            <a:off x="3261420" y="472408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54A16E-E56F-ABB0-62F8-920C6DA874F8}"/>
              </a:ext>
            </a:extLst>
          </p:cNvPr>
          <p:cNvSpPr/>
          <p:nvPr/>
        </p:nvSpPr>
        <p:spPr>
          <a:xfrm>
            <a:off x="3261420" y="5169474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9DBD503-5BC1-E797-1E0A-D1BEB1ECA8F9}"/>
              </a:ext>
            </a:extLst>
          </p:cNvPr>
          <p:cNvSpPr/>
          <p:nvPr/>
        </p:nvSpPr>
        <p:spPr>
          <a:xfrm>
            <a:off x="2795256" y="545759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26E08A0-3854-8640-76E0-7F1480A014B1}"/>
              </a:ext>
            </a:extLst>
          </p:cNvPr>
          <p:cNvSpPr/>
          <p:nvPr/>
        </p:nvSpPr>
        <p:spPr>
          <a:xfrm>
            <a:off x="2369225" y="5169474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8B86DB-4613-B1E0-EF1D-10C137BC641D}"/>
              </a:ext>
            </a:extLst>
          </p:cNvPr>
          <p:cNvSpPr/>
          <p:nvPr/>
        </p:nvSpPr>
        <p:spPr>
          <a:xfrm>
            <a:off x="2369225" y="472408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4F8CE2-053F-F2D0-2B3B-D19FD3AA3792}"/>
              </a:ext>
            </a:extLst>
          </p:cNvPr>
          <p:cNvCxnSpPr>
            <a:stCxn id="97" idx="7"/>
            <a:endCxn id="93" idx="3"/>
          </p:cNvCxnSpPr>
          <p:nvPr/>
        </p:nvCxnSpPr>
        <p:spPr>
          <a:xfrm flipV="1">
            <a:off x="2479577" y="4553481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894787-3BF3-2130-C9A5-7F8C9953D333}"/>
              </a:ext>
            </a:extLst>
          </p:cNvPr>
          <p:cNvCxnSpPr>
            <a:cxnSpLocks/>
            <a:stCxn id="96" idx="7"/>
            <a:endCxn id="94" idx="4"/>
          </p:cNvCxnSpPr>
          <p:nvPr/>
        </p:nvCxnSpPr>
        <p:spPr>
          <a:xfrm flipV="1">
            <a:off x="2905608" y="4860301"/>
            <a:ext cx="420455" cy="6172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25927B-1129-FEF0-610F-E47AD015F722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4354371" y="1803736"/>
            <a:ext cx="407980" cy="6831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55C928-2025-50A6-C941-451B1357C9D7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115336" y="1803736"/>
            <a:ext cx="383029" cy="6831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9264DB8B-9240-D106-9ADC-A01147A8D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55" y="4515138"/>
            <a:ext cx="2495120" cy="197773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11D8BD1-3F04-1960-4484-58AE0D080759}"/>
              </a:ext>
            </a:extLst>
          </p:cNvPr>
          <p:cNvSpPr/>
          <p:nvPr/>
        </p:nvSpPr>
        <p:spPr>
          <a:xfrm>
            <a:off x="8510572" y="459960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364FEC-A9B7-642F-CB3E-762982BAE44D}"/>
              </a:ext>
            </a:extLst>
          </p:cNvPr>
          <p:cNvSpPr/>
          <p:nvPr/>
        </p:nvSpPr>
        <p:spPr>
          <a:xfrm>
            <a:off x="8976736" y="4886480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9B7391-BDBA-83D8-718F-C84E4DD003A1}"/>
              </a:ext>
            </a:extLst>
          </p:cNvPr>
          <p:cNvSpPr/>
          <p:nvPr/>
        </p:nvSpPr>
        <p:spPr>
          <a:xfrm>
            <a:off x="8976736" y="533187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DA646C-D458-96F8-D221-77F2726F73EF}"/>
              </a:ext>
            </a:extLst>
          </p:cNvPr>
          <p:cNvSpPr/>
          <p:nvPr/>
        </p:nvSpPr>
        <p:spPr>
          <a:xfrm>
            <a:off x="8510572" y="5619995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3D91FF-D105-EBE4-6545-1328BF7A52BA}"/>
              </a:ext>
            </a:extLst>
          </p:cNvPr>
          <p:cNvSpPr/>
          <p:nvPr/>
        </p:nvSpPr>
        <p:spPr>
          <a:xfrm>
            <a:off x="8084541" y="533187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24427E-1AA1-159F-A446-81EFFCEF8CD3}"/>
              </a:ext>
            </a:extLst>
          </p:cNvPr>
          <p:cNvSpPr/>
          <p:nvPr/>
        </p:nvSpPr>
        <p:spPr>
          <a:xfrm>
            <a:off x="8084541" y="4886480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CF44F7-59A2-363F-30C1-64B70E712B4C}"/>
              </a:ext>
            </a:extLst>
          </p:cNvPr>
          <p:cNvCxnSpPr>
            <a:stCxn id="20" idx="7"/>
            <a:endCxn id="16" idx="3"/>
          </p:cNvCxnSpPr>
          <p:nvPr/>
        </p:nvCxnSpPr>
        <p:spPr>
          <a:xfrm flipV="1">
            <a:off x="8194893" y="4715879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82E588-8A2E-CB07-4680-7C6553A67979}"/>
              </a:ext>
            </a:extLst>
          </p:cNvPr>
          <p:cNvCxnSpPr>
            <a:cxnSpLocks/>
            <a:stCxn id="19" idx="7"/>
            <a:endCxn id="17" idx="4"/>
          </p:cNvCxnSpPr>
          <p:nvPr/>
        </p:nvCxnSpPr>
        <p:spPr>
          <a:xfrm flipV="1">
            <a:off x="8620924" y="5022699"/>
            <a:ext cx="420455" cy="6172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3D05605-DF78-0413-DF6E-413AA0C0C913}"/>
              </a:ext>
            </a:extLst>
          </p:cNvPr>
          <p:cNvSpPr/>
          <p:nvPr/>
        </p:nvSpPr>
        <p:spPr>
          <a:xfrm rot="20113577">
            <a:off x="2127470" y="3563088"/>
            <a:ext cx="281542" cy="856307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591589-A28D-EEF7-CC98-02CFECD822F4}"/>
              </a:ext>
            </a:extLst>
          </p:cNvPr>
          <p:cNvSpPr/>
          <p:nvPr/>
        </p:nvSpPr>
        <p:spPr>
          <a:xfrm rot="4342783">
            <a:off x="6478353" y="1471314"/>
            <a:ext cx="353733" cy="522244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7FACB1-DC41-0E1E-76E3-12F180B676AB}"/>
              </a:ext>
            </a:extLst>
          </p:cNvPr>
          <p:cNvCxnSpPr>
            <a:cxnSpLocks/>
          </p:cNvCxnSpPr>
          <p:nvPr/>
        </p:nvCxnSpPr>
        <p:spPr>
          <a:xfrm flipV="1">
            <a:off x="2468020" y="5231643"/>
            <a:ext cx="806347" cy="99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C81BE6B-4964-38ED-1240-9B11BB259439}"/>
              </a:ext>
            </a:extLst>
          </p:cNvPr>
          <p:cNvSpPr/>
          <p:nvPr/>
        </p:nvSpPr>
        <p:spPr>
          <a:xfrm rot="18546510">
            <a:off x="6044665" y="2879179"/>
            <a:ext cx="435202" cy="267639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3CBE2E7-5670-A605-792E-100DFC1DFF87}"/>
              </a:ext>
            </a:extLst>
          </p:cNvPr>
          <p:cNvSpPr/>
          <p:nvPr/>
        </p:nvSpPr>
        <p:spPr>
          <a:xfrm rot="20113577">
            <a:off x="7267189" y="3379255"/>
            <a:ext cx="313165" cy="129329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0FD64-D69F-532C-FB80-60BEF04E2724}"/>
              </a:ext>
            </a:extLst>
          </p:cNvPr>
          <p:cNvCxnSpPr>
            <a:cxnSpLocks/>
          </p:cNvCxnSpPr>
          <p:nvPr/>
        </p:nvCxnSpPr>
        <p:spPr>
          <a:xfrm flipH="1" flipV="1">
            <a:off x="8591302" y="4707998"/>
            <a:ext cx="383029" cy="6831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68F3BF-C736-F1A5-F1CF-9511D9EC8773}"/>
              </a:ext>
            </a:extLst>
          </p:cNvPr>
          <p:cNvSpPr txBox="1"/>
          <p:nvPr/>
        </p:nvSpPr>
        <p:spPr>
          <a:xfrm>
            <a:off x="8362198" y="199836"/>
            <a:ext cx="3772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process, but for subsets of similar individuals.</a:t>
            </a:r>
          </a:p>
          <a:p>
            <a:r>
              <a:rPr lang="en-US" dirty="0"/>
              <a:t>Built on group-level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CD685-C5BA-C411-B513-F898AD9C971D}"/>
              </a:ext>
            </a:extLst>
          </p:cNvPr>
          <p:cNvSpPr txBox="1"/>
          <p:nvPr/>
        </p:nvSpPr>
        <p:spPr>
          <a:xfrm>
            <a:off x="3602099" y="6105050"/>
            <a:ext cx="154241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Subgroup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98FD8D-4A8B-32B6-2BA3-6067ED217961}"/>
              </a:ext>
            </a:extLst>
          </p:cNvPr>
          <p:cNvSpPr txBox="1"/>
          <p:nvPr/>
        </p:nvSpPr>
        <p:spPr>
          <a:xfrm>
            <a:off x="9489192" y="6145811"/>
            <a:ext cx="154401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Subgroup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C9BF57-E46A-F4E8-615C-ECDB5131355A}"/>
              </a:ext>
            </a:extLst>
          </p:cNvPr>
          <p:cNvCxnSpPr>
            <a:cxnSpLocks/>
          </p:cNvCxnSpPr>
          <p:nvPr/>
        </p:nvCxnSpPr>
        <p:spPr>
          <a:xfrm flipV="1">
            <a:off x="7104511" y="2109978"/>
            <a:ext cx="420455" cy="6172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9" grpId="0" animBg="1"/>
      <p:bldP spid="14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12E5-20BC-7570-B20C-01211927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GIMME: Individual-Level</a:t>
            </a:r>
          </a:p>
        </p:txBody>
      </p:sp>
      <p:pic>
        <p:nvPicPr>
          <p:cNvPr id="4" name="Picture 3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3EF250F8-D494-5D0F-D521-2473B2BC8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45" y="2321987"/>
            <a:ext cx="2495120" cy="19777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7107979-E18B-B097-C124-DF355EE268F3}"/>
              </a:ext>
            </a:extLst>
          </p:cNvPr>
          <p:cNvSpPr/>
          <p:nvPr/>
        </p:nvSpPr>
        <p:spPr>
          <a:xfrm>
            <a:off x="2913062" y="2406458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6D15D0-E142-A963-D771-2727393FA10D}"/>
              </a:ext>
            </a:extLst>
          </p:cNvPr>
          <p:cNvSpPr/>
          <p:nvPr/>
        </p:nvSpPr>
        <p:spPr>
          <a:xfrm>
            <a:off x="3379226" y="26933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163FBD-000F-5BD9-51D6-FCFECDC86EEE}"/>
              </a:ext>
            </a:extLst>
          </p:cNvPr>
          <p:cNvSpPr/>
          <p:nvPr/>
        </p:nvSpPr>
        <p:spPr>
          <a:xfrm>
            <a:off x="3379226" y="3138721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F25CC4-1FFC-BBEB-B135-8A79014972F1}"/>
              </a:ext>
            </a:extLst>
          </p:cNvPr>
          <p:cNvSpPr/>
          <p:nvPr/>
        </p:nvSpPr>
        <p:spPr>
          <a:xfrm>
            <a:off x="2913062" y="3426844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A2F94D-5F46-F4E5-78E4-64E3E4A7B29D}"/>
              </a:ext>
            </a:extLst>
          </p:cNvPr>
          <p:cNvSpPr/>
          <p:nvPr/>
        </p:nvSpPr>
        <p:spPr>
          <a:xfrm>
            <a:off x="2487031" y="3138721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775053-D54C-F043-8BCA-5EE23E27D811}"/>
              </a:ext>
            </a:extLst>
          </p:cNvPr>
          <p:cNvSpPr/>
          <p:nvPr/>
        </p:nvSpPr>
        <p:spPr>
          <a:xfrm>
            <a:off x="2487031" y="269332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050FD2-7EC6-0D91-14E5-51FE05C8386B}"/>
              </a:ext>
            </a:extLst>
          </p:cNvPr>
          <p:cNvCxnSpPr>
            <a:stCxn id="9" idx="7"/>
            <a:endCxn id="5" idx="3"/>
          </p:cNvCxnSpPr>
          <p:nvPr/>
        </p:nvCxnSpPr>
        <p:spPr>
          <a:xfrm flipV="1">
            <a:off x="2597383" y="2522728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E3DF0A-7A90-8BB5-C504-E3DD4F52DE5D}"/>
              </a:ext>
            </a:extLst>
          </p:cNvPr>
          <p:cNvCxnSpPr>
            <a:cxnSpLocks/>
            <a:stCxn id="8" idx="7"/>
            <a:endCxn id="6" idx="4"/>
          </p:cNvCxnSpPr>
          <p:nvPr/>
        </p:nvCxnSpPr>
        <p:spPr>
          <a:xfrm flipV="1">
            <a:off x="3023414" y="2829548"/>
            <a:ext cx="420455" cy="6172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B05972C5-236C-523F-46AF-A778D09C1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461" y="2484385"/>
            <a:ext cx="2495120" cy="197773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70F5C3F-184E-9AD5-502F-E18C6D0DB68D}"/>
              </a:ext>
            </a:extLst>
          </p:cNvPr>
          <p:cNvSpPr/>
          <p:nvPr/>
        </p:nvSpPr>
        <p:spPr>
          <a:xfrm>
            <a:off x="8628378" y="256885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909954-EEF0-605F-9FAA-12C415454575}"/>
              </a:ext>
            </a:extLst>
          </p:cNvPr>
          <p:cNvSpPr/>
          <p:nvPr/>
        </p:nvSpPr>
        <p:spPr>
          <a:xfrm>
            <a:off x="9094542" y="285572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76DB51-606E-A1DE-024E-B51AF6F721A3}"/>
              </a:ext>
            </a:extLst>
          </p:cNvPr>
          <p:cNvSpPr/>
          <p:nvPr/>
        </p:nvSpPr>
        <p:spPr>
          <a:xfrm>
            <a:off x="9094542" y="330111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DBAB36-6874-53FA-19C8-ED21AA678100}"/>
              </a:ext>
            </a:extLst>
          </p:cNvPr>
          <p:cNvSpPr/>
          <p:nvPr/>
        </p:nvSpPr>
        <p:spPr>
          <a:xfrm>
            <a:off x="8628378" y="358924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127FF5-D143-AEA3-2711-3CC7E90E20C4}"/>
              </a:ext>
            </a:extLst>
          </p:cNvPr>
          <p:cNvSpPr/>
          <p:nvPr/>
        </p:nvSpPr>
        <p:spPr>
          <a:xfrm>
            <a:off x="8202347" y="330111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64CBFC-AC89-0600-5B91-1E7B2B48E317}"/>
              </a:ext>
            </a:extLst>
          </p:cNvPr>
          <p:cNvSpPr/>
          <p:nvPr/>
        </p:nvSpPr>
        <p:spPr>
          <a:xfrm>
            <a:off x="8202347" y="285572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069209-8749-7573-9064-CD959A1B24A1}"/>
              </a:ext>
            </a:extLst>
          </p:cNvPr>
          <p:cNvCxnSpPr>
            <a:stCxn id="18" idx="7"/>
            <a:endCxn id="14" idx="3"/>
          </p:cNvCxnSpPr>
          <p:nvPr/>
        </p:nvCxnSpPr>
        <p:spPr>
          <a:xfrm flipV="1">
            <a:off x="8312699" y="2685126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34876E-9350-C7C9-0848-5825E96E08A4}"/>
              </a:ext>
            </a:extLst>
          </p:cNvPr>
          <p:cNvCxnSpPr>
            <a:cxnSpLocks/>
            <a:stCxn id="17" idx="7"/>
            <a:endCxn id="15" idx="4"/>
          </p:cNvCxnSpPr>
          <p:nvPr/>
        </p:nvCxnSpPr>
        <p:spPr>
          <a:xfrm flipV="1">
            <a:off x="8738730" y="2991946"/>
            <a:ext cx="420455" cy="6172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CD2162-1E92-F85E-AC70-C8D84B8FCEFB}"/>
              </a:ext>
            </a:extLst>
          </p:cNvPr>
          <p:cNvCxnSpPr>
            <a:cxnSpLocks/>
          </p:cNvCxnSpPr>
          <p:nvPr/>
        </p:nvCxnSpPr>
        <p:spPr>
          <a:xfrm flipV="1">
            <a:off x="2585826" y="3200890"/>
            <a:ext cx="806347" cy="99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F4078A-4428-73A8-C303-2E5F5BAF98B0}"/>
              </a:ext>
            </a:extLst>
          </p:cNvPr>
          <p:cNvCxnSpPr>
            <a:cxnSpLocks/>
          </p:cNvCxnSpPr>
          <p:nvPr/>
        </p:nvCxnSpPr>
        <p:spPr>
          <a:xfrm flipH="1" flipV="1">
            <a:off x="8709108" y="2677245"/>
            <a:ext cx="383029" cy="68314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BB337985-3078-54CC-0E92-93413DDCF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41" y="2484385"/>
            <a:ext cx="2495120" cy="1977737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8017CD2C-A7D2-EB06-19AD-D8C27190E5BE}"/>
              </a:ext>
            </a:extLst>
          </p:cNvPr>
          <p:cNvSpPr/>
          <p:nvPr/>
        </p:nvSpPr>
        <p:spPr>
          <a:xfrm>
            <a:off x="5785658" y="256885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35C317-2DE3-BDC3-469C-C8A3C6A02432}"/>
              </a:ext>
            </a:extLst>
          </p:cNvPr>
          <p:cNvSpPr/>
          <p:nvPr/>
        </p:nvSpPr>
        <p:spPr>
          <a:xfrm>
            <a:off x="6251822" y="285572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68735-A3C8-2D8F-1AF7-497DA0DDBA70}"/>
              </a:ext>
            </a:extLst>
          </p:cNvPr>
          <p:cNvSpPr/>
          <p:nvPr/>
        </p:nvSpPr>
        <p:spPr>
          <a:xfrm>
            <a:off x="6251822" y="330111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23FCCC-97BA-2380-3763-1CD0C39A2A30}"/>
              </a:ext>
            </a:extLst>
          </p:cNvPr>
          <p:cNvSpPr/>
          <p:nvPr/>
        </p:nvSpPr>
        <p:spPr>
          <a:xfrm>
            <a:off x="5785658" y="358924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3E7825-DADF-6089-3727-95DC7B58D141}"/>
              </a:ext>
            </a:extLst>
          </p:cNvPr>
          <p:cNvSpPr/>
          <p:nvPr/>
        </p:nvSpPr>
        <p:spPr>
          <a:xfrm>
            <a:off x="5359627" y="330111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C524B0-9CAF-5966-235F-49C753900F93}"/>
              </a:ext>
            </a:extLst>
          </p:cNvPr>
          <p:cNvSpPr/>
          <p:nvPr/>
        </p:nvSpPr>
        <p:spPr>
          <a:xfrm>
            <a:off x="5359627" y="285572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C465C-29B7-8D3B-9754-8C65F30088CB}"/>
              </a:ext>
            </a:extLst>
          </p:cNvPr>
          <p:cNvCxnSpPr>
            <a:stCxn id="29" idx="7"/>
            <a:endCxn id="25" idx="3"/>
          </p:cNvCxnSpPr>
          <p:nvPr/>
        </p:nvCxnSpPr>
        <p:spPr>
          <a:xfrm flipV="1">
            <a:off x="5469979" y="2685126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387E59-0840-4C76-C18B-B1790855AD86}"/>
              </a:ext>
            </a:extLst>
          </p:cNvPr>
          <p:cNvCxnSpPr>
            <a:cxnSpLocks/>
            <a:stCxn id="28" idx="7"/>
            <a:endCxn id="26" idx="4"/>
          </p:cNvCxnSpPr>
          <p:nvPr/>
        </p:nvCxnSpPr>
        <p:spPr>
          <a:xfrm flipV="1">
            <a:off x="5896010" y="2991946"/>
            <a:ext cx="420455" cy="6172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701342-C3CE-3EF6-FB06-8519D513A51F}"/>
              </a:ext>
            </a:extLst>
          </p:cNvPr>
          <p:cNvCxnSpPr>
            <a:cxnSpLocks/>
          </p:cNvCxnSpPr>
          <p:nvPr/>
        </p:nvCxnSpPr>
        <p:spPr>
          <a:xfrm flipV="1">
            <a:off x="5458422" y="3363288"/>
            <a:ext cx="806347" cy="99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0E55E52-7192-1F74-8997-5C1293153862}"/>
              </a:ext>
            </a:extLst>
          </p:cNvPr>
          <p:cNvSpPr txBox="1"/>
          <p:nvPr/>
        </p:nvSpPr>
        <p:spPr>
          <a:xfrm>
            <a:off x="1727994" y="4413796"/>
            <a:ext cx="237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Ind-X; Subgroup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E7812A-C2AE-22DA-F647-35504B9990FD}"/>
              </a:ext>
            </a:extLst>
          </p:cNvPr>
          <p:cNvSpPr txBox="1"/>
          <p:nvPr/>
        </p:nvSpPr>
        <p:spPr>
          <a:xfrm>
            <a:off x="4591298" y="4413675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Ind-Y; Subgroup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38ADC-2212-BE05-38D2-6267A98ED14F}"/>
              </a:ext>
            </a:extLst>
          </p:cNvPr>
          <p:cNvSpPr txBox="1"/>
          <p:nvPr/>
        </p:nvSpPr>
        <p:spPr>
          <a:xfrm>
            <a:off x="7648792" y="4385845"/>
            <a:ext cx="237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Ind-Z; Subgroup 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021319-4746-D85A-0E51-597E59599A2A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023414" y="3273033"/>
            <a:ext cx="359319" cy="173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5D6BFD-92AA-592E-256F-D5F6EB919071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408706" y="2923837"/>
            <a:ext cx="843116" cy="20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639DFE-40CE-2B79-532F-20D025C30D65}"/>
              </a:ext>
            </a:extLst>
          </p:cNvPr>
          <p:cNvCxnSpPr>
            <a:cxnSpLocks/>
          </p:cNvCxnSpPr>
          <p:nvPr/>
        </p:nvCxnSpPr>
        <p:spPr>
          <a:xfrm flipV="1">
            <a:off x="8757663" y="3436385"/>
            <a:ext cx="359319" cy="173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7EC25D-04E2-7129-0B83-D93299201035}"/>
              </a:ext>
            </a:extLst>
          </p:cNvPr>
          <p:cNvSpPr txBox="1"/>
          <p:nvPr/>
        </p:nvSpPr>
        <p:spPr>
          <a:xfrm>
            <a:off x="272297" y="5558405"/>
            <a:ext cx="528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individual-level paths on top of existing group models for each person</a:t>
            </a:r>
          </a:p>
        </p:txBody>
      </p:sp>
    </p:spTree>
    <p:extLst>
      <p:ext uri="{BB962C8B-B14F-4D97-AF65-F5344CB8AC3E}">
        <p14:creationId xmlns:p14="http://schemas.microsoft.com/office/powerpoint/2010/main" val="35371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CD54-39AE-C535-2324-DDDB089D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84"/>
            <a:ext cx="10515600" cy="1325563"/>
          </a:xfrm>
        </p:spPr>
        <p:txBody>
          <a:bodyPr/>
          <a:lstStyle/>
          <a:p>
            <a:r>
              <a:rPr lang="en-US" dirty="0"/>
              <a:t>Summary (Subgroup-GIMME)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226159-51C0-AF72-DE89-B5A45F08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18" y="1456726"/>
            <a:ext cx="6468382" cy="485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AF3D53-A66F-3993-984A-D33DE13FF5F8}"/>
              </a:ext>
            </a:extLst>
          </p:cNvPr>
          <p:cNvSpPr txBox="1"/>
          <p:nvPr/>
        </p:nvSpPr>
        <p:spPr>
          <a:xfrm>
            <a:off x="3800475" y="6311384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Gates et al. (2017) </a:t>
            </a:r>
            <a:r>
              <a:rPr lang="en-US" i="1" dirty="0"/>
              <a:t>Neuroimage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8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2CBC-CA24-4206-8AF2-724961B8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GIMME: Model Specification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B6B0B2-9965-6F16-EE70-E793FFE8FA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6225" y="2616105"/>
            <a:ext cx="5486400" cy="277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33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009D-094D-389D-3540-B0E91B08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GIMME: Model Specification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EC983F-8574-90F6-98F8-BFA59E0986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0773" y="2596293"/>
            <a:ext cx="4337304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90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A59E-BC46-D8D4-326E-86226C48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is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95F1-AA9E-E192-ED02-6B98E332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Anyone interested in </a:t>
            </a:r>
            <a:r>
              <a:rPr lang="en-US" u="sng" dirty="0"/>
              <a:t>network analysis </a:t>
            </a:r>
            <a:r>
              <a:rPr lang="en-US" dirty="0"/>
              <a:t>from intensive longitudinal data</a:t>
            </a:r>
          </a:p>
          <a:p>
            <a:r>
              <a:rPr lang="en-US" dirty="0"/>
              <a:t>GIMME is a novel method that addresses </a:t>
            </a:r>
            <a:r>
              <a:rPr lang="en-US" u="sng" dirty="0"/>
              <a:t>heterogeneity</a:t>
            </a:r>
            <a:r>
              <a:rPr lang="en-US" dirty="0"/>
              <a:t> and can also uncover </a:t>
            </a:r>
            <a:r>
              <a:rPr lang="en-US" u="sng" dirty="0"/>
              <a:t>data driven subgroups</a:t>
            </a:r>
          </a:p>
          <a:p>
            <a:pPr lvl="1"/>
            <a:r>
              <a:rPr lang="en-US" dirty="0"/>
              <a:t>Ultimate goal is for more </a:t>
            </a:r>
            <a:r>
              <a:rPr lang="en-US" u="sng" dirty="0"/>
              <a:t>individually-precise networks</a:t>
            </a:r>
            <a:r>
              <a:rPr lang="en-US" dirty="0"/>
              <a:t>, rather than group-averaged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/>
              <a:t>fMRI Effective Connectivity Networks </a:t>
            </a:r>
          </a:p>
          <a:p>
            <a:pPr lvl="2"/>
            <a:r>
              <a:rPr lang="en-US" dirty="0"/>
              <a:t>Nodes are BOLD time series from regions of interest (ROIs)</a:t>
            </a:r>
          </a:p>
          <a:p>
            <a:pPr lvl="1"/>
            <a:r>
              <a:rPr lang="en-US" b="1" dirty="0"/>
              <a:t>Ecological Momentary Assessment (EMA)</a:t>
            </a:r>
          </a:p>
          <a:p>
            <a:pPr lvl="2"/>
            <a:r>
              <a:rPr lang="en-US" dirty="0"/>
              <a:t>Nodes are variables collected numerous times longitudinally </a:t>
            </a:r>
          </a:p>
          <a:p>
            <a:pPr lvl="1"/>
            <a:r>
              <a:rPr lang="en-US" dirty="0"/>
              <a:t>Anything that has multiple variables observed often over time:</a:t>
            </a:r>
          </a:p>
          <a:p>
            <a:pPr lvl="2"/>
            <a:r>
              <a:rPr lang="en-US" dirty="0"/>
              <a:t>Economic trends, Google word searches, etc. </a:t>
            </a:r>
          </a:p>
        </p:txBody>
      </p:sp>
    </p:spTree>
    <p:extLst>
      <p:ext uri="{BB962C8B-B14F-4D97-AF65-F5344CB8AC3E}">
        <p14:creationId xmlns:p14="http://schemas.microsoft.com/office/powerpoint/2010/main" val="2721040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7582-4968-9414-29C8-9F17AA0B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GIMME: Model Specification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A82DE6-5AD3-1A4B-441C-8014950E84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6225" y="2020221"/>
            <a:ext cx="5486400" cy="396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3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3081-FCD9-F0AA-9FE2-A35155F3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Walkthrough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4C0A-E69E-221F-F034-4133C8E2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Formatting</a:t>
            </a:r>
          </a:p>
          <a:p>
            <a:pPr lvl="1"/>
            <a:r>
              <a:rPr lang="en-US" dirty="0"/>
              <a:t>Need a separate .csv file of time series data for each individual</a:t>
            </a:r>
          </a:p>
          <a:p>
            <a:pPr lvl="1"/>
            <a:r>
              <a:rPr lang="en-US" dirty="0"/>
              <a:t>Include column names, no row names. Same columns for all individuals</a:t>
            </a:r>
          </a:p>
          <a:p>
            <a:pPr lvl="1"/>
            <a:r>
              <a:rPr lang="en-US" dirty="0"/>
              <a:t>Missing data OK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GIMME Code</a:t>
            </a:r>
          </a:p>
          <a:p>
            <a:pPr lvl="1"/>
            <a:r>
              <a:rPr lang="en-US" dirty="0"/>
              <a:t>Pretty easy code, just understanding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extensions and downstream analyses </a:t>
            </a:r>
          </a:p>
        </p:txBody>
      </p:sp>
    </p:spTree>
    <p:extLst>
      <p:ext uri="{BB962C8B-B14F-4D97-AF65-F5344CB8AC3E}">
        <p14:creationId xmlns:p14="http://schemas.microsoft.com/office/powerpoint/2010/main" val="11348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091E-8161-D3BC-D7C2-5DA9CFD0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263F-BB04-FEE5-4560-DE581FB8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presented here was learned from public GIMME papers (see here) and open source materials such as (OSF docs).</a:t>
            </a:r>
          </a:p>
          <a:p>
            <a:r>
              <a:rPr lang="en-US" dirty="0"/>
              <a:t>I have further training from a Pitt Summer Methods workshop taught by Dr. Katie Gates (GIMME Developer), which I highly recommend. </a:t>
            </a:r>
          </a:p>
          <a:p>
            <a:r>
              <a:rPr lang="en-US" dirty="0"/>
              <a:t>I will be focusing on big-picture concepts and applied usage of GIMME. For more detailed information, you should leverage the resources noted above. </a:t>
            </a:r>
          </a:p>
        </p:txBody>
      </p:sp>
    </p:spTree>
    <p:extLst>
      <p:ext uri="{BB962C8B-B14F-4D97-AF65-F5344CB8AC3E}">
        <p14:creationId xmlns:p14="http://schemas.microsoft.com/office/powerpoint/2010/main" val="400448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B8CD-4DCE-AC65-EC49-DE0CFDE6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1742-5B4E-940C-CB4D-EA47C971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Background: Time Series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Background: Heterogeneity and Ergodicity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GIMME Conceptual 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Brief GIMME Formal Specification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Applied R Walkthrough (Data Formatting + GIMME Code) </a:t>
            </a:r>
          </a:p>
        </p:txBody>
      </p:sp>
    </p:spTree>
    <p:extLst>
      <p:ext uri="{BB962C8B-B14F-4D97-AF65-F5344CB8AC3E}">
        <p14:creationId xmlns:p14="http://schemas.microsoft.com/office/powerpoint/2010/main" val="320079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8FBD-B4D5-576B-4B37-82F815C3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Time Series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8CCB-7347-8C1C-B310-36B98BB52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4031" cy="4351338"/>
          </a:xfrm>
        </p:spPr>
        <p:txBody>
          <a:bodyPr/>
          <a:lstStyle/>
          <a:p>
            <a:r>
              <a:rPr lang="en-US" dirty="0"/>
              <a:t>Here, we are interested in </a:t>
            </a:r>
            <a:r>
              <a:rPr lang="en-US" u="sng" dirty="0"/>
              <a:t>intensive time series data</a:t>
            </a:r>
            <a:endParaRPr lang="en-US" dirty="0"/>
          </a:p>
          <a:p>
            <a:pPr lvl="1"/>
            <a:r>
              <a:rPr lang="en-US" dirty="0"/>
              <a:t>Not formally defined, but need numerous observations per person </a:t>
            </a:r>
          </a:p>
          <a:p>
            <a:pPr lvl="1"/>
            <a:r>
              <a:rPr lang="en-US" dirty="0"/>
              <a:t>Think 30-500+, not 5</a:t>
            </a:r>
          </a:p>
          <a:p>
            <a:r>
              <a:rPr lang="en-US" dirty="0"/>
              <a:t>Networks: Define interrelationships between variables over time</a:t>
            </a:r>
          </a:p>
          <a:p>
            <a:pPr lvl="1"/>
            <a:r>
              <a:rPr lang="en-US" dirty="0"/>
              <a:t>Nodes: Observed variables </a:t>
            </a:r>
          </a:p>
          <a:p>
            <a:pPr lvl="1"/>
            <a:r>
              <a:rPr lang="en-US" dirty="0"/>
              <a:t>Edges: Estimated associations between variables</a:t>
            </a:r>
          </a:p>
        </p:txBody>
      </p:sp>
      <p:pic>
        <p:nvPicPr>
          <p:cNvPr id="4" name="Picture 3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FC8C3BCD-6289-217C-1B5D-BE691F56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00" y="4242439"/>
            <a:ext cx="2495120" cy="1977737"/>
          </a:xfrm>
          <a:prstGeom prst="rect">
            <a:avLst/>
          </a:prstGeom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9D912F-C94E-0F64-70C7-CFE75C1AD7A5}"/>
              </a:ext>
            </a:extLst>
          </p:cNvPr>
          <p:cNvSpPr/>
          <p:nvPr/>
        </p:nvSpPr>
        <p:spPr>
          <a:xfrm>
            <a:off x="9032717" y="4373564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24F1D1-D64E-0BC3-864E-31BEE5D8BF91}"/>
              </a:ext>
            </a:extLst>
          </p:cNvPr>
          <p:cNvSpPr/>
          <p:nvPr/>
        </p:nvSpPr>
        <p:spPr>
          <a:xfrm>
            <a:off x="9498881" y="4660435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7F424E-ED7F-853A-D5C7-65AEB18C8C57}"/>
              </a:ext>
            </a:extLst>
          </p:cNvPr>
          <p:cNvSpPr/>
          <p:nvPr/>
        </p:nvSpPr>
        <p:spPr>
          <a:xfrm>
            <a:off x="9498881" y="510582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A433C8-7F96-0A90-6670-1FFDEDE088D5}"/>
              </a:ext>
            </a:extLst>
          </p:cNvPr>
          <p:cNvSpPr/>
          <p:nvPr/>
        </p:nvSpPr>
        <p:spPr>
          <a:xfrm>
            <a:off x="9032717" y="5393950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205E3C-0F3B-1349-DFF1-DE03E351E89C}"/>
              </a:ext>
            </a:extLst>
          </p:cNvPr>
          <p:cNvSpPr/>
          <p:nvPr/>
        </p:nvSpPr>
        <p:spPr>
          <a:xfrm>
            <a:off x="8606686" y="510582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A0EC54-019B-F2E2-F203-E1D9C36516C8}"/>
              </a:ext>
            </a:extLst>
          </p:cNvPr>
          <p:cNvSpPr/>
          <p:nvPr/>
        </p:nvSpPr>
        <p:spPr>
          <a:xfrm>
            <a:off x="8606686" y="4660435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B2ACFC-0998-7C3A-DA8B-BAD6EE56B744}"/>
              </a:ext>
            </a:extLst>
          </p:cNvPr>
          <p:cNvCxnSpPr/>
          <p:nvPr/>
        </p:nvCxnSpPr>
        <p:spPr>
          <a:xfrm flipV="1">
            <a:off x="8717038" y="4504231"/>
            <a:ext cx="334612" cy="63594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B8280-D3B5-8C7D-C11A-E31D1898BB25}"/>
              </a:ext>
            </a:extLst>
          </p:cNvPr>
          <p:cNvCxnSpPr/>
          <p:nvPr/>
        </p:nvCxnSpPr>
        <p:spPr>
          <a:xfrm>
            <a:off x="9143069" y="4504231"/>
            <a:ext cx="374745" cy="6359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5A56FF-ABE1-8AC4-23EC-E9F7ECF5B09D}"/>
              </a:ext>
            </a:extLst>
          </p:cNvPr>
          <p:cNvCxnSpPr/>
          <p:nvPr/>
        </p:nvCxnSpPr>
        <p:spPr>
          <a:xfrm>
            <a:off x="8735971" y="5188334"/>
            <a:ext cx="76291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2869FA-0D5F-4592-ED44-4533E55164A7}"/>
              </a:ext>
            </a:extLst>
          </p:cNvPr>
          <p:cNvCxnSpPr/>
          <p:nvPr/>
        </p:nvCxnSpPr>
        <p:spPr>
          <a:xfrm flipV="1">
            <a:off x="9143069" y="4791102"/>
            <a:ext cx="374745" cy="6371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5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9CAC-516D-1D18-6AE9-6A2E899D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vs. Directed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BCBC-EABD-BEE1-069B-0E2C1D83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011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Are edges purely correlational , or is an effect of direction implied (causation)? </a:t>
            </a:r>
          </a:p>
          <a:p>
            <a:r>
              <a:rPr lang="en-US" dirty="0"/>
              <a:t>In fMRI world, directional edges model </a:t>
            </a:r>
            <a:r>
              <a:rPr lang="en-US" u="sng" dirty="0"/>
              <a:t>effective connectivity</a:t>
            </a:r>
            <a:r>
              <a:rPr lang="en-US" dirty="0"/>
              <a:t>, rather than functional connectivity </a:t>
            </a:r>
          </a:p>
          <a:p>
            <a:pPr lvl="1"/>
            <a:r>
              <a:rPr lang="en-US" dirty="0"/>
              <a:t>Hypothesized model underlying observed correlations (See Friston 2011) </a:t>
            </a:r>
          </a:p>
          <a:p>
            <a:pPr lvl="1"/>
            <a:r>
              <a:rPr lang="en-US" dirty="0"/>
              <a:t>Dynamical Causal Modeling most common example</a:t>
            </a:r>
          </a:p>
          <a:p>
            <a:r>
              <a:rPr lang="en-US" dirty="0"/>
              <a:t>Numerous ways of modeling, here we will think about </a:t>
            </a:r>
            <a:r>
              <a:rPr lang="en-US" u="sng" dirty="0"/>
              <a:t>Granger Causality</a:t>
            </a:r>
            <a:endParaRPr lang="en-US" dirty="0"/>
          </a:p>
          <a:p>
            <a:pPr lvl="1"/>
            <a:r>
              <a:rPr lang="en-US" dirty="0"/>
              <a:t>Effect of node on another after accounting for each node’s </a:t>
            </a:r>
            <a:r>
              <a:rPr lang="en-US" u="sng" dirty="0"/>
              <a:t>autocorrelation</a:t>
            </a:r>
            <a:r>
              <a:rPr lang="en-US" dirty="0"/>
              <a:t> (correlation with itself in time series) </a:t>
            </a:r>
          </a:p>
          <a:p>
            <a:endParaRPr lang="en-US" dirty="0"/>
          </a:p>
        </p:txBody>
      </p:sp>
      <p:pic>
        <p:nvPicPr>
          <p:cNvPr id="4" name="Picture 3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36EB14CD-273B-CFA3-C71E-229BD9B24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39" y="4265985"/>
            <a:ext cx="2495120" cy="19777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AB59839-FA5E-EC46-D604-19194B45D3C8}"/>
              </a:ext>
            </a:extLst>
          </p:cNvPr>
          <p:cNvSpPr/>
          <p:nvPr/>
        </p:nvSpPr>
        <p:spPr>
          <a:xfrm>
            <a:off x="7466856" y="4397110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288964-1405-BCC0-0746-6519A4816BF0}"/>
              </a:ext>
            </a:extLst>
          </p:cNvPr>
          <p:cNvSpPr/>
          <p:nvPr/>
        </p:nvSpPr>
        <p:spPr>
          <a:xfrm>
            <a:off x="7933020" y="4683981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13A077-4883-94DC-BA1A-53E5DCA5A226}"/>
              </a:ext>
            </a:extLst>
          </p:cNvPr>
          <p:cNvSpPr/>
          <p:nvPr/>
        </p:nvSpPr>
        <p:spPr>
          <a:xfrm>
            <a:off x="7933020" y="5129373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E082FD-ABF6-4B72-CC64-FCD71868B911}"/>
              </a:ext>
            </a:extLst>
          </p:cNvPr>
          <p:cNvSpPr/>
          <p:nvPr/>
        </p:nvSpPr>
        <p:spPr>
          <a:xfrm>
            <a:off x="7466856" y="541749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DF99CA-70A5-9B76-B603-01BA19B12B7B}"/>
              </a:ext>
            </a:extLst>
          </p:cNvPr>
          <p:cNvSpPr/>
          <p:nvPr/>
        </p:nvSpPr>
        <p:spPr>
          <a:xfrm>
            <a:off x="7040825" y="5129373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104B15-AF7C-F78F-5731-006EAD4F50BD}"/>
              </a:ext>
            </a:extLst>
          </p:cNvPr>
          <p:cNvSpPr/>
          <p:nvPr/>
        </p:nvSpPr>
        <p:spPr>
          <a:xfrm>
            <a:off x="7040825" y="4683981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A46254-FE98-E758-0384-31ECD2CAE3E4}"/>
              </a:ext>
            </a:extLst>
          </p:cNvPr>
          <p:cNvCxnSpPr/>
          <p:nvPr/>
        </p:nvCxnSpPr>
        <p:spPr>
          <a:xfrm flipV="1">
            <a:off x="7151177" y="4527777"/>
            <a:ext cx="334612" cy="63594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98987C-35BE-1722-F279-2A00C884927D}"/>
              </a:ext>
            </a:extLst>
          </p:cNvPr>
          <p:cNvCxnSpPr/>
          <p:nvPr/>
        </p:nvCxnSpPr>
        <p:spPr>
          <a:xfrm>
            <a:off x="7577208" y="4527777"/>
            <a:ext cx="374745" cy="6359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002448-1DA8-3894-112B-A81F99795E97}"/>
              </a:ext>
            </a:extLst>
          </p:cNvPr>
          <p:cNvCxnSpPr/>
          <p:nvPr/>
        </p:nvCxnSpPr>
        <p:spPr>
          <a:xfrm>
            <a:off x="7170110" y="5211880"/>
            <a:ext cx="76291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DEA2BF-A6F0-DD9B-4FE9-20625A445DE1}"/>
              </a:ext>
            </a:extLst>
          </p:cNvPr>
          <p:cNvCxnSpPr/>
          <p:nvPr/>
        </p:nvCxnSpPr>
        <p:spPr>
          <a:xfrm flipV="1">
            <a:off x="7577208" y="4814648"/>
            <a:ext cx="374745" cy="6371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D52350BE-62F4-39E2-F56E-AB7BDDDCE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18" y="4265986"/>
            <a:ext cx="2495120" cy="197773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397A0E8-CAFC-B001-8D46-9C71AC845586}"/>
              </a:ext>
            </a:extLst>
          </p:cNvPr>
          <p:cNvSpPr/>
          <p:nvPr/>
        </p:nvSpPr>
        <p:spPr>
          <a:xfrm>
            <a:off x="3493535" y="4397111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784F8B-B784-10D8-1564-E35053E67486}"/>
              </a:ext>
            </a:extLst>
          </p:cNvPr>
          <p:cNvSpPr/>
          <p:nvPr/>
        </p:nvSpPr>
        <p:spPr>
          <a:xfrm>
            <a:off x="3959699" y="468398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AB774F-F7CC-6046-832C-D7DE0CF67B61}"/>
              </a:ext>
            </a:extLst>
          </p:cNvPr>
          <p:cNvSpPr/>
          <p:nvPr/>
        </p:nvSpPr>
        <p:spPr>
          <a:xfrm>
            <a:off x="3959699" y="5129374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3B1539-6EE0-EDA1-1215-CCC7BA188420}"/>
              </a:ext>
            </a:extLst>
          </p:cNvPr>
          <p:cNvSpPr/>
          <p:nvPr/>
        </p:nvSpPr>
        <p:spPr>
          <a:xfrm>
            <a:off x="3493535" y="541749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4A1D01-E9D6-E1D5-FB5C-9FD61C4F48BB}"/>
              </a:ext>
            </a:extLst>
          </p:cNvPr>
          <p:cNvSpPr/>
          <p:nvPr/>
        </p:nvSpPr>
        <p:spPr>
          <a:xfrm>
            <a:off x="3067504" y="5129374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83CC90-E31D-1246-040F-9A76D27FF968}"/>
              </a:ext>
            </a:extLst>
          </p:cNvPr>
          <p:cNvSpPr/>
          <p:nvPr/>
        </p:nvSpPr>
        <p:spPr>
          <a:xfrm>
            <a:off x="3067504" y="468398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690EA8-0F91-1D96-A42B-9A712332E625}"/>
              </a:ext>
            </a:extLst>
          </p:cNvPr>
          <p:cNvCxnSpPr>
            <a:stCxn id="20" idx="7"/>
            <a:endCxn id="16" idx="3"/>
          </p:cNvCxnSpPr>
          <p:nvPr/>
        </p:nvCxnSpPr>
        <p:spPr>
          <a:xfrm flipV="1">
            <a:off x="3177856" y="4513381"/>
            <a:ext cx="334612" cy="635942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A86DD7-2750-5D98-432F-ABFD1563259D}"/>
              </a:ext>
            </a:extLst>
          </p:cNvPr>
          <p:cNvCxnSpPr>
            <a:stCxn id="19" idx="7"/>
            <a:endCxn id="17" idx="3"/>
          </p:cNvCxnSpPr>
          <p:nvPr/>
        </p:nvCxnSpPr>
        <p:spPr>
          <a:xfrm flipV="1">
            <a:off x="3603887" y="4800252"/>
            <a:ext cx="374745" cy="6371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786898-7D17-3D17-1520-D1A3E4C9ACAD}"/>
              </a:ext>
            </a:extLst>
          </p:cNvPr>
          <p:cNvCxnSpPr>
            <a:stCxn id="20" idx="6"/>
            <a:endCxn id="18" idx="2"/>
          </p:cNvCxnSpPr>
          <p:nvPr/>
        </p:nvCxnSpPr>
        <p:spPr>
          <a:xfrm>
            <a:off x="3196789" y="5197484"/>
            <a:ext cx="76291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A588D7-6F26-26C0-AA06-C567B683663B}"/>
              </a:ext>
            </a:extLst>
          </p:cNvPr>
          <p:cNvCxnSpPr>
            <a:stCxn id="16" idx="4"/>
            <a:endCxn id="18" idx="1"/>
          </p:cNvCxnSpPr>
          <p:nvPr/>
        </p:nvCxnSpPr>
        <p:spPr>
          <a:xfrm>
            <a:off x="3558178" y="4533330"/>
            <a:ext cx="420454" cy="6159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4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7CA8-1489-0690-CE2C-9D6CC22C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Idiographic vs. Aggregate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716A-C6E3-CC12-1D7E-18F4AF1B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Networks estimated using data from a single individual are </a:t>
            </a:r>
            <a:r>
              <a:rPr lang="en-US" u="sng" dirty="0"/>
              <a:t>idiographic</a:t>
            </a:r>
            <a:endParaRPr lang="en-US" i="1" u="sng" dirty="0"/>
          </a:p>
          <a:p>
            <a:pPr lvl="1"/>
            <a:r>
              <a:rPr lang="en-US" dirty="0"/>
              <a:t>Pros: 100% precision to the individual; individual-level inferences</a:t>
            </a:r>
          </a:p>
          <a:p>
            <a:pPr lvl="1"/>
            <a:r>
              <a:rPr lang="en-US" dirty="0"/>
              <a:t>Cons: Prone to noise, no group comparisons (e.g., clinical groups)</a:t>
            </a:r>
          </a:p>
          <a:p>
            <a:r>
              <a:rPr lang="en-US" dirty="0"/>
              <a:t>More commonly, we average data across individuals for </a:t>
            </a:r>
            <a:r>
              <a:rPr lang="en-US" u="sng" dirty="0"/>
              <a:t>aggregate networks</a:t>
            </a:r>
            <a:endParaRPr lang="en-US" dirty="0"/>
          </a:p>
          <a:p>
            <a:pPr lvl="1"/>
            <a:r>
              <a:rPr lang="en-US" dirty="0"/>
              <a:t>Pros: Reduce noise, enable group comparisons </a:t>
            </a:r>
          </a:p>
          <a:p>
            <a:pPr lvl="1"/>
            <a:r>
              <a:rPr lang="en-US" dirty="0"/>
              <a:t>Cons: Group-level networks may not represent individuals </a:t>
            </a:r>
          </a:p>
        </p:txBody>
      </p:sp>
    </p:spTree>
    <p:extLst>
      <p:ext uri="{BB962C8B-B14F-4D97-AF65-F5344CB8AC3E}">
        <p14:creationId xmlns:p14="http://schemas.microsoft.com/office/powerpoint/2010/main" val="255208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B7D0-6BCA-CCA0-7080-3A8EFAC0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Averaging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403B-7B29-0F1E-4CFF-89CF1C4A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average across individuals, we presume that differences across individuals are </a:t>
            </a:r>
            <a:r>
              <a:rPr lang="en-US" u="sng" dirty="0"/>
              <a:t>quantitative</a:t>
            </a:r>
            <a:r>
              <a:rPr lang="en-US" dirty="0"/>
              <a:t> (attributable to random error)</a:t>
            </a:r>
          </a:p>
          <a:p>
            <a:pPr lvl="1"/>
            <a:r>
              <a:rPr lang="en-US" dirty="0"/>
              <a:t>Aggregate network thus represents an “average” individual, with some error. </a:t>
            </a:r>
          </a:p>
          <a:p>
            <a:r>
              <a:rPr lang="en-US" dirty="0"/>
              <a:t>Not an assumption we think about too much..</a:t>
            </a:r>
          </a:p>
        </p:txBody>
      </p:sp>
    </p:spTree>
    <p:extLst>
      <p:ext uri="{BB962C8B-B14F-4D97-AF65-F5344CB8AC3E}">
        <p14:creationId xmlns:p14="http://schemas.microsoft.com/office/powerpoint/2010/main" val="407402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80C06C29-5B97-DCE8-DD93-0F10B739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2" y="126808"/>
            <a:ext cx="2495120" cy="19777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59D5666-4D46-4A34-24B4-FAC3F4E4FB3D}"/>
              </a:ext>
            </a:extLst>
          </p:cNvPr>
          <p:cNvSpPr/>
          <p:nvPr/>
        </p:nvSpPr>
        <p:spPr>
          <a:xfrm>
            <a:off x="3888229" y="21127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CBAE4F-F011-F9CD-7489-481AD36E6672}"/>
              </a:ext>
            </a:extLst>
          </p:cNvPr>
          <p:cNvSpPr/>
          <p:nvPr/>
        </p:nvSpPr>
        <p:spPr>
          <a:xfrm>
            <a:off x="4354393" y="498150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91975F-7503-25CD-C16F-47A88F044284}"/>
              </a:ext>
            </a:extLst>
          </p:cNvPr>
          <p:cNvSpPr/>
          <p:nvPr/>
        </p:nvSpPr>
        <p:spPr>
          <a:xfrm>
            <a:off x="4354393" y="94354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F6A2EC-59F2-4561-B6A7-718C75C27413}"/>
              </a:ext>
            </a:extLst>
          </p:cNvPr>
          <p:cNvSpPr/>
          <p:nvPr/>
        </p:nvSpPr>
        <p:spPr>
          <a:xfrm>
            <a:off x="3888229" y="1231665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15794F-CBE7-1878-B591-497CC12EA665}"/>
              </a:ext>
            </a:extLst>
          </p:cNvPr>
          <p:cNvSpPr/>
          <p:nvPr/>
        </p:nvSpPr>
        <p:spPr>
          <a:xfrm>
            <a:off x="3462198" y="94354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3F868A-6EC5-000D-3355-13BE42129729}"/>
              </a:ext>
            </a:extLst>
          </p:cNvPr>
          <p:cNvSpPr/>
          <p:nvPr/>
        </p:nvSpPr>
        <p:spPr>
          <a:xfrm>
            <a:off x="3462198" y="498150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C3833220-FA46-E1AC-6490-9057000E9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93" y="206888"/>
            <a:ext cx="2495120" cy="19777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382E89E-BC9E-C837-978C-A7950D0EA186}"/>
              </a:ext>
            </a:extLst>
          </p:cNvPr>
          <p:cNvSpPr/>
          <p:nvPr/>
        </p:nvSpPr>
        <p:spPr>
          <a:xfrm>
            <a:off x="7071110" y="306648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90E330-0043-7A68-3D59-C836EA8FA78D}"/>
              </a:ext>
            </a:extLst>
          </p:cNvPr>
          <p:cNvSpPr/>
          <p:nvPr/>
        </p:nvSpPr>
        <p:spPr>
          <a:xfrm>
            <a:off x="7537274" y="59351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13BBCC-01FE-D299-9E76-E5B87802BF1C}"/>
              </a:ext>
            </a:extLst>
          </p:cNvPr>
          <p:cNvSpPr/>
          <p:nvPr/>
        </p:nvSpPr>
        <p:spPr>
          <a:xfrm>
            <a:off x="7537274" y="1038911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3D98DE-4EBA-2200-FB09-95635DFBB386}"/>
              </a:ext>
            </a:extLst>
          </p:cNvPr>
          <p:cNvSpPr/>
          <p:nvPr/>
        </p:nvSpPr>
        <p:spPr>
          <a:xfrm>
            <a:off x="7071110" y="1327034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FAA6D-C19C-6237-BB52-07675EA4EACE}"/>
              </a:ext>
            </a:extLst>
          </p:cNvPr>
          <p:cNvSpPr/>
          <p:nvPr/>
        </p:nvSpPr>
        <p:spPr>
          <a:xfrm>
            <a:off x="6645079" y="1038911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9FF9A6-0A77-2D1E-2CD1-48C8729B7C6F}"/>
              </a:ext>
            </a:extLst>
          </p:cNvPr>
          <p:cNvSpPr/>
          <p:nvPr/>
        </p:nvSpPr>
        <p:spPr>
          <a:xfrm>
            <a:off x="6645079" y="59351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A3D8B5C4-DF8D-9151-F3F5-A9E6D4D3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2" y="2413718"/>
            <a:ext cx="2495120" cy="1977737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7A4B61B-565F-C28B-1A59-030D07D5BE23}"/>
              </a:ext>
            </a:extLst>
          </p:cNvPr>
          <p:cNvSpPr/>
          <p:nvPr/>
        </p:nvSpPr>
        <p:spPr>
          <a:xfrm>
            <a:off x="3888229" y="2531934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35904D-CD11-C9A1-03DE-384ED00C51B2}"/>
              </a:ext>
            </a:extLst>
          </p:cNvPr>
          <p:cNvSpPr/>
          <p:nvPr/>
        </p:nvSpPr>
        <p:spPr>
          <a:xfrm>
            <a:off x="4354393" y="2818805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FE0537-9E35-2976-69BA-471FDB03A557}"/>
              </a:ext>
            </a:extLst>
          </p:cNvPr>
          <p:cNvSpPr/>
          <p:nvPr/>
        </p:nvSpPr>
        <p:spPr>
          <a:xfrm>
            <a:off x="4354393" y="326419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E63774-96B3-05B1-01F4-F5DD7D4BF72C}"/>
              </a:ext>
            </a:extLst>
          </p:cNvPr>
          <p:cNvSpPr/>
          <p:nvPr/>
        </p:nvSpPr>
        <p:spPr>
          <a:xfrm>
            <a:off x="3888229" y="3552320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DE1700-D044-ABB3-D6F9-F138C7CA5589}"/>
              </a:ext>
            </a:extLst>
          </p:cNvPr>
          <p:cNvSpPr/>
          <p:nvPr/>
        </p:nvSpPr>
        <p:spPr>
          <a:xfrm>
            <a:off x="3462198" y="326419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CB946F-4216-B3A3-9B3F-2A3CCEEF17AC}"/>
              </a:ext>
            </a:extLst>
          </p:cNvPr>
          <p:cNvSpPr/>
          <p:nvPr/>
        </p:nvSpPr>
        <p:spPr>
          <a:xfrm>
            <a:off x="3462198" y="2818805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0464A44E-1A48-D4D2-3C83-2DDB3513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93" y="2440131"/>
            <a:ext cx="2495120" cy="1977737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885CFBC8-7177-5E4C-0585-A4A2FDB89799}"/>
              </a:ext>
            </a:extLst>
          </p:cNvPr>
          <p:cNvSpPr/>
          <p:nvPr/>
        </p:nvSpPr>
        <p:spPr>
          <a:xfrm>
            <a:off x="7071110" y="2571256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C5EF26-9409-0291-9BA2-4492581E07FA}"/>
              </a:ext>
            </a:extLst>
          </p:cNvPr>
          <p:cNvSpPr/>
          <p:nvPr/>
        </p:nvSpPr>
        <p:spPr>
          <a:xfrm>
            <a:off x="7537274" y="285812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422C46-A89C-D976-959E-13FA5F90F1BB}"/>
              </a:ext>
            </a:extLst>
          </p:cNvPr>
          <p:cNvSpPr/>
          <p:nvPr/>
        </p:nvSpPr>
        <p:spPr>
          <a:xfrm>
            <a:off x="7537274" y="330351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FB95D2-415F-57CF-EC9C-8A420D0ED3B6}"/>
              </a:ext>
            </a:extLst>
          </p:cNvPr>
          <p:cNvSpPr/>
          <p:nvPr/>
        </p:nvSpPr>
        <p:spPr>
          <a:xfrm>
            <a:off x="7071110" y="3591642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E193E6-8452-C3BE-0138-D6F86120EB3B}"/>
              </a:ext>
            </a:extLst>
          </p:cNvPr>
          <p:cNvSpPr/>
          <p:nvPr/>
        </p:nvSpPr>
        <p:spPr>
          <a:xfrm>
            <a:off x="6645079" y="3303519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CA5209A-9B35-BFED-7089-D3A67EC58067}"/>
              </a:ext>
            </a:extLst>
          </p:cNvPr>
          <p:cNvSpPr/>
          <p:nvPr/>
        </p:nvSpPr>
        <p:spPr>
          <a:xfrm>
            <a:off x="6645079" y="2858127"/>
            <a:ext cx="129285" cy="1362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D9D4AFD-9C56-4816-33D0-5CFF9A7BE477}"/>
              </a:ext>
            </a:extLst>
          </p:cNvPr>
          <p:cNvSpPr/>
          <p:nvPr/>
        </p:nvSpPr>
        <p:spPr>
          <a:xfrm>
            <a:off x="3656512" y="1859616"/>
            <a:ext cx="463434" cy="489857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24B10D30-1201-8993-6FB3-8582C694D7C9}"/>
              </a:ext>
            </a:extLst>
          </p:cNvPr>
          <p:cNvSpPr/>
          <p:nvPr/>
        </p:nvSpPr>
        <p:spPr>
          <a:xfrm>
            <a:off x="5311760" y="1100851"/>
            <a:ext cx="463434" cy="489857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A26CE11F-E3CD-0CCE-83E7-8CBB25280785}"/>
              </a:ext>
            </a:extLst>
          </p:cNvPr>
          <p:cNvSpPr/>
          <p:nvPr/>
        </p:nvSpPr>
        <p:spPr>
          <a:xfrm>
            <a:off x="6839393" y="1919923"/>
            <a:ext cx="463434" cy="489857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7057597-8714-873E-23BF-964131C7E157}"/>
              </a:ext>
            </a:extLst>
          </p:cNvPr>
          <p:cNvSpPr/>
          <p:nvPr/>
        </p:nvSpPr>
        <p:spPr>
          <a:xfrm>
            <a:off x="5350170" y="3155487"/>
            <a:ext cx="463434" cy="489857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F7FC1482-EF0A-565E-8A9A-BEEEF63E962F}"/>
              </a:ext>
            </a:extLst>
          </p:cNvPr>
          <p:cNvSpPr/>
          <p:nvPr/>
        </p:nvSpPr>
        <p:spPr>
          <a:xfrm>
            <a:off x="5638495" y="4042106"/>
            <a:ext cx="249697" cy="59962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9CFE76-6F19-55AB-2794-889B7421FCAF}"/>
              </a:ext>
            </a:extLst>
          </p:cNvPr>
          <p:cNvCxnSpPr>
            <a:stCxn id="9" idx="7"/>
            <a:endCxn id="5" idx="3"/>
          </p:cNvCxnSpPr>
          <p:nvPr/>
        </p:nvCxnSpPr>
        <p:spPr>
          <a:xfrm flipV="1">
            <a:off x="3572550" y="327549"/>
            <a:ext cx="334612" cy="6359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D3854B-37C2-18C9-54BE-AF2AC267F4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3998581" y="327549"/>
            <a:ext cx="374745" cy="6359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60741E-430C-D885-8B41-1B2D41DBC1B7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3591483" y="1011652"/>
            <a:ext cx="76291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F4C2A8-F230-F07F-3545-FFD60DAFE9B9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3998581" y="614420"/>
            <a:ext cx="374745" cy="63719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2B04E2-5485-47BE-BF83-F68B5A50000E}"/>
              </a:ext>
            </a:extLst>
          </p:cNvPr>
          <p:cNvCxnSpPr/>
          <p:nvPr/>
        </p:nvCxnSpPr>
        <p:spPr>
          <a:xfrm flipV="1">
            <a:off x="6757512" y="435586"/>
            <a:ext cx="334612" cy="6359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07253A-71D3-B9B4-626E-B408E9086028}"/>
              </a:ext>
            </a:extLst>
          </p:cNvPr>
          <p:cNvCxnSpPr/>
          <p:nvPr/>
        </p:nvCxnSpPr>
        <p:spPr>
          <a:xfrm>
            <a:off x="7183543" y="435586"/>
            <a:ext cx="374745" cy="6359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00C7D8-5C75-7B4A-B4DC-46C6759DECDC}"/>
              </a:ext>
            </a:extLst>
          </p:cNvPr>
          <p:cNvCxnSpPr/>
          <p:nvPr/>
        </p:nvCxnSpPr>
        <p:spPr>
          <a:xfrm>
            <a:off x="6776445" y="1119689"/>
            <a:ext cx="76291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2AAA8F-4FF1-EA84-E1CD-BC9E502E6DC9}"/>
              </a:ext>
            </a:extLst>
          </p:cNvPr>
          <p:cNvCxnSpPr/>
          <p:nvPr/>
        </p:nvCxnSpPr>
        <p:spPr>
          <a:xfrm flipV="1">
            <a:off x="7183543" y="722457"/>
            <a:ext cx="374745" cy="6371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99AF0F-D4F4-A6F0-FAA9-AE6C90417EF0}"/>
              </a:ext>
            </a:extLst>
          </p:cNvPr>
          <p:cNvCxnSpPr/>
          <p:nvPr/>
        </p:nvCxnSpPr>
        <p:spPr>
          <a:xfrm flipV="1">
            <a:off x="3576481" y="2649097"/>
            <a:ext cx="334612" cy="6359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57D999-0F3E-E2A9-38AB-27D10F4E351E}"/>
              </a:ext>
            </a:extLst>
          </p:cNvPr>
          <p:cNvCxnSpPr/>
          <p:nvPr/>
        </p:nvCxnSpPr>
        <p:spPr>
          <a:xfrm>
            <a:off x="4002512" y="2649097"/>
            <a:ext cx="374745" cy="63594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4BF3B1-24B5-3C7A-5572-42DD79207BA5}"/>
              </a:ext>
            </a:extLst>
          </p:cNvPr>
          <p:cNvCxnSpPr/>
          <p:nvPr/>
        </p:nvCxnSpPr>
        <p:spPr>
          <a:xfrm>
            <a:off x="3595414" y="3333200"/>
            <a:ext cx="76291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351C2D-CF87-456F-9FEE-C13227F0B922}"/>
              </a:ext>
            </a:extLst>
          </p:cNvPr>
          <p:cNvCxnSpPr/>
          <p:nvPr/>
        </p:nvCxnSpPr>
        <p:spPr>
          <a:xfrm flipV="1">
            <a:off x="4002512" y="2935968"/>
            <a:ext cx="374745" cy="6371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867728-3EBB-1CFF-BD38-2560BEB80E34}"/>
              </a:ext>
            </a:extLst>
          </p:cNvPr>
          <p:cNvCxnSpPr/>
          <p:nvPr/>
        </p:nvCxnSpPr>
        <p:spPr>
          <a:xfrm flipV="1">
            <a:off x="6755431" y="2701923"/>
            <a:ext cx="334612" cy="6359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78BE89-482A-5950-44D5-710921472380}"/>
              </a:ext>
            </a:extLst>
          </p:cNvPr>
          <p:cNvCxnSpPr/>
          <p:nvPr/>
        </p:nvCxnSpPr>
        <p:spPr>
          <a:xfrm>
            <a:off x="7181462" y="2701923"/>
            <a:ext cx="374745" cy="635942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869CCC-FEA8-E3A7-BAF4-353BDECF41A7}"/>
              </a:ext>
            </a:extLst>
          </p:cNvPr>
          <p:cNvCxnSpPr/>
          <p:nvPr/>
        </p:nvCxnSpPr>
        <p:spPr>
          <a:xfrm>
            <a:off x="6774364" y="3386026"/>
            <a:ext cx="76291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6210CF-99DF-FC3D-8737-82A377A3C632}"/>
              </a:ext>
            </a:extLst>
          </p:cNvPr>
          <p:cNvCxnSpPr/>
          <p:nvPr/>
        </p:nvCxnSpPr>
        <p:spPr>
          <a:xfrm flipV="1">
            <a:off x="7181462" y="2988794"/>
            <a:ext cx="374745" cy="6371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black and white image of a tiger&#10;&#10;Description automatically generated with medium confidence">
            <a:extLst>
              <a:ext uri="{FF2B5EF4-FFF2-40B4-BE49-F238E27FC236}">
                <a16:creationId xmlns:a16="http://schemas.microsoft.com/office/drawing/2014/main" id="{D9B3174F-F0D7-002B-537B-618B612F5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78" y="4788217"/>
            <a:ext cx="2495120" cy="1977737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C2EE1CB3-B70F-14C7-0353-92538AAC4E10}"/>
              </a:ext>
            </a:extLst>
          </p:cNvPr>
          <p:cNvSpPr/>
          <p:nvPr/>
        </p:nvSpPr>
        <p:spPr>
          <a:xfrm>
            <a:off x="5666595" y="4919342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E66AFC-1839-DA47-4505-74D73F66396B}"/>
              </a:ext>
            </a:extLst>
          </p:cNvPr>
          <p:cNvSpPr/>
          <p:nvPr/>
        </p:nvSpPr>
        <p:spPr>
          <a:xfrm>
            <a:off x="6132759" y="5206213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A8F536A-B73B-8F53-9D19-3C31E41F686D}"/>
              </a:ext>
            </a:extLst>
          </p:cNvPr>
          <p:cNvSpPr/>
          <p:nvPr/>
        </p:nvSpPr>
        <p:spPr>
          <a:xfrm>
            <a:off x="6132759" y="5651605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E80CCAE-FEF1-5288-D51B-AD8B06CA1CFE}"/>
              </a:ext>
            </a:extLst>
          </p:cNvPr>
          <p:cNvSpPr/>
          <p:nvPr/>
        </p:nvSpPr>
        <p:spPr>
          <a:xfrm>
            <a:off x="5666595" y="5939728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E96A0D-1F95-A66E-BB24-C263BE24871D}"/>
              </a:ext>
            </a:extLst>
          </p:cNvPr>
          <p:cNvSpPr/>
          <p:nvPr/>
        </p:nvSpPr>
        <p:spPr>
          <a:xfrm>
            <a:off x="5240564" y="5651605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5BC3DA1-AFB6-CC8E-226B-5E5B4BB21E30}"/>
              </a:ext>
            </a:extLst>
          </p:cNvPr>
          <p:cNvSpPr/>
          <p:nvPr/>
        </p:nvSpPr>
        <p:spPr>
          <a:xfrm>
            <a:off x="5240564" y="5206213"/>
            <a:ext cx="129285" cy="1362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0B6F7E6-E6F3-211D-5C0C-CDD507CF6AF0}"/>
              </a:ext>
            </a:extLst>
          </p:cNvPr>
          <p:cNvCxnSpPr/>
          <p:nvPr/>
        </p:nvCxnSpPr>
        <p:spPr>
          <a:xfrm flipV="1">
            <a:off x="5350916" y="5050009"/>
            <a:ext cx="334612" cy="635942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4862B5A-026C-CE17-F411-F97775E313C6}"/>
              </a:ext>
            </a:extLst>
          </p:cNvPr>
          <p:cNvCxnSpPr/>
          <p:nvPr/>
        </p:nvCxnSpPr>
        <p:spPr>
          <a:xfrm>
            <a:off x="5776947" y="5050009"/>
            <a:ext cx="374745" cy="6359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D35280-CDED-4206-DA2F-0BEFC7BA936C}"/>
              </a:ext>
            </a:extLst>
          </p:cNvPr>
          <p:cNvCxnSpPr/>
          <p:nvPr/>
        </p:nvCxnSpPr>
        <p:spPr>
          <a:xfrm>
            <a:off x="5369849" y="5734112"/>
            <a:ext cx="76291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BB8305-8C9B-4BAD-82E0-5DCDF6C9E3F6}"/>
              </a:ext>
            </a:extLst>
          </p:cNvPr>
          <p:cNvCxnSpPr/>
          <p:nvPr/>
        </p:nvCxnSpPr>
        <p:spPr>
          <a:xfrm flipV="1">
            <a:off x="5776947" y="5336880"/>
            <a:ext cx="374745" cy="6371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28E5A30-E041-303A-94E5-4043954F1032}"/>
              </a:ext>
            </a:extLst>
          </p:cNvPr>
          <p:cNvSpPr txBox="1"/>
          <p:nvPr/>
        </p:nvSpPr>
        <p:spPr>
          <a:xfrm>
            <a:off x="4753095" y="137371"/>
            <a:ext cx="9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Subj 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23AB4A-C3B5-0CD7-A6CD-9974A91D09EB}"/>
              </a:ext>
            </a:extLst>
          </p:cNvPr>
          <p:cNvSpPr txBox="1"/>
          <p:nvPr/>
        </p:nvSpPr>
        <p:spPr>
          <a:xfrm>
            <a:off x="7895843" y="205480"/>
            <a:ext cx="9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Subj 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AAC886-FA22-A4E5-59E1-BE14C44932B2}"/>
              </a:ext>
            </a:extLst>
          </p:cNvPr>
          <p:cNvSpPr txBox="1"/>
          <p:nvPr/>
        </p:nvSpPr>
        <p:spPr>
          <a:xfrm>
            <a:off x="4593072" y="2281911"/>
            <a:ext cx="9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Subj 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44ACFE-6FC1-6A70-AE17-888EF9996570}"/>
              </a:ext>
            </a:extLst>
          </p:cNvPr>
          <p:cNvSpPr txBox="1"/>
          <p:nvPr/>
        </p:nvSpPr>
        <p:spPr>
          <a:xfrm>
            <a:off x="7827214" y="2349473"/>
            <a:ext cx="9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Subj Z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503586-CA72-D54D-B6E5-A97429890836}"/>
              </a:ext>
            </a:extLst>
          </p:cNvPr>
          <p:cNvSpPr txBox="1"/>
          <p:nvPr/>
        </p:nvSpPr>
        <p:spPr>
          <a:xfrm>
            <a:off x="6435268" y="4659704"/>
            <a:ext cx="1460575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296273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17278</TotalTime>
  <Words>881</Words>
  <Application>Microsoft Office PowerPoint</Application>
  <PresentationFormat>Widescreen</PresentationFormat>
  <Paragraphs>118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Schoolbook</vt:lpstr>
      <vt:lpstr>Wingdings 2</vt:lpstr>
      <vt:lpstr>Office Theme</vt:lpstr>
      <vt:lpstr>View</vt:lpstr>
      <vt:lpstr>GIMME Tutorial COG 2023 Workshop</vt:lpstr>
      <vt:lpstr>Who This is For</vt:lpstr>
      <vt:lpstr>Acknowledgements </vt:lpstr>
      <vt:lpstr>Roadmap</vt:lpstr>
      <vt:lpstr>Background: Time Series Networks</vt:lpstr>
      <vt:lpstr>Undirected vs. Directed </vt:lpstr>
      <vt:lpstr>Idiographic vs. Aggregate Networks</vt:lpstr>
      <vt:lpstr>Group Averaging</vt:lpstr>
      <vt:lpstr>PowerPoint Presentation</vt:lpstr>
      <vt:lpstr>The Heterogeneity Problem</vt:lpstr>
      <vt:lpstr>PowerPoint Presentation</vt:lpstr>
      <vt:lpstr>Ergodicity</vt:lpstr>
      <vt:lpstr>Introducing: GIMME</vt:lpstr>
      <vt:lpstr>GIMME: Group-Level</vt:lpstr>
      <vt:lpstr>GIMME: Subgroup-Level</vt:lpstr>
      <vt:lpstr>GIMME: Individual-Level</vt:lpstr>
      <vt:lpstr>Summary (Subgroup-GIMME)</vt:lpstr>
      <vt:lpstr>GIMME: Model Specification </vt:lpstr>
      <vt:lpstr>GIMME: Model Specification </vt:lpstr>
      <vt:lpstr>GIMME: Model Specification </vt:lpstr>
      <vt:lpstr>Applied Walkthrough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GIMME Tutorial COG 2023 Workshop</dc:title>
  <dc:creator>Matt Mattoni</dc:creator>
  <cp:lastModifiedBy>Matt Mattoni</cp:lastModifiedBy>
  <cp:revision>6</cp:revision>
  <dcterms:created xsi:type="dcterms:W3CDTF">2023-05-29T18:38:44Z</dcterms:created>
  <dcterms:modified xsi:type="dcterms:W3CDTF">2023-06-15T19:04:08Z</dcterms:modified>
</cp:coreProperties>
</file>