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0E3E4-FDB9-4F1E-955F-CD7E24F099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BAFA1D-91FF-4432-AD8C-02BD376166B6}">
      <dgm:prSet/>
      <dgm:spPr/>
      <dgm:t>
        <a:bodyPr/>
        <a:lstStyle/>
        <a:p>
          <a:r>
            <a:rPr lang="en-US"/>
            <a:t>Industry datasets (e.g., Twitter/Reddit/forum posts; data from wearables) can be fruitful sources of information.</a:t>
          </a:r>
        </a:p>
      </dgm:t>
    </dgm:pt>
    <dgm:pt modelId="{6135364A-BD6F-412F-B133-2B7CD6383011}" type="parTrans" cxnId="{ED888238-E148-4DA5-9306-E9059ED0F65B}">
      <dgm:prSet/>
      <dgm:spPr/>
      <dgm:t>
        <a:bodyPr/>
        <a:lstStyle/>
        <a:p>
          <a:endParaRPr lang="en-US"/>
        </a:p>
      </dgm:t>
    </dgm:pt>
    <dgm:pt modelId="{3483B845-79A7-4178-BE89-566F877F4BA1}" type="sibTrans" cxnId="{ED888238-E148-4DA5-9306-E9059ED0F65B}">
      <dgm:prSet/>
      <dgm:spPr/>
      <dgm:t>
        <a:bodyPr/>
        <a:lstStyle/>
        <a:p>
          <a:endParaRPr lang="en-US"/>
        </a:p>
      </dgm:t>
    </dgm:pt>
    <dgm:pt modelId="{CBFC1080-943C-4CC7-934B-298D0465BFEC}">
      <dgm:prSet/>
      <dgm:spPr/>
      <dgm:t>
        <a:bodyPr/>
        <a:lstStyle/>
        <a:p>
          <a:r>
            <a:rPr lang="en-US"/>
            <a:t>Keeps employment options open in a world where data is seemingly only getting bigger.</a:t>
          </a:r>
        </a:p>
      </dgm:t>
    </dgm:pt>
    <dgm:pt modelId="{31E3E78F-D561-4DFC-8693-EED93A006828}" type="parTrans" cxnId="{EC2673B3-4EEB-44C0-B4C6-DE8DAEE98F74}">
      <dgm:prSet/>
      <dgm:spPr/>
      <dgm:t>
        <a:bodyPr/>
        <a:lstStyle/>
        <a:p>
          <a:endParaRPr lang="en-US"/>
        </a:p>
      </dgm:t>
    </dgm:pt>
    <dgm:pt modelId="{E9B10AF4-A726-4704-A8C1-B3AB33E28A45}" type="sibTrans" cxnId="{EC2673B3-4EEB-44C0-B4C6-DE8DAEE98F74}">
      <dgm:prSet/>
      <dgm:spPr/>
      <dgm:t>
        <a:bodyPr/>
        <a:lstStyle/>
        <a:p>
          <a:endParaRPr lang="en-US"/>
        </a:p>
      </dgm:t>
    </dgm:pt>
    <dgm:pt modelId="{C8125E2A-507F-4D31-BFF9-09F79D6243A7}" type="pres">
      <dgm:prSet presAssocID="{C1C0E3E4-FDB9-4F1E-955F-CD7E24F099B5}" presName="root" presStyleCnt="0">
        <dgm:presLayoutVars>
          <dgm:dir/>
          <dgm:resizeHandles val="exact"/>
        </dgm:presLayoutVars>
      </dgm:prSet>
      <dgm:spPr/>
    </dgm:pt>
    <dgm:pt modelId="{C6704E8A-223D-43DE-AD54-CD913DD128D5}" type="pres">
      <dgm:prSet presAssocID="{80BAFA1D-91FF-4432-AD8C-02BD376166B6}" presName="compNode" presStyleCnt="0"/>
      <dgm:spPr/>
    </dgm:pt>
    <dgm:pt modelId="{785020F7-6781-4A75-818C-914D7E0EF221}" type="pres">
      <dgm:prSet presAssocID="{80BAFA1D-91FF-4432-AD8C-02BD376166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2DEA70E-FD01-429D-A768-20BABE3BAAA9}" type="pres">
      <dgm:prSet presAssocID="{80BAFA1D-91FF-4432-AD8C-02BD376166B6}" presName="spaceRect" presStyleCnt="0"/>
      <dgm:spPr/>
    </dgm:pt>
    <dgm:pt modelId="{645FC2F9-C5C5-4F92-A3AC-9D8CBD1F0E72}" type="pres">
      <dgm:prSet presAssocID="{80BAFA1D-91FF-4432-AD8C-02BD376166B6}" presName="textRect" presStyleLbl="revTx" presStyleIdx="0" presStyleCnt="2">
        <dgm:presLayoutVars>
          <dgm:chMax val="1"/>
          <dgm:chPref val="1"/>
        </dgm:presLayoutVars>
      </dgm:prSet>
      <dgm:spPr/>
    </dgm:pt>
    <dgm:pt modelId="{80F6C5D2-5020-4295-A440-E6B83111C48C}" type="pres">
      <dgm:prSet presAssocID="{3483B845-79A7-4178-BE89-566F877F4BA1}" presName="sibTrans" presStyleCnt="0"/>
      <dgm:spPr/>
    </dgm:pt>
    <dgm:pt modelId="{7A90C20F-CD56-4197-A577-4260D8189BE8}" type="pres">
      <dgm:prSet presAssocID="{CBFC1080-943C-4CC7-934B-298D0465BFEC}" presName="compNode" presStyleCnt="0"/>
      <dgm:spPr/>
    </dgm:pt>
    <dgm:pt modelId="{50AA697D-7D79-458B-BC4E-1E3EFB6FB467}" type="pres">
      <dgm:prSet presAssocID="{CBFC1080-943C-4CC7-934B-298D0465BF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3563647-DB33-482E-A442-D3D4B724CD36}" type="pres">
      <dgm:prSet presAssocID="{CBFC1080-943C-4CC7-934B-298D0465BFEC}" presName="spaceRect" presStyleCnt="0"/>
      <dgm:spPr/>
    </dgm:pt>
    <dgm:pt modelId="{3750863F-1984-47B0-BBAF-9929E8954497}" type="pres">
      <dgm:prSet presAssocID="{CBFC1080-943C-4CC7-934B-298D0465BFE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92F5B38-1D61-4D40-98D1-5FFEF347F4CC}" type="presOf" srcId="{CBFC1080-943C-4CC7-934B-298D0465BFEC}" destId="{3750863F-1984-47B0-BBAF-9929E8954497}" srcOrd="0" destOrd="0" presId="urn:microsoft.com/office/officeart/2018/2/layout/IconLabelList"/>
    <dgm:cxn modelId="{ED888238-E148-4DA5-9306-E9059ED0F65B}" srcId="{C1C0E3E4-FDB9-4F1E-955F-CD7E24F099B5}" destId="{80BAFA1D-91FF-4432-AD8C-02BD376166B6}" srcOrd="0" destOrd="0" parTransId="{6135364A-BD6F-412F-B133-2B7CD6383011}" sibTransId="{3483B845-79A7-4178-BE89-566F877F4BA1}"/>
    <dgm:cxn modelId="{C3E56B6B-9F0E-4332-AA75-6D0DE55F04C7}" type="presOf" srcId="{80BAFA1D-91FF-4432-AD8C-02BD376166B6}" destId="{645FC2F9-C5C5-4F92-A3AC-9D8CBD1F0E72}" srcOrd="0" destOrd="0" presId="urn:microsoft.com/office/officeart/2018/2/layout/IconLabelList"/>
    <dgm:cxn modelId="{EC2673B3-4EEB-44C0-B4C6-DE8DAEE98F74}" srcId="{C1C0E3E4-FDB9-4F1E-955F-CD7E24F099B5}" destId="{CBFC1080-943C-4CC7-934B-298D0465BFEC}" srcOrd="1" destOrd="0" parTransId="{31E3E78F-D561-4DFC-8693-EED93A006828}" sibTransId="{E9B10AF4-A726-4704-A8C1-B3AB33E28A45}"/>
    <dgm:cxn modelId="{6550F2E8-CC64-4DD7-B3E1-2190EFDFA6FC}" type="presOf" srcId="{C1C0E3E4-FDB9-4F1E-955F-CD7E24F099B5}" destId="{C8125E2A-507F-4D31-BFF9-09F79D6243A7}" srcOrd="0" destOrd="0" presId="urn:microsoft.com/office/officeart/2018/2/layout/IconLabelList"/>
    <dgm:cxn modelId="{89D93518-D22F-4F51-A0BB-B7ECC484910F}" type="presParOf" srcId="{C8125E2A-507F-4D31-BFF9-09F79D6243A7}" destId="{C6704E8A-223D-43DE-AD54-CD913DD128D5}" srcOrd="0" destOrd="0" presId="urn:microsoft.com/office/officeart/2018/2/layout/IconLabelList"/>
    <dgm:cxn modelId="{EB2AA57C-AF4C-45AB-BBC5-C55C38C15AB1}" type="presParOf" srcId="{C6704E8A-223D-43DE-AD54-CD913DD128D5}" destId="{785020F7-6781-4A75-818C-914D7E0EF221}" srcOrd="0" destOrd="0" presId="urn:microsoft.com/office/officeart/2018/2/layout/IconLabelList"/>
    <dgm:cxn modelId="{D40E659B-305B-47FD-8260-4E2A6CD51598}" type="presParOf" srcId="{C6704E8A-223D-43DE-AD54-CD913DD128D5}" destId="{82DEA70E-FD01-429D-A768-20BABE3BAAA9}" srcOrd="1" destOrd="0" presId="urn:microsoft.com/office/officeart/2018/2/layout/IconLabelList"/>
    <dgm:cxn modelId="{DC38B7CF-6D6C-4283-A435-00561B44FE93}" type="presParOf" srcId="{C6704E8A-223D-43DE-AD54-CD913DD128D5}" destId="{645FC2F9-C5C5-4F92-A3AC-9D8CBD1F0E72}" srcOrd="2" destOrd="0" presId="urn:microsoft.com/office/officeart/2018/2/layout/IconLabelList"/>
    <dgm:cxn modelId="{DDA432EE-0032-42D4-8D8C-57B073AB1709}" type="presParOf" srcId="{C8125E2A-507F-4D31-BFF9-09F79D6243A7}" destId="{80F6C5D2-5020-4295-A440-E6B83111C48C}" srcOrd="1" destOrd="0" presId="urn:microsoft.com/office/officeart/2018/2/layout/IconLabelList"/>
    <dgm:cxn modelId="{8A223226-D24B-4988-9ED3-FC63610AF936}" type="presParOf" srcId="{C8125E2A-507F-4D31-BFF9-09F79D6243A7}" destId="{7A90C20F-CD56-4197-A577-4260D8189BE8}" srcOrd="2" destOrd="0" presId="urn:microsoft.com/office/officeart/2018/2/layout/IconLabelList"/>
    <dgm:cxn modelId="{A97C26CA-E903-4451-8180-6E980C838169}" type="presParOf" srcId="{7A90C20F-CD56-4197-A577-4260D8189BE8}" destId="{50AA697D-7D79-458B-BC4E-1E3EFB6FB467}" srcOrd="0" destOrd="0" presId="urn:microsoft.com/office/officeart/2018/2/layout/IconLabelList"/>
    <dgm:cxn modelId="{D679BF3E-A19B-4CFC-85E8-AA184742CF13}" type="presParOf" srcId="{7A90C20F-CD56-4197-A577-4260D8189BE8}" destId="{83563647-DB33-482E-A442-D3D4B724CD36}" srcOrd="1" destOrd="0" presId="urn:microsoft.com/office/officeart/2018/2/layout/IconLabelList"/>
    <dgm:cxn modelId="{8E0EDE96-8D6C-4A50-BE61-FE5792649473}" type="presParOf" srcId="{7A90C20F-CD56-4197-A577-4260D8189BE8}" destId="{3750863F-1984-47B0-BBAF-9929E89544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020F7-6781-4A75-818C-914D7E0EF221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FC2F9-C5C5-4F92-A3AC-9D8CBD1F0E72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Industry datasets (e.g., Twitter/Reddit/forum posts; data from wearables) can be fruitful sources of information.</a:t>
          </a:r>
        </a:p>
      </dsp:txBody>
      <dsp:txXfrm>
        <a:off x="793044" y="2985168"/>
        <a:ext cx="4320000" cy="720000"/>
      </dsp:txXfrm>
    </dsp:sp>
    <dsp:sp modelId="{50AA697D-7D79-458B-BC4E-1E3EFB6FB467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0863F-1984-47B0-BBAF-9929E8954497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Keeps employment options open in a world where data is seemingly only getting bigger.</a:t>
          </a:r>
        </a:p>
      </dsp:txBody>
      <dsp:txXfrm>
        <a:off x="5869045" y="298516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6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raisch.deviantart.com/art/sql-icon-19973759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community?activetab=pivot:sqlservertab" TargetMode="External"/><Relationship Id="rId2" Type="http://schemas.openxmlformats.org/officeDocument/2006/relationships/hyperlink" Target="https://dev.mysql.com/do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BBC6-E97A-8A37-185C-3D6B3BFB8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3801" r="-1" b="994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6930F0-69EE-0901-7C2E-3762F62F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Intro to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47378-F22D-1D86-45FD-6F45239F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2023 COG Summer Workshop Series 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Katie Jobson &amp; Billy Mitchell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D20118C9-EEAD-6051-5590-54A42B04D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7014" y="1109726"/>
            <a:ext cx="5388006" cy="5892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B473C-E5EC-847D-A328-203977153456}"/>
              </a:ext>
            </a:extLst>
          </p:cNvPr>
          <p:cNvSpPr txBox="1"/>
          <p:nvPr/>
        </p:nvSpPr>
        <p:spPr>
          <a:xfrm>
            <a:off x="817014" y="7034382"/>
            <a:ext cx="4952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raisch.deviantart.com/art/sql-icon-19973759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1673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EED3B3-A436-F4C8-1AFF-10308433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What’s the use for us?</a:t>
            </a:r>
            <a:endParaRPr lang="en-US"/>
          </a:p>
        </p:txBody>
      </p: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D9689C2A-AA9F-C897-C2BA-15B4780A3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05984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35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EED3B3-A436-F4C8-1AFF-10308433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89" y="219233"/>
            <a:ext cx="10103495" cy="22368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Beginner versus Advanced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94C8-4497-E2ED-A6D8-7884E4A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86" y="1986822"/>
            <a:ext cx="6177095" cy="4327398"/>
          </a:xfrm>
        </p:spPr>
        <p:txBody>
          <a:bodyPr>
            <a:normAutofit/>
          </a:bodyPr>
          <a:lstStyle/>
          <a:p>
            <a:r>
              <a:rPr lang="en-US" sz="2000" dirty="0"/>
              <a:t>Extracting information from data tables</a:t>
            </a:r>
          </a:p>
          <a:p>
            <a:r>
              <a:rPr lang="en-US" sz="2000" dirty="0"/>
              <a:t>Inserting information from data tables</a:t>
            </a:r>
          </a:p>
          <a:p>
            <a:r>
              <a:rPr lang="en-US" sz="2000" dirty="0"/>
              <a:t>Updating information from data tables</a:t>
            </a:r>
          </a:p>
          <a:p>
            <a:r>
              <a:rPr lang="en-US" sz="2000" dirty="0"/>
              <a:t>Using conditional filters</a:t>
            </a:r>
          </a:p>
          <a:p>
            <a:r>
              <a:rPr lang="en-US" sz="2000" dirty="0"/>
              <a:t>Joining multiple data tables together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49108-004F-13A2-8800-DF233350EC98}"/>
              </a:ext>
            </a:extLst>
          </p:cNvPr>
          <p:cNvSpPr txBox="1">
            <a:spLocks/>
          </p:cNvSpPr>
          <p:nvPr/>
        </p:nvSpPr>
        <p:spPr>
          <a:xfrm>
            <a:off x="6391175" y="1995024"/>
            <a:ext cx="5421745" cy="432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Integrating statistical concepts and </a:t>
            </a:r>
            <a:r>
              <a:rPr lang="en-US" sz="2000" dirty="0" err="1"/>
              <a:t>softwares</a:t>
            </a:r>
            <a:r>
              <a:rPr lang="en-US" sz="2000" dirty="0"/>
              <a:t> to analyze queried data</a:t>
            </a:r>
          </a:p>
          <a:p>
            <a:pPr lvl="1"/>
            <a:r>
              <a:rPr lang="en-US" sz="1600" dirty="0"/>
              <a:t>Delta queries for timeseries comparisons</a:t>
            </a:r>
          </a:p>
          <a:p>
            <a:r>
              <a:rPr lang="en-US" sz="2000" dirty="0"/>
              <a:t>Creating common table expressions</a:t>
            </a:r>
          </a:p>
          <a:p>
            <a:r>
              <a:rPr lang="en-US" sz="2000" dirty="0"/>
              <a:t>Using nested subqueries to maximize efficiency</a:t>
            </a:r>
          </a:p>
          <a:p>
            <a:r>
              <a:rPr lang="en-US" sz="2000" dirty="0"/>
              <a:t>Indexing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16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5847-8324-A4F9-B69F-0C7B0198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EBBF-CD21-B5D0-FD13-52F37FEE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This git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MySQL forums and documentation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https://dev.mysql.com/doc/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Microsoft SQL tutorials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https://www.microsoft.com/en-us/sql-server/community?activetab=pivot:sqlservertab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7741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412435"/>
      </a:dk2>
      <a:lt2>
        <a:srgbClr val="E8E2E5"/>
      </a:lt2>
      <a:accent1>
        <a:srgbClr val="45B578"/>
      </a:accent1>
      <a:accent2>
        <a:srgbClr val="39B33E"/>
      </a:accent2>
      <a:accent3>
        <a:srgbClr val="6DB244"/>
      </a:accent3>
      <a:accent4>
        <a:srgbClr val="93AB37"/>
      </a:accent4>
      <a:accent5>
        <a:srgbClr val="B79F46"/>
      </a:accent5>
      <a:accent6>
        <a:srgbClr val="B36739"/>
      </a:accent6>
      <a:hlink>
        <a:srgbClr val="88842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Posterama</vt:lpstr>
      <vt:lpstr>ExploreVTI</vt:lpstr>
      <vt:lpstr>Intro to SQL</vt:lpstr>
      <vt:lpstr>What’s the use for us?</vt:lpstr>
      <vt:lpstr>Beginner versus Advanced SQL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Billy Mitchell</dc:creator>
  <cp:lastModifiedBy>Billy Mitchell</cp:lastModifiedBy>
  <cp:revision>2</cp:revision>
  <dcterms:created xsi:type="dcterms:W3CDTF">2023-07-22T13:49:46Z</dcterms:created>
  <dcterms:modified xsi:type="dcterms:W3CDTF">2023-07-22T15:02:26Z</dcterms:modified>
</cp:coreProperties>
</file>