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60" r:id="rId2"/>
    <p:sldId id="264" r:id="rId3"/>
    <p:sldId id="265" r:id="rId4"/>
    <p:sldId id="266" r:id="rId5"/>
    <p:sldId id="267" r:id="rId6"/>
    <p:sldId id="26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D"/>
    <a:srgbClr val="E9F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/>
    <p:restoredTop sz="94719"/>
  </p:normalViewPr>
  <p:slideViewPr>
    <p:cSldViewPr snapToGrid="0">
      <p:cViewPr varScale="1">
        <p:scale>
          <a:sx n="152" d="100"/>
          <a:sy n="152" d="100"/>
        </p:scale>
        <p:origin x="2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BB284-BB52-6540-8FD2-42E15E720DE9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C0C93-243B-BA48-83CC-CBFD4DAE5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2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C0C93-243B-BA48-83CC-CBFD4DAE5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0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5EFA-AB50-7143-8319-E4A303A6B7D9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87CF-1337-F649-B1AC-0473EA93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tdKTIOUlb42qG962wz30fzlUMibJCGQW" TargetMode="External"/><Relationship Id="rId2" Type="http://schemas.openxmlformats.org/officeDocument/2006/relationships/hyperlink" Target="https://nivlab.github.io/jspsych-demo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spsych/jsPsych/discussions" TargetMode="External"/><Relationship Id="rId4" Type="http://schemas.openxmlformats.org/officeDocument/2006/relationships/hyperlink" Target="https://scrimba.com/learn/learnjava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744" y="873651"/>
            <a:ext cx="8773095" cy="1837349"/>
          </a:xfrm>
        </p:spPr>
        <p:txBody>
          <a:bodyPr anchor="ctr">
            <a:noAutofit/>
          </a:bodyPr>
          <a:lstStyle/>
          <a:p>
            <a:pPr algn="ctr"/>
            <a:r>
              <a:rPr lang="en-US" sz="7000" b="1" dirty="0"/>
              <a:t>Introduction to jsPsych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1406-21AE-2BBA-68FF-EED7BBD8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611" y="3109731"/>
            <a:ext cx="8773095" cy="24308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4600" b="1" dirty="0"/>
              <a:t>Temple University Coding Outreach Group (COG) Workshop</a:t>
            </a:r>
          </a:p>
          <a:p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July 13, 2023</a:t>
            </a:r>
          </a:p>
        </p:txBody>
      </p:sp>
    </p:spTree>
    <p:extLst>
      <p:ext uri="{BB962C8B-B14F-4D97-AF65-F5344CB8AC3E}">
        <p14:creationId xmlns:p14="http://schemas.microsoft.com/office/powerpoint/2010/main" val="111601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25422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Experimental Task Review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7EAF49-D81E-B986-7ED7-F8E202E7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6318"/>
          </a:xfrm>
        </p:spPr>
        <p:txBody>
          <a:bodyPr>
            <a:normAutofit lnSpcReduction="10000"/>
          </a:bodyPr>
          <a:lstStyle/>
          <a:p>
            <a:r>
              <a:rPr lang="en-US" sz="3000" b="1" dirty="0"/>
              <a:t>Set up a </a:t>
            </a:r>
            <a:r>
              <a:rPr lang="en-US" sz="3000" b="1" dirty="0" err="1"/>
              <a:t>jsPsych</a:t>
            </a:r>
            <a:r>
              <a:rPr lang="en-US" sz="3000" b="1" dirty="0"/>
              <a:t> script in Visual Studio Code</a:t>
            </a:r>
          </a:p>
          <a:p>
            <a:endParaRPr lang="en-US" sz="3000" dirty="0"/>
          </a:p>
          <a:p>
            <a:r>
              <a:rPr lang="en-US" sz="3000" b="1" dirty="0"/>
              <a:t>Built an experimental trial</a:t>
            </a:r>
          </a:p>
          <a:p>
            <a:pPr lvl="1"/>
            <a:r>
              <a:rPr lang="en-US" sz="2600" dirty="0"/>
              <a:t>Integrating JavaScript, HTML, and CSS languages</a:t>
            </a:r>
          </a:p>
          <a:p>
            <a:endParaRPr lang="en-US" sz="3000" dirty="0"/>
          </a:p>
          <a:p>
            <a:r>
              <a:rPr lang="en-US" sz="3000" b="1" dirty="0"/>
              <a:t>Built a full experiment</a:t>
            </a:r>
          </a:p>
          <a:p>
            <a:pPr lvl="1"/>
            <a:r>
              <a:rPr lang="en-US" sz="2600" dirty="0"/>
              <a:t>Stimuli presentation</a:t>
            </a:r>
          </a:p>
          <a:p>
            <a:pPr lvl="1"/>
            <a:r>
              <a:rPr lang="en-US" sz="2600" dirty="0"/>
              <a:t>Collecting participant responses</a:t>
            </a:r>
          </a:p>
          <a:p>
            <a:pPr lvl="1"/>
            <a:r>
              <a:rPr lang="en-US" sz="2600" dirty="0"/>
              <a:t>Customizing task aesthetics</a:t>
            </a:r>
          </a:p>
          <a:p>
            <a:pPr lvl="1"/>
            <a:r>
              <a:rPr lang="en-US" sz="2600" dirty="0"/>
              <a:t>Randomizing experimental trials</a:t>
            </a:r>
          </a:p>
          <a:p>
            <a:endParaRPr lang="en-US" sz="3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445401-36EC-D09F-1792-C8DC2CC53E84}"/>
              </a:ext>
            </a:extLst>
          </p:cNvPr>
          <p:cNvCxnSpPr>
            <a:cxnSpLocks/>
          </p:cNvCxnSpPr>
          <p:nvPr/>
        </p:nvCxnSpPr>
        <p:spPr>
          <a:xfrm>
            <a:off x="0" y="1375003"/>
            <a:ext cx="12191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1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jsPsych</a:t>
            </a:r>
            <a:r>
              <a:rPr lang="en-US" sz="5400" dirty="0"/>
              <a:t> compatibility with </a:t>
            </a:r>
            <a:r>
              <a:rPr lang="en-US" sz="5400" dirty="0" err="1"/>
              <a:t>Pavlovia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1406-21AE-2BBA-68FF-EED7BBD8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30807"/>
          </a:xfrm>
        </p:spPr>
        <p:txBody>
          <a:bodyPr>
            <a:normAutofit/>
          </a:bodyPr>
          <a:lstStyle/>
          <a:p>
            <a:r>
              <a:rPr lang="en-US" sz="2200" dirty="0"/>
              <a:t>Huge benefit of </a:t>
            </a:r>
            <a:r>
              <a:rPr lang="en-US" sz="2200" dirty="0" err="1"/>
              <a:t>jsPsych</a:t>
            </a:r>
            <a:r>
              <a:rPr lang="en-US" sz="2200" dirty="0"/>
              <a:t> is that online experiments run in JavaScript through web browsers!</a:t>
            </a:r>
          </a:p>
          <a:p>
            <a:r>
              <a:rPr lang="en-US" sz="2200" dirty="0"/>
              <a:t>In order to convert your local experiment to an online experiment, you need to make a few minor tweaks to your script:</a:t>
            </a:r>
          </a:p>
          <a:p>
            <a:pPr lvl="1"/>
            <a:r>
              <a:rPr lang="en-US" b="1" dirty="0"/>
              <a:t>Change pathways to load plugins</a:t>
            </a:r>
          </a:p>
          <a:p>
            <a:pPr lvl="1"/>
            <a:r>
              <a:rPr lang="en-US" b="1" dirty="0"/>
              <a:t>Add 2 plugins to connect your script to </a:t>
            </a:r>
            <a:r>
              <a:rPr lang="en-US" b="1" dirty="0" err="1"/>
              <a:t>Pavlovia</a:t>
            </a:r>
            <a:r>
              <a:rPr lang="en-US" b="1" dirty="0"/>
              <a:t> </a:t>
            </a:r>
            <a:r>
              <a:rPr lang="en-US" dirty="0"/>
              <a:t>(online platform that hosts task scripts for online experiments)</a:t>
            </a:r>
          </a:p>
          <a:p>
            <a:pPr lvl="2"/>
            <a:r>
              <a:rPr lang="en-US" b="1" dirty="0"/>
              <a:t>jspsych-7-pavlovia-2021.js </a:t>
            </a:r>
            <a:r>
              <a:rPr lang="en-US" dirty="0"/>
              <a:t>– Turns on/off connection with </a:t>
            </a:r>
            <a:r>
              <a:rPr lang="en-US" dirty="0" err="1"/>
              <a:t>Pavlovia</a:t>
            </a:r>
            <a:endParaRPr lang="en-US" dirty="0"/>
          </a:p>
          <a:p>
            <a:pPr lvl="2"/>
            <a:r>
              <a:rPr lang="en-US" b="1" dirty="0"/>
              <a:t>jquery-2.2.0.min.js </a:t>
            </a:r>
            <a:r>
              <a:rPr lang="en-US" dirty="0"/>
              <a:t>– works with jspsych-7-pavlovia-2021.js to establish </a:t>
            </a:r>
            <a:r>
              <a:rPr lang="en-US" dirty="0" err="1"/>
              <a:t>Pavlovia</a:t>
            </a:r>
            <a:r>
              <a:rPr lang="en-US" dirty="0"/>
              <a:t> connection</a:t>
            </a:r>
          </a:p>
          <a:p>
            <a:pPr lvl="1"/>
            <a:r>
              <a:rPr lang="en-US" b="1" dirty="0"/>
              <a:t>Add plugin to preload image files to avoid stimuli timing issues</a:t>
            </a:r>
          </a:p>
          <a:p>
            <a:pPr lvl="2"/>
            <a:r>
              <a:rPr lang="en-US" dirty="0"/>
              <a:t>Luckily, </a:t>
            </a:r>
            <a:r>
              <a:rPr lang="en-US" dirty="0" err="1"/>
              <a:t>jsPsych’s</a:t>
            </a:r>
            <a:r>
              <a:rPr lang="en-US" dirty="0"/>
              <a:t> preload plugin </a:t>
            </a:r>
            <a:r>
              <a:rPr lang="en-US" b="1" dirty="0"/>
              <a:t>(plugin-</a:t>
            </a:r>
            <a:r>
              <a:rPr lang="en-US" b="1" dirty="0" err="1"/>
              <a:t>preload.js</a:t>
            </a:r>
            <a:r>
              <a:rPr lang="en-US" b="1" dirty="0"/>
              <a:t>) </a:t>
            </a:r>
            <a:r>
              <a:rPr lang="en-US" dirty="0"/>
              <a:t>exists specifically for this!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DEBF7F-AFF2-C06D-E086-2EC5E3683C05}"/>
              </a:ext>
            </a:extLst>
          </p:cNvPr>
          <p:cNvCxnSpPr>
            <a:cxnSpLocks/>
          </p:cNvCxnSpPr>
          <p:nvPr/>
        </p:nvCxnSpPr>
        <p:spPr>
          <a:xfrm>
            <a:off x="0" y="1375003"/>
            <a:ext cx="12191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9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Online version of our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1406-21AE-2BBA-68FF-EED7BBD8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30807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b="1" dirty="0" err="1"/>
              <a:t>index.html</a:t>
            </a:r>
            <a:r>
              <a:rPr lang="en-US" sz="2200" b="1" dirty="0"/>
              <a:t> </a:t>
            </a:r>
            <a:r>
              <a:rPr lang="en-US" sz="2200" dirty="0"/>
              <a:t>file in the </a:t>
            </a:r>
            <a:r>
              <a:rPr lang="en-US" sz="2200" dirty="0" err="1"/>
              <a:t>jsPsych_workshop</a:t>
            </a:r>
            <a:r>
              <a:rPr lang="en-US" sz="2200" dirty="0"/>
              <a:t> folder is the online version of the experiment we built today!</a:t>
            </a:r>
            <a:endParaRPr lang="en-US" dirty="0"/>
          </a:p>
        </p:txBody>
      </p:sp>
      <p:pic>
        <p:nvPicPr>
          <p:cNvPr id="5" name="Picture 4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876D6BB1-B1CD-18BC-70D3-389E9E80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24104"/>
            <a:ext cx="7772400" cy="327088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A2B098-227D-E83F-8950-FD156CF0EB9B}"/>
              </a:ext>
            </a:extLst>
          </p:cNvPr>
          <p:cNvCxnSpPr>
            <a:cxnSpLocks/>
          </p:cNvCxnSpPr>
          <p:nvPr/>
        </p:nvCxnSpPr>
        <p:spPr>
          <a:xfrm>
            <a:off x="0" y="1375003"/>
            <a:ext cx="12191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/>
              <a:t>Jspsych-7-pavlovia-2021.12.js &amp; jquery-2.2.0.min.js</a:t>
            </a:r>
          </a:p>
        </p:txBody>
      </p:sp>
      <p:pic>
        <p:nvPicPr>
          <p:cNvPr id="8" name="Content Placeholder 7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A199C5E-F88A-C6E5-ACE0-8369FA6E4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884" y="2637658"/>
            <a:ext cx="4615265" cy="2222150"/>
          </a:xfrm>
        </p:spPr>
      </p:pic>
      <p:pic>
        <p:nvPicPr>
          <p:cNvPr id="10" name="Picture 9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50F30EF-AA06-AA1D-D671-D973208BD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92" y="2140659"/>
            <a:ext cx="3497571" cy="1738560"/>
          </a:xfrm>
          <a:prstGeom prst="rect">
            <a:avLst/>
          </a:prstGeom>
        </p:spPr>
      </p:pic>
      <p:pic>
        <p:nvPicPr>
          <p:cNvPr id="12" name="Picture 11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FB58EF0-88B0-03D4-0346-4640BC822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192" y="4872227"/>
            <a:ext cx="3736720" cy="19768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FC1677-8245-5953-A130-09A93025ACF8}"/>
              </a:ext>
            </a:extLst>
          </p:cNvPr>
          <p:cNvSpPr/>
          <p:nvPr/>
        </p:nvSpPr>
        <p:spPr>
          <a:xfrm>
            <a:off x="6096000" y="1560352"/>
            <a:ext cx="178965" cy="5176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C14F6-3A0D-C08D-073A-783D28FBCDA1}"/>
              </a:ext>
            </a:extLst>
          </p:cNvPr>
          <p:cNvCxnSpPr>
            <a:cxnSpLocks/>
          </p:cNvCxnSpPr>
          <p:nvPr/>
        </p:nvCxnSpPr>
        <p:spPr>
          <a:xfrm>
            <a:off x="0" y="1375003"/>
            <a:ext cx="12191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0E955-38B0-F6E5-5050-FD7E4F116913}"/>
              </a:ext>
            </a:extLst>
          </p:cNvPr>
          <p:cNvSpPr/>
          <p:nvPr/>
        </p:nvSpPr>
        <p:spPr>
          <a:xfrm>
            <a:off x="853262" y="3875816"/>
            <a:ext cx="4438887" cy="3484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F08F7-939B-4134-14AD-88F2E4512572}"/>
              </a:ext>
            </a:extLst>
          </p:cNvPr>
          <p:cNvSpPr txBox="1"/>
          <p:nvPr/>
        </p:nvSpPr>
        <p:spPr>
          <a:xfrm>
            <a:off x="1191237" y="1663605"/>
            <a:ext cx="37281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Change plugin pathways </a:t>
            </a:r>
          </a:p>
          <a:p>
            <a:r>
              <a:rPr lang="en-US" sz="2500" b="1" dirty="0"/>
              <a:t>and add 2 required plugins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2156C-930D-DD29-105A-9B1FD02C8CDD}"/>
              </a:ext>
            </a:extLst>
          </p:cNvPr>
          <p:cNvSpPr txBox="1"/>
          <p:nvPr/>
        </p:nvSpPr>
        <p:spPr>
          <a:xfrm>
            <a:off x="7299362" y="1611978"/>
            <a:ext cx="42334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Start connection with </a:t>
            </a:r>
            <a:r>
              <a:rPr lang="en-US" sz="2500" b="1" dirty="0" err="1"/>
              <a:t>Pavlovia</a:t>
            </a:r>
            <a:endParaRPr 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11ED8-F60D-BF73-6162-6D5D7D8F10C3}"/>
              </a:ext>
            </a:extLst>
          </p:cNvPr>
          <p:cNvSpPr txBox="1"/>
          <p:nvPr/>
        </p:nvSpPr>
        <p:spPr>
          <a:xfrm>
            <a:off x="7368738" y="4265966"/>
            <a:ext cx="4090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End connection with </a:t>
            </a:r>
            <a:r>
              <a:rPr lang="en-US" sz="2500" b="1" dirty="0" err="1"/>
              <a:t>Pavlovia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906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Preloading media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1406-21AE-2BBA-68FF-EED7BBD8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30807"/>
          </a:xfrm>
        </p:spPr>
        <p:txBody>
          <a:bodyPr>
            <a:normAutofit/>
          </a:bodyPr>
          <a:lstStyle/>
          <a:p>
            <a:r>
              <a:rPr lang="en-US" sz="2200" dirty="0"/>
              <a:t>Since the images are being pulled from </a:t>
            </a:r>
            <a:r>
              <a:rPr lang="en-US" sz="2200" dirty="0" err="1"/>
              <a:t>Pavlovia</a:t>
            </a:r>
            <a:r>
              <a:rPr lang="en-US" sz="2200" dirty="0"/>
              <a:t> onto different people’s web browsers, you want to make sure there are no issues with the stimuli presentation.</a:t>
            </a:r>
          </a:p>
          <a:p>
            <a:r>
              <a:rPr lang="en-US" sz="2200" dirty="0" err="1"/>
              <a:t>jsPsych’s</a:t>
            </a:r>
            <a:r>
              <a:rPr lang="en-US" sz="2200" dirty="0"/>
              <a:t> preload plugin (plugin-</a:t>
            </a:r>
            <a:r>
              <a:rPr lang="en-US" sz="2200" dirty="0" err="1"/>
              <a:t>preload.js</a:t>
            </a:r>
            <a:r>
              <a:rPr lang="en-US" sz="2200" dirty="0"/>
              <a:t>) helps out with this!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A2B098-227D-E83F-8950-FD156CF0EB9B}"/>
              </a:ext>
            </a:extLst>
          </p:cNvPr>
          <p:cNvCxnSpPr>
            <a:cxnSpLocks/>
          </p:cNvCxnSpPr>
          <p:nvPr/>
        </p:nvCxnSpPr>
        <p:spPr>
          <a:xfrm>
            <a:off x="0" y="1375003"/>
            <a:ext cx="12191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E01FDB-638C-24D4-C6A3-CA315CF5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72" y="3674335"/>
            <a:ext cx="8304125" cy="21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6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193E0-F7BD-F699-78AD-AC8286B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 &amp; General Notes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1406-21AE-2BBA-68FF-EED7BBD8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Yael Niv’s lab has a super helpful task </a:t>
            </a:r>
            <a:r>
              <a:rPr lang="en-US" sz="2200" dirty="0">
                <a:hlinkClick r:id="rId2"/>
              </a:rPr>
              <a:t>repository</a:t>
            </a:r>
            <a:r>
              <a:rPr lang="en-US" sz="2200" dirty="0"/>
              <a:t>, which also includes tutorials</a:t>
            </a:r>
          </a:p>
          <a:p>
            <a:endParaRPr lang="en-US" sz="2200" dirty="0"/>
          </a:p>
          <a:p>
            <a:r>
              <a:rPr lang="en-US" sz="2200" dirty="0" err="1"/>
              <a:t>Winson</a:t>
            </a:r>
            <a:r>
              <a:rPr lang="en-US" sz="2200" dirty="0"/>
              <a:t> Yang has a great </a:t>
            </a:r>
            <a:r>
              <a:rPr lang="en-US" sz="2200" dirty="0">
                <a:hlinkClick r:id="rId3"/>
              </a:rPr>
              <a:t>YouTube series </a:t>
            </a:r>
            <a:r>
              <a:rPr lang="en-US" sz="2200" dirty="0"/>
              <a:t>for jsPsych tutorials </a:t>
            </a:r>
          </a:p>
          <a:p>
            <a:pPr lvl="1"/>
            <a:r>
              <a:rPr lang="en-US" sz="1800" b="1" dirty="0"/>
              <a:t>Caveat</a:t>
            </a:r>
            <a:r>
              <a:rPr lang="en-US" sz="1800" dirty="0"/>
              <a:t>: Most jsPsych tutorials use an older version of jsPsych (jsPsych 6.0) which uses a different syntax structure for calling plugins compared to jsPsych &gt;7.0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 err="1"/>
              <a:t>Scrimba</a:t>
            </a:r>
            <a:r>
              <a:rPr lang="en-US" sz="2200" dirty="0"/>
              <a:t> has a really helpful (but long) JavaScript </a:t>
            </a:r>
            <a:r>
              <a:rPr lang="en-US" sz="2200" dirty="0">
                <a:hlinkClick r:id="rId4"/>
              </a:rPr>
              <a:t>tutorial</a:t>
            </a:r>
            <a:r>
              <a:rPr lang="en-US" sz="2200" dirty="0"/>
              <a:t> that does a pretty good job of instructing new users on how to integrate JavaScript, HTML, and CSS</a:t>
            </a:r>
          </a:p>
          <a:p>
            <a:endParaRPr lang="en-US" sz="2200" dirty="0"/>
          </a:p>
          <a:p>
            <a:r>
              <a:rPr lang="en-US" sz="2200" dirty="0"/>
              <a:t>jsPsych </a:t>
            </a:r>
            <a:r>
              <a:rPr lang="en-US" sz="2200" dirty="0">
                <a:hlinkClick r:id="rId5"/>
              </a:rPr>
              <a:t>Discussion Forum</a:t>
            </a:r>
            <a:endParaRPr lang="en-US" sz="2200" dirty="0"/>
          </a:p>
          <a:p>
            <a:pPr lvl="1"/>
            <a:r>
              <a:rPr lang="en-US" sz="1800" dirty="0"/>
              <a:t>Super friendly forum for asking questions about jsPsych (I have asked some truly asinine questions on here and no has one judged me!!) </a:t>
            </a:r>
          </a:p>
        </p:txBody>
      </p:sp>
    </p:spTree>
    <p:extLst>
      <p:ext uri="{BB962C8B-B14F-4D97-AF65-F5344CB8AC3E}">
        <p14:creationId xmlns:p14="http://schemas.microsoft.com/office/powerpoint/2010/main" val="407993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505</TotalTime>
  <Words>388</Words>
  <Application>Microsoft Macintosh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jsPsych</vt:lpstr>
      <vt:lpstr>Experimental Task Review</vt:lpstr>
      <vt:lpstr>jsPsych compatibility with Pavlovia</vt:lpstr>
      <vt:lpstr>Online version of our experiment</vt:lpstr>
      <vt:lpstr>Jspsych-7-pavlovia-2021.12.js &amp; jquery-2.2.0.min.js</vt:lpstr>
      <vt:lpstr>Preloading media files</vt:lpstr>
      <vt:lpstr>Conclusion &amp; General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jsPsych</dc:title>
  <dc:creator>Steven A Martinez</dc:creator>
  <cp:lastModifiedBy>Steven A Martinez</cp:lastModifiedBy>
  <cp:revision>6</cp:revision>
  <dcterms:created xsi:type="dcterms:W3CDTF">2023-06-05T17:48:08Z</dcterms:created>
  <dcterms:modified xsi:type="dcterms:W3CDTF">2023-06-09T23:41:53Z</dcterms:modified>
</cp:coreProperties>
</file>