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50.jpeg" ContentType="image/jpeg"/>
  <Override PartName="/ppt/media/image1.jpeg" ContentType="image/jpeg"/>
  <Override PartName="/ppt/media/image51.jpeg" ContentType="image/jpeg"/>
  <Override PartName="/ppt/media/image2.jpeg" ContentType="image/jpeg"/>
  <Override PartName="/ppt/media/image3.jpeg" ContentType="image/jpeg"/>
  <Override PartName="/ppt/media/image52.jpeg" ContentType="image/jpeg"/>
  <Override PartName="/ppt/media/image30.jpeg" ContentType="image/jpeg"/>
  <Override PartName="/ppt/media/image49.jpeg" ContentType="image/jpeg"/>
  <Override PartName="/ppt/media/image6.png" ContentType="image/png"/>
  <Override PartName="/ppt/media/image4.jpeg" ContentType="image/jpeg"/>
  <Override PartName="/ppt/media/image18.png" ContentType="image/png"/>
  <Override PartName="/ppt/media/image31.jpeg" ContentType="image/jpeg"/>
  <Override PartName="/ppt/media/image5.jpeg" ContentType="image/jpeg"/>
  <Override PartName="/ppt/media/image10.jpeg" ContentType="image/jpeg"/>
  <Override PartName="/ppt/media/image28.png" ContentType="image/png"/>
  <Override PartName="/ppt/media/image7.jpeg" ContentType="image/jpeg"/>
  <Override PartName="/ppt/media/image26.png" ContentType="image/png"/>
  <Override PartName="/ppt/media/image48.png" ContentType="image/png"/>
  <Override PartName="/ppt/media/image8.jpeg" ContentType="image/jpeg"/>
  <Override PartName="/ppt/media/image14.png" ContentType="image/png"/>
  <Override PartName="/ppt/media/image36.png" ContentType="image/png"/>
  <Override PartName="/ppt/media/image9.jpeg" ContentType="image/jpeg"/>
  <Override PartName="/ppt/media/image24.png" ContentType="image/png"/>
  <Override PartName="/ppt/media/image11.jpeg" ContentType="image/jpeg"/>
  <Override PartName="/ppt/media/image16.png" ContentType="image/png"/>
  <Override PartName="/ppt/media/image33.jpeg" ContentType="image/jpeg"/>
  <Override PartName="/ppt/media/image38.png" ContentType="image/png"/>
  <Override PartName="/ppt/media/image12.png" ContentType="image/png"/>
  <Override PartName="/ppt/media/image34.png" ContentType="image/png"/>
  <Override PartName="/ppt/media/image37.jpeg" ContentType="image/jpeg"/>
  <Override PartName="/ppt/media/image13.png" ContentType="image/png"/>
  <Override PartName="/ppt/media/image35.png" ContentType="image/png"/>
  <Override PartName="/ppt/media/image47.jpeg" ContentType="image/jpeg"/>
  <Override PartName="/ppt/media/image15.png" ContentType="image/png"/>
  <Override PartName="/ppt/media/image45.jpeg" ContentType="image/jpeg"/>
  <Override PartName="/ppt/media/image17.png" ContentType="image/png"/>
  <Override PartName="/ppt/media/image21.jpeg" ContentType="image/jpeg"/>
  <Override PartName="/ppt/media/image19.png" ContentType="image/png"/>
  <Override PartName="/ppt/media/image41.jpeg" ContentType="image/jpeg"/>
  <Override PartName="/ppt/media/image20.jpeg" ContentType="image/jpeg"/>
  <Override PartName="/ppt/media/image29.png" ContentType="image/png"/>
  <Override PartName="/ppt/media/image42.jpeg" ContentType="image/jpeg"/>
  <Override PartName="/ppt/media/image22.png" ContentType="image/png"/>
  <Override PartName="/ppt/media/image44.png" ContentType="image/png"/>
  <Override PartName="/ppt/media/image23.png" ContentType="image/png"/>
  <Override PartName="/ppt/media/image25.png" ContentType="image/png"/>
  <Override PartName="/ppt/media/image46.jpeg" ContentType="image/jpeg"/>
  <Override PartName="/ppt/media/image27.png" ContentType="image/png"/>
  <Override PartName="/ppt/media/image32.png" ContentType="image/png"/>
  <Override PartName="/ppt/media/image39.jpeg" ContentType="image/jpeg"/>
  <Override PartName="/ppt/media/image40.jpeg" ContentType="image/jpeg"/>
  <Override PartName="/ppt/media/image4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7C1CC-0FFF-421C-9F14-FC64A6259F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DBFC5D-85D9-48FD-9512-1E5C74F888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FFEC0-949A-4085-B868-8766EE7794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F91D55-0568-48FC-9633-5F2B0F9481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52D651-1901-44CF-8A6D-B556A1D855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D36701-2324-4563-A9A8-A8880B3A40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49F8FC-F361-4FD3-819C-7AE81A7352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12AB59-A761-4A54-A6C2-BFE7B36344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FA6BC3-33CF-4F70-B2DE-1FD94D29F5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8480" y="128160"/>
            <a:ext cx="8987040" cy="22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6FDDC5-852E-467E-89F1-63057655FB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C1CE49-D340-4FB1-B2AD-3998E55DD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B3D01-3257-4481-8DA9-13FAB32C5E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B7851E-A049-4DBB-B9C2-AA476D50AC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FA1326-8F54-49B4-A721-55843C5AC0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1654EA-0F99-4FEE-AC98-89BBA9129D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0D8E97-7E64-4C77-9E5E-23ABB3C30E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195F95-A452-42E3-813B-A88D9484B9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9209F4-C575-4268-8EF8-772E736E1A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FBB142-5AE9-4230-954A-B547F4EDF4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FAF1E9-57D0-487F-A9B5-DB526DFB9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9810B6-F2B2-4DF9-8112-0070C91869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1A4FD8-6300-4EE1-9D73-78F03BBB11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F2133B-F9FD-4151-BFED-BA23ED55E2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8480" y="128160"/>
            <a:ext cx="8987040" cy="22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B564D9-5E42-41E3-9A90-3CBAEED2C9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C6C80E-64C9-4820-90BB-01BC7CD16A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1B308E-98CB-45F8-B4AC-961B20543E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57CA88-93E6-42A9-9D02-D6FB3BF759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47736D-3F26-4F5D-9590-D110642BDE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915356-58B1-4C3F-97B4-042E6C9681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C16CC1-738F-4C3C-B9E9-419B79D9A8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A03609-A7AB-4CD5-A053-12A86831A5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707726-B0D5-4BB6-B9FA-36641F22EC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E377DC-719D-4A59-86B2-7E3055563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C3BB81-33DA-46E8-8476-9FE95AF13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72A173-2AE1-4131-A26C-05B1A347CB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FC32A5-9FC0-4AAE-B70E-AC06ADC35B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78480" y="128160"/>
            <a:ext cx="8987040" cy="22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BB2AD6-2DF7-4A99-81CD-40302D2B7F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9174FC-D65D-4B98-8D52-8647143A56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10C1AA-71E5-41BD-8A1C-B69E033246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E41C0B-18EC-4B77-B8BF-1C08F8EC01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58B3C3-3F78-43A1-9DF7-BC0ADE1859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3F6252-A031-4878-A75D-CAF77E8BBB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7576F6-75F7-4D74-AE0A-D8A4C02B00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826B9E-2C9D-4454-BE4D-0EBE973BD9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8480" y="128160"/>
            <a:ext cx="8987040" cy="22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781953-AD72-4CFA-833B-C456393555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3F5DCC-E340-4FC6-8112-C4F2DD9BFB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79C32B-FE92-48B9-BDF6-C86ED6CC1E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826E01-4F87-41BC-B15F-73132F9867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ko-KR" sz="3000" spc="-1" strike="noStrike">
                <a:solidFill>
                  <a:schemeClr val="dk1"/>
                </a:solidFill>
                <a:latin typeface="Calibri"/>
              </a:rPr>
              <a:t>제목 텍스트의 서식을 편집하려면 클릭하십시오</a:t>
            </a: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20120" y="2486520"/>
            <a:ext cx="8269200" cy="260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&lt;날짜/시간&gt;</a:t>
            </a:r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CADC7F-6D5A-4C12-89C6-B54B8BF5177C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ko-KR" sz="3000" spc="-1" strike="noStrike">
                <a:solidFill>
                  <a:schemeClr val="dk1"/>
                </a:solidFill>
                <a:latin typeface="Calibri"/>
              </a:rPr>
              <a:t>제목 텍스트의 서식을 편집하려면 클릭하십시오</a:t>
            </a: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5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&lt;날짜/시간&gt;</a:t>
            </a:r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BEF8CF-A371-47E8-B5AB-66EE7805629A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</a:t>
            </a:r>
            <a:r>
              <a:rPr b="0" lang="ko-KR" sz="20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</a:t>
            </a:r>
            <a:r>
              <a:rPr b="0" lang="ko-KR" sz="20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87976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ko-KR" sz="3000" spc="-1" strike="noStrike">
                <a:solidFill>
                  <a:schemeClr val="dk1"/>
                </a:solidFill>
                <a:latin typeface="Calibri"/>
              </a:rPr>
              <a:t>제목 텍스트의 서식을 편집하려면 클릭하십시오</a:t>
            </a: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7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8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&lt;날짜/시간&gt;</a:t>
            </a:r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9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A21261-1AAD-47C8-A6A9-A98165F647CA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</a:t>
            </a:r>
            <a:r>
              <a:rPr b="0" lang="ko-KR" sz="20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</a:t>
            </a:r>
            <a:r>
              <a:rPr b="0" lang="ko-KR" sz="20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4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ko-KR" sz="3000" spc="-1" strike="noStrike">
                <a:solidFill>
                  <a:schemeClr val="dk1"/>
                </a:solidFill>
                <a:latin typeface="Calibri"/>
              </a:rPr>
              <a:t>제목 텍스트의 서식을 편집하려면 클릭하십시오</a:t>
            </a: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577520"/>
            <a:ext cx="3977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789080" y="1916280"/>
            <a:ext cx="4032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6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7</a:t>
            </a:r>
            <a:r>
              <a:rPr b="0" lang="ko-KR" sz="1800" spc="-1" strike="noStrike">
                <a:solidFill>
                  <a:schemeClr val="dk1"/>
                </a:solidFill>
                <a:latin typeface="Calibri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0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dt" idx="11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&lt;날짜/시간&gt;</a:t>
            </a:r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 idx="12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66D123-C9F8-4350-81A9-89CD5F45C44E}" type="slidenum"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jpe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32.pn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jpe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38.png"/><Relationship Id="rId3" Type="http://schemas.openxmlformats.org/officeDocument/2006/relationships/image" Target="../media/image39.jpe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40.jpeg"/><Relationship Id="rId3" Type="http://schemas.openxmlformats.org/officeDocument/2006/relationships/image" Target="../media/image41.jpe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eg"/><Relationship Id="rId6" Type="http://schemas.openxmlformats.org/officeDocument/2006/relationships/image" Target="../media/image46.jpeg"/><Relationship Id="rId7" Type="http://schemas.openxmlformats.org/officeDocument/2006/relationships/image" Target="../media/image47.jpeg"/><Relationship Id="rId8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38.png"/><Relationship Id="rId3" Type="http://schemas.openxmlformats.org/officeDocument/2006/relationships/image" Target="../media/image49.jpe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38.png"/><Relationship Id="rId3" Type="http://schemas.openxmlformats.org/officeDocument/2006/relationships/image" Target="../media/image51.jpe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object 2" descr=""/>
          <p:cNvPicPr/>
          <p:nvPr/>
        </p:nvPicPr>
        <p:blipFill>
          <a:blip r:embed="rId1"/>
          <a:stretch/>
        </p:blipFill>
        <p:spPr>
          <a:xfrm>
            <a:off x="0" y="1847160"/>
            <a:ext cx="9143640" cy="501048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9720" y="1126440"/>
            <a:ext cx="35798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4000" spc="-7" strike="noStrike">
                <a:solidFill>
                  <a:srgbClr val="05819e"/>
                </a:solidFill>
                <a:latin typeface="Malgun Gothic"/>
              </a:rPr>
              <a:t>풍력에너지산업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object 4"/>
          <p:cNvSpPr/>
          <p:nvPr/>
        </p:nvSpPr>
        <p:spPr>
          <a:xfrm>
            <a:off x="459720" y="2114280"/>
            <a:ext cx="3226680" cy="8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800" spc="-7" strike="noStrike">
                <a:solidFill>
                  <a:srgbClr val="70c2cd"/>
                </a:solidFill>
                <a:latin typeface="Calibri"/>
                <a:ea typeface="맑은 고딕"/>
              </a:rPr>
              <a:t>글로벌 기후 변화와 대응 </a:t>
            </a:r>
            <a:r>
              <a:rPr b="1" lang="en-US" sz="1800" spc="-7" strike="noStrike">
                <a:solidFill>
                  <a:srgbClr val="70c2cd"/>
                </a:solidFill>
                <a:latin typeface="Calibri"/>
                <a:ea typeface="맑은 고딕"/>
              </a:rPr>
              <a:t>2</a:t>
            </a:r>
            <a:r>
              <a:rPr b="1" lang="ko-KR" sz="1800" spc="-7" strike="noStrike">
                <a:solidFill>
                  <a:srgbClr val="70c2cd"/>
                </a:solidFill>
                <a:latin typeface="Calibri"/>
                <a:ea typeface="맑은 고딕"/>
              </a:rPr>
              <a:t>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800" spc="-7" strike="noStrike">
                <a:solidFill>
                  <a:srgbClr val="70c2cd"/>
                </a:solidFill>
                <a:latin typeface="Calibri"/>
                <a:ea typeface="맑은 고딕"/>
              </a:rPr>
              <a:t>전민호 장동현 박준영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object 2"/>
          <p:cNvSpPr/>
          <p:nvPr/>
        </p:nvSpPr>
        <p:spPr>
          <a:xfrm>
            <a:off x="172800" y="204120"/>
            <a:ext cx="3715200" cy="7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산업</a:t>
            </a:r>
            <a:r>
              <a:rPr b="1" lang="en-US" sz="2500" spc="-30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현황</a:t>
            </a:r>
            <a:r>
              <a:rPr b="1" lang="en-US" sz="2500" spc="-3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en-US" sz="2500" spc="-7" strike="noStrike">
                <a:solidFill>
                  <a:schemeClr val="dk1"/>
                </a:solidFill>
                <a:latin typeface="Calibri"/>
              </a:rPr>
              <a:t>–</a:t>
            </a:r>
            <a:r>
              <a:rPr b="1" lang="en-US" sz="25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국외</a:t>
            </a:r>
            <a:r>
              <a:rPr b="1" lang="en-US" sz="2500" spc="-30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투자</a:t>
            </a:r>
            <a:r>
              <a:rPr b="1" lang="en-US" sz="2500" spc="-3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동향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53" name="object 3" descr=""/>
          <p:cNvPicPr/>
          <p:nvPr/>
        </p:nvPicPr>
        <p:blipFill>
          <a:blip r:embed="rId1"/>
          <a:stretch/>
        </p:blipFill>
        <p:spPr>
          <a:xfrm>
            <a:off x="468000" y="1467720"/>
            <a:ext cx="8424360" cy="5364000"/>
          </a:xfrm>
          <a:prstGeom prst="rect">
            <a:avLst/>
          </a:prstGeom>
          <a:ln w="0">
            <a:noFill/>
          </a:ln>
        </p:spPr>
      </p:pic>
      <p:sp>
        <p:nvSpPr>
          <p:cNvPr id="254" name="object 4"/>
          <p:cNvSpPr/>
          <p:nvPr/>
        </p:nvSpPr>
        <p:spPr>
          <a:xfrm>
            <a:off x="176400" y="1361880"/>
            <a:ext cx="2067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미국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/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유럽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/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중국</a:t>
            </a:r>
            <a:r>
              <a:rPr b="1" lang="en-US" sz="1800" spc="-26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중심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ject 2"/>
          <p:cNvSpPr/>
          <p:nvPr/>
        </p:nvSpPr>
        <p:spPr>
          <a:xfrm>
            <a:off x="538200" y="1391760"/>
            <a:ext cx="8198280" cy="12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414"/>
              </a:spcBef>
            </a:pPr>
            <a:r>
              <a:rPr b="1" i="1" lang="en-US" sz="1600" spc="-7" strike="noStrike">
                <a:solidFill>
                  <a:schemeClr val="dk1"/>
                </a:solidFill>
                <a:latin typeface="Calibri"/>
              </a:rPr>
              <a:t>-&gt;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터빈이</a:t>
            </a:r>
            <a:r>
              <a:rPr b="1" lang="en-US" sz="1650" spc="-20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대형화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될수록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발전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효율성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증대</a:t>
            </a:r>
            <a:r>
              <a:rPr b="1" i="1" lang="en-US" sz="1600" spc="-7" strike="noStrike">
                <a:solidFill>
                  <a:schemeClr val="dk1"/>
                </a:solidFill>
                <a:latin typeface="Calibri"/>
              </a:rPr>
              <a:t>/</a:t>
            </a:r>
            <a:r>
              <a:rPr b="1" i="1" lang="en-US" sz="1600" spc="9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발전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비용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절감</a:t>
            </a:r>
            <a:endParaRPr b="0" lang="en-US" sz="1650" spc="-1" strike="noStrike">
              <a:solidFill>
                <a:srgbClr val="000000"/>
              </a:solidFill>
              <a:latin typeface="맑은 고딕"/>
            </a:endParaRPr>
          </a:p>
          <a:p>
            <a:pPr marL="242640" defTabSz="914400">
              <a:lnSpc>
                <a:spcPct val="100000"/>
              </a:lnSpc>
              <a:spcBef>
                <a:spcPts val="326"/>
              </a:spcBef>
            </a:pPr>
            <a:r>
              <a:rPr b="0" i="1" lang="en-US" sz="1600" spc="-7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i="1" lang="en-US" sz="1600" spc="4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i="1" lang="en-US" sz="1600" spc="-12" strike="noStrike">
                <a:solidFill>
                  <a:schemeClr val="dk1"/>
                </a:solidFill>
                <a:latin typeface="Calibri"/>
              </a:rPr>
              <a:t>14</a:t>
            </a:r>
            <a:r>
              <a:rPr b="0" i="1" lang="en-US" sz="1600" spc="-7" strike="noStrike">
                <a:solidFill>
                  <a:schemeClr val="dk1"/>
                </a:solidFill>
                <a:latin typeface="Calibri"/>
              </a:rPr>
              <a:t>MW</a:t>
            </a:r>
            <a:r>
              <a:rPr b="0" i="1" lang="en-US" sz="1600" spc="18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터빈</a:t>
            </a:r>
            <a:r>
              <a:rPr b="0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i="1" lang="en-US" sz="1600" spc="-26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i="1" lang="en-US" sz="1600" spc="-7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i="1" lang="en-US" sz="1600" spc="9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i="1" lang="en-US" sz="1600" spc="-12" strike="noStrike">
                <a:solidFill>
                  <a:schemeClr val="dk1"/>
                </a:solidFill>
                <a:latin typeface="Calibri"/>
              </a:rPr>
              <a:t>10</a:t>
            </a:r>
            <a:r>
              <a:rPr b="0" i="1" lang="en-US" sz="1600" spc="-7" strike="noStrike">
                <a:solidFill>
                  <a:schemeClr val="dk1"/>
                </a:solidFill>
                <a:latin typeface="Calibri"/>
              </a:rPr>
              <a:t>MW</a:t>
            </a:r>
            <a:r>
              <a:rPr b="0" i="1" lang="en-US" sz="1600" spc="18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터빈</a:t>
            </a:r>
            <a:r>
              <a:rPr b="0" lang="en-US" sz="165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i="1" lang="en-US" sz="1600" spc="-7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i="1" lang="en-US" sz="1600" spc="-12" strike="noStrike">
                <a:solidFill>
                  <a:schemeClr val="dk1"/>
                </a:solidFill>
                <a:latin typeface="Calibri"/>
              </a:rPr>
              <a:t>1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억</a:t>
            </a:r>
            <a:r>
              <a:rPr b="0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달러</a:t>
            </a:r>
            <a:r>
              <a:rPr b="0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비용</a:t>
            </a:r>
            <a:r>
              <a:rPr b="0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절감</a:t>
            </a:r>
            <a:r>
              <a:rPr b="0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i="1" lang="en-US" sz="1600" spc="-7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326"/>
              </a:spcBef>
            </a:pPr>
            <a:r>
              <a:rPr b="1" i="1" lang="en-US" sz="1600" spc="-7" strike="noStrike">
                <a:solidFill>
                  <a:schemeClr val="dk1"/>
                </a:solidFill>
                <a:latin typeface="Calibri"/>
              </a:rPr>
              <a:t>-&gt;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터빈의</a:t>
            </a:r>
            <a:r>
              <a:rPr b="1" lang="en-US" sz="1650" spc="-20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대형화로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허브높이</a:t>
            </a:r>
            <a:r>
              <a:rPr b="1" i="1" lang="en-US" sz="1600" spc="-7" strike="noStrike">
                <a:solidFill>
                  <a:schemeClr val="dk1"/>
                </a:solidFill>
                <a:latin typeface="Calibri"/>
              </a:rPr>
              <a:t>/</a:t>
            </a:r>
            <a:r>
              <a:rPr b="1" i="1" lang="en-US" sz="1600" spc="24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로터의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지름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함께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커지는</a:t>
            </a:r>
            <a:r>
              <a:rPr b="1" lang="en-US" sz="165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50" spc="-55" strike="noStrike">
                <a:solidFill>
                  <a:schemeClr val="dk1"/>
                </a:solidFill>
                <a:latin typeface="Malgun Gothic"/>
              </a:rPr>
              <a:t>추세</a:t>
            </a:r>
            <a:endParaRPr b="0" lang="en-US" sz="165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349"/>
              </a:spcBef>
            </a:pPr>
            <a:r>
              <a:rPr b="1" i="1" lang="en-US" sz="1600" spc="-7" strike="noStrike">
                <a:solidFill>
                  <a:schemeClr val="dk1"/>
                </a:solidFill>
                <a:latin typeface="Calibri"/>
              </a:rPr>
              <a:t>-&gt;</a:t>
            </a:r>
            <a:r>
              <a:rPr b="1" i="1" lang="en-US" sz="1600" spc="-12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0" lang="en-US" sz="1650" spc="-1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발전기</a:t>
            </a:r>
            <a:r>
              <a:rPr b="0" lang="en-US" sz="1650" spc="-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전력</a:t>
            </a:r>
            <a:r>
              <a:rPr b="0" lang="en-US" sz="1650" spc="-2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50" spc="-41" strike="noStrike">
                <a:solidFill>
                  <a:schemeClr val="dk1"/>
                </a:solidFill>
                <a:latin typeface="Malgun Gothic"/>
              </a:rPr>
              <a:t>생산량</a:t>
            </a:r>
            <a:r>
              <a:rPr b="0" lang="en-US" sz="1650" spc="-41" strike="noStrike">
                <a:solidFill>
                  <a:schemeClr val="dk1"/>
                </a:solidFill>
                <a:latin typeface="Malgun Gothic"/>
              </a:rPr>
              <a:t>(w)</a:t>
            </a:r>
            <a:r>
              <a:rPr b="0" lang="en-US" sz="1650" spc="-1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50" spc="-41" strike="noStrike">
                <a:solidFill>
                  <a:schemeClr val="dk1"/>
                </a:solidFill>
                <a:latin typeface="Malgun Gothic"/>
              </a:rPr>
              <a:t>=</a:t>
            </a:r>
            <a:r>
              <a:rPr b="0" lang="en-US" sz="1650" spc="-1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50" spc="-32" strike="noStrike">
                <a:solidFill>
                  <a:schemeClr val="dk1"/>
                </a:solidFill>
                <a:latin typeface="Malgun Gothic"/>
              </a:rPr>
              <a:t>0.5*</a:t>
            </a:r>
            <a:r>
              <a:rPr b="0" lang="en-US" sz="1650" spc="-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50" spc="-55" strike="noStrike">
                <a:solidFill>
                  <a:schemeClr val="dk1"/>
                </a:solidFill>
                <a:latin typeface="Malgun Gothic"/>
              </a:rPr>
              <a:t>공기밀도</a:t>
            </a:r>
            <a:r>
              <a:rPr b="0" lang="en-US" sz="1650" spc="-1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50" spc="-52" strike="noStrike">
                <a:solidFill>
                  <a:schemeClr val="dk1"/>
                </a:solidFill>
                <a:latin typeface="Malgun Gothic"/>
              </a:rPr>
              <a:t>*</a:t>
            </a:r>
            <a:r>
              <a:rPr b="0" lang="en-US" sz="1900" spc="-52" strike="noStrike">
                <a:solidFill>
                  <a:schemeClr val="dk1"/>
                </a:solidFill>
                <a:latin typeface="Malgun Gothic"/>
              </a:rPr>
              <a:t>π</a:t>
            </a:r>
            <a:r>
              <a:rPr b="0" lang="en-US" sz="1900" spc="-3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900" spc="-46" strike="noStrike">
                <a:solidFill>
                  <a:schemeClr val="dk1"/>
                </a:solidFill>
                <a:latin typeface="Malgun Gothic"/>
              </a:rPr>
              <a:t>* </a:t>
            </a:r>
            <a:r>
              <a:rPr b="0" lang="ko-KR" sz="1900" spc="-100" strike="noStrike">
                <a:solidFill>
                  <a:schemeClr val="dk1"/>
                </a:solidFill>
                <a:latin typeface="Malgun Gothic"/>
              </a:rPr>
              <a:t>블레이드</a:t>
            </a:r>
            <a:r>
              <a:rPr b="0" lang="en-US" sz="1900" spc="-4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900" spc="-92" strike="noStrike">
                <a:solidFill>
                  <a:schemeClr val="dk1"/>
                </a:solidFill>
                <a:latin typeface="Malgun Gothic"/>
              </a:rPr>
              <a:t>날개길이</a:t>
            </a:r>
            <a:r>
              <a:rPr b="0" lang="en-US" sz="1900" spc="-92" strike="noStrike">
                <a:solidFill>
                  <a:schemeClr val="dk1"/>
                </a:solidFill>
                <a:latin typeface="Malgun Gothic"/>
              </a:rPr>
              <a:t>^2</a:t>
            </a:r>
            <a:r>
              <a:rPr b="0" lang="en-US" sz="1900" spc="-3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900" spc="-46" strike="noStrike">
                <a:solidFill>
                  <a:schemeClr val="dk1"/>
                </a:solidFill>
                <a:latin typeface="Malgun Gothic"/>
              </a:rPr>
              <a:t>*</a:t>
            </a:r>
            <a:r>
              <a:rPr b="0" lang="en-US" sz="1900" spc="-46" strike="noStrike">
                <a:solidFill>
                  <a:schemeClr val="dk1"/>
                </a:solidFill>
                <a:latin typeface="Malgun Gothic"/>
                <a:ea typeface="맑은 고딕"/>
              </a:rPr>
              <a:t> </a:t>
            </a:r>
            <a:r>
              <a:rPr b="0" lang="ko-KR" sz="1900" spc="-86" strike="noStrike">
                <a:solidFill>
                  <a:schemeClr val="dk1"/>
                </a:solidFill>
                <a:latin typeface="Malgun Gothic"/>
                <a:ea typeface="맑은 고딕"/>
              </a:rPr>
              <a:t>풍속</a:t>
            </a:r>
            <a:r>
              <a:rPr b="0" lang="en-US" sz="1900" spc="-86" strike="noStrike">
                <a:solidFill>
                  <a:schemeClr val="dk1"/>
                </a:solidFill>
                <a:latin typeface="Malgun Gothic"/>
                <a:ea typeface="맑은 고딕"/>
              </a:rPr>
              <a:t>^3</a:t>
            </a:r>
            <a:endParaRPr b="0" lang="en-US" sz="1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02400" y="183960"/>
            <a:ext cx="4906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풍력</a:t>
            </a:r>
            <a:r>
              <a:rPr b="1" lang="en-US" sz="1800" spc="-242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산업</a:t>
            </a:r>
            <a:r>
              <a:rPr b="1" lang="en-US" sz="1800" spc="-225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트렌드</a:t>
            </a:r>
            <a:r>
              <a:rPr b="1" lang="en-US" sz="1800" spc="-242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 Light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)</a:t>
            </a:r>
            <a:r>
              <a:rPr b="0" lang="en-US" sz="1800" spc="-3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터빈의</a:t>
            </a:r>
            <a:r>
              <a:rPr b="1" lang="en-US" sz="1800" spc="-242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대형화로</a:t>
            </a:r>
            <a:r>
              <a:rPr b="1" lang="en-US" sz="1800" spc="-231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경제성</a:t>
            </a:r>
            <a:r>
              <a:rPr b="1" lang="en-US" sz="1800" spc="-242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증대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57" name="object 4" descr=""/>
          <p:cNvPicPr/>
          <p:nvPr/>
        </p:nvPicPr>
        <p:blipFill>
          <a:blip r:embed="rId1"/>
          <a:stretch/>
        </p:blipFill>
        <p:spPr>
          <a:xfrm>
            <a:off x="242280" y="3488400"/>
            <a:ext cx="8567640" cy="31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object 2"/>
          <p:cNvGrpSpPr/>
          <p:nvPr/>
        </p:nvGrpSpPr>
        <p:grpSpPr>
          <a:xfrm>
            <a:off x="0" y="0"/>
            <a:ext cx="9143640" cy="1566360"/>
            <a:chOff x="0" y="0"/>
            <a:chExt cx="9143640" cy="1566360"/>
          </a:xfrm>
        </p:grpSpPr>
        <p:pic>
          <p:nvPicPr>
            <p:cNvPr id="259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640" cy="1566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0" name="object 4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974160" cy="61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object 5" descr=""/>
            <p:cNvPicPr/>
            <p:nvPr/>
          </p:nvPicPr>
          <p:blipFill>
            <a:blip r:embed="rId3"/>
            <a:stretch/>
          </p:blipFill>
          <p:spPr>
            <a:xfrm>
              <a:off x="631080" y="0"/>
              <a:ext cx="993960" cy="61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object 6" descr=""/>
            <p:cNvPicPr/>
            <p:nvPr/>
          </p:nvPicPr>
          <p:blipFill>
            <a:blip r:embed="rId4"/>
            <a:stretch/>
          </p:blipFill>
          <p:spPr>
            <a:xfrm>
              <a:off x="1281600" y="0"/>
              <a:ext cx="1286640" cy="61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object 7" descr=""/>
            <p:cNvPicPr/>
            <p:nvPr/>
          </p:nvPicPr>
          <p:blipFill>
            <a:blip r:embed="rId5"/>
            <a:stretch/>
          </p:blipFill>
          <p:spPr>
            <a:xfrm>
              <a:off x="2225160" y="0"/>
              <a:ext cx="648000" cy="62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" name="object 8" descr=""/>
            <p:cNvPicPr/>
            <p:nvPr/>
          </p:nvPicPr>
          <p:blipFill>
            <a:blip r:embed="rId6"/>
            <a:stretch/>
          </p:blipFill>
          <p:spPr>
            <a:xfrm>
              <a:off x="2529720" y="0"/>
              <a:ext cx="993960" cy="61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" name="object 9" descr=""/>
            <p:cNvPicPr/>
            <p:nvPr/>
          </p:nvPicPr>
          <p:blipFill>
            <a:blip r:embed="rId7"/>
            <a:stretch/>
          </p:blipFill>
          <p:spPr>
            <a:xfrm>
              <a:off x="3180600" y="0"/>
              <a:ext cx="1286640" cy="61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6" name="object 10" descr=""/>
            <p:cNvPicPr/>
            <p:nvPr/>
          </p:nvPicPr>
          <p:blipFill>
            <a:blip r:embed="rId8"/>
            <a:stretch/>
          </p:blipFill>
          <p:spPr>
            <a:xfrm>
              <a:off x="4123800" y="0"/>
              <a:ext cx="993960" cy="61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7" name="object 11" descr=""/>
            <p:cNvPicPr/>
            <p:nvPr/>
          </p:nvPicPr>
          <p:blipFill>
            <a:blip r:embed="rId9"/>
            <a:stretch/>
          </p:blipFill>
          <p:spPr>
            <a:xfrm>
              <a:off x="4774680" y="0"/>
              <a:ext cx="993960" cy="614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72800" y="43920"/>
            <a:ext cx="54054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300" spc="-1" strike="noStrike">
                <a:solidFill>
                  <a:srgbClr val="000000"/>
                </a:solidFill>
                <a:latin typeface="Malgun Gothic"/>
              </a:rPr>
              <a:t>풍력</a:t>
            </a:r>
            <a:r>
              <a:rPr b="1" lang="en-US" sz="2300" spc="-29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300" spc="-1" strike="noStrike">
                <a:solidFill>
                  <a:srgbClr val="000000"/>
                </a:solidFill>
                <a:latin typeface="Malgun Gothic"/>
              </a:rPr>
              <a:t>산업</a:t>
            </a:r>
            <a:r>
              <a:rPr b="1" lang="en-US" sz="2300" spc="-29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300" spc="-1" strike="noStrike">
                <a:solidFill>
                  <a:srgbClr val="000000"/>
                </a:solidFill>
                <a:latin typeface="Malgun Gothic"/>
              </a:rPr>
              <a:t>트렌드</a:t>
            </a:r>
            <a:r>
              <a:rPr b="1" lang="en-US" sz="2300" spc="-29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en-US" sz="2300" spc="-7" strike="noStrike">
                <a:solidFill>
                  <a:schemeClr val="lt1"/>
                </a:solidFill>
                <a:latin typeface="Calibri"/>
              </a:rPr>
              <a:t>2</a:t>
            </a:r>
            <a:r>
              <a:rPr b="1" lang="en-US" sz="2300" spc="-1" strike="noStrike">
                <a:solidFill>
                  <a:schemeClr val="lt1"/>
                </a:solidFill>
                <a:latin typeface="Calibri"/>
              </a:rPr>
              <a:t>)</a:t>
            </a:r>
            <a:r>
              <a:rPr b="1" lang="en-US" sz="2300" spc="-7" strike="noStrike">
                <a:solidFill>
                  <a:schemeClr val="lt1"/>
                </a:solidFill>
                <a:latin typeface="Calibri"/>
              </a:rPr>
              <a:t> </a:t>
            </a:r>
            <a:r>
              <a:rPr b="1" lang="ko-KR" sz="2300" spc="-1" strike="noStrike">
                <a:solidFill>
                  <a:schemeClr val="lt1"/>
                </a:solidFill>
                <a:latin typeface="Malgun Gothic"/>
              </a:rPr>
              <a:t>해상</a:t>
            </a:r>
            <a:r>
              <a:rPr b="1" lang="en-US" sz="2300" spc="-296" strike="noStrike">
                <a:solidFill>
                  <a:schemeClr val="lt1"/>
                </a:solidFill>
                <a:latin typeface="Malgun Gothic"/>
              </a:rPr>
              <a:t> </a:t>
            </a:r>
            <a:r>
              <a:rPr b="1" lang="ko-KR" sz="2300" spc="-1" strike="noStrike">
                <a:solidFill>
                  <a:schemeClr val="lt1"/>
                </a:solidFill>
                <a:latin typeface="Malgun Gothic"/>
              </a:rPr>
              <a:t>풍력의</a:t>
            </a:r>
            <a:r>
              <a:rPr b="1" lang="en-US" sz="2300" spc="-296" strike="noStrike">
                <a:solidFill>
                  <a:schemeClr val="lt1"/>
                </a:solidFill>
                <a:latin typeface="Malgun Gothic"/>
              </a:rPr>
              <a:t> </a:t>
            </a:r>
            <a:r>
              <a:rPr b="1" lang="ko-KR" sz="2300" spc="-1" strike="noStrike">
                <a:solidFill>
                  <a:schemeClr val="lt1"/>
                </a:solidFill>
                <a:latin typeface="Malgun Gothic"/>
              </a:rPr>
              <a:t>시대</a:t>
            </a:r>
            <a:r>
              <a:rPr b="1" lang="en-US" sz="2300" spc="-296" strike="noStrike">
                <a:solidFill>
                  <a:schemeClr val="lt1"/>
                </a:solidFill>
                <a:latin typeface="Malgun Gothic"/>
              </a:rPr>
              <a:t> </a:t>
            </a:r>
            <a:r>
              <a:rPr b="1" lang="ko-KR" sz="2300" spc="-1" strike="noStrike">
                <a:solidFill>
                  <a:schemeClr val="lt1"/>
                </a:solidFill>
                <a:latin typeface="Malgun Gothic"/>
              </a:rPr>
              <a:t>도래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9" name="object 13"/>
          <p:cNvSpPr/>
          <p:nvPr/>
        </p:nvSpPr>
        <p:spPr>
          <a:xfrm>
            <a:off x="321120" y="1563840"/>
            <a:ext cx="733104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-&gt;</a:t>
            </a:r>
            <a:r>
              <a:rPr b="0" lang="en-US" sz="2000" spc="-4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202</a:t>
            </a:r>
            <a:r>
              <a:rPr b="0" lang="en-US" sz="2000" spc="-15" strike="noStrike">
                <a:solidFill>
                  <a:schemeClr val="dk1"/>
                </a:solidFill>
                <a:latin typeface="Malgun Gothic"/>
                <a:ea typeface="Malgun Gothic"/>
              </a:rPr>
              <a:t>1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년</a:t>
            </a:r>
            <a:r>
              <a:rPr b="0" lang="en-US" sz="2000" spc="-27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53</a:t>
            </a:r>
            <a:r>
              <a:rPr b="0" lang="en-US" sz="2000" spc="-26" strike="noStrike">
                <a:solidFill>
                  <a:schemeClr val="dk1"/>
                </a:solidFill>
                <a:latin typeface="Malgun Gothic"/>
                <a:ea typeface="Malgun Gothic"/>
              </a:rPr>
              <a:t>G</a:t>
            </a:r>
            <a:r>
              <a:rPr b="0" lang="en-US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W</a:t>
            </a:r>
            <a:r>
              <a:rPr b="0" lang="en-US" sz="2000" spc="-60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대비</a:t>
            </a:r>
            <a:r>
              <a:rPr b="0" lang="en-US" sz="20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203</a:t>
            </a:r>
            <a:r>
              <a:rPr b="0" lang="en-US" sz="2000" spc="-15" strike="noStrike">
                <a:solidFill>
                  <a:schemeClr val="dk1"/>
                </a:solidFill>
                <a:latin typeface="Malgun Gothic"/>
                <a:ea typeface="Malgun Gothic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년까지</a:t>
            </a:r>
            <a:r>
              <a:rPr b="0" lang="en-US" sz="2000" spc="-26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51</a:t>
            </a:r>
            <a:r>
              <a:rPr b="0" lang="en-US" sz="2000" spc="-15" strike="noStrike">
                <a:solidFill>
                  <a:schemeClr val="dk1"/>
                </a:solidFill>
                <a:latin typeface="Malgun Gothic"/>
                <a:ea typeface="Malgun Gothic"/>
              </a:rPr>
              <a:t>9</a:t>
            </a:r>
            <a:r>
              <a:rPr b="0" lang="en-US" sz="2000" spc="-32" strike="noStrike">
                <a:solidFill>
                  <a:schemeClr val="dk1"/>
                </a:solidFill>
                <a:latin typeface="Malgun Gothic"/>
                <a:ea typeface="Malgun Gothic"/>
              </a:rPr>
              <a:t>G</a:t>
            </a:r>
            <a:r>
              <a:rPr b="0" lang="en-US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W</a:t>
            </a:r>
            <a:r>
              <a:rPr b="0" lang="en-US" sz="2000" spc="-7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설치</a:t>
            </a:r>
            <a:r>
              <a:rPr b="0" lang="en-US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,</a:t>
            </a:r>
            <a:r>
              <a:rPr b="0" lang="en-US" sz="20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1</a:t>
            </a:r>
            <a:r>
              <a:rPr b="0" lang="en-US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0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배 이상</a:t>
            </a:r>
            <a:r>
              <a:rPr b="0" lang="en-US" sz="20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성장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  <a:ea typeface="Malgun Gothic"/>
              </a:rPr>
              <a:t>-&gt;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과거</a:t>
            </a:r>
            <a:r>
              <a:rPr b="0" lang="en-US" sz="2000" spc="-21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풍력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발전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시장</a:t>
            </a:r>
            <a:r>
              <a:rPr b="0" lang="en-US" sz="2000" spc="-21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육상풍력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위주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  <a:ea typeface="Malgun Gothic"/>
              </a:rPr>
              <a:t>-&gt; </a:t>
            </a:r>
            <a:r>
              <a:rPr b="0" lang="ko-KR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해상풍력은</a:t>
            </a:r>
            <a:r>
              <a:rPr b="0" lang="en-US" sz="2000" spc="-21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풍황이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우수</a:t>
            </a:r>
            <a:r>
              <a:rPr b="0" lang="en-US" sz="2000" spc="-231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  <a:ea typeface="Malgun Gothic"/>
              </a:rPr>
              <a:t>/</a:t>
            </a:r>
            <a:r>
              <a:rPr b="0" lang="en-US" sz="2000" spc="4" strike="noStrike">
                <a:solidFill>
                  <a:schemeClr val="dk1"/>
                </a:solidFill>
                <a:latin typeface="Calibri Light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설비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이용률</a:t>
            </a:r>
            <a:r>
              <a:rPr b="0" lang="en-US" sz="2000" spc="-22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(capacity</a:t>
            </a:r>
            <a:r>
              <a:rPr b="0" lang="en-US" sz="2000" spc="-3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12" strike="noStrike">
                <a:solidFill>
                  <a:schemeClr val="dk1"/>
                </a:solidFill>
                <a:latin typeface="Malgun Gothic"/>
                <a:ea typeface="Malgun Gothic"/>
              </a:rPr>
              <a:t>factor)</a:t>
            </a:r>
            <a:r>
              <a:rPr b="0" lang="en-US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7" strike="noStrike">
                <a:solidFill>
                  <a:schemeClr val="dk1"/>
                </a:solidFill>
                <a:latin typeface="Malgun Gothic"/>
                <a:ea typeface="Malgun Gothic"/>
              </a:rPr>
              <a:t>높음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  <a:ea typeface="Malgun Gothic"/>
              </a:rPr>
              <a:t>-&gt;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터빈의</a:t>
            </a:r>
            <a:r>
              <a:rPr b="0" lang="en-US" sz="2000" spc="-21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대형화로</a:t>
            </a:r>
            <a:r>
              <a:rPr b="0" lang="en-US" sz="2000" spc="-231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인한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규모의</a:t>
            </a:r>
            <a:r>
              <a:rPr b="0" lang="en-US" sz="2000" spc="-21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경제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  <a:ea typeface="Malgun Gothic"/>
              </a:rPr>
              <a:t>:</a:t>
            </a:r>
            <a:r>
              <a:rPr b="0" lang="en-US" sz="2000" spc="4" strike="noStrike">
                <a:solidFill>
                  <a:schemeClr val="dk1"/>
                </a:solidFill>
                <a:latin typeface="Calibri Light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대규모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발전단지</a:t>
            </a:r>
            <a:r>
              <a:rPr b="0" lang="en-US" sz="2000" spc="-21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구축</a:t>
            </a:r>
            <a:r>
              <a:rPr b="0" lang="en-US" sz="20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ko-KR" sz="2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수월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70" name="object 14" descr=""/>
          <p:cNvPicPr/>
          <p:nvPr/>
        </p:nvPicPr>
        <p:blipFill>
          <a:blip r:embed="rId10"/>
          <a:stretch/>
        </p:blipFill>
        <p:spPr>
          <a:xfrm>
            <a:off x="322920" y="2993040"/>
            <a:ext cx="7144200" cy="383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76480" y="294840"/>
            <a:ext cx="47944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000000"/>
                </a:solidFill>
                <a:latin typeface="Calibri Light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)</a:t>
            </a:r>
            <a:r>
              <a:rPr b="0" lang="en-US" sz="1800" spc="-3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ko-KR" sz="1800" spc="-7" strike="noStrike">
                <a:solidFill>
                  <a:srgbClr val="000000"/>
                </a:solidFill>
                <a:latin typeface="Malgun Gothic"/>
              </a:rPr>
              <a:t>급감하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고</a:t>
            </a:r>
            <a:r>
              <a:rPr b="1" lang="en-US" sz="1800" spc="-242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1800" spc="-7" strike="noStrike">
                <a:solidFill>
                  <a:srgbClr val="000000"/>
                </a:solidFill>
                <a:latin typeface="Malgun Gothic"/>
              </a:rPr>
              <a:t>있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</a:rPr>
              <a:t>는</a:t>
            </a:r>
            <a:r>
              <a:rPr b="1" lang="en-US" sz="1800" spc="-231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en-US" sz="1800" spc="-15" strike="noStrike">
                <a:solidFill>
                  <a:srgbClr val="000000"/>
                </a:solidFill>
                <a:latin typeface="Malgun Gothic"/>
                <a:ea typeface="Malgun Gothic"/>
              </a:rPr>
              <a:t>L</a:t>
            </a:r>
            <a:r>
              <a:rPr b="1" lang="en-US" sz="1800" spc="-32" strike="noStrike">
                <a:solidFill>
                  <a:srgbClr val="000000"/>
                </a:solidFill>
                <a:latin typeface="Malgun Gothic"/>
                <a:ea typeface="Malgun Gothic"/>
              </a:rPr>
              <a:t>CO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E</a:t>
            </a:r>
            <a:r>
              <a:rPr b="1" lang="en-US" sz="1800" spc="-55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b="0" lang="en-US" sz="1800" spc="-32" strike="noStrike">
                <a:solidFill>
                  <a:srgbClr val="000000"/>
                </a:solidFill>
                <a:latin typeface="Calibri Light"/>
                <a:ea typeface="Malgun Gothic"/>
              </a:rPr>
              <a:t> </a:t>
            </a:r>
            <a:r>
              <a:rPr b="1" lang="ko-KR" sz="1800" spc="-7" strike="noStrike">
                <a:solidFill>
                  <a:srgbClr val="000000"/>
                </a:solidFill>
                <a:latin typeface="Malgun Gothic"/>
                <a:ea typeface="Malgun Gothic"/>
              </a:rPr>
              <a:t>풍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력</a:t>
            </a:r>
            <a:r>
              <a:rPr b="1" lang="en-US" sz="1800" spc="-23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1" lang="ko-KR" sz="1800" spc="-7" strike="noStrike">
                <a:solidFill>
                  <a:srgbClr val="000000"/>
                </a:solidFill>
                <a:latin typeface="Malgun Gothic"/>
                <a:ea typeface="Malgun Gothic"/>
              </a:rPr>
              <a:t>산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업</a:t>
            </a:r>
            <a:r>
              <a:rPr b="1" lang="en-US" sz="1800" spc="-242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1" lang="ko-KR" sz="1800" spc="-7" strike="noStrike">
                <a:solidFill>
                  <a:srgbClr val="000000"/>
                </a:solidFill>
                <a:latin typeface="Malgun Gothic"/>
                <a:ea typeface="Malgun Gothic"/>
              </a:rPr>
              <a:t>성장</a:t>
            </a:r>
            <a:r>
              <a:rPr b="1" lang="ko-KR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의</a:t>
            </a:r>
            <a:r>
              <a:rPr b="1" lang="en-US" sz="1800" spc="-242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1" lang="ko-KR" sz="1800" spc="-7" strike="noStrike">
                <a:solidFill>
                  <a:srgbClr val="000000"/>
                </a:solidFill>
                <a:latin typeface="Malgun Gothic"/>
                <a:ea typeface="Malgun Gothic"/>
              </a:rPr>
              <a:t>원동력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2" name="object 3"/>
          <p:cNvSpPr/>
          <p:nvPr/>
        </p:nvSpPr>
        <p:spPr>
          <a:xfrm>
            <a:off x="276480" y="1392840"/>
            <a:ext cx="703908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-&gt;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  <a:ea typeface="맑은 고딕"/>
              </a:rPr>
              <a:t> </a:t>
            </a:r>
            <a:r>
              <a:rPr b="1" lang="en-US" sz="1800" spc="-4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20</a:t>
            </a:r>
            <a:r>
              <a:rPr b="1" lang="en-US" sz="1800" spc="-15" strike="noStrike">
                <a:solidFill>
                  <a:schemeClr val="dk1"/>
                </a:solidFill>
                <a:latin typeface="Malgun Gothic"/>
                <a:ea typeface="Malgun Gothic"/>
              </a:rPr>
              <a:t>22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년</a:t>
            </a:r>
            <a:r>
              <a:rPr b="1" lang="en-US" sz="1800" spc="-26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말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기준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해상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풍력이</a:t>
            </a:r>
            <a:r>
              <a:rPr b="1" lang="en-US" sz="1800" spc="-23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화석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연료보다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더</a:t>
            </a:r>
            <a:r>
              <a:rPr b="1" lang="en-US" sz="1800" spc="-236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저렴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266760" defTabSz="914400">
              <a:lnSpc>
                <a:spcPct val="100000"/>
              </a:lnSpc>
            </a:pPr>
            <a:r>
              <a:rPr b="1" lang="ko-KR" sz="1800" spc="-7" strike="noStrike">
                <a:solidFill>
                  <a:schemeClr val="dk1"/>
                </a:solidFill>
                <a:latin typeface="Malgun Gothic"/>
                <a:ea typeface="Malgun Gothic"/>
              </a:rPr>
              <a:t>고도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의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  <a:ea typeface="Malgun Gothic"/>
              </a:rPr>
              <a:t>기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술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  <a:ea typeface="Malgun Gothic"/>
              </a:rPr>
              <a:t>개발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74"/>
              </a:spcBef>
            </a:pPr>
            <a:endParaRPr b="0" lang="en-US" sz="115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  <a:ea typeface="Malgun Gothic"/>
              </a:rPr>
              <a:t>-&gt; </a:t>
            </a:r>
            <a:r>
              <a:rPr b="0" lang="en-US" sz="1800" spc="-46" strike="noStrike">
                <a:solidFill>
                  <a:schemeClr val="dk1"/>
                </a:solidFill>
                <a:latin typeface="Calibri Light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러우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전쟁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이후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화석연료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가격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상승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후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풍력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시장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가격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경쟁력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  <a:ea typeface="Malgun Gothic"/>
              </a:rPr>
              <a:t>올라감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73" name="object 4" descr=""/>
          <p:cNvPicPr/>
          <p:nvPr/>
        </p:nvPicPr>
        <p:blipFill>
          <a:blip r:embed="rId1"/>
          <a:stretch/>
        </p:blipFill>
        <p:spPr>
          <a:xfrm>
            <a:off x="692280" y="2789280"/>
            <a:ext cx="6301080" cy="358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48402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2500" spc="-15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1" lang="en-US" sz="2500" spc="-7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각국의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풍력</a:t>
            </a:r>
            <a:r>
              <a:rPr b="1" lang="en-US" sz="2500" spc="-31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산업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지원</a:t>
            </a:r>
            <a:r>
              <a:rPr b="1" lang="en-US" sz="2500" spc="-31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정책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마련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276" name="object 4"/>
          <p:cNvGraphicFramePr/>
          <p:nvPr/>
        </p:nvGraphicFramePr>
        <p:xfrm>
          <a:off x="539640" y="1700640"/>
          <a:ext cx="8136360" cy="4838760"/>
        </p:xfrm>
        <a:graphic>
          <a:graphicData uri="http://schemas.openxmlformats.org/drawingml/2006/table">
            <a:tbl>
              <a:tblPr/>
              <a:tblGrid>
                <a:gridCol w="2710800"/>
                <a:gridCol w="2502360"/>
                <a:gridCol w="2923200"/>
              </a:tblGrid>
              <a:tr h="653400">
                <a:tc>
                  <a:txBody>
                    <a:bodyPr lIns="0" rIns="0" tIns="2412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1" lang="ko-KR" sz="3200" spc="-1" strike="noStrike">
                          <a:solidFill>
                            <a:srgbClr val="ffffff"/>
                          </a:solidFill>
                          <a:latin typeface="Malgun Gothic"/>
                        </a:rPr>
                        <a:t>유럽</a:t>
                      </a:r>
                      <a:endParaRPr b="0" lang="en-US" sz="3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 lIns="0" rIns="0" tIns="24120" bIns="0" anchor="t">
                      <a:noAutofit/>
                    </a:bodyPr>
                    <a:p>
                      <a:pPr marL="9500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1" lang="ko-KR" sz="3200" spc="-1" strike="noStrike">
                          <a:solidFill>
                            <a:srgbClr val="ffffff"/>
                          </a:solidFill>
                          <a:latin typeface="Malgun Gothic"/>
                        </a:rPr>
                        <a:t>미국</a:t>
                      </a:r>
                      <a:endParaRPr b="0" lang="en-US" sz="3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 lIns="0" rIns="0" tIns="24120" bIns="0" anchor="t">
                      <a:noAutofit/>
                    </a:bodyPr>
                    <a:p>
                      <a:pPr marL="11602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1" lang="ko-KR" sz="3200" spc="-1" strike="noStrike">
                          <a:solidFill>
                            <a:srgbClr val="ffffff"/>
                          </a:solidFill>
                          <a:latin typeface="Malgun Gothic"/>
                        </a:rPr>
                        <a:t>한국</a:t>
                      </a:r>
                      <a:endParaRPr b="0" lang="en-US" sz="3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</a:tr>
              <a:tr h="4170960">
                <a:tc>
                  <a:txBody>
                    <a:bodyPr lIns="0" rIns="0" tIns="33480" bIns="0" anchor="t">
                      <a:noAutofit/>
                    </a:bodyPr>
                    <a:p>
                      <a:pPr marL="434520" indent="-343440">
                        <a:lnSpc>
                          <a:spcPct val="100000"/>
                        </a:lnSpc>
                        <a:spcBef>
                          <a:spcPts val="264"/>
                        </a:spcBef>
                        <a:buClr>
                          <a:srgbClr val="000000"/>
                        </a:buClr>
                        <a:buFont typeface="Calibri Light"/>
                        <a:buAutoNum type="arabicParenR"/>
                        <a:tabLst>
                          <a:tab algn="l" pos="434520"/>
                          <a:tab algn="l" pos="434880"/>
                        </a:tabLst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기후중립</a:t>
                      </a:r>
                      <a:r>
                        <a:rPr b="0" lang="en-US" sz="1800" spc="-23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산업법</a:t>
                      </a:r>
                      <a:r>
                        <a:rPr b="0" lang="en-US" sz="1800" spc="-21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발표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434520">
                        <a:lnSpc>
                          <a:spcPct val="100000"/>
                        </a:lnSpc>
                        <a:tabLst>
                          <a:tab algn="l" pos="434520"/>
                          <a:tab algn="l" pos="43488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-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육풍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및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해풍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신재생  기술</a:t>
                      </a:r>
                      <a:r>
                        <a:rPr b="0" lang="en-US" sz="1800" spc="-23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이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기후중립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전 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략기술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로</a:t>
                      </a:r>
                      <a:r>
                        <a:rPr b="0" lang="en-US" sz="1800" spc="-23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지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tabLst>
                          <a:tab algn="l" pos="434520"/>
                          <a:tab algn="l" pos="434880"/>
                        </a:tabLst>
                      </a:pPr>
                      <a:endParaRPr b="0" lang="en-US" sz="185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434520" indent="-343440">
                        <a:lnSpc>
                          <a:spcPts val="2149"/>
                        </a:lnSpc>
                        <a:buClr>
                          <a:srgbClr val="000000"/>
                        </a:buClr>
                        <a:buFont typeface="Calibri Light"/>
                        <a:buAutoNum type="arabicParenR" startAt="2"/>
                        <a:tabLst>
                          <a:tab algn="l" pos="434520"/>
                          <a:tab algn="l" pos="43488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‘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유럽</a:t>
                      </a:r>
                      <a:r>
                        <a:rPr b="0" lang="en-US" sz="1800" spc="-23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그린딜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434520">
                        <a:lnSpc>
                          <a:spcPts val="2149"/>
                        </a:lnSpc>
                        <a:tabLst>
                          <a:tab algn="l" pos="434520"/>
                          <a:tab algn="l" pos="434880"/>
                        </a:tabLst>
                      </a:pPr>
                      <a:r>
                        <a:rPr b="0" lang="en-US" sz="1800" spc="-1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(European Green</a:t>
                      </a:r>
                      <a:r>
                        <a:rPr b="0" lang="en-US" sz="1800" spc="-2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en-US" sz="1800" spc="-3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Deal)’,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434520">
                        <a:lnSpc>
                          <a:spcPct val="100000"/>
                        </a:lnSpc>
                        <a:spcBef>
                          <a:spcPts val="26"/>
                        </a:spcBef>
                        <a:tabLst>
                          <a:tab algn="l" pos="434520"/>
                          <a:tab algn="l" pos="434880"/>
                        </a:tabLst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특히</a:t>
                      </a:r>
                      <a:r>
                        <a:rPr b="0" lang="en-US" sz="1800" spc="-23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‘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RE</a:t>
                      </a:r>
                      <a:r>
                        <a:rPr b="0" lang="en-US" sz="1800" spc="-4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P</a:t>
                      </a:r>
                      <a:r>
                        <a:rPr b="0" lang="en-US" sz="1800" spc="-2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o</a:t>
                      </a:r>
                      <a:r>
                        <a:rPr b="0" lang="en-US" sz="1800" spc="-15" strike="noStrike">
                          <a:solidFill>
                            <a:schemeClr val="dk1"/>
                          </a:solidFill>
                          <a:latin typeface="Calibri Light"/>
                        </a:rPr>
                        <a:t>w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erEU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’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프 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로그램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이</a:t>
                      </a:r>
                      <a:r>
                        <a:rPr b="0" lang="en-US" sz="1800" spc="-23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유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럽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풍력시 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장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성장의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핵심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동력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486360" indent="-394920">
                        <a:lnSpc>
                          <a:spcPct val="100000"/>
                        </a:lnSpc>
                        <a:spcBef>
                          <a:spcPts val="2140"/>
                        </a:spcBef>
                        <a:buClr>
                          <a:srgbClr val="000000"/>
                        </a:buClr>
                        <a:buFont typeface="Calibri Light"/>
                        <a:buAutoNum type="arabicParenR" startAt="3"/>
                        <a:tabLst>
                          <a:tab algn="l" pos="485640"/>
                          <a:tab algn="l" pos="486360"/>
                        </a:tabLst>
                      </a:pP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Net</a:t>
                      </a:r>
                      <a:r>
                        <a:rPr b="0" lang="en-US" sz="1800" spc="-15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Zero</a:t>
                      </a:r>
                      <a:r>
                        <a:rPr b="0" lang="en-US" sz="1800" spc="-26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industry</a:t>
                      </a:r>
                      <a:r>
                        <a:rPr b="0" lang="en-US" sz="1800" spc="-1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Act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rIns="0" tIns="33480" bIns="0" anchor="t">
                      <a:noAutofit/>
                    </a:bodyPr>
                    <a:p>
                      <a:pPr marL="93240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I</a:t>
                      </a:r>
                      <a:r>
                        <a:rPr b="0" lang="en-US" sz="1800" spc="4" strike="noStrike">
                          <a:solidFill>
                            <a:schemeClr val="dk1"/>
                          </a:solidFill>
                          <a:latin typeface="Calibri Light"/>
                        </a:rPr>
                        <a:t>R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A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법안의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세부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조항인  첨단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제조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세액공제 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(</a:t>
                      </a:r>
                      <a:r>
                        <a:rPr b="0" lang="en-US" sz="1800" spc="4" strike="noStrike">
                          <a:solidFill>
                            <a:schemeClr val="dk1"/>
                          </a:solidFill>
                          <a:latin typeface="Calibri Light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MPC) 202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3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년부터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반영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5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9324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 Light"/>
                        <a:buAutoNum type="arabicParenR"/>
                        <a:tabLst>
                          <a:tab algn="l" pos="330120"/>
                        </a:tabLst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생산세액공제 </a:t>
                      </a:r>
                      <a:r>
                        <a:rPr b="0" lang="en-US" sz="1800" spc="4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(Production</a:t>
                      </a:r>
                      <a:r>
                        <a:rPr b="0" lang="en-US" sz="1800" spc="-26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en-US" sz="1800" spc="-5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Tax</a:t>
                      </a:r>
                      <a:r>
                        <a:rPr b="0" lang="en-US" sz="1800" spc="-2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Credit,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이 </a:t>
                      </a:r>
                      <a:r>
                        <a:rPr b="0" lang="en-US" sz="1800" spc="-6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하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en-US" sz="1800" spc="-15" strike="noStrike">
                          <a:solidFill>
                            <a:schemeClr val="dk1"/>
                          </a:solidFill>
                          <a:latin typeface="Calibri Light"/>
                        </a:rPr>
                        <a:t>P</a:t>
                      </a:r>
                      <a:r>
                        <a:rPr b="0" lang="en-US" sz="1800" spc="-3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T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tabLst>
                          <a:tab algn="l" pos="330120"/>
                        </a:tabLst>
                      </a:pPr>
                      <a:endParaRPr b="0" lang="en-US" sz="185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9324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 Light"/>
                        <a:buAutoNum type="arabicParenR"/>
                        <a:tabLst>
                          <a:tab algn="l" pos="330120"/>
                        </a:tabLst>
                      </a:pP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투자세액공제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(Investment </a:t>
                      </a:r>
                      <a:r>
                        <a:rPr b="0" lang="en-US" sz="1800" spc="-5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Tax </a:t>
                      </a:r>
                      <a:r>
                        <a:rPr b="0" lang="en-US" sz="1800" spc="-1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Credit,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이 </a:t>
                      </a:r>
                      <a:r>
                        <a:rPr b="0" lang="en-US" sz="1800" spc="-622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하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I</a:t>
                      </a:r>
                      <a:r>
                        <a:rPr b="0" lang="en-US" sz="1800" spc="-32" strike="noStrike">
                          <a:solidFill>
                            <a:schemeClr val="dk1"/>
                          </a:solidFill>
                          <a:latin typeface="Calibri Light"/>
                        </a:rPr>
                        <a:t>T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rIns="0" tIns="33480" bIns="0" anchor="t">
                      <a:noAutofit/>
                    </a:bodyPr>
                    <a:p>
                      <a:pPr marL="303480" indent="-216000" algn="just">
                        <a:lnSpc>
                          <a:spcPct val="100000"/>
                        </a:lnSpc>
                        <a:spcBef>
                          <a:spcPts val="264"/>
                        </a:spcBef>
                        <a:buClr>
                          <a:srgbClr val="000000"/>
                        </a:buClr>
                        <a:buFont typeface="OpenSymbol"/>
                        <a:buAutoNum type="arabicParenR"/>
                        <a:tabLst>
                          <a:tab algn="l" pos="540360"/>
                        </a:tabLst>
                      </a:pP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2023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년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2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월에는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여야  모두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해상풍력특별법을  발의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tabLst>
                          <a:tab algn="l" pos="540360"/>
                        </a:tabLst>
                      </a:pPr>
                      <a:endParaRPr b="0" lang="en-US" sz="185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303480" indent="-21600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 Light"/>
                        <a:buAutoNum type="arabicParenR"/>
                        <a:tabLst>
                          <a:tab algn="l" pos="53964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2050</a:t>
                      </a:r>
                      <a:r>
                        <a:rPr b="0" lang="en-US" sz="1800" spc="9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탄소중립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추진전  략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발표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tabLst>
                          <a:tab algn="l" pos="539640"/>
                        </a:tabLst>
                      </a:pPr>
                      <a:endParaRPr b="0" lang="en-US" sz="185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539640" indent="-2368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 Light"/>
                        <a:buAutoNum type="arabicParenR"/>
                        <a:tabLst>
                          <a:tab algn="l" pos="540360"/>
                        </a:tabLst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해상풍력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공동접속설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303480">
                        <a:lnSpc>
                          <a:spcPct val="100000"/>
                        </a:lnSpc>
                        <a:tabLst>
                          <a:tab algn="l" pos="540360"/>
                        </a:tabLst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비</a:t>
                      </a:r>
                      <a:r>
                        <a:rPr b="0" lang="en-US" sz="1800" spc="-23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선투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자</a:t>
                      </a:r>
                      <a:r>
                        <a:rPr b="0" lang="en-US" sz="1800" spc="-222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제도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를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7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도입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tabLst>
                          <a:tab algn="l" pos="540360"/>
                        </a:tabLst>
                      </a:pPr>
                      <a:endParaRPr b="0" lang="en-US" sz="185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303480" indent="-2368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 Light"/>
                        <a:buAutoNum type="arabicParenR" startAt="4"/>
                        <a:tabLst>
                          <a:tab algn="l" pos="540360"/>
                        </a:tabLst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정부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주도의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적합부지  발굴과</a:t>
                      </a:r>
                      <a:r>
                        <a:rPr b="0" lang="en-US" sz="1800" spc="-225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인허가</a:t>
                      </a:r>
                      <a:r>
                        <a:rPr b="0" lang="en-US" sz="1800" spc="-216" strike="noStrike">
                          <a:solidFill>
                            <a:schemeClr val="dk1"/>
                          </a:solidFill>
                          <a:latin typeface="Malgun Gothic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통합기구  </a:t>
                      </a:r>
                      <a:r>
                        <a:rPr b="0" lang="en-US" sz="1800" spc="-7" strike="noStrike">
                          <a:solidFill>
                            <a:schemeClr val="dk1"/>
                          </a:solidFill>
                          <a:latin typeface="Calibri Light"/>
                        </a:rPr>
                        <a:t>(One-Stop</a:t>
                      </a:r>
                      <a:r>
                        <a:rPr b="0" lang="en-US" sz="1800" spc="-26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Light"/>
                        </a:rPr>
                        <a:t>Shop)</a:t>
                      </a:r>
                      <a:r>
                        <a:rPr b="0" lang="en-US" sz="1800" spc="4" strike="noStrike">
                          <a:solidFill>
                            <a:schemeClr val="dk1"/>
                          </a:solidFill>
                          <a:latin typeface="Calibri Light"/>
                        </a:rPr>
                        <a:t> 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Malgun Gothic"/>
                        </a:rPr>
                        <a:t>도입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841920" y="1312200"/>
            <a:ext cx="12456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1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78" name="object 19"/>
          <p:cNvGrpSpPr/>
          <p:nvPr/>
        </p:nvGrpSpPr>
        <p:grpSpPr>
          <a:xfrm>
            <a:off x="4124880" y="479160"/>
            <a:ext cx="683280" cy="684360"/>
            <a:chOff x="4124880" y="479160"/>
            <a:chExt cx="683280" cy="684360"/>
          </a:xfrm>
        </p:grpSpPr>
        <p:sp>
          <p:nvSpPr>
            <p:cNvPr id="279" name="object 20"/>
            <p:cNvSpPr/>
            <p:nvPr/>
          </p:nvSpPr>
          <p:spPr>
            <a:xfrm>
              <a:off x="4124880" y="479160"/>
              <a:ext cx="683280" cy="68436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684360"/>
                <a:gd name="textAreaBottom" fmla="*/ 684720 h 68436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288036" y="0"/>
                  </a:moveTo>
                  <a:lnTo>
                    <a:pt x="0" y="220599"/>
                  </a:lnTo>
                  <a:lnTo>
                    <a:pt x="110020" y="577596"/>
                  </a:lnTo>
                  <a:lnTo>
                    <a:pt x="466051" y="577596"/>
                  </a:lnTo>
                  <a:lnTo>
                    <a:pt x="576072" y="22059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70c2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0" name="object 21"/>
            <p:cNvSpPr/>
            <p:nvPr/>
          </p:nvSpPr>
          <p:spPr>
            <a:xfrm>
              <a:off x="4124880" y="479160"/>
              <a:ext cx="683280" cy="684360"/>
            </a:xfrm>
            <a:custGeom>
              <a:avLst/>
              <a:gdLst>
                <a:gd name="textAreaLeft" fmla="*/ 0 w 683280"/>
                <a:gd name="textAreaRight" fmla="*/ 683640 w 683280"/>
                <a:gd name="textAreaTop" fmla="*/ 0 h 684360"/>
                <a:gd name="textAreaBottom" fmla="*/ 684720 h 68436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0" y="220599"/>
                  </a:moveTo>
                  <a:lnTo>
                    <a:pt x="288036" y="0"/>
                  </a:lnTo>
                  <a:lnTo>
                    <a:pt x="576072" y="220599"/>
                  </a:lnTo>
                  <a:lnTo>
                    <a:pt x="466051" y="577596"/>
                  </a:lnTo>
                  <a:lnTo>
                    <a:pt x="110020" y="577596"/>
                  </a:lnTo>
                  <a:lnTo>
                    <a:pt x="0" y="220599"/>
                  </a:lnTo>
                  <a:close/>
                </a:path>
              </a:pathLst>
            </a:custGeom>
            <a:noFill/>
            <a:ln w="25399">
              <a:solidFill>
                <a:srgbClr val="b8e0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81" name="object 23"/>
          <p:cNvSpPr/>
          <p:nvPr/>
        </p:nvSpPr>
        <p:spPr>
          <a:xfrm>
            <a:off x="4234320" y="563040"/>
            <a:ext cx="6724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1" lang="en-US" sz="3200" spc="-15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84" name="object 4" descr=""/>
          <p:cNvPicPr/>
          <p:nvPr/>
        </p:nvPicPr>
        <p:blipFill>
          <a:blip r:embed="rId2"/>
          <a:stretch/>
        </p:blipFill>
        <p:spPr>
          <a:xfrm>
            <a:off x="827640" y="1927800"/>
            <a:ext cx="3239640" cy="2576160"/>
          </a:xfrm>
          <a:prstGeom prst="rect">
            <a:avLst/>
          </a:prstGeom>
          <a:ln w="0">
            <a:noFill/>
          </a:ln>
        </p:spPr>
      </p:pic>
      <p:pic>
        <p:nvPicPr>
          <p:cNvPr id="285" name="object 5" descr=""/>
          <p:cNvPicPr/>
          <p:nvPr/>
        </p:nvPicPr>
        <p:blipFill>
          <a:blip r:embed="rId3"/>
          <a:stretch/>
        </p:blipFill>
        <p:spPr>
          <a:xfrm>
            <a:off x="5105880" y="1978560"/>
            <a:ext cx="3146760" cy="2611440"/>
          </a:xfrm>
          <a:prstGeom prst="rect">
            <a:avLst/>
          </a:prstGeom>
          <a:ln w="0">
            <a:noFill/>
          </a:ln>
        </p:spPr>
      </p:pic>
      <p:sp>
        <p:nvSpPr>
          <p:cNvPr id="286" name="object 6"/>
          <p:cNvSpPr/>
          <p:nvPr/>
        </p:nvSpPr>
        <p:spPr>
          <a:xfrm>
            <a:off x="474120" y="1485360"/>
            <a:ext cx="216360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1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풍</a:t>
            </a:r>
            <a:r>
              <a:rPr b="1" lang="ko-KR" sz="2000" spc="4" strike="noStrike">
                <a:solidFill>
                  <a:schemeClr val="dk1"/>
                </a:solidFill>
                <a:latin typeface="Malgun Gothic"/>
              </a:rPr>
              <a:t>력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시장</a:t>
            </a:r>
            <a:r>
              <a:rPr b="1" lang="ko-KR" sz="2000" spc="4" strike="noStrike">
                <a:solidFill>
                  <a:schemeClr val="dk1"/>
                </a:solidFill>
                <a:latin typeface="Malgun Gothic"/>
              </a:rPr>
              <a:t>의</a:t>
            </a:r>
            <a:r>
              <a:rPr b="1" lang="en-US" sz="2000" spc="-26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성장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" name="object 7"/>
          <p:cNvSpPr/>
          <p:nvPr/>
        </p:nvSpPr>
        <p:spPr>
          <a:xfrm>
            <a:off x="825120" y="5158080"/>
            <a:ext cx="1800000" cy="32760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4480" bIns="0" anchor="t">
            <a:spAutoFit/>
          </a:bodyPr>
          <a:p>
            <a:pPr marL="147240" defTabSz="914400">
              <a:lnSpc>
                <a:spcPct val="100000"/>
              </a:lnSpc>
              <a:spcBef>
                <a:spcPts val="901"/>
              </a:spcBef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에너지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공급망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문제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" name="object 8"/>
          <p:cNvSpPr/>
          <p:nvPr/>
        </p:nvSpPr>
        <p:spPr>
          <a:xfrm>
            <a:off x="3202560" y="4795200"/>
            <a:ext cx="2375640" cy="165096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56960" bIns="0" anchor="t">
            <a:spAutoFit/>
          </a:bodyPr>
          <a:p>
            <a:pPr marL="348120" indent="374760" defTabSz="914400">
              <a:lnSpc>
                <a:spcPct val="100000"/>
              </a:lnSpc>
              <a:spcBef>
                <a:spcPts val="1236"/>
              </a:spcBef>
              <a:tabLst>
                <a:tab algn="l" pos="0"/>
              </a:tabLst>
            </a:pP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정책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변환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&gt; 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에너지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공급망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다양화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239400" indent="374760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대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외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에너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지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의존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도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낮춤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259560" indent="374760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신재생에너지</a:t>
            </a:r>
            <a:r>
              <a:rPr b="0" lang="en-US" sz="14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보급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확대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9" name="object 9"/>
          <p:cNvSpPr/>
          <p:nvPr/>
        </p:nvSpPr>
        <p:spPr>
          <a:xfrm>
            <a:off x="6156360" y="4932360"/>
            <a:ext cx="2377080" cy="66924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spAutoFit/>
          </a:bodyPr>
          <a:p>
            <a:pPr defTabSz="914400">
              <a:lnSpc>
                <a:spcPct val="100000"/>
              </a:lnSpc>
              <a:spcBef>
                <a:spcPts val="51"/>
              </a:spcBef>
            </a:pPr>
            <a:endParaRPr b="0" lang="en-US" sz="1550" spc="-1" strike="noStrike">
              <a:solidFill>
                <a:srgbClr val="000000"/>
              </a:solidFill>
              <a:latin typeface="맑은 고딕"/>
            </a:endParaRPr>
          </a:p>
          <a:p>
            <a:pPr marL="1800"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풍력발전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중요도</a:t>
            </a:r>
            <a:r>
              <a:rPr b="0" lang="en-US" sz="1400" spc="-19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상승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800" algn="ctr" defTabSz="914400">
              <a:lnSpc>
                <a:spcPct val="100000"/>
              </a:lnSpc>
            </a:pPr>
            <a:r>
              <a:rPr b="0" lang="en-US" sz="1400" spc="4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풍력발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전</a:t>
            </a:r>
            <a:r>
              <a:rPr b="0" lang="en-US" sz="14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성장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1" name="object 3"/>
          <p:cNvSpPr/>
          <p:nvPr/>
        </p:nvSpPr>
        <p:spPr>
          <a:xfrm>
            <a:off x="423360" y="1042920"/>
            <a:ext cx="3078720" cy="10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50"/>
              </a:spcBef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1.</a:t>
            </a:r>
            <a:r>
              <a:rPr b="0" lang="en-US" sz="2000" spc="-4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시장의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성장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79360" defTabSz="914400">
              <a:lnSpc>
                <a:spcPct val="100000"/>
              </a:lnSpc>
              <a:spcBef>
                <a:spcPts val="760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-</a:t>
            </a:r>
            <a:r>
              <a:rPr b="0" lang="en-US" sz="1800" spc="-2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밸류체인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기업</a:t>
            </a:r>
            <a:r>
              <a:rPr b="1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수익성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향상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92" name="object 4" descr=""/>
          <p:cNvPicPr/>
          <p:nvPr/>
        </p:nvPicPr>
        <p:blipFill>
          <a:blip r:embed="rId1"/>
          <a:stretch/>
        </p:blipFill>
        <p:spPr>
          <a:xfrm>
            <a:off x="969480" y="4463280"/>
            <a:ext cx="2503800" cy="2216160"/>
          </a:xfrm>
          <a:prstGeom prst="rect">
            <a:avLst/>
          </a:prstGeom>
          <a:ln w="0">
            <a:noFill/>
          </a:ln>
        </p:spPr>
      </p:pic>
      <p:pic>
        <p:nvPicPr>
          <p:cNvPr id="293" name="object 5" descr=""/>
          <p:cNvPicPr/>
          <p:nvPr/>
        </p:nvPicPr>
        <p:blipFill>
          <a:blip r:embed="rId2"/>
          <a:stretch/>
        </p:blipFill>
        <p:spPr>
          <a:xfrm>
            <a:off x="948600" y="2099880"/>
            <a:ext cx="2579760" cy="2155680"/>
          </a:xfrm>
          <a:prstGeom prst="rect">
            <a:avLst/>
          </a:prstGeom>
          <a:ln w="0">
            <a:noFill/>
          </a:ln>
        </p:spPr>
      </p:pic>
      <p:pic>
        <p:nvPicPr>
          <p:cNvPr id="294" name="object 6" descr=""/>
          <p:cNvPicPr/>
          <p:nvPr/>
        </p:nvPicPr>
        <p:blipFill>
          <a:blip r:embed="rId3"/>
          <a:stretch/>
        </p:blipFill>
        <p:spPr>
          <a:xfrm>
            <a:off x="5441040" y="4485600"/>
            <a:ext cx="2489400" cy="2081160"/>
          </a:xfrm>
          <a:prstGeom prst="rect">
            <a:avLst/>
          </a:prstGeom>
          <a:ln w="0">
            <a:noFill/>
          </a:ln>
        </p:spPr>
      </p:pic>
      <p:pic>
        <p:nvPicPr>
          <p:cNvPr id="295" name="object 7" descr=""/>
          <p:cNvPicPr/>
          <p:nvPr/>
        </p:nvPicPr>
        <p:blipFill>
          <a:blip r:embed="rId4"/>
          <a:stretch/>
        </p:blipFill>
        <p:spPr>
          <a:xfrm>
            <a:off x="5441040" y="2122560"/>
            <a:ext cx="2489400" cy="21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object 2"/>
          <p:cNvGrpSpPr/>
          <p:nvPr/>
        </p:nvGrpSpPr>
        <p:grpSpPr>
          <a:xfrm>
            <a:off x="0" y="0"/>
            <a:ext cx="9143640" cy="1566360"/>
            <a:chOff x="0" y="0"/>
            <a:chExt cx="9143640" cy="1566360"/>
          </a:xfrm>
        </p:grpSpPr>
        <p:pic>
          <p:nvPicPr>
            <p:cNvPr id="297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640" cy="1566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8" name="object 4" descr=""/>
            <p:cNvPicPr/>
            <p:nvPr/>
          </p:nvPicPr>
          <p:blipFill>
            <a:blip r:embed="rId2"/>
            <a:stretch/>
          </p:blipFill>
          <p:spPr>
            <a:xfrm>
              <a:off x="0" y="94320"/>
              <a:ext cx="1673640" cy="72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0" name="object 6"/>
          <p:cNvSpPr/>
          <p:nvPr/>
        </p:nvSpPr>
        <p:spPr>
          <a:xfrm>
            <a:off x="474120" y="1461240"/>
            <a:ext cx="210600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해상풍력의</a:t>
            </a:r>
            <a:r>
              <a:rPr b="1" lang="en-US" sz="2000" spc="-270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시대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object 7"/>
          <p:cNvSpPr/>
          <p:nvPr/>
        </p:nvSpPr>
        <p:spPr>
          <a:xfrm>
            <a:off x="389520" y="3239280"/>
            <a:ext cx="2327040" cy="181440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6400" bIns="0" anchor="t">
            <a:spAutoFit/>
          </a:bodyPr>
          <a:p>
            <a:pPr marL="515520" algn="ctr" defTabSz="914400">
              <a:lnSpc>
                <a:spcPct val="100000"/>
              </a:lnSpc>
              <a:spcBef>
                <a:spcPts val="1389"/>
              </a:spcBef>
            </a:pP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2022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400" spc="-17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풍력발전  신규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설치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현황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51"/>
              </a:spcBef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육상풍력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400" spc="-4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68.8GW</a:t>
            </a:r>
            <a:r>
              <a:rPr b="0" lang="en-US" sz="1400" spc="-1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(88.7%)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해상풍력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400" spc="-4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8.8GW</a:t>
            </a:r>
            <a:r>
              <a:rPr b="0" lang="en-US" sz="1400" spc="-2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(11.3%)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object 8"/>
          <p:cNvSpPr/>
          <p:nvPr/>
        </p:nvSpPr>
        <p:spPr>
          <a:xfrm>
            <a:off x="6428880" y="3295800"/>
            <a:ext cx="2327040" cy="178776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 anchor="t">
            <a:spAutoFit/>
          </a:bodyPr>
          <a:p>
            <a:pPr marL="517680" algn="ctr" defTabSz="914400">
              <a:lnSpc>
                <a:spcPct val="100000"/>
              </a:lnSpc>
              <a:spcBef>
                <a:spcPts val="1179"/>
              </a:spcBef>
            </a:pP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2027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400" spc="-17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풍력발전  신규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설치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전망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51"/>
              </a:spcBef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440"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육상풍력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400" spc="-52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120.5GW(77.3%)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720"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해상풍력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400" spc="-5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35.5GW</a:t>
            </a:r>
            <a:r>
              <a:rPr b="0" lang="en-US" sz="1400" spc="-32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(22.7%)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03" name="object 9" descr=""/>
          <p:cNvPicPr/>
          <p:nvPr/>
        </p:nvPicPr>
        <p:blipFill>
          <a:blip r:embed="rId3"/>
          <a:stretch/>
        </p:blipFill>
        <p:spPr>
          <a:xfrm>
            <a:off x="2902320" y="2431800"/>
            <a:ext cx="3310920" cy="3009600"/>
          </a:xfrm>
          <a:prstGeom prst="rect">
            <a:avLst/>
          </a:prstGeom>
          <a:ln w="0">
            <a:noFill/>
          </a:ln>
        </p:spPr>
      </p:pic>
      <p:grpSp>
        <p:nvGrpSpPr>
          <p:cNvPr id="304" name="object 10"/>
          <p:cNvGrpSpPr/>
          <p:nvPr/>
        </p:nvGrpSpPr>
        <p:grpSpPr>
          <a:xfrm>
            <a:off x="2858400" y="5526720"/>
            <a:ext cx="3428640" cy="921600"/>
            <a:chOff x="2858400" y="5526720"/>
            <a:chExt cx="3428640" cy="921600"/>
          </a:xfrm>
        </p:grpSpPr>
        <p:sp>
          <p:nvSpPr>
            <p:cNvPr id="305" name="object 11"/>
            <p:cNvSpPr/>
            <p:nvPr/>
          </p:nvSpPr>
          <p:spPr>
            <a:xfrm>
              <a:off x="2858400" y="5526720"/>
              <a:ext cx="3428640" cy="92160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921600"/>
                <a:gd name="textAreaBottom" fmla="*/ 921960 h 921600"/>
              </a:gdLst>
              <a:ahLst/>
              <a:rect l="textAreaLeft" t="textAreaTop" r="textAreaRight" b="textAreaBottom"/>
              <a:pathLst>
                <a:path w="3429000" h="922020">
                  <a:moveTo>
                    <a:pt x="2967990" y="0"/>
                  </a:moveTo>
                  <a:lnTo>
                    <a:pt x="2967990" y="230504"/>
                  </a:lnTo>
                  <a:lnTo>
                    <a:pt x="0" y="230504"/>
                  </a:lnTo>
                  <a:lnTo>
                    <a:pt x="0" y="691515"/>
                  </a:lnTo>
                  <a:lnTo>
                    <a:pt x="2967990" y="691515"/>
                  </a:lnTo>
                  <a:lnTo>
                    <a:pt x="2967990" y="922019"/>
                  </a:lnTo>
                  <a:lnTo>
                    <a:pt x="3429000" y="461009"/>
                  </a:lnTo>
                  <a:lnTo>
                    <a:pt x="29679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6" name="object 12"/>
            <p:cNvSpPr/>
            <p:nvPr/>
          </p:nvSpPr>
          <p:spPr>
            <a:xfrm>
              <a:off x="2858400" y="5526720"/>
              <a:ext cx="3428640" cy="92160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921600"/>
                <a:gd name="textAreaBottom" fmla="*/ 921960 h 921600"/>
              </a:gdLst>
              <a:ahLst/>
              <a:rect l="textAreaLeft" t="textAreaTop" r="textAreaRight" b="textAreaBottom"/>
              <a:pathLst>
                <a:path w="3429000" h="922020">
                  <a:moveTo>
                    <a:pt x="0" y="230504"/>
                  </a:moveTo>
                  <a:lnTo>
                    <a:pt x="2967990" y="230504"/>
                  </a:lnTo>
                  <a:lnTo>
                    <a:pt x="2967990" y="0"/>
                  </a:lnTo>
                  <a:lnTo>
                    <a:pt x="3429000" y="461009"/>
                  </a:lnTo>
                  <a:lnTo>
                    <a:pt x="2967990" y="922019"/>
                  </a:lnTo>
                  <a:lnTo>
                    <a:pt x="2967990" y="691515"/>
                  </a:lnTo>
                  <a:lnTo>
                    <a:pt x="0" y="691515"/>
                  </a:lnTo>
                  <a:lnTo>
                    <a:pt x="0" y="230504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07" name="object 13"/>
          <p:cNvSpPr/>
          <p:nvPr/>
        </p:nvSpPr>
        <p:spPr>
          <a:xfrm>
            <a:off x="3677040" y="5823360"/>
            <a:ext cx="15584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CAGR</a:t>
            </a:r>
            <a:r>
              <a:rPr b="0" lang="en-US" sz="1800" spc="-4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+32%</a:t>
            </a:r>
            <a:r>
              <a:rPr b="0" lang="en-US" sz="1800" spc="-32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성장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9" name="object 3"/>
          <p:cNvSpPr/>
          <p:nvPr/>
        </p:nvSpPr>
        <p:spPr>
          <a:xfrm>
            <a:off x="474120" y="1474200"/>
            <a:ext cx="210600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해상풍력의</a:t>
            </a:r>
            <a:r>
              <a:rPr b="1" lang="en-US" sz="2000" spc="-270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시대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" name="object 4"/>
          <p:cNvSpPr/>
          <p:nvPr/>
        </p:nvSpPr>
        <p:spPr>
          <a:xfrm>
            <a:off x="395640" y="2853720"/>
            <a:ext cx="4681440" cy="223128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spAutoFit/>
          </a:bodyPr>
          <a:p>
            <a:pPr defTabSz="914400">
              <a:lnSpc>
                <a:spcPct val="100000"/>
              </a:lnSpc>
              <a:spcBef>
                <a:spcPts val="51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54720"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장점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3800" indent="-343440" defTabSz="9144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433800"/>
                <a:tab algn="l" pos="43452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면적대비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생산량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,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안정성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3800" indent="-343440" defTabSz="9144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433800"/>
                <a:tab algn="l" pos="43452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평탄한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풍속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변화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8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안정적인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기후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여건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3800" indent="-343440" defTabSz="9144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433800"/>
                <a:tab algn="l" pos="43452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열영향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,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와류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효과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,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해안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효과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8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빠른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풍속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3800" indent="-343440" defTabSz="9144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433800"/>
                <a:tab algn="l" pos="434520"/>
              </a:tabLst>
            </a:pP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대규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모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발전단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지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조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성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용이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object 5"/>
          <p:cNvSpPr/>
          <p:nvPr/>
        </p:nvSpPr>
        <p:spPr>
          <a:xfrm>
            <a:off x="5583240" y="3141720"/>
            <a:ext cx="3168360" cy="172512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16000" bIns="0" anchor="t">
            <a:spAutoFit/>
          </a:bodyPr>
          <a:p>
            <a:pPr marL="1111320" defTabSz="914400">
              <a:lnSpc>
                <a:spcPct val="100000"/>
              </a:lnSpc>
              <a:spcBef>
                <a:spcPts val="1701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증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가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요인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4520" indent="-343440" defTabSz="914400">
              <a:lnSpc>
                <a:spcPct val="100000"/>
              </a:lnSpc>
              <a:spcBef>
                <a:spcPts val="1086"/>
              </a:spcBef>
              <a:buClr>
                <a:srgbClr val="000000"/>
              </a:buClr>
              <a:buFont typeface="Arial MT"/>
              <a:buChar char="•"/>
              <a:tabLst>
                <a:tab algn="l" pos="434520"/>
                <a:tab algn="l" pos="43488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단가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,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설치비용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하락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4520" indent="-343440" defTabSz="9144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434520"/>
                <a:tab algn="l" pos="43488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발전기의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대형화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4520" indent="-343440" defTabSz="9144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434520"/>
                <a:tab algn="l" pos="43488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그린수소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수요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증가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object 2" descr=""/>
          <p:cNvPicPr/>
          <p:nvPr/>
        </p:nvPicPr>
        <p:blipFill>
          <a:blip r:embed="rId1"/>
          <a:stretch/>
        </p:blipFill>
        <p:spPr>
          <a:xfrm>
            <a:off x="2304360" y="0"/>
            <a:ext cx="6839280" cy="685764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8480" y="128160"/>
            <a:ext cx="8987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727344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12" strike="noStrike">
                <a:solidFill>
                  <a:schemeClr val="lt1"/>
                </a:solidFill>
                <a:latin typeface="Calibri"/>
              </a:rPr>
              <a:t>CONTENTS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74" name="object 4"/>
          <p:cNvGrpSpPr/>
          <p:nvPr/>
        </p:nvGrpSpPr>
        <p:grpSpPr>
          <a:xfrm>
            <a:off x="468720" y="1725120"/>
            <a:ext cx="576360" cy="577440"/>
            <a:chOff x="468720" y="1725120"/>
            <a:chExt cx="576360" cy="577440"/>
          </a:xfrm>
        </p:grpSpPr>
        <p:sp>
          <p:nvSpPr>
            <p:cNvPr id="175" name="object 5"/>
            <p:cNvSpPr/>
            <p:nvPr/>
          </p:nvSpPr>
          <p:spPr>
            <a:xfrm>
              <a:off x="468720" y="1725120"/>
              <a:ext cx="576360" cy="577440"/>
            </a:xfrm>
            <a:custGeom>
              <a:avLst/>
              <a:gdLst>
                <a:gd name="textAreaLeft" fmla="*/ 0 w 576360"/>
                <a:gd name="textAreaRight" fmla="*/ 576720 w 57636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288036" y="0"/>
                  </a:moveTo>
                  <a:lnTo>
                    <a:pt x="0" y="220599"/>
                  </a:lnTo>
                  <a:lnTo>
                    <a:pt x="110020" y="577596"/>
                  </a:lnTo>
                  <a:lnTo>
                    <a:pt x="466051" y="577596"/>
                  </a:lnTo>
                  <a:lnTo>
                    <a:pt x="576072" y="22059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70c2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6" name="object 6"/>
            <p:cNvSpPr/>
            <p:nvPr/>
          </p:nvSpPr>
          <p:spPr>
            <a:xfrm>
              <a:off x="468720" y="1725120"/>
              <a:ext cx="576360" cy="577440"/>
            </a:xfrm>
            <a:custGeom>
              <a:avLst/>
              <a:gdLst>
                <a:gd name="textAreaLeft" fmla="*/ 0 w 576360"/>
                <a:gd name="textAreaRight" fmla="*/ 576720 w 57636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0" y="220599"/>
                  </a:moveTo>
                  <a:lnTo>
                    <a:pt x="288036" y="0"/>
                  </a:lnTo>
                  <a:lnTo>
                    <a:pt x="576072" y="220599"/>
                  </a:lnTo>
                  <a:lnTo>
                    <a:pt x="466051" y="577596"/>
                  </a:lnTo>
                  <a:lnTo>
                    <a:pt x="110020" y="577596"/>
                  </a:lnTo>
                  <a:lnTo>
                    <a:pt x="0" y="220599"/>
                  </a:lnTo>
                  <a:close/>
                </a:path>
              </a:pathLst>
            </a:custGeom>
            <a:noFill/>
            <a:ln w="25399">
              <a:solidFill>
                <a:srgbClr val="b8e0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77" name="object 7"/>
          <p:cNvSpPr/>
          <p:nvPr/>
        </p:nvSpPr>
        <p:spPr>
          <a:xfrm>
            <a:off x="1197720" y="1747080"/>
            <a:ext cx="73872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ko-KR" sz="1400" spc="-1" strike="noStrike">
                <a:solidFill>
                  <a:srgbClr val="05819e"/>
                </a:solidFill>
                <a:latin typeface="Malgun Gothic"/>
              </a:rPr>
              <a:t>산업개요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object 8"/>
          <p:cNvSpPr/>
          <p:nvPr/>
        </p:nvSpPr>
        <p:spPr>
          <a:xfrm>
            <a:off x="591480" y="1806480"/>
            <a:ext cx="34524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1" lang="en-US" sz="2500" spc="-15" strike="noStrike">
                <a:solidFill>
                  <a:srgbClr val="ffffff"/>
                </a:solidFill>
                <a:latin typeface="Calibri"/>
              </a:rPr>
              <a:t>01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79" name="object 14"/>
          <p:cNvGrpSpPr/>
          <p:nvPr/>
        </p:nvGrpSpPr>
        <p:grpSpPr>
          <a:xfrm>
            <a:off x="468720" y="2693880"/>
            <a:ext cx="576360" cy="577440"/>
            <a:chOff x="468720" y="2693880"/>
            <a:chExt cx="576360" cy="577440"/>
          </a:xfrm>
        </p:grpSpPr>
        <p:sp>
          <p:nvSpPr>
            <p:cNvPr id="180" name="object 15"/>
            <p:cNvSpPr/>
            <p:nvPr/>
          </p:nvSpPr>
          <p:spPr>
            <a:xfrm>
              <a:off x="468720" y="2693880"/>
              <a:ext cx="576360" cy="577440"/>
            </a:xfrm>
            <a:custGeom>
              <a:avLst/>
              <a:gdLst>
                <a:gd name="textAreaLeft" fmla="*/ 0 w 576360"/>
                <a:gd name="textAreaRight" fmla="*/ 576720 w 57636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288036" y="0"/>
                  </a:moveTo>
                  <a:lnTo>
                    <a:pt x="0" y="220599"/>
                  </a:lnTo>
                  <a:lnTo>
                    <a:pt x="110020" y="577596"/>
                  </a:lnTo>
                  <a:lnTo>
                    <a:pt x="466051" y="577596"/>
                  </a:lnTo>
                  <a:lnTo>
                    <a:pt x="576072" y="22059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70c2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1" name="object 16"/>
            <p:cNvSpPr/>
            <p:nvPr/>
          </p:nvSpPr>
          <p:spPr>
            <a:xfrm>
              <a:off x="468720" y="2693880"/>
              <a:ext cx="576360" cy="577440"/>
            </a:xfrm>
            <a:custGeom>
              <a:avLst/>
              <a:gdLst>
                <a:gd name="textAreaLeft" fmla="*/ 0 w 576360"/>
                <a:gd name="textAreaRight" fmla="*/ 576720 w 57636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0" y="220599"/>
                  </a:moveTo>
                  <a:lnTo>
                    <a:pt x="288036" y="0"/>
                  </a:lnTo>
                  <a:lnTo>
                    <a:pt x="576072" y="220599"/>
                  </a:lnTo>
                  <a:lnTo>
                    <a:pt x="466051" y="577596"/>
                  </a:lnTo>
                  <a:lnTo>
                    <a:pt x="110020" y="577596"/>
                  </a:lnTo>
                  <a:lnTo>
                    <a:pt x="0" y="220599"/>
                  </a:lnTo>
                  <a:close/>
                </a:path>
              </a:pathLst>
            </a:custGeom>
            <a:noFill/>
            <a:ln w="25399">
              <a:solidFill>
                <a:srgbClr val="b8e0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82" name="object 17"/>
          <p:cNvSpPr/>
          <p:nvPr/>
        </p:nvSpPr>
        <p:spPr>
          <a:xfrm>
            <a:off x="1197720" y="2715840"/>
            <a:ext cx="73872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ko-KR" sz="1400" spc="-1" strike="noStrike">
                <a:solidFill>
                  <a:srgbClr val="05819e"/>
                </a:solidFill>
                <a:latin typeface="Malgun Gothic"/>
              </a:rPr>
              <a:t>산업현황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" name="object 18"/>
          <p:cNvSpPr/>
          <p:nvPr/>
        </p:nvSpPr>
        <p:spPr>
          <a:xfrm>
            <a:off x="591480" y="2775600"/>
            <a:ext cx="34524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1" lang="en-US" sz="2500" spc="-15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84" name="object 19"/>
          <p:cNvGrpSpPr/>
          <p:nvPr/>
        </p:nvGrpSpPr>
        <p:grpSpPr>
          <a:xfrm>
            <a:off x="468720" y="3580560"/>
            <a:ext cx="576360" cy="577440"/>
            <a:chOff x="468720" y="3580560"/>
            <a:chExt cx="576360" cy="577440"/>
          </a:xfrm>
        </p:grpSpPr>
        <p:sp>
          <p:nvSpPr>
            <p:cNvPr id="185" name="object 20"/>
            <p:cNvSpPr/>
            <p:nvPr/>
          </p:nvSpPr>
          <p:spPr>
            <a:xfrm>
              <a:off x="468720" y="3580560"/>
              <a:ext cx="576360" cy="577440"/>
            </a:xfrm>
            <a:custGeom>
              <a:avLst/>
              <a:gdLst>
                <a:gd name="textAreaLeft" fmla="*/ 0 w 576360"/>
                <a:gd name="textAreaRight" fmla="*/ 576720 w 57636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288036" y="0"/>
                  </a:moveTo>
                  <a:lnTo>
                    <a:pt x="0" y="220599"/>
                  </a:lnTo>
                  <a:lnTo>
                    <a:pt x="110020" y="577596"/>
                  </a:lnTo>
                  <a:lnTo>
                    <a:pt x="466051" y="577596"/>
                  </a:lnTo>
                  <a:lnTo>
                    <a:pt x="576072" y="22059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70c2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6" name="object 21"/>
            <p:cNvSpPr/>
            <p:nvPr/>
          </p:nvSpPr>
          <p:spPr>
            <a:xfrm>
              <a:off x="468720" y="3580560"/>
              <a:ext cx="576360" cy="577440"/>
            </a:xfrm>
            <a:custGeom>
              <a:avLst/>
              <a:gdLst>
                <a:gd name="textAreaLeft" fmla="*/ 0 w 576360"/>
                <a:gd name="textAreaRight" fmla="*/ 576720 w 57636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0" y="220599"/>
                  </a:moveTo>
                  <a:lnTo>
                    <a:pt x="288036" y="0"/>
                  </a:lnTo>
                  <a:lnTo>
                    <a:pt x="576072" y="220599"/>
                  </a:lnTo>
                  <a:lnTo>
                    <a:pt x="466051" y="577596"/>
                  </a:lnTo>
                  <a:lnTo>
                    <a:pt x="110020" y="577596"/>
                  </a:lnTo>
                  <a:lnTo>
                    <a:pt x="0" y="220599"/>
                  </a:lnTo>
                  <a:close/>
                </a:path>
              </a:pathLst>
            </a:custGeom>
            <a:noFill/>
            <a:ln w="25399">
              <a:solidFill>
                <a:srgbClr val="b8e0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87" name="object 22"/>
          <p:cNvSpPr/>
          <p:nvPr/>
        </p:nvSpPr>
        <p:spPr>
          <a:xfrm>
            <a:off x="1197720" y="3605040"/>
            <a:ext cx="73872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400" spc="-1" strike="noStrike">
                <a:solidFill>
                  <a:srgbClr val="05819e"/>
                </a:solidFill>
                <a:latin typeface="Malgun Gothic"/>
              </a:rPr>
              <a:t>산업전망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object 23"/>
          <p:cNvSpPr/>
          <p:nvPr/>
        </p:nvSpPr>
        <p:spPr>
          <a:xfrm>
            <a:off x="591480" y="3664440"/>
            <a:ext cx="34524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1" lang="en-US" sz="2500" spc="-15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object 2" descr=""/>
          <p:cNvPicPr/>
          <p:nvPr/>
        </p:nvPicPr>
        <p:blipFill>
          <a:blip r:embed="rId1"/>
          <a:stretch/>
        </p:blipFill>
        <p:spPr>
          <a:xfrm>
            <a:off x="0" y="94320"/>
            <a:ext cx="1673640" cy="727200"/>
          </a:xfrm>
          <a:prstGeom prst="rect">
            <a:avLst/>
          </a:prstGeom>
          <a:ln w="0">
            <a:noFill/>
          </a:ln>
        </p:spPr>
      </p:pic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4" name="object 4"/>
          <p:cNvSpPr/>
          <p:nvPr/>
        </p:nvSpPr>
        <p:spPr>
          <a:xfrm>
            <a:off x="474120" y="1474200"/>
            <a:ext cx="210600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해상풍력의</a:t>
            </a:r>
            <a:r>
              <a:rPr b="1" lang="en-US" sz="2000" spc="-270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시대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object 5"/>
          <p:cNvSpPr/>
          <p:nvPr/>
        </p:nvSpPr>
        <p:spPr>
          <a:xfrm>
            <a:off x="5347080" y="2433240"/>
            <a:ext cx="2951640" cy="76752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1924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1726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고정식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해상풍력발전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&lt;&lt;&lt;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부유식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해상풍력발전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16" name="object 6" descr=""/>
          <p:cNvPicPr/>
          <p:nvPr/>
        </p:nvPicPr>
        <p:blipFill>
          <a:blip r:embed="rId2"/>
          <a:stretch/>
        </p:blipFill>
        <p:spPr>
          <a:xfrm>
            <a:off x="511200" y="2354040"/>
            <a:ext cx="4240800" cy="2736000"/>
          </a:xfrm>
          <a:prstGeom prst="rect">
            <a:avLst/>
          </a:prstGeom>
          <a:ln w="0">
            <a:noFill/>
          </a:ln>
        </p:spPr>
      </p:pic>
      <p:sp>
        <p:nvSpPr>
          <p:cNvPr id="317" name="object 7"/>
          <p:cNvSpPr/>
          <p:nvPr/>
        </p:nvSpPr>
        <p:spPr>
          <a:xfrm>
            <a:off x="756720" y="5429160"/>
            <a:ext cx="1294920" cy="51372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 anchor="t">
            <a:spAutoFit/>
          </a:bodyPr>
          <a:p>
            <a:pPr marL="244440" defTabSz="914400">
              <a:lnSpc>
                <a:spcPct val="100000"/>
              </a:lnSpc>
              <a:spcBef>
                <a:spcPts val="686"/>
              </a:spcBef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수심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~50m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62000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공간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제약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多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" name="object 8"/>
          <p:cNvSpPr/>
          <p:nvPr/>
        </p:nvSpPr>
        <p:spPr>
          <a:xfrm>
            <a:off x="2224440" y="5334840"/>
            <a:ext cx="2348640" cy="71496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590"/>
              </a:spcBef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수심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5</a:t>
            </a:r>
            <a:r>
              <a:rPr b="0" lang="en-US" sz="1400" spc="-12" strike="noStrike">
                <a:solidFill>
                  <a:schemeClr val="dk1"/>
                </a:solidFill>
                <a:latin typeface="Calibri Light"/>
              </a:rPr>
              <a:t>0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m~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720"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공간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제약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無</a:t>
            </a:r>
            <a:r>
              <a:rPr b="0" lang="en-US" sz="1400" spc="-15" strike="noStrike">
                <a:solidFill>
                  <a:schemeClr val="dk1"/>
                </a:solidFill>
                <a:latin typeface="Calibri Light"/>
              </a:rPr>
              <a:t>(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자원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8</a:t>
            </a:r>
            <a:r>
              <a:rPr b="0" lang="en-US" sz="1400" spc="-12" strike="noStrike">
                <a:solidFill>
                  <a:schemeClr val="dk1"/>
                </a:solidFill>
                <a:latin typeface="Calibri Light"/>
              </a:rPr>
              <a:t>0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%)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대규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모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단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지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조성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용이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19" name="object 9" descr=""/>
          <p:cNvPicPr/>
          <p:nvPr/>
        </p:nvPicPr>
        <p:blipFill>
          <a:blip r:embed="rId3"/>
          <a:stretch/>
        </p:blipFill>
        <p:spPr>
          <a:xfrm>
            <a:off x="4837320" y="3703320"/>
            <a:ext cx="4024080" cy="2652840"/>
          </a:xfrm>
          <a:prstGeom prst="rect">
            <a:avLst/>
          </a:prstGeom>
          <a:ln w="0">
            <a:noFill/>
          </a:ln>
        </p:spPr>
      </p:pic>
      <p:sp>
        <p:nvSpPr>
          <p:cNvPr id="320" name="object 10"/>
          <p:cNvSpPr/>
          <p:nvPr/>
        </p:nvSpPr>
        <p:spPr>
          <a:xfrm>
            <a:off x="6091920" y="5389200"/>
            <a:ext cx="10346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60880" defTabSz="914400">
              <a:lnSpc>
                <a:spcPts val="1295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chemeClr val="dk1"/>
                </a:solidFill>
                <a:latin typeface="Calibri Light"/>
              </a:rPr>
              <a:t>27.6GW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ts val="1295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 Light"/>
              </a:rPr>
              <a:t>6.5GW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object 4"/>
          <p:cNvSpPr/>
          <p:nvPr/>
        </p:nvSpPr>
        <p:spPr>
          <a:xfrm>
            <a:off x="474120" y="1474200"/>
            <a:ext cx="190908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3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국내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산업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전망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" name="object 5"/>
          <p:cNvSpPr/>
          <p:nvPr/>
        </p:nvSpPr>
        <p:spPr>
          <a:xfrm>
            <a:off x="395640" y="2206080"/>
            <a:ext cx="3601440" cy="254952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1024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1655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신재생에너지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비중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확대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예정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1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7.6% </a:t>
            </a:r>
            <a:r>
              <a:rPr b="0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8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2030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30.6%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26"/>
              </a:spcBef>
            </a:pPr>
            <a:endParaRPr b="0" lang="en-US" sz="175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태양광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&amp;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비중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1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92</a:t>
            </a:r>
            <a:r>
              <a:rPr b="0" lang="en-US" sz="1800" spc="-12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8</a:t>
            </a:r>
            <a:r>
              <a:rPr b="0" lang="en-US" sz="1800" spc="9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8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2036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66</a:t>
            </a:r>
            <a:r>
              <a:rPr b="0" lang="en-US" sz="1800" spc="-12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34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20"/>
              </a:spcBef>
            </a:pPr>
            <a:endParaRPr b="0" lang="en-US" sz="175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spcBef>
                <a:spcPts val="6"/>
              </a:spcBef>
            </a:pP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2036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년까지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40</a:t>
            </a:r>
            <a:r>
              <a:rPr b="0" lang="en-US" sz="1800" spc="-15" strike="noStrike">
                <a:solidFill>
                  <a:schemeClr val="dk1"/>
                </a:solidFill>
                <a:latin typeface="Calibri Light"/>
              </a:rPr>
              <a:t>G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W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신규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설치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예상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879480" defTabSz="914400">
              <a:lnSpc>
                <a:spcPct val="100000"/>
              </a:lnSpc>
              <a:spcBef>
                <a:spcPts val="14"/>
              </a:spcBef>
            </a:pP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(</a:t>
            </a:r>
            <a:r>
              <a:rPr b="0" lang="en-US" sz="1400" spc="-12" strike="noStrike">
                <a:solidFill>
                  <a:schemeClr val="dk1"/>
                </a:solidFill>
                <a:latin typeface="Calibri Light"/>
              </a:rPr>
              <a:t>202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400" spc="-17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11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월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총</a:t>
            </a:r>
            <a:r>
              <a:rPr b="0" lang="en-US" sz="14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설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치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4" strike="noStrike">
                <a:solidFill>
                  <a:schemeClr val="dk1"/>
                </a:solidFill>
                <a:latin typeface="Malgun Gothic"/>
              </a:rPr>
              <a:t>용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량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400" spc="-1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400" spc="-12" strike="noStrike">
                <a:solidFill>
                  <a:schemeClr val="dk1"/>
                </a:solidFill>
                <a:latin typeface="Calibri Light"/>
              </a:rPr>
              <a:t>1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.8</a:t>
            </a:r>
            <a:r>
              <a:rPr b="0" lang="en-US" sz="1400" spc="-21" strike="noStrike">
                <a:solidFill>
                  <a:schemeClr val="dk1"/>
                </a:solidFill>
                <a:latin typeface="Calibri Light"/>
              </a:rPr>
              <a:t>G</a:t>
            </a:r>
            <a:r>
              <a:rPr b="0" lang="en-US" sz="1400" spc="-1" strike="noStrike">
                <a:solidFill>
                  <a:schemeClr val="dk1"/>
                </a:solidFill>
                <a:latin typeface="Calibri Light"/>
              </a:rPr>
              <a:t>W)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object 6"/>
          <p:cNvSpPr/>
          <p:nvPr/>
        </p:nvSpPr>
        <p:spPr>
          <a:xfrm>
            <a:off x="4572720" y="2206080"/>
            <a:ext cx="4177440" cy="255816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26080" bIns="0" anchor="t">
            <a:spAutoFit/>
          </a:bodyPr>
          <a:p>
            <a:pPr marL="125640" algn="ctr" defTabSz="914400">
              <a:lnSpc>
                <a:spcPct val="150000"/>
              </a:lnSpc>
              <a:spcBef>
                <a:spcPts val="1780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신안군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8.2</a:t>
            </a:r>
            <a:r>
              <a:rPr b="0" lang="en-US" sz="1800" spc="-15" strike="noStrike">
                <a:solidFill>
                  <a:schemeClr val="dk1"/>
                </a:solidFill>
                <a:latin typeface="Calibri Light"/>
              </a:rPr>
              <a:t>G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W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해상풍력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단지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건설  의성군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,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김천시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등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여러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지자체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새로운  풍력발전소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신규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설치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spcBef>
                <a:spcPts val="1080"/>
              </a:spcBef>
            </a:pPr>
            <a:r>
              <a:rPr b="0" lang="en-US" sz="1800" spc="-92" strike="noStrike">
                <a:solidFill>
                  <a:schemeClr val="dk1"/>
                </a:solidFill>
                <a:latin typeface="Calibri Light"/>
              </a:rPr>
              <a:t>V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1800" spc="-32" strike="noStrike">
                <a:solidFill>
                  <a:schemeClr val="dk1"/>
                </a:solidFill>
                <a:latin typeface="Calibri Light"/>
              </a:rPr>
              <a:t>st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1800" spc="9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억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달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러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투자하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며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풍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력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발전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의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성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spcBef>
                <a:spcPts val="1086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장이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기대되는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상황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pic>
        <p:nvPicPr>
          <p:cNvPr id="327" name="object 3" descr=""/>
          <p:cNvPicPr/>
          <p:nvPr/>
        </p:nvPicPr>
        <p:blipFill>
          <a:blip r:embed="rId2"/>
          <a:stretch/>
        </p:blipFill>
        <p:spPr>
          <a:xfrm>
            <a:off x="3601800" y="2258280"/>
            <a:ext cx="2869920" cy="2140560"/>
          </a:xfrm>
          <a:prstGeom prst="rect">
            <a:avLst/>
          </a:prstGeom>
          <a:ln w="0">
            <a:noFill/>
          </a:ln>
        </p:spPr>
      </p:pic>
      <p:grpSp>
        <p:nvGrpSpPr>
          <p:cNvPr id="328" name="object 4"/>
          <p:cNvGrpSpPr/>
          <p:nvPr/>
        </p:nvGrpSpPr>
        <p:grpSpPr>
          <a:xfrm>
            <a:off x="0" y="94320"/>
            <a:ext cx="1747080" cy="727200"/>
            <a:chOff x="0" y="94320"/>
            <a:chExt cx="1747080" cy="727200"/>
          </a:xfrm>
        </p:grpSpPr>
        <p:pic>
          <p:nvPicPr>
            <p:cNvPr id="329" name="object 5" descr=""/>
            <p:cNvPicPr/>
            <p:nvPr/>
          </p:nvPicPr>
          <p:blipFill>
            <a:blip r:embed="rId3"/>
            <a:stretch/>
          </p:blipFill>
          <p:spPr>
            <a:xfrm>
              <a:off x="0" y="94320"/>
              <a:ext cx="1039680" cy="727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0" name="object 6" descr=""/>
            <p:cNvPicPr/>
            <p:nvPr/>
          </p:nvPicPr>
          <p:blipFill>
            <a:blip r:embed="rId4"/>
            <a:stretch/>
          </p:blipFill>
          <p:spPr>
            <a:xfrm>
              <a:off x="670680" y="94320"/>
              <a:ext cx="1076400" cy="72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3662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</a:t>
            </a:r>
            <a:r>
              <a:rPr b="1" lang="en-US" sz="2500" spc="-307" strike="noStrike">
                <a:solidFill>
                  <a:schemeClr val="lt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object 8"/>
          <p:cNvSpPr/>
          <p:nvPr/>
        </p:nvSpPr>
        <p:spPr>
          <a:xfrm>
            <a:off x="474120" y="1474200"/>
            <a:ext cx="208944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4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공급망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문제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"/>
              </a:spcBef>
            </a:pP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6"/>
              </a:spcBef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-</a:t>
            </a:r>
            <a:r>
              <a:rPr b="0" lang="en-US" sz="2000" spc="-2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중국의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압도적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지위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33" name="object 9" descr=""/>
          <p:cNvPicPr/>
          <p:nvPr/>
        </p:nvPicPr>
        <p:blipFill>
          <a:blip r:embed="rId5"/>
          <a:stretch/>
        </p:blipFill>
        <p:spPr>
          <a:xfrm>
            <a:off x="6610320" y="2271240"/>
            <a:ext cx="2215080" cy="2193120"/>
          </a:xfrm>
          <a:prstGeom prst="rect">
            <a:avLst/>
          </a:prstGeom>
          <a:ln w="0">
            <a:noFill/>
          </a:ln>
        </p:spPr>
      </p:pic>
      <p:pic>
        <p:nvPicPr>
          <p:cNvPr id="334" name="object 10" descr=""/>
          <p:cNvPicPr/>
          <p:nvPr/>
        </p:nvPicPr>
        <p:blipFill>
          <a:blip r:embed="rId6"/>
          <a:stretch/>
        </p:blipFill>
        <p:spPr>
          <a:xfrm>
            <a:off x="4199760" y="4498560"/>
            <a:ext cx="2100240" cy="2099520"/>
          </a:xfrm>
          <a:prstGeom prst="rect">
            <a:avLst/>
          </a:prstGeom>
          <a:ln w="0">
            <a:noFill/>
          </a:ln>
        </p:spPr>
      </p:pic>
      <p:pic>
        <p:nvPicPr>
          <p:cNvPr id="335" name="object 11" descr=""/>
          <p:cNvPicPr/>
          <p:nvPr/>
        </p:nvPicPr>
        <p:blipFill>
          <a:blip r:embed="rId7"/>
          <a:stretch/>
        </p:blipFill>
        <p:spPr>
          <a:xfrm>
            <a:off x="6875640" y="4532760"/>
            <a:ext cx="2010240" cy="2154960"/>
          </a:xfrm>
          <a:prstGeom prst="rect">
            <a:avLst/>
          </a:prstGeom>
          <a:ln w="0">
            <a:noFill/>
          </a:ln>
        </p:spPr>
      </p:pic>
      <p:sp>
        <p:nvSpPr>
          <p:cNvPr id="336" name="object 12"/>
          <p:cNvSpPr/>
          <p:nvPr/>
        </p:nvSpPr>
        <p:spPr>
          <a:xfrm>
            <a:off x="395640" y="2629800"/>
            <a:ext cx="3337200" cy="270396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spAutoFit/>
          </a:bodyPr>
          <a:p>
            <a:pPr defTabSz="914400">
              <a:lnSpc>
                <a:spcPct val="100000"/>
              </a:lnSpc>
              <a:spcBef>
                <a:spcPts val="51"/>
              </a:spcBef>
            </a:pP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  <a:p>
            <a:pPr marL="377280" indent="-286920" defTabSz="9144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77280"/>
                <a:tab algn="l" pos="378000"/>
              </a:tabLst>
            </a:pP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풍력발치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설치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용량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1005840" defTabSz="914400">
              <a:lnSpc>
                <a:spcPct val="100000"/>
              </a:lnSpc>
              <a:spcBef>
                <a:spcPts val="961"/>
              </a:spcBef>
              <a:tabLst>
                <a:tab algn="l" pos="377280"/>
                <a:tab algn="l" pos="378000"/>
              </a:tabLst>
            </a:pPr>
            <a:r>
              <a:rPr b="0" lang="en-US" sz="1600" spc="-15" strike="noStrike">
                <a:solidFill>
                  <a:schemeClr val="dk1"/>
                </a:solidFill>
                <a:latin typeface="Calibri Light"/>
              </a:rPr>
              <a:t>77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.6</a:t>
            </a:r>
            <a:r>
              <a:rPr b="0" lang="en-US" sz="1600" spc="-32" strike="noStrike">
                <a:solidFill>
                  <a:schemeClr val="dk1"/>
                </a:solidFill>
                <a:latin typeface="Calibri Light"/>
              </a:rPr>
              <a:t>G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W</a:t>
            </a:r>
            <a:r>
              <a:rPr b="0" lang="en-US" sz="1600" spc="2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(</a:t>
            </a:r>
            <a:r>
              <a:rPr b="0" lang="ko-KR" sz="1600" spc="-12" strike="noStrike">
                <a:solidFill>
                  <a:schemeClr val="dk1"/>
                </a:solidFill>
                <a:latin typeface="Malgun Gothic"/>
              </a:rPr>
              <a:t>전세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계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5" strike="noStrike">
                <a:solidFill>
                  <a:schemeClr val="dk1"/>
                </a:solidFill>
                <a:latin typeface="Calibri Light"/>
              </a:rPr>
              <a:t>49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%)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77280" indent="-286920" defTabSz="914400">
              <a:lnSpc>
                <a:spcPct val="100000"/>
              </a:lnSpc>
              <a:spcBef>
                <a:spcPts val="964"/>
              </a:spcBef>
              <a:buClr>
                <a:srgbClr val="000000"/>
              </a:buClr>
              <a:buFont typeface="Arial MT"/>
              <a:buChar char="•"/>
              <a:tabLst>
                <a:tab algn="l" pos="377280"/>
                <a:tab algn="l" pos="378000"/>
              </a:tabLst>
            </a:pP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터빈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나셀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생산</a:t>
            </a:r>
            <a:r>
              <a:rPr b="1" lang="en-US" sz="16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능력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600" spc="18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전세계</a:t>
            </a:r>
            <a:r>
              <a:rPr b="0" lang="en-US" sz="1600" spc="-19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60%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77280" indent="-286920" defTabSz="9144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 MT"/>
              <a:buChar char="•"/>
              <a:tabLst>
                <a:tab algn="l" pos="377280"/>
                <a:tab algn="l" pos="378000"/>
              </a:tabLst>
            </a:pP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블레이드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제조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용량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600" spc="18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전세계</a:t>
            </a:r>
            <a:r>
              <a:rPr b="0" lang="en-US" sz="1600" spc="-19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60%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77280" indent="-286920" defTabSz="9144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 MT"/>
              <a:buChar char="•"/>
              <a:tabLst>
                <a:tab algn="l" pos="377280"/>
                <a:tab algn="l" pos="378000"/>
              </a:tabLst>
            </a:pP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발전기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제조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용량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600" spc="9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전세계</a:t>
            </a:r>
            <a:r>
              <a:rPr b="0" lang="en-US" sz="1600" spc="-18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65%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77280" indent="-286920" defTabSz="9144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 MT"/>
              <a:buChar char="•"/>
              <a:tabLst>
                <a:tab algn="l" pos="377280"/>
                <a:tab algn="l" pos="378000"/>
              </a:tabLst>
            </a:pPr>
            <a:r>
              <a:rPr b="1" lang="ko-KR" sz="1600" spc="-12" strike="noStrike">
                <a:solidFill>
                  <a:schemeClr val="dk1"/>
                </a:solidFill>
                <a:latin typeface="Malgun Gothic"/>
              </a:rPr>
              <a:t>기어박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스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12" strike="noStrike">
                <a:solidFill>
                  <a:schemeClr val="dk1"/>
                </a:solidFill>
                <a:latin typeface="Malgun Gothic"/>
              </a:rPr>
              <a:t>제</a:t>
            </a:r>
            <a:r>
              <a:rPr b="1" lang="ko-KR" sz="1600" spc="-7" strike="noStrike">
                <a:solidFill>
                  <a:schemeClr val="dk1"/>
                </a:solidFill>
                <a:latin typeface="Malgun Gothic"/>
              </a:rPr>
              <a:t>조</a:t>
            </a:r>
            <a:r>
              <a:rPr b="1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600" spc="-12" strike="noStrike">
                <a:solidFill>
                  <a:schemeClr val="dk1"/>
                </a:solidFill>
                <a:latin typeface="Malgun Gothic"/>
              </a:rPr>
              <a:t>용량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600" spc="18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600" spc="-12" strike="noStrike">
                <a:solidFill>
                  <a:schemeClr val="dk1"/>
                </a:solidFill>
                <a:latin typeface="Malgun Gothic"/>
              </a:rPr>
              <a:t>전세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계</a:t>
            </a:r>
            <a:r>
              <a:rPr b="0" lang="en-US" sz="1600" spc="-19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5" strike="noStrike">
                <a:solidFill>
                  <a:schemeClr val="dk1"/>
                </a:solidFill>
                <a:latin typeface="Calibri Light"/>
              </a:rPr>
              <a:t>75%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055600" defTabSz="914400">
              <a:lnSpc>
                <a:spcPct val="100000"/>
              </a:lnSpc>
              <a:spcBef>
                <a:spcPts val="961"/>
              </a:spcBef>
              <a:tabLst>
                <a:tab algn="l" pos="377280"/>
                <a:tab algn="l" pos="378000"/>
              </a:tabLst>
            </a:pP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(</a:t>
            </a:r>
            <a:r>
              <a:rPr b="0" lang="en-US" sz="1600" spc="-1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0</a:t>
            </a:r>
            <a:r>
              <a:rPr b="0" lang="en-US" sz="1600" spc="-1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600" spc="-19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기준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8" name="object 3"/>
          <p:cNvSpPr/>
          <p:nvPr/>
        </p:nvSpPr>
        <p:spPr>
          <a:xfrm>
            <a:off x="474120" y="1474200"/>
            <a:ext cx="159840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4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공급망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문제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39" name="object 4" descr=""/>
          <p:cNvPicPr/>
          <p:nvPr/>
        </p:nvPicPr>
        <p:blipFill>
          <a:blip r:embed="rId1"/>
          <a:stretch/>
        </p:blipFill>
        <p:spPr>
          <a:xfrm>
            <a:off x="345960" y="4471920"/>
            <a:ext cx="8456400" cy="2143440"/>
          </a:xfrm>
          <a:prstGeom prst="rect">
            <a:avLst/>
          </a:prstGeom>
          <a:ln w="0">
            <a:noFill/>
          </a:ln>
        </p:spPr>
      </p:pic>
      <p:sp>
        <p:nvSpPr>
          <p:cNvPr id="340" name="object 5"/>
          <p:cNvSpPr/>
          <p:nvPr/>
        </p:nvSpPr>
        <p:spPr>
          <a:xfrm>
            <a:off x="324000" y="2126880"/>
            <a:ext cx="8497800" cy="44928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5320" bIns="0" anchor="t">
            <a:spAutoFit/>
          </a:bodyPr>
          <a:p>
            <a:pPr marL="534600" defTabSz="914400">
              <a:lnSpc>
                <a:spcPct val="100000"/>
              </a:lnSpc>
              <a:spcBef>
                <a:spcPts val="1380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특정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국가에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공급망이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치우침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8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수입에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의존해야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함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8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병목현상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발생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가능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" name="object 6"/>
          <p:cNvSpPr/>
          <p:nvPr/>
        </p:nvSpPr>
        <p:spPr>
          <a:xfrm>
            <a:off x="2017080" y="3044160"/>
            <a:ext cx="5111280" cy="79704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876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1959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육상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풍력의</a:t>
            </a:r>
            <a:r>
              <a:rPr b="0" lang="en-US" sz="180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경우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미국과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유럽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2026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년부터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병목현상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발생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예상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object 2"/>
          <p:cNvGrpSpPr/>
          <p:nvPr/>
        </p:nvGrpSpPr>
        <p:grpSpPr>
          <a:xfrm>
            <a:off x="0" y="0"/>
            <a:ext cx="9143640" cy="1566360"/>
            <a:chOff x="0" y="0"/>
            <a:chExt cx="9143640" cy="1566360"/>
          </a:xfrm>
        </p:grpSpPr>
        <p:pic>
          <p:nvPicPr>
            <p:cNvPr id="343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640" cy="1566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4" name="object 4" descr=""/>
            <p:cNvPicPr/>
            <p:nvPr/>
          </p:nvPicPr>
          <p:blipFill>
            <a:blip r:embed="rId2"/>
            <a:stretch/>
          </p:blipFill>
          <p:spPr>
            <a:xfrm>
              <a:off x="0" y="94320"/>
              <a:ext cx="1673640" cy="72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6" name="object 6"/>
          <p:cNvSpPr/>
          <p:nvPr/>
        </p:nvSpPr>
        <p:spPr>
          <a:xfrm>
            <a:off x="1962000" y="2247120"/>
            <a:ext cx="5221080" cy="79596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768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1950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해상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풍력의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경우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북미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5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,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유럽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2026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년부터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병목현상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발생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예상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47" name="object 7" descr=""/>
          <p:cNvPicPr/>
          <p:nvPr/>
        </p:nvPicPr>
        <p:blipFill>
          <a:blip r:embed="rId3"/>
          <a:stretch/>
        </p:blipFill>
        <p:spPr>
          <a:xfrm>
            <a:off x="168840" y="3566160"/>
            <a:ext cx="8810640" cy="1548000"/>
          </a:xfrm>
          <a:prstGeom prst="rect">
            <a:avLst/>
          </a:prstGeom>
          <a:ln w="0">
            <a:noFill/>
          </a:ln>
        </p:spPr>
      </p:pic>
      <p:sp>
        <p:nvSpPr>
          <p:cNvPr id="348" name="object 8"/>
          <p:cNvSpPr/>
          <p:nvPr/>
        </p:nvSpPr>
        <p:spPr>
          <a:xfrm>
            <a:off x="474120" y="1474200"/>
            <a:ext cx="159840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4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공급망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문제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object 9"/>
          <p:cNvSpPr/>
          <p:nvPr/>
        </p:nvSpPr>
        <p:spPr>
          <a:xfrm>
            <a:off x="4825440" y="5411880"/>
            <a:ext cx="390060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유럽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은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2030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년까지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기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존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용량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의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두배로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6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공급을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늘려야</a:t>
            </a:r>
            <a:r>
              <a:rPr b="0" lang="en-US" sz="180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수요를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맞출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수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있음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1" name="object 3"/>
          <p:cNvSpPr/>
          <p:nvPr/>
        </p:nvSpPr>
        <p:spPr>
          <a:xfrm>
            <a:off x="474120" y="1474200"/>
            <a:ext cx="1819440" cy="11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4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공급망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문제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1865"/>
              </a:spcBef>
            </a:pPr>
            <a:r>
              <a:rPr b="0" lang="en-US" sz="2400" spc="-7" strike="noStrike">
                <a:solidFill>
                  <a:schemeClr val="dk1"/>
                </a:solidFill>
                <a:latin typeface="Calibri Light"/>
              </a:rPr>
              <a:t>-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자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원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공급의</a:t>
            </a:r>
            <a:r>
              <a:rPr b="1" lang="en-US" sz="1800" spc="-24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문제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2" name="object 4"/>
          <p:cNvSpPr/>
          <p:nvPr/>
        </p:nvSpPr>
        <p:spPr>
          <a:xfrm>
            <a:off x="395640" y="2782080"/>
            <a:ext cx="3024720" cy="225288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endParaRPr b="0" lang="en-US" sz="355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풍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력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터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빈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질량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의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90</a:t>
            </a:r>
            <a:r>
              <a:rPr b="0" lang="en-US" sz="1800" spc="-12" strike="noStrike">
                <a:solidFill>
                  <a:schemeClr val="dk1"/>
                </a:solidFill>
                <a:latin typeface="Calibri Light"/>
              </a:rPr>
              <a:t>%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콘크리트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,</a:t>
            </a:r>
            <a:r>
              <a:rPr b="0" lang="en-US" sz="1800" spc="-2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철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,</a:t>
            </a:r>
            <a:r>
              <a:rPr b="0" lang="en-US" sz="1800" spc="-2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강철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74"/>
              </a:spcBef>
            </a:pPr>
            <a:endParaRPr b="0" lang="en-US" sz="115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터빈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제조에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필수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희토류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74"/>
              </a:spcBef>
            </a:pPr>
            <a:endParaRPr b="0" lang="en-US" sz="1150" spc="-1" strike="noStrike">
              <a:solidFill>
                <a:srgbClr val="000000"/>
              </a:solidFill>
              <a:latin typeface="맑은 고딕"/>
            </a:endParaRPr>
          </a:p>
          <a:p>
            <a:pPr marL="90720" defTabSz="914400">
              <a:lnSpc>
                <a:spcPct val="100000"/>
              </a:lnSpc>
              <a:spcBef>
                <a:spcPts val="6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1800" spc="3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수요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증가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예상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7800" defTabSz="914400">
              <a:lnSpc>
                <a:spcPct val="100000"/>
              </a:lnSpc>
              <a:spcBef>
                <a:spcPts val="6"/>
              </a:spcBef>
            </a:pP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(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희토류는</a:t>
            </a:r>
            <a:r>
              <a:rPr b="0" lang="en-US" sz="1600" spc="-19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2040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년까지</a:t>
            </a:r>
            <a:r>
              <a:rPr b="0" lang="en-US" sz="1600" spc="-15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4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배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증가</a:t>
            </a:r>
            <a:r>
              <a:rPr b="0" lang="en-US" sz="1600" spc="-7" strike="noStrike">
                <a:solidFill>
                  <a:schemeClr val="dk1"/>
                </a:solidFill>
                <a:latin typeface="Calibri Light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53" name="object 5" descr=""/>
          <p:cNvPicPr/>
          <p:nvPr/>
        </p:nvPicPr>
        <p:blipFill>
          <a:blip r:embed="rId1"/>
          <a:stretch/>
        </p:blipFill>
        <p:spPr>
          <a:xfrm>
            <a:off x="3587760" y="2760480"/>
            <a:ext cx="5248800" cy="30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object 2"/>
          <p:cNvGrpSpPr/>
          <p:nvPr/>
        </p:nvGrpSpPr>
        <p:grpSpPr>
          <a:xfrm>
            <a:off x="0" y="0"/>
            <a:ext cx="9143640" cy="1566360"/>
            <a:chOff x="0" y="0"/>
            <a:chExt cx="9143640" cy="1566360"/>
          </a:xfrm>
        </p:grpSpPr>
        <p:pic>
          <p:nvPicPr>
            <p:cNvPr id="355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640" cy="1566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6" name="object 4" descr=""/>
            <p:cNvPicPr/>
            <p:nvPr/>
          </p:nvPicPr>
          <p:blipFill>
            <a:blip r:embed="rId2"/>
            <a:stretch/>
          </p:blipFill>
          <p:spPr>
            <a:xfrm>
              <a:off x="0" y="94320"/>
              <a:ext cx="1673640" cy="72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129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chemeClr val="lt1"/>
                </a:solidFill>
                <a:latin typeface="Malgun Gothic"/>
              </a:rPr>
              <a:t>산업전망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" name="object 6"/>
          <p:cNvSpPr/>
          <p:nvPr/>
        </p:nvSpPr>
        <p:spPr>
          <a:xfrm>
            <a:off x="474120" y="1474200"/>
            <a:ext cx="159840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000" spc="-12" strike="noStrike">
                <a:solidFill>
                  <a:schemeClr val="dk1"/>
                </a:solidFill>
                <a:latin typeface="Calibri Light"/>
              </a:rPr>
              <a:t>4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.</a:t>
            </a:r>
            <a:r>
              <a:rPr b="0" lang="en-US" sz="2000" spc="-35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공급망</a:t>
            </a:r>
            <a:r>
              <a:rPr b="1" lang="en-US" sz="2000" spc="-26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000" spc="-1" strike="noStrike">
                <a:solidFill>
                  <a:schemeClr val="dk1"/>
                </a:solidFill>
                <a:latin typeface="Malgun Gothic"/>
              </a:rPr>
              <a:t>문제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object 7"/>
          <p:cNvSpPr/>
          <p:nvPr/>
        </p:nvSpPr>
        <p:spPr>
          <a:xfrm>
            <a:off x="900000" y="2061360"/>
            <a:ext cx="2700360" cy="128556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8640" bIns="0" anchor="t">
            <a:spAutoFit/>
          </a:bodyPr>
          <a:p>
            <a:pPr marL="243720" indent="191880" defTabSz="914400">
              <a:lnSpc>
                <a:spcPct val="100000"/>
              </a:lnSpc>
              <a:spcBef>
                <a:spcPts val="1485"/>
              </a:spcBef>
              <a:tabLst>
                <a:tab algn="l" pos="0"/>
              </a:tabLst>
            </a:pP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2022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분기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기준  중국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희토류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채굴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68% 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중국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희토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류</a:t>
            </a:r>
            <a:r>
              <a:rPr b="0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가공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94%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60" name="object 8" descr=""/>
          <p:cNvPicPr/>
          <p:nvPr/>
        </p:nvPicPr>
        <p:blipFill>
          <a:blip r:embed="rId3"/>
          <a:stretch/>
        </p:blipFill>
        <p:spPr>
          <a:xfrm>
            <a:off x="94320" y="3430440"/>
            <a:ext cx="4539600" cy="2732040"/>
          </a:xfrm>
          <a:prstGeom prst="rect">
            <a:avLst/>
          </a:prstGeom>
          <a:ln w="0">
            <a:noFill/>
          </a:ln>
        </p:spPr>
      </p:pic>
      <p:sp>
        <p:nvSpPr>
          <p:cNvPr id="361" name="object 9"/>
          <p:cNvSpPr/>
          <p:nvPr/>
        </p:nvSpPr>
        <p:spPr>
          <a:xfrm>
            <a:off x="5551200" y="2061360"/>
            <a:ext cx="2737080" cy="65988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1600" bIns="0" anchor="t">
            <a:spAutoFit/>
          </a:bodyPr>
          <a:p>
            <a:pPr marL="401400" defTabSz="914400">
              <a:lnSpc>
                <a:spcPct val="100000"/>
              </a:lnSpc>
              <a:spcBef>
                <a:spcPts val="879"/>
              </a:spcBef>
            </a:pP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중국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의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자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원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무기화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54680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-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희토류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수출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제한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2" name="object 10"/>
          <p:cNvSpPr/>
          <p:nvPr/>
        </p:nvSpPr>
        <p:spPr>
          <a:xfrm>
            <a:off x="4789080" y="3764880"/>
            <a:ext cx="4260960" cy="234972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6960" bIns="0" anchor="t">
            <a:spAutoFit/>
          </a:bodyPr>
          <a:p>
            <a:pPr marL="1787400" defTabSz="914400">
              <a:lnSpc>
                <a:spcPts val="2149"/>
              </a:lnSpc>
              <a:spcBef>
                <a:spcPts val="1945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미국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90720" defTabSz="914400">
              <a:lnSpc>
                <a:spcPts val="2149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MP Ma</a:t>
            </a:r>
            <a:r>
              <a:rPr b="0" lang="en-US" sz="1800" spc="-2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erial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에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3500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만</a:t>
            </a:r>
            <a:r>
              <a:rPr b="0" lang="en-US" sz="1600" spc="-17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달러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투자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90720" defTabSz="914400">
              <a:lnSpc>
                <a:spcPct val="100000"/>
              </a:lnSpc>
            </a:pPr>
            <a:r>
              <a:rPr b="0" lang="en-US" sz="1800" spc="-75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ynas Ra</a:t>
            </a:r>
            <a:r>
              <a:rPr b="0" lang="en-US" sz="1800" spc="-2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4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ths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에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1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억</a:t>
            </a:r>
            <a:r>
              <a:rPr b="0" lang="en-US" sz="1600" spc="-12" strike="noStrike">
                <a:solidFill>
                  <a:schemeClr val="dk1"/>
                </a:solidFill>
                <a:latin typeface="Calibri Light"/>
              </a:rPr>
              <a:t>2000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만</a:t>
            </a:r>
            <a:r>
              <a:rPr b="0" lang="en-US" sz="1600" spc="-15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달러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투자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1787400" defTabSz="914400">
              <a:lnSpc>
                <a:spcPct val="100000"/>
              </a:lnSpc>
              <a:spcBef>
                <a:spcPts val="26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영국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90720" defTabSz="914400">
              <a:lnSpc>
                <a:spcPts val="1919"/>
              </a:lnSpc>
              <a:spcBef>
                <a:spcPts val="6"/>
              </a:spcBef>
            </a:pPr>
            <a:r>
              <a:rPr b="0" lang="en-US" sz="1600" spc="-15" strike="noStrike">
                <a:solidFill>
                  <a:schemeClr val="dk1"/>
                </a:solidFill>
                <a:latin typeface="Calibri Light"/>
              </a:rPr>
              <a:t>1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억</a:t>
            </a:r>
            <a:r>
              <a:rPr b="0" lang="en-US" sz="1600" spc="-15" strike="noStrike">
                <a:solidFill>
                  <a:schemeClr val="dk1"/>
                </a:solidFill>
                <a:latin typeface="Calibri Light"/>
              </a:rPr>
              <a:t>4000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만</a:t>
            </a:r>
            <a:r>
              <a:rPr b="0" lang="en-US" sz="1600" spc="-160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12" strike="noStrike">
                <a:solidFill>
                  <a:schemeClr val="dk1"/>
                </a:solidFill>
                <a:latin typeface="Malgun Gothic"/>
              </a:rPr>
              <a:t>파운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드</a:t>
            </a:r>
            <a:r>
              <a:rPr b="0" lang="en-US" sz="1600" spc="-18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12" strike="noStrike">
                <a:solidFill>
                  <a:schemeClr val="dk1"/>
                </a:solidFill>
                <a:latin typeface="Malgun Gothic"/>
              </a:rPr>
              <a:t>규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모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희토류</a:t>
            </a:r>
            <a:r>
              <a:rPr b="0" lang="en-US" sz="1600" spc="-20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12" strike="noStrike">
                <a:solidFill>
                  <a:schemeClr val="dk1"/>
                </a:solidFill>
                <a:latin typeface="Malgun Gothic"/>
              </a:rPr>
              <a:t>가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공</a:t>
            </a:r>
            <a:r>
              <a:rPr b="0" lang="en-US" sz="16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12" strike="noStrike">
                <a:solidFill>
                  <a:schemeClr val="dk1"/>
                </a:solidFill>
                <a:latin typeface="Malgun Gothic"/>
              </a:rPr>
              <a:t>시</a:t>
            </a:r>
            <a:r>
              <a:rPr b="0" lang="ko-KR" sz="1600" spc="-7" strike="noStrike">
                <a:solidFill>
                  <a:schemeClr val="dk1"/>
                </a:solidFill>
                <a:latin typeface="Malgun Gothic"/>
              </a:rPr>
              <a:t>설</a:t>
            </a:r>
            <a:r>
              <a:rPr b="0" lang="en-US" sz="1600" spc="-20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600" spc="-12" strike="noStrike">
                <a:solidFill>
                  <a:schemeClr val="dk1"/>
                </a:solidFill>
                <a:latin typeface="Malgun Gothic"/>
              </a:rPr>
              <a:t>개발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1787400" defTabSz="914400">
              <a:lnSpc>
                <a:spcPts val="2154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호주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90720" defTabSz="914400">
              <a:lnSpc>
                <a:spcPts val="1919"/>
              </a:lnSpc>
            </a:pPr>
            <a:r>
              <a:rPr b="0" lang="en-US" sz="1600" spc="-15" strike="noStrike">
                <a:solidFill>
                  <a:schemeClr val="dk1"/>
                </a:solidFill>
                <a:latin typeface="Calibri Light"/>
              </a:rPr>
              <a:t>Iluka</a:t>
            </a:r>
            <a:r>
              <a:rPr b="0" lang="en-US" sz="1600" spc="12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600" spc="-15" strike="noStrike">
                <a:solidFill>
                  <a:schemeClr val="dk1"/>
                </a:solidFill>
                <a:latin typeface="Calibri Light"/>
              </a:rPr>
              <a:t>Resources</a:t>
            </a:r>
            <a:r>
              <a:rPr b="0" lang="ko-KR" sz="1400" spc="-15" strike="noStrike">
                <a:solidFill>
                  <a:schemeClr val="dk1"/>
                </a:solidFill>
                <a:latin typeface="Malgun Gothic"/>
              </a:rPr>
              <a:t>에</a:t>
            </a:r>
            <a:r>
              <a:rPr b="0" lang="en-US" sz="1400" spc="-15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12</a:t>
            </a:r>
            <a:r>
              <a:rPr b="0" lang="ko-KR" sz="1400" spc="-7" strike="noStrike">
                <a:solidFill>
                  <a:schemeClr val="dk1"/>
                </a:solidFill>
                <a:latin typeface="Malgun Gothic"/>
              </a:rPr>
              <a:t>억</a:t>
            </a:r>
            <a:r>
              <a:rPr b="0" lang="en-US" sz="1400" spc="-7" strike="noStrike">
                <a:solidFill>
                  <a:schemeClr val="dk1"/>
                </a:solidFill>
                <a:latin typeface="Calibri Light"/>
              </a:rPr>
              <a:t>5000</a:t>
            </a:r>
            <a:r>
              <a:rPr b="0" lang="ko-KR" sz="1400" spc="-7" strike="noStrike">
                <a:solidFill>
                  <a:schemeClr val="dk1"/>
                </a:solidFill>
                <a:latin typeface="Malgun Gothic"/>
              </a:rPr>
              <a:t>만</a:t>
            </a:r>
            <a:r>
              <a:rPr b="0" lang="en-US" sz="1400" spc="-16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호주달러</a:t>
            </a:r>
            <a:r>
              <a:rPr b="0" lang="en-US" sz="1400" spc="-19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Malgun Gothic"/>
              </a:rPr>
              <a:t>투자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63" name="object 11"/>
          <p:cNvGrpSpPr/>
          <p:nvPr/>
        </p:nvGrpSpPr>
        <p:grpSpPr>
          <a:xfrm>
            <a:off x="6677280" y="2998440"/>
            <a:ext cx="484920" cy="618840"/>
            <a:chOff x="6677280" y="2998440"/>
            <a:chExt cx="484920" cy="618840"/>
          </a:xfrm>
        </p:grpSpPr>
        <p:sp>
          <p:nvSpPr>
            <p:cNvPr id="364" name="object 12"/>
            <p:cNvSpPr/>
            <p:nvPr/>
          </p:nvSpPr>
          <p:spPr>
            <a:xfrm>
              <a:off x="6677280" y="2998440"/>
              <a:ext cx="484920" cy="618840"/>
            </a:xfrm>
            <a:custGeom>
              <a:avLst/>
              <a:gdLst>
                <a:gd name="textAreaLeft" fmla="*/ 0 w 484920"/>
                <a:gd name="textAreaRight" fmla="*/ 485280 w 484920"/>
                <a:gd name="textAreaTop" fmla="*/ 0 h 618840"/>
                <a:gd name="textAreaBottom" fmla="*/ 619200 h 618840"/>
              </a:gdLst>
              <a:ahLst/>
              <a:rect l="textAreaLeft" t="textAreaTop" r="textAreaRight" b="textAreaBottom"/>
              <a:pathLst>
                <a:path w="485140" h="619125">
                  <a:moveTo>
                    <a:pt x="363474" y="0"/>
                  </a:moveTo>
                  <a:lnTo>
                    <a:pt x="121158" y="0"/>
                  </a:lnTo>
                  <a:lnTo>
                    <a:pt x="121158" y="376427"/>
                  </a:lnTo>
                  <a:lnTo>
                    <a:pt x="0" y="376427"/>
                  </a:lnTo>
                  <a:lnTo>
                    <a:pt x="242316" y="618743"/>
                  </a:lnTo>
                  <a:lnTo>
                    <a:pt x="484632" y="376427"/>
                  </a:lnTo>
                  <a:lnTo>
                    <a:pt x="363474" y="376427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5" name="object 13"/>
            <p:cNvSpPr/>
            <p:nvPr/>
          </p:nvSpPr>
          <p:spPr>
            <a:xfrm>
              <a:off x="6677280" y="2998440"/>
              <a:ext cx="484920" cy="618840"/>
            </a:xfrm>
            <a:custGeom>
              <a:avLst/>
              <a:gdLst>
                <a:gd name="textAreaLeft" fmla="*/ 0 w 484920"/>
                <a:gd name="textAreaRight" fmla="*/ 485280 w 484920"/>
                <a:gd name="textAreaTop" fmla="*/ 0 h 618840"/>
                <a:gd name="textAreaBottom" fmla="*/ 619200 h 618840"/>
              </a:gdLst>
              <a:ahLst/>
              <a:rect l="textAreaLeft" t="textAreaTop" r="textAreaRight" b="textAreaBottom"/>
              <a:pathLst>
                <a:path w="485140" h="619125">
                  <a:moveTo>
                    <a:pt x="0" y="376427"/>
                  </a:moveTo>
                  <a:lnTo>
                    <a:pt x="121158" y="376427"/>
                  </a:lnTo>
                  <a:lnTo>
                    <a:pt x="121158" y="0"/>
                  </a:lnTo>
                  <a:lnTo>
                    <a:pt x="363474" y="0"/>
                  </a:lnTo>
                  <a:lnTo>
                    <a:pt x="363474" y="376427"/>
                  </a:lnTo>
                  <a:lnTo>
                    <a:pt x="484632" y="376427"/>
                  </a:lnTo>
                  <a:lnTo>
                    <a:pt x="242316" y="618743"/>
                  </a:lnTo>
                  <a:lnTo>
                    <a:pt x="0" y="376427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object 2" descr=""/>
          <p:cNvPicPr/>
          <p:nvPr/>
        </p:nvPicPr>
        <p:blipFill>
          <a:blip r:embed="rId1"/>
          <a:stretch/>
        </p:blipFill>
        <p:spPr>
          <a:xfrm>
            <a:off x="0" y="871560"/>
            <a:ext cx="9143640" cy="5986080"/>
          </a:xfrm>
          <a:prstGeom prst="rect">
            <a:avLst/>
          </a:prstGeom>
          <a:ln w="0">
            <a:noFill/>
          </a:ln>
        </p:spPr>
      </p:pic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50800" y="1677600"/>
            <a:ext cx="2558160" cy="214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498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7000" spc="-12" strike="noStrike">
                <a:solidFill>
                  <a:srgbClr val="009fc9"/>
                </a:solidFill>
                <a:latin typeface="Calibri"/>
              </a:rPr>
              <a:t>THA</a:t>
            </a:r>
            <a:r>
              <a:rPr b="0" lang="en-US" sz="7000" spc="-32" strike="noStrike">
                <a:solidFill>
                  <a:srgbClr val="009fc9"/>
                </a:solidFill>
                <a:latin typeface="Calibri"/>
              </a:rPr>
              <a:t>N</a:t>
            </a:r>
            <a:r>
              <a:rPr b="0" lang="en-US" sz="7000" spc="-7" strike="noStrike">
                <a:solidFill>
                  <a:srgbClr val="009fc9"/>
                </a:solidFill>
                <a:latin typeface="Calibri"/>
              </a:rPr>
              <a:t>K  </a:t>
            </a:r>
            <a:r>
              <a:rPr b="0" lang="en-US" sz="7000" spc="-80" strike="noStrike">
                <a:solidFill>
                  <a:srgbClr val="009fc9"/>
                </a:solidFill>
                <a:latin typeface="Calibri"/>
              </a:rPr>
              <a:t>Y</a:t>
            </a:r>
            <a:r>
              <a:rPr b="0" lang="en-US" sz="7000" spc="-80" strike="noStrike">
                <a:solidFill>
                  <a:srgbClr val="70c2cd"/>
                </a:solidFill>
                <a:latin typeface="Calibri"/>
              </a:rPr>
              <a:t>O</a:t>
            </a:r>
            <a:r>
              <a:rPr b="0" lang="en-US" sz="7000" spc="-80" strike="noStrike">
                <a:solidFill>
                  <a:srgbClr val="009fc9"/>
                </a:solidFill>
                <a:latin typeface="Calibri"/>
              </a:rPr>
              <a:t>U</a:t>
            </a:r>
            <a:endParaRPr b="0" lang="en-US" sz="7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object 2"/>
          <p:cNvGrpSpPr/>
          <p:nvPr/>
        </p:nvGrpSpPr>
        <p:grpSpPr>
          <a:xfrm>
            <a:off x="4142880" y="416880"/>
            <a:ext cx="681120" cy="681120"/>
            <a:chOff x="4142880" y="416880"/>
            <a:chExt cx="681120" cy="681120"/>
          </a:xfrm>
        </p:grpSpPr>
        <p:sp>
          <p:nvSpPr>
            <p:cNvPr id="190" name="object 3"/>
            <p:cNvSpPr/>
            <p:nvPr/>
          </p:nvSpPr>
          <p:spPr>
            <a:xfrm>
              <a:off x="4142880" y="416880"/>
              <a:ext cx="681120" cy="681120"/>
            </a:xfrm>
            <a:custGeom>
              <a:avLst/>
              <a:gdLst>
                <a:gd name="textAreaLeft" fmla="*/ 0 w 681120"/>
                <a:gd name="textAreaRight" fmla="*/ 681480 w 681120"/>
                <a:gd name="textAreaTop" fmla="*/ 0 h 681120"/>
                <a:gd name="textAreaBottom" fmla="*/ 681480 h 681120"/>
              </a:gdLst>
              <a:ahLst/>
              <a:rect l="textAreaLeft" t="textAreaTop" r="textAreaRight" b="textAreaBottom"/>
              <a:pathLst>
                <a:path w="681354" h="681355">
                  <a:moveTo>
                    <a:pt x="340613" y="0"/>
                  </a:moveTo>
                  <a:lnTo>
                    <a:pt x="0" y="260223"/>
                  </a:lnTo>
                  <a:lnTo>
                    <a:pt x="130047" y="681227"/>
                  </a:lnTo>
                  <a:lnTo>
                    <a:pt x="551179" y="681227"/>
                  </a:lnTo>
                  <a:lnTo>
                    <a:pt x="681227" y="260223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70c2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1" name="object 4"/>
            <p:cNvSpPr/>
            <p:nvPr/>
          </p:nvSpPr>
          <p:spPr>
            <a:xfrm>
              <a:off x="4142880" y="416880"/>
              <a:ext cx="681120" cy="681120"/>
            </a:xfrm>
            <a:custGeom>
              <a:avLst/>
              <a:gdLst>
                <a:gd name="textAreaLeft" fmla="*/ 0 w 681120"/>
                <a:gd name="textAreaRight" fmla="*/ 681480 w 681120"/>
                <a:gd name="textAreaTop" fmla="*/ 0 h 681120"/>
                <a:gd name="textAreaBottom" fmla="*/ 681480 h 681120"/>
              </a:gdLst>
              <a:ahLst/>
              <a:rect l="textAreaLeft" t="textAreaTop" r="textAreaRight" b="textAreaBottom"/>
              <a:pathLst>
                <a:path w="681354" h="681355">
                  <a:moveTo>
                    <a:pt x="0" y="260223"/>
                  </a:moveTo>
                  <a:lnTo>
                    <a:pt x="340613" y="0"/>
                  </a:lnTo>
                  <a:lnTo>
                    <a:pt x="681227" y="260223"/>
                  </a:lnTo>
                  <a:lnTo>
                    <a:pt x="551179" y="681227"/>
                  </a:lnTo>
                  <a:lnTo>
                    <a:pt x="130047" y="681227"/>
                  </a:lnTo>
                  <a:lnTo>
                    <a:pt x="0" y="260223"/>
                  </a:lnTo>
                  <a:close/>
                </a:path>
              </a:pathLst>
            </a:custGeom>
            <a:noFill/>
            <a:ln w="25400">
              <a:solidFill>
                <a:srgbClr val="b8e0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2" name="object 5"/>
            <p:cNvSpPr/>
            <p:nvPr/>
          </p:nvSpPr>
          <p:spPr>
            <a:xfrm>
              <a:off x="4291920" y="668520"/>
              <a:ext cx="381960" cy="266400"/>
            </a:xfrm>
            <a:custGeom>
              <a:avLst/>
              <a:gdLst>
                <a:gd name="textAreaLeft" fmla="*/ 0 w 381960"/>
                <a:gd name="textAreaRight" fmla="*/ 382320 w 381960"/>
                <a:gd name="textAreaTop" fmla="*/ 0 h 266400"/>
                <a:gd name="textAreaBottom" fmla="*/ 266760 h 266400"/>
              </a:gdLst>
              <a:ahLst/>
              <a:rect l="textAreaLeft" t="textAreaTop" r="textAreaRight" b="textAreaBottom"/>
              <a:pathLst>
                <a:path w="382270" h="266700">
                  <a:moveTo>
                    <a:pt x="94352" y="0"/>
                  </a:moveTo>
                  <a:lnTo>
                    <a:pt x="50537" y="9271"/>
                  </a:lnTo>
                  <a:lnTo>
                    <a:pt x="21327" y="36068"/>
                  </a:lnTo>
                  <a:lnTo>
                    <a:pt x="5071" y="78486"/>
                  </a:lnTo>
                  <a:lnTo>
                    <a:pt x="302" y="119133"/>
                  </a:lnTo>
                  <a:lnTo>
                    <a:pt x="0" y="134620"/>
                  </a:lnTo>
                  <a:lnTo>
                    <a:pt x="251" y="149159"/>
                  </a:lnTo>
                  <a:lnTo>
                    <a:pt x="4055" y="189611"/>
                  </a:lnTo>
                  <a:lnTo>
                    <a:pt x="18279" y="231140"/>
                  </a:lnTo>
                  <a:lnTo>
                    <a:pt x="54930" y="261102"/>
                  </a:lnTo>
                  <a:lnTo>
                    <a:pt x="89399" y="266192"/>
                  </a:lnTo>
                  <a:lnTo>
                    <a:pt x="101928" y="265598"/>
                  </a:lnTo>
                  <a:lnTo>
                    <a:pt x="142014" y="251624"/>
                  </a:lnTo>
                  <a:lnTo>
                    <a:pt x="165666" y="224662"/>
                  </a:lnTo>
                  <a:lnTo>
                    <a:pt x="84446" y="224662"/>
                  </a:lnTo>
                  <a:lnTo>
                    <a:pt x="78604" y="223266"/>
                  </a:lnTo>
                  <a:lnTo>
                    <a:pt x="73651" y="220345"/>
                  </a:lnTo>
                  <a:lnTo>
                    <a:pt x="68825" y="217550"/>
                  </a:lnTo>
                  <a:lnTo>
                    <a:pt x="64761" y="212598"/>
                  </a:lnTo>
                  <a:lnTo>
                    <a:pt x="53874" y="167288"/>
                  </a:lnTo>
                  <a:lnTo>
                    <a:pt x="52795" y="142053"/>
                  </a:lnTo>
                  <a:lnTo>
                    <a:pt x="52905" y="116978"/>
                  </a:lnTo>
                  <a:lnTo>
                    <a:pt x="56891" y="76581"/>
                  </a:lnTo>
                  <a:lnTo>
                    <a:pt x="77969" y="43180"/>
                  </a:lnTo>
                  <a:lnTo>
                    <a:pt x="84319" y="41275"/>
                  </a:lnTo>
                  <a:lnTo>
                    <a:pt x="168970" y="41275"/>
                  </a:lnTo>
                  <a:lnTo>
                    <a:pt x="165726" y="35052"/>
                  </a:lnTo>
                  <a:lnTo>
                    <a:pt x="128927" y="5036"/>
                  </a:lnTo>
                  <a:lnTo>
                    <a:pt x="107020" y="551"/>
                  </a:lnTo>
                  <a:lnTo>
                    <a:pt x="94352" y="0"/>
                  </a:lnTo>
                  <a:close/>
                </a:path>
                <a:path w="382270" h="266700">
                  <a:moveTo>
                    <a:pt x="168970" y="41275"/>
                  </a:moveTo>
                  <a:lnTo>
                    <a:pt x="96638" y="41275"/>
                  </a:lnTo>
                  <a:lnTo>
                    <a:pt x="100829" y="41910"/>
                  </a:lnTo>
                  <a:lnTo>
                    <a:pt x="108195" y="44196"/>
                  </a:lnTo>
                  <a:lnTo>
                    <a:pt x="111497" y="46228"/>
                  </a:lnTo>
                  <a:lnTo>
                    <a:pt x="114418" y="49149"/>
                  </a:lnTo>
                  <a:lnTo>
                    <a:pt x="117339" y="51943"/>
                  </a:lnTo>
                  <a:lnTo>
                    <a:pt x="119879" y="55753"/>
                  </a:lnTo>
                  <a:lnTo>
                    <a:pt x="121911" y="60579"/>
                  </a:lnTo>
                  <a:lnTo>
                    <a:pt x="123943" y="65278"/>
                  </a:lnTo>
                  <a:lnTo>
                    <a:pt x="125721" y="71120"/>
                  </a:lnTo>
                  <a:lnTo>
                    <a:pt x="127092" y="78486"/>
                  </a:lnTo>
                  <a:lnTo>
                    <a:pt x="128388" y="84962"/>
                  </a:lnTo>
                  <a:lnTo>
                    <a:pt x="131083" y="144567"/>
                  </a:lnTo>
                  <a:lnTo>
                    <a:pt x="130990" y="149159"/>
                  </a:lnTo>
                  <a:lnTo>
                    <a:pt x="126610" y="191389"/>
                  </a:lnTo>
                  <a:lnTo>
                    <a:pt x="122927" y="202184"/>
                  </a:lnTo>
                  <a:lnTo>
                    <a:pt x="121022" y="207264"/>
                  </a:lnTo>
                  <a:lnTo>
                    <a:pt x="96511" y="224662"/>
                  </a:lnTo>
                  <a:lnTo>
                    <a:pt x="165666" y="224662"/>
                  </a:lnTo>
                  <a:lnTo>
                    <a:pt x="178807" y="187706"/>
                  </a:lnTo>
                  <a:lnTo>
                    <a:pt x="183450" y="147129"/>
                  </a:lnTo>
                  <a:lnTo>
                    <a:pt x="183707" y="134620"/>
                  </a:lnTo>
                  <a:lnTo>
                    <a:pt x="183659" y="125757"/>
                  </a:lnTo>
                  <a:lnTo>
                    <a:pt x="179823" y="76581"/>
                  </a:lnTo>
                  <a:lnTo>
                    <a:pt x="170393" y="44005"/>
                  </a:lnTo>
                  <a:lnTo>
                    <a:pt x="168970" y="41275"/>
                  </a:lnTo>
                  <a:close/>
                </a:path>
                <a:path w="382270" h="266700">
                  <a:moveTo>
                    <a:pt x="375149" y="221234"/>
                  </a:moveTo>
                  <a:lnTo>
                    <a:pt x="231004" y="221234"/>
                  </a:lnTo>
                  <a:lnTo>
                    <a:pt x="229861" y="221615"/>
                  </a:lnTo>
                  <a:lnTo>
                    <a:pt x="224400" y="245491"/>
                  </a:lnTo>
                  <a:lnTo>
                    <a:pt x="224654" y="248666"/>
                  </a:lnTo>
                  <a:lnTo>
                    <a:pt x="229226" y="260604"/>
                  </a:lnTo>
                  <a:lnTo>
                    <a:pt x="230115" y="261239"/>
                  </a:lnTo>
                  <a:lnTo>
                    <a:pt x="231131" y="261620"/>
                  </a:lnTo>
                  <a:lnTo>
                    <a:pt x="375149" y="261620"/>
                  </a:lnTo>
                  <a:lnTo>
                    <a:pt x="382007" y="245491"/>
                  </a:lnTo>
                  <a:lnTo>
                    <a:pt x="382007" y="237871"/>
                  </a:lnTo>
                  <a:lnTo>
                    <a:pt x="379848" y="225806"/>
                  </a:lnTo>
                  <a:lnTo>
                    <a:pt x="379213" y="224282"/>
                  </a:lnTo>
                  <a:lnTo>
                    <a:pt x="378324" y="223139"/>
                  </a:lnTo>
                  <a:lnTo>
                    <a:pt x="376292" y="221615"/>
                  </a:lnTo>
                  <a:lnTo>
                    <a:pt x="375149" y="221234"/>
                  </a:lnTo>
                  <a:close/>
                </a:path>
                <a:path w="382270" h="266700">
                  <a:moveTo>
                    <a:pt x="332096" y="53975"/>
                  </a:moveTo>
                  <a:lnTo>
                    <a:pt x="280026" y="53975"/>
                  </a:lnTo>
                  <a:lnTo>
                    <a:pt x="280026" y="221234"/>
                  </a:lnTo>
                  <a:lnTo>
                    <a:pt x="332096" y="221234"/>
                  </a:lnTo>
                  <a:lnTo>
                    <a:pt x="332096" y="53975"/>
                  </a:lnTo>
                  <a:close/>
                </a:path>
                <a:path w="382270" h="266700">
                  <a:moveTo>
                    <a:pt x="317999" y="2794"/>
                  </a:moveTo>
                  <a:lnTo>
                    <a:pt x="298822" y="2794"/>
                  </a:lnTo>
                  <a:lnTo>
                    <a:pt x="294123" y="3048"/>
                  </a:lnTo>
                  <a:lnTo>
                    <a:pt x="292599" y="3175"/>
                  </a:lnTo>
                  <a:lnTo>
                    <a:pt x="290948" y="3429"/>
                  </a:lnTo>
                  <a:lnTo>
                    <a:pt x="289678" y="3683"/>
                  </a:lnTo>
                  <a:lnTo>
                    <a:pt x="288662" y="4064"/>
                  </a:lnTo>
                  <a:lnTo>
                    <a:pt x="287646" y="4318"/>
                  </a:lnTo>
                  <a:lnTo>
                    <a:pt x="286884" y="4825"/>
                  </a:lnTo>
                  <a:lnTo>
                    <a:pt x="286249" y="5334"/>
                  </a:lnTo>
                  <a:lnTo>
                    <a:pt x="231004" y="41021"/>
                  </a:lnTo>
                  <a:lnTo>
                    <a:pt x="223765" y="65786"/>
                  </a:lnTo>
                  <a:lnTo>
                    <a:pt x="224019" y="69723"/>
                  </a:lnTo>
                  <a:lnTo>
                    <a:pt x="224781" y="75311"/>
                  </a:lnTo>
                  <a:lnTo>
                    <a:pt x="225543" y="77216"/>
                  </a:lnTo>
                  <a:lnTo>
                    <a:pt x="227829" y="79502"/>
                  </a:lnTo>
                  <a:lnTo>
                    <a:pt x="229353" y="79883"/>
                  </a:lnTo>
                  <a:lnTo>
                    <a:pt x="231258" y="79502"/>
                  </a:lnTo>
                  <a:lnTo>
                    <a:pt x="233163" y="79248"/>
                  </a:lnTo>
                  <a:lnTo>
                    <a:pt x="235703" y="78359"/>
                  </a:lnTo>
                  <a:lnTo>
                    <a:pt x="238751" y="76835"/>
                  </a:lnTo>
                  <a:lnTo>
                    <a:pt x="280026" y="53975"/>
                  </a:lnTo>
                  <a:lnTo>
                    <a:pt x="332096" y="53975"/>
                  </a:lnTo>
                  <a:lnTo>
                    <a:pt x="332096" y="7747"/>
                  </a:lnTo>
                  <a:lnTo>
                    <a:pt x="331842" y="6731"/>
                  </a:lnTo>
                  <a:lnTo>
                    <a:pt x="331334" y="5969"/>
                  </a:lnTo>
                  <a:lnTo>
                    <a:pt x="330826" y="5080"/>
                  </a:lnTo>
                  <a:lnTo>
                    <a:pt x="329683" y="4445"/>
                  </a:lnTo>
                  <a:lnTo>
                    <a:pt x="328159" y="4064"/>
                  </a:lnTo>
                  <a:lnTo>
                    <a:pt x="326508" y="3556"/>
                  </a:lnTo>
                  <a:lnTo>
                    <a:pt x="324222" y="3175"/>
                  </a:lnTo>
                  <a:lnTo>
                    <a:pt x="321047" y="3048"/>
                  </a:lnTo>
                  <a:lnTo>
                    <a:pt x="317999" y="27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93" name="object 6" descr=""/>
            <p:cNvPicPr/>
            <p:nvPr/>
          </p:nvPicPr>
          <p:blipFill>
            <a:blip r:embed="rId1"/>
            <a:stretch/>
          </p:blipFill>
          <p:spPr>
            <a:xfrm>
              <a:off x="4343040" y="708480"/>
              <a:ext cx="81000" cy="186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4" name="object 7"/>
            <p:cNvSpPr/>
            <p:nvPr/>
          </p:nvSpPr>
          <p:spPr>
            <a:xfrm>
              <a:off x="4291920" y="668520"/>
              <a:ext cx="381960" cy="266400"/>
            </a:xfrm>
            <a:custGeom>
              <a:avLst/>
              <a:gdLst>
                <a:gd name="textAreaLeft" fmla="*/ 0 w 381960"/>
                <a:gd name="textAreaRight" fmla="*/ 382320 w 381960"/>
                <a:gd name="textAreaTop" fmla="*/ 0 h 266400"/>
                <a:gd name="textAreaBottom" fmla="*/ 266760 h 266400"/>
              </a:gdLst>
              <a:ahLst/>
              <a:rect l="textAreaLeft" t="textAreaTop" r="textAreaRight" b="textAreaBottom"/>
              <a:pathLst>
                <a:path w="382270" h="266700">
                  <a:moveTo>
                    <a:pt x="308863" y="2794"/>
                  </a:moveTo>
                  <a:lnTo>
                    <a:pt x="313944" y="2794"/>
                  </a:lnTo>
                  <a:lnTo>
                    <a:pt x="318008" y="2794"/>
                  </a:lnTo>
                  <a:lnTo>
                    <a:pt x="321056" y="3048"/>
                  </a:lnTo>
                  <a:lnTo>
                    <a:pt x="324231" y="3175"/>
                  </a:lnTo>
                  <a:lnTo>
                    <a:pt x="326516" y="3556"/>
                  </a:lnTo>
                  <a:lnTo>
                    <a:pt x="328167" y="4064"/>
                  </a:lnTo>
                  <a:lnTo>
                    <a:pt x="329691" y="4445"/>
                  </a:lnTo>
                  <a:lnTo>
                    <a:pt x="330835" y="5080"/>
                  </a:lnTo>
                  <a:lnTo>
                    <a:pt x="331342" y="5969"/>
                  </a:lnTo>
                  <a:lnTo>
                    <a:pt x="331850" y="6731"/>
                  </a:lnTo>
                  <a:lnTo>
                    <a:pt x="332104" y="7747"/>
                  </a:lnTo>
                  <a:lnTo>
                    <a:pt x="332104" y="8890"/>
                  </a:lnTo>
                  <a:lnTo>
                    <a:pt x="332104" y="221234"/>
                  </a:lnTo>
                  <a:lnTo>
                    <a:pt x="374014" y="221234"/>
                  </a:lnTo>
                  <a:lnTo>
                    <a:pt x="375158" y="221234"/>
                  </a:lnTo>
                  <a:lnTo>
                    <a:pt x="376300" y="221615"/>
                  </a:lnTo>
                  <a:lnTo>
                    <a:pt x="377316" y="222377"/>
                  </a:lnTo>
                  <a:lnTo>
                    <a:pt x="378333" y="223139"/>
                  </a:lnTo>
                  <a:lnTo>
                    <a:pt x="379222" y="224282"/>
                  </a:lnTo>
                  <a:lnTo>
                    <a:pt x="379857" y="225806"/>
                  </a:lnTo>
                  <a:lnTo>
                    <a:pt x="380619" y="227457"/>
                  </a:lnTo>
                  <a:lnTo>
                    <a:pt x="381126" y="229489"/>
                  </a:lnTo>
                  <a:lnTo>
                    <a:pt x="381508" y="232156"/>
                  </a:lnTo>
                  <a:lnTo>
                    <a:pt x="381762" y="234696"/>
                  </a:lnTo>
                  <a:lnTo>
                    <a:pt x="382015" y="237871"/>
                  </a:lnTo>
                  <a:lnTo>
                    <a:pt x="382015" y="241808"/>
                  </a:lnTo>
                  <a:lnTo>
                    <a:pt x="382015" y="245491"/>
                  </a:lnTo>
                  <a:lnTo>
                    <a:pt x="377189" y="260604"/>
                  </a:lnTo>
                  <a:lnTo>
                    <a:pt x="376300" y="261239"/>
                  </a:lnTo>
                  <a:lnTo>
                    <a:pt x="375158" y="261620"/>
                  </a:lnTo>
                  <a:lnTo>
                    <a:pt x="374014" y="261620"/>
                  </a:lnTo>
                  <a:lnTo>
                    <a:pt x="232156" y="261620"/>
                  </a:lnTo>
                  <a:lnTo>
                    <a:pt x="231139" y="261620"/>
                  </a:lnTo>
                  <a:lnTo>
                    <a:pt x="230124" y="261239"/>
                  </a:lnTo>
                  <a:lnTo>
                    <a:pt x="229235" y="260604"/>
                  </a:lnTo>
                  <a:lnTo>
                    <a:pt x="228219" y="259969"/>
                  </a:lnTo>
                  <a:lnTo>
                    <a:pt x="225044" y="251206"/>
                  </a:lnTo>
                  <a:lnTo>
                    <a:pt x="224662" y="248666"/>
                  </a:lnTo>
                  <a:lnTo>
                    <a:pt x="224409" y="245491"/>
                  </a:lnTo>
                  <a:lnTo>
                    <a:pt x="224409" y="241808"/>
                  </a:lnTo>
                  <a:lnTo>
                    <a:pt x="224409" y="237871"/>
                  </a:lnTo>
                  <a:lnTo>
                    <a:pt x="224536" y="234696"/>
                  </a:lnTo>
                  <a:lnTo>
                    <a:pt x="224916" y="232156"/>
                  </a:lnTo>
                  <a:lnTo>
                    <a:pt x="225298" y="229489"/>
                  </a:lnTo>
                  <a:lnTo>
                    <a:pt x="228981" y="222377"/>
                  </a:lnTo>
                  <a:lnTo>
                    <a:pt x="229870" y="221615"/>
                  </a:lnTo>
                  <a:lnTo>
                    <a:pt x="231012" y="221234"/>
                  </a:lnTo>
                  <a:lnTo>
                    <a:pt x="232156" y="221234"/>
                  </a:lnTo>
                  <a:lnTo>
                    <a:pt x="280035" y="221234"/>
                  </a:lnTo>
                  <a:lnTo>
                    <a:pt x="280035" y="53975"/>
                  </a:lnTo>
                  <a:lnTo>
                    <a:pt x="238760" y="76835"/>
                  </a:lnTo>
                  <a:lnTo>
                    <a:pt x="235712" y="78359"/>
                  </a:lnTo>
                  <a:lnTo>
                    <a:pt x="233172" y="79248"/>
                  </a:lnTo>
                  <a:lnTo>
                    <a:pt x="231266" y="79502"/>
                  </a:lnTo>
                  <a:lnTo>
                    <a:pt x="229362" y="79883"/>
                  </a:lnTo>
                  <a:lnTo>
                    <a:pt x="227837" y="79502"/>
                  </a:lnTo>
                  <a:lnTo>
                    <a:pt x="226695" y="78359"/>
                  </a:lnTo>
                  <a:lnTo>
                    <a:pt x="225551" y="77216"/>
                  </a:lnTo>
                  <a:lnTo>
                    <a:pt x="224789" y="75311"/>
                  </a:lnTo>
                  <a:lnTo>
                    <a:pt x="224409" y="72517"/>
                  </a:lnTo>
                  <a:lnTo>
                    <a:pt x="224027" y="69723"/>
                  </a:lnTo>
                  <a:lnTo>
                    <a:pt x="223774" y="65786"/>
                  </a:lnTo>
                  <a:lnTo>
                    <a:pt x="223774" y="60706"/>
                  </a:lnTo>
                  <a:lnTo>
                    <a:pt x="223774" y="57531"/>
                  </a:lnTo>
                  <a:lnTo>
                    <a:pt x="223900" y="54991"/>
                  </a:lnTo>
                  <a:lnTo>
                    <a:pt x="224027" y="52959"/>
                  </a:lnTo>
                  <a:lnTo>
                    <a:pt x="224154" y="50800"/>
                  </a:lnTo>
                  <a:lnTo>
                    <a:pt x="227202" y="44069"/>
                  </a:lnTo>
                  <a:lnTo>
                    <a:pt x="228091" y="43180"/>
                  </a:lnTo>
                  <a:lnTo>
                    <a:pt x="229362" y="42164"/>
                  </a:lnTo>
                  <a:lnTo>
                    <a:pt x="231012" y="41021"/>
                  </a:lnTo>
                  <a:lnTo>
                    <a:pt x="286258" y="5334"/>
                  </a:lnTo>
                  <a:lnTo>
                    <a:pt x="286892" y="4825"/>
                  </a:lnTo>
                  <a:lnTo>
                    <a:pt x="287654" y="4318"/>
                  </a:lnTo>
                  <a:lnTo>
                    <a:pt x="288671" y="4064"/>
                  </a:lnTo>
                  <a:lnTo>
                    <a:pt x="289687" y="3683"/>
                  </a:lnTo>
                  <a:lnTo>
                    <a:pt x="298831" y="2794"/>
                  </a:lnTo>
                  <a:lnTo>
                    <a:pt x="301371" y="2794"/>
                  </a:lnTo>
                  <a:lnTo>
                    <a:pt x="304800" y="2794"/>
                  </a:lnTo>
                  <a:lnTo>
                    <a:pt x="308863" y="2794"/>
                  </a:lnTo>
                  <a:close/>
                </a:path>
                <a:path w="382270" h="266700">
                  <a:moveTo>
                    <a:pt x="94361" y="0"/>
                  </a:moveTo>
                  <a:lnTo>
                    <a:pt x="138175" y="9017"/>
                  </a:lnTo>
                  <a:lnTo>
                    <a:pt x="170402" y="44005"/>
                  </a:lnTo>
                  <a:lnTo>
                    <a:pt x="181572" y="89253"/>
                  </a:lnTo>
                  <a:lnTo>
                    <a:pt x="183769" y="132080"/>
                  </a:lnTo>
                  <a:lnTo>
                    <a:pt x="183459" y="147129"/>
                  </a:lnTo>
                  <a:lnTo>
                    <a:pt x="178815" y="187706"/>
                  </a:lnTo>
                  <a:lnTo>
                    <a:pt x="162687" y="229997"/>
                  </a:lnTo>
                  <a:lnTo>
                    <a:pt x="133476" y="256794"/>
                  </a:lnTo>
                  <a:lnTo>
                    <a:pt x="89408" y="266192"/>
                  </a:lnTo>
                  <a:lnTo>
                    <a:pt x="76759" y="265622"/>
                  </a:lnTo>
                  <a:lnTo>
                    <a:pt x="37504" y="252124"/>
                  </a:lnTo>
                  <a:lnTo>
                    <a:pt x="13600" y="222186"/>
                  </a:lnTo>
                  <a:lnTo>
                    <a:pt x="2303" y="176920"/>
                  </a:lnTo>
                  <a:lnTo>
                    <a:pt x="0" y="134112"/>
                  </a:lnTo>
                  <a:lnTo>
                    <a:pt x="311" y="119133"/>
                  </a:lnTo>
                  <a:lnTo>
                    <a:pt x="5079" y="78486"/>
                  </a:lnTo>
                  <a:lnTo>
                    <a:pt x="21336" y="36068"/>
                  </a:lnTo>
                  <a:lnTo>
                    <a:pt x="50546" y="9271"/>
                  </a:lnTo>
                  <a:lnTo>
                    <a:pt x="94361" y="0"/>
                  </a:lnTo>
                  <a:close/>
                </a:path>
              </a:pathLst>
            </a:custGeom>
            <a:noFill/>
            <a:ln w="3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841920" y="1319400"/>
            <a:ext cx="12456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1" strike="noStrike">
                <a:solidFill>
                  <a:schemeClr val="lt1"/>
                </a:solidFill>
                <a:latin typeface="Malgun Gothic"/>
              </a:rPr>
              <a:t>산업개요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197" name="object 3"/>
          <p:cNvSpPr/>
          <p:nvPr/>
        </p:nvSpPr>
        <p:spPr>
          <a:xfrm>
            <a:off x="172800" y="204120"/>
            <a:ext cx="4739760" cy="7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신재생</a:t>
            </a:r>
            <a:r>
              <a:rPr b="1" lang="en-US" sz="2500" spc="-30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산업</a:t>
            </a:r>
            <a:r>
              <a:rPr b="1" lang="en-US" sz="2500" spc="-3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en-US" sz="2500" spc="-7" strike="noStrike">
                <a:solidFill>
                  <a:schemeClr val="dk1"/>
                </a:solidFill>
                <a:latin typeface="Calibri"/>
              </a:rPr>
              <a:t>–</a:t>
            </a:r>
            <a:r>
              <a:rPr b="1" lang="en-US" sz="2500" spc="4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1" lang="en-US" sz="2500" spc="-30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산업</a:t>
            </a:r>
            <a:r>
              <a:rPr b="1" lang="en-US" sz="2500" spc="-30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선정</a:t>
            </a:r>
            <a:r>
              <a:rPr b="1" lang="en-US" sz="2500" spc="-32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chemeClr val="dk1"/>
                </a:solidFill>
                <a:latin typeface="Malgun Gothic"/>
              </a:rPr>
              <a:t>요인</a:t>
            </a:r>
            <a:endParaRPr b="0" lang="en-US" sz="2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74480" y="1446480"/>
            <a:ext cx="315288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ko-KR" sz="3200" spc="-1" strike="noStrike">
                <a:solidFill>
                  <a:srgbClr val="000000"/>
                </a:solidFill>
                <a:latin typeface="Malgun Gothic"/>
              </a:rPr>
              <a:t>신재생</a:t>
            </a:r>
            <a:r>
              <a:rPr b="1" lang="en-US" sz="3200" spc="-415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3200" spc="-1" strike="noStrike">
                <a:solidFill>
                  <a:srgbClr val="000000"/>
                </a:solidFill>
                <a:latin typeface="Malgun Gothic"/>
              </a:rPr>
              <a:t>산업이란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object 5"/>
          <p:cNvSpPr/>
          <p:nvPr/>
        </p:nvSpPr>
        <p:spPr>
          <a:xfrm>
            <a:off x="474480" y="2247120"/>
            <a:ext cx="781128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t">
            <a:spAutoFit/>
          </a:bodyPr>
          <a:p>
            <a:pPr marL="134640" indent="-122040" defTabSz="91440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Font typeface="Calibri"/>
              <a:buChar char="-"/>
              <a:tabLst>
                <a:tab algn="l" pos="134640"/>
              </a:tabLst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햇빛</a:t>
            </a:r>
            <a:r>
              <a:rPr b="1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,</a:t>
            </a:r>
            <a:r>
              <a:rPr b="1" lang="en-US" sz="1800" spc="-12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물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,</a:t>
            </a:r>
            <a:r>
              <a:rPr b="1" lang="en-US" sz="1800" spc="4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지열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,</a:t>
            </a:r>
            <a:r>
              <a:rPr b="1" lang="en-US" sz="1800" spc="4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바람</a:t>
            </a:r>
            <a:r>
              <a:rPr b="1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등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6fc0"/>
                </a:solidFill>
                <a:latin typeface="Malgun Gothic"/>
              </a:rPr>
              <a:t>재생</a:t>
            </a:r>
            <a:r>
              <a:rPr b="1" lang="en-US" sz="1800" spc="-225" strike="noStrike">
                <a:solidFill>
                  <a:srgbClr val="006fc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6fc0"/>
                </a:solidFill>
                <a:latin typeface="Malgun Gothic"/>
              </a:rPr>
              <a:t>가능한</a:t>
            </a:r>
            <a:r>
              <a:rPr b="1" lang="en-US" sz="1800" spc="-216" strike="noStrike">
                <a:solidFill>
                  <a:srgbClr val="006fc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에너지를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변환시켜</a:t>
            </a:r>
            <a:r>
              <a:rPr b="1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이용하는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에너지</a:t>
            </a:r>
            <a:r>
              <a:rPr b="1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산업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34640" indent="-122040" defTabSz="914400">
              <a:lnSpc>
                <a:spcPct val="100000"/>
              </a:lnSpc>
              <a:spcBef>
                <a:spcPts val="218"/>
              </a:spcBef>
              <a:buClr>
                <a:srgbClr val="000000"/>
              </a:buClr>
              <a:buFont typeface="Calibri"/>
              <a:buChar char="-"/>
              <a:tabLst>
                <a:tab algn="l" pos="134640"/>
              </a:tabLst>
            </a:pP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대표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적</a:t>
            </a:r>
            <a:r>
              <a:rPr b="1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신재생</a:t>
            </a:r>
            <a:r>
              <a:rPr b="1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산업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군</a:t>
            </a:r>
            <a:r>
              <a:rPr b="1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1" lang="en-US" sz="1800" spc="4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태양광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바이오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수력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0" name="object 6"/>
          <p:cNvSpPr/>
          <p:nvPr/>
        </p:nvSpPr>
        <p:spPr>
          <a:xfrm>
            <a:off x="474480" y="3726720"/>
            <a:ext cx="355428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ko-KR" sz="3200" spc="-1" strike="noStrike">
                <a:solidFill>
                  <a:schemeClr val="dk1"/>
                </a:solidFill>
                <a:latin typeface="Malgun Gothic"/>
              </a:rPr>
              <a:t>풍</a:t>
            </a:r>
            <a:r>
              <a:rPr b="1" lang="ko-KR" sz="3200" spc="4" strike="noStrike">
                <a:solidFill>
                  <a:schemeClr val="dk1"/>
                </a:solidFill>
                <a:latin typeface="Malgun Gothic"/>
              </a:rPr>
              <a:t>력</a:t>
            </a:r>
            <a:r>
              <a:rPr b="1" lang="en-US" sz="3200" spc="-409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3200" spc="4" strike="noStrike">
                <a:solidFill>
                  <a:schemeClr val="dk1"/>
                </a:solidFill>
                <a:latin typeface="Malgun Gothic"/>
              </a:rPr>
              <a:t>산업</a:t>
            </a:r>
            <a:r>
              <a:rPr b="1" lang="en-US" sz="3200" spc="-409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3200" spc="-1" strike="noStrike">
                <a:solidFill>
                  <a:schemeClr val="dk1"/>
                </a:solidFill>
                <a:latin typeface="Malgun Gothic"/>
              </a:rPr>
              <a:t>선</a:t>
            </a:r>
            <a:r>
              <a:rPr b="1" lang="ko-KR" sz="3200" spc="4" strike="noStrike">
                <a:solidFill>
                  <a:schemeClr val="dk1"/>
                </a:solidFill>
                <a:latin typeface="Malgun Gothic"/>
              </a:rPr>
              <a:t>정</a:t>
            </a:r>
            <a:r>
              <a:rPr b="1" lang="en-US" sz="3200" spc="-420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3200" spc="4" strike="noStrike">
                <a:solidFill>
                  <a:schemeClr val="dk1"/>
                </a:solidFill>
                <a:latin typeface="Malgun Gothic"/>
              </a:rPr>
              <a:t>요인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object 7"/>
          <p:cNvSpPr/>
          <p:nvPr/>
        </p:nvSpPr>
        <p:spPr>
          <a:xfrm>
            <a:off x="474480" y="4762440"/>
            <a:ext cx="5589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t">
            <a:spAutoFit/>
          </a:bodyPr>
          <a:p>
            <a:pPr marL="355680" indent="-343080" defTabSz="91440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Font typeface="Calibri"/>
              <a:buAutoNum type="arabicParenR"/>
              <a:tabLst>
                <a:tab algn="l" pos="354960"/>
                <a:tab algn="l" pos="355680"/>
              </a:tabLst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높은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성장</a:t>
            </a:r>
            <a:r>
              <a:rPr b="1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잠재력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55680" indent="-343080" defTabSz="914400">
              <a:lnSpc>
                <a:spcPct val="100000"/>
              </a:lnSpc>
              <a:spcBef>
                <a:spcPts val="218"/>
              </a:spcBef>
              <a:buClr>
                <a:srgbClr val="000000"/>
              </a:buClr>
              <a:buFont typeface="Calibri"/>
              <a:buAutoNum type="arabicParenR"/>
              <a:tabLst>
                <a:tab algn="l" pos="354960"/>
                <a:tab algn="l" pos="355680"/>
              </a:tabLst>
            </a:pP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발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전</a:t>
            </a:r>
            <a:r>
              <a:rPr b="1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원가의</a:t>
            </a:r>
            <a:r>
              <a:rPr b="1" lang="en-US" sz="1800" spc="-22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급감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55680" indent="-343080" defTabSz="9144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Calibri"/>
              <a:buAutoNum type="arabicParenR"/>
              <a:tabLst>
                <a:tab algn="l" pos="354960"/>
                <a:tab algn="l" pos="355680"/>
              </a:tabLst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우호적인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정책</a:t>
            </a:r>
            <a:r>
              <a:rPr b="1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환경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55680" indent="-343080" defTabSz="9144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Calibri"/>
              <a:buAutoNum type="arabicParenR"/>
              <a:tabLst>
                <a:tab algn="l" pos="354960"/>
                <a:tab algn="l" pos="355680"/>
              </a:tabLst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적은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공간</a:t>
            </a:r>
            <a:r>
              <a:rPr b="1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차지와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인공</a:t>
            </a:r>
            <a:r>
              <a:rPr b="1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어초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역할을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통한</a:t>
            </a:r>
            <a:r>
              <a:rPr b="1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친환경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발전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6440" y="298800"/>
            <a:ext cx="20721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풍력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발전</a:t>
            </a:r>
            <a:r>
              <a:rPr b="1" lang="en-US" sz="2500" spc="-321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원리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3" name="object 3" descr=""/>
          <p:cNvPicPr/>
          <p:nvPr/>
        </p:nvPicPr>
        <p:blipFill>
          <a:blip r:embed="rId1"/>
          <a:stretch/>
        </p:blipFill>
        <p:spPr>
          <a:xfrm>
            <a:off x="237600" y="1772280"/>
            <a:ext cx="5088240" cy="2928600"/>
          </a:xfrm>
          <a:prstGeom prst="rect">
            <a:avLst/>
          </a:prstGeom>
          <a:ln w="0">
            <a:noFill/>
          </a:ln>
        </p:spPr>
      </p:pic>
      <p:sp>
        <p:nvSpPr>
          <p:cNvPr id="204" name="object 4"/>
          <p:cNvSpPr/>
          <p:nvPr/>
        </p:nvSpPr>
        <p:spPr>
          <a:xfrm>
            <a:off x="539640" y="5155560"/>
            <a:ext cx="5910120" cy="1241640"/>
          </a:xfrm>
          <a:custGeom>
            <a:avLst/>
            <a:gdLst>
              <a:gd name="textAreaLeft" fmla="*/ 0 w 5910120"/>
              <a:gd name="textAreaRight" fmla="*/ 5910480 w 5910120"/>
              <a:gd name="textAreaTop" fmla="*/ 0 h 1241640"/>
              <a:gd name="textAreaBottom" fmla="*/ 1242000 h 1241640"/>
            </a:gdLst>
            <a:ahLst/>
            <a:rect l="textAreaLeft" t="textAreaTop" r="textAreaRight" b="textAreaBottom"/>
            <a:pathLst>
              <a:path w="5910580" h="1242060">
                <a:moveTo>
                  <a:pt x="1223772" y="613410"/>
                </a:moveTo>
                <a:lnTo>
                  <a:pt x="1221930" y="565594"/>
                </a:lnTo>
                <a:lnTo>
                  <a:pt x="1216494" y="518782"/>
                </a:lnTo>
                <a:lnTo>
                  <a:pt x="1207604" y="473113"/>
                </a:lnTo>
                <a:lnTo>
                  <a:pt x="1195400" y="428726"/>
                </a:lnTo>
                <a:lnTo>
                  <a:pt x="1180007" y="385749"/>
                </a:lnTo>
                <a:lnTo>
                  <a:pt x="1161580" y="344322"/>
                </a:lnTo>
                <a:lnTo>
                  <a:pt x="1140231" y="304584"/>
                </a:lnTo>
                <a:lnTo>
                  <a:pt x="1116101" y="266661"/>
                </a:lnTo>
                <a:lnTo>
                  <a:pt x="1089342" y="230708"/>
                </a:lnTo>
                <a:lnTo>
                  <a:pt x="1060081" y="196850"/>
                </a:lnTo>
                <a:lnTo>
                  <a:pt x="1028446" y="165214"/>
                </a:lnTo>
                <a:lnTo>
                  <a:pt x="994587" y="135953"/>
                </a:lnTo>
                <a:lnTo>
                  <a:pt x="958634" y="109194"/>
                </a:lnTo>
                <a:lnTo>
                  <a:pt x="920711" y="85064"/>
                </a:lnTo>
                <a:lnTo>
                  <a:pt x="880973" y="63715"/>
                </a:lnTo>
                <a:lnTo>
                  <a:pt x="839546" y="45288"/>
                </a:lnTo>
                <a:lnTo>
                  <a:pt x="796569" y="29895"/>
                </a:lnTo>
                <a:lnTo>
                  <a:pt x="752182" y="17691"/>
                </a:lnTo>
                <a:lnTo>
                  <a:pt x="706513" y="8801"/>
                </a:lnTo>
                <a:lnTo>
                  <a:pt x="659701" y="3365"/>
                </a:lnTo>
                <a:lnTo>
                  <a:pt x="611886" y="1524"/>
                </a:lnTo>
                <a:lnTo>
                  <a:pt x="564057" y="3365"/>
                </a:lnTo>
                <a:lnTo>
                  <a:pt x="517245" y="8801"/>
                </a:lnTo>
                <a:lnTo>
                  <a:pt x="471576" y="17691"/>
                </a:lnTo>
                <a:lnTo>
                  <a:pt x="427189" y="29895"/>
                </a:lnTo>
                <a:lnTo>
                  <a:pt x="384213" y="45288"/>
                </a:lnTo>
                <a:lnTo>
                  <a:pt x="342785" y="63715"/>
                </a:lnTo>
                <a:lnTo>
                  <a:pt x="303047" y="85064"/>
                </a:lnTo>
                <a:lnTo>
                  <a:pt x="265137" y="109194"/>
                </a:lnTo>
                <a:lnTo>
                  <a:pt x="229171" y="135953"/>
                </a:lnTo>
                <a:lnTo>
                  <a:pt x="195313" y="165214"/>
                </a:lnTo>
                <a:lnTo>
                  <a:pt x="163677" y="196850"/>
                </a:lnTo>
                <a:lnTo>
                  <a:pt x="134416" y="230708"/>
                </a:lnTo>
                <a:lnTo>
                  <a:pt x="107657" y="266661"/>
                </a:lnTo>
                <a:lnTo>
                  <a:pt x="83540" y="304584"/>
                </a:lnTo>
                <a:lnTo>
                  <a:pt x="62191" y="344322"/>
                </a:lnTo>
                <a:lnTo>
                  <a:pt x="43751" y="385749"/>
                </a:lnTo>
                <a:lnTo>
                  <a:pt x="28359" y="428726"/>
                </a:lnTo>
                <a:lnTo>
                  <a:pt x="16154" y="473113"/>
                </a:lnTo>
                <a:lnTo>
                  <a:pt x="7264" y="518782"/>
                </a:lnTo>
                <a:lnTo>
                  <a:pt x="1828" y="565594"/>
                </a:lnTo>
                <a:lnTo>
                  <a:pt x="0" y="613410"/>
                </a:lnTo>
                <a:lnTo>
                  <a:pt x="1828" y="661238"/>
                </a:lnTo>
                <a:lnTo>
                  <a:pt x="7264" y="708050"/>
                </a:lnTo>
                <a:lnTo>
                  <a:pt x="16154" y="753719"/>
                </a:lnTo>
                <a:lnTo>
                  <a:pt x="28359" y="798106"/>
                </a:lnTo>
                <a:lnTo>
                  <a:pt x="43751" y="841082"/>
                </a:lnTo>
                <a:lnTo>
                  <a:pt x="62191" y="882510"/>
                </a:lnTo>
                <a:lnTo>
                  <a:pt x="83527" y="922248"/>
                </a:lnTo>
                <a:lnTo>
                  <a:pt x="107657" y="960158"/>
                </a:lnTo>
                <a:lnTo>
                  <a:pt x="134416" y="996124"/>
                </a:lnTo>
                <a:lnTo>
                  <a:pt x="163677" y="1029982"/>
                </a:lnTo>
                <a:lnTo>
                  <a:pt x="195313" y="1061618"/>
                </a:lnTo>
                <a:lnTo>
                  <a:pt x="229171" y="1090879"/>
                </a:lnTo>
                <a:lnTo>
                  <a:pt x="265137" y="1117638"/>
                </a:lnTo>
                <a:lnTo>
                  <a:pt x="303047" y="1141755"/>
                </a:lnTo>
                <a:lnTo>
                  <a:pt x="342785" y="1163104"/>
                </a:lnTo>
                <a:lnTo>
                  <a:pt x="384213" y="1181544"/>
                </a:lnTo>
                <a:lnTo>
                  <a:pt x="427189" y="1196936"/>
                </a:lnTo>
                <a:lnTo>
                  <a:pt x="471576" y="1209141"/>
                </a:lnTo>
                <a:lnTo>
                  <a:pt x="517245" y="1218031"/>
                </a:lnTo>
                <a:lnTo>
                  <a:pt x="564057" y="1223467"/>
                </a:lnTo>
                <a:lnTo>
                  <a:pt x="611886" y="1225296"/>
                </a:lnTo>
                <a:lnTo>
                  <a:pt x="659701" y="1223467"/>
                </a:lnTo>
                <a:lnTo>
                  <a:pt x="706513" y="1218031"/>
                </a:lnTo>
                <a:lnTo>
                  <a:pt x="752182" y="1209141"/>
                </a:lnTo>
                <a:lnTo>
                  <a:pt x="796569" y="1196936"/>
                </a:lnTo>
                <a:lnTo>
                  <a:pt x="839546" y="1181544"/>
                </a:lnTo>
                <a:lnTo>
                  <a:pt x="880973" y="1163104"/>
                </a:lnTo>
                <a:lnTo>
                  <a:pt x="920711" y="1141755"/>
                </a:lnTo>
                <a:lnTo>
                  <a:pt x="958634" y="1117638"/>
                </a:lnTo>
                <a:lnTo>
                  <a:pt x="994587" y="1090879"/>
                </a:lnTo>
                <a:lnTo>
                  <a:pt x="1028446" y="1061618"/>
                </a:lnTo>
                <a:lnTo>
                  <a:pt x="1060081" y="1029982"/>
                </a:lnTo>
                <a:lnTo>
                  <a:pt x="1089342" y="996124"/>
                </a:lnTo>
                <a:lnTo>
                  <a:pt x="1116101" y="960158"/>
                </a:lnTo>
                <a:lnTo>
                  <a:pt x="1140231" y="922248"/>
                </a:lnTo>
                <a:lnTo>
                  <a:pt x="1161580" y="882510"/>
                </a:lnTo>
                <a:lnTo>
                  <a:pt x="1180007" y="841082"/>
                </a:lnTo>
                <a:lnTo>
                  <a:pt x="1195400" y="798106"/>
                </a:lnTo>
                <a:lnTo>
                  <a:pt x="1207604" y="753719"/>
                </a:lnTo>
                <a:lnTo>
                  <a:pt x="1216494" y="708050"/>
                </a:lnTo>
                <a:lnTo>
                  <a:pt x="1221930" y="661238"/>
                </a:lnTo>
                <a:lnTo>
                  <a:pt x="1223772" y="613410"/>
                </a:lnTo>
                <a:close/>
              </a:path>
              <a:path w="5910580" h="1242060">
                <a:moveTo>
                  <a:pt x="2866644" y="630174"/>
                </a:moveTo>
                <a:lnTo>
                  <a:pt x="2864802" y="582358"/>
                </a:lnTo>
                <a:lnTo>
                  <a:pt x="2859367" y="535546"/>
                </a:lnTo>
                <a:lnTo>
                  <a:pt x="2850477" y="489877"/>
                </a:lnTo>
                <a:lnTo>
                  <a:pt x="2838272" y="445490"/>
                </a:lnTo>
                <a:lnTo>
                  <a:pt x="2822879" y="402513"/>
                </a:lnTo>
                <a:lnTo>
                  <a:pt x="2804452" y="361086"/>
                </a:lnTo>
                <a:lnTo>
                  <a:pt x="2783103" y="321348"/>
                </a:lnTo>
                <a:lnTo>
                  <a:pt x="2758973" y="283425"/>
                </a:lnTo>
                <a:lnTo>
                  <a:pt x="2732214" y="247472"/>
                </a:lnTo>
                <a:lnTo>
                  <a:pt x="2702953" y="213614"/>
                </a:lnTo>
                <a:lnTo>
                  <a:pt x="2671318" y="181978"/>
                </a:lnTo>
                <a:lnTo>
                  <a:pt x="2637459" y="152717"/>
                </a:lnTo>
                <a:lnTo>
                  <a:pt x="2601506" y="125958"/>
                </a:lnTo>
                <a:lnTo>
                  <a:pt x="2563584" y="101828"/>
                </a:lnTo>
                <a:lnTo>
                  <a:pt x="2523845" y="80479"/>
                </a:lnTo>
                <a:lnTo>
                  <a:pt x="2482418" y="62052"/>
                </a:lnTo>
                <a:lnTo>
                  <a:pt x="2439441" y="46659"/>
                </a:lnTo>
                <a:lnTo>
                  <a:pt x="2395055" y="34455"/>
                </a:lnTo>
                <a:lnTo>
                  <a:pt x="2349385" y="25565"/>
                </a:lnTo>
                <a:lnTo>
                  <a:pt x="2302573" y="20129"/>
                </a:lnTo>
                <a:lnTo>
                  <a:pt x="2254758" y="18288"/>
                </a:lnTo>
                <a:lnTo>
                  <a:pt x="2206929" y="20129"/>
                </a:lnTo>
                <a:lnTo>
                  <a:pt x="2160117" y="25565"/>
                </a:lnTo>
                <a:lnTo>
                  <a:pt x="2114448" y="34455"/>
                </a:lnTo>
                <a:lnTo>
                  <a:pt x="2070061" y="46659"/>
                </a:lnTo>
                <a:lnTo>
                  <a:pt x="2027085" y="62052"/>
                </a:lnTo>
                <a:lnTo>
                  <a:pt x="1985657" y="80479"/>
                </a:lnTo>
                <a:lnTo>
                  <a:pt x="1945919" y="101828"/>
                </a:lnTo>
                <a:lnTo>
                  <a:pt x="1907997" y="125958"/>
                </a:lnTo>
                <a:lnTo>
                  <a:pt x="1872043" y="152717"/>
                </a:lnTo>
                <a:lnTo>
                  <a:pt x="1838185" y="181978"/>
                </a:lnTo>
                <a:lnTo>
                  <a:pt x="1806549" y="213614"/>
                </a:lnTo>
                <a:lnTo>
                  <a:pt x="1777288" y="247472"/>
                </a:lnTo>
                <a:lnTo>
                  <a:pt x="1750529" y="283425"/>
                </a:lnTo>
                <a:lnTo>
                  <a:pt x="1726399" y="321348"/>
                </a:lnTo>
                <a:lnTo>
                  <a:pt x="1705051" y="361086"/>
                </a:lnTo>
                <a:lnTo>
                  <a:pt x="1686623" y="402513"/>
                </a:lnTo>
                <a:lnTo>
                  <a:pt x="1671231" y="445490"/>
                </a:lnTo>
                <a:lnTo>
                  <a:pt x="1659026" y="489877"/>
                </a:lnTo>
                <a:lnTo>
                  <a:pt x="1650136" y="535546"/>
                </a:lnTo>
                <a:lnTo>
                  <a:pt x="1644700" y="582358"/>
                </a:lnTo>
                <a:lnTo>
                  <a:pt x="1642872" y="630174"/>
                </a:lnTo>
                <a:lnTo>
                  <a:pt x="1644700" y="678002"/>
                </a:lnTo>
                <a:lnTo>
                  <a:pt x="1650136" y="724814"/>
                </a:lnTo>
                <a:lnTo>
                  <a:pt x="1659026" y="770483"/>
                </a:lnTo>
                <a:lnTo>
                  <a:pt x="1671231" y="814870"/>
                </a:lnTo>
                <a:lnTo>
                  <a:pt x="1686623" y="857846"/>
                </a:lnTo>
                <a:lnTo>
                  <a:pt x="1705051" y="899274"/>
                </a:lnTo>
                <a:lnTo>
                  <a:pt x="1726399" y="939012"/>
                </a:lnTo>
                <a:lnTo>
                  <a:pt x="1750529" y="976922"/>
                </a:lnTo>
                <a:lnTo>
                  <a:pt x="1777288" y="1012888"/>
                </a:lnTo>
                <a:lnTo>
                  <a:pt x="1806549" y="1046746"/>
                </a:lnTo>
                <a:lnTo>
                  <a:pt x="1838185" y="1078382"/>
                </a:lnTo>
                <a:lnTo>
                  <a:pt x="1872043" y="1107643"/>
                </a:lnTo>
                <a:lnTo>
                  <a:pt x="1907997" y="1134402"/>
                </a:lnTo>
                <a:lnTo>
                  <a:pt x="1945919" y="1158519"/>
                </a:lnTo>
                <a:lnTo>
                  <a:pt x="1985657" y="1179868"/>
                </a:lnTo>
                <a:lnTo>
                  <a:pt x="2027085" y="1198308"/>
                </a:lnTo>
                <a:lnTo>
                  <a:pt x="2070061" y="1213700"/>
                </a:lnTo>
                <a:lnTo>
                  <a:pt x="2114448" y="1225905"/>
                </a:lnTo>
                <a:lnTo>
                  <a:pt x="2160117" y="1234795"/>
                </a:lnTo>
                <a:lnTo>
                  <a:pt x="2206929" y="1240231"/>
                </a:lnTo>
                <a:lnTo>
                  <a:pt x="2254758" y="1242060"/>
                </a:lnTo>
                <a:lnTo>
                  <a:pt x="2302573" y="1240231"/>
                </a:lnTo>
                <a:lnTo>
                  <a:pt x="2349385" y="1234795"/>
                </a:lnTo>
                <a:lnTo>
                  <a:pt x="2395055" y="1225905"/>
                </a:lnTo>
                <a:lnTo>
                  <a:pt x="2439441" y="1213700"/>
                </a:lnTo>
                <a:lnTo>
                  <a:pt x="2482418" y="1198308"/>
                </a:lnTo>
                <a:lnTo>
                  <a:pt x="2523845" y="1179868"/>
                </a:lnTo>
                <a:lnTo>
                  <a:pt x="2563584" y="1158532"/>
                </a:lnTo>
                <a:lnTo>
                  <a:pt x="2601506" y="1134402"/>
                </a:lnTo>
                <a:lnTo>
                  <a:pt x="2637459" y="1107643"/>
                </a:lnTo>
                <a:lnTo>
                  <a:pt x="2671318" y="1078382"/>
                </a:lnTo>
                <a:lnTo>
                  <a:pt x="2702953" y="1046746"/>
                </a:lnTo>
                <a:lnTo>
                  <a:pt x="2732214" y="1012888"/>
                </a:lnTo>
                <a:lnTo>
                  <a:pt x="2758973" y="976922"/>
                </a:lnTo>
                <a:lnTo>
                  <a:pt x="2783103" y="939012"/>
                </a:lnTo>
                <a:lnTo>
                  <a:pt x="2804452" y="899274"/>
                </a:lnTo>
                <a:lnTo>
                  <a:pt x="2822879" y="857846"/>
                </a:lnTo>
                <a:lnTo>
                  <a:pt x="2838272" y="814870"/>
                </a:lnTo>
                <a:lnTo>
                  <a:pt x="2850477" y="770483"/>
                </a:lnTo>
                <a:lnTo>
                  <a:pt x="2859367" y="724814"/>
                </a:lnTo>
                <a:lnTo>
                  <a:pt x="2864802" y="678002"/>
                </a:lnTo>
                <a:lnTo>
                  <a:pt x="2866644" y="630174"/>
                </a:lnTo>
                <a:close/>
              </a:path>
              <a:path w="5910580" h="1242060">
                <a:moveTo>
                  <a:pt x="4363212" y="611886"/>
                </a:moveTo>
                <a:lnTo>
                  <a:pt x="4361370" y="564070"/>
                </a:lnTo>
                <a:lnTo>
                  <a:pt x="4355935" y="517258"/>
                </a:lnTo>
                <a:lnTo>
                  <a:pt x="4347045" y="471589"/>
                </a:lnTo>
                <a:lnTo>
                  <a:pt x="4334840" y="427202"/>
                </a:lnTo>
                <a:lnTo>
                  <a:pt x="4319448" y="384225"/>
                </a:lnTo>
                <a:lnTo>
                  <a:pt x="4301020" y="342798"/>
                </a:lnTo>
                <a:lnTo>
                  <a:pt x="4279671" y="303060"/>
                </a:lnTo>
                <a:lnTo>
                  <a:pt x="4255541" y="265137"/>
                </a:lnTo>
                <a:lnTo>
                  <a:pt x="4228782" y="229184"/>
                </a:lnTo>
                <a:lnTo>
                  <a:pt x="4199521" y="195326"/>
                </a:lnTo>
                <a:lnTo>
                  <a:pt x="4167886" y="163690"/>
                </a:lnTo>
                <a:lnTo>
                  <a:pt x="4134027" y="134429"/>
                </a:lnTo>
                <a:lnTo>
                  <a:pt x="4098074" y="107670"/>
                </a:lnTo>
                <a:lnTo>
                  <a:pt x="4060152" y="83540"/>
                </a:lnTo>
                <a:lnTo>
                  <a:pt x="4020413" y="62191"/>
                </a:lnTo>
                <a:lnTo>
                  <a:pt x="3978986" y="43764"/>
                </a:lnTo>
                <a:lnTo>
                  <a:pt x="3936009" y="28371"/>
                </a:lnTo>
                <a:lnTo>
                  <a:pt x="3891623" y="16167"/>
                </a:lnTo>
                <a:lnTo>
                  <a:pt x="3845953" y="7277"/>
                </a:lnTo>
                <a:lnTo>
                  <a:pt x="3799141" y="1841"/>
                </a:lnTo>
                <a:lnTo>
                  <a:pt x="3751326" y="0"/>
                </a:lnTo>
                <a:lnTo>
                  <a:pt x="3703497" y="1841"/>
                </a:lnTo>
                <a:lnTo>
                  <a:pt x="3656685" y="7277"/>
                </a:lnTo>
                <a:lnTo>
                  <a:pt x="3611016" y="16167"/>
                </a:lnTo>
                <a:lnTo>
                  <a:pt x="3566630" y="28371"/>
                </a:lnTo>
                <a:lnTo>
                  <a:pt x="3523653" y="43764"/>
                </a:lnTo>
                <a:lnTo>
                  <a:pt x="3482225" y="62191"/>
                </a:lnTo>
                <a:lnTo>
                  <a:pt x="3442487" y="83540"/>
                </a:lnTo>
                <a:lnTo>
                  <a:pt x="3404565" y="107670"/>
                </a:lnTo>
                <a:lnTo>
                  <a:pt x="3368611" y="134429"/>
                </a:lnTo>
                <a:lnTo>
                  <a:pt x="3334753" y="163690"/>
                </a:lnTo>
                <a:lnTo>
                  <a:pt x="3303117" y="195326"/>
                </a:lnTo>
                <a:lnTo>
                  <a:pt x="3273856" y="229184"/>
                </a:lnTo>
                <a:lnTo>
                  <a:pt x="3247098" y="265137"/>
                </a:lnTo>
                <a:lnTo>
                  <a:pt x="3222968" y="303060"/>
                </a:lnTo>
                <a:lnTo>
                  <a:pt x="3201619" y="342798"/>
                </a:lnTo>
                <a:lnTo>
                  <a:pt x="3183191" y="384225"/>
                </a:lnTo>
                <a:lnTo>
                  <a:pt x="3167799" y="427202"/>
                </a:lnTo>
                <a:lnTo>
                  <a:pt x="3155594" y="471589"/>
                </a:lnTo>
                <a:lnTo>
                  <a:pt x="3146704" y="517258"/>
                </a:lnTo>
                <a:lnTo>
                  <a:pt x="3141268" y="564070"/>
                </a:lnTo>
                <a:lnTo>
                  <a:pt x="3139440" y="611886"/>
                </a:lnTo>
                <a:lnTo>
                  <a:pt x="3141268" y="659714"/>
                </a:lnTo>
                <a:lnTo>
                  <a:pt x="3146704" y="706526"/>
                </a:lnTo>
                <a:lnTo>
                  <a:pt x="3155594" y="752195"/>
                </a:lnTo>
                <a:lnTo>
                  <a:pt x="3167799" y="796582"/>
                </a:lnTo>
                <a:lnTo>
                  <a:pt x="3183191" y="839558"/>
                </a:lnTo>
                <a:lnTo>
                  <a:pt x="3201619" y="880986"/>
                </a:lnTo>
                <a:lnTo>
                  <a:pt x="3222968" y="920724"/>
                </a:lnTo>
                <a:lnTo>
                  <a:pt x="3247098" y="958634"/>
                </a:lnTo>
                <a:lnTo>
                  <a:pt x="3273856" y="994600"/>
                </a:lnTo>
                <a:lnTo>
                  <a:pt x="3303117" y="1028458"/>
                </a:lnTo>
                <a:lnTo>
                  <a:pt x="3334753" y="1060094"/>
                </a:lnTo>
                <a:lnTo>
                  <a:pt x="3368611" y="1089355"/>
                </a:lnTo>
                <a:lnTo>
                  <a:pt x="3404565" y="1116114"/>
                </a:lnTo>
                <a:lnTo>
                  <a:pt x="3442487" y="1140231"/>
                </a:lnTo>
                <a:lnTo>
                  <a:pt x="3482225" y="1161580"/>
                </a:lnTo>
                <a:lnTo>
                  <a:pt x="3523653" y="1180020"/>
                </a:lnTo>
                <a:lnTo>
                  <a:pt x="3566630" y="1195412"/>
                </a:lnTo>
                <a:lnTo>
                  <a:pt x="3611016" y="1207617"/>
                </a:lnTo>
                <a:lnTo>
                  <a:pt x="3656685" y="1216507"/>
                </a:lnTo>
                <a:lnTo>
                  <a:pt x="3703497" y="1221943"/>
                </a:lnTo>
                <a:lnTo>
                  <a:pt x="3751326" y="1223772"/>
                </a:lnTo>
                <a:lnTo>
                  <a:pt x="3799141" y="1221943"/>
                </a:lnTo>
                <a:lnTo>
                  <a:pt x="3845953" y="1216507"/>
                </a:lnTo>
                <a:lnTo>
                  <a:pt x="3891623" y="1207617"/>
                </a:lnTo>
                <a:lnTo>
                  <a:pt x="3936009" y="1195412"/>
                </a:lnTo>
                <a:lnTo>
                  <a:pt x="3978986" y="1180020"/>
                </a:lnTo>
                <a:lnTo>
                  <a:pt x="4020413" y="1161580"/>
                </a:lnTo>
                <a:lnTo>
                  <a:pt x="4060152" y="1140244"/>
                </a:lnTo>
                <a:lnTo>
                  <a:pt x="4098074" y="1116114"/>
                </a:lnTo>
                <a:lnTo>
                  <a:pt x="4134027" y="1089355"/>
                </a:lnTo>
                <a:lnTo>
                  <a:pt x="4167886" y="1060094"/>
                </a:lnTo>
                <a:lnTo>
                  <a:pt x="4199521" y="1028458"/>
                </a:lnTo>
                <a:lnTo>
                  <a:pt x="4228782" y="994600"/>
                </a:lnTo>
                <a:lnTo>
                  <a:pt x="4255541" y="958634"/>
                </a:lnTo>
                <a:lnTo>
                  <a:pt x="4279671" y="920724"/>
                </a:lnTo>
                <a:lnTo>
                  <a:pt x="4301020" y="880986"/>
                </a:lnTo>
                <a:lnTo>
                  <a:pt x="4319448" y="839558"/>
                </a:lnTo>
                <a:lnTo>
                  <a:pt x="4334840" y="796582"/>
                </a:lnTo>
                <a:lnTo>
                  <a:pt x="4347045" y="752195"/>
                </a:lnTo>
                <a:lnTo>
                  <a:pt x="4355935" y="706526"/>
                </a:lnTo>
                <a:lnTo>
                  <a:pt x="4361370" y="659714"/>
                </a:lnTo>
                <a:lnTo>
                  <a:pt x="4363212" y="611886"/>
                </a:lnTo>
                <a:close/>
              </a:path>
              <a:path w="5910580" h="1242060">
                <a:moveTo>
                  <a:pt x="5910072" y="613410"/>
                </a:moveTo>
                <a:lnTo>
                  <a:pt x="5908230" y="565594"/>
                </a:lnTo>
                <a:lnTo>
                  <a:pt x="5902795" y="518782"/>
                </a:lnTo>
                <a:lnTo>
                  <a:pt x="5893905" y="473113"/>
                </a:lnTo>
                <a:lnTo>
                  <a:pt x="5881700" y="428726"/>
                </a:lnTo>
                <a:lnTo>
                  <a:pt x="5866308" y="385749"/>
                </a:lnTo>
                <a:lnTo>
                  <a:pt x="5847880" y="344322"/>
                </a:lnTo>
                <a:lnTo>
                  <a:pt x="5826531" y="304584"/>
                </a:lnTo>
                <a:lnTo>
                  <a:pt x="5802401" y="266661"/>
                </a:lnTo>
                <a:lnTo>
                  <a:pt x="5775642" y="230708"/>
                </a:lnTo>
                <a:lnTo>
                  <a:pt x="5746381" y="196850"/>
                </a:lnTo>
                <a:lnTo>
                  <a:pt x="5714746" y="165214"/>
                </a:lnTo>
                <a:lnTo>
                  <a:pt x="5680888" y="135953"/>
                </a:lnTo>
                <a:lnTo>
                  <a:pt x="5644934" y="109194"/>
                </a:lnTo>
                <a:lnTo>
                  <a:pt x="5607012" y="85064"/>
                </a:lnTo>
                <a:lnTo>
                  <a:pt x="5567273" y="63715"/>
                </a:lnTo>
                <a:lnTo>
                  <a:pt x="5525846" y="45288"/>
                </a:lnTo>
                <a:lnTo>
                  <a:pt x="5482869" y="29895"/>
                </a:lnTo>
                <a:lnTo>
                  <a:pt x="5438483" y="17691"/>
                </a:lnTo>
                <a:lnTo>
                  <a:pt x="5392813" y="8801"/>
                </a:lnTo>
                <a:lnTo>
                  <a:pt x="5346001" y="3365"/>
                </a:lnTo>
                <a:lnTo>
                  <a:pt x="5298186" y="1524"/>
                </a:lnTo>
                <a:lnTo>
                  <a:pt x="5250358" y="3365"/>
                </a:lnTo>
                <a:lnTo>
                  <a:pt x="5203545" y="8801"/>
                </a:lnTo>
                <a:lnTo>
                  <a:pt x="5157876" y="17691"/>
                </a:lnTo>
                <a:lnTo>
                  <a:pt x="5113490" y="29895"/>
                </a:lnTo>
                <a:lnTo>
                  <a:pt x="5070513" y="45288"/>
                </a:lnTo>
                <a:lnTo>
                  <a:pt x="5029085" y="63715"/>
                </a:lnTo>
                <a:lnTo>
                  <a:pt x="4989347" y="85064"/>
                </a:lnTo>
                <a:lnTo>
                  <a:pt x="4951425" y="109194"/>
                </a:lnTo>
                <a:lnTo>
                  <a:pt x="4915471" y="135953"/>
                </a:lnTo>
                <a:lnTo>
                  <a:pt x="4881613" y="165214"/>
                </a:lnTo>
                <a:lnTo>
                  <a:pt x="4849977" y="196850"/>
                </a:lnTo>
                <a:lnTo>
                  <a:pt x="4820717" y="230708"/>
                </a:lnTo>
                <a:lnTo>
                  <a:pt x="4793958" y="266661"/>
                </a:lnTo>
                <a:lnTo>
                  <a:pt x="4769828" y="304584"/>
                </a:lnTo>
                <a:lnTo>
                  <a:pt x="4748479" y="344322"/>
                </a:lnTo>
                <a:lnTo>
                  <a:pt x="4730051" y="385749"/>
                </a:lnTo>
                <a:lnTo>
                  <a:pt x="4714659" y="428726"/>
                </a:lnTo>
                <a:lnTo>
                  <a:pt x="4702454" y="473113"/>
                </a:lnTo>
                <a:lnTo>
                  <a:pt x="4693564" y="518782"/>
                </a:lnTo>
                <a:lnTo>
                  <a:pt x="4688129" y="565594"/>
                </a:lnTo>
                <a:lnTo>
                  <a:pt x="4686300" y="613410"/>
                </a:lnTo>
                <a:lnTo>
                  <a:pt x="4688129" y="661238"/>
                </a:lnTo>
                <a:lnTo>
                  <a:pt x="4693564" y="708050"/>
                </a:lnTo>
                <a:lnTo>
                  <a:pt x="4702454" y="753719"/>
                </a:lnTo>
                <a:lnTo>
                  <a:pt x="4714659" y="798106"/>
                </a:lnTo>
                <a:lnTo>
                  <a:pt x="4730051" y="841082"/>
                </a:lnTo>
                <a:lnTo>
                  <a:pt x="4748479" y="882510"/>
                </a:lnTo>
                <a:lnTo>
                  <a:pt x="4769828" y="922248"/>
                </a:lnTo>
                <a:lnTo>
                  <a:pt x="4793958" y="960158"/>
                </a:lnTo>
                <a:lnTo>
                  <a:pt x="4820717" y="996124"/>
                </a:lnTo>
                <a:lnTo>
                  <a:pt x="4849977" y="1029982"/>
                </a:lnTo>
                <a:lnTo>
                  <a:pt x="4881613" y="1061618"/>
                </a:lnTo>
                <a:lnTo>
                  <a:pt x="4915471" y="1090879"/>
                </a:lnTo>
                <a:lnTo>
                  <a:pt x="4951425" y="1117638"/>
                </a:lnTo>
                <a:lnTo>
                  <a:pt x="4989347" y="1141755"/>
                </a:lnTo>
                <a:lnTo>
                  <a:pt x="5029085" y="1163104"/>
                </a:lnTo>
                <a:lnTo>
                  <a:pt x="5070513" y="1181544"/>
                </a:lnTo>
                <a:lnTo>
                  <a:pt x="5113490" y="1196936"/>
                </a:lnTo>
                <a:lnTo>
                  <a:pt x="5157876" y="1209141"/>
                </a:lnTo>
                <a:lnTo>
                  <a:pt x="5203545" y="1218031"/>
                </a:lnTo>
                <a:lnTo>
                  <a:pt x="5250358" y="1223467"/>
                </a:lnTo>
                <a:lnTo>
                  <a:pt x="5298186" y="1225296"/>
                </a:lnTo>
                <a:lnTo>
                  <a:pt x="5346001" y="1223467"/>
                </a:lnTo>
                <a:lnTo>
                  <a:pt x="5392813" y="1218031"/>
                </a:lnTo>
                <a:lnTo>
                  <a:pt x="5438483" y="1209141"/>
                </a:lnTo>
                <a:lnTo>
                  <a:pt x="5482869" y="1196936"/>
                </a:lnTo>
                <a:lnTo>
                  <a:pt x="5525846" y="1181544"/>
                </a:lnTo>
                <a:lnTo>
                  <a:pt x="5567273" y="1163104"/>
                </a:lnTo>
                <a:lnTo>
                  <a:pt x="5607012" y="1141755"/>
                </a:lnTo>
                <a:lnTo>
                  <a:pt x="5644934" y="1117638"/>
                </a:lnTo>
                <a:lnTo>
                  <a:pt x="5680888" y="1090879"/>
                </a:lnTo>
                <a:lnTo>
                  <a:pt x="5714746" y="1061618"/>
                </a:lnTo>
                <a:lnTo>
                  <a:pt x="5746381" y="1029982"/>
                </a:lnTo>
                <a:lnTo>
                  <a:pt x="5775642" y="996124"/>
                </a:lnTo>
                <a:lnTo>
                  <a:pt x="5802401" y="960158"/>
                </a:lnTo>
                <a:lnTo>
                  <a:pt x="5826531" y="922248"/>
                </a:lnTo>
                <a:lnTo>
                  <a:pt x="5847880" y="882510"/>
                </a:lnTo>
                <a:lnTo>
                  <a:pt x="5866308" y="841082"/>
                </a:lnTo>
                <a:lnTo>
                  <a:pt x="5881700" y="798106"/>
                </a:lnTo>
                <a:lnTo>
                  <a:pt x="5893905" y="753719"/>
                </a:lnTo>
                <a:lnTo>
                  <a:pt x="5902795" y="708050"/>
                </a:lnTo>
                <a:lnTo>
                  <a:pt x="5908230" y="661238"/>
                </a:lnTo>
                <a:lnTo>
                  <a:pt x="5910072" y="613410"/>
                </a:lnTo>
                <a:close/>
              </a:path>
            </a:pathLst>
          </a:custGeom>
          <a:solidFill>
            <a:srgbClr val="92c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object 5"/>
          <p:cNvSpPr/>
          <p:nvPr/>
        </p:nvSpPr>
        <p:spPr>
          <a:xfrm>
            <a:off x="663480" y="5607000"/>
            <a:ext cx="939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블레이드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object 6"/>
          <p:cNvSpPr/>
          <p:nvPr/>
        </p:nvSpPr>
        <p:spPr>
          <a:xfrm>
            <a:off x="2435760" y="5623560"/>
            <a:ext cx="711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증속기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object 7"/>
          <p:cNvSpPr/>
          <p:nvPr/>
        </p:nvSpPr>
        <p:spPr>
          <a:xfrm>
            <a:off x="3902400" y="5609160"/>
            <a:ext cx="711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발전기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object 8"/>
          <p:cNvSpPr/>
          <p:nvPr/>
        </p:nvSpPr>
        <p:spPr>
          <a:xfrm>
            <a:off x="5448960" y="5605200"/>
            <a:ext cx="7120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변전소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" name="object 9"/>
          <p:cNvSpPr/>
          <p:nvPr/>
        </p:nvSpPr>
        <p:spPr>
          <a:xfrm>
            <a:off x="465840" y="4872600"/>
            <a:ext cx="14475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프로세스</a:t>
            </a:r>
            <a:r>
              <a:rPr b="1" lang="en-US" sz="1800" spc="-24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순서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10" name="object 10"/>
          <p:cNvGrpSpPr/>
          <p:nvPr/>
        </p:nvGrpSpPr>
        <p:grpSpPr>
          <a:xfrm>
            <a:off x="1643760" y="5676120"/>
            <a:ext cx="3730320" cy="202680"/>
            <a:chOff x="1643760" y="5676120"/>
            <a:chExt cx="3730320" cy="202680"/>
          </a:xfrm>
        </p:grpSpPr>
        <p:sp>
          <p:nvSpPr>
            <p:cNvPr id="211" name="object 11"/>
            <p:cNvSpPr/>
            <p:nvPr/>
          </p:nvSpPr>
          <p:spPr>
            <a:xfrm>
              <a:off x="1643760" y="5676120"/>
              <a:ext cx="612360" cy="184320"/>
            </a:xfrm>
            <a:custGeom>
              <a:avLst/>
              <a:gdLst>
                <a:gd name="textAreaLeft" fmla="*/ 0 w 612360"/>
                <a:gd name="textAreaRight" fmla="*/ 612720 w 61236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w="612775" h="184785">
                  <a:moveTo>
                    <a:pt x="520446" y="0"/>
                  </a:moveTo>
                  <a:lnTo>
                    <a:pt x="520446" y="46100"/>
                  </a:lnTo>
                  <a:lnTo>
                    <a:pt x="0" y="46100"/>
                  </a:lnTo>
                  <a:lnTo>
                    <a:pt x="0" y="138303"/>
                  </a:lnTo>
                  <a:lnTo>
                    <a:pt x="520446" y="138303"/>
                  </a:lnTo>
                  <a:lnTo>
                    <a:pt x="520446" y="184403"/>
                  </a:lnTo>
                  <a:lnTo>
                    <a:pt x="612648" y="92202"/>
                  </a:lnTo>
                  <a:lnTo>
                    <a:pt x="5204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2" name="object 12"/>
            <p:cNvSpPr/>
            <p:nvPr/>
          </p:nvSpPr>
          <p:spPr>
            <a:xfrm>
              <a:off x="1643760" y="5676120"/>
              <a:ext cx="612360" cy="184320"/>
            </a:xfrm>
            <a:custGeom>
              <a:avLst/>
              <a:gdLst>
                <a:gd name="textAreaLeft" fmla="*/ 0 w 612360"/>
                <a:gd name="textAreaRight" fmla="*/ 612720 w 61236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w="612775" h="184785">
                  <a:moveTo>
                    <a:pt x="0" y="46100"/>
                  </a:moveTo>
                  <a:lnTo>
                    <a:pt x="520446" y="46100"/>
                  </a:lnTo>
                  <a:lnTo>
                    <a:pt x="520446" y="0"/>
                  </a:lnTo>
                  <a:lnTo>
                    <a:pt x="612648" y="92202"/>
                  </a:lnTo>
                  <a:lnTo>
                    <a:pt x="520446" y="184403"/>
                  </a:lnTo>
                  <a:lnTo>
                    <a:pt x="520446" y="138303"/>
                  </a:lnTo>
                  <a:lnTo>
                    <a:pt x="0" y="138303"/>
                  </a:lnTo>
                  <a:lnTo>
                    <a:pt x="0" y="461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3" name="object 13"/>
            <p:cNvSpPr/>
            <p:nvPr/>
          </p:nvSpPr>
          <p:spPr>
            <a:xfrm>
              <a:off x="3254400" y="5694480"/>
              <a:ext cx="611280" cy="184320"/>
            </a:xfrm>
            <a:custGeom>
              <a:avLst/>
              <a:gdLst>
                <a:gd name="textAreaLeft" fmla="*/ 0 w 611280"/>
                <a:gd name="textAreaRight" fmla="*/ 611640 w 61128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w="611504" h="184785">
                  <a:moveTo>
                    <a:pt x="518922" y="0"/>
                  </a:moveTo>
                  <a:lnTo>
                    <a:pt x="518922" y="46101"/>
                  </a:lnTo>
                  <a:lnTo>
                    <a:pt x="0" y="46101"/>
                  </a:lnTo>
                  <a:lnTo>
                    <a:pt x="0" y="138303"/>
                  </a:lnTo>
                  <a:lnTo>
                    <a:pt x="518922" y="138303"/>
                  </a:lnTo>
                  <a:lnTo>
                    <a:pt x="518922" y="184404"/>
                  </a:lnTo>
                  <a:lnTo>
                    <a:pt x="611124" y="92202"/>
                  </a:lnTo>
                  <a:lnTo>
                    <a:pt x="5189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4" name="object 14"/>
            <p:cNvSpPr/>
            <p:nvPr/>
          </p:nvSpPr>
          <p:spPr>
            <a:xfrm>
              <a:off x="3254400" y="5694480"/>
              <a:ext cx="611280" cy="184320"/>
            </a:xfrm>
            <a:custGeom>
              <a:avLst/>
              <a:gdLst>
                <a:gd name="textAreaLeft" fmla="*/ 0 w 611280"/>
                <a:gd name="textAreaRight" fmla="*/ 611640 w 61128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w="611504" h="184785">
                  <a:moveTo>
                    <a:pt x="0" y="46101"/>
                  </a:moveTo>
                  <a:lnTo>
                    <a:pt x="518922" y="46101"/>
                  </a:lnTo>
                  <a:lnTo>
                    <a:pt x="518922" y="0"/>
                  </a:lnTo>
                  <a:lnTo>
                    <a:pt x="611124" y="92202"/>
                  </a:lnTo>
                  <a:lnTo>
                    <a:pt x="518922" y="184404"/>
                  </a:lnTo>
                  <a:lnTo>
                    <a:pt x="518922" y="138303"/>
                  </a:lnTo>
                  <a:lnTo>
                    <a:pt x="0" y="138303"/>
                  </a:lnTo>
                  <a:lnTo>
                    <a:pt x="0" y="46101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5" name="object 15"/>
            <p:cNvSpPr/>
            <p:nvPr/>
          </p:nvSpPr>
          <p:spPr>
            <a:xfrm>
              <a:off x="4761720" y="5679360"/>
              <a:ext cx="612360" cy="184320"/>
            </a:xfrm>
            <a:custGeom>
              <a:avLst/>
              <a:gdLst>
                <a:gd name="textAreaLeft" fmla="*/ 0 w 612360"/>
                <a:gd name="textAreaRight" fmla="*/ 612720 w 61236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w="612775" h="184785">
                  <a:moveTo>
                    <a:pt x="520446" y="0"/>
                  </a:moveTo>
                  <a:lnTo>
                    <a:pt x="520446" y="46100"/>
                  </a:lnTo>
                  <a:lnTo>
                    <a:pt x="0" y="46100"/>
                  </a:lnTo>
                  <a:lnTo>
                    <a:pt x="0" y="138302"/>
                  </a:lnTo>
                  <a:lnTo>
                    <a:pt x="520446" y="138302"/>
                  </a:lnTo>
                  <a:lnTo>
                    <a:pt x="520446" y="184403"/>
                  </a:lnTo>
                  <a:lnTo>
                    <a:pt x="612648" y="92201"/>
                  </a:lnTo>
                  <a:lnTo>
                    <a:pt x="5204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6" name="object 16"/>
            <p:cNvSpPr/>
            <p:nvPr/>
          </p:nvSpPr>
          <p:spPr>
            <a:xfrm>
              <a:off x="4761720" y="5679360"/>
              <a:ext cx="612360" cy="184320"/>
            </a:xfrm>
            <a:custGeom>
              <a:avLst/>
              <a:gdLst>
                <a:gd name="textAreaLeft" fmla="*/ 0 w 612360"/>
                <a:gd name="textAreaRight" fmla="*/ 612720 w 61236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w="612775" h="184785">
                  <a:moveTo>
                    <a:pt x="0" y="46100"/>
                  </a:moveTo>
                  <a:lnTo>
                    <a:pt x="520446" y="46100"/>
                  </a:lnTo>
                  <a:lnTo>
                    <a:pt x="520446" y="0"/>
                  </a:lnTo>
                  <a:lnTo>
                    <a:pt x="612648" y="92201"/>
                  </a:lnTo>
                  <a:lnTo>
                    <a:pt x="520446" y="184403"/>
                  </a:lnTo>
                  <a:lnTo>
                    <a:pt x="520446" y="138302"/>
                  </a:lnTo>
                  <a:lnTo>
                    <a:pt x="0" y="138302"/>
                  </a:lnTo>
                  <a:lnTo>
                    <a:pt x="0" y="461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17" name="object 17"/>
          <p:cNvGrpSpPr/>
          <p:nvPr/>
        </p:nvGrpSpPr>
        <p:grpSpPr>
          <a:xfrm>
            <a:off x="5522040" y="1776240"/>
            <a:ext cx="3384720" cy="3075480"/>
            <a:chOff x="5522040" y="1776240"/>
            <a:chExt cx="3384720" cy="3075480"/>
          </a:xfrm>
        </p:grpSpPr>
        <p:sp>
          <p:nvSpPr>
            <p:cNvPr id="218" name="object 18"/>
            <p:cNvSpPr/>
            <p:nvPr/>
          </p:nvSpPr>
          <p:spPr>
            <a:xfrm>
              <a:off x="5522040" y="1776240"/>
              <a:ext cx="3384720" cy="3075480"/>
            </a:xfrm>
            <a:custGeom>
              <a:avLst/>
              <a:gdLst>
                <a:gd name="textAreaLeft" fmla="*/ 0 w 3384720"/>
                <a:gd name="textAreaRight" fmla="*/ 3385080 w 3384720"/>
                <a:gd name="textAreaTop" fmla="*/ 0 h 3075480"/>
                <a:gd name="textAreaBottom" fmla="*/ 3075840 h 3075480"/>
              </a:gdLst>
              <a:ahLst/>
              <a:rect l="textAreaLeft" t="textAreaTop" r="textAreaRight" b="textAreaBottom"/>
              <a:pathLst>
                <a:path w="3385184" h="3075940">
                  <a:moveTo>
                    <a:pt x="2872232" y="0"/>
                  </a:moveTo>
                  <a:lnTo>
                    <a:pt x="512572" y="0"/>
                  </a:lnTo>
                  <a:lnTo>
                    <a:pt x="465917" y="2094"/>
                  </a:lnTo>
                  <a:lnTo>
                    <a:pt x="420437" y="8258"/>
                  </a:lnTo>
                  <a:lnTo>
                    <a:pt x="376310" y="18309"/>
                  </a:lnTo>
                  <a:lnTo>
                    <a:pt x="333720" y="32068"/>
                  </a:lnTo>
                  <a:lnTo>
                    <a:pt x="292845" y="49352"/>
                  </a:lnTo>
                  <a:lnTo>
                    <a:pt x="253868" y="69981"/>
                  </a:lnTo>
                  <a:lnTo>
                    <a:pt x="216969" y="93775"/>
                  </a:lnTo>
                  <a:lnTo>
                    <a:pt x="182329" y="120551"/>
                  </a:lnTo>
                  <a:lnTo>
                    <a:pt x="150129" y="150129"/>
                  </a:lnTo>
                  <a:lnTo>
                    <a:pt x="120551" y="182329"/>
                  </a:lnTo>
                  <a:lnTo>
                    <a:pt x="93775" y="216969"/>
                  </a:lnTo>
                  <a:lnTo>
                    <a:pt x="69981" y="253868"/>
                  </a:lnTo>
                  <a:lnTo>
                    <a:pt x="49352" y="292845"/>
                  </a:lnTo>
                  <a:lnTo>
                    <a:pt x="32068" y="333720"/>
                  </a:lnTo>
                  <a:lnTo>
                    <a:pt x="18309" y="376310"/>
                  </a:lnTo>
                  <a:lnTo>
                    <a:pt x="8258" y="420437"/>
                  </a:lnTo>
                  <a:lnTo>
                    <a:pt x="2094" y="465917"/>
                  </a:lnTo>
                  <a:lnTo>
                    <a:pt x="0" y="512572"/>
                  </a:lnTo>
                  <a:lnTo>
                    <a:pt x="0" y="2562860"/>
                  </a:lnTo>
                  <a:lnTo>
                    <a:pt x="2094" y="2609514"/>
                  </a:lnTo>
                  <a:lnTo>
                    <a:pt x="8258" y="2654994"/>
                  </a:lnTo>
                  <a:lnTo>
                    <a:pt x="18309" y="2699121"/>
                  </a:lnTo>
                  <a:lnTo>
                    <a:pt x="32068" y="2741711"/>
                  </a:lnTo>
                  <a:lnTo>
                    <a:pt x="49352" y="2782586"/>
                  </a:lnTo>
                  <a:lnTo>
                    <a:pt x="69981" y="2821563"/>
                  </a:lnTo>
                  <a:lnTo>
                    <a:pt x="93775" y="2858462"/>
                  </a:lnTo>
                  <a:lnTo>
                    <a:pt x="120551" y="2893102"/>
                  </a:lnTo>
                  <a:lnTo>
                    <a:pt x="150129" y="2925302"/>
                  </a:lnTo>
                  <a:lnTo>
                    <a:pt x="182329" y="2954880"/>
                  </a:lnTo>
                  <a:lnTo>
                    <a:pt x="216969" y="2981656"/>
                  </a:lnTo>
                  <a:lnTo>
                    <a:pt x="253868" y="3005450"/>
                  </a:lnTo>
                  <a:lnTo>
                    <a:pt x="292845" y="3026079"/>
                  </a:lnTo>
                  <a:lnTo>
                    <a:pt x="333720" y="3043363"/>
                  </a:lnTo>
                  <a:lnTo>
                    <a:pt x="376310" y="3057122"/>
                  </a:lnTo>
                  <a:lnTo>
                    <a:pt x="420437" y="3067173"/>
                  </a:lnTo>
                  <a:lnTo>
                    <a:pt x="465917" y="3073337"/>
                  </a:lnTo>
                  <a:lnTo>
                    <a:pt x="512572" y="3075432"/>
                  </a:lnTo>
                  <a:lnTo>
                    <a:pt x="2872232" y="3075432"/>
                  </a:lnTo>
                  <a:lnTo>
                    <a:pt x="2918886" y="3073337"/>
                  </a:lnTo>
                  <a:lnTo>
                    <a:pt x="2964366" y="3067173"/>
                  </a:lnTo>
                  <a:lnTo>
                    <a:pt x="3008493" y="3057122"/>
                  </a:lnTo>
                  <a:lnTo>
                    <a:pt x="3051083" y="3043363"/>
                  </a:lnTo>
                  <a:lnTo>
                    <a:pt x="3091958" y="3026079"/>
                  </a:lnTo>
                  <a:lnTo>
                    <a:pt x="3130935" y="3005450"/>
                  </a:lnTo>
                  <a:lnTo>
                    <a:pt x="3167834" y="2981656"/>
                  </a:lnTo>
                  <a:lnTo>
                    <a:pt x="3202474" y="2954880"/>
                  </a:lnTo>
                  <a:lnTo>
                    <a:pt x="3234674" y="2925302"/>
                  </a:lnTo>
                  <a:lnTo>
                    <a:pt x="3264252" y="2893102"/>
                  </a:lnTo>
                  <a:lnTo>
                    <a:pt x="3291028" y="2858462"/>
                  </a:lnTo>
                  <a:lnTo>
                    <a:pt x="3314822" y="2821563"/>
                  </a:lnTo>
                  <a:lnTo>
                    <a:pt x="3335451" y="2782586"/>
                  </a:lnTo>
                  <a:lnTo>
                    <a:pt x="3352735" y="2741711"/>
                  </a:lnTo>
                  <a:lnTo>
                    <a:pt x="3366494" y="2699121"/>
                  </a:lnTo>
                  <a:lnTo>
                    <a:pt x="3376545" y="2654994"/>
                  </a:lnTo>
                  <a:lnTo>
                    <a:pt x="3382709" y="2609514"/>
                  </a:lnTo>
                  <a:lnTo>
                    <a:pt x="3384804" y="2562860"/>
                  </a:lnTo>
                  <a:lnTo>
                    <a:pt x="3384804" y="512572"/>
                  </a:lnTo>
                  <a:lnTo>
                    <a:pt x="3382709" y="465917"/>
                  </a:lnTo>
                  <a:lnTo>
                    <a:pt x="3376545" y="420437"/>
                  </a:lnTo>
                  <a:lnTo>
                    <a:pt x="3366494" y="376310"/>
                  </a:lnTo>
                  <a:lnTo>
                    <a:pt x="3352735" y="333720"/>
                  </a:lnTo>
                  <a:lnTo>
                    <a:pt x="3335451" y="292845"/>
                  </a:lnTo>
                  <a:lnTo>
                    <a:pt x="3314822" y="253868"/>
                  </a:lnTo>
                  <a:lnTo>
                    <a:pt x="3291028" y="216969"/>
                  </a:lnTo>
                  <a:lnTo>
                    <a:pt x="3264252" y="182329"/>
                  </a:lnTo>
                  <a:lnTo>
                    <a:pt x="3234674" y="150129"/>
                  </a:lnTo>
                  <a:lnTo>
                    <a:pt x="3202474" y="120551"/>
                  </a:lnTo>
                  <a:lnTo>
                    <a:pt x="3167834" y="93775"/>
                  </a:lnTo>
                  <a:lnTo>
                    <a:pt x="3130935" y="69981"/>
                  </a:lnTo>
                  <a:lnTo>
                    <a:pt x="3091958" y="49352"/>
                  </a:lnTo>
                  <a:lnTo>
                    <a:pt x="3051083" y="32068"/>
                  </a:lnTo>
                  <a:lnTo>
                    <a:pt x="3008493" y="18309"/>
                  </a:lnTo>
                  <a:lnTo>
                    <a:pt x="2964366" y="8258"/>
                  </a:lnTo>
                  <a:lnTo>
                    <a:pt x="2918886" y="2094"/>
                  </a:lnTo>
                  <a:lnTo>
                    <a:pt x="2872232" y="0"/>
                  </a:lnTo>
                  <a:close/>
                </a:path>
              </a:pathLst>
            </a:custGeom>
            <a:solidFill>
              <a:srgbClr val="92c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9" name="object 19"/>
            <p:cNvSpPr/>
            <p:nvPr/>
          </p:nvSpPr>
          <p:spPr>
            <a:xfrm>
              <a:off x="5522040" y="1776240"/>
              <a:ext cx="3384720" cy="3075480"/>
            </a:xfrm>
            <a:custGeom>
              <a:avLst/>
              <a:gdLst>
                <a:gd name="textAreaLeft" fmla="*/ 0 w 3384720"/>
                <a:gd name="textAreaRight" fmla="*/ 3385080 w 3384720"/>
                <a:gd name="textAreaTop" fmla="*/ 0 h 3075480"/>
                <a:gd name="textAreaBottom" fmla="*/ 3075840 h 3075480"/>
              </a:gdLst>
              <a:ahLst/>
              <a:rect l="textAreaLeft" t="textAreaTop" r="textAreaRight" b="textAreaBottom"/>
              <a:pathLst>
                <a:path w="3385184" h="3075940">
                  <a:moveTo>
                    <a:pt x="0" y="512572"/>
                  </a:moveTo>
                  <a:lnTo>
                    <a:pt x="2094" y="465917"/>
                  </a:lnTo>
                  <a:lnTo>
                    <a:pt x="8258" y="420437"/>
                  </a:lnTo>
                  <a:lnTo>
                    <a:pt x="18309" y="376310"/>
                  </a:lnTo>
                  <a:lnTo>
                    <a:pt x="32068" y="333720"/>
                  </a:lnTo>
                  <a:lnTo>
                    <a:pt x="49352" y="292845"/>
                  </a:lnTo>
                  <a:lnTo>
                    <a:pt x="69981" y="253868"/>
                  </a:lnTo>
                  <a:lnTo>
                    <a:pt x="93775" y="216969"/>
                  </a:lnTo>
                  <a:lnTo>
                    <a:pt x="120551" y="182329"/>
                  </a:lnTo>
                  <a:lnTo>
                    <a:pt x="150129" y="150129"/>
                  </a:lnTo>
                  <a:lnTo>
                    <a:pt x="182329" y="120551"/>
                  </a:lnTo>
                  <a:lnTo>
                    <a:pt x="216969" y="93775"/>
                  </a:lnTo>
                  <a:lnTo>
                    <a:pt x="253868" y="69981"/>
                  </a:lnTo>
                  <a:lnTo>
                    <a:pt x="292845" y="49352"/>
                  </a:lnTo>
                  <a:lnTo>
                    <a:pt x="333720" y="32068"/>
                  </a:lnTo>
                  <a:lnTo>
                    <a:pt x="376310" y="18309"/>
                  </a:lnTo>
                  <a:lnTo>
                    <a:pt x="420437" y="8258"/>
                  </a:lnTo>
                  <a:lnTo>
                    <a:pt x="465917" y="2094"/>
                  </a:lnTo>
                  <a:lnTo>
                    <a:pt x="512572" y="0"/>
                  </a:lnTo>
                  <a:lnTo>
                    <a:pt x="2872232" y="0"/>
                  </a:lnTo>
                  <a:lnTo>
                    <a:pt x="2918886" y="2094"/>
                  </a:lnTo>
                  <a:lnTo>
                    <a:pt x="2964366" y="8258"/>
                  </a:lnTo>
                  <a:lnTo>
                    <a:pt x="3008493" y="18309"/>
                  </a:lnTo>
                  <a:lnTo>
                    <a:pt x="3051083" y="32068"/>
                  </a:lnTo>
                  <a:lnTo>
                    <a:pt x="3091958" y="49352"/>
                  </a:lnTo>
                  <a:lnTo>
                    <a:pt x="3130935" y="69981"/>
                  </a:lnTo>
                  <a:lnTo>
                    <a:pt x="3167834" y="93775"/>
                  </a:lnTo>
                  <a:lnTo>
                    <a:pt x="3202474" y="120551"/>
                  </a:lnTo>
                  <a:lnTo>
                    <a:pt x="3234674" y="150129"/>
                  </a:lnTo>
                  <a:lnTo>
                    <a:pt x="3264252" y="182329"/>
                  </a:lnTo>
                  <a:lnTo>
                    <a:pt x="3291028" y="216969"/>
                  </a:lnTo>
                  <a:lnTo>
                    <a:pt x="3314822" y="253868"/>
                  </a:lnTo>
                  <a:lnTo>
                    <a:pt x="3335451" y="292845"/>
                  </a:lnTo>
                  <a:lnTo>
                    <a:pt x="3352735" y="333720"/>
                  </a:lnTo>
                  <a:lnTo>
                    <a:pt x="3366494" y="376310"/>
                  </a:lnTo>
                  <a:lnTo>
                    <a:pt x="3376545" y="420437"/>
                  </a:lnTo>
                  <a:lnTo>
                    <a:pt x="3382709" y="465917"/>
                  </a:lnTo>
                  <a:lnTo>
                    <a:pt x="3384804" y="512572"/>
                  </a:lnTo>
                  <a:lnTo>
                    <a:pt x="3384804" y="2562860"/>
                  </a:lnTo>
                  <a:lnTo>
                    <a:pt x="3382709" y="2609514"/>
                  </a:lnTo>
                  <a:lnTo>
                    <a:pt x="3376545" y="2654994"/>
                  </a:lnTo>
                  <a:lnTo>
                    <a:pt x="3366494" y="2699121"/>
                  </a:lnTo>
                  <a:lnTo>
                    <a:pt x="3352735" y="2741711"/>
                  </a:lnTo>
                  <a:lnTo>
                    <a:pt x="3335451" y="2782586"/>
                  </a:lnTo>
                  <a:lnTo>
                    <a:pt x="3314822" y="2821563"/>
                  </a:lnTo>
                  <a:lnTo>
                    <a:pt x="3291028" y="2858462"/>
                  </a:lnTo>
                  <a:lnTo>
                    <a:pt x="3264252" y="2893102"/>
                  </a:lnTo>
                  <a:lnTo>
                    <a:pt x="3234674" y="2925302"/>
                  </a:lnTo>
                  <a:lnTo>
                    <a:pt x="3202474" y="2954880"/>
                  </a:lnTo>
                  <a:lnTo>
                    <a:pt x="3167834" y="2981656"/>
                  </a:lnTo>
                  <a:lnTo>
                    <a:pt x="3130935" y="3005450"/>
                  </a:lnTo>
                  <a:lnTo>
                    <a:pt x="3091958" y="3026079"/>
                  </a:lnTo>
                  <a:lnTo>
                    <a:pt x="3051083" y="3043363"/>
                  </a:lnTo>
                  <a:lnTo>
                    <a:pt x="3008493" y="3057122"/>
                  </a:lnTo>
                  <a:lnTo>
                    <a:pt x="2964366" y="3067173"/>
                  </a:lnTo>
                  <a:lnTo>
                    <a:pt x="2918886" y="3073337"/>
                  </a:lnTo>
                  <a:lnTo>
                    <a:pt x="2872232" y="3075432"/>
                  </a:lnTo>
                  <a:lnTo>
                    <a:pt x="512572" y="3075432"/>
                  </a:lnTo>
                  <a:lnTo>
                    <a:pt x="465917" y="3073337"/>
                  </a:lnTo>
                  <a:lnTo>
                    <a:pt x="420437" y="3067173"/>
                  </a:lnTo>
                  <a:lnTo>
                    <a:pt x="376310" y="3057122"/>
                  </a:lnTo>
                  <a:lnTo>
                    <a:pt x="333720" y="3043363"/>
                  </a:lnTo>
                  <a:lnTo>
                    <a:pt x="292845" y="3026079"/>
                  </a:lnTo>
                  <a:lnTo>
                    <a:pt x="253868" y="3005450"/>
                  </a:lnTo>
                  <a:lnTo>
                    <a:pt x="216969" y="2981656"/>
                  </a:lnTo>
                  <a:lnTo>
                    <a:pt x="182329" y="2954880"/>
                  </a:lnTo>
                  <a:lnTo>
                    <a:pt x="150129" y="2925302"/>
                  </a:lnTo>
                  <a:lnTo>
                    <a:pt x="120551" y="2893102"/>
                  </a:lnTo>
                  <a:lnTo>
                    <a:pt x="93775" y="2858462"/>
                  </a:lnTo>
                  <a:lnTo>
                    <a:pt x="69981" y="2821563"/>
                  </a:lnTo>
                  <a:lnTo>
                    <a:pt x="49352" y="2782586"/>
                  </a:lnTo>
                  <a:lnTo>
                    <a:pt x="32068" y="2741711"/>
                  </a:lnTo>
                  <a:lnTo>
                    <a:pt x="18309" y="2699121"/>
                  </a:lnTo>
                  <a:lnTo>
                    <a:pt x="8258" y="2654994"/>
                  </a:lnTo>
                  <a:lnTo>
                    <a:pt x="2094" y="2609514"/>
                  </a:lnTo>
                  <a:lnTo>
                    <a:pt x="0" y="2562860"/>
                  </a:lnTo>
                  <a:lnTo>
                    <a:pt x="0" y="512572"/>
                  </a:lnTo>
                  <a:close/>
                </a:path>
              </a:pathLst>
            </a:custGeom>
            <a:noFill/>
            <a:ln w="25400">
              <a:solidFill>
                <a:srgbClr val="1c334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20" name="object 20"/>
          <p:cNvSpPr/>
          <p:nvPr/>
        </p:nvSpPr>
        <p:spPr>
          <a:xfrm>
            <a:off x="5601600" y="2153880"/>
            <a:ext cx="3170880" cy="23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7640" indent="-185400" defTabSz="9144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94000"/>
              <a:buFont typeface="Calibri Light"/>
              <a:buAutoNum type="arabicParenR"/>
              <a:tabLst>
                <a:tab algn="l" pos="198000"/>
              </a:tabLst>
            </a:pP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블레이드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6"/>
              </a:spcBef>
              <a:tabLst>
                <a:tab algn="l" pos="19800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바람에너지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-&gt;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회전운동에너지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96920" indent="-184680" defTabSz="91440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94000"/>
              <a:buFont typeface="Calibri Light"/>
              <a:buAutoNum type="arabicParenR" startAt="2"/>
              <a:tabLst>
                <a:tab algn="l" pos="19764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증속기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tabLst>
                <a:tab algn="l" pos="19764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회전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운동에너지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증폭시킴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74"/>
              </a:spcBef>
              <a:tabLst>
                <a:tab algn="l" pos="197640"/>
              </a:tabLst>
            </a:pPr>
            <a:endParaRPr b="0" lang="en-US" sz="1150" spc="-1" strike="noStrike">
              <a:solidFill>
                <a:srgbClr val="000000"/>
              </a:solidFill>
              <a:latin typeface="맑은 고딕"/>
            </a:endParaRPr>
          </a:p>
          <a:p>
            <a:pPr marL="196920" indent="-184680" defTabSz="914400">
              <a:lnSpc>
                <a:spcPct val="100000"/>
              </a:lnSpc>
              <a:buClr>
                <a:srgbClr val="000000"/>
              </a:buClr>
              <a:buSzPct val="94000"/>
              <a:buFont typeface="Calibri Light"/>
              <a:buAutoNum type="arabicParenR" startAt="3"/>
              <a:tabLst>
                <a:tab algn="l" pos="197640"/>
              </a:tabLst>
            </a:pP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발전기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tabLst>
                <a:tab algn="l" pos="19764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회전운동에너지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-&gt;</a:t>
            </a:r>
            <a:r>
              <a:rPr b="0" lang="en-US" sz="1800" spc="12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전기에너지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566360"/>
          </a:xfrm>
          <a:prstGeom prst="rect">
            <a:avLst/>
          </a:prstGeom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2800" y="204120"/>
            <a:ext cx="41932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풍력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발전기</a:t>
            </a:r>
            <a:r>
              <a:rPr b="1" lang="en-US" sz="2500" spc="-31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구조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및</a:t>
            </a:r>
            <a:r>
              <a:rPr b="1" lang="en-US" sz="2500" spc="-31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부품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역할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object 4"/>
          <p:cNvSpPr/>
          <p:nvPr/>
        </p:nvSpPr>
        <p:spPr>
          <a:xfrm>
            <a:off x="681480" y="5877720"/>
            <a:ext cx="7617240" cy="2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주요</a:t>
            </a:r>
            <a:r>
              <a:rPr b="1" lang="en-US" sz="1700" spc="-1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부품 </a:t>
            </a:r>
            <a:r>
              <a:rPr b="1" lang="en-US" sz="1700" spc="-1" strike="noStrike">
                <a:solidFill>
                  <a:schemeClr val="dk1"/>
                </a:solidFill>
                <a:latin typeface="Malgun Gothic"/>
              </a:rPr>
              <a:t>: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타워</a:t>
            </a:r>
            <a:r>
              <a:rPr b="1" lang="en-US" sz="1700" spc="4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en-US" sz="1700" spc="-1" strike="noStrike">
                <a:solidFill>
                  <a:schemeClr val="dk1"/>
                </a:solidFill>
                <a:latin typeface="Malgun Gothic"/>
              </a:rPr>
              <a:t>/</a:t>
            </a:r>
            <a:r>
              <a:rPr b="1" lang="en-US" sz="1700" spc="-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블레이드</a:t>
            </a:r>
            <a:r>
              <a:rPr b="1" lang="en-US" sz="1700" spc="-1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en-US" sz="1700" spc="-1" strike="noStrike">
                <a:solidFill>
                  <a:schemeClr val="dk1"/>
                </a:solidFill>
                <a:latin typeface="Malgun Gothic"/>
              </a:rPr>
              <a:t>/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회전축</a:t>
            </a:r>
            <a:r>
              <a:rPr b="1" lang="en-US" sz="1700" spc="-1" strike="noStrike">
                <a:solidFill>
                  <a:schemeClr val="dk1"/>
                </a:solidFill>
                <a:latin typeface="Malgun Gothic"/>
              </a:rPr>
              <a:t>/</a:t>
            </a:r>
            <a:r>
              <a:rPr b="1" lang="en-US" sz="1700" spc="-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주축</a:t>
            </a:r>
            <a:r>
              <a:rPr b="1" lang="en-US" sz="1700" spc="-1" strike="noStrike">
                <a:solidFill>
                  <a:schemeClr val="dk1"/>
                </a:solidFill>
                <a:latin typeface="Malgun Gothic"/>
              </a:rPr>
              <a:t>/</a:t>
            </a:r>
            <a:r>
              <a:rPr b="1" lang="en-US" sz="1700" spc="-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발전기</a:t>
            </a:r>
            <a:r>
              <a:rPr b="1" lang="en-US" sz="1700" spc="-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en-US" sz="1700" spc="-1" strike="noStrike">
                <a:solidFill>
                  <a:schemeClr val="dk1"/>
                </a:solidFill>
                <a:latin typeface="Malgun Gothic"/>
              </a:rPr>
              <a:t>/</a:t>
            </a:r>
            <a:r>
              <a:rPr b="1" lang="en-US" sz="1700" spc="-7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요잉시스템</a:t>
            </a:r>
            <a:r>
              <a:rPr b="1" lang="en-US" sz="1700" spc="-1" strike="noStrike">
                <a:solidFill>
                  <a:schemeClr val="dk1"/>
                </a:solidFill>
                <a:latin typeface="Malgun Gothic"/>
              </a:rPr>
              <a:t>/</a:t>
            </a:r>
            <a:r>
              <a:rPr b="1" lang="en-US" sz="1700" spc="-1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700" spc="-1" strike="noStrike">
                <a:solidFill>
                  <a:schemeClr val="dk1"/>
                </a:solidFill>
                <a:latin typeface="Malgun Gothic"/>
              </a:rPr>
              <a:t>피치시스템</a:t>
            </a: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4" name="object 5" descr=""/>
          <p:cNvPicPr/>
          <p:nvPr/>
        </p:nvPicPr>
        <p:blipFill>
          <a:blip r:embed="rId2"/>
          <a:stretch/>
        </p:blipFill>
        <p:spPr>
          <a:xfrm>
            <a:off x="65520" y="1772280"/>
            <a:ext cx="4605120" cy="3715560"/>
          </a:xfrm>
          <a:prstGeom prst="rect">
            <a:avLst/>
          </a:prstGeom>
          <a:ln w="0">
            <a:noFill/>
          </a:ln>
        </p:spPr>
      </p:pic>
      <p:pic>
        <p:nvPicPr>
          <p:cNvPr id="225" name="object 6" descr=""/>
          <p:cNvPicPr/>
          <p:nvPr/>
        </p:nvPicPr>
        <p:blipFill>
          <a:blip r:embed="rId3"/>
          <a:stretch/>
        </p:blipFill>
        <p:spPr>
          <a:xfrm>
            <a:off x="5046840" y="1888200"/>
            <a:ext cx="4032720" cy="34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30120" y="277200"/>
            <a:ext cx="24246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풍력</a:t>
            </a:r>
            <a:r>
              <a:rPr b="1" lang="en-US" sz="2500" spc="-17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발전기</a:t>
            </a:r>
            <a:r>
              <a:rPr b="1" lang="en-US" sz="2500" spc="-17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종류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7" name="object 3"/>
          <p:cNvSpPr/>
          <p:nvPr/>
        </p:nvSpPr>
        <p:spPr>
          <a:xfrm>
            <a:off x="357120" y="1725120"/>
            <a:ext cx="939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ko-KR" sz="3600" spc="-1" strike="noStrike">
                <a:solidFill>
                  <a:schemeClr val="dk1"/>
                </a:solidFill>
                <a:latin typeface="Malgun Gothic"/>
              </a:rPr>
              <a:t>종류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object 8"/>
          <p:cNvSpPr/>
          <p:nvPr/>
        </p:nvSpPr>
        <p:spPr>
          <a:xfrm>
            <a:off x="2110680" y="1541880"/>
            <a:ext cx="990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육상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풍력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object 9"/>
          <p:cNvSpPr/>
          <p:nvPr/>
        </p:nvSpPr>
        <p:spPr>
          <a:xfrm>
            <a:off x="2110680" y="2184120"/>
            <a:ext cx="27820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해상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풍력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(</a:t>
            </a:r>
            <a:r>
              <a:rPr b="0" lang="en-US" sz="1800" spc="-26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고정식</a:t>
            </a:r>
            <a:r>
              <a:rPr b="1" lang="en-US" sz="1800" spc="-23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/</a:t>
            </a:r>
            <a:r>
              <a:rPr b="0" lang="en-US" sz="1800" spc="-2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부유식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30" name="object 10" descr=""/>
          <p:cNvPicPr/>
          <p:nvPr/>
        </p:nvPicPr>
        <p:blipFill>
          <a:blip r:embed="rId1"/>
          <a:stretch/>
        </p:blipFill>
        <p:spPr>
          <a:xfrm>
            <a:off x="259200" y="2863440"/>
            <a:ext cx="6753960" cy="36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32640" y="1357200"/>
            <a:ext cx="12456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1" strike="noStrike">
                <a:solidFill>
                  <a:schemeClr val="lt1"/>
                </a:solidFill>
                <a:latin typeface="Malgun Gothic"/>
              </a:rPr>
              <a:t>산업현황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32" name="object 14"/>
          <p:cNvGrpSpPr/>
          <p:nvPr/>
        </p:nvGrpSpPr>
        <p:grpSpPr>
          <a:xfrm>
            <a:off x="4190040" y="474480"/>
            <a:ext cx="691560" cy="693000"/>
            <a:chOff x="4190040" y="474480"/>
            <a:chExt cx="691560" cy="693000"/>
          </a:xfrm>
        </p:grpSpPr>
        <p:sp>
          <p:nvSpPr>
            <p:cNvPr id="233" name="object 15"/>
            <p:cNvSpPr/>
            <p:nvPr/>
          </p:nvSpPr>
          <p:spPr>
            <a:xfrm>
              <a:off x="4190040" y="474480"/>
              <a:ext cx="691560" cy="693000"/>
            </a:xfrm>
            <a:custGeom>
              <a:avLst/>
              <a:gdLst>
                <a:gd name="textAreaLeft" fmla="*/ 0 w 691560"/>
                <a:gd name="textAreaRight" fmla="*/ 691920 w 691560"/>
                <a:gd name="textAreaTop" fmla="*/ 0 h 693000"/>
                <a:gd name="textAreaBottom" fmla="*/ 693360 h 69300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288036" y="0"/>
                  </a:moveTo>
                  <a:lnTo>
                    <a:pt x="0" y="220599"/>
                  </a:lnTo>
                  <a:lnTo>
                    <a:pt x="110020" y="577596"/>
                  </a:lnTo>
                  <a:lnTo>
                    <a:pt x="466051" y="577596"/>
                  </a:lnTo>
                  <a:lnTo>
                    <a:pt x="576072" y="22059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70c2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34" name="object 16"/>
            <p:cNvSpPr/>
            <p:nvPr/>
          </p:nvSpPr>
          <p:spPr>
            <a:xfrm>
              <a:off x="4190040" y="474480"/>
              <a:ext cx="691560" cy="693000"/>
            </a:xfrm>
            <a:custGeom>
              <a:avLst/>
              <a:gdLst>
                <a:gd name="textAreaLeft" fmla="*/ 0 w 691560"/>
                <a:gd name="textAreaRight" fmla="*/ 691920 w 691560"/>
                <a:gd name="textAreaTop" fmla="*/ 0 h 693000"/>
                <a:gd name="textAreaBottom" fmla="*/ 693360 h 693000"/>
              </a:gdLst>
              <a:ahLst/>
              <a:rect l="textAreaLeft" t="textAreaTop" r="textAreaRight" b="textAreaBottom"/>
              <a:pathLst>
                <a:path w="576580" h="577850">
                  <a:moveTo>
                    <a:pt x="0" y="220599"/>
                  </a:moveTo>
                  <a:lnTo>
                    <a:pt x="288036" y="0"/>
                  </a:lnTo>
                  <a:lnTo>
                    <a:pt x="576072" y="220599"/>
                  </a:lnTo>
                  <a:lnTo>
                    <a:pt x="466051" y="577596"/>
                  </a:lnTo>
                  <a:lnTo>
                    <a:pt x="110020" y="577596"/>
                  </a:lnTo>
                  <a:lnTo>
                    <a:pt x="0" y="220599"/>
                  </a:lnTo>
                  <a:close/>
                </a:path>
              </a:pathLst>
            </a:custGeom>
            <a:noFill/>
            <a:ln w="25399">
              <a:solidFill>
                <a:srgbClr val="b8e0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35" name="object 18"/>
          <p:cNvSpPr/>
          <p:nvPr/>
        </p:nvSpPr>
        <p:spPr>
          <a:xfrm>
            <a:off x="4329720" y="605880"/>
            <a:ext cx="55332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1" lang="en-US" sz="3200" spc="-15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58120" y="263520"/>
            <a:ext cx="36547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산업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현황</a:t>
            </a:r>
            <a:r>
              <a:rPr b="1" lang="en-US" sz="2500" spc="-31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국내</a:t>
            </a:r>
            <a:r>
              <a:rPr b="1" lang="en-US" sz="2500" spc="-316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투자</a:t>
            </a:r>
            <a:r>
              <a:rPr b="1" lang="en-US" sz="2500" spc="-307" strike="noStrike">
                <a:solidFill>
                  <a:srgbClr val="000000"/>
                </a:solidFill>
                <a:latin typeface="Malgun Gothic"/>
              </a:rPr>
              <a:t> </a:t>
            </a:r>
            <a:r>
              <a:rPr b="1" lang="ko-KR" sz="2500" spc="-7" strike="noStrike">
                <a:solidFill>
                  <a:srgbClr val="000000"/>
                </a:solidFill>
                <a:latin typeface="Malgun Gothic"/>
              </a:rPr>
              <a:t>동향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37" name="object 3" descr=""/>
          <p:cNvPicPr/>
          <p:nvPr/>
        </p:nvPicPr>
        <p:blipFill>
          <a:blip r:embed="rId1"/>
          <a:stretch/>
        </p:blipFill>
        <p:spPr>
          <a:xfrm>
            <a:off x="21960" y="1805760"/>
            <a:ext cx="5432400" cy="2520360"/>
          </a:xfrm>
          <a:prstGeom prst="rect">
            <a:avLst/>
          </a:prstGeom>
          <a:ln w="0">
            <a:noFill/>
          </a:ln>
        </p:spPr>
      </p:pic>
      <p:grpSp>
        <p:nvGrpSpPr>
          <p:cNvPr id="238" name="object 4"/>
          <p:cNvGrpSpPr/>
          <p:nvPr/>
        </p:nvGrpSpPr>
        <p:grpSpPr>
          <a:xfrm>
            <a:off x="5724000" y="1555920"/>
            <a:ext cx="3311280" cy="2787120"/>
            <a:chOff x="5724000" y="1555920"/>
            <a:chExt cx="3311280" cy="2787120"/>
          </a:xfrm>
        </p:grpSpPr>
        <p:pic>
          <p:nvPicPr>
            <p:cNvPr id="239" name="object 5" descr=""/>
            <p:cNvPicPr/>
            <p:nvPr/>
          </p:nvPicPr>
          <p:blipFill>
            <a:blip r:embed="rId2"/>
            <a:stretch/>
          </p:blipFill>
          <p:spPr>
            <a:xfrm>
              <a:off x="5724000" y="1557360"/>
              <a:ext cx="3311280" cy="278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0" name="object 6"/>
            <p:cNvSpPr/>
            <p:nvPr/>
          </p:nvSpPr>
          <p:spPr>
            <a:xfrm>
              <a:off x="6102000" y="2295000"/>
              <a:ext cx="2795040" cy="1016280"/>
            </a:xfrm>
            <a:custGeom>
              <a:avLst/>
              <a:gdLst>
                <a:gd name="textAreaLeft" fmla="*/ 0 w 2795040"/>
                <a:gd name="textAreaRight" fmla="*/ 2795400 w 2795040"/>
                <a:gd name="textAreaTop" fmla="*/ 0 h 1016280"/>
                <a:gd name="textAreaBottom" fmla="*/ 1016640 h 1016280"/>
              </a:gdLst>
              <a:ahLst/>
              <a:rect l="textAreaLeft" t="textAreaTop" r="textAreaRight" b="textAreaBottom"/>
              <a:pathLst>
                <a:path w="2795270" h="1016635">
                  <a:moveTo>
                    <a:pt x="0" y="1016507"/>
                  </a:moveTo>
                  <a:lnTo>
                    <a:pt x="2795015" y="1016507"/>
                  </a:lnTo>
                </a:path>
                <a:path w="2795270" h="1016635">
                  <a:moveTo>
                    <a:pt x="0" y="762000"/>
                  </a:moveTo>
                  <a:lnTo>
                    <a:pt x="2795015" y="762000"/>
                  </a:lnTo>
                </a:path>
                <a:path w="2795270" h="1016635">
                  <a:moveTo>
                    <a:pt x="0" y="507491"/>
                  </a:moveTo>
                  <a:lnTo>
                    <a:pt x="2795015" y="507491"/>
                  </a:lnTo>
                </a:path>
                <a:path w="2795270" h="1016635">
                  <a:moveTo>
                    <a:pt x="0" y="252983"/>
                  </a:moveTo>
                  <a:lnTo>
                    <a:pt x="2795015" y="252983"/>
                  </a:lnTo>
                </a:path>
                <a:path w="2795270" h="1016635">
                  <a:moveTo>
                    <a:pt x="0" y="0"/>
                  </a:moveTo>
                  <a:lnTo>
                    <a:pt x="2795015" y="0"/>
                  </a:lnTo>
                </a:path>
              </a:pathLst>
            </a:custGeom>
            <a:noFill/>
            <a:ln w="9525">
              <a:solidFill>
                <a:srgbClr val="f1f1f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241" name="object 8" descr=""/>
            <p:cNvPicPr/>
            <p:nvPr/>
          </p:nvPicPr>
          <p:blipFill>
            <a:blip r:embed="rId3"/>
            <a:stretch/>
          </p:blipFill>
          <p:spPr>
            <a:xfrm>
              <a:off x="6268320" y="3503520"/>
              <a:ext cx="360720" cy="6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object 9" descr=""/>
            <p:cNvPicPr/>
            <p:nvPr/>
          </p:nvPicPr>
          <p:blipFill>
            <a:blip r:embed="rId4"/>
            <a:stretch/>
          </p:blipFill>
          <p:spPr>
            <a:xfrm>
              <a:off x="7665840" y="2565000"/>
              <a:ext cx="360720" cy="1008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3" name="object 10" descr=""/>
            <p:cNvPicPr/>
            <p:nvPr/>
          </p:nvPicPr>
          <p:blipFill>
            <a:blip r:embed="rId5"/>
            <a:stretch/>
          </p:blipFill>
          <p:spPr>
            <a:xfrm>
              <a:off x="7005960" y="3467160"/>
              <a:ext cx="286920" cy="101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4" name="object 11" descr=""/>
            <p:cNvPicPr/>
            <p:nvPr/>
          </p:nvPicPr>
          <p:blipFill>
            <a:blip r:embed="rId6"/>
            <a:stretch/>
          </p:blipFill>
          <p:spPr>
            <a:xfrm>
              <a:off x="7705440" y="2580120"/>
              <a:ext cx="284040" cy="98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5" name="object 12"/>
            <p:cNvSpPr/>
            <p:nvPr/>
          </p:nvSpPr>
          <p:spPr>
            <a:xfrm>
              <a:off x="6102000" y="3566160"/>
              <a:ext cx="2795040" cy="360"/>
            </a:xfrm>
            <a:custGeom>
              <a:avLst/>
              <a:gdLst>
                <a:gd name="textAreaLeft" fmla="*/ 0 w 2795040"/>
                <a:gd name="textAreaRight" fmla="*/ 2795400 w 279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795270" h="0">
                  <a:moveTo>
                    <a:pt x="0" y="0"/>
                  </a:moveTo>
                  <a:lnTo>
                    <a:pt x="2795015" y="0"/>
                  </a:lnTo>
                </a:path>
              </a:pathLst>
            </a:custGeom>
            <a:noFill/>
            <a:ln w="12700">
              <a:solidFill>
                <a:srgbClr val="f1f1f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246" name="object 13" descr=""/>
            <p:cNvPicPr/>
            <p:nvPr/>
          </p:nvPicPr>
          <p:blipFill>
            <a:blip r:embed="rId7"/>
            <a:stretch/>
          </p:blipFill>
          <p:spPr>
            <a:xfrm>
              <a:off x="6374880" y="1555920"/>
              <a:ext cx="1085400" cy="841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7" name="object 14" descr=""/>
            <p:cNvPicPr/>
            <p:nvPr/>
          </p:nvPicPr>
          <p:blipFill>
            <a:blip r:embed="rId8"/>
            <a:stretch/>
          </p:blipFill>
          <p:spPr>
            <a:xfrm>
              <a:off x="7013520" y="1555920"/>
              <a:ext cx="1367280" cy="841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8" name="object 15"/>
          <p:cNvSpPr/>
          <p:nvPr/>
        </p:nvSpPr>
        <p:spPr>
          <a:xfrm>
            <a:off x="6625800" y="1717560"/>
            <a:ext cx="150984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25"/>
              </a:spcBef>
            </a:pPr>
            <a:r>
              <a:rPr b="1" lang="ko-KR" sz="2100" spc="69" strike="noStrike">
                <a:solidFill>
                  <a:srgbClr val="f1f1f1"/>
                </a:solidFill>
                <a:latin typeface="Malgun Gothic"/>
              </a:rPr>
              <a:t>누적</a:t>
            </a:r>
            <a:r>
              <a:rPr b="1" lang="en-US" sz="2100" spc="-131" strike="noStrike">
                <a:solidFill>
                  <a:srgbClr val="f1f1f1"/>
                </a:solidFill>
                <a:latin typeface="Malgun Gothic"/>
              </a:rPr>
              <a:t> </a:t>
            </a:r>
            <a:r>
              <a:rPr b="1" lang="ko-KR" sz="2100" spc="111" strike="noStrike">
                <a:solidFill>
                  <a:srgbClr val="f1f1f1"/>
                </a:solidFill>
                <a:latin typeface="Malgun Gothic"/>
              </a:rPr>
              <a:t>설치량</a:t>
            </a:r>
            <a:endParaRPr b="0" lang="en-US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49" name="object 16" descr=""/>
          <p:cNvPicPr/>
          <p:nvPr/>
        </p:nvPicPr>
        <p:blipFill>
          <a:blip r:embed="rId9"/>
          <a:stretch/>
        </p:blipFill>
        <p:spPr>
          <a:xfrm>
            <a:off x="6946560" y="4092120"/>
            <a:ext cx="90360" cy="90360"/>
          </a:xfrm>
          <a:prstGeom prst="rect">
            <a:avLst/>
          </a:prstGeom>
          <a:ln w="0">
            <a:noFill/>
          </a:ln>
        </p:spPr>
      </p:pic>
      <p:sp>
        <p:nvSpPr>
          <p:cNvPr id="250" name="object 17"/>
          <p:cNvSpPr/>
          <p:nvPr/>
        </p:nvSpPr>
        <p:spPr>
          <a:xfrm>
            <a:off x="5794920" y="2102760"/>
            <a:ext cx="2298960" cy="59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160" bIns="0" anchor="t">
            <a:spAutoFit/>
          </a:bodyPr>
          <a:p>
            <a:pPr algn="r" defTabSz="914400">
              <a:lnSpc>
                <a:spcPct val="100000"/>
              </a:lnSpc>
              <a:spcBef>
                <a:spcPts val="655"/>
              </a:spcBef>
            </a:pP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25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algn="r" defTabSz="914400">
              <a:lnSpc>
                <a:spcPct val="10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20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algn="r" defTabSz="914400">
              <a:lnSpc>
                <a:spcPct val="10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15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algn="r" defTabSz="914400">
              <a:lnSpc>
                <a:spcPct val="100000"/>
              </a:lnSpc>
              <a:spcBef>
                <a:spcPts val="561"/>
              </a:spcBef>
            </a:pP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10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algn="r" defTabSz="914400">
              <a:lnSpc>
                <a:spcPct val="100000"/>
              </a:lnSpc>
              <a:spcBef>
                <a:spcPts val="561"/>
              </a:spcBef>
            </a:pP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5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algn="r" defTabSz="914400">
              <a:lnSpc>
                <a:spcPct val="10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424800" defTabSz="914400">
              <a:lnSpc>
                <a:spcPct val="100000"/>
              </a:lnSpc>
              <a:spcBef>
                <a:spcPts val="524"/>
              </a:spcBef>
              <a:tabLst>
                <a:tab algn="l" pos="1123200"/>
                <a:tab algn="l" pos="1822320"/>
              </a:tabLst>
            </a:pP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2015</a:t>
            </a:r>
            <a:r>
              <a:rPr b="0" lang="ko-KR" sz="1200" spc="-1" strike="noStrike">
                <a:solidFill>
                  <a:srgbClr val="d9d9d9"/>
                </a:solidFill>
                <a:latin typeface="Malgun Gothic"/>
              </a:rPr>
              <a:t>년</a:t>
            </a:r>
            <a:r>
              <a:rPr b="0" lang="en-US" sz="1200" spc="-1" strike="noStrike">
                <a:solidFill>
                  <a:srgbClr val="d9d9d9"/>
                </a:solidFill>
                <a:latin typeface="Malgun Gothic"/>
              </a:rPr>
              <a:t>	</a:t>
            </a: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2022</a:t>
            </a:r>
            <a:r>
              <a:rPr b="0" lang="ko-KR" sz="1200" spc="-1" strike="noStrike">
                <a:solidFill>
                  <a:srgbClr val="d9d9d9"/>
                </a:solidFill>
                <a:latin typeface="Malgun Gothic"/>
              </a:rPr>
              <a:t>년</a:t>
            </a:r>
            <a:r>
              <a:rPr b="0" lang="en-US" sz="1200" spc="-1" strike="noStrike">
                <a:solidFill>
                  <a:srgbClr val="d9d9d9"/>
                </a:solidFill>
                <a:latin typeface="Malgun Gothic"/>
              </a:rPr>
              <a:t>	</a:t>
            </a:r>
            <a:r>
              <a:rPr b="0" lang="en-US" sz="1200" spc="-1" strike="noStrike">
                <a:solidFill>
                  <a:srgbClr val="d9d9d9"/>
                </a:solidFill>
                <a:latin typeface="Calibri Light"/>
              </a:rPr>
              <a:t>2030</a:t>
            </a:r>
            <a:r>
              <a:rPr b="0" lang="ko-KR" sz="1200" spc="-1" strike="noStrike">
                <a:solidFill>
                  <a:srgbClr val="d9d9d9"/>
                </a:solidFill>
                <a:latin typeface="Malgun Gothic"/>
              </a:rPr>
              <a:t>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276920" defTabSz="914400">
              <a:lnSpc>
                <a:spcPct val="100000"/>
              </a:lnSpc>
              <a:spcBef>
                <a:spcPts val="1199"/>
              </a:spcBef>
              <a:tabLst>
                <a:tab algn="l" pos="1123200"/>
                <a:tab algn="l" pos="1822320"/>
              </a:tabLst>
            </a:pPr>
            <a:r>
              <a:rPr b="0" lang="ko-KR" sz="1200" spc="-1" strike="noStrike">
                <a:solidFill>
                  <a:srgbClr val="d9d9d9"/>
                </a:solidFill>
                <a:latin typeface="Malgun Gothic"/>
              </a:rPr>
              <a:t>누적</a:t>
            </a:r>
            <a:r>
              <a:rPr b="0" lang="en-US" sz="1200" spc="-160" strike="noStrike">
                <a:solidFill>
                  <a:srgbClr val="d9d9d9"/>
                </a:solidFill>
                <a:latin typeface="Malgun Gothic"/>
              </a:rPr>
              <a:t> </a:t>
            </a:r>
            <a:r>
              <a:rPr b="0" lang="ko-KR" sz="1200" spc="-1" strike="noStrike">
                <a:solidFill>
                  <a:srgbClr val="d9d9d9"/>
                </a:solidFill>
                <a:latin typeface="Malgun Gothic"/>
              </a:rPr>
              <a:t>설치량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" name="object 18"/>
          <p:cNvSpPr/>
          <p:nvPr/>
        </p:nvSpPr>
        <p:spPr>
          <a:xfrm>
            <a:off x="258120" y="4603320"/>
            <a:ext cx="827208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</a:rPr>
              <a:t>⦿</a:t>
            </a:r>
            <a:r>
              <a:rPr b="0" lang="en-US" sz="1800" spc="-32" strike="noStrike">
                <a:solidFill>
                  <a:schemeClr val="dk1"/>
                </a:solidFill>
                <a:latin typeface="Cambria Math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누적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설치량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:</a:t>
            </a:r>
            <a:r>
              <a:rPr b="0" lang="en-US" sz="1800" spc="4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2015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년대비</a:t>
            </a:r>
            <a:r>
              <a:rPr b="0" lang="en-US" sz="1800" spc="-23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2022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Malgun Gothic"/>
              </a:rPr>
              <a:t>대략</a:t>
            </a:r>
            <a:r>
              <a:rPr b="0" lang="en-US" sz="1800" spc="-225" strike="noStrike">
                <a:solidFill>
                  <a:srgbClr val="ff0000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 Light"/>
              </a:rPr>
              <a:t>2</a:t>
            </a:r>
            <a:r>
              <a:rPr b="0" lang="ko-KR" sz="1800" spc="-1" strike="noStrike">
                <a:solidFill>
                  <a:srgbClr val="ff0000"/>
                </a:solidFill>
                <a:latin typeface="Malgun Gothic"/>
              </a:rPr>
              <a:t>배</a:t>
            </a:r>
            <a:r>
              <a:rPr b="0" lang="en-US" sz="1800" spc="-216" strike="noStrike">
                <a:solidFill>
                  <a:srgbClr val="ff0000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Malgun Gothic"/>
              </a:rPr>
              <a:t>이상</a:t>
            </a:r>
            <a:r>
              <a:rPr b="0" lang="en-US" sz="1800" spc="-225" strike="noStrike">
                <a:solidFill>
                  <a:srgbClr val="ff0000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Malgun Gothic"/>
              </a:rPr>
              <a:t>증가</a:t>
            </a:r>
            <a:r>
              <a:rPr b="0" lang="en-US" sz="1800" spc="-216" strike="noStrike">
                <a:solidFill>
                  <a:srgbClr val="ff0000"/>
                </a:solidFill>
                <a:latin typeface="Malgun Gothic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-&gt;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하지만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2022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대비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203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0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년은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Calibri Light"/>
              </a:rPr>
              <a:t>10</a:t>
            </a:r>
            <a:r>
              <a:rPr b="0" lang="ko-KR" sz="1800" spc="-1" strike="noStrike">
                <a:solidFill>
                  <a:srgbClr val="ff0000"/>
                </a:solidFill>
                <a:latin typeface="Malgun Gothic"/>
              </a:rPr>
              <a:t>배</a:t>
            </a:r>
            <a:r>
              <a:rPr b="0" lang="en-US" sz="1800" spc="-225" strike="noStrike">
                <a:solidFill>
                  <a:srgbClr val="ff0000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Malgun Gothic"/>
              </a:rPr>
              <a:t>이상</a:t>
            </a:r>
            <a:r>
              <a:rPr b="0" lang="en-US" sz="1800" spc="-231" strike="noStrike">
                <a:solidFill>
                  <a:srgbClr val="ff0000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rgbClr val="ff0000"/>
                </a:solidFill>
                <a:latin typeface="Malgun Gothic"/>
              </a:rPr>
              <a:t>증가예정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  <a:spcBef>
                <a:spcPts val="2160"/>
              </a:spcBef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</a:rPr>
              <a:t>⦿</a:t>
            </a:r>
            <a:r>
              <a:rPr b="0" lang="en-US" sz="1800" spc="-32" strike="noStrike">
                <a:solidFill>
                  <a:schemeClr val="dk1"/>
                </a:solidFill>
                <a:latin typeface="Cambria Math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대규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모</a:t>
            </a:r>
            <a:r>
              <a:rPr b="1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해상풍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력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발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전</a:t>
            </a:r>
            <a:r>
              <a:rPr b="1" lang="en-US" sz="1800" spc="-242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chemeClr val="dk1"/>
                </a:solidFill>
                <a:latin typeface="Malgun Gothic"/>
              </a:rPr>
              <a:t>프로젝트</a:t>
            </a:r>
            <a:r>
              <a:rPr b="1" lang="en-US" sz="1800" spc="-23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7" strike="noStrike">
                <a:solidFill>
                  <a:schemeClr val="dk1"/>
                </a:solidFill>
                <a:latin typeface="Malgun Gothic"/>
              </a:rPr>
              <a:t>육성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:5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이상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인허가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과정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거친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조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단위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해상풍력</a:t>
            </a:r>
            <a:r>
              <a:rPr b="0" lang="en-US" sz="1800" spc="-211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단지들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2024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년부터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착공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-&gt;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특히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6fc0"/>
                </a:solidFill>
                <a:latin typeface="Malgun Gothic"/>
              </a:rPr>
              <a:t>부유식</a:t>
            </a:r>
            <a:r>
              <a:rPr b="1" lang="en-US" sz="1800" spc="-242" strike="noStrike">
                <a:solidFill>
                  <a:srgbClr val="006fc0"/>
                </a:solidFill>
                <a:latin typeface="Malgun Gothic"/>
              </a:rPr>
              <a:t> </a:t>
            </a:r>
            <a:r>
              <a:rPr b="1" lang="ko-KR" sz="1800" spc="-1" strike="noStrike">
                <a:solidFill>
                  <a:srgbClr val="006fc0"/>
                </a:solidFill>
                <a:latin typeface="Malgun Gothic"/>
              </a:rPr>
              <a:t>해상풍력은</a:t>
            </a:r>
            <a:r>
              <a:rPr b="1" lang="en-US" sz="1800" spc="-236" strike="noStrike">
                <a:solidFill>
                  <a:srgbClr val="006fc0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우리나라가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글로벌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경쟁력을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보유하고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있는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‘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조선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해양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’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&amp;</a:t>
            </a:r>
            <a:r>
              <a:rPr b="0" lang="en-US" sz="1800" spc="-7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‘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해저케이블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산</a:t>
            </a:r>
            <a:r>
              <a:rPr b="0" lang="ko-KR" sz="1800" spc="-7" strike="noStrike">
                <a:solidFill>
                  <a:schemeClr val="dk1"/>
                </a:solidFill>
                <a:latin typeface="Malgun Gothic"/>
              </a:rPr>
              <a:t>업</a:t>
            </a:r>
            <a:r>
              <a:rPr b="0" lang="en-US" sz="1800" spc="-1" strike="noStrike">
                <a:solidFill>
                  <a:schemeClr val="dk1"/>
                </a:solidFill>
                <a:latin typeface="Calibri Light"/>
              </a:rPr>
              <a:t>’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과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함께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시너지</a:t>
            </a:r>
            <a:r>
              <a:rPr b="0" lang="en-US" sz="1800" spc="-225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창출</a:t>
            </a:r>
            <a:r>
              <a:rPr b="0" lang="en-US" sz="1800" spc="-216" strike="noStrike">
                <a:solidFill>
                  <a:schemeClr val="dk1"/>
                </a:solidFill>
                <a:latin typeface="Malgun Gothic"/>
              </a:rPr>
              <a:t> </a:t>
            </a:r>
            <a:r>
              <a:rPr b="0" lang="ko-KR" sz="1800" spc="-1" strike="noStrike">
                <a:solidFill>
                  <a:schemeClr val="dk1"/>
                </a:solidFill>
                <a:latin typeface="Malgun Gothic"/>
              </a:rPr>
              <a:t>가능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2024-03-12T11:20:40Z</dcterms:created>
  <dc:creator>Slide Members by HS.SEO</dc:creator>
  <dc:description/>
  <cp:keywords>SlideMembers ppt PPT Templates Presentation Diagram Chart Yesform Google slides Keynote Free Slides</cp:keywords>
  <dc:language>ko-KR</dc:language>
  <cp:lastModifiedBy/>
  <dcterms:modified xsi:type="dcterms:W3CDTF">2024-05-15T00:40:53Z</dcterms:modified>
  <cp:revision>80</cp:revision>
  <dc:subject>Powerpoint Templates , Diagram, Chart, Google slides, Keynote</dc:subject>
  <dc:title>Slide Members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2023-07-29T00:00:00Z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2024-03-12T00:00:00Z</vt:filetime>
  </property>
  <property fmtid="{D5CDD505-2E9C-101B-9397-08002B2CF9AE}" pid="5" name="PresentationFormat">
    <vt:lpwstr>화면 슬라이드 쇼(4:3)</vt:lpwstr>
  </property>
  <property fmtid="{D5CDD505-2E9C-101B-9397-08002B2CF9AE}" pid="6" name="Slides">
    <vt:i4>27</vt:i4>
  </property>
</Properties>
</file>