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68" r:id="rId15"/>
    <p:sldId id="274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2A91F-DFF0-473F-8320-23C4F84BF6E4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D8EA3-04C5-415B-9C5B-E9422D67E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36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84D3DCA-6660-4E9A-9EB7-3080EF6D7967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8739FE20-2464-47D3-BE20-B23F154ED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7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FF6-1D74-478A-A0EC-7F3DF76AD9E6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22009-5B5C-45A4-9C2C-B19376E0C8CA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201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392C-6068-4DD7-A57C-A7BDDA9E898D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1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1E1BC-DE27-44A1-95A6-9B78FE386569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1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7C02-FA34-4924-94B5-FFEADBAD4B78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22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CFE4-1CC0-4614-93BD-381234E2225B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343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234F-961D-47B9-B9C9-66C94BF0AD62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78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C7EA-389F-48D4-AC13-AA081E22284C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2553"/>
            <a:ext cx="8761412" cy="3746619"/>
          </a:xfrm>
        </p:spPr>
        <p:txBody>
          <a:bodyPr/>
          <a:lstStyle>
            <a:lvl1pPr>
              <a:buClr>
                <a:schemeClr val="accent4">
                  <a:lumMod val="60000"/>
                  <a:lumOff val="40000"/>
                </a:schemeClr>
              </a:buClr>
              <a:defRPr/>
            </a:lvl1pPr>
            <a:lvl2pPr>
              <a:buClr>
                <a:schemeClr val="accent4">
                  <a:lumMod val="60000"/>
                  <a:lumOff val="40000"/>
                </a:schemeClr>
              </a:buClr>
              <a:defRPr/>
            </a:lvl2pPr>
            <a:lvl3pPr>
              <a:buClr>
                <a:schemeClr val="accent4">
                  <a:lumMod val="60000"/>
                  <a:lumOff val="40000"/>
                </a:schemeClr>
              </a:buClr>
              <a:defRPr/>
            </a:lvl3pPr>
            <a:lvl4pPr>
              <a:buClr>
                <a:schemeClr val="accent4">
                  <a:lumMod val="60000"/>
                  <a:lumOff val="40000"/>
                </a:schemeClr>
              </a:buClr>
              <a:defRPr/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49D0-83A1-4FF8-8E01-526ECCAD814B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8E8A51-2A5C-4B70-B662-0B2A7C3161EA}"/>
              </a:ext>
            </a:extLst>
          </p:cNvPr>
          <p:cNvCxnSpPr>
            <a:cxnSpLocks/>
          </p:cNvCxnSpPr>
          <p:nvPr userDrawn="1"/>
        </p:nvCxnSpPr>
        <p:spPr>
          <a:xfrm>
            <a:off x="478971" y="6259879"/>
            <a:ext cx="112340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39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FF4E-380D-4A1C-B926-E644337D925A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10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097E-9378-48F2-92D7-0E892535C927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5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A631-BDAB-4A61-B3FF-55A55095C2BD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9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74AA-DCC0-4D4D-8F2C-82126E2E4806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2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0E98-CA41-49B9-AF5D-49FDCEFF3D65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15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2E60-1E72-4251-BE00-13156408151E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8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11EC-DF7A-436C-A295-874B78ECFF34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6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E448FC-5C07-4FBF-9487-6DACA24ABE1B}" type="datetime1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739FE20-2464-47D3-BE20-B23F154ED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8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3gpp.org/technologies/101-carrier-aggregation-explaine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7A56D-17ED-4BB8-89B0-9C9528B2D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/>
              <a:t>주제</a:t>
            </a:r>
            <a:r>
              <a:rPr lang="en-US" altLang="ko-KR" sz="4000" dirty="0"/>
              <a:t> 4</a:t>
            </a:r>
            <a:br>
              <a:rPr lang="en-US" altLang="ko-KR" sz="4000" dirty="0"/>
            </a:br>
            <a:r>
              <a:rPr lang="en-US" altLang="ko-KR" sz="4000" dirty="0"/>
              <a:t>	</a:t>
            </a:r>
            <a:r>
              <a:rPr lang="ko-KR" altLang="en-US" sz="4000" dirty="0"/>
              <a:t>이동통신기술 서비스</a:t>
            </a:r>
            <a:r>
              <a:rPr lang="en-US" altLang="ko-KR" sz="4000" dirty="0"/>
              <a:t> </a:t>
            </a:r>
            <a:r>
              <a:rPr lang="ko-KR" altLang="en-US" sz="4000" dirty="0"/>
              <a:t>및</a:t>
            </a:r>
            <a:br>
              <a:rPr lang="en-US" altLang="ko-KR" sz="4000" dirty="0"/>
            </a:br>
            <a:r>
              <a:rPr lang="en-US" altLang="ko-KR" sz="4000" dirty="0"/>
              <a:t>	</a:t>
            </a:r>
            <a:r>
              <a:rPr lang="ko-KR" altLang="en-US" sz="4000" dirty="0"/>
              <a:t>성공</a:t>
            </a:r>
            <a:r>
              <a:rPr lang="en-US" altLang="ko-KR" sz="4000" dirty="0"/>
              <a:t>, </a:t>
            </a:r>
            <a:r>
              <a:rPr lang="ko-KR" altLang="en-US" sz="4000" dirty="0"/>
              <a:t>실패 요인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9C112A-9CAB-477F-851E-FB04EB3B9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– </a:t>
            </a:r>
            <a:r>
              <a:rPr lang="ko-KR" altLang="en-US" dirty="0"/>
              <a:t>박우진</a:t>
            </a:r>
            <a:r>
              <a:rPr lang="en-US" altLang="ko-KR" dirty="0"/>
              <a:t>, </a:t>
            </a:r>
            <a:r>
              <a:rPr lang="ko-KR" altLang="en-US" dirty="0"/>
              <a:t>신창화</a:t>
            </a:r>
            <a:r>
              <a:rPr lang="en-US" altLang="ko-KR" dirty="0"/>
              <a:t>, </a:t>
            </a:r>
            <a:r>
              <a:rPr lang="ko-KR" altLang="en-US" dirty="0"/>
              <a:t>박준영</a:t>
            </a:r>
            <a:r>
              <a:rPr lang="en-US" altLang="ko-KR" dirty="0"/>
              <a:t>, </a:t>
            </a:r>
            <a:r>
              <a:rPr lang="ko-KR" altLang="en-US" dirty="0" err="1"/>
              <a:t>김연종</a:t>
            </a:r>
            <a:r>
              <a:rPr lang="en-US" altLang="ko-KR" dirty="0"/>
              <a:t>, </a:t>
            </a:r>
            <a:r>
              <a:rPr lang="ko-KR" altLang="en-US" dirty="0" err="1"/>
              <a:t>오현택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19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73317-0536-4F6C-AAA9-C00AC13D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1B1FC-105C-432F-BB1F-7001E6D5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 (본문)"/>
              </a:rPr>
              <a:t>영향</a:t>
            </a:r>
            <a:endParaRPr lang="en-US" altLang="ko-KR" dirty="0">
              <a:latin typeface="맑은 고딕 (본문)"/>
            </a:endParaRPr>
          </a:p>
          <a:p>
            <a:pPr lvl="1"/>
            <a:r>
              <a:rPr lang="ko-KR" altLang="en-US" dirty="0">
                <a:latin typeface="맑은 고딕 (본문)"/>
              </a:rPr>
              <a:t>자율주행과 원격 수술로봇</a:t>
            </a:r>
            <a:endParaRPr lang="en-US" altLang="ko-KR" dirty="0">
              <a:latin typeface="맑은 고딕 (본문)"/>
            </a:endParaRPr>
          </a:p>
          <a:p>
            <a:pPr lvl="1"/>
            <a:r>
              <a:rPr lang="ko-KR" altLang="en-US" dirty="0">
                <a:latin typeface="맑은 고딕 (본문)"/>
              </a:rPr>
              <a:t>클라우드 </a:t>
            </a:r>
            <a:r>
              <a:rPr lang="ko-KR" altLang="en-US" dirty="0" err="1">
                <a:latin typeface="맑은 고딕 (본문)"/>
              </a:rPr>
              <a:t>게이밍</a:t>
            </a:r>
            <a:endParaRPr lang="en-US" altLang="ko-KR" dirty="0">
              <a:latin typeface="맑은 고딕 (본문)"/>
            </a:endParaRPr>
          </a:p>
          <a:p>
            <a:pPr lvl="1"/>
            <a:r>
              <a:rPr lang="en-US" altLang="ko-KR" dirty="0">
                <a:latin typeface="맑은 고딕 (본문)"/>
              </a:rPr>
              <a:t>AI</a:t>
            </a:r>
          </a:p>
          <a:p>
            <a:pPr lvl="1"/>
            <a:r>
              <a:rPr lang="en-US" altLang="ko-KR" dirty="0">
                <a:latin typeface="맑은 고딕 (본문)"/>
              </a:rPr>
              <a:t>IoT </a:t>
            </a:r>
            <a:r>
              <a:rPr lang="ko-KR" altLang="en-US" dirty="0">
                <a:latin typeface="맑은 고딕 (본문)"/>
              </a:rPr>
              <a:t>산업시장 활성화</a:t>
            </a:r>
            <a:endParaRPr lang="en-US" altLang="ko-KR" dirty="0">
              <a:latin typeface="맑은 고딕 (본문)"/>
            </a:endParaRPr>
          </a:p>
          <a:p>
            <a:pPr lvl="1"/>
            <a:endParaRPr lang="en-US" altLang="ko-KR" dirty="0">
              <a:latin typeface="맑은 고딕 (본문)"/>
            </a:endParaRPr>
          </a:p>
          <a:p>
            <a:r>
              <a:rPr lang="ko-KR" altLang="en-US" dirty="0">
                <a:latin typeface="맑은 고딕 (본문)"/>
              </a:rPr>
              <a:t>왜 </a:t>
            </a:r>
            <a:r>
              <a:rPr lang="en-US" altLang="ko-KR" dirty="0">
                <a:latin typeface="맑은 고딕 (본문)"/>
              </a:rPr>
              <a:t>5G </a:t>
            </a:r>
            <a:r>
              <a:rPr lang="ko-KR" altLang="en-US" dirty="0">
                <a:latin typeface="맑은 고딕 (본문)"/>
              </a:rPr>
              <a:t>사업은 실패하게 되었는가</a:t>
            </a:r>
            <a:r>
              <a:rPr lang="en-US" altLang="ko-KR" dirty="0">
                <a:latin typeface="맑은 고딕 (본문)"/>
              </a:rPr>
              <a:t>?</a:t>
            </a:r>
          </a:p>
          <a:p>
            <a:pPr lvl="1"/>
            <a:r>
              <a:rPr lang="ko-KR" altLang="en-US" dirty="0">
                <a:latin typeface="맑은 고딕 (본문)"/>
              </a:rPr>
              <a:t>정부와</a:t>
            </a:r>
            <a:r>
              <a:rPr lang="en-US" altLang="ko-KR" dirty="0">
                <a:latin typeface="맑은 고딕 (본문)"/>
              </a:rPr>
              <a:t> </a:t>
            </a:r>
            <a:r>
              <a:rPr lang="ko-KR" altLang="en-US" dirty="0">
                <a:latin typeface="맑은 고딕 (본문)"/>
              </a:rPr>
              <a:t>통신사의 마찰</a:t>
            </a:r>
            <a:endParaRPr lang="en-US" altLang="ko-KR" dirty="0">
              <a:latin typeface="맑은 고딕 (본문)"/>
            </a:endParaRPr>
          </a:p>
          <a:p>
            <a:pPr lvl="1"/>
            <a:r>
              <a:rPr lang="ko-KR" altLang="en-US" dirty="0">
                <a:latin typeface="맑은 고딕 (본문)"/>
              </a:rPr>
              <a:t>비용 문제</a:t>
            </a:r>
            <a:endParaRPr lang="en-US" altLang="ko-KR" dirty="0">
              <a:latin typeface="맑은 고딕 (본문)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69EF8D-5F04-4C50-8F6D-66106410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2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B2E09-DA46-4DF2-A5E4-DB9671D7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4D3DC-781D-45C1-9618-927CBA99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 (본문)"/>
              </a:rPr>
              <a:t>특징</a:t>
            </a:r>
            <a:endParaRPr lang="en-US" altLang="ko-KR" dirty="0">
              <a:latin typeface="맑은 고딕 (본문)"/>
            </a:endParaRPr>
          </a:p>
          <a:p>
            <a:pPr lvl="1"/>
            <a:r>
              <a:rPr lang="ko-KR" altLang="en-US" dirty="0">
                <a:latin typeface="맑은 고딕 (본문)"/>
              </a:rPr>
              <a:t>속도</a:t>
            </a:r>
            <a:r>
              <a:rPr lang="en-US" altLang="ko-KR" dirty="0">
                <a:latin typeface="맑은 고딕 (본문)"/>
              </a:rPr>
              <a:t> : 1Tbps</a:t>
            </a:r>
          </a:p>
          <a:p>
            <a:pPr lvl="1"/>
            <a:r>
              <a:rPr lang="ko-KR" altLang="en-US" dirty="0">
                <a:latin typeface="맑은 고딕 (본문)"/>
              </a:rPr>
              <a:t>지연 </a:t>
            </a:r>
            <a:r>
              <a:rPr lang="en-US" altLang="ko-KR" dirty="0">
                <a:latin typeface="맑은 고딕 (본문)"/>
              </a:rPr>
              <a:t>: 0.1ms</a:t>
            </a:r>
          </a:p>
          <a:p>
            <a:pPr lvl="1"/>
            <a:r>
              <a:rPr lang="ko-KR" altLang="en-US" dirty="0">
                <a:latin typeface="맑은 고딕 (본문)"/>
              </a:rPr>
              <a:t>보다 더 넓은 서비스 거리와 더 많은 기기와의 연결</a:t>
            </a:r>
            <a:endParaRPr lang="en-US" altLang="ko-KR" dirty="0">
              <a:latin typeface="맑은 고딕 (본문)"/>
            </a:endParaRPr>
          </a:p>
          <a:p>
            <a:pPr lvl="1"/>
            <a:endParaRPr lang="en-US" altLang="ko-KR" dirty="0">
              <a:latin typeface="맑은 고딕 (본문)"/>
            </a:endParaRPr>
          </a:p>
          <a:p>
            <a:r>
              <a:rPr lang="ko-KR" altLang="en-US" dirty="0">
                <a:latin typeface="맑은 고딕 (본문)"/>
              </a:rPr>
              <a:t>영향</a:t>
            </a:r>
          </a:p>
          <a:p>
            <a:pPr lvl="1"/>
            <a:r>
              <a:rPr lang="en-US" altLang="ko-KR" dirty="0">
                <a:latin typeface="맑은 고딕 (본문)"/>
              </a:rPr>
              <a:t>5G </a:t>
            </a:r>
            <a:r>
              <a:rPr lang="ko-KR" altLang="en-US" dirty="0">
                <a:latin typeface="맑은 고딕 (본문)"/>
              </a:rPr>
              <a:t>성능 고도화</a:t>
            </a:r>
            <a:endParaRPr lang="en-US" altLang="ko-KR" dirty="0">
              <a:latin typeface="맑은 고딕 (본문)"/>
            </a:endParaRPr>
          </a:p>
          <a:p>
            <a:pPr lvl="1"/>
            <a:r>
              <a:rPr lang="ko-KR" altLang="en-US" dirty="0">
                <a:latin typeface="맑은 고딕 (본문)"/>
              </a:rPr>
              <a:t>지능형 네트워크 등장</a:t>
            </a:r>
            <a:endParaRPr lang="en-US" altLang="ko-KR" dirty="0">
              <a:latin typeface="맑은 고딕 (본문)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206C33-1E75-48DB-B82D-8852671A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8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34281-0902-4F0D-A01D-80203256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14BE2-D197-4F7B-BBC2-9A683693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DC62FC1-28B1-43BA-BF22-15D69010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0" dirty="0"/>
              <a:t>[</a:t>
            </a:r>
            <a:r>
              <a:rPr lang="ko-KR" altLang="en-US" b="0" dirty="0"/>
              <a:t>그림</a:t>
            </a:r>
            <a:r>
              <a:rPr lang="en-US" altLang="ko-KR" b="0" dirty="0"/>
              <a:t>1] </a:t>
            </a:r>
            <a:r>
              <a:rPr lang="ko-KR" altLang="en-US" b="0" dirty="0"/>
              <a:t>출처 「</a:t>
            </a:r>
            <a:r>
              <a:rPr lang="en-US" altLang="ko-KR" b="0" dirty="0"/>
              <a:t>6</a:t>
            </a:r>
            <a:r>
              <a:rPr lang="ko-KR" altLang="en-US" b="0" dirty="0"/>
              <a:t>세대</a:t>
            </a:r>
            <a:r>
              <a:rPr lang="en-US" altLang="ko-KR" b="0" dirty="0"/>
              <a:t>(6G) </a:t>
            </a:r>
            <a:r>
              <a:rPr lang="ko-KR" altLang="en-US" b="0" dirty="0"/>
              <a:t>연구개발</a:t>
            </a:r>
            <a:r>
              <a:rPr lang="en-US" altLang="ko-KR" b="0" dirty="0"/>
              <a:t>(R&amp;D) </a:t>
            </a:r>
            <a:r>
              <a:rPr lang="ko-KR" altLang="en-US" b="0" dirty="0"/>
              <a:t>실행계획」</a:t>
            </a:r>
            <a:r>
              <a:rPr lang="en-US" altLang="ko-KR" b="0" dirty="0"/>
              <a:t>, </a:t>
            </a:r>
            <a:r>
              <a:rPr lang="ko-KR" altLang="en-US" b="0" dirty="0"/>
              <a:t>과학기술정보통신부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31C76-BE66-4109-9A50-428A03C24594}"/>
              </a:ext>
            </a:extLst>
          </p:cNvPr>
          <p:cNvSpPr txBox="1"/>
          <p:nvPr/>
        </p:nvSpPr>
        <p:spPr>
          <a:xfrm>
            <a:off x="5823329" y="5822975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/>
              <a:t>그림 </a:t>
            </a:r>
            <a:r>
              <a:rPr lang="en-US" altLang="ko-KR" sz="800" dirty="0"/>
              <a:t>1]</a:t>
            </a:r>
            <a:endParaRPr lang="ko-KR" altLang="en-US" sz="800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5DE7F6B8-04A1-46DE-B757-A410E3970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58" y="2371080"/>
            <a:ext cx="6734283" cy="3367142"/>
          </a:xfrm>
        </p:spPr>
      </p:pic>
    </p:spTree>
    <p:extLst>
      <p:ext uri="{BB962C8B-B14F-4D97-AF65-F5344CB8AC3E}">
        <p14:creationId xmlns:p14="http://schemas.microsoft.com/office/powerpoint/2010/main" val="203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E341B-E7F6-4C50-A955-6F7B5999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흐름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B077C54-10ED-40DC-A18E-4D351208E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13" y="2312988"/>
            <a:ext cx="5844773" cy="37465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A972E4-7549-4562-A12E-D57928CB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E8E54-9946-4E6C-8CB7-AA157E8411BA}"/>
              </a:ext>
            </a:extLst>
          </p:cNvPr>
          <p:cNvSpPr txBox="1"/>
          <p:nvPr/>
        </p:nvSpPr>
        <p:spPr>
          <a:xfrm>
            <a:off x="5858594" y="5951766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[</a:t>
            </a:r>
            <a:r>
              <a:rPr lang="ko-KR" altLang="en-US" sz="800" dirty="0"/>
              <a:t>그림 </a:t>
            </a:r>
            <a:r>
              <a:rPr lang="en-US" altLang="ko-KR" sz="800" dirty="0"/>
              <a:t>2]</a:t>
            </a:r>
            <a:endParaRPr lang="ko-KR" altLang="en-US" sz="80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8080A2-1B64-4CA6-8BA6-E8E3EBD3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0" dirty="0"/>
              <a:t>[</a:t>
            </a:r>
            <a:r>
              <a:rPr lang="ko-KR" altLang="en-US" b="0" dirty="0"/>
              <a:t>그림</a:t>
            </a:r>
            <a:r>
              <a:rPr lang="en-US" altLang="ko-KR" b="0" dirty="0"/>
              <a:t>2] </a:t>
            </a:r>
            <a:r>
              <a:rPr lang="ko-KR" altLang="en-US" b="0" dirty="0"/>
              <a:t>출처 </a:t>
            </a:r>
            <a:r>
              <a:rPr lang="en-US" altLang="ko-KR" b="0" dirty="0"/>
              <a:t>KCA </a:t>
            </a:r>
            <a:r>
              <a:rPr lang="ko-KR" altLang="en-US" b="0" dirty="0" err="1"/>
              <a:t>한국방송통신전파진흥원</a:t>
            </a:r>
            <a:r>
              <a:rPr lang="en-US" altLang="ko-KR" b="0" dirty="0"/>
              <a:t>, vol76, ICT Station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57732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3FC4A-E8CD-47A4-B23C-541F56C3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MVNO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알뜰폰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55E9E-3955-4A32-A9F3-E07CF5A77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21493"/>
            <a:ext cx="8761412" cy="3448381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맑은 고딕 (본문)"/>
              </a:rPr>
              <a:t>정의</a:t>
            </a:r>
            <a:endParaRPr lang="en-US" altLang="ko-KR" dirty="0">
              <a:latin typeface="맑은 고딕 (본문)"/>
            </a:endParaRPr>
          </a:p>
          <a:p>
            <a:pPr lvl="1"/>
            <a:r>
              <a:rPr lang="en-US" altLang="ko-KR" dirty="0">
                <a:latin typeface="맑은 고딕 (본문)"/>
              </a:rPr>
              <a:t>“</a:t>
            </a:r>
            <a:r>
              <a:rPr lang="ko-KR" altLang="en-US" dirty="0">
                <a:latin typeface="맑은 고딕 (본문)"/>
              </a:rPr>
              <a:t>실제 물리적인 이동통신망을 보유하지 않으면서 이동통신망을 보유한 사업자로부터 망을 빌려 각종 이동통신 서비스를 제공하는 사업자</a:t>
            </a:r>
            <a:r>
              <a:rPr lang="en-US" altLang="ko-KR" dirty="0">
                <a:latin typeface="맑은 고딕 (본문)"/>
              </a:rPr>
              <a:t>.” </a:t>
            </a:r>
            <a:r>
              <a:rPr lang="en-US" altLang="ko-KR" sz="1100" dirty="0">
                <a:latin typeface="맑은 고딕 (본문)"/>
              </a:rPr>
              <a:t>[</a:t>
            </a:r>
            <a:r>
              <a:rPr lang="ko-KR" altLang="en-US" sz="1100" dirty="0">
                <a:latin typeface="맑은 고딕 (본문)"/>
              </a:rPr>
              <a:t>한국정보통신기술협회</a:t>
            </a:r>
            <a:r>
              <a:rPr lang="en-US" altLang="ko-KR" sz="1100" dirty="0">
                <a:latin typeface="맑은 고딕 (본문)"/>
              </a:rPr>
              <a:t>, </a:t>
            </a:r>
            <a:r>
              <a:rPr lang="ko-KR" altLang="en-US" sz="1100" dirty="0">
                <a:latin typeface="맑은 고딕 (본문)"/>
              </a:rPr>
              <a:t>정보통신용어사전</a:t>
            </a:r>
            <a:r>
              <a:rPr lang="en-US" altLang="ko-KR" sz="1100" dirty="0">
                <a:latin typeface="맑은 고딕 (본문)"/>
              </a:rPr>
              <a:t>, MVNO</a:t>
            </a:r>
            <a:r>
              <a:rPr lang="ko-KR" altLang="en-US" sz="1100" dirty="0">
                <a:latin typeface="맑은 고딕 (본문)"/>
              </a:rPr>
              <a:t> 정의</a:t>
            </a:r>
            <a:r>
              <a:rPr lang="en-US" altLang="ko-KR" sz="1100" dirty="0">
                <a:latin typeface="맑은 고딕 (본문)"/>
              </a:rPr>
              <a:t>]</a:t>
            </a:r>
          </a:p>
          <a:p>
            <a:pPr lvl="1"/>
            <a:endParaRPr lang="en-US" altLang="ko-KR" dirty="0">
              <a:latin typeface="맑은 고딕 (본문)"/>
            </a:endParaRPr>
          </a:p>
          <a:p>
            <a:r>
              <a:rPr lang="ko-KR" altLang="en-US" dirty="0">
                <a:latin typeface="맑은 고딕 (본문)"/>
              </a:rPr>
              <a:t>정책 평가</a:t>
            </a:r>
            <a:r>
              <a:rPr lang="en-US" altLang="ko-KR" dirty="0">
                <a:latin typeface="맑은 고딕 (본문)"/>
              </a:rPr>
              <a:t>?</a:t>
            </a:r>
          </a:p>
          <a:p>
            <a:pPr lvl="1"/>
            <a:r>
              <a:rPr lang="ko-KR" altLang="en-US" dirty="0">
                <a:latin typeface="맑은 고딕 (본문)"/>
              </a:rPr>
              <a:t>도입 시기가 적절하였나</a:t>
            </a:r>
            <a:r>
              <a:rPr lang="en-US" altLang="ko-KR" dirty="0">
                <a:latin typeface="맑은 고딕 (본문)"/>
              </a:rPr>
              <a:t>?</a:t>
            </a:r>
          </a:p>
          <a:p>
            <a:pPr lvl="1"/>
            <a:r>
              <a:rPr lang="ko-KR" altLang="en-US" dirty="0">
                <a:latin typeface="맑은 고딕 (본문)"/>
              </a:rPr>
              <a:t>제도 운영 측면에서 공정에서 이뤄졌나</a:t>
            </a:r>
            <a:r>
              <a:rPr lang="en-US" altLang="ko-KR" dirty="0">
                <a:latin typeface="맑은 고딕 (본문)"/>
              </a:rPr>
              <a:t>?</a:t>
            </a:r>
          </a:p>
          <a:p>
            <a:pPr lvl="1"/>
            <a:r>
              <a:rPr lang="ko-KR" altLang="en-US" dirty="0">
                <a:latin typeface="맑은 고딕 (본문)"/>
              </a:rPr>
              <a:t>산업 구조 면에서 시장 진입이 적절하였는가</a:t>
            </a:r>
            <a:r>
              <a:rPr lang="en-US" altLang="ko-KR" dirty="0">
                <a:latin typeface="맑은 고딕 (본문)"/>
              </a:rPr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78FD89-C9A8-47D9-BB3D-96F610B1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4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06E56B-E6BE-4864-85EC-CCB7EAE1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CA70A6E-EDB5-4079-926F-18FB33D2DCA8}"/>
              </a:ext>
            </a:extLst>
          </p:cNvPr>
          <p:cNvSpPr txBox="1">
            <a:spLocks/>
          </p:cNvSpPr>
          <p:nvPr/>
        </p:nvSpPr>
        <p:spPr bwMode="gray">
          <a:xfrm>
            <a:off x="4213305" y="3110048"/>
            <a:ext cx="3765390" cy="637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559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E45F6-B4C8-47B1-9DD9-BB57AFD5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0942C-8559-4AF2-887D-69EC09DF8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사전</a:t>
            </a:r>
          </a:p>
          <a:p>
            <a:pPr lvl="1"/>
            <a:r>
              <a:rPr lang="en-US" altLang="ko-KR" dirty="0"/>
              <a:t>TTA </a:t>
            </a:r>
            <a:r>
              <a:rPr lang="ko-KR" altLang="en-US" dirty="0"/>
              <a:t>한국정보통신기술협회</a:t>
            </a:r>
            <a:r>
              <a:rPr lang="en-US" altLang="ko-KR" dirty="0"/>
              <a:t>, </a:t>
            </a:r>
            <a:r>
              <a:rPr lang="ko-KR" altLang="en-US" dirty="0"/>
              <a:t>정보통신용어사전</a:t>
            </a:r>
          </a:p>
          <a:p>
            <a:pPr lvl="1"/>
            <a:r>
              <a:rPr lang="ko-KR" altLang="en-US" dirty="0"/>
              <a:t>정보통신기술용어해설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간행물</a:t>
            </a:r>
          </a:p>
          <a:p>
            <a:pPr lvl="1"/>
            <a:r>
              <a:rPr lang="en-US" altLang="ko-KR" dirty="0"/>
              <a:t>KCA </a:t>
            </a:r>
            <a:r>
              <a:rPr lang="ko-KR" altLang="en-US" dirty="0" err="1"/>
              <a:t>한국방송통신전파진흥원</a:t>
            </a:r>
            <a:r>
              <a:rPr lang="en-US" altLang="ko-KR" dirty="0"/>
              <a:t>, vol76, ICT Insight</a:t>
            </a:r>
          </a:p>
          <a:p>
            <a:pPr lvl="1"/>
            <a:r>
              <a:rPr lang="en-US" altLang="ko-KR" dirty="0"/>
              <a:t>KCA </a:t>
            </a:r>
            <a:r>
              <a:rPr lang="ko-KR" altLang="en-US" dirty="0" err="1"/>
              <a:t>한국방송통신전파진흥원</a:t>
            </a:r>
            <a:r>
              <a:rPr lang="en-US" altLang="ko-KR" dirty="0"/>
              <a:t>, vol76, ICT Station</a:t>
            </a:r>
          </a:p>
          <a:p>
            <a:pPr lvl="1"/>
            <a:r>
              <a:rPr lang="en-US" altLang="ko-KR" dirty="0"/>
              <a:t>TTA Journal Vol.136</a:t>
            </a:r>
          </a:p>
          <a:p>
            <a:pPr lvl="1"/>
            <a:r>
              <a:rPr lang="en-US" altLang="ko-KR" dirty="0"/>
              <a:t>KDB </a:t>
            </a:r>
            <a:r>
              <a:rPr lang="ko-KR" altLang="en-US" dirty="0"/>
              <a:t>미래전략연구소</a:t>
            </a:r>
            <a:r>
              <a:rPr lang="en-US" altLang="ko-KR" dirty="0"/>
              <a:t>, </a:t>
            </a:r>
            <a:r>
              <a:rPr lang="ko-KR" altLang="en-US" dirty="0"/>
              <a:t>산은조사월보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809</a:t>
            </a:r>
            <a:r>
              <a:rPr lang="ko-KR" altLang="en-US" dirty="0"/>
              <a:t>호</a:t>
            </a:r>
            <a:r>
              <a:rPr lang="en-US" altLang="ko-KR" dirty="0"/>
              <a:t>, </a:t>
            </a:r>
            <a:r>
              <a:rPr lang="ko-KR" altLang="en-US" dirty="0"/>
              <a:t>디지털 시대의 </a:t>
            </a:r>
            <a:r>
              <a:rPr lang="ko-KR" altLang="en-US" dirty="0" err="1"/>
              <a:t>핵심인프라</a:t>
            </a:r>
            <a:r>
              <a:rPr lang="en-US" altLang="ko-KR" dirty="0"/>
              <a:t>, </a:t>
            </a:r>
            <a:r>
              <a:rPr lang="ko-KR" altLang="en-US" dirty="0"/>
              <a:t>차세대 무선통신 산업 동향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4DCC9-BE1F-400B-819F-18ADE86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1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CA145-3B5B-44B0-B41A-0A050418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815FC-FA76-47E1-AC42-EC7EC9A6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12553"/>
            <a:ext cx="9826555" cy="3746619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논문</a:t>
            </a:r>
          </a:p>
          <a:p>
            <a:pPr lvl="1"/>
            <a:r>
              <a:rPr lang="ko-KR" altLang="en-US" sz="1700" dirty="0" err="1"/>
              <a:t>방승찬</a:t>
            </a:r>
            <a:r>
              <a:rPr lang="en-US" altLang="ko-KR" sz="1700" dirty="0"/>
              <a:t>. </a:t>
            </a:r>
            <a:r>
              <a:rPr lang="ko-KR" altLang="en-US" sz="1700" dirty="0"/>
              <a:t>이동통신의 발전 및 핵심기술</a:t>
            </a:r>
            <a:r>
              <a:rPr lang="en-US" altLang="ko-KR" sz="1700" dirty="0"/>
              <a:t>. </a:t>
            </a:r>
            <a:r>
              <a:rPr lang="ko-KR" altLang="en-US" sz="1700" dirty="0"/>
              <a:t>정보와 통신 </a:t>
            </a:r>
            <a:r>
              <a:rPr lang="ko-KR" altLang="en-US" sz="1700" dirty="0" err="1"/>
              <a:t>열린강좌</a:t>
            </a:r>
            <a:r>
              <a:rPr lang="en-US" altLang="ko-KR" sz="1700" dirty="0"/>
              <a:t>, (</a:t>
            </a:r>
            <a:r>
              <a:rPr lang="ko-KR" altLang="en-US" sz="1700" dirty="0" err="1"/>
              <a:t>방승찬</a:t>
            </a:r>
            <a:r>
              <a:rPr lang="en-US" altLang="ko-KR" sz="1700" dirty="0"/>
              <a:t>, 2015)</a:t>
            </a:r>
          </a:p>
          <a:p>
            <a:pPr lvl="1"/>
            <a:r>
              <a:rPr lang="ko-KR" altLang="en-US" sz="1700" dirty="0"/>
              <a:t>최형진</a:t>
            </a:r>
            <a:r>
              <a:rPr lang="en-US" altLang="ko-KR" sz="1700" dirty="0"/>
              <a:t>. (2019). </a:t>
            </a:r>
            <a:r>
              <a:rPr lang="ko-KR" altLang="en-US" sz="1700" dirty="0"/>
              <a:t>국내 이동통신 및 위성통신의 역사</a:t>
            </a:r>
            <a:r>
              <a:rPr lang="en-US" altLang="ko-KR" sz="1700" dirty="0"/>
              <a:t>. </a:t>
            </a:r>
            <a:r>
              <a:rPr lang="ko-KR" altLang="en-US" sz="1700" dirty="0"/>
              <a:t>한국통신학회지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정보와통신</a:t>
            </a:r>
            <a:r>
              <a:rPr lang="en-US" altLang="ko-KR" sz="1700" dirty="0"/>
              <a:t>), 36(4), 43-48.</a:t>
            </a:r>
          </a:p>
          <a:p>
            <a:pPr lvl="1"/>
            <a:r>
              <a:rPr lang="ko-KR" altLang="en-US" sz="1700" dirty="0"/>
              <a:t>신재욱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신재승</a:t>
            </a:r>
            <a:r>
              <a:rPr lang="en-US" altLang="ko-KR" sz="1700" dirty="0"/>
              <a:t>. (2019). 5G </a:t>
            </a:r>
            <a:r>
              <a:rPr lang="ko-KR" altLang="en-US" sz="1700" dirty="0"/>
              <a:t>이동통신기술</a:t>
            </a:r>
            <a:r>
              <a:rPr lang="en-US" altLang="ko-KR" sz="1700" dirty="0"/>
              <a:t>. </a:t>
            </a:r>
            <a:r>
              <a:rPr lang="ko-KR" altLang="en-US" sz="1700" dirty="0"/>
              <a:t>로봇과 인간</a:t>
            </a:r>
            <a:r>
              <a:rPr lang="en-US" altLang="ko-KR" sz="1700" dirty="0"/>
              <a:t>, 16(2), 14-21.</a:t>
            </a:r>
          </a:p>
          <a:p>
            <a:pPr lvl="1"/>
            <a:r>
              <a:rPr lang="ko-KR" altLang="en-US" sz="1700" dirty="0" err="1"/>
              <a:t>김문홍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박종한</a:t>
            </a:r>
            <a:r>
              <a:rPr lang="en-US" altLang="ko-KR" sz="1700" dirty="0"/>
              <a:t>, </a:t>
            </a:r>
            <a:r>
              <a:rPr lang="ko-KR" altLang="en-US" sz="1700" dirty="0"/>
              <a:t>나민수</a:t>
            </a:r>
            <a:r>
              <a:rPr lang="en-US" altLang="ko-KR" sz="1700" dirty="0"/>
              <a:t>, </a:t>
            </a:r>
            <a:r>
              <a:rPr lang="ko-KR" altLang="en-US" sz="1700" dirty="0"/>
              <a:t>조성호</a:t>
            </a:r>
            <a:r>
              <a:rPr lang="en-US" altLang="ko-KR" sz="1700" dirty="0"/>
              <a:t>. 5G </a:t>
            </a:r>
            <a:r>
              <a:rPr lang="ko-KR" altLang="en-US" sz="1700" dirty="0"/>
              <a:t>이동통신기술 발전방향</a:t>
            </a:r>
            <a:r>
              <a:rPr lang="en-US" altLang="ko-KR" sz="1700" dirty="0"/>
              <a:t>. </a:t>
            </a:r>
            <a:r>
              <a:rPr lang="ko-KR" altLang="en-US" sz="1700" dirty="0"/>
              <a:t>정보와 통신 </a:t>
            </a:r>
            <a:r>
              <a:rPr lang="ko-KR" altLang="en-US" sz="1700" dirty="0" err="1"/>
              <a:t>열린강좌</a:t>
            </a:r>
            <a:r>
              <a:rPr lang="en-US" altLang="ko-KR" sz="1700" dirty="0"/>
              <a:t>,</a:t>
            </a:r>
          </a:p>
          <a:p>
            <a:pPr lvl="1"/>
            <a:r>
              <a:rPr lang="ko-KR" altLang="en-US" sz="1700" dirty="0" err="1"/>
              <a:t>이병주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정정수</a:t>
            </a:r>
            <a:r>
              <a:rPr lang="en-US" altLang="ko-KR" sz="1700" dirty="0"/>
              <a:t>, </a:t>
            </a:r>
            <a:r>
              <a:rPr lang="ko-KR" altLang="en-US" sz="1700" dirty="0"/>
              <a:t>이효진</a:t>
            </a:r>
            <a:r>
              <a:rPr lang="en-US" altLang="ko-KR" sz="1700" dirty="0"/>
              <a:t>, </a:t>
            </a:r>
            <a:r>
              <a:rPr lang="ko-KR" altLang="en-US" sz="1700" dirty="0"/>
              <a:t>한진규</a:t>
            </a:r>
            <a:r>
              <a:rPr lang="en-US" altLang="ko-KR" sz="1700" dirty="0"/>
              <a:t>, </a:t>
            </a:r>
            <a:r>
              <a:rPr lang="ko-KR" altLang="en-US" sz="1700" dirty="0"/>
              <a:t>이주호</a:t>
            </a:r>
            <a:r>
              <a:rPr lang="en-US" altLang="ko-KR" sz="1700" dirty="0"/>
              <a:t>. (2020). 6G </a:t>
            </a:r>
            <a:r>
              <a:rPr lang="ko-KR" altLang="en-US" sz="1700" dirty="0"/>
              <a:t>이동통신 비전과 주요 기술</a:t>
            </a:r>
            <a:r>
              <a:rPr lang="en-US" altLang="ko-KR" sz="1700" dirty="0"/>
              <a:t>. </a:t>
            </a:r>
            <a:r>
              <a:rPr lang="ko-KR" altLang="en-US" sz="1700" dirty="0"/>
              <a:t>전자공학회지</a:t>
            </a:r>
            <a:r>
              <a:rPr lang="en-US" altLang="ko-KR" sz="1700" dirty="0"/>
              <a:t>, 47(5), 14-22.</a:t>
            </a:r>
          </a:p>
          <a:p>
            <a:pPr lvl="1"/>
            <a:r>
              <a:rPr lang="ko-KR" altLang="en-US" sz="1700" dirty="0"/>
              <a:t>신진</a:t>
            </a:r>
            <a:r>
              <a:rPr lang="en-US" altLang="ko-KR" sz="1700" dirty="0"/>
              <a:t>. (2015). MVNO</a:t>
            </a:r>
            <a:r>
              <a:rPr lang="ko-KR" altLang="en-US" sz="1700" dirty="0"/>
              <a:t>정책 타당성 연구</a:t>
            </a:r>
            <a:r>
              <a:rPr lang="en-US" altLang="ko-KR" sz="1700" dirty="0"/>
              <a:t>. </a:t>
            </a:r>
            <a:r>
              <a:rPr lang="ko-KR" altLang="en-US" sz="1700" dirty="0" err="1"/>
              <a:t>한국정보통신학회논문지</a:t>
            </a:r>
            <a:r>
              <a:rPr lang="en-US" altLang="ko-KR" sz="1700" dirty="0"/>
              <a:t>, 19(12), 2765-2772.</a:t>
            </a:r>
          </a:p>
          <a:p>
            <a:pPr lvl="1"/>
            <a:r>
              <a:rPr lang="ko-KR" altLang="en-US" sz="1700" dirty="0"/>
              <a:t>안준수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정주연</a:t>
            </a:r>
            <a:r>
              <a:rPr lang="en-US" altLang="ko-KR" sz="1700" dirty="0"/>
              <a:t>. (2023). </a:t>
            </a:r>
            <a:r>
              <a:rPr lang="ko-KR" altLang="en-US" sz="1700" dirty="0"/>
              <a:t>진흥과 규제 사이</a:t>
            </a:r>
            <a:r>
              <a:rPr lang="en-US" altLang="ko-KR" sz="1700" dirty="0"/>
              <a:t>: </a:t>
            </a:r>
            <a:r>
              <a:rPr lang="ko-KR" altLang="en-US" sz="1700" dirty="0"/>
              <a:t>발전연합의 분열과 한국 </a:t>
            </a:r>
            <a:r>
              <a:rPr lang="en-US" altLang="ko-KR" sz="1700" dirty="0"/>
              <a:t>5G </a:t>
            </a:r>
            <a:r>
              <a:rPr lang="ko-KR" altLang="en-US" sz="1700" dirty="0"/>
              <a:t>산업정책의 실패</a:t>
            </a:r>
            <a:r>
              <a:rPr lang="en-US" altLang="ko-KR" sz="1700" dirty="0"/>
              <a:t>. </a:t>
            </a:r>
            <a:r>
              <a:rPr lang="ko-KR" altLang="en-US" sz="1700" dirty="0" err="1"/>
              <a:t>세계지역연구논총</a:t>
            </a:r>
            <a:r>
              <a:rPr lang="en-US" altLang="ko-KR" sz="1700" dirty="0"/>
              <a:t>, 41(3), 91-127, 10.29159/KJAS.41.3.91</a:t>
            </a:r>
          </a:p>
          <a:p>
            <a:pPr lvl="1"/>
            <a:r>
              <a:rPr lang="en-US" altLang="ko-KR" sz="1700" dirty="0" err="1"/>
              <a:t>Jaeyoung</a:t>
            </a:r>
            <a:r>
              <a:rPr lang="en-US" altLang="ko-KR" sz="1700" dirty="0"/>
              <a:t> Park, </a:t>
            </a:r>
            <a:r>
              <a:rPr lang="en-US" altLang="ko-KR" sz="1700" dirty="0" err="1"/>
              <a:t>Seongcheol</a:t>
            </a:r>
            <a:r>
              <a:rPr lang="en-US" altLang="ko-KR" sz="1700" dirty="0"/>
              <a:t> Kim. (2021). A Case Study on Business Models of Cloud Gaming Services in Korea. </a:t>
            </a:r>
            <a:r>
              <a:rPr lang="ko-KR" altLang="en-US" sz="1700" dirty="0"/>
              <a:t>한국통신학회논문지</a:t>
            </a:r>
            <a:r>
              <a:rPr lang="en-US" altLang="ko-KR" sz="1700" dirty="0"/>
              <a:t>, 46(11), 2000-2012, 10.7840/kics.2021.46.11.2000</a:t>
            </a:r>
          </a:p>
          <a:p>
            <a:pPr lvl="1"/>
            <a:r>
              <a:rPr lang="ko-KR" altLang="en-US" sz="1700" dirty="0" err="1"/>
              <a:t>권민기</a:t>
            </a:r>
            <a:r>
              <a:rPr lang="en-US" altLang="ko-KR" sz="1700" dirty="0"/>
              <a:t>. "</a:t>
            </a:r>
            <a:r>
              <a:rPr lang="ko-KR" altLang="en-US" sz="1700" dirty="0"/>
              <a:t>표준 정책 실패에 대한 정책적 시사점</a:t>
            </a:r>
            <a:r>
              <a:rPr lang="en-US" altLang="ko-KR" sz="1700" dirty="0"/>
              <a:t>." </a:t>
            </a:r>
            <a:r>
              <a:rPr lang="ko-KR" altLang="en-US" sz="1700" dirty="0" err="1"/>
              <a:t>국내석사학위논문</a:t>
            </a:r>
            <a:r>
              <a:rPr lang="ko-KR" altLang="en-US" sz="1700" dirty="0"/>
              <a:t> 중앙대학교 행정대학원</a:t>
            </a:r>
            <a:r>
              <a:rPr lang="en-US" altLang="ko-KR" sz="1700" dirty="0"/>
              <a:t>, 2021. </a:t>
            </a:r>
            <a:r>
              <a:rPr lang="ko-KR" altLang="en-US" sz="1700" dirty="0"/>
              <a:t>서울</a:t>
            </a:r>
            <a:endParaRPr lang="en-US" altLang="ko-KR" sz="1700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C44AF-6747-4657-8C09-E1C81143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36984-2563-47A3-89CB-C5270521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2A039-2E33-4205-90B8-0770F17A9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공식 문서</a:t>
            </a:r>
          </a:p>
          <a:p>
            <a:pPr lvl="1"/>
            <a:r>
              <a:rPr lang="en-US" altLang="ko-KR" dirty="0"/>
              <a:t>Carrier Aggregation explained, 3GPP (</a:t>
            </a:r>
            <a:r>
              <a:rPr lang="en-US" altLang="ko-KR" dirty="0">
                <a:hlinkClick r:id="rId2"/>
              </a:rPr>
              <a:t>https://www.3gpp.org/technologies/101-carrier-aggregation-explained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뉴스 사례</a:t>
            </a:r>
          </a:p>
          <a:p>
            <a:pPr lvl="1"/>
            <a:r>
              <a:rPr lang="ko-KR" altLang="en-US" dirty="0"/>
              <a:t>조선 일보</a:t>
            </a:r>
            <a:r>
              <a:rPr lang="en-US" altLang="ko-KR" dirty="0"/>
              <a:t>, </a:t>
            </a:r>
            <a:r>
              <a:rPr lang="ko-KR" altLang="en-US" dirty="0"/>
              <a:t>中 의사</a:t>
            </a:r>
            <a:r>
              <a:rPr lang="en-US" altLang="ko-KR" dirty="0"/>
              <a:t>, 3000㎞ </a:t>
            </a:r>
            <a:r>
              <a:rPr lang="ko-KR" altLang="en-US" dirty="0"/>
              <a:t>떨어진 시골마을 환자 원격 수술</a:t>
            </a:r>
            <a:r>
              <a:rPr lang="en-US" altLang="ko-KR" dirty="0"/>
              <a:t>https://www.chosun.com/international/china/2021/06/02/YNPTM7C6QZDV3LARGSDTYXE5TM/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D5D155-0BC4-4DA6-A517-4C0C5B7A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8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F9D10-E97D-47C6-B22E-5F61B58F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이동통신이란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B49E9-3ABA-4E37-A66C-2FCA360B2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917" y="3380621"/>
            <a:ext cx="9542165" cy="13171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맑은 고딕 (본문)"/>
              </a:rPr>
              <a:t>“</a:t>
            </a:r>
            <a:r>
              <a:rPr lang="ko-KR" altLang="en-US" sz="2400" dirty="0">
                <a:latin typeface="맑은 고딕 (본문)"/>
              </a:rPr>
              <a:t>사용자가 이동 단말기를 통해 서비스 지역 내 어느 곳에서나</a:t>
            </a:r>
            <a:endParaRPr lang="en-US" altLang="ko-KR" sz="2400" dirty="0">
              <a:latin typeface="맑은 고딕 (본문)"/>
            </a:endParaRPr>
          </a:p>
          <a:p>
            <a:pPr marL="0" indent="0">
              <a:buNone/>
            </a:pPr>
            <a:r>
              <a:rPr lang="ko-KR" altLang="en-US" sz="2400" dirty="0">
                <a:latin typeface="맑은 고딕 (본문)"/>
              </a:rPr>
              <a:t>이동하면서 음성이나 영상</a:t>
            </a:r>
            <a:r>
              <a:rPr lang="en-US" altLang="ko-KR" sz="2400" dirty="0">
                <a:latin typeface="맑은 고딕 (본문)"/>
              </a:rPr>
              <a:t>, </a:t>
            </a:r>
            <a:r>
              <a:rPr lang="ko-KR" altLang="en-US" sz="2400" dirty="0">
                <a:latin typeface="맑은 고딕 (본문)"/>
              </a:rPr>
              <a:t>데이터 등을 송수신할 수 있는 무선통신</a:t>
            </a:r>
            <a:r>
              <a:rPr lang="en-US" altLang="ko-KR" sz="2400" dirty="0">
                <a:latin typeface="맑은 고딕 (본문)"/>
              </a:rPr>
              <a:t>.”</a:t>
            </a:r>
          </a:p>
          <a:p>
            <a:pPr marL="0" indent="0">
              <a:buNone/>
            </a:pPr>
            <a:r>
              <a:rPr lang="ko-KR" altLang="en-US" sz="1600" dirty="0">
                <a:latin typeface="맑은 고딕 (본문)"/>
              </a:rPr>
              <a:t> </a:t>
            </a:r>
            <a:r>
              <a:rPr lang="en-US" altLang="ko-KR" sz="1600" dirty="0">
                <a:latin typeface="맑은 고딕 (본문)"/>
              </a:rPr>
              <a:t>[</a:t>
            </a:r>
            <a:r>
              <a:rPr lang="ko-KR" altLang="en-US" sz="1600" dirty="0">
                <a:latin typeface="맑은 고딕 (본문)"/>
              </a:rPr>
              <a:t>한국정보통신기술협회</a:t>
            </a:r>
            <a:r>
              <a:rPr lang="en-US" altLang="ko-KR" sz="1600" dirty="0">
                <a:latin typeface="맑은 고딕 (본문)"/>
              </a:rPr>
              <a:t>, </a:t>
            </a:r>
            <a:r>
              <a:rPr lang="ko-KR" altLang="en-US" sz="1600" dirty="0">
                <a:latin typeface="맑은 고딕 (본문)"/>
              </a:rPr>
              <a:t>정보통신용어사전</a:t>
            </a:r>
            <a:r>
              <a:rPr lang="en-US" altLang="ko-KR" sz="1600" dirty="0">
                <a:latin typeface="맑은 고딕 (본문)"/>
              </a:rPr>
              <a:t>, </a:t>
            </a:r>
            <a:r>
              <a:rPr lang="ko-KR" altLang="en-US" sz="1600" dirty="0">
                <a:latin typeface="맑은 고딕 (본문)"/>
              </a:rPr>
              <a:t>이동통신 정의</a:t>
            </a:r>
            <a:r>
              <a:rPr lang="en-US" altLang="ko-KR" sz="1600" dirty="0">
                <a:latin typeface="맑은 고딕 (본문)"/>
              </a:rPr>
              <a:t>]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476389-D8FA-4FA1-B6A9-84BBD928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5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8DE40-DEA2-4C62-BD23-131265D9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5E49E-5FFC-493F-87CE-6ADB71994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503" y="3975793"/>
            <a:ext cx="7032993" cy="4219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맑은 고딕 (본문)"/>
              </a:rPr>
              <a:t>1G, 2G, 3G, 4G, 5G, 6G </a:t>
            </a:r>
            <a:r>
              <a:rPr lang="ko-KR" altLang="en-US" sz="2400" dirty="0">
                <a:latin typeface="맑은 고딕 (본문)"/>
              </a:rPr>
              <a:t>무슨 기준으로 나누는가</a:t>
            </a:r>
            <a:r>
              <a:rPr lang="en-US" altLang="ko-KR" sz="2400" dirty="0">
                <a:latin typeface="맑은 고딕 (본문)"/>
              </a:rPr>
              <a:t>?</a:t>
            </a:r>
          </a:p>
          <a:p>
            <a:endParaRPr lang="ko-KR" altLang="en-US" sz="2400" dirty="0">
              <a:latin typeface="맑은 고딕 (본문)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E086D6-B828-49C2-8DB6-21536723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57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BA1C1-8229-4486-BCDF-F956CCC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1G, 2G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13830FF-8C42-40A2-B9DF-84397D06B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106271"/>
              </p:ext>
            </p:extLst>
          </p:nvPr>
        </p:nvGraphicFramePr>
        <p:xfrm>
          <a:off x="1715293" y="2594792"/>
          <a:ext cx="8761413" cy="31964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46513">
                  <a:extLst>
                    <a:ext uri="{9D8B030D-6E8A-4147-A177-3AD203B41FA5}">
                      <a16:colId xmlns:a16="http://schemas.microsoft.com/office/drawing/2014/main" val="1232003645"/>
                    </a:ext>
                  </a:extLst>
                </a:gridCol>
                <a:gridCol w="3257005">
                  <a:extLst>
                    <a:ext uri="{9D8B030D-6E8A-4147-A177-3AD203B41FA5}">
                      <a16:colId xmlns:a16="http://schemas.microsoft.com/office/drawing/2014/main" val="1768047152"/>
                    </a:ext>
                  </a:extLst>
                </a:gridCol>
                <a:gridCol w="3657895">
                  <a:extLst>
                    <a:ext uri="{9D8B030D-6E8A-4147-A177-3AD203B41FA5}">
                      <a16:colId xmlns:a16="http://schemas.microsoft.com/office/drawing/2014/main" val="1541998633"/>
                    </a:ext>
                  </a:extLst>
                </a:gridCol>
              </a:tblGrid>
              <a:tr h="6410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857671"/>
                  </a:ext>
                </a:extLst>
              </a:tr>
              <a:tr h="641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통신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아날로그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디지털 방식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991792"/>
                  </a:ext>
                </a:extLst>
              </a:tr>
              <a:tr h="641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지원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음성 </a:t>
                      </a:r>
                      <a:r>
                        <a:rPr lang="en-US" altLang="ko-KR" dirty="0"/>
                        <a:t>+ SMS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782667"/>
                  </a:ext>
                </a:extLst>
              </a:tr>
              <a:tr h="641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14.4Kbps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14.4~64Kbps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032077"/>
                  </a:ext>
                </a:extLst>
              </a:tr>
              <a:tr h="632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적용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FDMA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CDMA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5666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34ED2B-66C9-457B-B9CA-8A54E10E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797F5-CF15-4E3C-9782-AC3E6DDC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7F273-F0B3-4B09-A3FF-17F83A817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 (본문)"/>
              </a:rPr>
              <a:t>특징</a:t>
            </a:r>
            <a:endParaRPr lang="en-US" altLang="ko-KR" dirty="0">
              <a:latin typeface="맑은 고딕 (본문)"/>
            </a:endParaRPr>
          </a:p>
          <a:p>
            <a:pPr lvl="1"/>
            <a:r>
              <a:rPr lang="en-US" altLang="ko-KR" dirty="0">
                <a:latin typeface="맑은 고딕 (본문)"/>
              </a:rPr>
              <a:t>IMT 2000 </a:t>
            </a:r>
            <a:r>
              <a:rPr lang="ko-KR" altLang="en-US" dirty="0">
                <a:latin typeface="맑은 고딕 (본문)"/>
              </a:rPr>
              <a:t>표준 적용</a:t>
            </a:r>
            <a:endParaRPr lang="en-US" altLang="ko-KR" dirty="0">
              <a:latin typeface="맑은 고딕 (본문)"/>
            </a:endParaRPr>
          </a:p>
          <a:p>
            <a:pPr lvl="1"/>
            <a:r>
              <a:rPr lang="ko-KR" altLang="en-US" dirty="0">
                <a:latin typeface="맑은 고딕 (본문)"/>
              </a:rPr>
              <a:t>속도 </a:t>
            </a:r>
            <a:r>
              <a:rPr lang="en-US" altLang="ko-KR" dirty="0">
                <a:latin typeface="맑은 고딕 (본문)"/>
              </a:rPr>
              <a:t>: 144Kbps ~ 2Mbps</a:t>
            </a:r>
          </a:p>
          <a:p>
            <a:r>
              <a:rPr lang="ko-KR" altLang="en-US" dirty="0">
                <a:latin typeface="맑은 고딕 (본문)"/>
              </a:rPr>
              <a:t>기술</a:t>
            </a:r>
            <a:endParaRPr lang="en-US" altLang="ko-KR" dirty="0">
              <a:latin typeface="맑은 고딕 (본문)"/>
            </a:endParaRPr>
          </a:p>
          <a:p>
            <a:pPr lvl="1"/>
            <a:r>
              <a:rPr lang="en-US" altLang="ko-KR" dirty="0">
                <a:latin typeface="맑은 고딕 (본문)"/>
              </a:rPr>
              <a:t>WCDMA : </a:t>
            </a:r>
            <a:r>
              <a:rPr lang="ko-KR" altLang="en-US" dirty="0">
                <a:latin typeface="맑은 고딕 (본문)"/>
              </a:rPr>
              <a:t>여러 사용자가 동시에 같은 주파수 대역 사용</a:t>
            </a:r>
            <a:endParaRPr lang="en-US" altLang="ko-KR" dirty="0">
              <a:latin typeface="맑은 고딕 (본문)"/>
            </a:endParaRPr>
          </a:p>
          <a:p>
            <a:r>
              <a:rPr lang="ko-KR" altLang="en-US" dirty="0">
                <a:latin typeface="맑은 고딕 (본문)"/>
              </a:rPr>
              <a:t>영향</a:t>
            </a:r>
            <a:endParaRPr lang="en-US" altLang="ko-KR" dirty="0">
              <a:latin typeface="맑은 고딕 (본문)"/>
            </a:endParaRPr>
          </a:p>
          <a:p>
            <a:pPr lvl="1"/>
            <a:r>
              <a:rPr lang="ko-KR" altLang="en-US" dirty="0">
                <a:latin typeface="맑은 고딕 (본문)"/>
              </a:rPr>
              <a:t>멀티미디어 전송과 글로벌 로밍 가능</a:t>
            </a:r>
            <a:endParaRPr lang="en-US" altLang="ko-KR" dirty="0">
              <a:latin typeface="맑은 고딕 (본문)"/>
            </a:endParaRPr>
          </a:p>
          <a:p>
            <a:pPr lvl="1"/>
            <a:r>
              <a:rPr lang="ko-KR" altLang="en-US" dirty="0">
                <a:latin typeface="맑은 고딕 (본문)"/>
              </a:rPr>
              <a:t>화상 통화 기능이 추가</a:t>
            </a:r>
            <a:endParaRPr lang="en-US" altLang="ko-KR" dirty="0">
              <a:latin typeface="맑은 고딕 (본문)"/>
            </a:endParaRPr>
          </a:p>
          <a:p>
            <a:pPr lvl="1"/>
            <a:r>
              <a:rPr lang="ko-KR" altLang="en-US" dirty="0">
                <a:latin typeface="맑은 고딕 (본문)"/>
              </a:rPr>
              <a:t>모바일 인터넷 시장의 활성화 및 성장</a:t>
            </a:r>
            <a:endParaRPr lang="en-US" altLang="ko-KR" dirty="0">
              <a:latin typeface="맑은 고딕 (본문)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C13C1-2537-425A-8DB7-96945901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3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8EB74-1539-4499-8BAA-9038B3B0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D69C9-E62A-494A-A00C-1D9CDEF9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 (본문)"/>
              </a:rPr>
              <a:t>특징</a:t>
            </a:r>
            <a:endParaRPr lang="en-US" altLang="ko-KR" dirty="0">
              <a:latin typeface="맑은 고딕 (본문)"/>
            </a:endParaRPr>
          </a:p>
          <a:p>
            <a:pPr lvl="1"/>
            <a:r>
              <a:rPr lang="ko-KR" altLang="en-US" dirty="0">
                <a:latin typeface="맑은 고딕 (본문)"/>
              </a:rPr>
              <a:t>속도 </a:t>
            </a:r>
            <a:r>
              <a:rPr lang="en-US" altLang="ko-KR" dirty="0">
                <a:latin typeface="맑은 고딕 (본문)"/>
              </a:rPr>
              <a:t>: </a:t>
            </a:r>
            <a:r>
              <a:rPr lang="ko-KR" altLang="en-US" dirty="0">
                <a:latin typeface="맑은 고딕 (본문)"/>
              </a:rPr>
              <a:t>최소 </a:t>
            </a:r>
            <a:r>
              <a:rPr lang="en-US" altLang="ko-KR" dirty="0">
                <a:latin typeface="맑은 고딕 (본문)"/>
              </a:rPr>
              <a:t>1Gbps</a:t>
            </a:r>
          </a:p>
          <a:p>
            <a:pPr lvl="1"/>
            <a:r>
              <a:rPr lang="ko-KR" altLang="en-US" dirty="0">
                <a:latin typeface="맑은 고딕 (본문)"/>
              </a:rPr>
              <a:t>지연 시간 </a:t>
            </a:r>
            <a:r>
              <a:rPr lang="en-US" altLang="ko-KR" dirty="0">
                <a:latin typeface="맑은 고딕 (본문)"/>
              </a:rPr>
              <a:t>: 10ms</a:t>
            </a:r>
          </a:p>
          <a:p>
            <a:pPr lvl="1"/>
            <a:r>
              <a:rPr lang="ko-KR" altLang="en-US" dirty="0">
                <a:latin typeface="맑은 고딕 (본문)"/>
              </a:rPr>
              <a:t>연결성 </a:t>
            </a:r>
            <a:r>
              <a:rPr lang="en-US" altLang="ko-KR" dirty="0">
                <a:latin typeface="맑은 고딕 (본문)"/>
              </a:rPr>
              <a:t>: 1km</a:t>
            </a:r>
            <a:r>
              <a:rPr lang="en-US" altLang="ko-KR" baseline="30000" dirty="0">
                <a:latin typeface="맑은 고딕 (본문)"/>
              </a:rPr>
              <a:t>2</a:t>
            </a:r>
            <a:r>
              <a:rPr lang="ko-KR" altLang="en-US" dirty="0">
                <a:latin typeface="맑은 고딕 (본문)"/>
              </a:rPr>
              <a:t>당 약 </a:t>
            </a:r>
            <a:r>
              <a:rPr lang="en-US" altLang="ko-KR" dirty="0">
                <a:latin typeface="맑은 고딕 (본문)"/>
              </a:rPr>
              <a:t>10</a:t>
            </a:r>
            <a:r>
              <a:rPr lang="ko-KR" altLang="en-US" dirty="0">
                <a:latin typeface="맑은 고딕 (본문)"/>
              </a:rPr>
              <a:t>만대 기기 연결 가능</a:t>
            </a:r>
            <a:endParaRPr lang="en-US" altLang="ko-KR" dirty="0">
              <a:latin typeface="맑은 고딕 (본문)"/>
            </a:endParaRPr>
          </a:p>
          <a:p>
            <a:pPr lvl="1"/>
            <a:r>
              <a:rPr lang="en-US" altLang="ko-KR" dirty="0">
                <a:latin typeface="맑은 고딕 (본문)"/>
              </a:rPr>
              <a:t>All-IP </a:t>
            </a:r>
            <a:r>
              <a:rPr lang="ko-KR" altLang="en-US" dirty="0">
                <a:latin typeface="맑은 고딕 (본문)"/>
              </a:rPr>
              <a:t>기술</a:t>
            </a:r>
            <a:endParaRPr lang="en-US" altLang="ko-KR" dirty="0">
              <a:latin typeface="맑은 고딕 (본문)"/>
            </a:endParaRPr>
          </a:p>
          <a:p>
            <a:pPr lvl="1"/>
            <a:endParaRPr lang="en-US" altLang="ko-KR" dirty="0">
              <a:latin typeface="맑은 고딕 (본문)"/>
            </a:endParaRPr>
          </a:p>
          <a:p>
            <a:r>
              <a:rPr lang="ko-KR" altLang="en-US" dirty="0">
                <a:latin typeface="맑은 고딕 (본문)"/>
              </a:rPr>
              <a:t>영향</a:t>
            </a:r>
            <a:endParaRPr lang="en-US" altLang="ko-KR" dirty="0">
              <a:latin typeface="맑은 고딕 (본문)"/>
            </a:endParaRPr>
          </a:p>
          <a:p>
            <a:pPr lvl="1"/>
            <a:r>
              <a:rPr lang="ko-KR" altLang="en-US" dirty="0">
                <a:latin typeface="맑은 고딕 (본문)"/>
              </a:rPr>
              <a:t>실시간 통신과 온라인 게임 등과 같은 실시간 처리에 유리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CF643B-D732-4EC9-BBA7-D6925FA1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99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A920E-8228-4078-9FB2-CC722A30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2C20B-D1F3-4923-A0D8-9F2ADBF55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 (본문)"/>
              </a:rPr>
              <a:t>LTE</a:t>
            </a:r>
          </a:p>
          <a:p>
            <a:pPr lvl="1"/>
            <a:r>
              <a:rPr lang="en-US" altLang="ko-KR" dirty="0">
                <a:latin typeface="맑은 고딕 (본문)"/>
              </a:rPr>
              <a:t>Long Term Evolution</a:t>
            </a:r>
            <a:r>
              <a:rPr lang="ko-KR" altLang="en-US" dirty="0">
                <a:latin typeface="맑은 고딕 (본문)"/>
              </a:rPr>
              <a:t>의</a:t>
            </a:r>
            <a:r>
              <a:rPr lang="en-US" altLang="ko-KR" dirty="0">
                <a:latin typeface="맑은 고딕 (본문)"/>
              </a:rPr>
              <a:t> </a:t>
            </a:r>
            <a:r>
              <a:rPr lang="ko-KR" altLang="en-US" dirty="0">
                <a:latin typeface="맑은 고딕 (본문)"/>
              </a:rPr>
              <a:t>약자</a:t>
            </a:r>
            <a:endParaRPr lang="en-US" altLang="ko-KR" dirty="0">
              <a:latin typeface="맑은 고딕 (본문)"/>
            </a:endParaRPr>
          </a:p>
          <a:p>
            <a:pPr lvl="1"/>
            <a:r>
              <a:rPr lang="en-US" altLang="ko-KR" dirty="0">
                <a:latin typeface="맑은 고딕 (본문)"/>
              </a:rPr>
              <a:t>3.9G?</a:t>
            </a:r>
          </a:p>
          <a:p>
            <a:pPr lvl="2"/>
            <a:r>
              <a:rPr lang="en-US" altLang="ko-KR" dirty="0">
                <a:latin typeface="맑은 고딕 (본문)"/>
              </a:rPr>
              <a:t>IMT-Advanced</a:t>
            </a:r>
          </a:p>
          <a:p>
            <a:pPr lvl="1"/>
            <a:r>
              <a:rPr lang="ko-KR" altLang="en-US" dirty="0">
                <a:latin typeface="맑은 고딕 (본문)"/>
              </a:rPr>
              <a:t>속도 </a:t>
            </a:r>
            <a:r>
              <a:rPr lang="en-US" altLang="ko-KR" dirty="0">
                <a:latin typeface="맑은 고딕 (본문)"/>
              </a:rPr>
              <a:t>: 75Mbps</a:t>
            </a:r>
          </a:p>
          <a:p>
            <a:pPr lvl="1"/>
            <a:endParaRPr lang="en-US" altLang="ko-KR" dirty="0">
              <a:latin typeface="맑은 고딕 (본문)"/>
            </a:endParaRPr>
          </a:p>
          <a:p>
            <a:r>
              <a:rPr lang="en-US" altLang="ko-KR" dirty="0">
                <a:latin typeface="맑은 고딕 (본문)"/>
              </a:rPr>
              <a:t>LTE-Advanced</a:t>
            </a:r>
          </a:p>
          <a:p>
            <a:pPr lvl="1"/>
            <a:r>
              <a:rPr lang="ko-KR" altLang="en-US" dirty="0">
                <a:latin typeface="맑은 고딕 (본문)"/>
              </a:rPr>
              <a:t>진정한 </a:t>
            </a:r>
            <a:r>
              <a:rPr lang="en-US" altLang="ko-KR" dirty="0">
                <a:latin typeface="맑은 고딕 (본문)"/>
              </a:rPr>
              <a:t>4G</a:t>
            </a:r>
          </a:p>
          <a:p>
            <a:pPr lvl="1"/>
            <a:r>
              <a:rPr lang="en-US" altLang="ko-KR" dirty="0">
                <a:latin typeface="맑은 고딕 (본문)"/>
              </a:rPr>
              <a:t>Carrier Aggression?</a:t>
            </a:r>
          </a:p>
          <a:p>
            <a:pPr lvl="1"/>
            <a:endParaRPr lang="en-US" altLang="ko-KR" dirty="0">
              <a:latin typeface="맑은 고딕 (본문)"/>
            </a:endParaRPr>
          </a:p>
          <a:p>
            <a:pPr marL="457200" lvl="1" indent="0">
              <a:buNone/>
            </a:pPr>
            <a:endParaRPr lang="ko-KR" altLang="en-US" dirty="0">
              <a:latin typeface="맑은 고딕 (본문)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518A5-3E79-47F8-945F-BDF1FFA3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1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614C2-4EB1-4A05-BD9B-45531A9B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WiBro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A69B1-937D-41FB-9803-4B40B16C2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맑은 고딕 (본문)"/>
              </a:rPr>
              <a:t>특징</a:t>
            </a:r>
            <a:endParaRPr lang="en-US" altLang="ko-KR" dirty="0">
              <a:latin typeface="맑은 고딕 (본문)"/>
            </a:endParaRPr>
          </a:p>
          <a:p>
            <a:pPr marL="40005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 (본문)"/>
              </a:rPr>
              <a:t>“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 (본문)"/>
              </a:rPr>
              <a:t>휴대형 단말기를 이용하여 정지 및 이동 중에 언제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 (본문)"/>
              </a:rPr>
              <a:t>,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 (본문)"/>
              </a:rPr>
              <a:t>어디서나 고속의 전송속도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 (본문)"/>
              </a:rPr>
              <a:t>(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 (본문)"/>
              </a:rPr>
              <a:t>약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 (본문)"/>
              </a:rPr>
              <a:t>1Mbps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 (본문)"/>
              </a:rPr>
              <a:t>급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 (본문)"/>
              </a:rPr>
              <a:t>)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 (본문)"/>
              </a:rPr>
              <a:t>로 인터넷에 접속하여 다양한 정보 및 콘텐츠 사용이 가능한 초고속 인터넷 서비스를 말한다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 (본문)"/>
              </a:rPr>
              <a:t>”[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맑은 고딕 (본문)"/>
              </a:rPr>
              <a:t>중앙전파관리소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 (본문)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맑은 고딕 (본문)"/>
              </a:rPr>
              <a:t>무선통신 서비스 변천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 (본문)"/>
              </a:rPr>
              <a:t>, WiBro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맑은 고딕 (본문)"/>
              </a:rPr>
              <a:t>정의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맑은 고딕 (본문)"/>
              </a:rPr>
              <a:t>]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맑은 고딕 (본문)"/>
            </a:endParaRPr>
          </a:p>
          <a:p>
            <a:pPr marL="400050" lvl="1" indent="0"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kern="0" spc="0" dirty="0">
              <a:solidFill>
                <a:srgbClr val="000000"/>
              </a:solidFill>
              <a:effectLst/>
              <a:latin typeface="맑은 고딕 (본문)"/>
              <a:ea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 (본문)"/>
              </a:rPr>
              <a:t>실패 요인</a:t>
            </a:r>
            <a:endParaRPr lang="en-US" altLang="ko-KR" kern="0" dirty="0">
              <a:solidFill>
                <a:srgbClr val="000000"/>
              </a:solidFill>
              <a:latin typeface="맑은 고딕 (본문)"/>
            </a:endParaRPr>
          </a:p>
          <a:p>
            <a:pPr marL="40005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 (본문)"/>
              </a:rPr>
              <a:t>LTE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 (본문)"/>
              </a:rPr>
              <a:t>때문에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 (본문)"/>
              </a:rPr>
              <a:t>?</a:t>
            </a:r>
          </a:p>
          <a:p>
            <a:pPr lvl="1"/>
            <a:endParaRPr lang="ko-KR" altLang="en-US" dirty="0">
              <a:latin typeface="맑은 고딕 (본문)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214CC9-1BE8-412E-BDCA-E12EE2E5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0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5A59-CA4E-4407-9C1E-F86FF4AF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03FE3-9632-45CB-B1FF-9724170AC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초고속성 </a:t>
            </a:r>
            <a:r>
              <a:rPr lang="en-US" altLang="ko-KR" dirty="0"/>
              <a:t>: </a:t>
            </a:r>
            <a:r>
              <a:rPr lang="ko-KR" altLang="en-US" dirty="0"/>
              <a:t>최소 </a:t>
            </a:r>
            <a:r>
              <a:rPr lang="en-US" altLang="ko-KR" dirty="0"/>
              <a:t>20Gbps</a:t>
            </a:r>
          </a:p>
          <a:p>
            <a:pPr lvl="1"/>
            <a:r>
              <a:rPr lang="ko-KR" altLang="en-US" dirty="0"/>
              <a:t>초지연성 </a:t>
            </a:r>
            <a:r>
              <a:rPr lang="en-US" altLang="ko-KR" dirty="0"/>
              <a:t>: 1ms</a:t>
            </a:r>
          </a:p>
          <a:p>
            <a:pPr lvl="1"/>
            <a:r>
              <a:rPr lang="ko-KR" altLang="en-US" dirty="0"/>
              <a:t>초연결성 </a:t>
            </a:r>
            <a:r>
              <a:rPr lang="en-US" altLang="ko-KR" dirty="0"/>
              <a:t>: 1km</a:t>
            </a:r>
            <a:r>
              <a:rPr lang="en-US" altLang="ko-KR" baseline="30000" dirty="0"/>
              <a:t>2</a:t>
            </a:r>
            <a:r>
              <a:rPr lang="ko-KR" altLang="en-US" dirty="0"/>
              <a:t>당 약 </a:t>
            </a:r>
            <a:r>
              <a:rPr lang="en-US" altLang="ko-KR" dirty="0"/>
              <a:t>100</a:t>
            </a:r>
            <a:r>
              <a:rPr lang="ko-KR" altLang="en-US" dirty="0"/>
              <a:t>만대 기기 연결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기술</a:t>
            </a:r>
            <a:endParaRPr lang="en-US" altLang="ko-KR" dirty="0"/>
          </a:p>
          <a:p>
            <a:pPr lvl="1"/>
            <a:r>
              <a:rPr lang="en-US" altLang="ko-KR" dirty="0"/>
              <a:t>NR – 5G </a:t>
            </a:r>
            <a:r>
              <a:rPr lang="ko-KR" altLang="en-US" dirty="0"/>
              <a:t>네트워크 구축을 위한 새로운 무선 인터페이스 기술</a:t>
            </a:r>
            <a:endParaRPr lang="en-US" altLang="ko-KR" dirty="0"/>
          </a:p>
          <a:p>
            <a:pPr lvl="1"/>
            <a:r>
              <a:rPr lang="en-US" altLang="ko-KR" dirty="0"/>
              <a:t>Beamforming – </a:t>
            </a:r>
            <a:r>
              <a:rPr lang="ko-KR" altLang="en-US" dirty="0"/>
              <a:t>전파를 특정 방향으로 집중되게 하는 기술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8118EB-8597-4DD0-9B2D-80FF29FC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E20-2464-47D3-BE20-B23F154EDE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664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236</TotalTime>
  <Words>716</Words>
  <Application>Microsoft Office PowerPoint</Application>
  <PresentationFormat>와이드스크린</PresentationFormat>
  <Paragraphs>145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맑은 고딕 (본문)</vt:lpstr>
      <vt:lpstr>Arial</vt:lpstr>
      <vt:lpstr>Century Gothic</vt:lpstr>
      <vt:lpstr>Wingdings 3</vt:lpstr>
      <vt:lpstr>이온(회의실)</vt:lpstr>
      <vt:lpstr>주제 4  이동통신기술 서비스 및  성공, 실패 요인</vt:lpstr>
      <vt:lpstr>이동통신이란?</vt:lpstr>
      <vt:lpstr>세대?</vt:lpstr>
      <vt:lpstr>1G, 2G</vt:lpstr>
      <vt:lpstr>3G</vt:lpstr>
      <vt:lpstr>4G</vt:lpstr>
      <vt:lpstr>4G</vt:lpstr>
      <vt:lpstr>WiBro</vt:lpstr>
      <vt:lpstr>5G</vt:lpstr>
      <vt:lpstr>5G</vt:lpstr>
      <vt:lpstr>6G</vt:lpstr>
      <vt:lpstr>6G</vt:lpstr>
      <vt:lpstr>흐름</vt:lpstr>
      <vt:lpstr>MVNO (알뜰폰)</vt:lpstr>
      <vt:lpstr>PowerPoint 프레젠테이션</vt:lpstr>
      <vt:lpstr>출처</vt:lpstr>
      <vt:lpstr>출처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4  이동통신기술 서비스 및  성공, 실패 요인</dc:title>
  <dc:creator>MASTER</dc:creator>
  <cp:lastModifiedBy>우진 박</cp:lastModifiedBy>
  <cp:revision>31</cp:revision>
  <dcterms:created xsi:type="dcterms:W3CDTF">2024-04-29T13:48:23Z</dcterms:created>
  <dcterms:modified xsi:type="dcterms:W3CDTF">2024-05-02T13:42:37Z</dcterms:modified>
</cp:coreProperties>
</file>