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01" r:id="rId3"/>
    <p:sldId id="302" r:id="rId4"/>
    <p:sldId id="304" r:id="rId5"/>
    <p:sldId id="306" r:id="rId6"/>
    <p:sldId id="336" r:id="rId7"/>
    <p:sldId id="349" r:id="rId8"/>
    <p:sldId id="305" r:id="rId9"/>
    <p:sldId id="338" r:id="rId10"/>
    <p:sldId id="339" r:id="rId11"/>
    <p:sldId id="340" r:id="rId12"/>
    <p:sldId id="341" r:id="rId13"/>
    <p:sldId id="342" r:id="rId14"/>
    <p:sldId id="343" r:id="rId15"/>
    <p:sldId id="309" r:id="rId16"/>
    <p:sldId id="344" r:id="rId17"/>
    <p:sldId id="345" r:id="rId18"/>
    <p:sldId id="346" r:id="rId19"/>
    <p:sldId id="314" r:id="rId20"/>
    <p:sldId id="310" r:id="rId21"/>
    <p:sldId id="347" r:id="rId22"/>
    <p:sldId id="320" r:id="rId23"/>
    <p:sldId id="348" r:id="rId24"/>
    <p:sldId id="319" r:id="rId25"/>
    <p:sldId id="350" r:id="rId26"/>
    <p:sldId id="316" r:id="rId27"/>
    <p:sldId id="311" r:id="rId28"/>
    <p:sldId id="337" r:id="rId29"/>
    <p:sldId id="276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64" autoAdjust="0"/>
  </p:normalViewPr>
  <p:slideViewPr>
    <p:cSldViewPr>
      <p:cViewPr varScale="1">
        <p:scale>
          <a:sx n="89" d="100"/>
          <a:sy n="89" d="100"/>
        </p:scale>
        <p:origin x="466" y="53"/>
      </p:cViewPr>
      <p:guideLst>
        <p:guide orient="horz" pos="3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00B68-4911-4B17-8D0F-E420A9A18CC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D5866-73E1-4635-AD5C-A8D79732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D5866-73E1-4635-AD5C-A8D79732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1F52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52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25"/>
              <a:t>Nhóm 19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EBCA-56DB-42DF-B48C-594A241741FC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11125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1F52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F52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25"/>
              <a:t>Nhóm 19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37CF6-800F-40E2-93AB-FE46064A268C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11125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1F52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25"/>
              <a:t>Nhóm 19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DBB9-6549-4827-8B3D-FA04216C71D6}" type="datetime1">
              <a:rPr lang="en-US" smtClean="0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11125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1F52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25"/>
              <a:t>Nhóm 19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7615-1A79-4603-AA63-B8CD97C785F2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11125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25"/>
              <a:t>Nhóm 19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BED6-8445-40A3-A2F9-6EB5D93BF3C1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11125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0"/>
            <a:ext cx="11303508" cy="7680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609600" cy="768350"/>
          </a:xfrm>
          <a:custGeom>
            <a:avLst/>
            <a:gdLst/>
            <a:ahLst/>
            <a:cxnLst/>
            <a:rect l="l" t="t" r="r" b="b"/>
            <a:pathLst>
              <a:path w="609600" h="768350">
                <a:moveTo>
                  <a:pt x="609600" y="0"/>
                </a:moveTo>
                <a:lnTo>
                  <a:pt x="0" y="0"/>
                </a:lnTo>
                <a:lnTo>
                  <a:pt x="0" y="768096"/>
                </a:lnTo>
                <a:lnTo>
                  <a:pt x="609600" y="768096"/>
                </a:lnTo>
                <a:lnTo>
                  <a:pt x="609600" y="0"/>
                </a:lnTo>
                <a:close/>
              </a:path>
            </a:pathLst>
          </a:custGeom>
          <a:solidFill>
            <a:srgbClr val="6F5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762000"/>
            <a:ext cx="609600" cy="152400"/>
          </a:xfrm>
          <a:custGeom>
            <a:avLst/>
            <a:gdLst/>
            <a:ahLst/>
            <a:cxnLst/>
            <a:rect l="l" t="t" r="r" b="b"/>
            <a:pathLst>
              <a:path w="609600" h="152400">
                <a:moveTo>
                  <a:pt x="609600" y="0"/>
                </a:moveTo>
                <a:lnTo>
                  <a:pt x="0" y="0"/>
                </a:lnTo>
                <a:lnTo>
                  <a:pt x="0" y="152400"/>
                </a:lnTo>
                <a:lnTo>
                  <a:pt x="609600" y="152400"/>
                </a:lnTo>
                <a:lnTo>
                  <a:pt x="609600" y="0"/>
                </a:lnTo>
                <a:close/>
              </a:path>
            </a:pathLst>
          </a:custGeom>
          <a:solidFill>
            <a:srgbClr val="D5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14400"/>
            <a:ext cx="609600" cy="41910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105400"/>
            <a:ext cx="609600" cy="154533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6656831"/>
            <a:ext cx="609600" cy="201295"/>
          </a:xfrm>
          <a:custGeom>
            <a:avLst/>
            <a:gdLst/>
            <a:ahLst/>
            <a:cxnLst/>
            <a:rect l="l" t="t" r="r" b="b"/>
            <a:pathLst>
              <a:path w="609600" h="201295">
                <a:moveTo>
                  <a:pt x="609600" y="0"/>
                </a:moveTo>
                <a:lnTo>
                  <a:pt x="0" y="0"/>
                </a:lnTo>
                <a:lnTo>
                  <a:pt x="0" y="201168"/>
                </a:lnTo>
                <a:lnTo>
                  <a:pt x="609600" y="201168"/>
                </a:lnTo>
                <a:lnTo>
                  <a:pt x="609600" y="0"/>
                </a:lnTo>
                <a:close/>
              </a:path>
            </a:pathLst>
          </a:custGeom>
          <a:solidFill>
            <a:srgbClr val="D5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9599" y="6650735"/>
            <a:ext cx="1740408" cy="20726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36292" y="6650735"/>
            <a:ext cx="9855708" cy="20726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702795" y="6656831"/>
            <a:ext cx="489203" cy="201168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11692128" y="6019800"/>
            <a:ext cx="500380" cy="643255"/>
          </a:xfrm>
          <a:custGeom>
            <a:avLst/>
            <a:gdLst/>
            <a:ahLst/>
            <a:cxnLst/>
            <a:rect l="l" t="t" r="r" b="b"/>
            <a:pathLst>
              <a:path w="500379" h="643254">
                <a:moveTo>
                  <a:pt x="499872" y="0"/>
                </a:moveTo>
                <a:lnTo>
                  <a:pt x="0" y="0"/>
                </a:lnTo>
                <a:lnTo>
                  <a:pt x="0" y="643128"/>
                </a:lnTo>
                <a:lnTo>
                  <a:pt x="499872" y="643128"/>
                </a:lnTo>
                <a:lnTo>
                  <a:pt x="499872" y="0"/>
                </a:lnTo>
                <a:close/>
              </a:path>
            </a:pathLst>
          </a:custGeom>
          <a:solidFill>
            <a:srgbClr val="D5E0E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684507" y="914400"/>
            <a:ext cx="507492" cy="51054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696699" y="762000"/>
            <a:ext cx="495300" cy="152400"/>
          </a:xfrm>
          <a:custGeom>
            <a:avLst/>
            <a:gdLst/>
            <a:ahLst/>
            <a:cxnLst/>
            <a:rect l="l" t="t" r="r" b="b"/>
            <a:pathLst>
              <a:path w="495300" h="152400">
                <a:moveTo>
                  <a:pt x="0" y="152400"/>
                </a:moveTo>
                <a:lnTo>
                  <a:pt x="495300" y="152400"/>
                </a:lnTo>
                <a:lnTo>
                  <a:pt x="4953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83A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95176" y="0"/>
            <a:ext cx="496824" cy="76200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09599" y="762000"/>
            <a:ext cx="11087100" cy="15240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924285" y="255777"/>
            <a:ext cx="370078" cy="26949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358498" y="549909"/>
            <a:ext cx="106552" cy="7251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264010" y="490727"/>
            <a:ext cx="92456" cy="62992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440541" y="378761"/>
            <a:ext cx="53085" cy="49006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510980" y="376269"/>
            <a:ext cx="42128" cy="3719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338031" y="377332"/>
            <a:ext cx="84240" cy="7439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374882" y="179464"/>
            <a:ext cx="105664" cy="65188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292205" y="230387"/>
            <a:ext cx="91059" cy="65111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1089013" y="633761"/>
            <a:ext cx="53832" cy="50085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088560" y="699309"/>
            <a:ext cx="40439" cy="38639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087006" y="540337"/>
            <a:ext cx="80631" cy="77231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101458" y="91090"/>
            <a:ext cx="53849" cy="50101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115285" y="36988"/>
            <a:ext cx="40401" cy="38655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076338" y="157686"/>
            <a:ext cx="80631" cy="77231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784078" y="133820"/>
            <a:ext cx="100329" cy="81057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0878439" y="218255"/>
            <a:ext cx="90804" cy="64831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720330" y="359981"/>
            <a:ext cx="53963" cy="48133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662511" y="369839"/>
            <a:ext cx="42854" cy="36417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793473" y="341884"/>
            <a:ext cx="85730" cy="7277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798365" y="532832"/>
            <a:ext cx="61849" cy="41701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0755322" y="560631"/>
            <a:ext cx="44704" cy="33494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0860275" y="490382"/>
            <a:ext cx="89429" cy="67347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0" y="7620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914400"/>
                </a:moveTo>
                <a:lnTo>
                  <a:pt x="12192000" y="914400"/>
                </a:lnTo>
              </a:path>
              <a:path w="12192000" h="6858000">
                <a:moveTo>
                  <a:pt x="0" y="6629400"/>
                </a:moveTo>
                <a:lnTo>
                  <a:pt x="12192000" y="6629400"/>
                </a:lnTo>
              </a:path>
              <a:path w="12192000" h="6858000">
                <a:moveTo>
                  <a:pt x="609600" y="0"/>
                </a:moveTo>
                <a:lnTo>
                  <a:pt x="609600" y="6857999"/>
                </a:lnTo>
              </a:path>
              <a:path w="12192000" h="6858000">
                <a:moveTo>
                  <a:pt x="11684508" y="0"/>
                </a:moveTo>
                <a:lnTo>
                  <a:pt x="11684508" y="6857999"/>
                </a:lnTo>
              </a:path>
              <a:path w="12192000" h="6858000">
                <a:moveTo>
                  <a:pt x="609600" y="5105400"/>
                </a:moveTo>
                <a:lnTo>
                  <a:pt x="0" y="5105400"/>
                </a:lnTo>
              </a:path>
              <a:path w="12192000" h="6858000">
                <a:moveTo>
                  <a:pt x="2336292" y="6649211"/>
                </a:moveTo>
                <a:lnTo>
                  <a:pt x="2336292" y="6857999"/>
                </a:lnTo>
              </a:path>
              <a:path w="12192000" h="6858000">
                <a:moveTo>
                  <a:pt x="11684508" y="6019800"/>
                </a:moveTo>
                <a:lnTo>
                  <a:pt x="12192000" y="6019800"/>
                </a:lnTo>
              </a:path>
            </a:pathLst>
          </a:custGeom>
          <a:ln w="9144">
            <a:solidFill>
              <a:srgbClr val="1F52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bg 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0" y="48767"/>
            <a:ext cx="679704" cy="6583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168910"/>
            <a:ext cx="802767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1F52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2932" y="1745922"/>
            <a:ext cx="6204584" cy="1564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F52C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8340" y="6672573"/>
            <a:ext cx="1094105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pc="-25"/>
              <a:t>Nhóm 19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4746-16F9-4BB2-919A-639FC345F33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91315" y="6658584"/>
            <a:ext cx="360679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F2F9F"/>
                </a:solidFill>
                <a:latin typeface="Microsoft Sans Serif"/>
                <a:cs typeface="Microsoft Sans Serif"/>
              </a:defRPr>
            </a:lvl1pPr>
          </a:lstStyle>
          <a:p>
            <a:pPr marL="111125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84507" y="304800"/>
            <a:ext cx="507492" cy="20985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507813" y="1343649"/>
            <a:ext cx="1980564" cy="1340485"/>
            <a:chOff x="1660415" y="1101568"/>
            <a:chExt cx="1980564" cy="13404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8592" y="2022475"/>
              <a:ext cx="544703" cy="419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415" y="1101568"/>
              <a:ext cx="1413283" cy="99355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6616" y="1719722"/>
              <a:ext cx="153755" cy="14354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41361" y="1966756"/>
            <a:ext cx="123178" cy="1096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32212" y="1931339"/>
            <a:ext cx="247759" cy="22053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1178" y="1283697"/>
            <a:ext cx="555497" cy="358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44526" y="2681481"/>
            <a:ext cx="169136" cy="1390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08718" y="4638657"/>
            <a:ext cx="126884" cy="1097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69297" y="2412050"/>
            <a:ext cx="251057" cy="2169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82205" y="835679"/>
            <a:ext cx="126414" cy="1101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19447" y="994317"/>
            <a:ext cx="168437" cy="13954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12894" y="1185198"/>
            <a:ext cx="250098" cy="21769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20115" y="1079772"/>
            <a:ext cx="277467" cy="25078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03984" y="1758655"/>
            <a:ext cx="154747" cy="1400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28431" y="1776034"/>
            <a:ext cx="124309" cy="10637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33716" y="2239991"/>
            <a:ext cx="577734" cy="3204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09600" y="0"/>
            <a:ext cx="11582400" cy="30632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0" y="6553199"/>
            <a:ext cx="11707495" cy="304800"/>
            <a:chOff x="0" y="6553199"/>
            <a:chExt cx="11707495" cy="304800"/>
          </a:xfrm>
        </p:grpSpPr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9600" y="6553199"/>
              <a:ext cx="11097768" cy="3048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0" y="6553199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09600" y="304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5E0E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834" y="-100901"/>
            <a:ext cx="609600" cy="6553200"/>
            <a:chOff x="0" y="0"/>
            <a:chExt cx="609600" cy="6553200"/>
          </a:xfrm>
        </p:grpSpPr>
        <p:sp>
          <p:nvSpPr>
            <p:cNvPr id="25" name="object 25"/>
            <p:cNvSpPr/>
            <p:nvPr/>
          </p:nvSpPr>
          <p:spPr>
            <a:xfrm>
              <a:off x="0" y="0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609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09600" y="304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5E0E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0" y="304800"/>
              <a:ext cx="609600" cy="624840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684507" y="1752600"/>
            <a:ext cx="507492" cy="5105400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0" y="3048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9144">
            <a:solidFill>
              <a:srgbClr val="1F52C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29"/>
          <p:cNvGrpSpPr/>
          <p:nvPr/>
        </p:nvGrpSpPr>
        <p:grpSpPr>
          <a:xfrm>
            <a:off x="61659" y="-87021"/>
            <a:ext cx="12192000" cy="6858000"/>
            <a:chOff x="0" y="0"/>
            <a:chExt cx="12192000" cy="6858000"/>
          </a:xfrm>
        </p:grpSpPr>
        <p:sp>
          <p:nvSpPr>
            <p:cNvPr id="30" name="object 3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6553200"/>
                  </a:moveTo>
                  <a:lnTo>
                    <a:pt x="12192000" y="6553200"/>
                  </a:lnTo>
                </a:path>
                <a:path w="12192000" h="6858000">
                  <a:moveTo>
                    <a:pt x="609600" y="0"/>
                  </a:moveTo>
                  <a:lnTo>
                    <a:pt x="609600" y="6857999"/>
                  </a:lnTo>
                </a:path>
                <a:path w="12192000" h="6858000">
                  <a:moveTo>
                    <a:pt x="11684508" y="0"/>
                  </a:moveTo>
                  <a:lnTo>
                    <a:pt x="11684508" y="6857999"/>
                  </a:lnTo>
                </a:path>
                <a:path w="12192000" h="6858000">
                  <a:moveTo>
                    <a:pt x="609600" y="4953000"/>
                  </a:moveTo>
                  <a:lnTo>
                    <a:pt x="0" y="4953000"/>
                  </a:lnTo>
                </a:path>
                <a:path w="12192000" h="6858000">
                  <a:moveTo>
                    <a:pt x="11684508" y="1752600"/>
                  </a:moveTo>
                  <a:lnTo>
                    <a:pt x="12192000" y="1752600"/>
                  </a:lnTo>
                </a:path>
                <a:path w="12192000" h="6858000">
                  <a:moveTo>
                    <a:pt x="11684508" y="1905000"/>
                  </a:moveTo>
                  <a:lnTo>
                    <a:pt x="12192000" y="1905000"/>
                  </a:lnTo>
                </a:path>
                <a:path w="12192000" h="6858000">
                  <a:moveTo>
                    <a:pt x="3390900" y="6553200"/>
                  </a:moveTo>
                  <a:lnTo>
                    <a:pt x="3390900" y="6857999"/>
                  </a:lnTo>
                </a:path>
                <a:path w="12192000" h="6858000">
                  <a:moveTo>
                    <a:pt x="8897112" y="304800"/>
                  </a:moveTo>
                  <a:lnTo>
                    <a:pt x="8897112" y="0"/>
                  </a:lnTo>
                </a:path>
              </a:pathLst>
            </a:custGeom>
            <a:ln w="9144">
              <a:solidFill>
                <a:srgbClr val="1F52C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15594" y="465703"/>
              <a:ext cx="1746552" cy="158312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1287125" y="6352743"/>
            <a:ext cx="114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1F52C0"/>
                </a:solidFill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14400" y="1430670"/>
            <a:ext cx="9699927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360"/>
              </a:spcBef>
              <a:spcAft>
                <a:spcPts val="36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dirty="0">
                <a:effectLst/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1"/>
                </a:solidFill>
                <a:effectLst/>
                <a:latin typeface="Tims New Roman"/>
                <a:ea typeface="Times New Roman" panose="02020603050405020304" pitchFamily="18" charset="0"/>
                <a:cs typeface="Times New Roman" panose="02020603050405020304" pitchFamily="18" charset="0"/>
              </a:rPr>
              <a:t>BÁO CÁO KẾT THÚC MÔN</a:t>
            </a:r>
            <a:br>
              <a:rPr lang="vi-VN" sz="3600" b="1" dirty="0">
                <a:solidFill>
                  <a:schemeClr val="accent1"/>
                </a:solidFill>
                <a:effectLst/>
                <a:latin typeface="Tims New Roman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600" b="1" dirty="0">
                <a:solidFill>
                  <a:schemeClr val="accent1"/>
                </a:solidFill>
                <a:effectLst/>
                <a:latin typeface="Tim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0" dirty="0">
                <a:solidFill>
                  <a:schemeClr val="accent1"/>
                </a:solidFill>
                <a:effectLst/>
                <a:latin typeface="+mn-lt"/>
              </a:rPr>
              <a:t>CÔNG NGHỆ PHẦN MIỀM</a:t>
            </a:r>
            <a:br>
              <a:rPr lang="vi-VN" sz="3600" b="1" dirty="0">
                <a:solidFill>
                  <a:schemeClr val="accent1"/>
                </a:solidFill>
                <a:effectLst/>
                <a:latin typeface="Tims New Roman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1"/>
                </a:solidFill>
                <a:effectLst/>
                <a:latin typeface="Tims New Roman"/>
                <a:ea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  <a:r>
              <a:rPr lang="en-US" sz="3200" i="0" dirty="0">
                <a:solidFill>
                  <a:schemeClr val="accent1"/>
                </a:solidFill>
                <a:effectLst/>
                <a:latin typeface="+mn-lt"/>
              </a:rPr>
              <a:t>XÂY DỰNG HỆ THỐNG QUẢN LÝ</a:t>
            </a:r>
            <a:br>
              <a:rPr lang="en-US" sz="320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sz="3200" i="0" dirty="0">
                <a:solidFill>
                  <a:schemeClr val="accent1"/>
                </a:solidFill>
                <a:effectLst/>
                <a:latin typeface="+mn-lt"/>
              </a:rPr>
              <a:t>CỬA HÀNG BÁNH NGỌT</a:t>
            </a:r>
            <a:br>
              <a:rPr lang="en-US" sz="3200" dirty="0">
                <a:effectLst/>
                <a:latin typeface="Tims New Roman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effectLst/>
                <a:latin typeface="Tims New Roman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0" i="0" dirty="0">
              <a:latin typeface="Tim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43734" y="422129"/>
            <a:ext cx="5419090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720"/>
              </a:spcBef>
            </a:pPr>
            <a:r>
              <a:rPr sz="2600" dirty="0">
                <a:solidFill>
                  <a:srgbClr val="1F52C0"/>
                </a:solidFill>
                <a:latin typeface="Microsoft Sans Serif"/>
                <a:cs typeface="Microsoft Sans Serif"/>
              </a:rPr>
              <a:t>KHOA KỸ</a:t>
            </a:r>
            <a:r>
              <a:rPr sz="2600" spc="15" dirty="0">
                <a:solidFill>
                  <a:srgbClr val="1F52C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1F52C0"/>
                </a:solidFill>
                <a:latin typeface="Microsoft Sans Serif"/>
                <a:cs typeface="Microsoft Sans Serif"/>
              </a:rPr>
              <a:t>THUẬT</a:t>
            </a:r>
            <a:r>
              <a:rPr sz="2600" spc="-10" dirty="0">
                <a:solidFill>
                  <a:srgbClr val="1F52C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1F52C0"/>
                </a:solidFill>
                <a:latin typeface="Microsoft Sans Serif"/>
                <a:cs typeface="Microsoft Sans Serif"/>
              </a:rPr>
              <a:t>VÀ</a:t>
            </a:r>
            <a:r>
              <a:rPr sz="2600" spc="15" dirty="0">
                <a:solidFill>
                  <a:srgbClr val="1F52C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1F52C0"/>
                </a:solidFill>
                <a:latin typeface="Microsoft Sans Serif"/>
                <a:cs typeface="Microsoft Sans Serif"/>
              </a:rPr>
              <a:t>CÔNG</a:t>
            </a:r>
            <a:r>
              <a:rPr sz="2600" spc="5" dirty="0">
                <a:solidFill>
                  <a:srgbClr val="1F52C0"/>
                </a:solidFill>
                <a:latin typeface="Microsoft Sans Serif"/>
                <a:cs typeface="Microsoft Sans Serif"/>
              </a:rPr>
              <a:t> </a:t>
            </a:r>
            <a:r>
              <a:rPr sz="2600" spc="-20" dirty="0">
                <a:solidFill>
                  <a:srgbClr val="1F52C0"/>
                </a:solidFill>
                <a:latin typeface="Microsoft Sans Serif"/>
                <a:cs typeface="Microsoft Sans Serif"/>
              </a:rPr>
              <a:t>NGHỆ</a:t>
            </a:r>
            <a:endParaRPr sz="2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600" b="1" dirty="0">
                <a:solidFill>
                  <a:srgbClr val="1F52C0"/>
                </a:solidFill>
                <a:latin typeface="Arial"/>
                <a:cs typeface="Arial"/>
              </a:rPr>
              <a:t>BỘ</a:t>
            </a:r>
            <a:r>
              <a:rPr sz="2600" b="1" spc="-20" dirty="0">
                <a:solidFill>
                  <a:srgbClr val="1F52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F52C0"/>
                </a:solidFill>
                <a:latin typeface="Arial"/>
                <a:cs typeface="Arial"/>
              </a:rPr>
              <a:t>MÔN</a:t>
            </a:r>
            <a:r>
              <a:rPr sz="2600" b="1" spc="-20" dirty="0">
                <a:solidFill>
                  <a:srgbClr val="1F52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F52C0"/>
                </a:solidFill>
                <a:latin typeface="Arial"/>
                <a:cs typeface="Arial"/>
              </a:rPr>
              <a:t>CÔNG</a:t>
            </a:r>
            <a:r>
              <a:rPr sz="2600" b="1" spc="-35" dirty="0">
                <a:solidFill>
                  <a:srgbClr val="1F52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F52C0"/>
                </a:solidFill>
                <a:latin typeface="Arial"/>
                <a:cs typeface="Arial"/>
              </a:rPr>
              <a:t>NGHỆ</a:t>
            </a:r>
            <a:r>
              <a:rPr sz="2600" b="1" spc="-20" dirty="0">
                <a:solidFill>
                  <a:srgbClr val="1F52C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1F52C0"/>
                </a:solidFill>
                <a:latin typeface="Arial"/>
                <a:cs typeface="Arial"/>
              </a:rPr>
              <a:t>THÔNG</a:t>
            </a:r>
            <a:r>
              <a:rPr sz="2600" b="1" spc="-35" dirty="0">
                <a:solidFill>
                  <a:srgbClr val="1F52C0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1F52C0"/>
                </a:solidFill>
                <a:latin typeface="Arial"/>
                <a:cs typeface="Arial"/>
              </a:rPr>
              <a:t>TIN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2B66C7C9-F4BD-1ACD-9B27-C0434862EFD5}"/>
              </a:ext>
            </a:extLst>
          </p:cNvPr>
          <p:cNvSpPr txBox="1"/>
          <p:nvPr/>
        </p:nvSpPr>
        <p:spPr>
          <a:xfrm>
            <a:off x="4771517" y="4246391"/>
            <a:ext cx="5562600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vi-V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Nguyễn Nhựt Trường</a:t>
            </a:r>
            <a:r>
              <a:rPr lang="vi-VN" dirty="0"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110122025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DA22TTA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0"/>
              </a:spcBef>
              <a:spcAft>
                <a:spcPts val="360"/>
              </a:spcAft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Duy Tân </a:t>
            </a:r>
            <a:r>
              <a:rPr lang="vi-VN" dirty="0">
                <a:latin typeface="VNI-Times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110122243 – DA22TTD)</a:t>
            </a:r>
            <a:endParaRPr lang="en-US" sz="1800" dirty="0">
              <a:effectLst/>
              <a:latin typeface="VNI-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Tuấn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110122094 – DA22TTD)</a:t>
            </a:r>
            <a:endParaRPr lang="en-US" sz="2400" b="1" dirty="0"/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199D4FAF-A8CD-6D2A-7BDB-C8955821C35F}"/>
              </a:ext>
            </a:extLst>
          </p:cNvPr>
          <p:cNvSpPr txBox="1"/>
          <p:nvPr/>
        </p:nvSpPr>
        <p:spPr>
          <a:xfrm>
            <a:off x="1044819" y="4591079"/>
            <a:ext cx="373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Giáo viên hướng dẫn:</a:t>
            </a:r>
          </a:p>
          <a:p>
            <a:r>
              <a:rPr lang="vi-VN" sz="2400" b="1" dirty="0" err="1"/>
              <a:t>Ts.Nguyễn</a:t>
            </a:r>
            <a:r>
              <a:rPr lang="vi-VN" sz="2400" b="1" dirty="0"/>
              <a:t> Bảo Ân</a:t>
            </a:r>
          </a:p>
          <a:p>
            <a:endParaRPr lang="vi-VN" sz="2400" b="1" dirty="0"/>
          </a:p>
          <a:p>
            <a:endParaRPr lang="vi-VN" sz="2400" b="1" dirty="0"/>
          </a:p>
        </p:txBody>
      </p:sp>
      <p:sp>
        <p:nvSpPr>
          <p:cNvPr id="38" name="Chỗ dành sẵn cho Số hiệu Bản chiếu 37">
            <a:extLst>
              <a:ext uri="{FF2B5EF4-FFF2-40B4-BE49-F238E27FC236}">
                <a16:creationId xmlns:a16="http://schemas.microsoft.com/office/drawing/2014/main" id="{C514006F-8E00-1D60-A0FA-8413E7D77A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</a:t>
            </a:fld>
            <a:endParaRPr lang="en-US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10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5EE6819-5E5C-ABF1-EE26-2BDEC038754D}"/>
              </a:ext>
            </a:extLst>
          </p:cNvPr>
          <p:cNvSpPr txBox="1"/>
          <p:nvPr/>
        </p:nvSpPr>
        <p:spPr>
          <a:xfrm>
            <a:off x="914400" y="76200"/>
            <a:ext cx="8768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r>
              <a:rPr lang="vi-VN" sz="3200" b="1" dirty="0"/>
              <a:t>4. </a:t>
            </a:r>
            <a:r>
              <a:rPr lang="en-US" sz="3200" b="1" dirty="0"/>
              <a:t>GIAO DIỆN TRANG TẠO TÀI KHOẢN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17715D8-519D-10A9-8AE3-5D9EEBEEC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19" y="822021"/>
            <a:ext cx="10919666" cy="58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6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889423" y="6667376"/>
            <a:ext cx="360679" cy="224790"/>
          </a:xfrm>
        </p:spPr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11</a:t>
            </a:fld>
            <a:endParaRPr lang="en-US" spc="-25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66CE8FB-0577-8881-40CD-DFC43ED85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11823"/>
            <a:ext cx="11051554" cy="5752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675939-75DC-A7C2-0B16-7E4ADF6A8D2E}"/>
              </a:ext>
            </a:extLst>
          </p:cNvPr>
          <p:cNvSpPr txBox="1"/>
          <p:nvPr/>
        </p:nvSpPr>
        <p:spPr>
          <a:xfrm>
            <a:off x="990600" y="152400"/>
            <a:ext cx="6724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/>
              <a:t>4. GIAO DIỆN TRANG CỬA HÀNG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450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12</a:t>
            </a:fld>
            <a:endParaRPr lang="en-US" spc="-25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74A365-F1BD-8D66-402C-8DF78B04CAD2}"/>
              </a:ext>
            </a:extLst>
          </p:cNvPr>
          <p:cNvSpPr txBox="1"/>
          <p:nvPr/>
        </p:nvSpPr>
        <p:spPr>
          <a:xfrm>
            <a:off x="838200" y="121696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4. </a:t>
            </a:r>
            <a:r>
              <a:rPr lang="en-US" sz="3200" b="1" dirty="0"/>
              <a:t>GIAO DIỆN TRANG </a:t>
            </a:r>
            <a:r>
              <a:rPr lang="vi-VN" sz="3200" b="1" dirty="0"/>
              <a:t>GI</a:t>
            </a:r>
            <a:r>
              <a:rPr lang="en-US" sz="3200" b="1" dirty="0"/>
              <a:t>Ỏ  HÀNG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0993A11-E8D7-6791-2C81-D0429229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918794"/>
            <a:ext cx="10811436" cy="570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5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13</a:t>
            </a:fld>
            <a:endParaRPr lang="en-US" spc="-25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BED0B14-9B76-D3B0-1E0E-B7B0767E202F}"/>
              </a:ext>
            </a:extLst>
          </p:cNvPr>
          <p:cNvSpPr txBox="1"/>
          <p:nvPr/>
        </p:nvSpPr>
        <p:spPr>
          <a:xfrm>
            <a:off x="1371600" y="154105"/>
            <a:ext cx="670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r>
              <a:rPr lang="vi-VN" sz="3200" b="1" dirty="0"/>
              <a:t>4. </a:t>
            </a:r>
            <a:r>
              <a:rPr lang="en-US" sz="3200" b="1" dirty="0"/>
              <a:t>GIAO DIỆN TRANG LIÊN HỆ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C6E1015-E15F-2465-3DC9-B2D2AE83D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51820"/>
            <a:ext cx="11181715" cy="58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1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14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FEDE59B-7588-40BD-5734-342FB1FF372D}"/>
              </a:ext>
            </a:extLst>
          </p:cNvPr>
          <p:cNvSpPr txBox="1"/>
          <p:nvPr/>
        </p:nvSpPr>
        <p:spPr>
          <a:xfrm>
            <a:off x="977660" y="76200"/>
            <a:ext cx="8090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4. </a:t>
            </a:r>
            <a:r>
              <a:rPr lang="en-US" sz="3200" b="1" dirty="0"/>
              <a:t>GIAO DIỆN</a:t>
            </a:r>
            <a:r>
              <a:rPr lang="vi-VN" sz="3200" b="1" dirty="0"/>
              <a:t> ĐĂNG NHẬP</a:t>
            </a:r>
            <a:r>
              <a:rPr lang="en-US" sz="3200" b="1" dirty="0"/>
              <a:t> QUẢN </a:t>
            </a:r>
            <a:r>
              <a:rPr lang="vi-VN" sz="3200" b="1" dirty="0"/>
              <a:t>TRỊ</a:t>
            </a:r>
            <a:endParaRPr lang="en-US" sz="3200" b="1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CA6DA62-A6B3-A6E0-3781-C6CCC5E8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23780"/>
            <a:ext cx="10441431" cy="38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4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15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FEDE59B-7588-40BD-5734-342FB1FF372D}"/>
              </a:ext>
            </a:extLst>
          </p:cNvPr>
          <p:cNvSpPr txBox="1"/>
          <p:nvPr/>
        </p:nvSpPr>
        <p:spPr>
          <a:xfrm>
            <a:off x="990600" y="76200"/>
            <a:ext cx="8001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r>
              <a:rPr lang="vi-VN" sz="3200" b="1" dirty="0"/>
              <a:t>4. </a:t>
            </a:r>
            <a:r>
              <a:rPr lang="en-US" sz="3200" b="1" dirty="0"/>
              <a:t>GIAO DIỆN TRANG TỔNG QUAN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55A31C51-AF4E-2E94-972C-E8795703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" y="800100"/>
            <a:ext cx="10227497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8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16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FEDE59B-7588-40BD-5734-342FB1FF372D}"/>
              </a:ext>
            </a:extLst>
          </p:cNvPr>
          <p:cNvSpPr txBox="1"/>
          <p:nvPr/>
        </p:nvSpPr>
        <p:spPr>
          <a:xfrm>
            <a:off x="838200" y="128725"/>
            <a:ext cx="9085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4. GIAO DIỆN TRANG QUẢN LÝ ĐƠN HÀNG </a:t>
            </a:r>
            <a:endParaRPr lang="en-US" sz="3200" b="1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576417F-22D6-595A-636D-FED98A31BD3E}"/>
              </a:ext>
            </a:extLst>
          </p:cNvPr>
          <p:cNvSpPr txBox="1"/>
          <p:nvPr/>
        </p:nvSpPr>
        <p:spPr>
          <a:xfrm>
            <a:off x="3052011" y="3296471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0033D0D-580F-9AC6-99DF-745A6616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10676411" cy="56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4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17</a:t>
            </a:fld>
            <a:endParaRPr lang="en-US" spc="-25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3BAE089E-6E00-F438-D53A-7D475959834D}"/>
              </a:ext>
            </a:extLst>
          </p:cNvPr>
          <p:cNvSpPr txBox="1"/>
          <p:nvPr/>
        </p:nvSpPr>
        <p:spPr>
          <a:xfrm>
            <a:off x="914400" y="76200"/>
            <a:ext cx="975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r>
              <a:rPr lang="vi-VN" sz="3200" b="1" dirty="0"/>
              <a:t>4. </a:t>
            </a:r>
            <a:r>
              <a:rPr lang="en-US" sz="3200" b="1" dirty="0"/>
              <a:t>GIAO DIỆN TRANG QUẢN LÝ SẢN PHẨM 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C4404D32-D631-7705-76C6-9D91C63F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50" y="914400"/>
            <a:ext cx="10838300" cy="571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18</a:t>
            </a:fld>
            <a:endParaRPr lang="en-US" spc="-25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3F6395-9D18-6AC9-E186-A0D76F3EE9C3}"/>
              </a:ext>
            </a:extLst>
          </p:cNvPr>
          <p:cNvSpPr txBox="1"/>
          <p:nvPr/>
        </p:nvSpPr>
        <p:spPr>
          <a:xfrm>
            <a:off x="914400" y="152400"/>
            <a:ext cx="9067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4.</a:t>
            </a:r>
            <a:r>
              <a:rPr lang="en-US" sz="3200" b="1" dirty="0"/>
              <a:t> GIAO DIỆN TRANG QUẢN LÝ DANH MỤC </a:t>
            </a: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D8CA3CDC-3AEB-17DF-5F08-11E270730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14941"/>
            <a:ext cx="10919984" cy="584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19</a:t>
            </a:fld>
            <a:endParaRPr lang="en-US" spc="-25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59CB536-D1EE-A023-2630-73E8541C57BB}"/>
              </a:ext>
            </a:extLst>
          </p:cNvPr>
          <p:cNvSpPr txBox="1"/>
          <p:nvPr/>
        </p:nvSpPr>
        <p:spPr>
          <a:xfrm>
            <a:off x="990600" y="76200"/>
            <a:ext cx="610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/>
              <a:t>5. TRIỂN KHAI VÀ VẬN HÀNG</a:t>
            </a:r>
            <a:endParaRPr lang="en-US" sz="2800" b="1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6759AF5C-686C-A91E-AEC6-3D2F442D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8537146" cy="4386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AD7A17-7EC9-147C-559C-62FCD4937D14}"/>
              </a:ext>
            </a:extLst>
          </p:cNvPr>
          <p:cNvSpPr txBox="1"/>
          <p:nvPr/>
        </p:nvSpPr>
        <p:spPr>
          <a:xfrm>
            <a:off x="1295400" y="1295400"/>
            <a:ext cx="521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/>
              <a:t>Dự án được triển khai trên </a:t>
            </a:r>
            <a:r>
              <a:rPr lang="vi-VN" sz="2400" b="1" dirty="0" err="1"/>
              <a:t>Docker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89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</a:t>
            </a:fld>
            <a:endParaRPr lang="en-US" spc="-25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DEE13B2C-7D4B-043A-DD91-20FB943415BC}"/>
              </a:ext>
            </a:extLst>
          </p:cNvPr>
          <p:cNvSpPr txBox="1"/>
          <p:nvPr/>
        </p:nvSpPr>
        <p:spPr>
          <a:xfrm>
            <a:off x="1066800" y="152400"/>
            <a:ext cx="610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NỘI DUNG TRÌNH BÀY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53536-51AB-2CD0-287C-1776A73F477A}"/>
              </a:ext>
            </a:extLst>
          </p:cNvPr>
          <p:cNvSpPr txBox="1"/>
          <p:nvPr/>
        </p:nvSpPr>
        <p:spPr>
          <a:xfrm>
            <a:off x="1066800" y="1524000"/>
            <a:ext cx="7785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1. TỔNG QUAN DỰ ÁN</a:t>
            </a:r>
          </a:p>
          <a:p>
            <a:r>
              <a:rPr lang="vi-VN" sz="3200" b="1" dirty="0"/>
              <a:t>2. CÔNG NGHỆ SỬ DỤNG</a:t>
            </a:r>
          </a:p>
          <a:p>
            <a:r>
              <a:rPr lang="vi-VN" sz="3200" b="1" dirty="0"/>
              <a:t>3. PHÂN TÍCH &amp; THIẾT KẾ HỆ THỐNG</a:t>
            </a:r>
          </a:p>
          <a:p>
            <a:r>
              <a:rPr lang="vi-VN" sz="3200" b="1" dirty="0"/>
              <a:t>4. GIAO DIỆN</a:t>
            </a:r>
          </a:p>
          <a:p>
            <a:r>
              <a:rPr lang="vi-VN" sz="3200" b="1" dirty="0"/>
              <a:t>5. TRIỂN KHAI &amp; VẬN HÀNH</a:t>
            </a:r>
          </a:p>
          <a:p>
            <a:r>
              <a:rPr lang="vi-VN" sz="3200" b="1" dirty="0"/>
              <a:t>6. KẾT LUẬN &amp; HƯỚNG PHÁT TRIỂN</a:t>
            </a:r>
          </a:p>
        </p:txBody>
      </p:sp>
      <p:pic>
        <p:nvPicPr>
          <p:cNvPr id="7" name="Picture 2" descr="Chuyên viên phân tích hệ thống kinh doanh chuyên nghiệp của ILM® | ISOCUS.VN">
            <a:extLst>
              <a:ext uri="{FF2B5EF4-FFF2-40B4-BE49-F238E27FC236}">
                <a16:creationId xmlns:a16="http://schemas.microsoft.com/office/drawing/2014/main" id="{A9674C79-3F20-D5DA-662C-B04300A43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r="10666" b="24667"/>
          <a:stretch/>
        </p:blipFill>
        <p:spPr bwMode="auto">
          <a:xfrm>
            <a:off x="8229600" y="3124200"/>
            <a:ext cx="3434485" cy="331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96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20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364BDD2-6F47-6FFD-BDC0-A3ECCFB505ED}"/>
              </a:ext>
            </a:extLst>
          </p:cNvPr>
          <p:cNvSpPr txBox="1"/>
          <p:nvPr/>
        </p:nvSpPr>
        <p:spPr>
          <a:xfrm>
            <a:off x="914400" y="157172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5. </a:t>
            </a:r>
            <a:r>
              <a:rPr lang="en-US" sz="3200" b="1" dirty="0"/>
              <a:t>TRIỂN KHAI &amp; VẬN HÀNH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5DA4575-42C5-25FF-6E0C-947653AE47D3}"/>
              </a:ext>
            </a:extLst>
          </p:cNvPr>
          <p:cNvSpPr txBox="1"/>
          <p:nvPr/>
        </p:nvSpPr>
        <p:spPr>
          <a:xfrm>
            <a:off x="914400" y="990600"/>
            <a:ext cx="105892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/>
              <a:t>Quy trình triển khai lên </a:t>
            </a:r>
            <a:r>
              <a:rPr lang="vi-VN" sz="2400" b="1" dirty="0" err="1"/>
              <a:t>Cloud</a:t>
            </a:r>
            <a:r>
              <a:rPr lang="vi-VN" sz="2400" b="1" dirty="0"/>
              <a:t>:</a:t>
            </a:r>
          </a:p>
          <a:p>
            <a:endParaRPr lang="vi-VN" sz="2400" b="1" dirty="0"/>
          </a:p>
          <a:p>
            <a:r>
              <a:rPr lang="vi-VN" sz="2400" dirty="0"/>
              <a:t>Quản lý mã nguồn: Sử dụng </a:t>
            </a:r>
            <a:r>
              <a:rPr lang="vi-VN" sz="2400" dirty="0" err="1"/>
              <a:t>GitHub</a:t>
            </a:r>
            <a:r>
              <a:rPr lang="vi-VN" sz="2400" dirty="0"/>
              <a:t> để lưu trữ và quản lý phiên bản.</a:t>
            </a:r>
          </a:p>
          <a:p>
            <a:r>
              <a:rPr lang="vi-VN" sz="2400" dirty="0"/>
              <a:t>Triển khai </a:t>
            </a:r>
            <a:r>
              <a:rPr lang="vi-VN" sz="2400" dirty="0" err="1"/>
              <a:t>Database</a:t>
            </a:r>
            <a:r>
              <a:rPr lang="vi-VN" sz="2400" dirty="0"/>
              <a:t>: Sử dụng dịch vụ </a:t>
            </a:r>
            <a:r>
              <a:rPr lang="vi-VN" sz="2400" dirty="0" err="1"/>
              <a:t>Supabase</a:t>
            </a:r>
            <a:r>
              <a:rPr lang="vi-VN" sz="2400" dirty="0"/>
              <a:t> (</a:t>
            </a:r>
            <a:r>
              <a:rPr lang="vi-VN" sz="2400" dirty="0" err="1"/>
              <a:t>PostgreSQL</a:t>
            </a:r>
            <a:r>
              <a:rPr lang="vi-VN" sz="2400" dirty="0"/>
              <a:t>) để </a:t>
            </a:r>
            <a:r>
              <a:rPr lang="vi-VN" sz="2400" dirty="0" err="1"/>
              <a:t>host</a:t>
            </a:r>
            <a:r>
              <a:rPr lang="vi-VN" sz="2400" dirty="0"/>
              <a:t> cơ sở dữ liệu, đảm bảo an toàn và sẵn sàng cao.</a:t>
            </a:r>
          </a:p>
          <a:p>
            <a:endParaRPr lang="vi-VN" sz="2400" dirty="0"/>
          </a:p>
          <a:p>
            <a:r>
              <a:rPr lang="vi-VN" sz="2400" dirty="0"/>
              <a:t>Triển khai </a:t>
            </a:r>
            <a:r>
              <a:rPr lang="vi-VN" sz="2400" dirty="0" err="1"/>
              <a:t>Backend</a:t>
            </a:r>
            <a:r>
              <a:rPr lang="vi-VN" sz="2400" dirty="0"/>
              <a:t>: API Node.js được triển khai lên </a:t>
            </a:r>
            <a:r>
              <a:rPr lang="vi-VN" sz="2400" dirty="0" err="1"/>
              <a:t>Vercel</a:t>
            </a:r>
            <a:r>
              <a:rPr lang="vi-VN" sz="2400" dirty="0"/>
              <a:t> dưới dạng </a:t>
            </a:r>
            <a:r>
              <a:rPr lang="vi-VN" sz="2400" dirty="0" err="1"/>
              <a:t>Serverless</a:t>
            </a:r>
            <a:r>
              <a:rPr lang="vi-VN" sz="2400" dirty="0"/>
              <a:t> </a:t>
            </a:r>
            <a:r>
              <a:rPr lang="vi-VN" sz="2400" dirty="0" err="1"/>
              <a:t>Functions</a:t>
            </a:r>
            <a:r>
              <a:rPr lang="vi-VN" sz="2400" dirty="0"/>
              <a:t>, tự động co giãn theo lưu lượng truy cập.</a:t>
            </a:r>
          </a:p>
          <a:p>
            <a:endParaRPr lang="vi-VN" sz="2400" dirty="0"/>
          </a:p>
          <a:p>
            <a:r>
              <a:rPr lang="vi-VN" sz="2400" dirty="0"/>
              <a:t>Triển khai </a:t>
            </a:r>
            <a:r>
              <a:rPr lang="vi-VN" sz="2400" dirty="0" err="1"/>
              <a:t>Frontend</a:t>
            </a:r>
            <a:r>
              <a:rPr lang="vi-VN" sz="2400" dirty="0"/>
              <a:t>: Ứng dụng </a:t>
            </a:r>
            <a:r>
              <a:rPr lang="vi-VN" sz="2400" dirty="0" err="1"/>
              <a:t>React</a:t>
            </a:r>
            <a:r>
              <a:rPr lang="vi-VN" sz="2400" dirty="0"/>
              <a:t> được triển khai lên </a:t>
            </a:r>
            <a:r>
              <a:rPr lang="vi-VN" sz="2400" dirty="0" err="1"/>
              <a:t>Vercel</a:t>
            </a:r>
            <a:r>
              <a:rPr lang="vi-VN" sz="2400" dirty="0"/>
              <a:t>, tận dụng CDN toàn cầu cho tốc độ tải trang nhanh.</a:t>
            </a:r>
          </a:p>
          <a:p>
            <a:endParaRPr lang="vi-VN" sz="2400" dirty="0"/>
          </a:p>
          <a:p>
            <a:r>
              <a:rPr lang="vi-VN" sz="2400" dirty="0"/>
              <a:t>Kết quả: Hệ thống hoạt động ổn định trên môi trường </a:t>
            </a:r>
            <a:r>
              <a:rPr lang="vi-VN" sz="2400" dirty="0" err="1"/>
              <a:t>production</a:t>
            </a:r>
            <a:r>
              <a:rPr lang="vi-VN" sz="2400" dirty="0"/>
              <a:t>, truy cập thông qua tên miền </a:t>
            </a:r>
            <a:r>
              <a:rPr lang="vi-VN" sz="2400" dirty="0" err="1"/>
              <a:t>quanlytiembanh.vercel.app</a:t>
            </a:r>
            <a:r>
              <a:rPr lang="vi-VN" sz="2400" dirty="0"/>
              <a:t>, dữ liệu được lưu trữ an toàn trên </a:t>
            </a:r>
            <a:r>
              <a:rPr lang="vi-VN" sz="2400" dirty="0" err="1"/>
              <a:t>cloud</a:t>
            </a:r>
            <a:r>
              <a:rPr lang="vi-VN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0058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21</a:t>
            </a:fld>
            <a:endParaRPr lang="en-US" spc="-25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5DA4575-42C5-25FF-6E0C-947653AE47D3}"/>
              </a:ext>
            </a:extLst>
          </p:cNvPr>
          <p:cNvSpPr txBox="1"/>
          <p:nvPr/>
        </p:nvSpPr>
        <p:spPr>
          <a:xfrm>
            <a:off x="990600" y="90932"/>
            <a:ext cx="10589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5. </a:t>
            </a:r>
            <a:r>
              <a:rPr lang="en-US" sz="3200" b="1" dirty="0"/>
              <a:t>TRIỂN KHAI &amp; VẬN HÀNH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AE462921-C9C7-2383-2927-FC139841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18021"/>
            <a:ext cx="4761905" cy="5009524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DE2B5EB-C24C-2A3D-4C95-6BAB365D3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498" y="1929845"/>
            <a:ext cx="4960362" cy="4697157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F3C4315-FA41-281F-DA4F-1D2FA50B3B53}"/>
              </a:ext>
            </a:extLst>
          </p:cNvPr>
          <p:cNvSpPr txBox="1"/>
          <p:nvPr/>
        </p:nvSpPr>
        <p:spPr>
          <a:xfrm>
            <a:off x="7010400" y="1417966"/>
            <a:ext cx="5304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Mã QR </a:t>
            </a:r>
            <a:r>
              <a:rPr lang="vi-VN" sz="2000" b="1" dirty="0" err="1"/>
              <a:t>Website</a:t>
            </a:r>
            <a:r>
              <a:rPr lang="vi-VN" sz="2000" b="1" dirty="0"/>
              <a:t> triển khai </a:t>
            </a:r>
            <a:r>
              <a:rPr lang="vi-VN" sz="2000" b="1" dirty="0" err="1"/>
              <a:t>Hosting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2F0F1-D6CA-E8B2-5C56-86A6FDDBDA73}"/>
              </a:ext>
            </a:extLst>
          </p:cNvPr>
          <p:cNvSpPr txBox="1"/>
          <p:nvPr/>
        </p:nvSpPr>
        <p:spPr>
          <a:xfrm>
            <a:off x="885003" y="1034476"/>
            <a:ext cx="5094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000" b="1" dirty="0"/>
              <a:t>Giao diện sau khi triển khai trên </a:t>
            </a:r>
            <a:r>
              <a:rPr lang="vi-VN" sz="2000" b="1" dirty="0" err="1"/>
              <a:t>Hosting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504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22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921CC63-4547-4FE6-5314-EF1D45FE42B9}"/>
              </a:ext>
            </a:extLst>
          </p:cNvPr>
          <p:cNvSpPr txBox="1"/>
          <p:nvPr/>
        </p:nvSpPr>
        <p:spPr>
          <a:xfrm>
            <a:off x="958363" y="1153180"/>
            <a:ext cx="610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/>
              <a:t>Quản lý dự án bằng </a:t>
            </a:r>
            <a:r>
              <a:rPr lang="vi-VN" sz="2800" b="1" dirty="0" err="1"/>
              <a:t>Jira</a:t>
            </a:r>
            <a:r>
              <a:rPr lang="vi-VN" sz="2800" b="1" dirty="0"/>
              <a:t> </a:t>
            </a:r>
            <a:endParaRPr lang="en-US" sz="28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F3EFB91-51DC-3B0E-2E14-29007129E1FE}"/>
              </a:ext>
            </a:extLst>
          </p:cNvPr>
          <p:cNvSpPr txBox="1"/>
          <p:nvPr/>
        </p:nvSpPr>
        <p:spPr>
          <a:xfrm>
            <a:off x="977054" y="1831442"/>
            <a:ext cx="7437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Jira </a:t>
            </a:r>
            <a:r>
              <a:rPr lang="en-US" b="1" dirty="0" err="1"/>
              <a:t>để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Sprint, </a:t>
            </a:r>
            <a:r>
              <a:rPr lang="en-US" b="1" dirty="0" err="1"/>
              <a:t>tạo</a:t>
            </a:r>
            <a:r>
              <a:rPr lang="en-US" b="1" dirty="0"/>
              <a:t> User Story </a:t>
            </a:r>
            <a:r>
              <a:rPr lang="en-US" b="1" dirty="0" err="1"/>
              <a:t>và</a:t>
            </a:r>
            <a:r>
              <a:rPr lang="en-US" b="1" dirty="0"/>
              <a:t> chia </a:t>
            </a:r>
            <a:r>
              <a:rPr lang="vi-VN" b="1" dirty="0" err="1"/>
              <a:t>task</a:t>
            </a:r>
            <a:r>
              <a:rPr lang="vi-VN" b="1" dirty="0"/>
              <a:t>, </a:t>
            </a:r>
            <a:r>
              <a:rPr lang="vi-VN" sz="1800" b="1" dirty="0"/>
              <a:t>phân chia nhiệm vụ  cho các thành viên </a:t>
            </a:r>
            <a:endParaRPr lang="en-US" b="1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892AD9D-C551-BAB0-9961-90C233D7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265" y="2667838"/>
            <a:ext cx="2225952" cy="3907201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B990EF1-77A0-193E-311E-43645285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1676400"/>
            <a:ext cx="2206879" cy="4822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B5ABC-9811-B6E1-8317-98A2B1ED72E6}"/>
              </a:ext>
            </a:extLst>
          </p:cNvPr>
          <p:cNvSpPr txBox="1"/>
          <p:nvPr/>
        </p:nvSpPr>
        <p:spPr>
          <a:xfrm>
            <a:off x="946862" y="97078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5. </a:t>
            </a:r>
            <a:r>
              <a:rPr lang="en-US" sz="3200" b="1" dirty="0"/>
              <a:t>TRIỂN KHAI &amp; VẬN HÀNH</a:t>
            </a:r>
          </a:p>
        </p:txBody>
      </p:sp>
    </p:spTree>
    <p:extLst>
      <p:ext uri="{BB962C8B-B14F-4D97-AF65-F5344CB8AC3E}">
        <p14:creationId xmlns:p14="http://schemas.microsoft.com/office/powerpoint/2010/main" val="4159413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23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921CC63-4547-4FE6-5314-EF1D45FE42B9}"/>
              </a:ext>
            </a:extLst>
          </p:cNvPr>
          <p:cNvSpPr txBox="1"/>
          <p:nvPr/>
        </p:nvSpPr>
        <p:spPr>
          <a:xfrm>
            <a:off x="1013076" y="979910"/>
            <a:ext cx="6104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/>
              <a:t>Quản lý dự án bằng </a:t>
            </a:r>
            <a:r>
              <a:rPr lang="vi-VN" sz="2800" b="1" dirty="0" err="1"/>
              <a:t>Jira</a:t>
            </a:r>
            <a:endParaRPr lang="en-US" sz="2800" b="1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CE6948E3-7685-23B0-7350-B7EDF9B08870}"/>
              </a:ext>
            </a:extLst>
          </p:cNvPr>
          <p:cNvSpPr txBox="1"/>
          <p:nvPr/>
        </p:nvSpPr>
        <p:spPr>
          <a:xfrm>
            <a:off x="1143000" y="1882665"/>
            <a:ext cx="5257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dirty="0"/>
              <a:t>Ảnh hiển thị hoàn thành công việc  </a:t>
            </a:r>
            <a:endParaRPr lang="en-US" sz="2000" b="1" dirty="0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4DBA429-EEDE-D6B5-62AD-A5713C92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2775"/>
            <a:ext cx="8305800" cy="3563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B6AA7-1EE8-74FD-C955-59DAA413E3DB}"/>
              </a:ext>
            </a:extLst>
          </p:cNvPr>
          <p:cNvSpPr txBox="1"/>
          <p:nvPr/>
        </p:nvSpPr>
        <p:spPr>
          <a:xfrm>
            <a:off x="1013908" y="89922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5. </a:t>
            </a:r>
            <a:r>
              <a:rPr lang="en-US" sz="3200" b="1" dirty="0"/>
              <a:t>TRIỂN KHAI &amp; VẬN HÀNH</a:t>
            </a:r>
          </a:p>
        </p:txBody>
      </p:sp>
    </p:spTree>
    <p:extLst>
      <p:ext uri="{BB962C8B-B14F-4D97-AF65-F5344CB8AC3E}">
        <p14:creationId xmlns:p14="http://schemas.microsoft.com/office/powerpoint/2010/main" val="354295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855384" y="6629199"/>
            <a:ext cx="360679" cy="224790"/>
          </a:xfrm>
        </p:spPr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24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32513286-AE60-44A6-5EA8-A7A369F23316}"/>
              </a:ext>
            </a:extLst>
          </p:cNvPr>
          <p:cNvSpPr txBox="1"/>
          <p:nvPr/>
        </p:nvSpPr>
        <p:spPr>
          <a:xfrm>
            <a:off x="1066800" y="1467975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Kiểm tra </a:t>
            </a:r>
            <a:r>
              <a:rPr lang="vi-VN" sz="3200" b="1" dirty="0" err="1"/>
              <a:t>api</a:t>
            </a:r>
            <a:r>
              <a:rPr lang="vi-VN" sz="3200" b="1" dirty="0"/>
              <a:t> bằng </a:t>
            </a:r>
            <a:r>
              <a:rPr lang="vi-VN" sz="3200" b="1" dirty="0" err="1"/>
              <a:t>Postman</a:t>
            </a:r>
            <a:endParaRPr lang="en-US" sz="32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05BBE797-F998-DF43-A022-B3FE2A071DAD}"/>
              </a:ext>
            </a:extLst>
          </p:cNvPr>
          <p:cNvSpPr txBox="1"/>
          <p:nvPr/>
        </p:nvSpPr>
        <p:spPr>
          <a:xfrm>
            <a:off x="1083424" y="2323877"/>
            <a:ext cx="63448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Kiểm</a:t>
            </a:r>
            <a:r>
              <a:rPr lang="en-US" sz="2000" b="1" dirty="0"/>
              <a:t> </a:t>
            </a:r>
            <a:r>
              <a:rPr lang="en-US" sz="2000" b="1" dirty="0" err="1"/>
              <a:t>thử</a:t>
            </a:r>
            <a:r>
              <a:rPr lang="en-US" sz="2000" b="1" dirty="0"/>
              <a:t> Api </a:t>
            </a:r>
            <a:r>
              <a:rPr lang="en-US" sz="2000" b="1" dirty="0" err="1"/>
              <a:t>đăng</a:t>
            </a:r>
            <a:r>
              <a:rPr lang="en-US" sz="2000" b="1" dirty="0"/>
              <a:t> </a:t>
            </a:r>
            <a:r>
              <a:rPr lang="en-US" sz="2000" b="1" dirty="0" err="1"/>
              <a:t>nhập</a:t>
            </a:r>
            <a:r>
              <a:rPr lang="en-US" sz="2000" b="1" dirty="0"/>
              <a:t> 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8601978-A9B8-860C-D0BD-22FB9E3F0F81}"/>
              </a:ext>
            </a:extLst>
          </p:cNvPr>
          <p:cNvSpPr txBox="1"/>
          <p:nvPr/>
        </p:nvSpPr>
        <p:spPr>
          <a:xfrm>
            <a:off x="1066800" y="2909581"/>
            <a:ext cx="5638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/>
              <a:t>-Phương thức: POST</a:t>
            </a:r>
          </a:p>
          <a:p>
            <a:endParaRPr lang="vi-VN" sz="2000" dirty="0"/>
          </a:p>
          <a:p>
            <a:r>
              <a:rPr lang="vi-VN" sz="2000" dirty="0"/>
              <a:t>-URL: http://localhost:5000/api/auth/login</a:t>
            </a:r>
          </a:p>
          <a:p>
            <a:endParaRPr lang="vi-VN" sz="2000" dirty="0"/>
          </a:p>
          <a:p>
            <a:r>
              <a:rPr lang="vi-VN" sz="2000" dirty="0"/>
              <a:t>-</a:t>
            </a:r>
            <a:r>
              <a:rPr lang="vi-VN" sz="2000" dirty="0" err="1"/>
              <a:t>Headers</a:t>
            </a:r>
            <a:r>
              <a:rPr lang="vi-VN" sz="2000" dirty="0"/>
              <a:t>: </a:t>
            </a:r>
            <a:r>
              <a:rPr lang="vi-VN" sz="2000" dirty="0" err="1"/>
              <a:t>Content-Type</a:t>
            </a:r>
            <a:r>
              <a:rPr lang="vi-VN" sz="2000" dirty="0"/>
              <a:t>: </a:t>
            </a:r>
            <a:r>
              <a:rPr lang="vi-VN" sz="2000" dirty="0" err="1"/>
              <a:t>application</a:t>
            </a:r>
            <a:r>
              <a:rPr lang="vi-VN" sz="2000" dirty="0"/>
              <a:t>/</a:t>
            </a:r>
            <a:r>
              <a:rPr lang="vi-VN" sz="2000" dirty="0" err="1"/>
              <a:t>json</a:t>
            </a:r>
            <a:endParaRPr lang="vi-VN" sz="2000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DA7549D4-0C9E-A96D-39B9-963EAB8074AC}"/>
              </a:ext>
            </a:extLst>
          </p:cNvPr>
          <p:cNvSpPr txBox="1"/>
          <p:nvPr/>
        </p:nvSpPr>
        <p:spPr>
          <a:xfrm>
            <a:off x="1083424" y="4973541"/>
            <a:ext cx="61361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{</a:t>
            </a:r>
          </a:p>
          <a:p>
            <a:r>
              <a:rPr lang="en-US" sz="2000" dirty="0"/>
              <a:t>  "username": "admin",</a:t>
            </a:r>
          </a:p>
          <a:p>
            <a:r>
              <a:rPr lang="en-US" sz="2000" dirty="0"/>
              <a:t>  "password": "admin123"</a:t>
            </a:r>
          </a:p>
          <a:p>
            <a:r>
              <a:rPr lang="en-US" sz="2000" dirty="0"/>
              <a:t>}</a:t>
            </a:r>
          </a:p>
          <a:p>
            <a:r>
              <a:rPr lang="en-US" sz="2000" b="1" dirty="0"/>
              <a:t> </a:t>
            </a: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75AD50D9-8CAF-E0BC-9D75-9C08A6FED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2107591"/>
            <a:ext cx="4777316" cy="4372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E4AEF-403A-8A10-086F-5E1C9A80F68C}"/>
              </a:ext>
            </a:extLst>
          </p:cNvPr>
          <p:cNvSpPr txBox="1"/>
          <p:nvPr/>
        </p:nvSpPr>
        <p:spPr>
          <a:xfrm>
            <a:off x="914400" y="160959"/>
            <a:ext cx="6133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5. </a:t>
            </a:r>
            <a:r>
              <a:rPr lang="en-US" sz="3200" b="1" dirty="0"/>
              <a:t>TRIỂN KHAI &amp; VẬN HÀNH</a:t>
            </a:r>
          </a:p>
        </p:txBody>
      </p:sp>
    </p:spTree>
    <p:extLst>
      <p:ext uri="{BB962C8B-B14F-4D97-AF65-F5344CB8AC3E}">
        <p14:creationId xmlns:p14="http://schemas.microsoft.com/office/powerpoint/2010/main" val="1189291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54498DB-CA49-8FDC-4E32-CC8AFA678C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25</a:t>
            </a:fld>
            <a:endParaRPr lang="en-US" spc="-25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0F9F3F47-8833-A0C2-6D5E-4C9325B4DCEF}"/>
              </a:ext>
            </a:extLst>
          </p:cNvPr>
          <p:cNvSpPr txBox="1"/>
          <p:nvPr/>
        </p:nvSpPr>
        <p:spPr>
          <a:xfrm>
            <a:off x="914400" y="16764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Lấy API lấy sản phẩm </a:t>
            </a:r>
            <a:endParaRPr lang="en-US" sz="2400" b="1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B6FB911-A15A-BE8A-8EDD-E5869F2B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143000"/>
            <a:ext cx="5216908" cy="5368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B92D0-0896-9BE8-FEAC-E3048CCF5855}"/>
              </a:ext>
            </a:extLst>
          </p:cNvPr>
          <p:cNvSpPr txBox="1"/>
          <p:nvPr/>
        </p:nvSpPr>
        <p:spPr>
          <a:xfrm>
            <a:off x="1066800" y="152400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5. </a:t>
            </a:r>
            <a:r>
              <a:rPr lang="en-US" sz="3200" b="1" dirty="0"/>
              <a:t>TRIỂN KHAI &amp; VẬN HÀNH</a:t>
            </a:r>
          </a:p>
        </p:txBody>
      </p:sp>
    </p:spTree>
    <p:extLst>
      <p:ext uri="{BB962C8B-B14F-4D97-AF65-F5344CB8AC3E}">
        <p14:creationId xmlns:p14="http://schemas.microsoft.com/office/powerpoint/2010/main" val="786660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26</a:t>
            </a:fld>
            <a:endParaRPr lang="en-US" spc="-25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DE0C472-0A96-1AE8-9366-FCAA3D0D210C}"/>
              </a:ext>
            </a:extLst>
          </p:cNvPr>
          <p:cNvSpPr txBox="1"/>
          <p:nvPr/>
        </p:nvSpPr>
        <p:spPr>
          <a:xfrm>
            <a:off x="1073526" y="1524000"/>
            <a:ext cx="1004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/>
              <a:t>Kiểm tra từng chức năng của hệ thống </a:t>
            </a:r>
            <a:endParaRPr lang="en-US" sz="2800" b="1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81DCB84-B254-1CDC-859A-A165ACAFA8BF}"/>
              </a:ext>
            </a:extLst>
          </p:cNvPr>
          <p:cNvSpPr txBox="1"/>
          <p:nvPr/>
        </p:nvSpPr>
        <p:spPr>
          <a:xfrm>
            <a:off x="1219200" y="2286000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vi-VN" sz="2400" dirty="0"/>
              <a:t> tra </a:t>
            </a:r>
            <a:r>
              <a:rPr lang="en-US" sz="2400" dirty="0" err="1"/>
              <a:t>dorker</a:t>
            </a: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Docker Health Checks: Monitoring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tình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containers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8889B-CDFD-0662-6E60-0FC765F86652}"/>
              </a:ext>
            </a:extLst>
          </p:cNvPr>
          <p:cNvSpPr txBox="1"/>
          <p:nvPr/>
        </p:nvSpPr>
        <p:spPr>
          <a:xfrm>
            <a:off x="1066800" y="152400"/>
            <a:ext cx="6103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5. </a:t>
            </a:r>
            <a:r>
              <a:rPr lang="en-US" sz="3200" b="1" dirty="0"/>
              <a:t>TRIỂN KHAI &amp; VẬN HÀNH</a:t>
            </a:r>
          </a:p>
        </p:txBody>
      </p:sp>
    </p:spTree>
    <p:extLst>
      <p:ext uri="{BB962C8B-B14F-4D97-AF65-F5344CB8AC3E}">
        <p14:creationId xmlns:p14="http://schemas.microsoft.com/office/powerpoint/2010/main" val="3156561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27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094AA5-04BC-B543-CDE6-8501D54E466B}"/>
              </a:ext>
            </a:extLst>
          </p:cNvPr>
          <p:cNvSpPr txBox="1"/>
          <p:nvPr/>
        </p:nvSpPr>
        <p:spPr>
          <a:xfrm>
            <a:off x="954657" y="152400"/>
            <a:ext cx="9753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6. KẾT LUẬN &amp; HƯỚNG PHÁT TRIỂN</a:t>
            </a:r>
            <a:endParaRPr lang="en-US" sz="32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46F597B-27FD-FD54-6773-BAAA8194B27A}"/>
              </a:ext>
            </a:extLst>
          </p:cNvPr>
          <p:cNvSpPr txBox="1"/>
          <p:nvPr/>
        </p:nvSpPr>
        <p:spPr>
          <a:xfrm>
            <a:off x="990600" y="1524000"/>
            <a:ext cx="10439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/>
              <a:t>Kết quả đạt được</a:t>
            </a:r>
          </a:p>
          <a:p>
            <a:r>
              <a:rPr lang="vi-VN" sz="2800" dirty="0"/>
              <a:t>Hoàn thành hệ thống với đầy đủ các chức năng cốt lõi đã đề ra.</a:t>
            </a:r>
          </a:p>
          <a:p>
            <a:r>
              <a:rPr lang="vi-VN" sz="2800" dirty="0"/>
              <a:t>Áp dụng thành công các công nghệ hiện đại (</a:t>
            </a:r>
            <a:r>
              <a:rPr lang="vi-VN" sz="2800" dirty="0" err="1"/>
              <a:t>React</a:t>
            </a:r>
            <a:r>
              <a:rPr lang="vi-VN" sz="2800" dirty="0"/>
              <a:t>, Node.js, </a:t>
            </a:r>
            <a:r>
              <a:rPr lang="vi-VN" sz="2800" dirty="0" err="1"/>
              <a:t>Docker</a:t>
            </a:r>
            <a:r>
              <a:rPr lang="vi-VN" sz="2800" dirty="0"/>
              <a:t>).</a:t>
            </a:r>
          </a:p>
          <a:p>
            <a:r>
              <a:rPr lang="vi-VN" sz="2800" dirty="0"/>
              <a:t>Xây dựng giao diện thân thiện, </a:t>
            </a:r>
            <a:r>
              <a:rPr lang="vi-VN" sz="2800" dirty="0" err="1"/>
              <a:t>responsive</a:t>
            </a:r>
            <a:r>
              <a:rPr lang="vi-VN" sz="2800" dirty="0"/>
              <a:t> và quy trình vận hành mượt mà.</a:t>
            </a:r>
          </a:p>
          <a:p>
            <a:r>
              <a:rPr lang="vi-VN" sz="2800" dirty="0"/>
              <a:t>Hệ thống sẵn sàng để triển khai thực tế tại các cửa hàng.</a:t>
            </a:r>
          </a:p>
          <a:p>
            <a:r>
              <a:rPr lang="vi-VN" sz="2800" b="1" dirty="0"/>
              <a:t>Hạn chế</a:t>
            </a:r>
          </a:p>
          <a:p>
            <a:r>
              <a:rPr lang="vi-VN" sz="2800" dirty="0"/>
              <a:t>Chưa tích hợp cổng thanh toán trực tuyến (</a:t>
            </a:r>
            <a:r>
              <a:rPr lang="vi-VN" sz="2800" dirty="0" err="1"/>
              <a:t>MoMo</a:t>
            </a:r>
            <a:r>
              <a:rPr lang="vi-VN" sz="2800" dirty="0"/>
              <a:t>, </a:t>
            </a:r>
            <a:r>
              <a:rPr lang="vi-VN" sz="2800" dirty="0" err="1"/>
              <a:t>VNPay</a:t>
            </a:r>
            <a:r>
              <a:rPr lang="vi-VN" sz="2800" dirty="0"/>
              <a:t>).</a:t>
            </a:r>
          </a:p>
          <a:p>
            <a:r>
              <a:rPr lang="vi-VN" sz="2800" dirty="0"/>
              <a:t>Chưa có hệ thống thông báo </a:t>
            </a:r>
            <a:r>
              <a:rPr lang="vi-VN" sz="2800" dirty="0" err="1"/>
              <a:t>real-time</a:t>
            </a:r>
            <a:r>
              <a:rPr lang="vi-VN" sz="2800" dirty="0"/>
              <a:t>.</a:t>
            </a:r>
          </a:p>
          <a:p>
            <a:r>
              <a:rPr lang="vi-VN" sz="2800" dirty="0"/>
              <a:t>Chưa phát triển ứng dụng di động (</a:t>
            </a:r>
            <a:r>
              <a:rPr lang="vi-VN" sz="2800" dirty="0" err="1"/>
              <a:t>Mobile</a:t>
            </a:r>
            <a:r>
              <a:rPr lang="vi-VN" sz="2800" dirty="0"/>
              <a:t> </a:t>
            </a:r>
            <a:r>
              <a:rPr lang="vi-VN" sz="2800" dirty="0" err="1"/>
              <a:t>App</a:t>
            </a:r>
            <a:r>
              <a:rPr lang="vi-VN" sz="2800" dirty="0"/>
              <a:t>).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3EE0-F154-3183-A2D4-8A1F78E89A18}"/>
              </a:ext>
            </a:extLst>
          </p:cNvPr>
          <p:cNvSpPr txBox="1"/>
          <p:nvPr/>
        </p:nvSpPr>
        <p:spPr>
          <a:xfrm>
            <a:off x="990600" y="939225"/>
            <a:ext cx="1800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/>
              <a:t>Kết luận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4063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28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094AA5-04BC-B543-CDE6-8501D54E466B}"/>
              </a:ext>
            </a:extLst>
          </p:cNvPr>
          <p:cNvSpPr txBox="1"/>
          <p:nvPr/>
        </p:nvSpPr>
        <p:spPr>
          <a:xfrm>
            <a:off x="942474" y="152400"/>
            <a:ext cx="82416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6. KẾT LUẬN &amp; HƯỚNG PHÁT TRIỂN</a:t>
            </a:r>
            <a:endParaRPr lang="en-US" sz="3200" b="1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1F206A5-C996-996D-8EED-11927D4C9263}"/>
              </a:ext>
            </a:extLst>
          </p:cNvPr>
          <p:cNvSpPr txBox="1"/>
          <p:nvPr/>
        </p:nvSpPr>
        <p:spPr>
          <a:xfrm>
            <a:off x="1219200" y="1447800"/>
            <a:ext cx="103606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800" b="1" dirty="0"/>
              <a:t>Hướng phát triển</a:t>
            </a:r>
          </a:p>
          <a:p>
            <a:r>
              <a:rPr lang="vi-VN" sz="2800" dirty="0"/>
              <a:t>Tích hợp thanh toán </a:t>
            </a:r>
            <a:r>
              <a:rPr lang="vi-VN" sz="2800" dirty="0" err="1"/>
              <a:t>online</a:t>
            </a:r>
            <a:r>
              <a:rPr lang="vi-VN" sz="2800" dirty="0"/>
              <a:t>: Kết nối với các ví điện tử và cổng thanh toán phổ biến.</a:t>
            </a:r>
          </a:p>
          <a:p>
            <a:r>
              <a:rPr lang="vi-VN" sz="2800" dirty="0"/>
              <a:t>Xây dựng </a:t>
            </a:r>
            <a:r>
              <a:rPr lang="vi-VN" sz="2800" dirty="0" err="1"/>
              <a:t>Mobile</a:t>
            </a:r>
            <a:r>
              <a:rPr lang="vi-VN" sz="2800" dirty="0"/>
              <a:t> </a:t>
            </a:r>
            <a:r>
              <a:rPr lang="vi-VN" sz="2800" dirty="0" err="1"/>
              <a:t>App</a:t>
            </a:r>
            <a:r>
              <a:rPr lang="vi-VN" sz="2800" dirty="0"/>
              <a:t>: Phát triển ứng dụng cho </a:t>
            </a:r>
            <a:r>
              <a:rPr lang="vi-VN" sz="2800" dirty="0" err="1"/>
              <a:t>iOS</a:t>
            </a:r>
            <a:r>
              <a:rPr lang="vi-VN" sz="2800" dirty="0"/>
              <a:t> và </a:t>
            </a:r>
            <a:r>
              <a:rPr lang="vi-VN" sz="2800" dirty="0" err="1"/>
              <a:t>Android</a:t>
            </a:r>
            <a:r>
              <a:rPr lang="vi-VN" sz="2800" dirty="0"/>
              <a:t> để nâng cao trải nghiệm khách hàng.</a:t>
            </a:r>
          </a:p>
          <a:p>
            <a:r>
              <a:rPr lang="vi-VN" sz="2800" dirty="0"/>
              <a:t>Phân tích dữ liệu nâng cao: Xây dựng các báo cáo thông minh hơn, dự đoán xu hướng kinh doanh.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5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791315" y="6658583"/>
            <a:ext cx="391160" cy="20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6DEF509-02C4-9D2E-4F0F-61E5481CF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914400"/>
            <a:ext cx="11163300" cy="5744184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A315680D-64C3-1311-E1C6-668862CF6885}"/>
              </a:ext>
            </a:extLst>
          </p:cNvPr>
          <p:cNvSpPr txBox="1"/>
          <p:nvPr/>
        </p:nvSpPr>
        <p:spPr>
          <a:xfrm>
            <a:off x="3352800" y="22098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/>
              <a:t>Em xin cảm ơn  thầy cô đã xem bài thuyết trình của nhóm em 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71935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3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DBAF70D-380C-D417-4227-54A5B19621DD}"/>
              </a:ext>
            </a:extLst>
          </p:cNvPr>
          <p:cNvSpPr txBox="1"/>
          <p:nvPr/>
        </p:nvSpPr>
        <p:spPr>
          <a:xfrm>
            <a:off x="688340" y="152400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b="1" dirty="0"/>
              <a:t>1. </a:t>
            </a:r>
            <a:r>
              <a:rPr lang="en-US" sz="3600" b="1" dirty="0" err="1"/>
              <a:t>Tổng</a:t>
            </a:r>
            <a:r>
              <a:rPr lang="en-US" sz="3600" b="1" dirty="0"/>
              <a:t> Quan </a:t>
            </a:r>
            <a:r>
              <a:rPr lang="en-US" sz="3600" b="1" dirty="0" err="1"/>
              <a:t>Dự</a:t>
            </a:r>
            <a:r>
              <a:rPr lang="en-US" sz="3600" b="1" dirty="0"/>
              <a:t> </a:t>
            </a:r>
            <a:r>
              <a:rPr lang="en-US" sz="3600" b="1" dirty="0" err="1"/>
              <a:t>Án</a:t>
            </a:r>
            <a:endParaRPr lang="en-US" sz="36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D99B767F-48F1-A9D7-164B-CE61DE8DCA4C}"/>
              </a:ext>
            </a:extLst>
          </p:cNvPr>
          <p:cNvSpPr txBox="1"/>
          <p:nvPr/>
        </p:nvSpPr>
        <p:spPr>
          <a:xfrm>
            <a:off x="893612" y="1166842"/>
            <a:ext cx="1040477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/>
              <a:t>Lý do chọn đề tài</a:t>
            </a:r>
          </a:p>
          <a:p>
            <a:r>
              <a:rPr lang="vi-VN" sz="2400" dirty="0"/>
              <a:t>Các cửa hàng bánh ngọt nhỏ lẻ thường quản lý thủ công, dẫn đến nhiều khó khăn trong việc theo dõi kho, đơn hàng, và tài chính.</a:t>
            </a:r>
          </a:p>
          <a:p>
            <a:r>
              <a:rPr lang="vi-VN" sz="2400" dirty="0"/>
              <a:t>Nhu cầu cấp thiết về một hệ thống số hóa để tối ưu hóa vận hành, nâng cao hiệu quả kinh doanh và năng lực cạnh tranh.</a:t>
            </a:r>
          </a:p>
          <a:p>
            <a:r>
              <a:rPr lang="vi-VN" sz="2800" b="1" dirty="0"/>
              <a:t>Mục tiêu dự án</a:t>
            </a:r>
          </a:p>
          <a:p>
            <a:r>
              <a:rPr lang="vi-VN" sz="2400" dirty="0"/>
              <a:t>Xây dựng hệ thống quản lý cửa Hàng banh ngọt toàn diện: từ nguyên liệu, sản phẩm, đơn hàng đến khách hàng và báo cáo.</a:t>
            </a:r>
          </a:p>
          <a:p>
            <a:r>
              <a:rPr lang="vi-VN" sz="2400" dirty="0"/>
              <a:t>Tự động hóa các quy trình thủ công, giảm thiểu sai sót.</a:t>
            </a:r>
          </a:p>
          <a:p>
            <a:r>
              <a:rPr lang="vi-VN" sz="2400" dirty="0"/>
              <a:t>Cung cấp giao diện thân thiện, dễ sử dụng cho cả nhân viên và khách hàng.</a:t>
            </a:r>
          </a:p>
          <a:p>
            <a:r>
              <a:rPr lang="vi-VN" sz="2400" dirty="0"/>
              <a:t>Thiết kế hệ thống có khả năng mở rộng và tích hợp trong tương lai.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53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4</a:t>
            </a:fld>
            <a:endParaRPr lang="en-US" spc="-25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AB78D40-A861-1C73-B0EC-DC0E87A28903}"/>
              </a:ext>
            </a:extLst>
          </p:cNvPr>
          <p:cNvSpPr txBox="1"/>
          <p:nvPr/>
        </p:nvSpPr>
        <p:spPr>
          <a:xfrm>
            <a:off x="838200" y="77999"/>
            <a:ext cx="6104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 b="1" dirty="0"/>
              <a:t>2. </a:t>
            </a:r>
            <a:r>
              <a:rPr lang="en-US" sz="3600" b="1" dirty="0"/>
              <a:t>CÔNG NGHỆ SỬ DỤNG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ADD09315-365E-8871-B2FA-21F748293106}"/>
              </a:ext>
            </a:extLst>
          </p:cNvPr>
          <p:cNvSpPr txBox="1"/>
          <p:nvPr/>
        </p:nvSpPr>
        <p:spPr>
          <a:xfrm>
            <a:off x="1332073" y="1066800"/>
            <a:ext cx="106654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 err="1"/>
              <a:t>Frontend</a:t>
            </a:r>
            <a:r>
              <a:rPr lang="vi-VN" b="1" dirty="0"/>
              <a:t>:</a:t>
            </a:r>
          </a:p>
          <a:p>
            <a:r>
              <a:rPr lang="vi-VN" dirty="0" err="1"/>
              <a:t>ReactJS</a:t>
            </a:r>
            <a:r>
              <a:rPr lang="vi-VN" dirty="0"/>
              <a:t> (v19): Xây dựng giao diện người dùng (UI) động và hiệu năng cao.</a:t>
            </a:r>
          </a:p>
          <a:p>
            <a:r>
              <a:rPr lang="vi-VN" dirty="0" err="1"/>
              <a:t>Vite</a:t>
            </a:r>
            <a:r>
              <a:rPr lang="vi-VN" dirty="0"/>
              <a:t>: </a:t>
            </a:r>
            <a:r>
              <a:rPr lang="vi-VN" dirty="0" err="1"/>
              <a:t>Build</a:t>
            </a:r>
            <a:r>
              <a:rPr lang="vi-VN" dirty="0"/>
              <a:t> </a:t>
            </a:r>
            <a:r>
              <a:rPr lang="vi-VN" dirty="0" err="1"/>
              <a:t>tool</a:t>
            </a:r>
            <a:r>
              <a:rPr lang="vi-VN" dirty="0"/>
              <a:t> thế hệ mới, tăng tốc độ phát triển.</a:t>
            </a:r>
          </a:p>
          <a:p>
            <a:r>
              <a:rPr lang="vi-VN" dirty="0" err="1"/>
              <a:t>React</a:t>
            </a:r>
            <a:r>
              <a:rPr lang="vi-VN" dirty="0"/>
              <a:t> </a:t>
            </a:r>
            <a:r>
              <a:rPr lang="vi-VN" dirty="0" err="1"/>
              <a:t>Router</a:t>
            </a:r>
            <a:r>
              <a:rPr lang="vi-VN" dirty="0"/>
              <a:t>: Quản lý điều hướng trang (</a:t>
            </a:r>
            <a:r>
              <a:rPr lang="vi-VN" dirty="0" err="1"/>
              <a:t>routing</a:t>
            </a:r>
            <a:r>
              <a:rPr lang="vi-VN" dirty="0"/>
              <a:t>).</a:t>
            </a:r>
          </a:p>
          <a:p>
            <a:r>
              <a:rPr lang="vi-VN" b="1" dirty="0" err="1"/>
              <a:t>Backend</a:t>
            </a:r>
            <a:r>
              <a:rPr lang="vi-VN" b="1" dirty="0"/>
              <a:t>:</a:t>
            </a:r>
          </a:p>
          <a:p>
            <a:r>
              <a:rPr lang="vi-VN" dirty="0"/>
              <a:t>Node.js &amp; Express.js: Xây dựng API </a:t>
            </a:r>
            <a:r>
              <a:rPr lang="vi-VN" dirty="0" err="1"/>
              <a:t>RESTful</a:t>
            </a:r>
            <a:r>
              <a:rPr lang="vi-VN" dirty="0"/>
              <a:t> mạnh mẽ, bất đồng bộ.</a:t>
            </a:r>
          </a:p>
          <a:p>
            <a:r>
              <a:rPr lang="vi-VN" dirty="0" err="1"/>
              <a:t>Sequelize</a:t>
            </a:r>
            <a:r>
              <a:rPr lang="vi-VN" dirty="0"/>
              <a:t>: ORM để tương tác với cơ sở dữ liệu một cách hiệu quả.</a:t>
            </a:r>
          </a:p>
          <a:p>
            <a:r>
              <a:rPr lang="vi-VN" dirty="0"/>
              <a:t>JWT (JSON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Token</a:t>
            </a:r>
            <a:r>
              <a:rPr lang="vi-VN" dirty="0"/>
              <a:t>): Xác thực và phân quyền người dùng.</a:t>
            </a:r>
          </a:p>
          <a:p>
            <a:r>
              <a:rPr lang="vi-VN" b="1" dirty="0" err="1"/>
              <a:t>Database</a:t>
            </a:r>
            <a:r>
              <a:rPr lang="vi-VN" b="1" dirty="0"/>
              <a:t>:</a:t>
            </a:r>
          </a:p>
          <a:p>
            <a:r>
              <a:rPr lang="vi-VN" dirty="0" err="1"/>
              <a:t>MySQL</a:t>
            </a:r>
            <a:r>
              <a:rPr lang="vi-VN" dirty="0"/>
              <a:t> 8.0: Hệ quản trị cơ sở dữ liệu quan hệ, ổn định và phổ biến.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93FF72F-4E75-31E6-3627-4E160793598A}"/>
              </a:ext>
            </a:extLst>
          </p:cNvPr>
          <p:cNvSpPr txBox="1"/>
          <p:nvPr/>
        </p:nvSpPr>
        <p:spPr>
          <a:xfrm>
            <a:off x="1332073" y="3967731"/>
            <a:ext cx="9188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 err="1"/>
              <a:t>Docker</a:t>
            </a:r>
            <a:r>
              <a:rPr lang="vi-VN" b="1" dirty="0"/>
              <a:t>:</a:t>
            </a:r>
            <a:r>
              <a:rPr lang="vi-VN" dirty="0"/>
              <a:t> </a:t>
            </a:r>
            <a:r>
              <a:rPr lang="vi-VN" dirty="0" err="1"/>
              <a:t>Container</a:t>
            </a:r>
            <a:r>
              <a:rPr lang="vi-VN" dirty="0"/>
              <a:t> hóa ứng dụng, đảm bảo môi trường nhất quán.</a:t>
            </a:r>
          </a:p>
          <a:p>
            <a:r>
              <a:rPr lang="vi-VN" b="1" dirty="0" err="1"/>
              <a:t>GitHub</a:t>
            </a:r>
            <a:r>
              <a:rPr lang="vi-VN" b="1" dirty="0"/>
              <a:t>:</a:t>
            </a:r>
            <a:r>
              <a:rPr lang="vi-VN" dirty="0"/>
              <a:t> Quản lý mã nguồn và làm việc nhóm.</a:t>
            </a:r>
          </a:p>
          <a:p>
            <a:r>
              <a:rPr lang="vi-VN" b="1" dirty="0" err="1"/>
              <a:t>Jira</a:t>
            </a:r>
            <a:r>
              <a:rPr lang="vi-VN" b="1" dirty="0"/>
              <a:t>: </a:t>
            </a:r>
            <a:r>
              <a:rPr lang="vi-VN" dirty="0"/>
              <a:t>Quản lý dự án theo phương pháp </a:t>
            </a:r>
            <a:r>
              <a:rPr lang="vi-VN" dirty="0" err="1"/>
              <a:t>Agile</a:t>
            </a:r>
            <a:r>
              <a:rPr lang="vi-VN" dirty="0"/>
              <a:t>/</a:t>
            </a:r>
            <a:r>
              <a:rPr lang="vi-VN" dirty="0" err="1"/>
              <a:t>Scrum</a:t>
            </a:r>
            <a:r>
              <a:rPr lang="vi-VN" dirty="0"/>
              <a:t>.</a:t>
            </a:r>
          </a:p>
          <a:p>
            <a:r>
              <a:rPr lang="vi-VN" b="1" dirty="0" err="1"/>
              <a:t>Postman</a:t>
            </a:r>
            <a:r>
              <a:rPr lang="vi-VN" b="1" dirty="0"/>
              <a:t>:</a:t>
            </a:r>
            <a:r>
              <a:rPr lang="vi-VN" dirty="0"/>
              <a:t> Kiểm thử và tài liệu hóa API.</a:t>
            </a:r>
          </a:p>
        </p:txBody>
      </p:sp>
    </p:spTree>
    <p:extLst>
      <p:ext uri="{BB962C8B-B14F-4D97-AF65-F5344CB8AC3E}">
        <p14:creationId xmlns:p14="http://schemas.microsoft.com/office/powerpoint/2010/main" val="354963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5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D02DC91-CD10-A08C-D769-5ADF279289B3}"/>
              </a:ext>
            </a:extLst>
          </p:cNvPr>
          <p:cNvSpPr txBox="1"/>
          <p:nvPr/>
        </p:nvSpPr>
        <p:spPr>
          <a:xfrm>
            <a:off x="914400" y="152400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3. </a:t>
            </a:r>
            <a:r>
              <a:rPr lang="en-US" sz="3200" b="1" dirty="0"/>
              <a:t>PHÂN TÍCH &amp; THIẾT KẾ HỆ THỐNG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BB8E38D-75A0-AE90-E310-D7E7AE72C808}"/>
              </a:ext>
            </a:extLst>
          </p:cNvPr>
          <p:cNvSpPr txBox="1"/>
          <p:nvPr/>
        </p:nvSpPr>
        <p:spPr>
          <a:xfrm>
            <a:off x="990600" y="1066800"/>
            <a:ext cx="10363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 </a:t>
            </a:r>
            <a:r>
              <a:rPr lang="vi-VN" sz="3200" b="1" dirty="0"/>
              <a:t>Kiến trúc hệ thống </a:t>
            </a:r>
          </a:p>
          <a:p>
            <a:r>
              <a:rPr lang="vi-VN" sz="3200" dirty="0" err="1"/>
              <a:t>Presentation</a:t>
            </a:r>
            <a:r>
              <a:rPr lang="vi-VN" sz="3200" dirty="0"/>
              <a:t> </a:t>
            </a:r>
            <a:r>
              <a:rPr lang="vi-VN" sz="3200" dirty="0" err="1"/>
              <a:t>Layer</a:t>
            </a:r>
            <a:r>
              <a:rPr lang="vi-VN" sz="3200" dirty="0"/>
              <a:t> (</a:t>
            </a:r>
            <a:r>
              <a:rPr lang="vi-VN" sz="3200" dirty="0" err="1"/>
              <a:t>Frontend</a:t>
            </a:r>
            <a:r>
              <a:rPr lang="vi-VN" sz="3200" dirty="0"/>
              <a:t>): Giao diện người dùng xây dựng bằng </a:t>
            </a:r>
            <a:r>
              <a:rPr lang="vi-VN" sz="3200" dirty="0" err="1"/>
              <a:t>React</a:t>
            </a:r>
            <a:r>
              <a:rPr lang="vi-VN" sz="3200" dirty="0"/>
              <a:t>, tương tác trực tiếp với người dùng.</a:t>
            </a:r>
          </a:p>
          <a:p>
            <a:r>
              <a:rPr lang="vi-VN" sz="3200" dirty="0"/>
              <a:t> (</a:t>
            </a:r>
            <a:r>
              <a:rPr lang="vi-VN" sz="3200" dirty="0" err="1"/>
              <a:t>Backend</a:t>
            </a:r>
            <a:r>
              <a:rPr lang="vi-VN" sz="3200" dirty="0"/>
              <a:t>): API Node.js/Express xử lý </a:t>
            </a:r>
            <a:r>
              <a:rPr lang="vi-VN" sz="3200" dirty="0" err="1"/>
              <a:t>logic</a:t>
            </a:r>
            <a:r>
              <a:rPr lang="vi-VN" sz="3200" dirty="0"/>
              <a:t> nghiệp vụ, xác thực và giao tiếp với </a:t>
            </a:r>
            <a:r>
              <a:rPr lang="vi-VN" sz="3200" dirty="0" err="1"/>
              <a:t>database</a:t>
            </a:r>
            <a:r>
              <a:rPr lang="vi-VN" sz="3200" dirty="0"/>
              <a:t>.</a:t>
            </a:r>
          </a:p>
          <a:p>
            <a:r>
              <a:rPr lang="vi-VN" sz="3200" dirty="0"/>
              <a:t> (</a:t>
            </a:r>
            <a:r>
              <a:rPr lang="vi-VN" sz="3200" dirty="0" err="1"/>
              <a:t>Database</a:t>
            </a:r>
            <a:r>
              <a:rPr lang="vi-VN" sz="3200" dirty="0"/>
              <a:t>): </a:t>
            </a:r>
            <a:r>
              <a:rPr lang="vi-VN" sz="3200" dirty="0" err="1"/>
              <a:t>MySQL</a:t>
            </a:r>
            <a:r>
              <a:rPr lang="vi-VN" sz="3200" dirty="0"/>
              <a:t> lưu trữ toàn bộ dữ liệu của hệ thống.</a:t>
            </a:r>
          </a:p>
          <a:p>
            <a:r>
              <a:rPr lang="vi-VN" sz="3200" dirty="0"/>
              <a:t>Toàn bộ hệ thống được đóng gói bằng </a:t>
            </a:r>
            <a:r>
              <a:rPr lang="vi-VN" sz="3200" dirty="0" err="1"/>
              <a:t>Docker</a:t>
            </a:r>
            <a:r>
              <a:rPr lang="vi-VN" sz="3200" dirty="0"/>
              <a:t> để dễ dàng triển khai và quản lý.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7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6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D02DC91-CD10-A08C-D769-5ADF279289B3}"/>
              </a:ext>
            </a:extLst>
          </p:cNvPr>
          <p:cNvSpPr txBox="1"/>
          <p:nvPr/>
        </p:nvSpPr>
        <p:spPr>
          <a:xfrm>
            <a:off x="914400" y="76200"/>
            <a:ext cx="845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3. </a:t>
            </a:r>
            <a:r>
              <a:rPr lang="en-US" sz="3200" b="1" dirty="0"/>
              <a:t>PHÂN TÍCH &amp; THIẾT KẾ HỆ THỐNG</a:t>
            </a: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AF371E8-625A-390C-5B2A-A6883A005A00}"/>
              </a:ext>
            </a:extLst>
          </p:cNvPr>
          <p:cNvSpPr txBox="1"/>
          <p:nvPr/>
        </p:nvSpPr>
        <p:spPr>
          <a:xfrm>
            <a:off x="762000" y="1228397"/>
            <a:ext cx="1086999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/>
              <a:t>Chức năng chính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/>
              <a:t>Quản lý Sản phẩm &amp; Kho: Quản lý thông tin bánh, nguyên liệu, tồn kho.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/>
              <a:t>Quản lý Đơn hàng: Tạo, theo dõi và xử lý đơn hàng </a:t>
            </a:r>
            <a:r>
              <a:rPr lang="vi-VN" sz="2800" dirty="0" err="1"/>
              <a:t>online</a:t>
            </a:r>
            <a:r>
              <a:rPr lang="vi-VN" sz="2800" dirty="0"/>
              <a:t> và tại quầy.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/>
              <a:t>Quản lý Khách hàng: Lưu trữ thông tin, lịch sử mua hàng.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/>
              <a:t>Quản lý Người dùng &amp; Phân quyền: Phân quyền truy cập theo vai trò (</a:t>
            </a:r>
            <a:r>
              <a:rPr lang="vi-VN" sz="2800" dirty="0" err="1"/>
              <a:t>Admin</a:t>
            </a:r>
            <a:r>
              <a:rPr lang="vi-VN" sz="2800" dirty="0"/>
              <a:t>, Nhân viên).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/>
              <a:t>Báo cáo &amp; Thống kê: Báo cáo doanh thu, sản phẩm bán chạy theo thời gian thực</a:t>
            </a:r>
            <a:r>
              <a:rPr lang="vi-V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5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7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D02DC91-CD10-A08C-D769-5ADF279289B3}"/>
              </a:ext>
            </a:extLst>
          </p:cNvPr>
          <p:cNvSpPr txBox="1"/>
          <p:nvPr/>
        </p:nvSpPr>
        <p:spPr>
          <a:xfrm>
            <a:off x="914400" y="76200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3. </a:t>
            </a:r>
            <a:r>
              <a:rPr lang="en-US" sz="3200" b="1" dirty="0"/>
              <a:t>PHÂN TÍCH &amp; THIẾT KẾ HỆ THỐNG</a:t>
            </a:r>
          </a:p>
        </p:txBody>
      </p:sp>
      <p:pic>
        <p:nvPicPr>
          <p:cNvPr id="1030" name="Picture 6" descr="A Seven-Step Guide to API-First Integration - InfoQ">
            <a:extLst>
              <a:ext uri="{FF2B5EF4-FFF2-40B4-BE49-F238E27FC236}">
                <a16:creationId xmlns:a16="http://schemas.microsoft.com/office/drawing/2014/main" id="{3A03D40B-66E0-AA51-DFB9-3A9A024D7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10101161" cy="5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03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8</a:t>
            </a:fld>
            <a:endParaRPr lang="en-US" spc="-25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5EE6819-5E5C-ABF1-EE26-2BDEC038754D}"/>
              </a:ext>
            </a:extLst>
          </p:cNvPr>
          <p:cNvSpPr txBox="1"/>
          <p:nvPr/>
        </p:nvSpPr>
        <p:spPr>
          <a:xfrm>
            <a:off x="688340" y="152400"/>
            <a:ext cx="9522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200" b="1" dirty="0"/>
              <a:t> 4. GIAO DIỆN NGƯỜI DÙNG VẼ BẰNG FIGMA </a:t>
            </a:r>
            <a:endParaRPr lang="en-US" sz="3200" b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64B5D584-94B2-5426-0ACE-2892B252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0" y="914786"/>
            <a:ext cx="10831362" cy="539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9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4FB7A04B-8FA2-03DF-B790-1A18002089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1125">
              <a:lnSpc>
                <a:spcPts val="1650"/>
              </a:lnSpc>
            </a:pPr>
            <a:fld id="{81D60167-4931-47E6-BA6A-407CBD079E47}" type="slidenum">
              <a:rPr lang="en-US" spc="-25" smtClean="0"/>
              <a:t>9</a:t>
            </a:fld>
            <a:endParaRPr lang="en-US" spc="-25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30EDC99-9905-9F81-81A8-CC535B9338C2}"/>
              </a:ext>
            </a:extLst>
          </p:cNvPr>
          <p:cNvSpPr txBox="1"/>
          <p:nvPr/>
        </p:nvSpPr>
        <p:spPr>
          <a:xfrm>
            <a:off x="990600" y="152400"/>
            <a:ext cx="610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</a:t>
            </a:r>
            <a:r>
              <a:rPr lang="vi-VN" sz="3200" b="1" dirty="0"/>
              <a:t>4. </a:t>
            </a:r>
            <a:r>
              <a:rPr lang="en-US" sz="3200" b="1" dirty="0"/>
              <a:t>GIAO DIỆN TRANG CHỦ 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AA699749-9F05-9EAC-DFE4-4941B780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1" y="914400"/>
            <a:ext cx="10568557" cy="563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52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1325</Words>
  <Application>Microsoft Office PowerPoint</Application>
  <PresentationFormat>Widescreen</PresentationFormat>
  <Paragraphs>156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Microsoft Sans Serif</vt:lpstr>
      <vt:lpstr>Times New Roman</vt:lpstr>
      <vt:lpstr>Tims New Roman</vt:lpstr>
      <vt:lpstr>VNI-Times</vt:lpstr>
      <vt:lpstr>Office Theme</vt:lpstr>
      <vt:lpstr>  BÁO CÁO KẾT THÚC MÔN  CÔNG NGHỆ PHẦN MIỀM ĐỀ TÀI: XÂY DỰNG HỆ THỐNG QUẢN LÝ CỬA HÀNG BÁNH NGỌT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TrucMai</dc:creator>
  <cp:lastModifiedBy>mymy119224028@outlook.com.vn</cp:lastModifiedBy>
  <cp:revision>29</cp:revision>
  <dcterms:created xsi:type="dcterms:W3CDTF">2024-12-28T12:23:42Z</dcterms:created>
  <dcterms:modified xsi:type="dcterms:W3CDTF">2025-07-23T15:33:59Z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2024-12-28T00:00:00Z</vt:filetime>
  </property>
  <property fmtid="{D5CDD505-2E9C-101B-9397-08002B2CF9AE}" pid="5" name="Producer">
    <vt:lpwstr>Microsoft® PowerPoint® 2013</vt:lpwstr>
  </property>
</Properties>
</file>